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06" r:id="rId3"/>
    <p:sldId id="339" r:id="rId4"/>
    <p:sldId id="309" r:id="rId5"/>
    <p:sldId id="261" r:id="rId6"/>
    <p:sldId id="327" r:id="rId7"/>
    <p:sldId id="263" r:id="rId8"/>
    <p:sldId id="307" r:id="rId9"/>
    <p:sldId id="264" r:id="rId10"/>
    <p:sldId id="313" r:id="rId11"/>
    <p:sldId id="314" r:id="rId12"/>
    <p:sldId id="316" r:id="rId13"/>
    <p:sldId id="349" r:id="rId14"/>
    <p:sldId id="330" r:id="rId15"/>
    <p:sldId id="350" r:id="rId16"/>
    <p:sldId id="324" r:id="rId17"/>
    <p:sldId id="333" r:id="rId18"/>
    <p:sldId id="332" r:id="rId19"/>
    <p:sldId id="334" r:id="rId20"/>
    <p:sldId id="335" r:id="rId21"/>
    <p:sldId id="337" r:id="rId22"/>
    <p:sldId id="347" r:id="rId23"/>
    <p:sldId id="344" r:id="rId24"/>
    <p:sldId id="345" r:id="rId25"/>
    <p:sldId id="348" r:id="rId26"/>
    <p:sldId id="343" r:id="rId27"/>
    <p:sldId id="342" r:id="rId28"/>
    <p:sldId id="341" r:id="rId29"/>
    <p:sldId id="338" r:id="rId30"/>
    <p:sldId id="292" r:id="rId31"/>
    <p:sldId id="351" r:id="rId32"/>
    <p:sldId id="352" r:id="rId33"/>
    <p:sldId id="353" r:id="rId34"/>
    <p:sldId id="328" r:id="rId35"/>
    <p:sldId id="354" r:id="rId36"/>
    <p:sldId id="355" r:id="rId37"/>
    <p:sldId id="356" r:id="rId38"/>
    <p:sldId id="302" r:id="rId39"/>
    <p:sldId id="304" r:id="rId4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8" autoAdjust="0"/>
    <p:restoredTop sz="94711" autoAdjust="0"/>
  </p:normalViewPr>
  <p:slideViewPr>
    <p:cSldViewPr>
      <p:cViewPr>
        <p:scale>
          <a:sx n="70" d="100"/>
          <a:sy n="70" d="100"/>
        </p:scale>
        <p:origin x="-13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9.wmf"/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711B061A-89BF-4F6C-B5E1-DFC8E0A6566C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41987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3011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222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3251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4275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5299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632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73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Espaço Reservado para Anotações 2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4035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5059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608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710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8131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9155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r>
              <a:rPr altLang="pt-BR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CORDA  CORDA  </a:t>
            </a:r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altLang="pt-BR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CORDA  </a:t>
            </a:r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0179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0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3737B-F19D-4234-9A33-ECE81719837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E8805-2A79-4ABF-806E-376BB554EEE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E7747-594D-4DEE-AF31-D6AE76929DA9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67443-058E-47E0-9CC6-72E8755AF28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44A23-6BB5-4C6E-A66A-693F591DEF4C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2A229-14EA-4917-9C65-AB70851F441A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20163-4665-46DB-84E7-C24FE6F34732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42FF7-ADAF-40E9-A5D7-F4E1322B3D42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64070-C4D6-42E0-925A-BB6379D0C03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9ED21-C72F-43D8-BF97-371EEE3A393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764E8-2081-4B9D-9BB0-DCF28B6DD699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  <p:sp>
        <p:nvSpPr>
          <p:cNvPr id="1027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8F22A59A-5B41-40A0-B19F-B3EBC893C76C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algn="l" rtl="0" eaLnBrk="0" fontAlgn="base" hangingPunct="0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3.png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4.png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jpe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0.png"/><Relationship Id="rId4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1.png"/><Relationship Id="rId4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2.jpeg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6.png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jpeg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44.png"/><Relationship Id="rId9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2.jpe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png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62.png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1.png"/><Relationship Id="rId4" Type="http://schemas.openxmlformats.org/officeDocument/2006/relationships/image" Target="../media/image5.jpeg"/><Relationship Id="rId9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:GNU_Free_Documentation_Licens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olegioweb.com.br/probabilidade/interseccao-de-eventos.html" TargetMode="External"/><Relationship Id="rId5" Type="http://schemas.openxmlformats.org/officeDocument/2006/relationships/hyperlink" Target="http://www.portalaction.com.br/probabilidades/14-eventos-independentes-e-probabilidade-condicional" TargetMode="External"/><Relationship Id="rId4" Type="http://schemas.openxmlformats.org/officeDocument/2006/relationships/hyperlink" Target="http://www.alunosonline.com.br/matematica/probabilidade-interseccao-dois-evento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6"/>
          <p:cNvSpPr>
            <a:spLocks/>
          </p:cNvSpPr>
          <p:nvPr/>
        </p:nvSpPr>
        <p:spPr bwMode="auto">
          <a:xfrm>
            <a:off x="1222375" y="3860800"/>
            <a:ext cx="7921625" cy="1571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32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altLang="pt-BR" sz="32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3200" b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  Médio, </a:t>
            </a:r>
            <a:r>
              <a:rPr lang="pt-BR" altLang="pt-BR" sz="32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</a:t>
            </a:r>
            <a:r>
              <a:rPr lang="pt-BR" altLang="pt-BR" sz="3200" b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Ano 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32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Probabilidade </a:t>
            </a:r>
            <a:r>
              <a:rPr lang="pt-BR" altLang="pt-BR" sz="3200" b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da intersecção de eventos</a:t>
            </a:r>
            <a:endParaRPr lang="pt-BR" altLang="pt-BR" sz="32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</a:rPr>
              <a:t>Componente  Curricular, Série, Tópico</a:t>
            </a:r>
          </a:p>
        </p:txBody>
      </p:sp>
      <p:pic>
        <p:nvPicPr>
          <p:cNvPr id="1126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4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tângulo 1"/>
          <p:cNvSpPr>
            <a:spLocks noChangeArrowheads="1"/>
          </p:cNvSpPr>
          <p:nvPr/>
        </p:nvSpPr>
        <p:spPr bwMode="auto">
          <a:xfrm>
            <a:off x="179388" y="1397000"/>
            <a:ext cx="85693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No estudo das probabilidades estamos interessados em estudar o experimento aleatório, isto é, aquele cujo resultado é incerto, embora o conjunto de resultados possíveis seja conhecido. </a:t>
            </a:r>
            <a:r>
              <a:rPr lang="pt-BR" altLang="pt-BR" sz="2800" b="1">
                <a:ea typeface="Microsoft YaHei" pitchFamily="34" charset="-122"/>
              </a:rPr>
              <a:t>		</a:t>
            </a:r>
          </a:p>
        </p:txBody>
      </p:sp>
      <p:pic>
        <p:nvPicPr>
          <p:cNvPr id="11270" name="Imagem 6" descr="https://upload.wikimedia.org/wikipedia/commons/0/05/Poker_Dice_d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775" y="3941763"/>
            <a:ext cx="240982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Retângulo 1"/>
          <p:cNvSpPr>
            <a:spLocks noChangeArrowheads="1"/>
          </p:cNvSpPr>
          <p:nvPr/>
        </p:nvSpPr>
        <p:spPr bwMode="auto">
          <a:xfrm>
            <a:off x="179388" y="5373688"/>
            <a:ext cx="47164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>
                <a:ea typeface="Microsoft YaHei" pitchFamily="34" charset="-122"/>
              </a:rPr>
              <a:t>                                        Figura A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>
                <a:ea typeface="Microsoft YaHei" pitchFamily="34" charset="-122"/>
              </a:rPr>
              <a:t>https://commons.wikimedia.org/wiki/File:Poker_Dice_d6.JPG</a:t>
            </a:r>
          </a:p>
        </p:txBody>
      </p:sp>
      <p:sp>
        <p:nvSpPr>
          <p:cNvPr id="11272" name="AutoShape 11" descr="Billiards, Balls, Game, Leisure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pic>
        <p:nvPicPr>
          <p:cNvPr id="11273" name="Imagem 11" descr="C:\Users\Evani\AppData\Local\Microsoft\Windows\Temporary Internet Files\Content.IE5\QQKVNN75\10_playing_cards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8438" y="3676650"/>
            <a:ext cx="15716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4" name="Retângulo 1"/>
          <p:cNvSpPr>
            <a:spLocks noChangeArrowheads="1"/>
          </p:cNvSpPr>
          <p:nvPr/>
        </p:nvSpPr>
        <p:spPr bwMode="auto">
          <a:xfrm>
            <a:off x="3951288" y="4724400"/>
            <a:ext cx="1773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>
                <a:ea typeface="Microsoft YaHei" pitchFamily="34" charset="-122"/>
              </a:rPr>
              <a:t>           Figura B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>
                <a:ea typeface="Microsoft YaHei" pitchFamily="34" charset="-122"/>
              </a:rPr>
              <a:t>Imagem do Clip-Art</a:t>
            </a:r>
            <a:endParaRPr lang="pt-BR" altLang="pt-BR" sz="1400" b="1">
              <a:ea typeface="Microsoft YaHei" pitchFamily="34" charset="-122"/>
            </a:endParaRPr>
          </a:p>
        </p:txBody>
      </p:sp>
      <p:pic>
        <p:nvPicPr>
          <p:cNvPr id="11275" name="Picture 13" descr="C:\Users\Evani\AppData\Local\Microsoft\Windows\Temporary Internet Files\Content.IE5\QQKVNN75\Roulette052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3938" y="3208338"/>
            <a:ext cx="2319337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6" name="Retângulo 1"/>
          <p:cNvSpPr>
            <a:spLocks noChangeArrowheads="1"/>
          </p:cNvSpPr>
          <p:nvPr/>
        </p:nvSpPr>
        <p:spPr bwMode="auto">
          <a:xfrm>
            <a:off x="6470650" y="5497513"/>
            <a:ext cx="17732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>
                <a:ea typeface="Microsoft YaHei" pitchFamily="34" charset="-122"/>
              </a:rPr>
              <a:t>           Figura C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>
                <a:ea typeface="Microsoft YaHei" pitchFamily="34" charset="-122"/>
              </a:rPr>
              <a:t>Imagem do Clip-Art</a:t>
            </a:r>
            <a:endParaRPr lang="pt-BR" altLang="pt-BR" sz="1400" b="1">
              <a:ea typeface="Microsoft YaHei" pitchFamily="34" charset="-122"/>
            </a:endParaRPr>
          </a:p>
        </p:txBody>
      </p:sp>
      <p:sp>
        <p:nvSpPr>
          <p:cNvPr id="16" name="Retângulo 1"/>
          <p:cNvSpPr>
            <a:spLocks noChangeArrowheads="1"/>
          </p:cNvSpPr>
          <p:nvPr/>
        </p:nvSpPr>
        <p:spPr bwMode="auto">
          <a:xfrm>
            <a:off x="276225" y="673100"/>
            <a:ext cx="2855913" cy="5238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PROBABILIDADE</a:t>
            </a:r>
          </a:p>
        </p:txBody>
      </p:sp>
      <p:sp>
        <p:nvSpPr>
          <p:cNvPr id="11278" name="Retângulo 1"/>
          <p:cNvSpPr>
            <a:spLocks noChangeArrowheads="1"/>
          </p:cNvSpPr>
          <p:nvPr/>
        </p:nvSpPr>
        <p:spPr bwMode="auto">
          <a:xfrm>
            <a:off x="34925" y="-100013"/>
            <a:ext cx="5616575" cy="61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</a:rPr>
              <a:t>Componente  Curricular, Série, Tópico</a:t>
            </a:r>
          </a:p>
        </p:txBody>
      </p:sp>
      <p:pic>
        <p:nvPicPr>
          <p:cNvPr id="1229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tângulo 1"/>
          <p:cNvSpPr>
            <a:spLocks noChangeArrowheads="1"/>
          </p:cNvSpPr>
          <p:nvPr/>
        </p:nvSpPr>
        <p:spPr bwMode="auto">
          <a:xfrm>
            <a:off x="250825" y="1830388"/>
            <a:ext cx="8569325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São experimentos que,  embora repetidos várias vezes sob as mesmas condições, não obrigatoriamente, apresentam os mesmos resultados. Por exemplo, ao lançarmos um dado (não viciado), não podemos prever com exatidão o resultado. </a:t>
            </a:r>
          </a:p>
        </p:txBody>
      </p:sp>
      <p:pic>
        <p:nvPicPr>
          <p:cNvPr id="1229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175" y="4005263"/>
            <a:ext cx="2592388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5" name="Retângulo 1"/>
          <p:cNvSpPr>
            <a:spLocks noChangeArrowheads="1"/>
          </p:cNvSpPr>
          <p:nvPr/>
        </p:nvSpPr>
        <p:spPr bwMode="auto">
          <a:xfrm>
            <a:off x="4729163" y="5865813"/>
            <a:ext cx="17732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>
                <a:ea typeface="Microsoft YaHei" pitchFamily="34" charset="-122"/>
              </a:rPr>
              <a:t>Imagem do Clip-Art</a:t>
            </a:r>
            <a:endParaRPr lang="pt-BR" altLang="pt-BR" sz="1400" b="1">
              <a:ea typeface="Microsoft YaHei" pitchFamily="34" charset="-122"/>
            </a:endParaRPr>
          </a:p>
        </p:txBody>
      </p:sp>
      <p:sp>
        <p:nvSpPr>
          <p:cNvPr id="9" name="Retângulo 1"/>
          <p:cNvSpPr>
            <a:spLocks noChangeArrowheads="1"/>
          </p:cNvSpPr>
          <p:nvPr/>
        </p:nvSpPr>
        <p:spPr bwMode="auto">
          <a:xfrm>
            <a:off x="276225" y="889000"/>
            <a:ext cx="4187825" cy="5238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>
                <a:solidFill>
                  <a:schemeClr val="accent5"/>
                </a:solidFill>
                <a:cs typeface="Arial" charset="0"/>
              </a:rPr>
              <a:t>FENÔMENOS </a:t>
            </a: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ALEATÓRIOS</a:t>
            </a:r>
          </a:p>
        </p:txBody>
      </p:sp>
      <p:sp>
        <p:nvSpPr>
          <p:cNvPr id="12297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</a:rPr>
              <a:t>Componente  Curricular, Série, Tópico</a:t>
            </a:r>
          </a:p>
        </p:txBody>
      </p:sp>
      <p:pic>
        <p:nvPicPr>
          <p:cNvPr id="13316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tângulo 1"/>
          <p:cNvSpPr>
            <a:spLocks noChangeArrowheads="1"/>
          </p:cNvSpPr>
          <p:nvPr/>
        </p:nvSpPr>
        <p:spPr bwMode="auto">
          <a:xfrm>
            <a:off x="450850" y="1692275"/>
            <a:ext cx="8135938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É o conjunto de todos os resultados  possíveis obtidos em um experimento. Também chamado de </a:t>
            </a:r>
            <a:r>
              <a:rPr lang="pt-BR" altLang="pt-BR" sz="2800" b="1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Conjunto Universo</a:t>
            </a: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. Vamos representá-lo por S.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  <a:cs typeface="Mangal" pitchFamily="18" charset="0"/>
              </a:rPr>
              <a:t>Exemplo: </a:t>
            </a: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 Ao lançarmos um dado, não viciado, há seis resultados possíveis: 1, 2, 3, 4, 5 e 6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 b="1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                        S = { 1, 2, 3, 4, 5, 6}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 b="1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	</a:t>
            </a: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Cada um dos elementos de S é denominado ponto amostral. Assim: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              3 </a:t>
            </a:r>
            <a:r>
              <a:rPr lang="el-G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ϵ</a:t>
            </a: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 S       3 é um ponto amostral de S.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</p:txBody>
      </p:sp>
      <p:graphicFrame>
        <p:nvGraphicFramePr>
          <p:cNvPr id="13318" name="Objeto 1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3318" name="Equação" r:id="rId4" imgW="391303" imgH="739129" progId="Equation.3">
              <p:embed/>
            </p:oleObj>
          </a:graphicData>
        </a:graphic>
      </p:graphicFrame>
      <p:graphicFrame>
        <p:nvGraphicFramePr>
          <p:cNvPr id="13319" name="Objeto 2"/>
          <p:cNvGraphicFramePr>
            <a:graphicFrameLocks noChangeAspect="1"/>
          </p:cNvGraphicFramePr>
          <p:nvPr/>
        </p:nvGraphicFramePr>
        <p:xfrm>
          <a:off x="2397125" y="5229225"/>
          <a:ext cx="503238" cy="360363"/>
        </p:xfrm>
        <a:graphic>
          <a:graphicData uri="http://schemas.openxmlformats.org/presentationml/2006/ole">
            <p:oleObj spid="_x0000_s13319" name="Equação" r:id="rId5" imgW="190417" imgH="152334" progId="Equation.3">
              <p:embed/>
            </p:oleObj>
          </a:graphicData>
        </a:graphic>
      </p:graphicFrame>
      <p:sp>
        <p:nvSpPr>
          <p:cNvPr id="9" name="Retângulo 1"/>
          <p:cNvSpPr>
            <a:spLocks noChangeArrowheads="1"/>
          </p:cNvSpPr>
          <p:nvPr/>
        </p:nvSpPr>
        <p:spPr bwMode="auto">
          <a:xfrm>
            <a:off x="468313" y="901700"/>
            <a:ext cx="321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endParaRPr lang="pt-BR" altLang="pt-BR" sz="2800" dirty="0" smtClean="0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10" name="Retângulo 1"/>
          <p:cNvSpPr>
            <a:spLocks noChangeArrowheads="1"/>
          </p:cNvSpPr>
          <p:nvPr/>
        </p:nvSpPr>
        <p:spPr bwMode="auto">
          <a:xfrm>
            <a:off x="565150" y="889000"/>
            <a:ext cx="3143250" cy="5238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ESPAÇO AMOSTRAL</a:t>
            </a:r>
          </a:p>
        </p:txBody>
      </p:sp>
      <p:sp>
        <p:nvSpPr>
          <p:cNvPr id="13322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</a:rPr>
              <a:t>Componente  Curricular, Série, Tópico</a:t>
            </a:r>
          </a:p>
        </p:txBody>
      </p:sp>
      <p:pic>
        <p:nvPicPr>
          <p:cNvPr id="1434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00013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tângulo 1"/>
          <p:cNvSpPr>
            <a:spLocks noChangeArrowheads="1"/>
          </p:cNvSpPr>
          <p:nvPr/>
        </p:nvSpPr>
        <p:spPr bwMode="auto">
          <a:xfrm rot="5400000">
            <a:off x="5524500" y="2830513"/>
            <a:ext cx="514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U</a:t>
            </a:r>
            <a:endParaRPr lang="pt-BR" altLang="pt-BR" sz="2800" b="1">
              <a:ea typeface="Microsoft YaHei" pitchFamily="34" charset="-122"/>
            </a:endParaRPr>
          </a:p>
        </p:txBody>
      </p:sp>
      <p:sp>
        <p:nvSpPr>
          <p:cNvPr id="8" name="Retângulo 1"/>
          <p:cNvSpPr>
            <a:spLocks noChangeArrowheads="1"/>
          </p:cNvSpPr>
          <p:nvPr/>
        </p:nvSpPr>
        <p:spPr bwMode="auto">
          <a:xfrm>
            <a:off x="420688" y="889000"/>
            <a:ext cx="1630362" cy="5238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EVENTOS</a:t>
            </a:r>
          </a:p>
        </p:txBody>
      </p:sp>
      <p:sp>
        <p:nvSpPr>
          <p:cNvPr id="9" name="Retângulo 1"/>
          <p:cNvSpPr>
            <a:spLocks noChangeArrowheads="1"/>
          </p:cNvSpPr>
          <p:nvPr/>
        </p:nvSpPr>
        <p:spPr bwMode="auto">
          <a:xfrm>
            <a:off x="420688" y="1682750"/>
            <a:ext cx="8129587" cy="95408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São subconjuntos de um espaço amostral S, em um experimento aleatório. Será representado por E.</a:t>
            </a:r>
          </a:p>
        </p:txBody>
      </p:sp>
      <p:sp>
        <p:nvSpPr>
          <p:cNvPr id="10" name="Retângulo 1"/>
          <p:cNvSpPr>
            <a:spLocks noChangeArrowheads="1"/>
          </p:cNvSpPr>
          <p:nvPr/>
        </p:nvSpPr>
        <p:spPr bwMode="auto">
          <a:xfrm>
            <a:off x="474663" y="2741613"/>
            <a:ext cx="8129587" cy="954087"/>
          </a:xfrm>
          <a:prstGeom prst="rect">
            <a:avLst/>
          </a:prstGeom>
          <a:noFill/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Assim, qualquer que seja E, se E    S, então E é um evento de S.</a:t>
            </a:r>
          </a:p>
        </p:txBody>
      </p:sp>
      <p:sp>
        <p:nvSpPr>
          <p:cNvPr id="14345" name="Retângulo 1"/>
          <p:cNvSpPr>
            <a:spLocks noChangeArrowheads="1"/>
          </p:cNvSpPr>
          <p:nvPr/>
        </p:nvSpPr>
        <p:spPr bwMode="auto">
          <a:xfrm>
            <a:off x="34925" y="-26988"/>
            <a:ext cx="5616575" cy="61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2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7544" y="4077072"/>
            <a:ext cx="8129587" cy="1384995"/>
          </a:xfrm>
          <a:prstGeom prst="rect">
            <a:avLst/>
          </a:prstGeom>
          <a:blipFill rotWithShape="1">
            <a:blip r:embed="rId3"/>
            <a:stretch>
              <a:fillRect l="-1421" t="-3030" b="-10823"/>
            </a:stretch>
          </a:blipFill>
          <a:ln/>
          <a:extLst/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</a:rPr>
              <a:t>Componente  Curricular, Série, Tópico</a:t>
            </a:r>
          </a:p>
        </p:txBody>
      </p:sp>
      <p:pic>
        <p:nvPicPr>
          <p:cNvPr id="1536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98425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tângulo 1"/>
          <p:cNvSpPr>
            <a:spLocks noChangeArrowheads="1"/>
          </p:cNvSpPr>
          <p:nvPr/>
        </p:nvSpPr>
        <p:spPr bwMode="auto">
          <a:xfrm rot="5400000">
            <a:off x="810419" y="3452019"/>
            <a:ext cx="566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  <a:cs typeface="Mangal" pitchFamily="18" charset="0"/>
              </a:rPr>
              <a:t>U</a:t>
            </a:r>
            <a:endParaRPr lang="pt-BR" altLang="pt-BR" sz="2800" b="1">
              <a:ea typeface="Microsoft YaHei" pitchFamily="34" charset="-122"/>
            </a:endParaRPr>
          </a:p>
        </p:txBody>
      </p:sp>
      <p:sp>
        <p:nvSpPr>
          <p:cNvPr id="15366" name="Retângulo 1"/>
          <p:cNvSpPr>
            <a:spLocks noChangeArrowheads="1"/>
          </p:cNvSpPr>
          <p:nvPr/>
        </p:nvSpPr>
        <p:spPr bwMode="auto">
          <a:xfrm>
            <a:off x="525463" y="1620838"/>
            <a:ext cx="82232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No lançamento de um dado temos: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Espaço amostral:  S={1, 2, 3, 4, 5, 6}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A = {1, 2, 3}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  <a:cs typeface="Mangal" pitchFamily="18" charset="0"/>
              </a:rPr>
              <a:t>A     S logo,  A é um evento de S.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B = { 1, 2, 3, 4, 5, 6}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  <a:cs typeface="Mangal" pitchFamily="18" charset="0"/>
              </a:rPr>
              <a:t>B    S e B = S logo, B é um evento certo de S.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C = {7}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  <a:cs typeface="Mangal" pitchFamily="18" charset="0"/>
              </a:rPr>
              <a:t>C </a:t>
            </a: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     </a:t>
            </a:r>
            <a:r>
              <a:rPr lang="pt-BR" altLang="pt-BR" sz="2800">
                <a:ea typeface="Microsoft YaHei" pitchFamily="34" charset="-122"/>
                <a:cs typeface="Mangal" pitchFamily="18" charset="0"/>
              </a:rPr>
              <a:t>S logo,  C não é um evento de S.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  <a:cs typeface="Mangal" pitchFamily="18" charset="0"/>
              </a:rPr>
              <a:t>C é um evento impossível de S. </a:t>
            </a:r>
          </a:p>
        </p:txBody>
      </p:sp>
      <p:graphicFrame>
        <p:nvGraphicFramePr>
          <p:cNvPr id="15367" name="Objeto 2"/>
          <p:cNvGraphicFramePr>
            <a:graphicFrameLocks noChangeAspect="1"/>
          </p:cNvGraphicFramePr>
          <p:nvPr/>
        </p:nvGraphicFramePr>
        <p:xfrm>
          <a:off x="858838" y="5084763"/>
          <a:ext cx="328612" cy="438150"/>
        </p:xfrm>
        <a:graphic>
          <a:graphicData uri="http://schemas.openxmlformats.org/presentationml/2006/ole">
            <p:oleObj spid="_x0000_s15367" name="Equação" r:id="rId4" imgW="152268" imgH="152268" progId="Equation.3">
              <p:embed/>
            </p:oleObj>
          </a:graphicData>
        </a:graphic>
      </p:graphicFrame>
      <p:sp>
        <p:nvSpPr>
          <p:cNvPr id="14" name="Retângulo 1"/>
          <p:cNvSpPr>
            <a:spLocks noChangeArrowheads="1"/>
          </p:cNvSpPr>
          <p:nvPr/>
        </p:nvSpPr>
        <p:spPr bwMode="auto">
          <a:xfrm>
            <a:off x="565150" y="981075"/>
            <a:ext cx="3575050" cy="5238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OBSERVE O EXEMPLO:</a:t>
            </a:r>
          </a:p>
        </p:txBody>
      </p:sp>
      <p:sp>
        <p:nvSpPr>
          <p:cNvPr id="15369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5370" name="Retângulo 1"/>
          <p:cNvSpPr>
            <a:spLocks noChangeArrowheads="1"/>
          </p:cNvSpPr>
          <p:nvPr/>
        </p:nvSpPr>
        <p:spPr bwMode="auto">
          <a:xfrm rot="5400000">
            <a:off x="691356" y="4288632"/>
            <a:ext cx="5667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  <a:cs typeface="Mangal" pitchFamily="18" charset="0"/>
              </a:rPr>
              <a:t>U</a:t>
            </a:r>
            <a:endParaRPr lang="pt-BR" altLang="pt-BR" sz="2800" b="1"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</a:rPr>
              <a:t>Componente  Curricular, Série, Tópico</a:t>
            </a:r>
          </a:p>
        </p:txBody>
      </p:sp>
      <p:pic>
        <p:nvPicPr>
          <p:cNvPr id="1638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9" name="Objeto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6389" name="Equação" r:id="rId4" imgW="114151" imgH="215619" progId="Equation.3">
              <p:embed/>
            </p:oleObj>
          </a:graphicData>
        </a:graphic>
      </p:graphicFrame>
      <p:sp>
        <p:nvSpPr>
          <p:cNvPr id="8" name="Retângulo 1"/>
          <p:cNvSpPr>
            <a:spLocks noChangeArrowheads="1"/>
          </p:cNvSpPr>
          <p:nvPr/>
        </p:nvSpPr>
        <p:spPr bwMode="auto">
          <a:xfrm>
            <a:off x="492125" y="889000"/>
            <a:ext cx="5016500" cy="5238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PROBABILIDADE DE UM EVENTO</a:t>
            </a:r>
          </a:p>
        </p:txBody>
      </p:sp>
      <p:sp>
        <p:nvSpPr>
          <p:cNvPr id="16391" name="Retângulo 1"/>
          <p:cNvSpPr>
            <a:spLocks noChangeArrowheads="1"/>
          </p:cNvSpPr>
          <p:nvPr/>
        </p:nvSpPr>
        <p:spPr bwMode="auto">
          <a:xfrm>
            <a:off x="395288" y="1898650"/>
            <a:ext cx="82232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Chamamos de </a:t>
            </a:r>
            <a:r>
              <a:rPr lang="pt-BR" altLang="pt-BR" sz="2800" b="1">
                <a:ea typeface="Microsoft YaHei" pitchFamily="34" charset="-122"/>
                <a:cs typeface="Mangal" pitchFamily="18" charset="0"/>
              </a:rPr>
              <a:t>Probabilidade de um evento A</a:t>
            </a:r>
            <a:r>
              <a:rPr lang="pt-BR" altLang="pt-BR" sz="2800">
                <a:ea typeface="Microsoft YaHei" pitchFamily="34" charset="-122"/>
                <a:cs typeface="Mangal" pitchFamily="18" charset="0"/>
              </a:rPr>
              <a:t>, o número real P(A), tal que:</a:t>
            </a:r>
            <a:endParaRPr lang="pt-BR" altLang="pt-BR" sz="2800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1639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8863" y="3475038"/>
            <a:ext cx="630555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</a:rPr>
              <a:t>Componente  Curricular, Série, Tópico</a:t>
            </a:r>
          </a:p>
        </p:txBody>
      </p:sp>
      <p:pic>
        <p:nvPicPr>
          <p:cNvPr id="1741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13" name="Objeto 1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7413" name="Equação" r:id="rId4" imgW="391303" imgH="739129" progId="Equation.3">
              <p:embed/>
            </p:oleObj>
          </a:graphicData>
        </a:graphic>
      </p:graphicFrame>
      <p:sp>
        <p:nvSpPr>
          <p:cNvPr id="9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0675" y="836712"/>
            <a:ext cx="8428038" cy="5023555"/>
          </a:xfrm>
          <a:prstGeom prst="rect">
            <a:avLst/>
          </a:prstGeom>
          <a:blipFill rotWithShape="1">
            <a:blip r:embed="rId5"/>
            <a:stretch>
              <a:fillRect l="-1520" t="-1092" r="-1447" b="-254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graphicFrame>
        <p:nvGraphicFramePr>
          <p:cNvPr id="17415" name="Objeto 1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7415" name="Equação" r:id="rId6" imgW="391303" imgH="739129" progId="Equation.3">
              <p:embed/>
            </p:oleObj>
          </a:graphicData>
        </a:graphic>
      </p:graphicFrame>
      <p:graphicFrame>
        <p:nvGraphicFramePr>
          <p:cNvPr id="17416" name="Objeto 9"/>
          <p:cNvGraphicFramePr>
            <a:graphicFrameLocks noChangeAspect="1"/>
          </p:cNvGraphicFramePr>
          <p:nvPr/>
        </p:nvGraphicFramePr>
        <p:xfrm>
          <a:off x="3276600" y="2689225"/>
          <a:ext cx="385763" cy="307975"/>
        </p:xfrm>
        <a:graphic>
          <a:graphicData uri="http://schemas.openxmlformats.org/presentationml/2006/ole">
            <p:oleObj spid="_x0000_s17416" name="Equação" r:id="rId7" imgW="190417" imgH="152334" progId="Equation.3">
              <p:embed/>
            </p:oleObj>
          </a:graphicData>
        </a:graphic>
      </p:graphicFrame>
      <p:graphicFrame>
        <p:nvGraphicFramePr>
          <p:cNvPr id="17417" name="Objeto 10"/>
          <p:cNvGraphicFramePr>
            <a:graphicFrameLocks noChangeAspect="1"/>
          </p:cNvGraphicFramePr>
          <p:nvPr/>
        </p:nvGraphicFramePr>
        <p:xfrm>
          <a:off x="2295525" y="3109913"/>
          <a:ext cx="385763" cy="307975"/>
        </p:xfrm>
        <a:graphic>
          <a:graphicData uri="http://schemas.openxmlformats.org/presentationml/2006/ole">
            <p:oleObj spid="_x0000_s17417" name="Equação" r:id="rId8" imgW="190417" imgH="152334" progId="Equation.3">
              <p:embed/>
            </p:oleObj>
          </a:graphicData>
        </a:graphic>
      </p:graphicFrame>
      <p:sp>
        <p:nvSpPr>
          <p:cNvPr id="17418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</a:rPr>
              <a:t>Componente  Curricular, Série, Tópico</a:t>
            </a:r>
          </a:p>
        </p:txBody>
      </p:sp>
      <p:pic>
        <p:nvPicPr>
          <p:cNvPr id="18436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437" name="Objeto 1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8437" name="Equação" r:id="rId4" imgW="391303" imgH="739129" progId="Equation.3">
              <p:embed/>
            </p:oleObj>
          </a:graphicData>
        </a:graphic>
      </p:graphicFrame>
      <p:sp>
        <p:nvSpPr>
          <p:cNvPr id="9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57981" y="1412776"/>
            <a:ext cx="8428038" cy="4592668"/>
          </a:xfrm>
          <a:prstGeom prst="rect">
            <a:avLst/>
          </a:prstGeom>
          <a:blipFill rotWithShape="1">
            <a:blip r:embed="rId5"/>
            <a:stretch>
              <a:fillRect l="-1520" t="-1195" r="-1447" b="-292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graphicFrame>
        <p:nvGraphicFramePr>
          <p:cNvPr id="18439" name="Objeto 1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8439" name="Equação" r:id="rId6" imgW="391303" imgH="739129" progId="Equation.3">
              <p:embed/>
            </p:oleObj>
          </a:graphicData>
        </a:graphic>
      </p:graphicFrame>
      <p:graphicFrame>
        <p:nvGraphicFramePr>
          <p:cNvPr id="18440" name="Objeto 9"/>
          <p:cNvGraphicFramePr>
            <a:graphicFrameLocks noChangeAspect="1"/>
          </p:cNvGraphicFramePr>
          <p:nvPr/>
        </p:nvGraphicFramePr>
        <p:xfrm>
          <a:off x="3348038" y="2852738"/>
          <a:ext cx="385762" cy="307975"/>
        </p:xfrm>
        <a:graphic>
          <a:graphicData uri="http://schemas.openxmlformats.org/presentationml/2006/ole">
            <p:oleObj spid="_x0000_s18440" name="Equação" r:id="rId7" imgW="190417" imgH="152334" progId="Equation.3">
              <p:embed/>
            </p:oleObj>
          </a:graphicData>
        </a:graphic>
      </p:graphicFrame>
      <p:graphicFrame>
        <p:nvGraphicFramePr>
          <p:cNvPr id="18441" name="Objeto 10"/>
          <p:cNvGraphicFramePr>
            <a:graphicFrameLocks noChangeAspect="1"/>
          </p:cNvGraphicFramePr>
          <p:nvPr/>
        </p:nvGraphicFramePr>
        <p:xfrm>
          <a:off x="3351213" y="3284538"/>
          <a:ext cx="385762" cy="307975"/>
        </p:xfrm>
        <a:graphic>
          <a:graphicData uri="http://schemas.openxmlformats.org/presentationml/2006/ole">
            <p:oleObj spid="_x0000_s18441" name="Equação" r:id="rId8" imgW="190417" imgH="152334" progId="Equation.3">
              <p:embed/>
            </p:oleObj>
          </a:graphicData>
        </a:graphic>
      </p:graphicFrame>
      <p:sp>
        <p:nvSpPr>
          <p:cNvPr id="12" name="Retângulo 1"/>
          <p:cNvSpPr>
            <a:spLocks noChangeArrowheads="1"/>
          </p:cNvSpPr>
          <p:nvPr/>
        </p:nvSpPr>
        <p:spPr bwMode="auto">
          <a:xfrm>
            <a:off x="492125" y="889000"/>
            <a:ext cx="2508250" cy="5238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EVENTO CERTO</a:t>
            </a:r>
          </a:p>
        </p:txBody>
      </p:sp>
      <p:sp>
        <p:nvSpPr>
          <p:cNvPr id="18443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</a:rPr>
              <a:t>Componente  Curricular, Série, Tópico</a:t>
            </a:r>
          </a:p>
        </p:txBody>
      </p:sp>
      <p:pic>
        <p:nvPicPr>
          <p:cNvPr id="19460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461" name="Objeto 1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9461" name="Equação" r:id="rId4" imgW="391303" imgH="739129" progId="Equation.3">
              <p:embed/>
            </p:oleObj>
          </a:graphicData>
        </a:graphic>
      </p:graphicFrame>
      <p:sp>
        <p:nvSpPr>
          <p:cNvPr id="9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4442" y="1572636"/>
            <a:ext cx="8428038" cy="4592668"/>
          </a:xfrm>
          <a:prstGeom prst="rect">
            <a:avLst/>
          </a:prstGeom>
          <a:blipFill rotWithShape="1">
            <a:blip r:embed="rId5"/>
            <a:stretch>
              <a:fillRect l="-1446" t="-1195" r="-1446" b="-292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graphicFrame>
        <p:nvGraphicFramePr>
          <p:cNvPr id="19463" name="Objeto 1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9463" name="Equação" r:id="rId6" imgW="391303" imgH="739129" progId="Equation.3">
              <p:embed/>
            </p:oleObj>
          </a:graphicData>
        </a:graphic>
      </p:graphicFrame>
      <p:graphicFrame>
        <p:nvGraphicFramePr>
          <p:cNvPr id="19464" name="Objeto 5"/>
          <p:cNvGraphicFramePr>
            <a:graphicFrameLocks noChangeAspect="1"/>
          </p:cNvGraphicFramePr>
          <p:nvPr/>
        </p:nvGraphicFramePr>
        <p:xfrm>
          <a:off x="3492500" y="3416300"/>
          <a:ext cx="350838" cy="279400"/>
        </p:xfrm>
        <a:graphic>
          <a:graphicData uri="http://schemas.openxmlformats.org/presentationml/2006/ole">
            <p:oleObj spid="_x0000_s19464" name="Equação" r:id="rId7" imgW="190417" imgH="152334" progId="Equation.3">
              <p:embed/>
            </p:oleObj>
          </a:graphicData>
        </a:graphic>
      </p:graphicFrame>
      <p:graphicFrame>
        <p:nvGraphicFramePr>
          <p:cNvPr id="19465" name="Objeto 9"/>
          <p:cNvGraphicFramePr>
            <a:graphicFrameLocks noChangeAspect="1"/>
          </p:cNvGraphicFramePr>
          <p:nvPr/>
        </p:nvGraphicFramePr>
        <p:xfrm>
          <a:off x="1403350" y="3868738"/>
          <a:ext cx="385763" cy="307975"/>
        </p:xfrm>
        <a:graphic>
          <a:graphicData uri="http://schemas.openxmlformats.org/presentationml/2006/ole">
            <p:oleObj spid="_x0000_s19465" name="Equação" r:id="rId8" imgW="190417" imgH="152334" progId="Equation.3">
              <p:embed/>
            </p:oleObj>
          </a:graphicData>
        </a:graphic>
      </p:graphicFrame>
      <p:sp>
        <p:nvSpPr>
          <p:cNvPr id="11" name="Retângulo 1"/>
          <p:cNvSpPr>
            <a:spLocks noChangeArrowheads="1"/>
          </p:cNvSpPr>
          <p:nvPr/>
        </p:nvSpPr>
        <p:spPr bwMode="auto">
          <a:xfrm>
            <a:off x="492125" y="889000"/>
            <a:ext cx="4079875" cy="5238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EVENTO IMPOSSÍVEL</a:t>
            </a:r>
          </a:p>
        </p:txBody>
      </p:sp>
      <p:sp>
        <p:nvSpPr>
          <p:cNvPr id="19467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483" name="Objeto 1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0483" name="Equação" r:id="rId4" imgW="391303" imgH="739129" progId="Equation.3">
              <p:embed/>
            </p:oleObj>
          </a:graphicData>
        </a:graphic>
      </p:graphicFrame>
      <p:sp>
        <p:nvSpPr>
          <p:cNvPr id="20484" name="Retângulo 1"/>
          <p:cNvSpPr>
            <a:spLocks noChangeArrowheads="1"/>
          </p:cNvSpPr>
          <p:nvPr/>
        </p:nvSpPr>
        <p:spPr bwMode="auto">
          <a:xfrm>
            <a:off x="323850" y="1557338"/>
            <a:ext cx="842486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Tx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 A probabilidade  P de um evento E qualquer (E     P) é um número Real P(E), tal que:   </a:t>
            </a:r>
            <a:endParaRPr lang="pt-BR" altLang="pt-BR" sz="2800">
              <a:solidFill>
                <a:srgbClr val="0070C0"/>
              </a:solidFill>
              <a:ea typeface="Microsoft YaHei" pitchFamily="34" charset="-122"/>
            </a:endParaRPr>
          </a:p>
        </p:txBody>
      </p:sp>
      <p:graphicFrame>
        <p:nvGraphicFramePr>
          <p:cNvPr id="20485" name="Objeto 1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0485" name="Equação" r:id="rId5" imgW="391303" imgH="739129" progId="Equation.3">
              <p:embed/>
            </p:oleObj>
          </a:graphicData>
        </a:graphic>
      </p:graphicFrame>
      <p:graphicFrame>
        <p:nvGraphicFramePr>
          <p:cNvPr id="20486" name="Objeto 5"/>
          <p:cNvGraphicFramePr>
            <a:graphicFrameLocks noChangeAspect="1"/>
          </p:cNvGraphicFramePr>
          <p:nvPr/>
        </p:nvGraphicFramePr>
        <p:xfrm>
          <a:off x="4059238" y="6453188"/>
          <a:ext cx="385762" cy="307975"/>
        </p:xfrm>
        <a:graphic>
          <a:graphicData uri="http://schemas.openxmlformats.org/presentationml/2006/ole">
            <p:oleObj spid="_x0000_s20486" name="Equação" r:id="rId6" imgW="190417" imgH="152334" progId="Equation.3">
              <p:embed/>
            </p:oleObj>
          </a:graphicData>
        </a:graphic>
      </p:graphicFrame>
      <p:graphicFrame>
        <p:nvGraphicFramePr>
          <p:cNvPr id="20487" name="Objeto 9"/>
          <p:cNvGraphicFramePr>
            <a:graphicFrameLocks noChangeAspect="1"/>
          </p:cNvGraphicFramePr>
          <p:nvPr/>
        </p:nvGraphicFramePr>
        <p:xfrm>
          <a:off x="5616575" y="6527800"/>
          <a:ext cx="385763" cy="307975"/>
        </p:xfrm>
        <a:graphic>
          <a:graphicData uri="http://schemas.openxmlformats.org/presentationml/2006/ole">
            <p:oleObj spid="_x0000_s20487" name="Equação" r:id="rId7" imgW="190417" imgH="152334" progId="Equation.3">
              <p:embed/>
            </p:oleObj>
          </a:graphicData>
        </a:graphic>
      </p:graphicFrame>
      <p:sp>
        <p:nvSpPr>
          <p:cNvPr id="20488" name="Retângulo 1"/>
          <p:cNvSpPr>
            <a:spLocks noChangeArrowheads="1"/>
          </p:cNvSpPr>
          <p:nvPr/>
        </p:nvSpPr>
        <p:spPr bwMode="auto">
          <a:xfrm rot="5400000" flipH="1">
            <a:off x="7676356" y="1516857"/>
            <a:ext cx="3524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U</a:t>
            </a:r>
            <a:endParaRPr lang="pt-BR" altLang="pt-BR" sz="2800" b="1">
              <a:ea typeface="Microsoft YaHei" pitchFamily="34" charset="-122"/>
            </a:endParaRPr>
          </a:p>
        </p:txBody>
      </p:sp>
      <p:sp>
        <p:nvSpPr>
          <p:cNvPr id="12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565895" y="2564904"/>
            <a:ext cx="2448272" cy="523220"/>
          </a:xfrm>
          <a:prstGeom prst="rect">
            <a:avLst/>
          </a:prstGeom>
          <a:blipFill rotWithShape="1">
            <a:blip r:embed="rId8"/>
            <a:stretch>
              <a:fillRect l="-1481" t="-7778" b="-28889"/>
            </a:stretch>
          </a:blipFill>
          <a:ln/>
          <a:extLst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3" name="Retângulo 1"/>
          <p:cNvSpPr>
            <a:spLocks noChangeArrowheads="1"/>
          </p:cNvSpPr>
          <p:nvPr/>
        </p:nvSpPr>
        <p:spPr bwMode="auto">
          <a:xfrm>
            <a:off x="323850" y="981075"/>
            <a:ext cx="3262313" cy="522288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CONCLUIMOS QUE:</a:t>
            </a:r>
          </a:p>
        </p:txBody>
      </p:sp>
      <p:sp>
        <p:nvSpPr>
          <p:cNvPr id="20491" name="Retângulo 1"/>
          <p:cNvSpPr>
            <a:spLocks noChangeArrowheads="1"/>
          </p:cNvSpPr>
          <p:nvPr/>
        </p:nvSpPr>
        <p:spPr bwMode="auto">
          <a:xfrm>
            <a:off x="298450" y="3213100"/>
            <a:ext cx="8450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Tx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 A probabilidade  do evento certo é igual a 1</a:t>
            </a:r>
            <a:endParaRPr lang="pt-BR" altLang="pt-BR" sz="2800">
              <a:solidFill>
                <a:srgbClr val="0070C0"/>
              </a:solidFill>
              <a:ea typeface="Microsoft YaHei" pitchFamily="34" charset="-122"/>
            </a:endParaRPr>
          </a:p>
        </p:txBody>
      </p:sp>
      <p:sp>
        <p:nvSpPr>
          <p:cNvPr id="16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597062" y="3861048"/>
            <a:ext cx="2038834" cy="523220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/>
          <a:extLst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0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619672" y="5301208"/>
            <a:ext cx="2038834" cy="523220"/>
          </a:xfrm>
          <a:prstGeom prst="rect">
            <a:avLst/>
          </a:prstGeom>
          <a:blipFill rotWithShape="1">
            <a:blip r:embed="rId10"/>
            <a:stretch>
              <a:fillRect t="-7865" b="-30337"/>
            </a:stretch>
          </a:blipFill>
          <a:ln/>
          <a:extLst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0494" name="Retângulo 1"/>
          <p:cNvSpPr>
            <a:spLocks noChangeArrowheads="1"/>
          </p:cNvSpPr>
          <p:nvPr/>
        </p:nvSpPr>
        <p:spPr bwMode="auto">
          <a:xfrm>
            <a:off x="323850" y="4581525"/>
            <a:ext cx="84486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Tx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 A probabilidade  do evento impossível é igual a 0</a:t>
            </a:r>
            <a:endParaRPr lang="pt-BR" altLang="pt-BR" sz="2800">
              <a:solidFill>
                <a:srgbClr val="0070C0"/>
              </a:solidFill>
              <a:ea typeface="Microsoft YaHei" pitchFamily="34" charset="-122"/>
            </a:endParaRPr>
          </a:p>
        </p:txBody>
      </p:sp>
      <p:sp>
        <p:nvSpPr>
          <p:cNvPr id="20495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</a:rPr>
              <a:t>Componente  Curricular, Série, Tópico</a:t>
            </a:r>
          </a:p>
        </p:txBody>
      </p:sp>
      <p:pic>
        <p:nvPicPr>
          <p:cNvPr id="307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13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Retângulo 1"/>
          <p:cNvSpPr>
            <a:spLocks noChangeArrowheads="1"/>
          </p:cNvSpPr>
          <p:nvPr/>
        </p:nvSpPr>
        <p:spPr bwMode="auto">
          <a:xfrm>
            <a:off x="320675" y="901700"/>
            <a:ext cx="8428038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OLÁ PESSOA! 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                         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>
                <a:solidFill>
                  <a:schemeClr val="accent5"/>
                </a:solidFill>
                <a:cs typeface="Arial" charset="0"/>
              </a:rPr>
              <a:t> </a:t>
            </a: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                              </a:t>
            </a:r>
            <a:r>
              <a:rPr lang="pt-BR" altLang="pt-BR" sz="2500" b="1" dirty="0" smtClean="0">
                <a:solidFill>
                  <a:schemeClr val="accent5"/>
                </a:solidFill>
                <a:cs typeface="Arial" charset="0"/>
              </a:rPr>
              <a:t>NOSSO ESTUDO DE HOJE SERÁ SOBRE:                     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500" b="1" dirty="0" smtClean="0">
                <a:solidFill>
                  <a:schemeClr val="accent5"/>
                </a:solidFill>
                <a:cs typeface="Arial" charset="0"/>
              </a:rPr>
              <a:t>                            PROBABILIDADE DA INTERSECÇÃO DE EVENTOS</a:t>
            </a:r>
          </a:p>
          <a:p>
            <a:pPr algn="just" eaLnBrk="1" hangingPunct="1">
              <a:spcBef>
                <a:spcPct val="0"/>
              </a:spcBef>
              <a:defRPr/>
            </a:pPr>
            <a:endParaRPr lang="pt-BR" altLang="pt-BR" sz="2800" dirty="0" smtClean="0">
              <a:solidFill>
                <a:schemeClr val="accent5"/>
              </a:solidFill>
              <a:cs typeface="Arial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endParaRPr lang="pt-BR" altLang="pt-BR" sz="2800" dirty="0">
              <a:solidFill>
                <a:schemeClr val="accent5"/>
              </a:solidFill>
              <a:cs typeface="Arial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pt-BR" sz="2800" dirty="0" smtClean="0">
                <a:solidFill>
                  <a:schemeClr val="tx1"/>
                </a:solidFill>
                <a:cs typeface="Arial" charset="0"/>
              </a:rPr>
              <a:t>Iniciaremos com uma breve revisão de intersecção de conjuntos e em seguida uma revisão de pr</a:t>
            </a:r>
            <a:r>
              <a:rPr lang="pt-BR" sz="2800" dirty="0" smtClean="0"/>
              <a:t>obabilidade: conceitos, cálculos e probabilidade condicional e independente, conhecimentos esses, necessários para uma melhor compreensão sobre </a:t>
            </a:r>
            <a:r>
              <a:rPr lang="pt-BR" sz="2800" b="1" dirty="0" smtClean="0"/>
              <a:t>Probabilidade da intersecção de eventos. </a:t>
            </a:r>
            <a:endParaRPr lang="pt-BR" altLang="pt-BR" sz="2800" b="1" dirty="0" smtClean="0">
              <a:solidFill>
                <a:schemeClr val="tx1"/>
              </a:solidFill>
              <a:cs typeface="Arial" charset="0"/>
            </a:endParaRPr>
          </a:p>
        </p:txBody>
      </p:sp>
      <p:pic>
        <p:nvPicPr>
          <p:cNvPr id="3078" name="Picture 10" descr="C:\Program Files\Microsoft Office\MEDIA\CAGCAT10\j0299125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412875"/>
            <a:ext cx="1100137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tângulo 1"/>
          <p:cNvSpPr>
            <a:spLocks noChangeArrowheads="1"/>
          </p:cNvSpPr>
          <p:nvPr/>
        </p:nvSpPr>
        <p:spPr bwMode="auto">
          <a:xfrm>
            <a:off x="566738" y="3192463"/>
            <a:ext cx="17732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>
                <a:ea typeface="Microsoft YaHei" pitchFamily="34" charset="-122"/>
              </a:rPr>
              <a:t>Imagem do Clip-Art</a:t>
            </a:r>
            <a:endParaRPr lang="pt-BR" altLang="pt-BR" sz="1400" b="1">
              <a:ea typeface="Microsoft YaHei" pitchFamily="34" charset="-122"/>
            </a:endParaRPr>
          </a:p>
        </p:txBody>
      </p:sp>
      <p:sp>
        <p:nvSpPr>
          <p:cNvPr id="3080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</a:rPr>
              <a:t>Componente  Curricular, Série, Tópico</a:t>
            </a:r>
          </a:p>
        </p:txBody>
      </p:sp>
      <p:pic>
        <p:nvPicPr>
          <p:cNvPr id="2150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675" y="620713"/>
            <a:ext cx="5481638" cy="56197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defRPr/>
            </a:pPr>
            <a:endParaRPr lang="pt-BR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72000" y="1835150"/>
            <a:ext cx="4116388" cy="181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Outro conceito importante da teoria de probabilidade é o de independência entre dois eventos. </a:t>
            </a:r>
          </a:p>
        </p:txBody>
      </p:sp>
      <p:pic>
        <p:nvPicPr>
          <p:cNvPr id="21511" name="Imagem 9" descr="C:\Users\Evani\AppData\Local\Microsoft\Windows\Temporary Internet Files\Content.IE5\18DJ9YNZ\preguntarse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688" y="2565400"/>
            <a:ext cx="2960687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512" name="Grupo 10"/>
          <p:cNvGrpSpPr>
            <a:grpSpLocks/>
          </p:cNvGrpSpPr>
          <p:nvPr/>
        </p:nvGrpSpPr>
        <p:grpSpPr bwMode="auto">
          <a:xfrm>
            <a:off x="179388" y="915988"/>
            <a:ext cx="4337050" cy="1512887"/>
            <a:chOff x="899592" y="901700"/>
            <a:chExt cx="3744416" cy="1512168"/>
          </a:xfrm>
        </p:grpSpPr>
        <p:sp>
          <p:nvSpPr>
            <p:cNvPr id="12" name="Texto explicativo em elipse 11"/>
            <p:cNvSpPr/>
            <p:nvPr/>
          </p:nvSpPr>
          <p:spPr>
            <a:xfrm>
              <a:off x="899592" y="901700"/>
              <a:ext cx="3744416" cy="1512168"/>
            </a:xfrm>
            <a:prstGeom prst="wedgeEllipseCallout">
              <a:avLst>
                <a:gd name="adj1" fmla="val -5863"/>
                <a:gd name="adj2" fmla="val 615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pt-BR" sz="1100"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21517" name="Retângulo 1"/>
            <p:cNvSpPr>
              <a:spLocks noChangeArrowheads="1"/>
            </p:cNvSpPr>
            <p:nvPr/>
          </p:nvSpPr>
          <p:spPr bwMode="auto">
            <a:xfrm>
              <a:off x="1173909" y="1287159"/>
              <a:ext cx="345638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sz="2400">
                  <a:solidFill>
                    <a:srgbClr val="FF0000"/>
                  </a:solidFill>
                  <a:ea typeface="Microsoft YaHei" pitchFamily="34" charset="-122"/>
                </a:rPr>
                <a:t>Probabilidade  Condicional </a:t>
              </a:r>
            </a:p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sz="2400">
                  <a:solidFill>
                    <a:srgbClr val="FF0000"/>
                  </a:solidFill>
                  <a:ea typeface="Microsoft YaHei" pitchFamily="34" charset="-122"/>
                </a:rPr>
                <a:t>ou eventos independentes?</a:t>
              </a:r>
            </a:p>
          </p:txBody>
        </p:sp>
      </p:grpSp>
      <p:sp>
        <p:nvSpPr>
          <p:cNvPr id="14" name="Retângulo 13"/>
          <p:cNvSpPr/>
          <p:nvPr/>
        </p:nvSpPr>
        <p:spPr>
          <a:xfrm>
            <a:off x="4572000" y="3933825"/>
            <a:ext cx="4116388" cy="2246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Na prática, dois eventos são independentes quando a ocorrência de um evento não influência a ocorrência do outro evento. </a:t>
            </a:r>
          </a:p>
        </p:txBody>
      </p:sp>
      <p:sp>
        <p:nvSpPr>
          <p:cNvPr id="21514" name="Retângulo 1"/>
          <p:cNvSpPr>
            <a:spLocks noChangeArrowheads="1"/>
          </p:cNvSpPr>
          <p:nvPr/>
        </p:nvSpPr>
        <p:spPr bwMode="auto">
          <a:xfrm>
            <a:off x="900113" y="5956300"/>
            <a:ext cx="17732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>
                <a:ea typeface="Microsoft YaHei" pitchFamily="34" charset="-122"/>
              </a:rPr>
              <a:t>Imagem do Clip-Art</a:t>
            </a:r>
            <a:endParaRPr lang="pt-BR" altLang="pt-BR" sz="1400" b="1">
              <a:ea typeface="Microsoft YaHei" pitchFamily="34" charset="-122"/>
            </a:endParaRPr>
          </a:p>
        </p:txBody>
      </p:sp>
      <p:sp>
        <p:nvSpPr>
          <p:cNvPr id="21515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675" y="620713"/>
            <a:ext cx="5481638" cy="56197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defRPr/>
            </a:pPr>
            <a:endParaRPr lang="pt-BR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0675" y="893763"/>
            <a:ext cx="4899025" cy="5222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rgbClr val="00B0F0"/>
                </a:solidFill>
              </a:rPr>
              <a:t>PROBABILIDADE CONDICIONAL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84188" y="1412875"/>
            <a:ext cx="4375150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Analise a seguinte situação: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95288" y="2044700"/>
            <a:ext cx="8193087" cy="13843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Uma moeda é lançada três vezes:</a:t>
            </a:r>
          </a:p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Vamos denominar:  C= Cara  e    K=Coroa</a:t>
            </a:r>
          </a:p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S= {CCC, CCK, CKC, CKK, KCC, KCK, KKC, KKK}     n(S)=8</a:t>
            </a:r>
          </a:p>
        </p:txBody>
      </p:sp>
      <p:graphicFrame>
        <p:nvGraphicFramePr>
          <p:cNvPr id="22535" name="Objeto 2"/>
          <p:cNvGraphicFramePr>
            <a:graphicFrameLocks noChangeAspect="1"/>
          </p:cNvGraphicFramePr>
          <p:nvPr/>
        </p:nvGraphicFramePr>
        <p:xfrm>
          <a:off x="3808413" y="4800600"/>
          <a:ext cx="346075" cy="274638"/>
        </p:xfrm>
        <a:graphic>
          <a:graphicData uri="http://schemas.openxmlformats.org/presentationml/2006/ole">
            <p:oleObj spid="_x0000_s22535" name="Equação" r:id="rId4" imgW="190417" imgH="152334" progId="Equation.3">
              <p:embed/>
            </p:oleObj>
          </a:graphicData>
        </a:graphic>
      </p:graphicFrame>
      <p:sp>
        <p:nvSpPr>
          <p:cNvPr id="23" name="Retângulo 22"/>
          <p:cNvSpPr/>
          <p:nvPr/>
        </p:nvSpPr>
        <p:spPr>
          <a:xfrm>
            <a:off x="320675" y="3697288"/>
            <a:ext cx="8572500" cy="523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Considere o evento A: “Sair cara exatamente duas vezes”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793750" y="4676775"/>
            <a:ext cx="3014663" cy="5222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A= {CCK, CKC, KCC,}</a:t>
            </a:r>
          </a:p>
        </p:txBody>
      </p:sp>
      <p:sp>
        <p:nvSpPr>
          <p:cNvPr id="25" name="Retângulo 2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11960" y="4524648"/>
            <a:ext cx="1507967" cy="704552"/>
          </a:xfrm>
          <a:prstGeom prst="rect">
            <a:avLst/>
          </a:prstGeom>
          <a:blipFill rotWithShape="1">
            <a:blip r:embed="rId5"/>
            <a:stretch>
              <a:fillRect l="-6478" b="-11207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graphicFrame>
        <p:nvGraphicFramePr>
          <p:cNvPr id="22539" name="Objeto 3"/>
          <p:cNvGraphicFramePr>
            <a:graphicFrameLocks noChangeAspect="1"/>
          </p:cNvGraphicFramePr>
          <p:nvPr/>
        </p:nvGraphicFramePr>
        <p:xfrm>
          <a:off x="6804025" y="3068638"/>
          <a:ext cx="344488" cy="276225"/>
        </p:xfrm>
        <a:graphic>
          <a:graphicData uri="http://schemas.openxmlformats.org/presentationml/2006/ole">
            <p:oleObj spid="_x0000_s22539" name="Equação" r:id="rId6" imgW="190417" imgH="152334" progId="Equation.3">
              <p:embed/>
            </p:oleObj>
          </a:graphicData>
        </a:graphic>
      </p:graphicFrame>
      <p:sp>
        <p:nvSpPr>
          <p:cNvPr id="22540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80975" y="-26988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675" y="620713"/>
            <a:ext cx="5481638" cy="56197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defRPr/>
            </a:pPr>
            <a:endParaRPr lang="pt-BR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6363" y="981075"/>
            <a:ext cx="8570912" cy="954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Se ao lançarmos a moeda três vezes, “ o resultado do primeiro lançamento foi cara”.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3995738" y="2349500"/>
            <a:ext cx="3763962" cy="13843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rgbClr val="FF0000"/>
                </a:solidFill>
              </a:rPr>
              <a:t>Qual a probabilidade de</a:t>
            </a:r>
          </a:p>
          <a:p>
            <a:pPr algn="just">
              <a:defRPr/>
            </a:pPr>
            <a:r>
              <a:rPr lang="pt-BR" sz="2800" dirty="0">
                <a:solidFill>
                  <a:srgbClr val="FF0000"/>
                </a:solidFill>
              </a:rPr>
              <a:t> sair cara exatamente</a:t>
            </a:r>
          </a:p>
          <a:p>
            <a:pPr algn="just">
              <a:defRPr/>
            </a:pPr>
            <a:r>
              <a:rPr lang="pt-BR" sz="2800" dirty="0">
                <a:solidFill>
                  <a:srgbClr val="FF0000"/>
                </a:solidFill>
              </a:rPr>
              <a:t> duas vezes?</a:t>
            </a:r>
          </a:p>
        </p:txBody>
      </p:sp>
      <p:pic>
        <p:nvPicPr>
          <p:cNvPr id="23558" name="Imagem 15" descr="C:\Users\Evani\AppData\Local\Microsoft\Windows\Temporary Internet Files\Content.IE5\18DJ9YNZ\preguntarse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0625" y="3113088"/>
            <a:ext cx="266065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o explicativo em elipse 19"/>
          <p:cNvSpPr/>
          <p:nvPr/>
        </p:nvSpPr>
        <p:spPr>
          <a:xfrm>
            <a:off x="3563938" y="2133600"/>
            <a:ext cx="4608512" cy="1781175"/>
          </a:xfrm>
          <a:prstGeom prst="wedgeEllipseCallout">
            <a:avLst>
              <a:gd name="adj1" fmla="val -59331"/>
              <a:gd name="adj2" fmla="val 226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pt-BR" sz="1100">
                <a:ea typeface="Calibri"/>
                <a:cs typeface="Times New Roman"/>
              </a:rPr>
              <a:t> </a:t>
            </a:r>
          </a:p>
        </p:txBody>
      </p:sp>
      <p:sp>
        <p:nvSpPr>
          <p:cNvPr id="23560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675" y="620713"/>
            <a:ext cx="5481638" cy="56197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defRPr/>
            </a:pPr>
            <a:endParaRPr lang="pt-BR" sz="36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580" name="Objeto 3"/>
          <p:cNvGraphicFramePr>
            <a:graphicFrameLocks noChangeAspect="1"/>
          </p:cNvGraphicFramePr>
          <p:nvPr/>
        </p:nvGraphicFramePr>
        <p:xfrm>
          <a:off x="6804025" y="3068638"/>
          <a:ext cx="344488" cy="276225"/>
        </p:xfrm>
        <a:graphic>
          <a:graphicData uri="http://schemas.openxmlformats.org/presentationml/2006/ole">
            <p:oleObj spid="_x0000_s24580" name="Equação" r:id="rId4" imgW="190417" imgH="152334" progId="Equation.3">
              <p:embed/>
            </p:oleObj>
          </a:graphicData>
        </a:graphic>
      </p:graphicFrame>
      <p:sp>
        <p:nvSpPr>
          <p:cNvPr id="28" name="Retângulo 27"/>
          <p:cNvSpPr/>
          <p:nvPr/>
        </p:nvSpPr>
        <p:spPr>
          <a:xfrm>
            <a:off x="285750" y="901700"/>
            <a:ext cx="8572500" cy="954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Se ao lançarmos a moeda três vezes, “ o resultado do primeiro lançamento foi cara”.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276225" y="1989138"/>
            <a:ext cx="8572500" cy="224631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O espaço amostral passa a ser B </a:t>
            </a:r>
            <a:r>
              <a:rPr lang="pt-BR" sz="2800" dirty="0">
                <a:solidFill>
                  <a:schemeClr val="tx1"/>
                </a:solidFill>
              </a:rPr>
              <a:t>(apenas </a:t>
            </a:r>
            <a:r>
              <a:rPr lang="pt-BR" sz="2800" dirty="0">
                <a:solidFill>
                  <a:schemeClr val="tx1"/>
                </a:solidFill>
              </a:rPr>
              <a:t>os que começam por cara):</a:t>
            </a:r>
          </a:p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B= { CCC, CCK, CKC, CKK}      n(B) = 4</a:t>
            </a:r>
          </a:p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A’: “Aparecer exatamente duas caras”</a:t>
            </a:r>
          </a:p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A’={ CCK, CKC}     n(A’) = 2</a:t>
            </a:r>
          </a:p>
        </p:txBody>
      </p:sp>
      <p:sp>
        <p:nvSpPr>
          <p:cNvPr id="16" name="Retângulo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00192" y="2924944"/>
            <a:ext cx="2304256" cy="701602"/>
          </a:xfrm>
          <a:prstGeom prst="rect">
            <a:avLst/>
          </a:prstGeom>
          <a:blipFill rotWithShape="1">
            <a:blip r:embed="rId5"/>
            <a:stretch>
              <a:fillRect b="-10084"/>
            </a:stretch>
          </a:blipFill>
          <a:ln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graphicFrame>
        <p:nvGraphicFramePr>
          <p:cNvPr id="24584" name="Objeto 1"/>
          <p:cNvGraphicFramePr>
            <a:graphicFrameLocks noChangeAspect="1"/>
          </p:cNvGraphicFramePr>
          <p:nvPr/>
        </p:nvGraphicFramePr>
        <p:xfrm>
          <a:off x="3959225" y="2997200"/>
          <a:ext cx="344488" cy="276225"/>
        </p:xfrm>
        <a:graphic>
          <a:graphicData uri="http://schemas.openxmlformats.org/presentationml/2006/ole">
            <p:oleObj spid="_x0000_s24584" name="Equação" r:id="rId6" imgW="190417" imgH="152334" progId="Equation.3">
              <p:embed/>
            </p:oleObj>
          </a:graphicData>
        </a:graphic>
      </p:graphicFrame>
      <p:graphicFrame>
        <p:nvGraphicFramePr>
          <p:cNvPr id="24585" name="Objeto 6"/>
          <p:cNvGraphicFramePr>
            <a:graphicFrameLocks noChangeAspect="1"/>
          </p:cNvGraphicFramePr>
          <p:nvPr/>
        </p:nvGraphicFramePr>
        <p:xfrm>
          <a:off x="2498725" y="3843338"/>
          <a:ext cx="344488" cy="276225"/>
        </p:xfrm>
        <a:graphic>
          <a:graphicData uri="http://schemas.openxmlformats.org/presentationml/2006/ole">
            <p:oleObj spid="_x0000_s24585" name="Equação" r:id="rId7" imgW="190417" imgH="152334" progId="Equation.3">
              <p:embed/>
            </p:oleObj>
          </a:graphicData>
        </a:graphic>
      </p:graphicFrame>
      <p:sp>
        <p:nvSpPr>
          <p:cNvPr id="21" name="Retângulo 20"/>
          <p:cNvSpPr/>
          <p:nvPr/>
        </p:nvSpPr>
        <p:spPr>
          <a:xfrm>
            <a:off x="320675" y="4365625"/>
            <a:ext cx="8572500" cy="1816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A probabilidade do evento: “sair cara em ambos os lançamentos foi modificada pela presença do evento condicionante: ”O resultado do primeiro lançamento foi cara”.</a:t>
            </a:r>
          </a:p>
        </p:txBody>
      </p:sp>
      <p:sp>
        <p:nvSpPr>
          <p:cNvPr id="24587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675" y="620713"/>
            <a:ext cx="5481638" cy="56197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defRPr/>
            </a:pPr>
            <a:endParaRPr lang="pt-BR" sz="36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5604" name="Objeto 3"/>
          <p:cNvGraphicFramePr>
            <a:graphicFrameLocks noChangeAspect="1"/>
          </p:cNvGraphicFramePr>
          <p:nvPr/>
        </p:nvGraphicFramePr>
        <p:xfrm>
          <a:off x="6804025" y="3068638"/>
          <a:ext cx="344488" cy="276225"/>
        </p:xfrm>
        <a:graphic>
          <a:graphicData uri="http://schemas.openxmlformats.org/presentationml/2006/ole">
            <p:oleObj spid="_x0000_s25604" name="Equação" r:id="rId4" imgW="190417" imgH="152334" progId="Equation.3">
              <p:embed/>
            </p:oleObj>
          </a:graphicData>
        </a:graphic>
      </p:graphicFrame>
      <p:sp>
        <p:nvSpPr>
          <p:cNvPr id="28" name="Retângulo 27"/>
          <p:cNvSpPr/>
          <p:nvPr/>
        </p:nvSpPr>
        <p:spPr>
          <a:xfrm>
            <a:off x="285750" y="836613"/>
            <a:ext cx="4321175" cy="523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Assim podemos definir que: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323850" y="1484313"/>
            <a:ext cx="8570913" cy="397033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solidFill>
                  <a:schemeClr val="tx1"/>
                </a:solidFill>
              </a:rPr>
              <a:t>Evento A: </a:t>
            </a:r>
          </a:p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    “Exatamente dois dos três lançamentos dão cara”.</a:t>
            </a:r>
          </a:p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     A= {CCK, CKC, KCC}   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solidFill>
                  <a:schemeClr val="tx1"/>
                </a:solidFill>
              </a:rPr>
              <a:t>Evento B:</a:t>
            </a:r>
          </a:p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     “O primeiro lançamento dá cara”.</a:t>
            </a:r>
          </a:p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     B= {CCC, CCK, CKC, CKK}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solidFill>
                  <a:schemeClr val="tx1"/>
                </a:solidFill>
              </a:rPr>
              <a:t>Evento A/B:</a:t>
            </a:r>
          </a:p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    “</a:t>
            </a:r>
            <a:r>
              <a:rPr lang="pt-BR" sz="2800" dirty="0">
                <a:solidFill>
                  <a:schemeClr val="tx1"/>
                </a:solidFill>
              </a:rPr>
              <a:t>Evento A condicionado ao fato de que o evento B já </a:t>
            </a:r>
            <a:endParaRPr lang="pt-BR" sz="28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</a:rPr>
              <a:t>     ocorreu .</a:t>
            </a:r>
            <a:endParaRPr lang="pt-BR" sz="2800" dirty="0">
              <a:solidFill>
                <a:schemeClr val="tx1"/>
              </a:solidFill>
            </a:endParaRPr>
          </a:p>
        </p:txBody>
      </p:sp>
      <p:graphicFrame>
        <p:nvGraphicFramePr>
          <p:cNvPr id="25607" name="Objeto 1"/>
          <p:cNvGraphicFramePr>
            <a:graphicFrameLocks noChangeAspect="1"/>
          </p:cNvGraphicFramePr>
          <p:nvPr/>
        </p:nvGraphicFramePr>
        <p:xfrm>
          <a:off x="4110038" y="6581775"/>
          <a:ext cx="344487" cy="276225"/>
        </p:xfrm>
        <a:graphic>
          <a:graphicData uri="http://schemas.openxmlformats.org/presentationml/2006/ole">
            <p:oleObj spid="_x0000_s25607" name="Equação" r:id="rId5" imgW="190417" imgH="152334" progId="Equation.3">
              <p:embed/>
            </p:oleObj>
          </a:graphicData>
        </a:graphic>
      </p:graphicFrame>
      <p:sp>
        <p:nvSpPr>
          <p:cNvPr id="13" name="Retângulo 12"/>
          <p:cNvSpPr/>
          <p:nvPr/>
        </p:nvSpPr>
        <p:spPr>
          <a:xfrm>
            <a:off x="2411413" y="5157788"/>
            <a:ext cx="6296025" cy="9540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P(A/B) é a </a:t>
            </a:r>
            <a:r>
              <a:rPr lang="pt-BR" sz="2800" b="1" dirty="0">
                <a:solidFill>
                  <a:schemeClr val="tx1"/>
                </a:solidFill>
              </a:rPr>
              <a:t>probabilidade condicional </a:t>
            </a:r>
            <a:r>
              <a:rPr lang="pt-BR" sz="2800" dirty="0">
                <a:solidFill>
                  <a:schemeClr val="tx1"/>
                </a:solidFill>
              </a:rPr>
              <a:t>de ocorrer A, tendo ocorrido B.</a:t>
            </a:r>
          </a:p>
        </p:txBody>
      </p:sp>
      <p:sp>
        <p:nvSpPr>
          <p:cNvPr id="25609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675" y="620713"/>
            <a:ext cx="5481638" cy="56197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defRPr/>
            </a:pPr>
            <a:endParaRPr lang="pt-BR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11188" y="2133600"/>
            <a:ext cx="1152525" cy="5222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Então: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68313" y="908050"/>
            <a:ext cx="1833562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Vimos que:</a:t>
            </a:r>
          </a:p>
        </p:txBody>
      </p:sp>
      <p:sp>
        <p:nvSpPr>
          <p:cNvPr id="12" name="Retângulo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39752" y="836712"/>
            <a:ext cx="2736304" cy="70070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4" name="Retângulo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64511" y="1984738"/>
            <a:ext cx="3750593" cy="81945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graphicFrame>
        <p:nvGraphicFramePr>
          <p:cNvPr id="26632" name="Objeto 2"/>
          <p:cNvGraphicFramePr>
            <a:graphicFrameLocks noChangeAspect="1"/>
          </p:cNvGraphicFramePr>
          <p:nvPr/>
        </p:nvGraphicFramePr>
        <p:xfrm>
          <a:off x="4868863" y="2092325"/>
          <a:ext cx="220662" cy="274638"/>
        </p:xfrm>
        <a:graphic>
          <a:graphicData uri="http://schemas.openxmlformats.org/presentationml/2006/ole">
            <p:oleObj spid="_x0000_s26632" name="Equação" r:id="rId6" imgW="152334" imgH="190417" progId="Equation.3">
              <p:embed/>
            </p:oleObj>
          </a:graphicData>
        </a:graphic>
      </p:graphicFrame>
      <p:sp>
        <p:nvSpPr>
          <p:cNvPr id="19" name="Retângulo 18"/>
          <p:cNvSpPr/>
          <p:nvPr/>
        </p:nvSpPr>
        <p:spPr>
          <a:xfrm>
            <a:off x="2789238" y="4235450"/>
            <a:ext cx="5743575" cy="163195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rgbClr val="FF0000"/>
                </a:solidFill>
              </a:rPr>
              <a:t>Fique atento!</a:t>
            </a:r>
          </a:p>
          <a:p>
            <a:pPr algn="just">
              <a:defRPr/>
            </a:pPr>
            <a:r>
              <a:rPr lang="pt-BR" sz="2000" dirty="0">
                <a:solidFill>
                  <a:srgbClr val="FF0000"/>
                </a:solidFill>
              </a:rPr>
              <a:t>O fato de um evento B já ter ocorrido causa uma modificação no espaço amostral.</a:t>
            </a:r>
          </a:p>
          <a:p>
            <a:pPr algn="just">
              <a:defRPr/>
            </a:pPr>
            <a:r>
              <a:rPr lang="pt-BR" sz="2000" dirty="0">
                <a:solidFill>
                  <a:srgbClr val="FF0000"/>
                </a:solidFill>
              </a:rPr>
              <a:t>Assim, alguns eventos ficam mais fáceis de ocorrer e outros mais difíceis.</a:t>
            </a:r>
          </a:p>
        </p:txBody>
      </p:sp>
      <p:pic>
        <p:nvPicPr>
          <p:cNvPr id="26634" name="Picture 5" descr="C:\Users\Evani\AppData\Local\Microsoft\Windows\Temporary Internet Files\Content.IE5\8TO10R30\homem_com_lupa[1]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58888" y="4292600"/>
            <a:ext cx="1376362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tângulo 20"/>
          <p:cNvSpPr/>
          <p:nvPr/>
        </p:nvSpPr>
        <p:spPr>
          <a:xfrm>
            <a:off x="1258888" y="5857875"/>
            <a:ext cx="1728787" cy="3079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dirty="0">
                <a:solidFill>
                  <a:schemeClr val="tx1"/>
                </a:solidFill>
              </a:rPr>
              <a:t>Imagem do Clip-Art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076825" y="3194050"/>
            <a:ext cx="3749675" cy="5222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P(A   B) = p(A/B). P(B)</a:t>
            </a:r>
          </a:p>
        </p:txBody>
      </p:sp>
      <p:graphicFrame>
        <p:nvGraphicFramePr>
          <p:cNvPr id="26637" name="Objeto 6"/>
          <p:cNvGraphicFramePr>
            <a:graphicFrameLocks noChangeAspect="1"/>
          </p:cNvGraphicFramePr>
          <p:nvPr/>
        </p:nvGraphicFramePr>
        <p:xfrm>
          <a:off x="5675313" y="3298825"/>
          <a:ext cx="219075" cy="274638"/>
        </p:xfrm>
        <a:graphic>
          <a:graphicData uri="http://schemas.openxmlformats.org/presentationml/2006/ole">
            <p:oleObj spid="_x0000_s26637" name="Equação" r:id="rId8" imgW="152334" imgH="190417" progId="Equation.3">
              <p:embed/>
            </p:oleObj>
          </a:graphicData>
        </a:graphic>
      </p:graphicFrame>
      <p:sp>
        <p:nvSpPr>
          <p:cNvPr id="24" name="Retângulo 2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1155" y="3032919"/>
            <a:ext cx="3750593" cy="797654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graphicFrame>
        <p:nvGraphicFramePr>
          <p:cNvPr id="26639" name="Objeto 7"/>
          <p:cNvGraphicFramePr>
            <a:graphicFrameLocks noChangeAspect="1"/>
          </p:cNvGraphicFramePr>
          <p:nvPr/>
        </p:nvGraphicFramePr>
        <p:xfrm>
          <a:off x="2246313" y="3094038"/>
          <a:ext cx="220662" cy="274637"/>
        </p:xfrm>
        <a:graphic>
          <a:graphicData uri="http://schemas.openxmlformats.org/presentationml/2006/ole">
            <p:oleObj spid="_x0000_s26639" name="Equação" r:id="rId10" imgW="152334" imgH="190417" progId="Equation.3">
              <p:embed/>
            </p:oleObj>
          </a:graphicData>
        </a:graphic>
      </p:graphicFrame>
      <p:sp>
        <p:nvSpPr>
          <p:cNvPr id="27" name="Retângulo 26"/>
          <p:cNvSpPr/>
          <p:nvPr/>
        </p:nvSpPr>
        <p:spPr>
          <a:xfrm>
            <a:off x="4284663" y="3181350"/>
            <a:ext cx="647700" cy="52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ou</a:t>
            </a:r>
          </a:p>
        </p:txBody>
      </p:sp>
      <p:sp>
        <p:nvSpPr>
          <p:cNvPr id="26641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</a:rPr>
              <a:t>Componente  Curricular, Série, Tópico</a:t>
            </a:r>
          </a:p>
        </p:txBody>
      </p:sp>
      <p:pic>
        <p:nvPicPr>
          <p:cNvPr id="2765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675" y="620713"/>
            <a:ext cx="5481638" cy="56197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defRPr/>
            </a:pPr>
            <a:endParaRPr lang="pt-BR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0675" y="893763"/>
            <a:ext cx="4187825" cy="5222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accent1"/>
                </a:solidFill>
              </a:rPr>
              <a:t>EVENTOS INDEPENDENTES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12750" y="1533525"/>
            <a:ext cx="8255000" cy="13843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Observe o experimento a seguir:</a:t>
            </a:r>
          </a:p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“ lançar dois dados, não viciados, um vermelho e outro azul.”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95288" y="4176713"/>
            <a:ext cx="8193087" cy="95408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solidFill>
                  <a:schemeClr val="tx1"/>
                </a:solidFill>
              </a:rPr>
              <a:t>Seja B o evento “sair 3 no dado azul”.</a:t>
            </a:r>
          </a:p>
          <a:p>
            <a:pPr algn="just">
              <a:defRPr/>
            </a:pPr>
            <a:r>
              <a:rPr lang="pt-BR" sz="2800" dirty="0">
                <a:solidFill>
                  <a:srgbClr val="FF0000"/>
                </a:solidFill>
              </a:rPr>
              <a:t>     B={(1,3),(2,3),(3,3),(4,3),(5,3),(6,3)}      </a:t>
            </a:r>
            <a:r>
              <a:rPr lang="pt-BR" sz="2800" dirty="0">
                <a:solidFill>
                  <a:schemeClr val="tx1"/>
                </a:solidFill>
              </a:rPr>
              <a:t>n(B) = 6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506538" y="2546350"/>
            <a:ext cx="2519362" cy="5222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2"/>
                </a:solidFill>
              </a:rPr>
              <a:t>n(S) = 6 . 6 = 36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12750" y="3122613"/>
            <a:ext cx="8191500" cy="95408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solidFill>
                  <a:schemeClr val="tx1"/>
                </a:solidFill>
              </a:rPr>
              <a:t>Seja A o evento “sair 6 no dado vermelho”.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83147" y="5152780"/>
            <a:ext cx="2568773" cy="70429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900113" y="3646488"/>
            <a:ext cx="6911975" cy="52228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rgbClr val="FF0000"/>
                </a:solidFill>
              </a:rPr>
              <a:t>A={(6,1),(6,2),(6,3),(6,4),(6,5),(6,6)}     </a:t>
            </a:r>
            <a:r>
              <a:rPr lang="pt-BR" sz="2800" dirty="0">
                <a:solidFill>
                  <a:schemeClr val="tx1"/>
                </a:solidFill>
              </a:rPr>
              <a:t>n(A) = 6</a:t>
            </a:r>
          </a:p>
        </p:txBody>
      </p:sp>
      <p:graphicFrame>
        <p:nvGraphicFramePr>
          <p:cNvPr id="27661" name="Objeto 1"/>
          <p:cNvGraphicFramePr>
            <a:graphicFrameLocks noChangeAspect="1"/>
          </p:cNvGraphicFramePr>
          <p:nvPr/>
        </p:nvGraphicFramePr>
        <p:xfrm>
          <a:off x="6011863" y="3756025"/>
          <a:ext cx="379412" cy="303213"/>
        </p:xfrm>
        <a:graphic>
          <a:graphicData uri="http://schemas.openxmlformats.org/presentationml/2006/ole">
            <p:oleObj spid="_x0000_s27661" name="Equação" r:id="rId5" imgW="190417" imgH="152334" progId="Equation.3">
              <p:embed/>
            </p:oleObj>
          </a:graphicData>
        </a:graphic>
      </p:graphicFrame>
      <p:graphicFrame>
        <p:nvGraphicFramePr>
          <p:cNvPr id="27662" name="Objeto 2"/>
          <p:cNvGraphicFramePr>
            <a:graphicFrameLocks noChangeAspect="1"/>
          </p:cNvGraphicFramePr>
          <p:nvPr/>
        </p:nvGraphicFramePr>
        <p:xfrm>
          <a:off x="6011863" y="4724400"/>
          <a:ext cx="379412" cy="303213"/>
        </p:xfrm>
        <a:graphic>
          <a:graphicData uri="http://schemas.openxmlformats.org/presentationml/2006/ole">
            <p:oleObj spid="_x0000_s27662" name="Equação" r:id="rId6" imgW="190417" imgH="152334" progId="Equation.3">
              <p:embed/>
            </p:oleObj>
          </a:graphicData>
        </a:graphic>
      </p:graphicFrame>
      <p:sp>
        <p:nvSpPr>
          <p:cNvPr id="21" name="Retângulo 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04048" y="5152779"/>
            <a:ext cx="2568773" cy="70429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7664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</a:rPr>
              <a:t>Componente  Curricular, Série, Tópico</a:t>
            </a:r>
          </a:p>
        </p:txBody>
      </p:sp>
      <p:pic>
        <p:nvPicPr>
          <p:cNvPr id="28676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9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675" y="620713"/>
            <a:ext cx="5481638" cy="56197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defRPr/>
            </a:pPr>
            <a:endParaRPr lang="pt-BR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0675" y="893763"/>
            <a:ext cx="2468563" cy="52228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accent1"/>
                </a:solidFill>
              </a:rPr>
              <a:t>OBSERVE :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84213" y="2060575"/>
            <a:ext cx="6696075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B={(1,3),(2,3),(3,3),(4,3),(5,3),(6,3)}, temos:     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84213" y="1420813"/>
            <a:ext cx="5903912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A={(6,1),(6,2),(6,3),(6,4),(6,5),(6,6)}  e  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2666381"/>
            <a:ext cx="5328592" cy="700705"/>
          </a:xfrm>
          <a:prstGeom prst="rect">
            <a:avLst/>
          </a:prstGeom>
          <a:blipFill rotWithShape="1">
            <a:blip r:embed="rId4"/>
            <a:stretch>
              <a:fillRect l="-2288" b="-12174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graphicFrame>
        <p:nvGraphicFramePr>
          <p:cNvPr id="28682" name="Objeto 3"/>
          <p:cNvGraphicFramePr>
            <a:graphicFrameLocks noChangeAspect="1"/>
          </p:cNvGraphicFramePr>
          <p:nvPr/>
        </p:nvGraphicFramePr>
        <p:xfrm>
          <a:off x="1042988" y="2830513"/>
          <a:ext cx="468312" cy="385762"/>
        </p:xfrm>
        <a:graphic>
          <a:graphicData uri="http://schemas.openxmlformats.org/presentationml/2006/ole">
            <p:oleObj spid="_x0000_s28682" name="Equação" r:id="rId5" imgW="164814" imgH="126780" progId="Equation.3">
              <p:embed/>
            </p:oleObj>
          </a:graphicData>
        </a:graphic>
      </p:graphicFrame>
      <p:graphicFrame>
        <p:nvGraphicFramePr>
          <p:cNvPr id="28683" name="Objeto 5"/>
          <p:cNvGraphicFramePr>
            <a:graphicFrameLocks noChangeAspect="1"/>
          </p:cNvGraphicFramePr>
          <p:nvPr/>
        </p:nvGraphicFramePr>
        <p:xfrm>
          <a:off x="2916238" y="2892425"/>
          <a:ext cx="311150" cy="249238"/>
        </p:xfrm>
        <a:graphic>
          <a:graphicData uri="http://schemas.openxmlformats.org/presentationml/2006/ole">
            <p:oleObj spid="_x0000_s28683" name="Equação" r:id="rId6" imgW="190417" imgH="152334" progId="Equation.3">
              <p:embed/>
            </p:oleObj>
          </a:graphicData>
        </a:graphic>
      </p:graphicFrame>
      <p:graphicFrame>
        <p:nvGraphicFramePr>
          <p:cNvPr id="28684" name="Objeto 6"/>
          <p:cNvGraphicFramePr>
            <a:graphicFrameLocks noChangeAspect="1"/>
          </p:cNvGraphicFramePr>
          <p:nvPr/>
        </p:nvGraphicFramePr>
        <p:xfrm>
          <a:off x="3779838" y="2868613"/>
          <a:ext cx="466725" cy="385762"/>
        </p:xfrm>
        <a:graphic>
          <a:graphicData uri="http://schemas.openxmlformats.org/presentationml/2006/ole">
            <p:oleObj spid="_x0000_s28684" name="Equação" r:id="rId7" imgW="164814" imgH="126780" progId="Equation.3">
              <p:embed/>
            </p:oleObj>
          </a:graphicData>
        </a:graphic>
      </p:graphicFrame>
      <p:sp>
        <p:nvSpPr>
          <p:cNvPr id="23" name="Retângulo 2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3388076"/>
            <a:ext cx="4320480" cy="794833"/>
          </a:xfrm>
          <a:prstGeom prst="rect">
            <a:avLst/>
          </a:prstGeom>
          <a:blipFill rotWithShape="1">
            <a:blip r:embed="rId8"/>
            <a:stretch>
              <a:fillRect l="-2821" b="-1538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5" name="Retângulo 2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4221088"/>
            <a:ext cx="4032448" cy="703398"/>
          </a:xfrm>
          <a:prstGeom prst="rect">
            <a:avLst/>
          </a:prstGeom>
          <a:blipFill rotWithShape="1">
            <a:blip r:embed="rId9"/>
            <a:stretch>
              <a:fillRect l="-3021" b="-11207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692275" y="5202238"/>
            <a:ext cx="5327650" cy="523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rgbClr val="FF0000"/>
                </a:solidFill>
              </a:rPr>
              <a:t>A e B são eventos independentes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5003800" y="3908425"/>
            <a:ext cx="3889375" cy="1016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A probabilidade  de  ocorrer B não dependeu da probabilidade de ocorrer A.</a:t>
            </a:r>
          </a:p>
        </p:txBody>
      </p:sp>
      <p:graphicFrame>
        <p:nvGraphicFramePr>
          <p:cNvPr id="28689" name="Objeto 1"/>
          <p:cNvGraphicFramePr>
            <a:graphicFrameLocks noChangeAspect="1"/>
          </p:cNvGraphicFramePr>
          <p:nvPr/>
        </p:nvGraphicFramePr>
        <p:xfrm>
          <a:off x="2573338" y="3394075"/>
          <a:ext cx="468312" cy="385763"/>
        </p:xfrm>
        <a:graphic>
          <a:graphicData uri="http://schemas.openxmlformats.org/presentationml/2006/ole">
            <p:oleObj spid="_x0000_s28689" name="Equação" r:id="rId10" imgW="164814" imgH="126780" progId="Equation.3">
              <p:embed/>
            </p:oleObj>
          </a:graphicData>
        </a:graphic>
      </p:graphicFrame>
      <p:sp>
        <p:nvSpPr>
          <p:cNvPr id="28690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675" y="620713"/>
            <a:ext cx="5481638" cy="56197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defRPr/>
            </a:pPr>
            <a:endParaRPr lang="pt-BR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0675" y="901700"/>
            <a:ext cx="8212138" cy="954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Também podemos afirmar que  se A e B são eventos independentes P(A) = P(A/B).</a:t>
            </a:r>
          </a:p>
        </p:txBody>
      </p:sp>
      <p:graphicFrame>
        <p:nvGraphicFramePr>
          <p:cNvPr id="29701" name="Objeto 3"/>
          <p:cNvGraphicFramePr>
            <a:graphicFrameLocks noChangeAspect="1"/>
          </p:cNvGraphicFramePr>
          <p:nvPr/>
        </p:nvGraphicFramePr>
        <p:xfrm>
          <a:off x="3876675" y="2355850"/>
          <a:ext cx="468313" cy="385763"/>
        </p:xfrm>
        <a:graphic>
          <a:graphicData uri="http://schemas.openxmlformats.org/presentationml/2006/ole">
            <p:oleObj spid="_x0000_s29701" name="Equação" r:id="rId4" imgW="164814" imgH="126780" progId="Equation.3">
              <p:embed/>
            </p:oleObj>
          </a:graphicData>
        </a:graphic>
      </p:graphicFrame>
      <p:graphicFrame>
        <p:nvGraphicFramePr>
          <p:cNvPr id="29702" name="Objeto 6"/>
          <p:cNvGraphicFramePr>
            <a:graphicFrameLocks noChangeAspect="1"/>
          </p:cNvGraphicFramePr>
          <p:nvPr/>
        </p:nvGraphicFramePr>
        <p:xfrm>
          <a:off x="1790700" y="3176588"/>
          <a:ext cx="466725" cy="385762"/>
        </p:xfrm>
        <a:graphic>
          <a:graphicData uri="http://schemas.openxmlformats.org/presentationml/2006/ole">
            <p:oleObj spid="_x0000_s29702" name="Equação" r:id="rId5" imgW="164814" imgH="126780" progId="Equation.3">
              <p:embed/>
            </p:oleObj>
          </a:graphicData>
        </a:graphic>
      </p:graphicFrame>
      <p:sp>
        <p:nvSpPr>
          <p:cNvPr id="23" name="Retângulo 2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59575" y="2362293"/>
            <a:ext cx="3980578" cy="778675"/>
          </a:xfrm>
          <a:prstGeom prst="rect">
            <a:avLst/>
          </a:prstGeom>
          <a:blipFill rotWithShape="1">
            <a:blip r:embed="rId6"/>
            <a:stretch>
              <a:fillRect l="-3063" b="-3937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249363" y="3121025"/>
            <a:ext cx="5400675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P(A     B) = P(A/B). P(B) = P(A). P(B)</a:t>
            </a:r>
          </a:p>
        </p:txBody>
      </p:sp>
      <p:sp>
        <p:nvSpPr>
          <p:cNvPr id="26" name="Retângulo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560" y="4204245"/>
            <a:ext cx="8064896" cy="1384995"/>
          </a:xfrm>
          <a:prstGeom prst="rect">
            <a:avLst/>
          </a:prstGeom>
          <a:blipFill rotWithShape="1">
            <a:blip r:embed="rId7"/>
            <a:stretch>
              <a:fillRect l="-1356" t="-3030" r="-1432" b="-10823"/>
            </a:stretch>
          </a:blipFill>
          <a:ln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323850" y="2060575"/>
            <a:ext cx="1660525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Observe:</a:t>
            </a:r>
          </a:p>
        </p:txBody>
      </p:sp>
      <p:graphicFrame>
        <p:nvGraphicFramePr>
          <p:cNvPr id="29707" name="Objeto 7"/>
          <p:cNvGraphicFramePr>
            <a:graphicFrameLocks noChangeAspect="1"/>
          </p:cNvGraphicFramePr>
          <p:nvPr/>
        </p:nvGraphicFramePr>
        <p:xfrm>
          <a:off x="3427413" y="5875338"/>
          <a:ext cx="466725" cy="384175"/>
        </p:xfrm>
        <a:graphic>
          <a:graphicData uri="http://schemas.openxmlformats.org/presentationml/2006/ole">
            <p:oleObj spid="_x0000_s29707" name="Equação" r:id="rId8" imgW="164814" imgH="126780" progId="Equation.3">
              <p:embed/>
            </p:oleObj>
          </a:graphicData>
        </a:graphic>
      </p:graphicFrame>
      <p:sp>
        <p:nvSpPr>
          <p:cNvPr id="29" name="Retângulo 28"/>
          <p:cNvSpPr/>
          <p:nvPr/>
        </p:nvSpPr>
        <p:spPr>
          <a:xfrm>
            <a:off x="2884488" y="5805488"/>
            <a:ext cx="3517900" cy="522287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P(A     B) =  P(A). P(B)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84200" y="3644900"/>
            <a:ext cx="1250950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Assim,</a:t>
            </a:r>
          </a:p>
        </p:txBody>
      </p:sp>
      <p:sp>
        <p:nvSpPr>
          <p:cNvPr id="29710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</a:rPr>
              <a:t>Componente  Curricular, Série, Tópico</a:t>
            </a:r>
          </a:p>
        </p:txBody>
      </p:sp>
      <p:pic>
        <p:nvPicPr>
          <p:cNvPr id="3072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13" y="-26988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675" y="620713"/>
            <a:ext cx="5481638" cy="56197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defRPr/>
            </a:pPr>
            <a:endParaRPr lang="pt-BR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0675" y="836613"/>
            <a:ext cx="7491413" cy="5238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altLang="pt-BR" sz="2800" b="1" dirty="0">
                <a:solidFill>
                  <a:schemeClr val="accent5"/>
                </a:solidFill>
                <a:cs typeface="Arial" charset="0"/>
              </a:rPr>
              <a:t>PROBABILIDADE DA INTERSECÇÃO DE EVENTOS</a:t>
            </a:r>
            <a:endParaRPr lang="pt-BR" sz="2800" dirty="0">
              <a:solidFill>
                <a:schemeClr val="accent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20675" y="1412875"/>
            <a:ext cx="8428038" cy="8302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Sejam A e B dois eventos de um espaço amostral S. A probabilidade de A ∩ B é dada por:</a:t>
            </a:r>
            <a:endParaRPr lang="pt-BR" sz="2400" dirty="0">
              <a:solidFill>
                <a:schemeClr val="accent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249488" y="2276475"/>
            <a:ext cx="5491162" cy="52387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P(A   B) = P(B/A).P(A) = P(B) .P(A/B)</a:t>
            </a:r>
          </a:p>
        </p:txBody>
      </p:sp>
      <p:graphicFrame>
        <p:nvGraphicFramePr>
          <p:cNvPr id="30729" name="Objeto 1"/>
          <p:cNvGraphicFramePr>
            <a:graphicFrameLocks noChangeAspect="1"/>
          </p:cNvGraphicFramePr>
          <p:nvPr/>
        </p:nvGraphicFramePr>
        <p:xfrm>
          <a:off x="2855913" y="2382838"/>
          <a:ext cx="249237" cy="311150"/>
        </p:xfrm>
        <a:graphic>
          <a:graphicData uri="http://schemas.openxmlformats.org/presentationml/2006/ole">
            <p:oleObj spid="_x0000_s30729" name="Equação" r:id="rId4" imgW="152334" imgH="190417" progId="Equation.3">
              <p:embed/>
            </p:oleObj>
          </a:graphicData>
        </a:graphic>
      </p:graphicFrame>
      <p:sp>
        <p:nvSpPr>
          <p:cNvPr id="3" name="Retângulo 2"/>
          <p:cNvSpPr/>
          <p:nvPr/>
        </p:nvSpPr>
        <p:spPr>
          <a:xfrm>
            <a:off x="506413" y="4508500"/>
            <a:ext cx="8313737" cy="16319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000" dirty="0"/>
              <a:t>Onde:</a:t>
            </a:r>
          </a:p>
          <a:p>
            <a:pPr>
              <a:defRPr/>
            </a:pPr>
            <a:r>
              <a:rPr lang="pt-BR" sz="2000" dirty="0"/>
              <a:t>p(A∩B)  → é a probabilidade da ocorrência simultânea de A e B</a:t>
            </a:r>
            <a:br>
              <a:rPr lang="pt-BR" sz="2000" dirty="0"/>
            </a:br>
            <a:r>
              <a:rPr lang="pt-BR" sz="2000" dirty="0"/>
              <a:t>p(A) → é a probabilidade de ocorrer o evento A</a:t>
            </a:r>
            <a:br>
              <a:rPr lang="pt-BR" sz="2000" dirty="0"/>
            </a:br>
            <a:r>
              <a:rPr lang="pt-BR" sz="2000" dirty="0"/>
              <a:t>p(B│A)  → é a probabilidade de ocorrer o evento B sabendo da ocorrência de A (probabilidade condicional)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95288" y="2924175"/>
            <a:ext cx="7993062" cy="101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000" dirty="0"/>
              <a:t>Se os eventos A e B forem independentes (ou seja, se a ocorrência de um não interferir na probabilidade de ocorrer outro), a fórmula para o cálculo da probabilidade da intersecção será dada por: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127375" y="4005263"/>
            <a:ext cx="3389313" cy="52228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P(A   B) = P(A).P(B) </a:t>
            </a:r>
          </a:p>
        </p:txBody>
      </p:sp>
      <p:graphicFrame>
        <p:nvGraphicFramePr>
          <p:cNvPr id="30733" name="Objeto 3"/>
          <p:cNvGraphicFramePr>
            <a:graphicFrameLocks noChangeAspect="1"/>
          </p:cNvGraphicFramePr>
          <p:nvPr/>
        </p:nvGraphicFramePr>
        <p:xfrm>
          <a:off x="3735388" y="4108450"/>
          <a:ext cx="249237" cy="312738"/>
        </p:xfrm>
        <a:graphic>
          <a:graphicData uri="http://schemas.openxmlformats.org/presentationml/2006/ole">
            <p:oleObj spid="_x0000_s30733" name="Equação" r:id="rId5" imgW="152334" imgH="190417" progId="Equation.3">
              <p:embed/>
            </p:oleObj>
          </a:graphicData>
        </a:graphic>
      </p:graphicFrame>
      <p:sp>
        <p:nvSpPr>
          <p:cNvPr id="30734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1"/>
          <p:cNvSpPr>
            <a:spLocks noChangeArrowheads="1"/>
          </p:cNvSpPr>
          <p:nvPr/>
        </p:nvSpPr>
        <p:spPr bwMode="auto">
          <a:xfrm>
            <a:off x="395288" y="836613"/>
            <a:ext cx="2447925" cy="5238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LEMBRE-SE:</a:t>
            </a:r>
          </a:p>
        </p:txBody>
      </p:sp>
      <p:sp>
        <p:nvSpPr>
          <p:cNvPr id="6" name="Retângulo 1"/>
          <p:cNvSpPr>
            <a:spLocks noChangeArrowheads="1"/>
          </p:cNvSpPr>
          <p:nvPr/>
        </p:nvSpPr>
        <p:spPr bwMode="auto">
          <a:xfrm>
            <a:off x="395288" y="1484313"/>
            <a:ext cx="8424862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Em teoria dos conjuntos a intersecção é o conjunto de elementos que pertencem simultaneamente a dois ou mais conjuntos</a:t>
            </a: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 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e é representado pelo símbolo    . </a:t>
            </a:r>
            <a:endParaRPr lang="pt-BR" altLang="pt-BR" sz="2800" dirty="0" smtClean="0">
              <a:solidFill>
                <a:schemeClr val="accent5"/>
              </a:solidFill>
              <a:cs typeface="Arial" charset="0"/>
            </a:endParaRPr>
          </a:p>
        </p:txBody>
      </p:sp>
      <p:graphicFrame>
        <p:nvGraphicFramePr>
          <p:cNvPr id="4100" name="Objeto 1"/>
          <p:cNvGraphicFramePr>
            <a:graphicFrameLocks noChangeAspect="1"/>
          </p:cNvGraphicFramePr>
          <p:nvPr/>
        </p:nvGraphicFramePr>
        <p:xfrm>
          <a:off x="7164388" y="2424113"/>
          <a:ext cx="319087" cy="400050"/>
        </p:xfrm>
        <a:graphic>
          <a:graphicData uri="http://schemas.openxmlformats.org/presentationml/2006/ole">
            <p:oleObj spid="_x0000_s4100" name="Equação" r:id="rId5" imgW="152334" imgH="190417" progId="Equation.3">
              <p:embed/>
            </p:oleObj>
          </a:graphicData>
        </a:graphic>
      </p:graphicFrame>
      <p:sp>
        <p:nvSpPr>
          <p:cNvPr id="4101" name="Retângulo 1"/>
          <p:cNvSpPr>
            <a:spLocks noChangeArrowheads="1"/>
          </p:cNvSpPr>
          <p:nvPr/>
        </p:nvSpPr>
        <p:spPr bwMode="auto">
          <a:xfrm>
            <a:off x="107950" y="46038"/>
            <a:ext cx="56880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410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68538" y="2982913"/>
            <a:ext cx="45910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1514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100">
                <a:ea typeface="Microsoft YaHei" pitchFamily="34" charset="-122"/>
                <a:cs typeface="Mangal" pitchFamily="18" charset="0"/>
              </a:rPr>
              <a:t> </a:t>
            </a:r>
            <a:r>
              <a:rPr lang="pt-BR" altLang="pt-BR" sz="900">
                <a:ea typeface="Microsoft YaHei" pitchFamily="34" charset="-122"/>
              </a:rPr>
              <a:t> </a:t>
            </a:r>
            <a:endParaRPr lang="pt-BR" altLang="pt-BR">
              <a:ea typeface="Microsoft YaHei" pitchFamily="34" charset="-122"/>
            </a:endParaRPr>
          </a:p>
        </p:txBody>
      </p:sp>
      <p:sp>
        <p:nvSpPr>
          <p:cNvPr id="31748" name="Retângulo 2"/>
          <p:cNvSpPr>
            <a:spLocks noChangeArrowheads="1"/>
          </p:cNvSpPr>
          <p:nvPr/>
        </p:nvSpPr>
        <p:spPr bwMode="auto">
          <a:xfrm>
            <a:off x="395288" y="908050"/>
            <a:ext cx="83534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4000">
              <a:solidFill>
                <a:srgbClr val="0070C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4000">
                <a:solidFill>
                  <a:srgbClr val="0070C0"/>
                </a:solidFill>
                <a:ea typeface="Microsoft YaHei" pitchFamily="34" charset="-122"/>
              </a:rPr>
              <a:t>                    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4000">
                <a:solidFill>
                  <a:srgbClr val="0070C0"/>
                </a:solidFill>
                <a:ea typeface="Microsoft YaHei" pitchFamily="34" charset="-122"/>
              </a:rPr>
              <a:t>                            </a:t>
            </a:r>
            <a:endParaRPr lang="pt-BR" altLang="pt-BR" sz="4000">
              <a:ea typeface="Microsoft YaHei" pitchFamily="34" charset="-122"/>
            </a:endParaRPr>
          </a:p>
        </p:txBody>
      </p:sp>
      <p:sp>
        <p:nvSpPr>
          <p:cNvPr id="31750" name="Retângulo 2"/>
          <p:cNvSpPr>
            <a:spLocks noChangeArrowheads="1"/>
          </p:cNvSpPr>
          <p:nvPr/>
        </p:nvSpPr>
        <p:spPr bwMode="auto">
          <a:xfrm>
            <a:off x="485775" y="1531938"/>
            <a:ext cx="8262938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Em dois lançamentos sucessivos de um mesmo dado, qual a  probabilidade  de  sair  um  número ímpar e o número 4?</a:t>
            </a:r>
            <a:r>
              <a:rPr lang="pt-BR" altLang="pt-BR">
                <a:ea typeface="Microsoft YaHei" pitchFamily="34" charset="-122"/>
              </a:rPr>
              <a:t/>
            </a:r>
            <a:br>
              <a:rPr lang="pt-BR" altLang="pt-BR">
                <a:ea typeface="Microsoft YaHei" pitchFamily="34" charset="-122"/>
              </a:rPr>
            </a:br>
            <a:endParaRPr lang="pt-BR" altLang="pt-BR">
              <a:ea typeface="Microsoft YaHei" pitchFamily="34" charset="-122"/>
            </a:endParaRPr>
          </a:p>
        </p:txBody>
      </p:sp>
      <p:sp>
        <p:nvSpPr>
          <p:cNvPr id="31751" name="Retângulo 10"/>
          <p:cNvSpPr>
            <a:spLocks noChangeArrowheads="1"/>
          </p:cNvSpPr>
          <p:nvPr/>
        </p:nvSpPr>
        <p:spPr bwMode="auto">
          <a:xfrm>
            <a:off x="395288" y="893763"/>
            <a:ext cx="3168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VAMOS EXERCITAR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79775" y="2827338"/>
            <a:ext cx="5094288" cy="708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000" dirty="0"/>
              <a:t>Lembre-se que na matemática “e” representa intersecção, enquanto “ou” representa união</a:t>
            </a:r>
          </a:p>
        </p:txBody>
      </p:sp>
      <p:sp>
        <p:nvSpPr>
          <p:cNvPr id="31753" name="Retângulo 12"/>
          <p:cNvSpPr>
            <a:spLocks noChangeArrowheads="1"/>
          </p:cNvSpPr>
          <p:nvPr/>
        </p:nvSpPr>
        <p:spPr bwMode="auto">
          <a:xfrm>
            <a:off x="3927475" y="5229225"/>
            <a:ext cx="3740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Veja a solução a seguir</a:t>
            </a:r>
          </a:p>
        </p:txBody>
      </p:sp>
      <p:sp>
        <p:nvSpPr>
          <p:cNvPr id="5" name="Retângulo 4"/>
          <p:cNvSpPr/>
          <p:nvPr/>
        </p:nvSpPr>
        <p:spPr>
          <a:xfrm>
            <a:off x="755650" y="4059238"/>
            <a:ext cx="7993063" cy="83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/>
              <a:t>A ocorrência de um dos eventos não interfere na ocorrência do outro. Temos, então, dois eventos independentes</a:t>
            </a:r>
          </a:p>
        </p:txBody>
      </p:sp>
      <p:sp>
        <p:nvSpPr>
          <p:cNvPr id="31755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1514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100">
                <a:ea typeface="Microsoft YaHei" pitchFamily="34" charset="-122"/>
                <a:cs typeface="Mangal" pitchFamily="18" charset="0"/>
              </a:rPr>
              <a:t> </a:t>
            </a:r>
            <a:r>
              <a:rPr lang="pt-BR" altLang="pt-BR" sz="900">
                <a:ea typeface="Microsoft YaHei" pitchFamily="34" charset="-122"/>
              </a:rPr>
              <a:t> </a:t>
            </a:r>
            <a:endParaRPr lang="pt-BR" altLang="pt-BR">
              <a:ea typeface="Microsoft YaHei" pitchFamily="34" charset="-122"/>
            </a:endParaRPr>
          </a:p>
        </p:txBody>
      </p:sp>
      <p:sp>
        <p:nvSpPr>
          <p:cNvPr id="32772" name="Retângulo 2"/>
          <p:cNvSpPr>
            <a:spLocks noChangeArrowheads="1"/>
          </p:cNvSpPr>
          <p:nvPr/>
        </p:nvSpPr>
        <p:spPr bwMode="auto">
          <a:xfrm>
            <a:off x="395288" y="908050"/>
            <a:ext cx="83534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4000">
              <a:solidFill>
                <a:srgbClr val="0070C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4000">
                <a:solidFill>
                  <a:srgbClr val="0070C0"/>
                </a:solidFill>
                <a:ea typeface="Microsoft YaHei" pitchFamily="34" charset="-122"/>
              </a:rPr>
              <a:t>                    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4000">
                <a:solidFill>
                  <a:srgbClr val="0070C0"/>
                </a:solidFill>
                <a:ea typeface="Microsoft YaHei" pitchFamily="34" charset="-122"/>
              </a:rPr>
              <a:t>                            </a:t>
            </a:r>
            <a:endParaRPr lang="pt-BR" altLang="pt-BR" sz="4000">
              <a:ea typeface="Microsoft YaHei" pitchFamily="34" charset="-122"/>
            </a:endParaRPr>
          </a:p>
        </p:txBody>
      </p:sp>
      <p:sp>
        <p:nvSpPr>
          <p:cNvPr id="32773" name="Retângulo 12"/>
          <p:cNvSpPr>
            <a:spLocks noChangeArrowheads="1"/>
          </p:cNvSpPr>
          <p:nvPr/>
        </p:nvSpPr>
        <p:spPr bwMode="auto">
          <a:xfrm>
            <a:off x="449263" y="836613"/>
            <a:ext cx="1649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Solução:</a:t>
            </a:r>
          </a:p>
        </p:txBody>
      </p:sp>
      <p:sp>
        <p:nvSpPr>
          <p:cNvPr id="32774" name="Retângulo 5"/>
          <p:cNvSpPr>
            <a:spLocks noChangeArrowheads="1"/>
          </p:cNvSpPr>
          <p:nvPr/>
        </p:nvSpPr>
        <p:spPr bwMode="auto">
          <a:xfrm>
            <a:off x="449263" y="1484313"/>
            <a:ext cx="3330575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S = {1, 2, 3, 4, 5, 6}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A= {1, 3, 5}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B= {4}</a:t>
            </a:r>
          </a:p>
        </p:txBody>
      </p:sp>
      <p:sp>
        <p:nvSpPr>
          <p:cNvPr id="14" name="Retângulo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2" y="2852936"/>
            <a:ext cx="3978105" cy="1015406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5" name="Retângulo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2" y="3933056"/>
            <a:ext cx="3978105" cy="1015406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6" name="Retângulo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46854" y="4983730"/>
            <a:ext cx="6021526" cy="90178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graphicFrame>
        <p:nvGraphicFramePr>
          <p:cNvPr id="32778" name="Objeto 1"/>
          <p:cNvGraphicFramePr>
            <a:graphicFrameLocks noChangeAspect="1"/>
          </p:cNvGraphicFramePr>
          <p:nvPr/>
        </p:nvGraphicFramePr>
        <p:xfrm>
          <a:off x="1995488" y="5302250"/>
          <a:ext cx="265112" cy="331788"/>
        </p:xfrm>
        <a:graphic>
          <a:graphicData uri="http://schemas.openxmlformats.org/presentationml/2006/ole">
            <p:oleObj spid="_x0000_s32778" name="Equação" r:id="rId8" imgW="152334" imgH="190417" progId="Equation.3">
              <p:embed/>
            </p:oleObj>
          </a:graphicData>
        </a:graphic>
      </p:graphicFrame>
      <p:sp>
        <p:nvSpPr>
          <p:cNvPr id="32779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77800" y="275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100">
                <a:ea typeface="Microsoft YaHei" pitchFamily="34" charset="-122"/>
                <a:cs typeface="Mangal" pitchFamily="18" charset="0"/>
              </a:rPr>
              <a:t> </a:t>
            </a:r>
            <a:r>
              <a:rPr lang="pt-BR" altLang="pt-BR" sz="900">
                <a:ea typeface="Microsoft YaHei" pitchFamily="34" charset="-122"/>
              </a:rPr>
              <a:t> </a:t>
            </a:r>
            <a:endParaRPr lang="pt-BR" altLang="pt-BR">
              <a:ea typeface="Microsoft YaHei" pitchFamily="34" charset="-122"/>
            </a:endParaRPr>
          </a:p>
        </p:txBody>
      </p:sp>
      <p:sp>
        <p:nvSpPr>
          <p:cNvPr id="33796" name="Retângulo 2"/>
          <p:cNvSpPr>
            <a:spLocks noChangeArrowheads="1"/>
          </p:cNvSpPr>
          <p:nvPr/>
        </p:nvSpPr>
        <p:spPr bwMode="auto">
          <a:xfrm>
            <a:off x="395288" y="908050"/>
            <a:ext cx="83534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4000">
              <a:solidFill>
                <a:srgbClr val="0070C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4000">
                <a:solidFill>
                  <a:srgbClr val="0070C0"/>
                </a:solidFill>
                <a:ea typeface="Microsoft YaHei" pitchFamily="34" charset="-122"/>
              </a:rPr>
              <a:t>                    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4000">
                <a:solidFill>
                  <a:srgbClr val="0070C0"/>
                </a:solidFill>
                <a:ea typeface="Microsoft YaHei" pitchFamily="34" charset="-122"/>
              </a:rPr>
              <a:t>                            </a:t>
            </a:r>
            <a:endParaRPr lang="pt-BR" altLang="pt-BR" sz="4000">
              <a:ea typeface="Microsoft YaHei" pitchFamily="34" charset="-122"/>
            </a:endParaRPr>
          </a:p>
        </p:txBody>
      </p:sp>
      <p:graphicFrame>
        <p:nvGraphicFramePr>
          <p:cNvPr id="33797" name="Objeto 1"/>
          <p:cNvGraphicFramePr>
            <a:graphicFrameLocks noChangeAspect="1"/>
          </p:cNvGraphicFramePr>
          <p:nvPr/>
        </p:nvGraphicFramePr>
        <p:xfrm>
          <a:off x="2709863" y="6526213"/>
          <a:ext cx="265112" cy="331787"/>
        </p:xfrm>
        <a:graphic>
          <a:graphicData uri="http://schemas.openxmlformats.org/presentationml/2006/ole">
            <p:oleObj spid="_x0000_s33797" name="Equação" r:id="rId5" imgW="152334" imgH="190417" progId="Equation.3">
              <p:embed/>
            </p:oleObj>
          </a:graphicData>
        </a:graphic>
      </p:graphicFrame>
      <p:sp>
        <p:nvSpPr>
          <p:cNvPr id="33798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3799" name="Retângulo 1"/>
          <p:cNvSpPr>
            <a:spLocks noChangeArrowheads="1"/>
          </p:cNvSpPr>
          <p:nvPr/>
        </p:nvSpPr>
        <p:spPr bwMode="auto">
          <a:xfrm>
            <a:off x="395288" y="1677988"/>
            <a:ext cx="8335962" cy="18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Numa urna há 20 bolinhas numeradas de 1 a 20. Retiram-se duas bolinhas dessa urna, uma após a outra, sem reposição. Qual a probabilidade de ter saído um número par e um múltiplo de 5?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30213" y="941388"/>
            <a:ext cx="3168650" cy="523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solidFill>
                  <a:schemeClr val="accent1"/>
                </a:solidFill>
              </a:rPr>
              <a:t>MAIS UM EXEMPLO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430213" y="3629025"/>
            <a:ext cx="8174037" cy="1816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S={1,2,3,4,5,6,7,8,9,10,11,12,13,14,15,16,17,18,19,20}</a:t>
            </a:r>
          </a:p>
          <a:p>
            <a:pPr algn="just">
              <a:defRPr/>
            </a:pPr>
            <a:r>
              <a:rPr lang="pt-BR" sz="2800" dirty="0"/>
              <a:t>n(s)= 20</a:t>
            </a:r>
          </a:p>
          <a:p>
            <a:pPr algn="just">
              <a:defRPr/>
            </a:pPr>
            <a:r>
              <a:rPr lang="pt-BR" sz="2800" dirty="0"/>
              <a:t>A={2,4,6,8,10,12,14,16,18,20}     n(A)= 10</a:t>
            </a:r>
          </a:p>
          <a:p>
            <a:pPr algn="just">
              <a:defRPr/>
            </a:pPr>
            <a:r>
              <a:rPr lang="pt-BR" sz="2800" dirty="0"/>
              <a:t>B={5,10,15,20}     n(B)= 4</a:t>
            </a:r>
          </a:p>
        </p:txBody>
      </p:sp>
      <p:graphicFrame>
        <p:nvGraphicFramePr>
          <p:cNvPr id="33802" name="Objeto 2"/>
          <p:cNvGraphicFramePr>
            <a:graphicFrameLocks noChangeAspect="1"/>
          </p:cNvGraphicFramePr>
          <p:nvPr/>
        </p:nvGraphicFramePr>
        <p:xfrm>
          <a:off x="4819650" y="4603750"/>
          <a:ext cx="365125" cy="292100"/>
        </p:xfrm>
        <a:graphic>
          <a:graphicData uri="http://schemas.openxmlformats.org/presentationml/2006/ole">
            <p:oleObj spid="_x0000_s33802" name="Equação" r:id="rId6" imgW="190440" imgH="152280" progId="Equation.3">
              <p:embed/>
            </p:oleObj>
          </a:graphicData>
        </a:graphic>
      </p:graphicFrame>
      <p:graphicFrame>
        <p:nvGraphicFramePr>
          <p:cNvPr id="33803" name="Objeto 3"/>
          <p:cNvGraphicFramePr>
            <a:graphicFrameLocks noChangeAspect="1"/>
          </p:cNvGraphicFramePr>
          <p:nvPr/>
        </p:nvGraphicFramePr>
        <p:xfrm>
          <a:off x="2622550" y="5040313"/>
          <a:ext cx="365125" cy="292100"/>
        </p:xfrm>
        <a:graphic>
          <a:graphicData uri="http://schemas.openxmlformats.org/presentationml/2006/ole">
            <p:oleObj spid="_x0000_s33803" name="Equação" r:id="rId7" imgW="190417" imgH="152334" progId="Equation.3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77800" y="275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100">
                <a:ea typeface="Microsoft YaHei" pitchFamily="34" charset="-122"/>
                <a:cs typeface="Mangal" pitchFamily="18" charset="0"/>
              </a:rPr>
              <a:t> </a:t>
            </a:r>
            <a:r>
              <a:rPr lang="pt-BR" altLang="pt-BR" sz="900">
                <a:ea typeface="Microsoft YaHei" pitchFamily="34" charset="-122"/>
              </a:rPr>
              <a:t> </a:t>
            </a:r>
            <a:endParaRPr lang="pt-BR" altLang="pt-BR">
              <a:ea typeface="Microsoft YaHei" pitchFamily="34" charset="-122"/>
            </a:endParaRPr>
          </a:p>
        </p:txBody>
      </p:sp>
      <p:sp>
        <p:nvSpPr>
          <p:cNvPr id="34820" name="Retângulo 2"/>
          <p:cNvSpPr>
            <a:spLocks noChangeArrowheads="1"/>
          </p:cNvSpPr>
          <p:nvPr/>
        </p:nvSpPr>
        <p:spPr bwMode="auto">
          <a:xfrm>
            <a:off x="395288" y="908050"/>
            <a:ext cx="83534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4000">
              <a:solidFill>
                <a:srgbClr val="0070C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4000">
                <a:solidFill>
                  <a:srgbClr val="0070C0"/>
                </a:solidFill>
                <a:ea typeface="Microsoft YaHei" pitchFamily="34" charset="-122"/>
              </a:rPr>
              <a:t>                    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4000">
                <a:solidFill>
                  <a:srgbClr val="0070C0"/>
                </a:solidFill>
                <a:ea typeface="Microsoft YaHei" pitchFamily="34" charset="-122"/>
              </a:rPr>
              <a:t>                            </a:t>
            </a:r>
            <a:endParaRPr lang="pt-BR" altLang="pt-BR" sz="4000">
              <a:ea typeface="Microsoft YaHei" pitchFamily="34" charset="-122"/>
            </a:endParaRPr>
          </a:p>
        </p:txBody>
      </p:sp>
      <p:graphicFrame>
        <p:nvGraphicFramePr>
          <p:cNvPr id="34821" name="Objeto 1"/>
          <p:cNvGraphicFramePr>
            <a:graphicFrameLocks noChangeAspect="1"/>
          </p:cNvGraphicFramePr>
          <p:nvPr/>
        </p:nvGraphicFramePr>
        <p:xfrm>
          <a:off x="5624513" y="5683250"/>
          <a:ext cx="265112" cy="331788"/>
        </p:xfrm>
        <a:graphic>
          <a:graphicData uri="http://schemas.openxmlformats.org/presentationml/2006/ole">
            <p:oleObj spid="_x0000_s34821" name="Equação" r:id="rId5" imgW="152334" imgH="190417" progId="Equation.3">
              <p:embed/>
            </p:oleObj>
          </a:graphicData>
        </a:graphic>
      </p:graphicFrame>
      <p:sp>
        <p:nvSpPr>
          <p:cNvPr id="34822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30213" y="941388"/>
            <a:ext cx="2413000" cy="523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solidFill>
                  <a:schemeClr val="accent1"/>
                </a:solidFill>
              </a:rPr>
              <a:t>RESOLVENDO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95288" y="1754188"/>
            <a:ext cx="6337300" cy="522287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dirty="0"/>
              <a:t>Temos que calcular:   P(A   B)= P(A).P(A/B)</a:t>
            </a:r>
          </a:p>
        </p:txBody>
      </p:sp>
      <p:graphicFrame>
        <p:nvGraphicFramePr>
          <p:cNvPr id="34825" name="Objeto 2"/>
          <p:cNvGraphicFramePr>
            <a:graphicFrameLocks noChangeAspect="1"/>
          </p:cNvGraphicFramePr>
          <p:nvPr/>
        </p:nvGraphicFramePr>
        <p:xfrm>
          <a:off x="3478213" y="6554788"/>
          <a:ext cx="365125" cy="292100"/>
        </p:xfrm>
        <a:graphic>
          <a:graphicData uri="http://schemas.openxmlformats.org/presentationml/2006/ole">
            <p:oleObj spid="_x0000_s34825" name="Equação" r:id="rId6" imgW="190440" imgH="152280" progId="Equation.3">
              <p:embed/>
            </p:oleObj>
          </a:graphicData>
        </a:graphic>
      </p:graphicFrame>
      <p:graphicFrame>
        <p:nvGraphicFramePr>
          <p:cNvPr id="34826" name="Objeto 3"/>
          <p:cNvGraphicFramePr>
            <a:graphicFrameLocks noChangeAspect="1"/>
          </p:cNvGraphicFramePr>
          <p:nvPr/>
        </p:nvGraphicFramePr>
        <p:xfrm>
          <a:off x="4140200" y="6546850"/>
          <a:ext cx="365125" cy="292100"/>
        </p:xfrm>
        <a:graphic>
          <a:graphicData uri="http://schemas.openxmlformats.org/presentationml/2006/ole">
            <p:oleObj spid="_x0000_s34826" name="Equação" r:id="rId7" imgW="190417" imgH="152334" progId="Equation.3">
              <p:embed/>
            </p:oleObj>
          </a:graphicData>
        </a:graphic>
      </p:graphicFrame>
      <p:graphicFrame>
        <p:nvGraphicFramePr>
          <p:cNvPr id="34827" name="Objeto 4"/>
          <p:cNvGraphicFramePr>
            <a:graphicFrameLocks noChangeAspect="1"/>
          </p:cNvGraphicFramePr>
          <p:nvPr/>
        </p:nvGraphicFramePr>
        <p:xfrm>
          <a:off x="4079875" y="1876425"/>
          <a:ext cx="241300" cy="301625"/>
        </p:xfrm>
        <a:graphic>
          <a:graphicData uri="http://schemas.openxmlformats.org/presentationml/2006/ole">
            <p:oleObj spid="_x0000_s34827" name="Equação" r:id="rId8" imgW="152334" imgH="190417" progId="Equation.3">
              <p:embed/>
            </p:oleObj>
          </a:graphicData>
        </a:graphic>
      </p:graphicFrame>
      <p:sp>
        <p:nvSpPr>
          <p:cNvPr id="14" name="Retângulo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36" y="2420888"/>
            <a:ext cx="3744416" cy="989438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15" name="Retângulo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552" y="4509120"/>
            <a:ext cx="3744416" cy="973921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771900" y="5588000"/>
            <a:ext cx="1160463" cy="5222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dirty="0"/>
              <a:t>Assim,</a:t>
            </a:r>
          </a:p>
        </p:txBody>
      </p:sp>
      <p:sp>
        <p:nvSpPr>
          <p:cNvPr id="18" name="Retângulo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32041" y="5483041"/>
            <a:ext cx="3600400" cy="703911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92150" y="3500438"/>
            <a:ext cx="7654925" cy="9540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dirty="0"/>
              <a:t>Como é sem reposição, após a primeira retirada ficaremos com uma bolinha a menos na urna (19).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tângulo 1"/>
          <p:cNvSpPr>
            <a:spLocks noChangeArrowheads="1"/>
          </p:cNvSpPr>
          <p:nvPr/>
        </p:nvSpPr>
        <p:spPr bwMode="auto">
          <a:xfrm>
            <a:off x="115888" y="981075"/>
            <a:ext cx="63277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	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                                          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 </a:t>
            </a:r>
            <a:endParaRPr lang="pt-BR" altLang="pt-BR" sz="2800">
              <a:solidFill>
                <a:srgbClr val="C0000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latin typeface="Cambria Math" pitchFamily="18" charset="0"/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                </a:t>
            </a: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0" y="1514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100">
                <a:ea typeface="Microsoft YaHei" pitchFamily="34" charset="-122"/>
                <a:cs typeface="Mangal" pitchFamily="18" charset="0"/>
              </a:rPr>
              <a:t> </a:t>
            </a:r>
            <a:r>
              <a:rPr lang="pt-BR" altLang="pt-BR" sz="900">
                <a:ea typeface="Microsoft YaHei" pitchFamily="34" charset="-122"/>
              </a:rPr>
              <a:t> </a:t>
            </a:r>
            <a:endParaRPr lang="pt-BR" altLang="pt-BR">
              <a:ea typeface="Microsoft YaHei" pitchFamily="34" charset="-122"/>
            </a:endParaRPr>
          </a:p>
        </p:txBody>
      </p:sp>
      <p:sp>
        <p:nvSpPr>
          <p:cNvPr id="35845" name="Retângulo 2"/>
          <p:cNvSpPr>
            <a:spLocks noChangeArrowheads="1"/>
          </p:cNvSpPr>
          <p:nvPr/>
        </p:nvSpPr>
        <p:spPr bwMode="auto">
          <a:xfrm>
            <a:off x="395288" y="908050"/>
            <a:ext cx="83534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4000" dirty="0">
              <a:solidFill>
                <a:srgbClr val="0070C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4000" dirty="0">
              <a:solidFill>
                <a:srgbClr val="0070C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4000" dirty="0">
                <a:solidFill>
                  <a:srgbClr val="0070C0"/>
                </a:solidFill>
                <a:ea typeface="Microsoft YaHei" pitchFamily="34" charset="-122"/>
              </a:rPr>
              <a:t>                    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4000" dirty="0">
                <a:solidFill>
                  <a:srgbClr val="0070C0"/>
                </a:solidFill>
                <a:ea typeface="Microsoft YaHei" pitchFamily="34" charset="-122"/>
              </a:rPr>
              <a:t>                             </a:t>
            </a:r>
            <a:r>
              <a:rPr lang="pt-BR" altLang="pt-BR" sz="4000" dirty="0" smtClean="0">
                <a:solidFill>
                  <a:srgbClr val="0070C0"/>
                </a:solidFill>
                <a:ea typeface="Microsoft YaHei" pitchFamily="34" charset="-122"/>
              </a:rPr>
              <a:t>EXTRAS!</a:t>
            </a:r>
            <a:endParaRPr lang="pt-BR" altLang="pt-BR" sz="4000" dirty="0">
              <a:solidFill>
                <a:srgbClr val="0070C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4000" dirty="0">
                <a:solidFill>
                  <a:srgbClr val="0070C0"/>
                </a:solidFill>
                <a:ea typeface="Microsoft YaHei" pitchFamily="34" charset="-122"/>
              </a:rPr>
              <a:t>                  AGORA É COM </a:t>
            </a:r>
            <a:r>
              <a:rPr lang="pt-BR" altLang="pt-BR" sz="4000" dirty="0" smtClean="0">
                <a:solidFill>
                  <a:srgbClr val="0070C0"/>
                </a:solidFill>
                <a:ea typeface="Microsoft YaHei" pitchFamily="34" charset="-122"/>
              </a:rPr>
              <a:t>VOCÊS.</a:t>
            </a:r>
            <a:endParaRPr lang="pt-BR" altLang="pt-BR" sz="4000" dirty="0">
              <a:ea typeface="Microsoft YaHei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tângulo 1"/>
          <p:cNvSpPr>
            <a:spLocks noChangeArrowheads="1"/>
          </p:cNvSpPr>
          <p:nvPr/>
        </p:nvSpPr>
        <p:spPr bwMode="auto">
          <a:xfrm>
            <a:off x="115888" y="981075"/>
            <a:ext cx="63277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	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                                          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 </a:t>
            </a:r>
            <a:endParaRPr lang="pt-BR" altLang="pt-BR" sz="2800">
              <a:solidFill>
                <a:srgbClr val="C0000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latin typeface="Cambria Math" pitchFamily="18" charset="0"/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                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0" y="1514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100">
                <a:ea typeface="Microsoft YaHei" pitchFamily="34" charset="-122"/>
                <a:cs typeface="Mangal" pitchFamily="18" charset="0"/>
              </a:rPr>
              <a:t> </a:t>
            </a:r>
            <a:r>
              <a:rPr lang="pt-BR" altLang="pt-BR" sz="900">
                <a:ea typeface="Microsoft YaHei" pitchFamily="34" charset="-122"/>
              </a:rPr>
              <a:t> </a:t>
            </a:r>
            <a:endParaRPr lang="pt-BR" altLang="pt-BR">
              <a:ea typeface="Microsoft YaHei" pitchFamily="34" charset="-122"/>
            </a:endParaRPr>
          </a:p>
        </p:txBody>
      </p:sp>
      <p:sp>
        <p:nvSpPr>
          <p:cNvPr id="36869" name="Retângulo 2"/>
          <p:cNvSpPr>
            <a:spLocks noChangeArrowheads="1"/>
          </p:cNvSpPr>
          <p:nvPr/>
        </p:nvSpPr>
        <p:spPr bwMode="auto">
          <a:xfrm>
            <a:off x="395288" y="908050"/>
            <a:ext cx="835342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marL="514350" indent="-514350" algn="just" eaLnBrk="1" hangingPunct="1">
              <a:spcBef>
                <a:spcPct val="0"/>
              </a:spcBef>
              <a:buFontTx/>
              <a:buAutoNum type="arabicParenR"/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Uma loja dispõe de 12 geladeiras do mesmo tipo, em seu estoque, das quais 4 apresentam defeitos. 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Se um freguês vai comprar duas dessas geladeiras, qual a probabilidade de levar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marL="514350" indent="-514350" algn="just" eaLnBrk="1" hangingPunct="1">
              <a:spcBef>
                <a:spcPct val="0"/>
              </a:spcBef>
              <a:buFontTx/>
              <a:buAutoNum type="arabicParenR"/>
              <a:defRPr/>
            </a:pPr>
            <a:endParaRPr lang="pt-BR" altLang="pt-BR" sz="2800" dirty="0" smtClean="0">
              <a:solidFill>
                <a:schemeClr val="tx1"/>
              </a:solidFill>
              <a:cs typeface="Arial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   a) Ambas serem defeituosas;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   b) Uma perfeita e uma com defeito;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tângulo 1"/>
          <p:cNvSpPr>
            <a:spLocks noChangeArrowheads="1"/>
          </p:cNvSpPr>
          <p:nvPr/>
        </p:nvSpPr>
        <p:spPr bwMode="auto">
          <a:xfrm>
            <a:off x="115888" y="981075"/>
            <a:ext cx="63277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	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                                          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 </a:t>
            </a:r>
            <a:endParaRPr lang="pt-BR" altLang="pt-BR" sz="2800">
              <a:solidFill>
                <a:srgbClr val="C0000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latin typeface="Cambria Math" pitchFamily="18" charset="0"/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                </a:t>
            </a: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0" y="1514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100">
                <a:ea typeface="Microsoft YaHei" pitchFamily="34" charset="-122"/>
                <a:cs typeface="Mangal" pitchFamily="18" charset="0"/>
              </a:rPr>
              <a:t> </a:t>
            </a:r>
            <a:r>
              <a:rPr lang="pt-BR" altLang="pt-BR" sz="900">
                <a:ea typeface="Microsoft YaHei" pitchFamily="34" charset="-122"/>
              </a:rPr>
              <a:t> </a:t>
            </a:r>
            <a:endParaRPr lang="pt-BR" altLang="pt-BR">
              <a:ea typeface="Microsoft YaHei" pitchFamily="34" charset="-122"/>
            </a:endParaRPr>
          </a:p>
        </p:txBody>
      </p:sp>
      <p:sp>
        <p:nvSpPr>
          <p:cNvPr id="37894" name="Retângulo 2"/>
          <p:cNvSpPr>
            <a:spLocks noChangeArrowheads="1"/>
          </p:cNvSpPr>
          <p:nvPr/>
        </p:nvSpPr>
        <p:spPr bwMode="auto">
          <a:xfrm>
            <a:off x="395288" y="908050"/>
            <a:ext cx="83534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 dirty="0">
                <a:ea typeface="Microsoft YaHei" pitchFamily="34" charset="-122"/>
              </a:rPr>
              <a:t>2) Uma urna contém bolas numeradas de 1 à 50. </a:t>
            </a:r>
            <a:endParaRPr lang="pt-BR" altLang="pt-BR" sz="2800" dirty="0" smtClean="0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 dirty="0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 dirty="0" smtClean="0">
                <a:ea typeface="Microsoft YaHei" pitchFamily="34" charset="-122"/>
              </a:rPr>
              <a:t>Retirando-se </a:t>
            </a:r>
            <a:r>
              <a:rPr lang="pt-BR" altLang="pt-BR" sz="2800" dirty="0">
                <a:ea typeface="Microsoft YaHei" pitchFamily="34" charset="-122"/>
              </a:rPr>
              <a:t>aleatoriamente uma bola da urna, qual a probabilidade de ser um  múltiplo de 6 e 8?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tângulo 1"/>
          <p:cNvSpPr>
            <a:spLocks noChangeArrowheads="1"/>
          </p:cNvSpPr>
          <p:nvPr/>
        </p:nvSpPr>
        <p:spPr bwMode="auto">
          <a:xfrm>
            <a:off x="115888" y="981075"/>
            <a:ext cx="63277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	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                                          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 </a:t>
            </a:r>
            <a:endParaRPr lang="pt-BR" altLang="pt-BR" sz="2800">
              <a:solidFill>
                <a:srgbClr val="C0000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latin typeface="Cambria Math" pitchFamily="18" charset="0"/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                </a:t>
            </a: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0" y="1514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100">
                <a:ea typeface="Microsoft YaHei" pitchFamily="34" charset="-122"/>
                <a:cs typeface="Mangal" pitchFamily="18" charset="0"/>
              </a:rPr>
              <a:t> </a:t>
            </a:r>
            <a:r>
              <a:rPr lang="pt-BR" altLang="pt-BR" sz="900">
                <a:ea typeface="Microsoft YaHei" pitchFamily="34" charset="-122"/>
              </a:rPr>
              <a:t> </a:t>
            </a:r>
            <a:endParaRPr lang="pt-BR" altLang="pt-BR">
              <a:ea typeface="Microsoft YaHei" pitchFamily="34" charset="-122"/>
            </a:endParaRPr>
          </a:p>
        </p:txBody>
      </p:sp>
      <p:sp>
        <p:nvSpPr>
          <p:cNvPr id="38918" name="Retângulo 2"/>
          <p:cNvSpPr>
            <a:spLocks noChangeArrowheads="1"/>
          </p:cNvSpPr>
          <p:nvPr/>
        </p:nvSpPr>
        <p:spPr bwMode="auto">
          <a:xfrm>
            <a:off x="395288" y="908050"/>
            <a:ext cx="835342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 dirty="0">
                <a:ea typeface="Microsoft YaHei" pitchFamily="34" charset="-122"/>
              </a:rPr>
              <a:t>3) São dados dois baralhos de 52 cartas, cada um. Ao retirarmos aleatoriamente e ao mesmo tempo, uma carta do primeiro e uma carta do segundo baralho, qual a probabilidade de sair uma dama e um rei, não necessariamente nessa ordem?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</a:rPr>
              <a:t>Componente  Curricular, Série, Tópico</a:t>
            </a:r>
          </a:p>
        </p:txBody>
      </p:sp>
      <p:pic>
        <p:nvPicPr>
          <p:cNvPr id="3994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675" y="620713"/>
            <a:ext cx="5481638" cy="56197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defRPr/>
            </a:pPr>
            <a:r>
              <a:rPr lang="pt-BR" sz="3600" dirty="0"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07950" y="1268413"/>
          <a:ext cx="8712200" cy="408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42"/>
                <a:gridCol w="2808573"/>
                <a:gridCol w="3888233"/>
                <a:gridCol w="1223752"/>
              </a:tblGrid>
              <a:tr h="518209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Nº Slide 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Direito da imagem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Link da Imagem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Data do acesso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83984">
                <a:tc>
                  <a:txBody>
                    <a:bodyPr/>
                    <a:lstStyle/>
                    <a:p>
                      <a:r>
                        <a:rPr lang="pt-BR" sz="1300" dirty="0" smtClean="0">
                          <a:solidFill>
                            <a:schemeClr val="tx1"/>
                          </a:solidFill>
                        </a:rPr>
                        <a:t>01, 05, 06, 08, 11,13, 23 e 25</a:t>
                      </a:r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Imagem do </a:t>
                      </a:r>
                      <a:r>
                        <a:rPr lang="pt-BR" sz="1400" dirty="0" err="1" smtClean="0"/>
                        <a:t>clipa-Art</a:t>
                      </a:r>
                      <a:endParaRPr lang="pt-BR" sz="13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smtClean="0">
                          <a:solidFill>
                            <a:schemeClr val="tx1"/>
                          </a:solidFill>
                        </a:rPr>
                        <a:t>07/08/2015</a:t>
                      </a:r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49">
                <a:tc>
                  <a:txBody>
                    <a:bodyPr/>
                    <a:lstStyle/>
                    <a:p>
                      <a:r>
                        <a:rPr lang="pt-BR" sz="1300" dirty="0" smtClean="0">
                          <a:solidFill>
                            <a:schemeClr val="tx1"/>
                          </a:solidFill>
                        </a:rPr>
                        <a:t>03, 04, 07, 09 e 10</a:t>
                      </a:r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b="0" u="none" dirty="0" smtClean="0">
                          <a:solidFill>
                            <a:schemeClr val="tx1"/>
                          </a:solidFill>
                        </a:rPr>
                        <a:t>Autoria própria</a:t>
                      </a:r>
                      <a:endParaRPr lang="pt-BR" sz="13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6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 A</a:t>
                      </a: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</a:pPr>
                      <a:r>
                        <a:rPr lang="pt-BR" altLang="pt-BR" sz="1400" dirty="0" err="1" smtClean="0">
                          <a:solidFill>
                            <a:schemeClr val="tx1"/>
                          </a:solidFill>
                          <a:cs typeface="Arial" charset="0"/>
                        </a:rPr>
                        <a:t>Arjan</a:t>
                      </a:r>
                      <a:r>
                        <a:rPr lang="pt-BR" altLang="pt-BR" sz="140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/ </a:t>
                      </a:r>
                      <a:r>
                        <a:rPr lang="pt-BR" altLang="pt-BR" sz="1400" b="1" dirty="0" smtClean="0">
                          <a:solidFill>
                            <a:schemeClr val="tx1"/>
                          </a:solidFill>
                          <a:cs typeface="Arial" charset="0"/>
                          <a:hlinkClick r:id="rId3" tooltip="w:en:GNU Free Documentation License"/>
                        </a:rPr>
                        <a:t>GNU </a:t>
                      </a:r>
                      <a:r>
                        <a:rPr lang="pt-BR" altLang="pt-BR" sz="1400" b="1" dirty="0" err="1" smtClean="0">
                          <a:solidFill>
                            <a:schemeClr val="tx1"/>
                          </a:solidFill>
                          <a:cs typeface="Arial" charset="0"/>
                          <a:hlinkClick r:id="rId3" tooltip="w:en:GNU Free Documentation License"/>
                        </a:rPr>
                        <a:t>Free</a:t>
                      </a:r>
                      <a:r>
                        <a:rPr lang="pt-BR" altLang="pt-BR" sz="1400" b="1" dirty="0" smtClean="0">
                          <a:solidFill>
                            <a:schemeClr val="tx1"/>
                          </a:solidFill>
                          <a:cs typeface="Arial" charset="0"/>
                          <a:hlinkClick r:id="rId3" tooltip="w:en:GNU Free Documentation License"/>
                        </a:rPr>
                        <a:t> </a:t>
                      </a:r>
                      <a:r>
                        <a:rPr lang="pt-BR" altLang="pt-BR" sz="1400" b="1" dirty="0" err="1" smtClean="0">
                          <a:solidFill>
                            <a:schemeClr val="tx1"/>
                          </a:solidFill>
                          <a:cs typeface="Arial" charset="0"/>
                          <a:hlinkClick r:id="rId3" tooltip="w:en:GNU Free Documentation License"/>
                        </a:rPr>
                        <a:t>Documentation</a:t>
                      </a:r>
                      <a:r>
                        <a:rPr lang="pt-BR" altLang="pt-BR" sz="1400" b="1" dirty="0" smtClean="0">
                          <a:solidFill>
                            <a:schemeClr val="tx1"/>
                          </a:solidFill>
                          <a:cs typeface="Arial" charset="0"/>
                          <a:hlinkClick r:id="rId3" tooltip="w:en:GNU Free Documentation License"/>
                        </a:rPr>
                        <a:t> </a:t>
                      </a:r>
                      <a:r>
                        <a:rPr lang="pt-BR" altLang="pt-BR" sz="1400" b="1" dirty="0" err="1" smtClean="0">
                          <a:solidFill>
                            <a:schemeClr val="tx1"/>
                          </a:solidFill>
                          <a:cs typeface="Arial" charset="0"/>
                          <a:hlinkClick r:id="rId3" tooltip="w:en:GNU Free Documentation License"/>
                        </a:rPr>
                        <a:t>License</a:t>
                      </a:r>
                      <a:r>
                        <a:rPr lang="pt-BR" altLang="pt-BR" sz="140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, </a:t>
                      </a:r>
                      <a:r>
                        <a:rPr lang="pt-BR" altLang="pt-BR" sz="1400" dirty="0" err="1" smtClean="0">
                          <a:solidFill>
                            <a:schemeClr val="tx1"/>
                          </a:solidFill>
                          <a:cs typeface="Arial" charset="0"/>
                        </a:rPr>
                        <a:t>Version</a:t>
                      </a:r>
                      <a:r>
                        <a:rPr lang="pt-BR" altLang="pt-BR" sz="140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 1.2</a:t>
                      </a:r>
                      <a:endParaRPr lang="pt-BR" altLang="pt-BR" sz="1400" dirty="0">
                        <a:solidFill>
                          <a:schemeClr val="tx1"/>
                        </a:solidFill>
                        <a:cs typeface="Arial" charset="0"/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40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https://commons.wikimedia.org/wiki/File:Poker_Dice_d6.JPG</a:t>
                      </a:r>
                    </a:p>
                    <a:p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smtClean="0">
                          <a:solidFill>
                            <a:schemeClr val="tx1"/>
                          </a:solidFill>
                        </a:rPr>
                        <a:t>08/08/2015</a:t>
                      </a:r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132">
                <a:tc>
                  <a:txBody>
                    <a:bodyPr/>
                    <a:lstStyle/>
                    <a:p>
                      <a:r>
                        <a:rPr lang="pt-BR" sz="1300" dirty="0" smtClean="0">
                          <a:solidFill>
                            <a:schemeClr val="tx1"/>
                          </a:solidFill>
                        </a:rPr>
                        <a:t>12B</a:t>
                      </a:r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Imagem do </a:t>
                      </a:r>
                      <a:r>
                        <a:rPr lang="pt-BR" sz="1200" dirty="0" err="1" smtClean="0"/>
                        <a:t>clipa-Art</a:t>
                      </a:r>
                      <a:endParaRPr lang="pt-BR" sz="1200" b="1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smtClean="0">
                          <a:solidFill>
                            <a:schemeClr val="tx1"/>
                          </a:solidFill>
                        </a:rPr>
                        <a:t>08/08/2015</a:t>
                      </a:r>
                    </a:p>
                    <a:p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I12C</a:t>
                      </a:r>
                      <a:endParaRPr lang="pt-BR" sz="13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smtClean="0"/>
                        <a:t>Imagem do clipa-Art</a:t>
                      </a:r>
                      <a:endParaRPr lang="pt-BR" sz="13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smtClean="0">
                          <a:solidFill>
                            <a:schemeClr val="tx1"/>
                          </a:solidFill>
                        </a:rPr>
                        <a:t>08/08/2015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979" name="CaixaDeTexto 6"/>
          <p:cNvSpPr txBox="1">
            <a:spLocks noChangeArrowheads="1"/>
          </p:cNvSpPr>
          <p:nvPr/>
        </p:nvSpPr>
        <p:spPr bwMode="auto">
          <a:xfrm>
            <a:off x="-36513" y="98425"/>
            <a:ext cx="5653088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1º ano , Tópico: Área de figuras Planas: Círculo</a:t>
            </a: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</a:rPr>
              <a:t>Componente  Curricular, Série, Tópico</a:t>
            </a:r>
          </a:p>
        </p:txBody>
      </p:sp>
      <p:pic>
        <p:nvPicPr>
          <p:cNvPr id="4096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675" y="620713"/>
            <a:ext cx="5481638" cy="56197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defRPr/>
            </a:pPr>
            <a:endParaRPr lang="pt-BR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40966" name="Retângulo 1"/>
          <p:cNvSpPr>
            <a:spLocks noChangeArrowheads="1"/>
          </p:cNvSpPr>
          <p:nvPr/>
        </p:nvSpPr>
        <p:spPr bwMode="auto">
          <a:xfrm>
            <a:off x="250825" y="836613"/>
            <a:ext cx="8713788" cy="735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chemeClr val="accent1"/>
                </a:solidFill>
                <a:ea typeface="Microsoft YaHei" pitchFamily="34" charset="-122"/>
              </a:rPr>
              <a:t>REFERÊNCIAS BIBLIOGRÁFICAS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buFontTx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DANTE, Luiz Roberto. Matemática: Contexto &amp; aplicações. 2. ed.  São Paulo: Ática, 2013. Vol 2. </a:t>
            </a:r>
            <a:endParaRPr lang="pt-BR" altLang="pt-BR" sz="2800">
              <a:solidFill>
                <a:schemeClr val="accent1"/>
              </a:solidFill>
              <a:ea typeface="Microsoft YaHei" pitchFamily="34" charset="-122"/>
            </a:endParaRPr>
          </a:p>
          <a:p>
            <a:pPr algn="just">
              <a:buFontTx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CRESPO, Antônio Arnot. Estatística Facil. 17. ed. São Paulo: Saraiva, 2002.</a:t>
            </a:r>
          </a:p>
          <a:p>
            <a:pPr algn="just">
              <a:buFontTx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  <a:hlinkClick r:id="rId4"/>
              </a:rPr>
              <a:t>http://www.alunosonline.com.br/matematica/probabilidade-interseccao-dois-eventos.html</a:t>
            </a:r>
            <a:endParaRPr lang="pt-BR" altLang="pt-BR" sz="2400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buFontTx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  <a:hlinkClick r:id="rId5"/>
              </a:rPr>
              <a:t>http://www.portalaction.com.br/probabilidades/14-eventos-independentes-e-probabilidade-condicional</a:t>
            </a:r>
            <a:endParaRPr lang="pt-BR" altLang="pt-BR" sz="2400">
              <a:ea typeface="Microsoft YaHei" pitchFamily="34" charset="-122"/>
            </a:endParaRPr>
          </a:p>
          <a:p>
            <a:pPr algn="just">
              <a:buFontTx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  <a:hlinkClick r:id="rId6"/>
              </a:rPr>
              <a:t>http://www.colegioweb.com.br/probabilidade/interseccao-de-eventos.html#ixzz3iQUAFbcH</a:t>
            </a:r>
            <a:endParaRPr lang="pt-BR" altLang="pt-BR" sz="2400">
              <a:solidFill>
                <a:srgbClr val="0070C0"/>
              </a:solidFill>
              <a:ea typeface="Microsoft YaHei" pitchFamily="34" charset="-122"/>
            </a:endParaRPr>
          </a:p>
          <a:p>
            <a:pPr algn="just">
              <a:buFontTx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400">
              <a:ea typeface="Microsoft YaHei" pitchFamily="34" charset="-122"/>
            </a:endParaRPr>
          </a:p>
          <a:p>
            <a:pPr algn="just">
              <a:buFontTx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400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buFontTx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400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buFontTx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400">
              <a:ea typeface="Microsoft YaHei" pitchFamily="34" charset="-122"/>
            </a:endParaRPr>
          </a:p>
          <a:p>
            <a:pPr algn="just">
              <a:buFontTx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400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400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400">
              <a:ea typeface="Microsoft YaHei" pitchFamily="34" charset="-122"/>
            </a:endParaRPr>
          </a:p>
        </p:txBody>
      </p:sp>
      <p:sp>
        <p:nvSpPr>
          <p:cNvPr id="40967" name="Retângulo 2"/>
          <p:cNvSpPr>
            <a:spLocks noChangeArrowheads="1"/>
          </p:cNvSpPr>
          <p:nvPr/>
        </p:nvSpPr>
        <p:spPr bwMode="auto">
          <a:xfrm rot="10800000" flipV="1">
            <a:off x="6350" y="77788"/>
            <a:ext cx="54371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</a:rPr>
              <a:t>Componente Curricular: Matemática,  Ensino Médio, Série: 1º ano , Tópico: Área de figuras Planas: Círculo</a:t>
            </a:r>
            <a:endParaRPr lang="pt-BR" altLang="pt-BR" i="1">
              <a:solidFill>
                <a:srgbClr val="FFFFFF"/>
              </a:solidFill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</a:rPr>
              <a:t>Componente  Curricular, Série, Tópico</a:t>
            </a:r>
          </a:p>
        </p:txBody>
      </p:sp>
      <p:pic>
        <p:nvPicPr>
          <p:cNvPr id="512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13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675" y="620713"/>
            <a:ext cx="5481638" cy="56197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defRPr/>
            </a:pPr>
            <a:endParaRPr lang="pt-BR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5126" name="Retângulo 1"/>
          <p:cNvSpPr>
            <a:spLocks noChangeArrowheads="1"/>
          </p:cNvSpPr>
          <p:nvPr/>
        </p:nvSpPr>
        <p:spPr bwMode="auto">
          <a:xfrm>
            <a:off x="366713" y="1395413"/>
            <a:ext cx="8428037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Dados dois conjuntos :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A= { 1, 2, 3, 4} e B= {4, 5 , 6}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Pelo diagrama de Venn temos que:</a:t>
            </a:r>
          </a:p>
        </p:txBody>
      </p:sp>
      <p:pic>
        <p:nvPicPr>
          <p:cNvPr id="51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35375" y="2768600"/>
            <a:ext cx="3097213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1"/>
          <p:cNvSpPr>
            <a:spLocks noChangeArrowheads="1"/>
          </p:cNvSpPr>
          <p:nvPr/>
        </p:nvSpPr>
        <p:spPr bwMode="auto">
          <a:xfrm>
            <a:off x="3443288" y="5732463"/>
            <a:ext cx="1676400" cy="523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A    B= {4}</a:t>
            </a:r>
          </a:p>
        </p:txBody>
      </p:sp>
      <p:graphicFrame>
        <p:nvGraphicFramePr>
          <p:cNvPr id="5129" name="Objeto 2"/>
          <p:cNvGraphicFramePr>
            <a:graphicFrameLocks noChangeAspect="1"/>
          </p:cNvGraphicFramePr>
          <p:nvPr/>
        </p:nvGraphicFramePr>
        <p:xfrm>
          <a:off x="3752850" y="5810250"/>
          <a:ext cx="296863" cy="369888"/>
        </p:xfrm>
        <a:graphic>
          <a:graphicData uri="http://schemas.openxmlformats.org/presentationml/2006/ole">
            <p:oleObj spid="_x0000_s5129" name="Equação" r:id="rId5" imgW="152334" imgH="190417" progId="Equation.3">
              <p:embed/>
            </p:oleObj>
          </a:graphicData>
        </a:graphic>
      </p:graphicFrame>
      <p:sp>
        <p:nvSpPr>
          <p:cNvPr id="5130" name="Retângulo 1"/>
          <p:cNvSpPr>
            <a:spLocks noChangeArrowheads="1"/>
          </p:cNvSpPr>
          <p:nvPr/>
        </p:nvSpPr>
        <p:spPr bwMode="auto">
          <a:xfrm>
            <a:off x="366713" y="4708525"/>
            <a:ext cx="84280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Assim, o elemento que faz parte do conjunto interseção é o elemento comum aos conjuntos relacionados.</a:t>
            </a:r>
          </a:p>
        </p:txBody>
      </p:sp>
      <p:sp>
        <p:nvSpPr>
          <p:cNvPr id="13" name="Retângulo 1"/>
          <p:cNvSpPr>
            <a:spLocks noChangeArrowheads="1"/>
          </p:cNvSpPr>
          <p:nvPr/>
        </p:nvSpPr>
        <p:spPr bwMode="auto">
          <a:xfrm>
            <a:off x="395288" y="819150"/>
            <a:ext cx="5683250" cy="5222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Observe o exemplo numérico abaixo.</a:t>
            </a:r>
          </a:p>
        </p:txBody>
      </p:sp>
      <p:sp>
        <p:nvSpPr>
          <p:cNvPr id="5132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2588" y="889000"/>
            <a:ext cx="4333875" cy="523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altLang="pt-BR" sz="2800" dirty="0">
                <a:solidFill>
                  <a:schemeClr val="accent5"/>
                </a:solidFill>
              </a:rPr>
              <a:t>ACOMPANHE A SITUAÇÃO: </a:t>
            </a:r>
          </a:p>
        </p:txBody>
      </p:sp>
      <p:pic>
        <p:nvPicPr>
          <p:cNvPr id="6147" name="Imagem 10" descr="C:\Users\Evani\AppData\Local\Microsoft\Windows\Temporary Internet Files\Content.IE5\18DJ9YNZ\preguntarse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3663" y="2951163"/>
            <a:ext cx="2501900" cy="292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48" name="Grupo 2"/>
          <p:cNvGrpSpPr>
            <a:grpSpLocks/>
          </p:cNvGrpSpPr>
          <p:nvPr/>
        </p:nvGrpSpPr>
        <p:grpSpPr bwMode="auto">
          <a:xfrm>
            <a:off x="5867400" y="1182688"/>
            <a:ext cx="3097213" cy="1525587"/>
            <a:chOff x="4895472" y="1121061"/>
            <a:chExt cx="3924850" cy="1525711"/>
          </a:xfrm>
        </p:grpSpPr>
        <p:sp>
          <p:nvSpPr>
            <p:cNvPr id="6" name="Texto explicativo em elipse 5"/>
            <p:cNvSpPr/>
            <p:nvPr/>
          </p:nvSpPr>
          <p:spPr>
            <a:xfrm>
              <a:off x="4931683" y="1121061"/>
              <a:ext cx="3888639" cy="1516185"/>
            </a:xfrm>
            <a:prstGeom prst="wedgeEllipseCallout">
              <a:avLst>
                <a:gd name="adj1" fmla="val 2228"/>
                <a:gd name="adj2" fmla="val 7441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pt-BR" sz="1100"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6153" name="Retângulo 1"/>
            <p:cNvSpPr>
              <a:spLocks noChangeArrowheads="1"/>
            </p:cNvSpPr>
            <p:nvPr/>
          </p:nvSpPr>
          <p:spPr bwMode="auto">
            <a:xfrm>
              <a:off x="4895472" y="1261777"/>
              <a:ext cx="3672109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sz="2800">
                  <a:ea typeface="Microsoft YaHei" pitchFamily="34" charset="-122"/>
                </a:rPr>
                <a:t>    Quantos atletas   </a:t>
              </a:r>
            </a:p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sz="2800">
                  <a:ea typeface="Microsoft YaHei" pitchFamily="34" charset="-122"/>
                </a:rPr>
                <a:t>    gostam dos dois    </a:t>
              </a:r>
            </a:p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sz="2800">
                  <a:ea typeface="Microsoft YaHei" pitchFamily="34" charset="-122"/>
                </a:rPr>
                <a:t>            esportes?</a:t>
              </a:r>
            </a:p>
          </p:txBody>
        </p:sp>
      </p:grpSp>
      <p:sp>
        <p:nvSpPr>
          <p:cNvPr id="6149" name="Retângulo 1"/>
          <p:cNvSpPr>
            <a:spLocks noChangeArrowheads="1"/>
          </p:cNvSpPr>
          <p:nvPr/>
        </p:nvSpPr>
        <p:spPr bwMode="auto">
          <a:xfrm>
            <a:off x="6659563" y="5722938"/>
            <a:ext cx="17732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>
                <a:ea typeface="Microsoft YaHei" pitchFamily="34" charset="-122"/>
              </a:rPr>
              <a:t>Imagem do Clip-Art</a:t>
            </a:r>
            <a:endParaRPr lang="pt-BR" altLang="pt-BR" sz="1400" b="1">
              <a:ea typeface="Microsoft YaHei" pitchFamily="34" charset="-122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4813" y="1979613"/>
            <a:ext cx="6048375" cy="3970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800" dirty="0"/>
              <a:t>Uma </a:t>
            </a:r>
            <a:r>
              <a:rPr lang="pt-BR" sz="2800" dirty="0"/>
              <a:t>  entrevista    foi  realizada  com  </a:t>
            </a:r>
            <a:endParaRPr lang="pt-BR" sz="2800" dirty="0"/>
          </a:p>
          <a:p>
            <a:pPr>
              <a:defRPr/>
            </a:pPr>
            <a:r>
              <a:rPr lang="pt-BR" sz="2800" dirty="0"/>
              <a:t>200 </a:t>
            </a:r>
            <a:r>
              <a:rPr lang="pt-BR" sz="2800" dirty="0"/>
              <a:t>  atletas </a:t>
            </a:r>
            <a:r>
              <a:rPr lang="pt-BR" sz="2800" dirty="0"/>
              <a:t>para saber a </a:t>
            </a:r>
            <a:r>
              <a:rPr lang="pt-BR" sz="2800" dirty="0"/>
              <a:t> preferência </a:t>
            </a:r>
            <a:endParaRPr lang="pt-BR" sz="2800" dirty="0"/>
          </a:p>
          <a:p>
            <a:pPr>
              <a:defRPr/>
            </a:pPr>
            <a:r>
              <a:rPr lang="pt-BR" sz="2800" dirty="0"/>
              <a:t>dos  </a:t>
            </a:r>
            <a:r>
              <a:rPr lang="pt-BR" sz="2800" dirty="0"/>
              <a:t>  </a:t>
            </a:r>
            <a:r>
              <a:rPr lang="pt-BR" sz="2800" dirty="0"/>
              <a:t>mesmos   quanto </a:t>
            </a:r>
            <a:r>
              <a:rPr lang="pt-BR" sz="2800" dirty="0"/>
              <a:t> aos  esportes   </a:t>
            </a:r>
            <a:r>
              <a:rPr lang="pt-BR" sz="2800" dirty="0"/>
              <a:t>individuais ou </a:t>
            </a:r>
            <a:r>
              <a:rPr lang="pt-BR" sz="2800" dirty="0"/>
              <a:t>esportes  coletivos </a:t>
            </a:r>
            <a:r>
              <a:rPr lang="pt-BR" sz="2800" dirty="0"/>
              <a:t>e </a:t>
            </a:r>
            <a:r>
              <a:rPr lang="pt-BR" sz="2800" dirty="0"/>
              <a:t> o </a:t>
            </a:r>
            <a:r>
              <a:rPr lang="pt-BR" sz="2800" dirty="0"/>
              <a:t>resultado da pesquisa foi o seguinte:</a:t>
            </a:r>
          </a:p>
          <a:p>
            <a:pPr>
              <a:defRPr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solidFill>
                  <a:srgbClr val="FF0000"/>
                </a:solidFill>
              </a:rPr>
              <a:t>  90 gostam de esportes individuais;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solidFill>
                  <a:srgbClr val="FF0000"/>
                </a:solidFill>
              </a:rPr>
              <a:t>150 gostam de esportes coletivos;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solidFill>
                  <a:srgbClr val="FF0000"/>
                </a:solidFill>
              </a:rPr>
              <a:t>  10 não gostam de nenhum dos dois.</a:t>
            </a:r>
          </a:p>
        </p:txBody>
      </p:sp>
      <p:sp>
        <p:nvSpPr>
          <p:cNvPr id="6151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tângulo 1"/>
          <p:cNvSpPr>
            <a:spLocks noChangeArrowheads="1"/>
          </p:cNvSpPr>
          <p:nvPr/>
        </p:nvSpPr>
        <p:spPr bwMode="auto">
          <a:xfrm>
            <a:off x="539750" y="885825"/>
            <a:ext cx="80645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É possível representar de forma gráfica o resultado da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Pesquisa em um diagrama de Venn.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Observe:</a:t>
            </a:r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6162675" y="3068638"/>
            <a:ext cx="425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 b="1">
                <a:solidFill>
                  <a:srgbClr val="FF0000"/>
                </a:solidFill>
                <a:ea typeface="Microsoft YaHei" pitchFamily="34" charset="-122"/>
              </a:rPr>
              <a:t>x</a:t>
            </a:r>
          </a:p>
        </p:txBody>
      </p:sp>
      <p:sp>
        <p:nvSpPr>
          <p:cNvPr id="7172" name="Retângulo 10"/>
          <p:cNvSpPr>
            <a:spLocks noChangeArrowheads="1"/>
          </p:cNvSpPr>
          <p:nvPr/>
        </p:nvSpPr>
        <p:spPr bwMode="auto">
          <a:xfrm>
            <a:off x="609600" y="4386263"/>
            <a:ext cx="806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4938713" y="2997200"/>
            <a:ext cx="10017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 b="1">
                <a:solidFill>
                  <a:srgbClr val="FF0000"/>
                </a:solidFill>
                <a:ea typeface="Microsoft YaHei" pitchFamily="34" charset="-122"/>
              </a:rPr>
              <a:t>90 - x</a:t>
            </a:r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auto">
          <a:xfrm>
            <a:off x="6954838" y="3068638"/>
            <a:ext cx="12176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 b="1">
                <a:solidFill>
                  <a:srgbClr val="FF0000"/>
                </a:solidFill>
                <a:ea typeface="Microsoft YaHei" pitchFamily="34" charset="-122"/>
              </a:rPr>
              <a:t>150 - x</a:t>
            </a:r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auto">
          <a:xfrm>
            <a:off x="7485063" y="4437063"/>
            <a:ext cx="542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 b="1">
                <a:solidFill>
                  <a:srgbClr val="FF0000"/>
                </a:solidFill>
                <a:ea typeface="Microsoft YaHei" pitchFamily="34" charset="-122"/>
              </a:rPr>
              <a:t>10</a:t>
            </a:r>
          </a:p>
        </p:txBody>
      </p:sp>
      <p:grpSp>
        <p:nvGrpSpPr>
          <p:cNvPr id="7176" name="Grupo 12"/>
          <p:cNvGrpSpPr>
            <a:grpSpLocks/>
          </p:cNvGrpSpPr>
          <p:nvPr/>
        </p:nvGrpSpPr>
        <p:grpSpPr bwMode="auto">
          <a:xfrm>
            <a:off x="3708400" y="1916113"/>
            <a:ext cx="5184775" cy="3097212"/>
            <a:chOff x="3635896" y="2348880"/>
            <a:chExt cx="5184576" cy="3096344"/>
          </a:xfrm>
        </p:grpSpPr>
        <p:grpSp>
          <p:nvGrpSpPr>
            <p:cNvPr id="7184" name="Grupo 11"/>
            <p:cNvGrpSpPr>
              <a:grpSpLocks/>
            </p:cNvGrpSpPr>
            <p:nvPr/>
          </p:nvGrpSpPr>
          <p:grpSpPr bwMode="auto">
            <a:xfrm>
              <a:off x="3635896" y="2420888"/>
              <a:ext cx="5184576" cy="3024336"/>
              <a:chOff x="1403649" y="2348880"/>
              <a:chExt cx="5184576" cy="3024336"/>
            </a:xfrm>
          </p:grpSpPr>
          <p:grpSp>
            <p:nvGrpSpPr>
              <p:cNvPr id="7187" name="Grupo 3"/>
              <p:cNvGrpSpPr>
                <a:grpSpLocks/>
              </p:cNvGrpSpPr>
              <p:nvPr/>
            </p:nvGrpSpPr>
            <p:grpSpPr bwMode="auto">
              <a:xfrm>
                <a:off x="2555776" y="2564904"/>
                <a:ext cx="3168352" cy="2304256"/>
                <a:chOff x="2771800" y="2904246"/>
                <a:chExt cx="2952328" cy="1964914"/>
              </a:xfrm>
            </p:grpSpPr>
            <p:sp>
              <p:nvSpPr>
                <p:cNvPr id="3" name="Elipse 2"/>
                <p:cNvSpPr/>
                <p:nvPr/>
              </p:nvSpPr>
              <p:spPr>
                <a:xfrm>
                  <a:off x="2772130" y="2923885"/>
                  <a:ext cx="1943675" cy="19447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6" name="Elipse 5"/>
                <p:cNvSpPr/>
                <p:nvPr/>
              </p:nvSpPr>
              <p:spPr>
                <a:xfrm>
                  <a:off x="3780947" y="2903584"/>
                  <a:ext cx="1943675" cy="194474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sp>
            <p:nvSpPr>
              <p:cNvPr id="10" name="Paralelogramo 9"/>
              <p:cNvSpPr/>
              <p:nvPr/>
            </p:nvSpPr>
            <p:spPr>
              <a:xfrm rot="10800000">
                <a:off x="1403649" y="2348289"/>
                <a:ext cx="5184576" cy="3024927"/>
              </a:xfrm>
              <a:prstGeom prst="parallelogram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sp>
          <p:nvSpPr>
            <p:cNvPr id="7185" name="Retângulo 17"/>
            <p:cNvSpPr>
              <a:spLocks noChangeArrowheads="1"/>
            </p:cNvSpPr>
            <p:nvPr/>
          </p:nvSpPr>
          <p:spPr bwMode="auto">
            <a:xfrm>
              <a:off x="5443046" y="2348880"/>
              <a:ext cx="4250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sz="2400" b="1">
                  <a:ea typeface="Microsoft YaHei" pitchFamily="34" charset="-122"/>
                </a:rPr>
                <a:t>I</a:t>
              </a:r>
            </a:p>
          </p:txBody>
        </p:sp>
        <p:sp>
          <p:nvSpPr>
            <p:cNvPr id="7186" name="Retângulo 18"/>
            <p:cNvSpPr>
              <a:spLocks noChangeArrowheads="1"/>
            </p:cNvSpPr>
            <p:nvPr/>
          </p:nvSpPr>
          <p:spPr bwMode="auto">
            <a:xfrm>
              <a:off x="7152982" y="2370120"/>
              <a:ext cx="4250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sz="2400" b="1">
                  <a:ea typeface="Microsoft YaHei" pitchFamily="34" charset="-122"/>
                </a:rPr>
                <a:t>C</a:t>
              </a:r>
            </a:p>
          </p:txBody>
        </p:sp>
      </p:grp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307975" y="2170113"/>
            <a:ext cx="3687763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</a:t>
            </a: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Quantos gostam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   dos dois?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307975" y="3122613"/>
            <a:ext cx="368776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</a:t>
            </a: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Quantos gostam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   de esporte individual?</a:t>
            </a:r>
          </a:p>
        </p:txBody>
      </p:sp>
      <p:sp>
        <p:nvSpPr>
          <p:cNvPr id="23" name="Retângulo 22"/>
          <p:cNvSpPr>
            <a:spLocks noChangeArrowheads="1"/>
          </p:cNvSpPr>
          <p:nvPr/>
        </p:nvSpPr>
        <p:spPr bwMode="auto">
          <a:xfrm>
            <a:off x="379413" y="4130675"/>
            <a:ext cx="36877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</a:t>
            </a: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Quantos gostam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   de esporte coletivo?</a:t>
            </a:r>
          </a:p>
        </p:txBody>
      </p:sp>
      <p:sp>
        <p:nvSpPr>
          <p:cNvPr id="24" name="Retângulo 23"/>
          <p:cNvSpPr>
            <a:spLocks noChangeArrowheads="1"/>
          </p:cNvSpPr>
          <p:nvPr/>
        </p:nvSpPr>
        <p:spPr bwMode="auto">
          <a:xfrm>
            <a:off x="452438" y="5067300"/>
            <a:ext cx="36877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</a:t>
            </a: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10 não gostam de   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    nenhum</a:t>
            </a:r>
          </a:p>
        </p:txBody>
      </p:sp>
      <p:sp>
        <p:nvSpPr>
          <p:cNvPr id="25" name="Retângulo 24"/>
          <p:cNvSpPr>
            <a:spLocks noChangeArrowheads="1"/>
          </p:cNvSpPr>
          <p:nvPr/>
        </p:nvSpPr>
        <p:spPr bwMode="auto">
          <a:xfrm>
            <a:off x="3525838" y="5084763"/>
            <a:ext cx="53673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</a:t>
            </a:r>
            <a:r>
              <a:rPr lang="pt-BR" altLang="pt-BR" sz="2400" b="1">
                <a:ea typeface="Microsoft YaHei" pitchFamily="34" charset="-122"/>
              </a:rPr>
              <a:t>Assim:   90 – x + x + 150 – x +10 = 200</a:t>
            </a:r>
            <a:r>
              <a:rPr lang="pt-BR" altLang="pt-BR" sz="2400" b="1">
                <a:solidFill>
                  <a:srgbClr val="FF0000"/>
                </a:solidFill>
                <a:ea typeface="Microsoft YaHei" pitchFamily="34" charset="-122"/>
              </a:rPr>
              <a:t>       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 b="1">
                <a:solidFill>
                  <a:srgbClr val="FF0000"/>
                </a:solidFill>
                <a:ea typeface="Microsoft YaHei" pitchFamily="34" charset="-122"/>
              </a:rPr>
              <a:t>                        </a:t>
            </a:r>
            <a:r>
              <a:rPr lang="pt-BR" altLang="pt-BR" sz="2400" b="1">
                <a:ea typeface="Microsoft YaHei" pitchFamily="34" charset="-122"/>
              </a:rPr>
              <a:t>250 - x = 200                                  </a:t>
            </a:r>
            <a:endParaRPr lang="pt-BR" altLang="pt-BR" sz="2400" b="1">
              <a:solidFill>
                <a:srgbClr val="FF0000"/>
              </a:solidFill>
              <a:ea typeface="Microsoft YaHei" pitchFamily="34" charset="-122"/>
            </a:endParaRPr>
          </a:p>
        </p:txBody>
      </p:sp>
      <p:sp>
        <p:nvSpPr>
          <p:cNvPr id="26" name="Retângulo 25"/>
          <p:cNvSpPr>
            <a:spLocks noChangeArrowheads="1"/>
          </p:cNvSpPr>
          <p:nvPr/>
        </p:nvSpPr>
        <p:spPr bwMode="auto">
          <a:xfrm>
            <a:off x="5445125" y="5919788"/>
            <a:ext cx="1173163" cy="4619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pt-BR" altLang="pt-BR" sz="2400" b="1" dirty="0" smtClean="0">
                <a:solidFill>
                  <a:schemeClr val="tx1"/>
                </a:solidFill>
                <a:cs typeface="Arial" charset="0"/>
              </a:rPr>
              <a:t>x = 50</a:t>
            </a:r>
            <a:endParaRPr lang="pt-BR" altLang="pt-BR" sz="2400" b="1" dirty="0" smtClean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7183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/>
      <p:bldP spid="21" grpId="0"/>
      <p:bldP spid="22" grpId="0"/>
      <p:bldP spid="23" grpId="0"/>
      <p:bldP spid="24" grpId="0"/>
      <p:bldP spid="25" grpId="0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1"/>
          <p:cNvSpPr>
            <a:spLocks noChangeArrowheads="1"/>
          </p:cNvSpPr>
          <p:nvPr/>
        </p:nvSpPr>
        <p:spPr bwMode="auto">
          <a:xfrm>
            <a:off x="242888" y="1628775"/>
            <a:ext cx="8713787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Uma empresa estuda a possibilidade de lançar novamente no mercado, os produtos: A, B e C. Para isto, efetuou uma pesquisa com 900 clientes e concluiu que: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600 preferem A;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400 preferem B;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300 preferem C;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200 gostam de A e B;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150 gostam de A e C;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100 gostam de B e C.</a:t>
            </a:r>
            <a:endParaRPr lang="pt-BR" altLang="pt-BR" sz="2800">
              <a:solidFill>
                <a:srgbClr val="00B0F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</a:rPr>
              <a:t>                                    </a:t>
            </a:r>
            <a:endParaRPr lang="pt-BR" altLang="pt-BR" sz="2800">
              <a:ea typeface="Microsoft YaHei" pitchFamily="34" charset="-122"/>
            </a:endParaRPr>
          </a:p>
        </p:txBody>
      </p:sp>
      <p:pic>
        <p:nvPicPr>
          <p:cNvPr id="8195" name="Imagem 10" descr="C:\Users\Evani\AppData\Local\Microsoft\Windows\Temporary Internet Files\Content.IE5\18DJ9YNZ\preguntarse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1638" y="3644900"/>
            <a:ext cx="2155825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196" name="Grupo 4"/>
          <p:cNvGrpSpPr>
            <a:grpSpLocks/>
          </p:cNvGrpSpPr>
          <p:nvPr/>
        </p:nvGrpSpPr>
        <p:grpSpPr bwMode="auto">
          <a:xfrm>
            <a:off x="5867400" y="2911475"/>
            <a:ext cx="3097213" cy="1516063"/>
            <a:chOff x="4931495" y="1121061"/>
            <a:chExt cx="3758491" cy="1515850"/>
          </a:xfrm>
        </p:grpSpPr>
        <p:sp>
          <p:nvSpPr>
            <p:cNvPr id="6" name="Texto explicativo em elipse 5"/>
            <p:cNvSpPr/>
            <p:nvPr/>
          </p:nvSpPr>
          <p:spPr>
            <a:xfrm>
              <a:off x="4931495" y="1121061"/>
              <a:ext cx="3758491" cy="1515850"/>
            </a:xfrm>
            <a:prstGeom prst="wedgeEllipseCallout">
              <a:avLst>
                <a:gd name="adj1" fmla="val -54204"/>
                <a:gd name="adj2" fmla="val 2850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pt-BR" sz="1100"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8202" name="Retângulo 1"/>
            <p:cNvSpPr>
              <a:spLocks noChangeArrowheads="1"/>
            </p:cNvSpPr>
            <p:nvPr/>
          </p:nvSpPr>
          <p:spPr bwMode="auto">
            <a:xfrm>
              <a:off x="4931495" y="1261777"/>
              <a:ext cx="3672110" cy="1261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sz="2800">
                  <a:ea typeface="Microsoft YaHei" pitchFamily="34" charset="-122"/>
                </a:rPr>
                <a:t>    </a:t>
              </a:r>
              <a:r>
                <a:rPr lang="pt-BR" altLang="pt-BR" sz="2400">
                  <a:ea typeface="Microsoft YaHei" pitchFamily="34" charset="-122"/>
                </a:rPr>
                <a:t>Quantos clientes   </a:t>
              </a:r>
            </a:p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sz="2400">
                  <a:ea typeface="Microsoft YaHei" pitchFamily="34" charset="-122"/>
                </a:rPr>
                <a:t>    gostam dos três    </a:t>
              </a:r>
            </a:p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sz="2400">
                  <a:ea typeface="Microsoft YaHei" pitchFamily="34" charset="-122"/>
                </a:rPr>
                <a:t>         produtos?</a:t>
              </a:r>
            </a:p>
          </p:txBody>
        </p:sp>
      </p:grpSp>
      <p:sp>
        <p:nvSpPr>
          <p:cNvPr id="8197" name="Retângulo 1"/>
          <p:cNvSpPr>
            <a:spLocks noChangeArrowheads="1"/>
          </p:cNvSpPr>
          <p:nvPr/>
        </p:nvSpPr>
        <p:spPr bwMode="auto">
          <a:xfrm>
            <a:off x="4211638" y="6000750"/>
            <a:ext cx="17732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>
                <a:ea typeface="Microsoft YaHei" pitchFamily="34" charset="-122"/>
              </a:rPr>
              <a:t>Imagem do Clip-Art</a:t>
            </a:r>
            <a:endParaRPr lang="pt-BR" altLang="pt-BR" sz="1400" b="1">
              <a:ea typeface="Microsoft YaHei" pitchFamily="34" charset="-122"/>
            </a:endParaRPr>
          </a:p>
        </p:txBody>
      </p:sp>
      <p:sp>
        <p:nvSpPr>
          <p:cNvPr id="9" name="Retângulo 1"/>
          <p:cNvSpPr>
            <a:spLocks noChangeArrowheads="1"/>
          </p:cNvSpPr>
          <p:nvPr/>
        </p:nvSpPr>
        <p:spPr bwMode="auto">
          <a:xfrm>
            <a:off x="6084888" y="5130800"/>
            <a:ext cx="2808287" cy="523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rgbClr val="00B0F0"/>
                </a:solidFill>
                <a:cs typeface="Arial" charset="0"/>
              </a:rPr>
              <a:t>Vejamos a seguir</a:t>
            </a:r>
            <a:endParaRPr lang="pt-BR" altLang="pt-BR" sz="2800" b="1"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" name="Retângulo 1"/>
          <p:cNvSpPr>
            <a:spLocks noChangeArrowheads="1"/>
          </p:cNvSpPr>
          <p:nvPr/>
        </p:nvSpPr>
        <p:spPr bwMode="auto">
          <a:xfrm>
            <a:off x="460375" y="836613"/>
            <a:ext cx="2887663" cy="5238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OUTRO EXEMPLO</a:t>
            </a:r>
          </a:p>
        </p:txBody>
      </p:sp>
      <p:sp>
        <p:nvSpPr>
          <p:cNvPr id="8200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tângulo 1"/>
          <p:cNvSpPr>
            <a:spLocks noChangeArrowheads="1"/>
          </p:cNvSpPr>
          <p:nvPr/>
        </p:nvSpPr>
        <p:spPr bwMode="auto">
          <a:xfrm>
            <a:off x="250825" y="1312863"/>
            <a:ext cx="856932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6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Devemos começar pelo número de elementos da intersecção dos três produtos. </a:t>
            </a:r>
            <a:endParaRPr lang="pt-BR" altLang="pt-BR" sz="2600">
              <a:ea typeface="Microsoft YaHei" pitchFamily="34" charset="-122"/>
            </a:endParaRPr>
          </a:p>
        </p:txBody>
      </p:sp>
      <p:sp>
        <p:nvSpPr>
          <p:cNvPr id="9219" name="Retângulo 1"/>
          <p:cNvSpPr>
            <a:spLocks noChangeArrowheads="1"/>
          </p:cNvSpPr>
          <p:nvPr/>
        </p:nvSpPr>
        <p:spPr bwMode="auto">
          <a:xfrm>
            <a:off x="107950" y="836613"/>
            <a:ext cx="935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chemeClr val="accent1"/>
                </a:solidFill>
                <a:ea typeface="Microsoft YaHei" pitchFamily="34" charset="-122"/>
              </a:rPr>
              <a:t> </a:t>
            </a:r>
            <a:endParaRPr lang="pt-BR" altLang="pt-BR" sz="2800">
              <a:ea typeface="Microsoft YaHei" pitchFamily="34" charset="-122"/>
            </a:endParaRPr>
          </a:p>
        </p:txBody>
      </p:sp>
      <p:grpSp>
        <p:nvGrpSpPr>
          <p:cNvPr id="9220" name="Grupo 1"/>
          <p:cNvGrpSpPr>
            <a:grpSpLocks/>
          </p:cNvGrpSpPr>
          <p:nvPr/>
        </p:nvGrpSpPr>
        <p:grpSpPr bwMode="auto">
          <a:xfrm>
            <a:off x="2070100" y="2060575"/>
            <a:ext cx="3365500" cy="2973388"/>
            <a:chOff x="4733925" y="3212976"/>
            <a:chExt cx="3366467" cy="2972917"/>
          </a:xfrm>
        </p:grpSpPr>
        <p:sp>
          <p:nvSpPr>
            <p:cNvPr id="9228" name="Retângulo 1"/>
            <p:cNvSpPr>
              <a:spLocks noChangeArrowheads="1"/>
            </p:cNvSpPr>
            <p:nvPr/>
          </p:nvSpPr>
          <p:spPr bwMode="auto">
            <a:xfrm>
              <a:off x="6064021" y="3861048"/>
              <a:ext cx="65080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sz="1600" b="1">
                  <a:solidFill>
                    <a:srgbClr val="000000"/>
                  </a:solidFill>
                  <a:ea typeface="Microsoft YaHei" pitchFamily="34" charset="-122"/>
                  <a:cs typeface="Mangal" pitchFamily="18" charset="0"/>
                </a:rPr>
                <a:t>200-x</a:t>
              </a:r>
              <a:endParaRPr lang="pt-BR" altLang="pt-BR" sz="1600" b="1">
                <a:ea typeface="Microsoft YaHei" pitchFamily="34" charset="-122"/>
              </a:endParaRPr>
            </a:p>
          </p:txBody>
        </p:sp>
        <p:sp>
          <p:nvSpPr>
            <p:cNvPr id="9229" name="Retângulo 1"/>
            <p:cNvSpPr>
              <a:spLocks noChangeArrowheads="1"/>
            </p:cNvSpPr>
            <p:nvPr/>
          </p:nvSpPr>
          <p:spPr bwMode="auto">
            <a:xfrm>
              <a:off x="6636629" y="4509120"/>
              <a:ext cx="84782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sz="2800">
                  <a:ea typeface="Microsoft YaHei" pitchFamily="34" charset="-122"/>
                </a:rPr>
                <a:t> </a:t>
              </a:r>
              <a:r>
                <a:rPr lang="pt-BR" altLang="pt-BR" sz="1600" b="1">
                  <a:ea typeface="Microsoft YaHei" pitchFamily="34" charset="-122"/>
                </a:rPr>
                <a:t>100-x</a:t>
              </a:r>
              <a:endParaRPr lang="pt-BR" altLang="pt-BR" sz="1600">
                <a:ea typeface="Microsoft YaHei" pitchFamily="34" charset="-122"/>
              </a:endParaRPr>
            </a:p>
          </p:txBody>
        </p:sp>
        <p:sp>
          <p:nvSpPr>
            <p:cNvPr id="9230" name="Retângulo 1"/>
            <p:cNvSpPr>
              <a:spLocks noChangeArrowheads="1"/>
            </p:cNvSpPr>
            <p:nvPr/>
          </p:nvSpPr>
          <p:spPr bwMode="auto">
            <a:xfrm>
              <a:off x="5404191" y="4653136"/>
              <a:ext cx="7519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>
                  <a:ea typeface="Microsoft YaHei" pitchFamily="34" charset="-122"/>
                </a:rPr>
                <a:t> </a:t>
              </a:r>
              <a:r>
                <a:rPr lang="pt-BR" altLang="pt-BR" sz="1600" b="1">
                  <a:ea typeface="Microsoft YaHei" pitchFamily="34" charset="-122"/>
                </a:rPr>
                <a:t>150-x</a:t>
              </a:r>
            </a:p>
          </p:txBody>
        </p:sp>
        <p:sp>
          <p:nvSpPr>
            <p:cNvPr id="9231" name="Retângulo 1"/>
            <p:cNvSpPr>
              <a:spLocks noChangeArrowheads="1"/>
            </p:cNvSpPr>
            <p:nvPr/>
          </p:nvSpPr>
          <p:spPr bwMode="auto">
            <a:xfrm>
              <a:off x="4880911" y="3789040"/>
              <a:ext cx="105924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sz="2800">
                  <a:ea typeface="Microsoft YaHei" pitchFamily="34" charset="-122"/>
                </a:rPr>
                <a:t> </a:t>
              </a:r>
              <a:r>
                <a:rPr lang="pt-BR" altLang="pt-BR" b="1">
                  <a:ea typeface="Microsoft YaHei" pitchFamily="34" charset="-122"/>
                </a:rPr>
                <a:t>250 + x</a:t>
              </a:r>
              <a:endParaRPr lang="pt-BR" altLang="pt-BR" sz="2800">
                <a:ea typeface="Microsoft YaHei" pitchFamily="34" charset="-122"/>
              </a:endParaRPr>
            </a:p>
          </p:txBody>
        </p:sp>
        <p:sp>
          <p:nvSpPr>
            <p:cNvPr id="9232" name="Retângulo 1"/>
            <p:cNvSpPr>
              <a:spLocks noChangeArrowheads="1"/>
            </p:cNvSpPr>
            <p:nvPr/>
          </p:nvSpPr>
          <p:spPr bwMode="auto">
            <a:xfrm>
              <a:off x="5993907" y="5157192"/>
              <a:ext cx="88234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sz="2800">
                  <a:ea typeface="Microsoft YaHei" pitchFamily="34" charset="-122"/>
                </a:rPr>
                <a:t> </a:t>
              </a:r>
              <a:r>
                <a:rPr lang="pt-BR" altLang="pt-BR" b="1">
                  <a:ea typeface="Microsoft YaHei" pitchFamily="34" charset="-122"/>
                </a:rPr>
                <a:t>50 + x</a:t>
              </a:r>
              <a:endParaRPr lang="pt-BR" altLang="pt-BR" sz="2800">
                <a:ea typeface="Microsoft YaHei" pitchFamily="34" charset="-122"/>
              </a:endParaRPr>
            </a:p>
          </p:txBody>
        </p:sp>
        <p:grpSp>
          <p:nvGrpSpPr>
            <p:cNvPr id="9233" name="Grupo 12"/>
            <p:cNvGrpSpPr>
              <a:grpSpLocks/>
            </p:cNvGrpSpPr>
            <p:nvPr/>
          </p:nvGrpSpPr>
          <p:grpSpPr bwMode="auto">
            <a:xfrm>
              <a:off x="4733925" y="3212976"/>
              <a:ext cx="3366467" cy="2972917"/>
              <a:chOff x="0" y="0"/>
              <a:chExt cx="2657475" cy="2800350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0" y="219782"/>
                <a:ext cx="1704795" cy="158930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952680" y="237724"/>
                <a:ext cx="1704795" cy="15908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13946" y="915010"/>
                <a:ext cx="1704795" cy="15908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" name="Caixa de texto 18"/>
              <p:cNvSpPr txBox="1"/>
              <p:nvPr/>
            </p:nvSpPr>
            <p:spPr>
              <a:xfrm>
                <a:off x="275776" y="28408"/>
                <a:ext cx="447509" cy="35284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pt-BR" sz="1400" b="1">
                    <a:ea typeface="Calibri"/>
                    <a:cs typeface="Times New Roman"/>
                  </a:rPr>
                  <a:t>A</a:t>
                </a:r>
                <a:endParaRPr lang="pt-BR" sz="1100">
                  <a:ea typeface="Calibri"/>
                  <a:cs typeface="Times New Roman"/>
                </a:endParaRPr>
              </a:p>
            </p:txBody>
          </p:sp>
          <p:sp>
            <p:nvSpPr>
              <p:cNvPr id="18" name="Caixa de texto 19"/>
              <p:cNvSpPr txBox="1"/>
              <p:nvPr/>
            </p:nvSpPr>
            <p:spPr>
              <a:xfrm>
                <a:off x="1934191" y="0"/>
                <a:ext cx="447508" cy="35284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pt-BR" sz="1400" b="1">
                    <a:ea typeface="Calibri"/>
                    <a:cs typeface="Times New Roman"/>
                  </a:rPr>
                  <a:t>B</a:t>
                </a:r>
                <a:endParaRPr lang="pt-BR" sz="1100">
                  <a:ea typeface="Calibri"/>
                  <a:cs typeface="Times New Roman"/>
                </a:endParaRPr>
              </a:p>
            </p:txBody>
          </p:sp>
          <p:sp>
            <p:nvSpPr>
              <p:cNvPr id="19" name="Caixa de texto 20"/>
              <p:cNvSpPr txBox="1"/>
              <p:nvPr/>
            </p:nvSpPr>
            <p:spPr>
              <a:xfrm>
                <a:off x="1228455" y="2447503"/>
                <a:ext cx="447509" cy="35284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pt-BR" sz="1400" b="1">
                    <a:ea typeface="Calibri"/>
                    <a:cs typeface="Times New Roman"/>
                  </a:rPr>
                  <a:t>C</a:t>
                </a:r>
                <a:endParaRPr lang="pt-BR" sz="1100">
                  <a:ea typeface="Calibri"/>
                  <a:cs typeface="Times New Roman"/>
                </a:endParaRPr>
              </a:p>
            </p:txBody>
          </p:sp>
        </p:grpSp>
        <p:sp>
          <p:nvSpPr>
            <p:cNvPr id="9234" name="Retângulo 1"/>
            <p:cNvSpPr>
              <a:spLocks noChangeArrowheads="1"/>
            </p:cNvSpPr>
            <p:nvPr/>
          </p:nvSpPr>
          <p:spPr bwMode="auto">
            <a:xfrm>
              <a:off x="6148488" y="4365104"/>
              <a:ext cx="43973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>
                  <a:ea typeface="Microsoft YaHei" pitchFamily="34" charset="-122"/>
                </a:rPr>
                <a:t> </a:t>
              </a:r>
              <a:r>
                <a:rPr lang="pt-BR" altLang="pt-BR" b="1">
                  <a:ea typeface="Microsoft YaHei" pitchFamily="34" charset="-122"/>
                </a:rPr>
                <a:t>x</a:t>
              </a:r>
            </a:p>
          </p:txBody>
        </p:sp>
        <p:sp>
          <p:nvSpPr>
            <p:cNvPr id="9235" name="Retângulo 1"/>
            <p:cNvSpPr>
              <a:spLocks noChangeArrowheads="1"/>
            </p:cNvSpPr>
            <p:nvPr/>
          </p:nvSpPr>
          <p:spPr bwMode="auto">
            <a:xfrm>
              <a:off x="7018486" y="3933056"/>
              <a:ext cx="8658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b="1">
                  <a:ea typeface="Microsoft YaHei" pitchFamily="34" charset="-122"/>
                </a:rPr>
                <a:t>100 + x</a:t>
              </a:r>
            </a:p>
          </p:txBody>
        </p:sp>
      </p:grpSp>
      <p:sp>
        <p:nvSpPr>
          <p:cNvPr id="9221" name="Retângulo 1"/>
          <p:cNvSpPr>
            <a:spLocks noChangeArrowheads="1"/>
          </p:cNvSpPr>
          <p:nvPr/>
        </p:nvSpPr>
        <p:spPr bwMode="auto">
          <a:xfrm>
            <a:off x="379413" y="2346325"/>
            <a:ext cx="152876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000" b="1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Os três: x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000" b="1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A e B: 200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000" b="1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B e C: 100</a:t>
            </a:r>
            <a:endParaRPr lang="pt-BR" altLang="pt-BR" sz="2000" b="1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000" b="1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A e C: 150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000" b="1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A: 600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000" b="1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B: 400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000" b="1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C: 300</a:t>
            </a:r>
            <a:endParaRPr lang="pt-BR" altLang="pt-BR" sz="2000" b="1">
              <a:ea typeface="Microsoft YaHei" pitchFamily="34" charset="-122"/>
            </a:endParaRPr>
          </a:p>
        </p:txBody>
      </p:sp>
      <p:sp>
        <p:nvSpPr>
          <p:cNvPr id="51" name="Retângulo 1"/>
          <p:cNvSpPr>
            <a:spLocks noChangeArrowheads="1"/>
          </p:cNvSpPr>
          <p:nvPr/>
        </p:nvSpPr>
        <p:spPr bwMode="auto">
          <a:xfrm>
            <a:off x="395288" y="817563"/>
            <a:ext cx="2422525" cy="5238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rgbClr val="00B0F0"/>
                </a:solidFill>
              </a:rPr>
              <a:t>RESOLVENDO</a:t>
            </a:r>
            <a:r>
              <a:rPr lang="pt-BR" altLang="pt-BR" sz="2800" dirty="0" smtClean="0"/>
              <a:t>	</a:t>
            </a:r>
          </a:p>
        </p:txBody>
      </p:sp>
      <p:sp>
        <p:nvSpPr>
          <p:cNvPr id="53" name="Retângulo 1"/>
          <p:cNvSpPr>
            <a:spLocks noChangeArrowheads="1"/>
          </p:cNvSpPr>
          <p:nvPr/>
        </p:nvSpPr>
        <p:spPr bwMode="auto">
          <a:xfrm>
            <a:off x="5589588" y="2282825"/>
            <a:ext cx="3375025" cy="19383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400" b="1" dirty="0" smtClean="0"/>
              <a:t>ATENÇÃO! Não esquecer de deduzir os elementos da intersecção ao colocar os elementos de cada conjunto.</a:t>
            </a:r>
            <a:endParaRPr lang="pt-BR" altLang="pt-BR" sz="2800"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224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3" name="Retângulo 1"/>
          <p:cNvSpPr>
            <a:spLocks noChangeArrowheads="1"/>
          </p:cNvSpPr>
          <p:nvPr/>
        </p:nvSpPr>
        <p:spPr bwMode="auto">
          <a:xfrm>
            <a:off x="660400" y="4941888"/>
            <a:ext cx="8088313" cy="12001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400" dirty="0" smtClean="0">
                <a:solidFill>
                  <a:schemeClr val="tx1"/>
                </a:solidFill>
              </a:rPr>
              <a:t>Sabendo que 870 clientes participaram da pesquisa então: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400" dirty="0" smtClean="0">
                <a:solidFill>
                  <a:schemeClr val="tx1"/>
                </a:solidFill>
              </a:rPr>
              <a:t>250 + x + 200 – x + x + 150 – x + 100 + x + 100 – x + 50 + x = 870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400" dirty="0" smtClean="0">
                <a:solidFill>
                  <a:schemeClr val="tx1"/>
                </a:solidFill>
              </a:rPr>
              <a:t>      850 + x= 870       x = 870 – 850        </a:t>
            </a:r>
            <a:r>
              <a:rPr lang="pt-BR" altLang="pt-BR" sz="2400" dirty="0" smtClean="0">
                <a:solidFill>
                  <a:schemeClr val="tx2"/>
                </a:solidFill>
              </a:rPr>
              <a:t>x= 50 </a:t>
            </a:r>
            <a:endParaRPr lang="pt-BR" altLang="pt-BR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9226" name="Objeto 1"/>
          <p:cNvGraphicFramePr>
            <a:graphicFrameLocks noChangeAspect="1"/>
          </p:cNvGraphicFramePr>
          <p:nvPr/>
        </p:nvGraphicFramePr>
        <p:xfrm>
          <a:off x="2651125" y="5800725"/>
          <a:ext cx="333375" cy="266700"/>
        </p:xfrm>
        <a:graphic>
          <a:graphicData uri="http://schemas.openxmlformats.org/presentationml/2006/ole">
            <p:oleObj spid="_x0000_s9226" name="Equação" r:id="rId5" imgW="190440" imgH="152280" progId="Equation.3">
              <p:embed/>
            </p:oleObj>
          </a:graphicData>
        </a:graphic>
      </p:graphicFrame>
      <p:graphicFrame>
        <p:nvGraphicFramePr>
          <p:cNvPr id="9227" name="Objeto 2"/>
          <p:cNvGraphicFramePr>
            <a:graphicFrameLocks noChangeAspect="1"/>
          </p:cNvGraphicFramePr>
          <p:nvPr/>
        </p:nvGraphicFramePr>
        <p:xfrm>
          <a:off x="4814888" y="5805488"/>
          <a:ext cx="333375" cy="266700"/>
        </p:xfrm>
        <a:graphic>
          <a:graphicData uri="http://schemas.openxmlformats.org/presentationml/2006/ole">
            <p:oleObj spid="_x0000_s9227" name="Equação" r:id="rId6" imgW="190417" imgH="152334" progId="Equation.3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tângulo 1"/>
          <p:cNvSpPr>
            <a:spLocks noChangeArrowheads="1"/>
          </p:cNvSpPr>
          <p:nvPr/>
        </p:nvSpPr>
        <p:spPr bwMode="auto">
          <a:xfrm>
            <a:off x="103188" y="836613"/>
            <a:ext cx="8832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</a:t>
            </a:r>
          </a:p>
        </p:txBody>
      </p:sp>
      <p:sp>
        <p:nvSpPr>
          <p:cNvPr id="10" name="Retângulo 1"/>
          <p:cNvSpPr>
            <a:spLocks noChangeArrowheads="1"/>
          </p:cNvSpPr>
          <p:nvPr/>
        </p:nvSpPr>
        <p:spPr bwMode="auto">
          <a:xfrm>
            <a:off x="544513" y="830263"/>
            <a:ext cx="4603750" cy="5238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CÁLCULO DE  PROBABILIDADE</a:t>
            </a:r>
          </a:p>
        </p:txBody>
      </p:sp>
      <p:pic>
        <p:nvPicPr>
          <p:cNvPr id="10244" name="Imagem 10" descr="C:\Users\Evani\AppData\Local\Microsoft\Windows\Temporary Internet Files\Content.IE5\18DJ9YNZ\preguntarse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9650" y="3213100"/>
            <a:ext cx="2462213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45" name="Grupo 15"/>
          <p:cNvGrpSpPr>
            <a:grpSpLocks/>
          </p:cNvGrpSpPr>
          <p:nvPr/>
        </p:nvGrpSpPr>
        <p:grpSpPr bwMode="auto">
          <a:xfrm>
            <a:off x="1979613" y="1474788"/>
            <a:ext cx="5184775" cy="2098675"/>
            <a:chOff x="4873126" y="1228315"/>
            <a:chExt cx="4241399" cy="1689141"/>
          </a:xfrm>
        </p:grpSpPr>
        <p:sp>
          <p:nvSpPr>
            <p:cNvPr id="17" name="Texto explicativo em elipse 16"/>
            <p:cNvSpPr/>
            <p:nvPr/>
          </p:nvSpPr>
          <p:spPr>
            <a:xfrm>
              <a:off x="4873126" y="1228315"/>
              <a:ext cx="3888166" cy="1515372"/>
            </a:xfrm>
            <a:prstGeom prst="wedgeEllipseCallout">
              <a:avLst>
                <a:gd name="adj1" fmla="val -37082"/>
                <a:gd name="adj2" fmla="val 555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pt-BR" sz="1100"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10250" name="Retângulo 1"/>
            <p:cNvSpPr>
              <a:spLocks noChangeArrowheads="1"/>
            </p:cNvSpPr>
            <p:nvPr/>
          </p:nvSpPr>
          <p:spPr bwMode="auto">
            <a:xfrm>
              <a:off x="5240239" y="1455632"/>
              <a:ext cx="3874286" cy="1461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sz="2800">
                  <a:ea typeface="Microsoft YaHei" pitchFamily="34" charset="-122"/>
                </a:rPr>
                <a:t>   Fenômenos aleatórios?       </a:t>
              </a:r>
            </a:p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sz="2800">
                  <a:ea typeface="Microsoft YaHei" pitchFamily="34" charset="-122"/>
                </a:rPr>
                <a:t>   Eventos?</a:t>
              </a:r>
            </a:p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sz="2800">
                  <a:ea typeface="Microsoft YaHei" pitchFamily="34" charset="-122"/>
                </a:rPr>
                <a:t>   Espaço Amostral?</a:t>
              </a:r>
            </a:p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endParaRPr lang="pt-BR" altLang="pt-BR" sz="2800">
                <a:ea typeface="Microsoft YaHei" pitchFamily="34" charset="-122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3851275" y="3487738"/>
            <a:ext cx="4681538" cy="2892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600" dirty="0"/>
              <a:t>Para resolver </a:t>
            </a:r>
            <a:r>
              <a:rPr lang="pt-BR" sz="2600" dirty="0"/>
              <a:t>problemas de probabilidades são </a:t>
            </a:r>
            <a:r>
              <a:rPr lang="pt-BR" sz="2600" dirty="0"/>
              <a:t>pontos fundamentais: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pt-BR" sz="2600" dirty="0"/>
              <a:t> Estabelecer o espaço das amostras; 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pt-BR" sz="2600" dirty="0"/>
              <a:t>Definir os eventos de interesse.</a:t>
            </a:r>
          </a:p>
        </p:txBody>
      </p:sp>
      <p:sp>
        <p:nvSpPr>
          <p:cNvPr id="10247" name="Retângulo 1"/>
          <p:cNvSpPr>
            <a:spLocks noChangeArrowheads="1"/>
          </p:cNvSpPr>
          <p:nvPr/>
        </p:nvSpPr>
        <p:spPr bwMode="auto">
          <a:xfrm>
            <a:off x="1042988" y="5929313"/>
            <a:ext cx="17732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>
                <a:ea typeface="Microsoft YaHei" pitchFamily="34" charset="-122"/>
              </a:rPr>
              <a:t>Imagem do Clip-Art</a:t>
            </a:r>
            <a:endParaRPr lang="pt-BR" altLang="pt-BR" sz="1400" b="1">
              <a:ea typeface="Microsoft YaHei" pitchFamily="34" charset="-122"/>
            </a:endParaRPr>
          </a:p>
        </p:txBody>
      </p:sp>
      <p:sp>
        <p:nvSpPr>
          <p:cNvPr id="10248" name="Retângulo 1"/>
          <p:cNvSpPr>
            <a:spLocks noChangeArrowheads="1"/>
          </p:cNvSpPr>
          <p:nvPr/>
        </p:nvSpPr>
        <p:spPr bwMode="auto">
          <a:xfrm>
            <a:off x="34925" y="46038"/>
            <a:ext cx="5616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7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 , Tópico: Probabilidade da intersecção de eventos</a:t>
            </a:r>
            <a:endParaRPr lang="pt-BR" altLang="pt-BR" sz="17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5044</TotalTime>
  <Words>2827</Words>
  <Application>Microsoft Office PowerPoint</Application>
  <PresentationFormat>Apresentação na tela (4:3)</PresentationFormat>
  <Paragraphs>450</Paragraphs>
  <Slides>39</Slides>
  <Notes>16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50" baseType="lpstr">
      <vt:lpstr>Calibri</vt:lpstr>
      <vt:lpstr>Arial</vt:lpstr>
      <vt:lpstr>Microsoft YaHei</vt:lpstr>
      <vt:lpstr>Mangal</vt:lpstr>
      <vt:lpstr>Arial Unicode MS</vt:lpstr>
      <vt:lpstr>Tahoma</vt:lpstr>
      <vt:lpstr>Times New Roman</vt:lpstr>
      <vt:lpstr>Wingdings</vt:lpstr>
      <vt:lpstr>Cambria Math</vt:lpstr>
      <vt:lpstr>Padrão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306</cp:revision>
  <dcterms:created xsi:type="dcterms:W3CDTF">2015-04-17T15:03:36Z</dcterms:created>
  <dcterms:modified xsi:type="dcterms:W3CDTF">2015-10-06T13:58:57Z</dcterms:modified>
</cp:coreProperties>
</file>