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316" r:id="rId3"/>
    <p:sldId id="258" r:id="rId4"/>
    <p:sldId id="319" r:id="rId5"/>
    <p:sldId id="318" r:id="rId6"/>
    <p:sldId id="320" r:id="rId7"/>
    <p:sldId id="322" r:id="rId8"/>
    <p:sldId id="321" r:id="rId9"/>
    <p:sldId id="323" r:id="rId10"/>
    <p:sldId id="324" r:id="rId11"/>
    <p:sldId id="317" r:id="rId12"/>
    <p:sldId id="325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5" r:id="rId28"/>
    <p:sldId id="306" r:id="rId29"/>
    <p:sldId id="307" r:id="rId30"/>
    <p:sldId id="308" r:id="rId31"/>
    <p:sldId id="312" r:id="rId32"/>
    <p:sldId id="313" r:id="rId33"/>
    <p:sldId id="309" r:id="rId34"/>
    <p:sldId id="310" r:id="rId35"/>
    <p:sldId id="311" r:id="rId36"/>
    <p:sldId id="289" r:id="rId37"/>
    <p:sldId id="314" r:id="rId38"/>
    <p:sldId id="288" r:id="rId39"/>
    <p:sldId id="315" r:id="rId4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7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1DF7AA-93AB-40CE-B8CE-F4C159C8B6B3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B42783-32F2-4693-966C-605EA44419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92072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6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pt-B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pt-B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pt-B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pt-B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pt-B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pt-B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A81F4-C502-41B8-B0C0-D9032FBDA5FE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3EAE-C68B-4589-BDED-906C38643F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04769-3F1C-4F34-96C9-2ED93C55E203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5ACDD-98FA-41DD-A0DD-43508EA627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425A1-2C9D-4EE9-AE43-DB744FD1049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AF4E-29D3-48A1-B952-B3482CCF3B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48018-915C-4496-AFE9-5E0332CAE08F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4E4E0-798A-4B7C-8519-FB95F02F85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0C81-2ABA-4289-95DC-1DF15E0BA8EA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4B593-D878-4D41-B319-4E5AA8F372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B279-5873-4BE6-940B-EF07C00F0C39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FBD16-E30B-4461-833F-E89355D52F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F8B8-E0CD-4314-810F-FD1D38B537D3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01CDC-0307-4D99-8FE4-77F6A064A8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0B571-D565-4488-B69A-D20F24F0A24F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F674A-5DF0-4908-9DA8-04DA9C530A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12BEA-6665-41CA-B3EF-08D4B166CFC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13BE4-7FB4-476B-9777-CFCD6DD2A5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9A1AE-87FB-469D-92DB-E2EAC9AA0D9A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53EFE-573F-4CEC-A29F-8BF8D3946A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38A83-1B54-458B-B3BB-D05EE19F314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E9EA6-74A0-4254-9A4E-8E0E9B52E1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49803-0F04-42B0-A253-DA561A05575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6F7DE-0657-48D3-8E54-E7FB90FC51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C1E90-A964-4F75-B6FE-779582C03C8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0B37C-BC1D-432C-87DE-F4A4C4649D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7312B-F331-422B-B173-AEA731696C24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A48BB-594D-40D7-8E6E-31F08C1834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81DE2-9A89-42CA-B5AD-9374201A384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D53B2-0D2E-4140-9886-3B8651EBA2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5D862-FAAB-4B1F-925A-91805840887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A60F7-01ED-4065-A556-263B669EAE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435BF-F1B4-4EF4-B6F7-7A38FF011028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7BDAC-7FA6-4626-A54E-3593DCF592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C9EE4-62DC-4961-BCD4-F265BB875F99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E8ECE-1FCB-4CD3-A3E5-226ED3512F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D2253-F3AB-4C08-9519-30BBA7928A8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AB9C2-A704-4CF7-9B0C-4353DCE2B5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F4982-C953-424C-A80C-A04E5779D6DC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29B58-8275-4B77-BF9C-DC9A36100E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99BF2-089F-4DEC-B80D-50E3A0049061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53F82-2EFC-463E-9521-C052FA5D0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B8B0D-0671-43B9-A566-9DFF43E7F76F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19DAF-B992-480B-BF66-049265E5AA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8D4CD3-662A-4B33-818D-1FA6A2AA96A7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F484B4-1B20-41B3-BC28-59A360455E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8CCD0-D331-4BD8-B954-42188713203F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7795CA-1457-4F32-8B1F-8EE06A90C4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aleria.colorir.com/animais/a-quinta/burro-com-um-grande-sorriso-pintado-por-jegue-x-urubu-628131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mmons.wikimedia.org/wiki/File:CMYK_process_ink.jp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mmons.wikimedia.org/wiki/File:CMYK_process_ink.jp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hyperlink" Target="http://commons.wikimedia.org/wiki/File:CMYK_process_ink.jpg" TargetMode="Externa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hyperlink" Target="http://commons.wikimedia.org/wiki/File:CMYK_process_ink.jpg" TargetMode="Externa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aleria.colorir.com/animais/a-quinta/burro-com-um-grande-sorriso-pintado-por-jegue-x-urubu-62813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varbak.com/foto-de/desenhando-dado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mmons.wikimedia.org/wiki/File:Graduation_Thinker_LuMaxArt.png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hyperlink" Target="http://commons.wikimedia.org/wiki/File:Graduation_Thinker_LuMaxArt.png" TargetMode="Externa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mmons.wikimedia.org/wiki/File:Marbles_in_glass.jp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aleria.colorir.com/animais/a-quinta/burro-com-um-grande-sorriso-pintado-por-jegue-x-urubu-62813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varbak.com/foto-de/desenhando-dado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uff.br/cdme/prob-doisdados/prob-doisdados-html/prob-doisdados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em.com.br/index.php" TargetMode="External"/><Relationship Id="rId13" Type="http://schemas.openxmlformats.org/officeDocument/2006/relationships/hyperlink" Target="http://www.enem.inep.gov.br/" TargetMode="External"/><Relationship Id="rId3" Type="http://schemas.openxmlformats.org/officeDocument/2006/relationships/hyperlink" Target="http://www1.educacao.pe.gov.br/cpar/" TargetMode="External"/><Relationship Id="rId7" Type="http://schemas.openxmlformats.org/officeDocument/2006/relationships/hyperlink" Target="http://tvescola.mec.gov.br/" TargetMode="External"/><Relationship Id="rId12" Type="http://schemas.openxmlformats.org/officeDocument/2006/relationships/hyperlink" Target="http://www.eciencia.usp.br/" TargetMode="External"/><Relationship Id="rId2" Type="http://schemas.openxmlformats.org/officeDocument/2006/relationships/notesSlide" Target="../notesSlides/notesSlide37.xml"/><Relationship Id="rId16" Type="http://schemas.openxmlformats.org/officeDocument/2006/relationships/hyperlink" Target="http://www.sbhmat.com.b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ente.eti.br/edumatec/index.php?option=com_content&amp;view=article&amp;id=9&amp;Itemid=12" TargetMode="External"/><Relationship Id="rId11" Type="http://schemas.openxmlformats.org/officeDocument/2006/relationships/hyperlink" Target="http://portal.mec.gov.br/index.php?option=com_content&amp;view=article&amp;id=12814&amp;Itemid=872" TargetMode="External"/><Relationship Id="rId5" Type="http://schemas.openxmlformats.org/officeDocument/2006/relationships/hyperlink" Target="http://matematica.obmep.org.br/" TargetMode="External"/><Relationship Id="rId15" Type="http://schemas.openxmlformats.org/officeDocument/2006/relationships/hyperlink" Target="http://www.somatematica.com.br/" TargetMode="External"/><Relationship Id="rId10" Type="http://schemas.openxmlformats.org/officeDocument/2006/relationships/hyperlink" Target="http://educacao.uol.com.br/matematica" TargetMode="External"/><Relationship Id="rId4" Type="http://schemas.openxmlformats.org/officeDocument/2006/relationships/hyperlink" Target="http://www.dominiopublico.gov.br/" TargetMode="External"/><Relationship Id="rId9" Type="http://schemas.openxmlformats.org/officeDocument/2006/relationships/hyperlink" Target="http://futuro.usp.br/" TargetMode="External"/><Relationship Id="rId14" Type="http://schemas.openxmlformats.org/officeDocument/2006/relationships/hyperlink" Target="http://www.ime.unicamp.br/le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aleria.colorir.com/animais/a-quinta/burro-com-um-grande-sorriso-pintado-por-jegue-x-urubu-62813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varbak.com/foto-de/desenhando-dado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aleria.colorir.com/animais/a-quinta/burro-com-um-grande-sorriso-pintado-por-jegue-x-urubu-62813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aleria.colorir.com/animais/a-quinta/burro-com-um-grande-sorriso-pintado-por-jegue-x-urubu-628131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aleria.colorir.com/animais/a-quinta/burro-com-um-grande-sorriso-pintado-por-jegue-x-urubu-628131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aixaDeTexto 6"/>
          <p:cNvSpPr>
            <a:spLocks/>
          </p:cNvSpPr>
          <p:nvPr/>
        </p:nvSpPr>
        <p:spPr bwMode="auto">
          <a:xfrm>
            <a:off x="1785918" y="3714752"/>
            <a:ext cx="6951692" cy="28337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4000" b="1" dirty="0" smtClean="0">
                <a:solidFill>
                  <a:srgbClr val="FFFFFF"/>
                </a:solidFill>
              </a:rPr>
              <a:t>MATEMÁTICA E SUAS TECNOLOGIAS</a:t>
            </a:r>
            <a:endParaRPr lang="pt-BR" altLang="pt-BR" sz="4000" b="1" dirty="0">
              <a:solidFill>
                <a:srgbClr val="FFFFFF"/>
              </a:solidFill>
            </a:endParaRPr>
          </a:p>
          <a:p>
            <a:pPr algn="ctr" eaLnBrk="1" hangingPunct="1">
              <a:spcBef>
                <a:spcPct val="0"/>
              </a:spcBef>
            </a:pPr>
            <a:r>
              <a:rPr lang="pt-BR" altLang="pt-BR" sz="1800" i="1" dirty="0">
                <a:solidFill>
                  <a:srgbClr val="FFFFFF"/>
                </a:solidFill>
              </a:rPr>
              <a:t>Ensino Médio, </a:t>
            </a:r>
            <a:r>
              <a:rPr lang="pt-BR" altLang="pt-BR" sz="1800" i="1" dirty="0" smtClean="0">
                <a:solidFill>
                  <a:srgbClr val="FFFFFF"/>
                </a:solidFill>
              </a:rPr>
              <a:t>2º </a:t>
            </a:r>
            <a:r>
              <a:rPr lang="pt-BR" altLang="pt-BR" sz="1800" i="1" dirty="0">
                <a:solidFill>
                  <a:srgbClr val="FFFFFF"/>
                </a:solidFill>
              </a:rPr>
              <a:t>ano</a:t>
            </a:r>
          </a:p>
          <a:p>
            <a:pPr algn="ctr" eaLnBrk="1" hangingPunct="1">
              <a:spcBef>
                <a:spcPct val="0"/>
              </a:spcBef>
            </a:pPr>
            <a:r>
              <a:rPr lang="pt-BR" altLang="pt-BR" sz="4000" i="1" dirty="0" smtClean="0">
                <a:solidFill>
                  <a:srgbClr val="FFFFFF"/>
                </a:solidFill>
              </a:rPr>
              <a:t>Probabilidade de não ocorrer um evento</a:t>
            </a:r>
            <a:endParaRPr lang="pt-BR" altLang="pt-BR" sz="40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2743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23528" y="2124918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201608" y="836712"/>
            <a:ext cx="67816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PROTEÇÃO DOS ANIMAIS 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67498" y="1628800"/>
            <a:ext cx="606474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2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preciso tratar com cuidado todos os animais!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lei que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protege é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Federal </a:t>
            </a:r>
            <a:r>
              <a:rPr lang="pt-B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9.605/98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Dentre outras coisas, a lei estabelece no artigo 32 que, quem praticar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 de abuso, maus-tratos, ferir ou mutilar animais silvestres, domésticos ou domesticados, nativos ou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exóticos,  será punido com prisão de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meses a 1 ano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multa, aumentada de 1/6 a 1/3 se ocorrer a morte do animal.</a:t>
            </a:r>
          </a:p>
        </p:txBody>
      </p:sp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pic>
        <p:nvPicPr>
          <p:cNvPr id="9" name="Picture 2" descr="Burro com um grande sorris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515" r="5493"/>
          <a:stretch/>
        </p:blipFill>
        <p:spPr bwMode="auto">
          <a:xfrm>
            <a:off x="6776347" y="1772816"/>
            <a:ext cx="20441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6804248" y="4233282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 </a:t>
            </a:r>
            <a:r>
              <a:rPr lang="pt-BR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galeria.colorir.com/animais/a-quinta/burro-com-um-grande-sorriso-pintado-por-jegue-x-urubu-628131.html</a:t>
            </a:r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acesso em 15/07/2015</a:t>
            </a:r>
            <a:endParaRPr lang="pt-B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05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23528" y="184482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097143" y="992922"/>
            <a:ext cx="29904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PINTURA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67544" y="1996778"/>
            <a:ext cx="568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Clarice está concluindo a pintura de uma tela. Ela deseja escolher, aleatoriamente, uma tinta de cor amarela, azul, vermelha ou preta, para finalizar a sua obra.</a:t>
            </a:r>
          </a:p>
          <a:p>
            <a:pPr algn="just">
              <a:lnSpc>
                <a:spcPct val="150000"/>
              </a:lnSpc>
            </a:pPr>
            <a:r>
              <a:rPr lang="pt-BR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Qual a probabilidade dela escolher a cor amarela para concluir a tela? </a:t>
            </a:r>
            <a:endParaRPr lang="pt-BR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File:CMYK process in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068786"/>
            <a:ext cx="2088232" cy="3132348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6516216" y="5237138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 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http://commons.wikimedia.org/wiki/File:CMYK_process_ink.jpg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acesso em 17/07/2015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7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671392" y="436510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685956" y="908720"/>
            <a:ext cx="5875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 QUE JÁ SABEMOS?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39552" y="2276872"/>
            <a:ext cx="71945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400" dirty="0" smtClean="0"/>
              <a:t>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que você já sabe sobre probabilidades?</a:t>
            </a:r>
          </a:p>
          <a:p>
            <a:pPr>
              <a:buFont typeface="Wingdings" pitchFamily="2" charset="2"/>
              <a:buChar char="ü"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que é evento?</a:t>
            </a:r>
          </a:p>
          <a:p>
            <a:pPr>
              <a:buFont typeface="Wingdings" pitchFamily="2" charset="2"/>
              <a:buChar char="ü"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que é espaço amostral?</a:t>
            </a:r>
          </a:p>
          <a:p>
            <a:pPr>
              <a:buFont typeface="Wingdings" pitchFamily="2" charset="2"/>
              <a:buChar char="ü"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Probabilidade e chance tem o mesmo significado?</a:t>
            </a:r>
          </a:p>
          <a:p>
            <a:pPr>
              <a:buFont typeface="Wingdings" pitchFamily="2" charset="2"/>
              <a:buChar char="ü"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Como calcular a probabilidade de um evento ocorrer?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671392" y="436510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049091" y="692696"/>
            <a:ext cx="7155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REVISITANDO CONCEITOS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67544" y="1628800"/>
            <a:ext cx="828092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 A  </a:t>
            </a:r>
            <a:r>
              <a:rPr lang="pt-BR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teoria das probabilidades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 é o ramo da Matemática que pesquisa e desenvolve modelos visando estudar experimentos ou fenômenos aleatórios;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Experimento aleatório 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é todo experimento que, mesmo repetido várias vezes, sob condições semelhantes, apresenta resultados imprevisíveis, dentre os resultados possíveis. </a:t>
            </a:r>
            <a:r>
              <a:rPr lang="pt-BR" sz="2200" b="1" i="1" dirty="0" smtClean="0">
                <a:latin typeface="Times New Roman" pitchFamily="18" charset="0"/>
                <a:cs typeface="Times New Roman" pitchFamily="18" charset="0"/>
              </a:rPr>
              <a:t>Exemplo: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 lançamento de uma moeda;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Experimento determinístico 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é todo aquele cujo resultado já é previsível. </a:t>
            </a:r>
            <a:r>
              <a:rPr lang="pt-BR" sz="2200" b="1" i="1" dirty="0" smtClean="0">
                <a:latin typeface="Times New Roman" pitchFamily="18" charset="0"/>
                <a:cs typeface="Times New Roman" pitchFamily="18" charset="0"/>
              </a:rPr>
              <a:t>Exemplo: 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furar um balão.</a:t>
            </a:r>
            <a:endParaRPr lang="pt-BR" sz="2200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671392" y="436510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273342" y="849486"/>
            <a:ext cx="4706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9552" y="1772816"/>
            <a:ext cx="799288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Seja um evento </a:t>
            </a:r>
            <a:r>
              <a:rPr lang="pt-B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 de um espaço amostral  finito </a:t>
            </a:r>
            <a:r>
              <a:rPr lang="pt-B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200" dirty="0" err="1" smtClean="0">
                <a:latin typeface="Times New Roman" pitchFamily="18" charset="0"/>
                <a:cs typeface="Times New Roman" pitchFamily="18" charset="0"/>
              </a:rPr>
              <a:t>não-vazio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). A probabilidade de ocorrer o evento </a:t>
            </a:r>
            <a:r>
              <a:rPr lang="pt-B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 é a razão entre o número de elementos de </a:t>
            </a:r>
            <a:r>
              <a:rPr lang="pt-B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 e o número de elementos de </a:t>
            </a:r>
            <a:r>
              <a:rPr lang="pt-B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pt-BR" sz="2200" dirty="0"/>
          </a:p>
        </p:txBody>
      </p:sp>
      <p:sp>
        <p:nvSpPr>
          <p:cNvPr id="8" name="Retângulo 7"/>
          <p:cNvSpPr/>
          <p:nvPr/>
        </p:nvSpPr>
        <p:spPr>
          <a:xfrm>
            <a:off x="683568" y="3429000"/>
            <a:ext cx="7848872" cy="1368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301870"/>
              </p:ext>
            </p:extLst>
          </p:nvPr>
        </p:nvGraphicFramePr>
        <p:xfrm>
          <a:off x="714375" y="3511847"/>
          <a:ext cx="7769225" cy="1357313"/>
        </p:xfrm>
        <a:graphic>
          <a:graphicData uri="http://schemas.openxmlformats.org/presentationml/2006/ole">
            <p:oleObj spid="_x0000_s37904" name="Equação" r:id="rId4" imgW="2400300" imgH="419100" progId="Equation.3">
              <p:embed/>
            </p:oleObj>
          </a:graphicData>
        </a:graphic>
      </p:graphicFrame>
      <p:sp>
        <p:nvSpPr>
          <p:cNvPr id="13" name="Retângulo 12"/>
          <p:cNvSpPr/>
          <p:nvPr/>
        </p:nvSpPr>
        <p:spPr>
          <a:xfrm>
            <a:off x="683568" y="4941168"/>
            <a:ext cx="7848872" cy="1046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Essa razão foi estabelecida pelo matemático e astrônomo francês Pierre </a:t>
            </a:r>
            <a:r>
              <a:rPr lang="pt-BR" sz="2200" dirty="0" err="1" smtClean="0">
                <a:latin typeface="Times New Roman" pitchFamily="18" charset="0"/>
                <a:cs typeface="Times New Roman" pitchFamily="18" charset="0"/>
              </a:rPr>
              <a:t>Laplace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 (1749-1827). </a:t>
            </a:r>
            <a:endParaRPr lang="pt-BR" sz="2200" dirty="0"/>
          </a:p>
        </p:txBody>
      </p:sp>
      <p:sp>
        <p:nvSpPr>
          <p:cNvPr id="9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671392" y="436510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11437" y="764704"/>
            <a:ext cx="7430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RETOMANDO O PROBLEMA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9552" y="1556792"/>
            <a:ext cx="8136904" cy="4472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Agora, que já lembramos do conceito de probabilidade e da forma de medir a probabilidade de um evento acontecer, podemos resolver o segundo problema apresentado na aula.</a:t>
            </a:r>
          </a:p>
          <a:p>
            <a:pPr algn="just">
              <a:lnSpc>
                <a:spcPct val="150000"/>
              </a:lnSpc>
            </a:pPr>
            <a:endParaRPr lang="pt-BR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4000"/>
              </a:lnSpc>
            </a:pP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Nº de casos (cor amarela) favoráveis: </a:t>
            </a:r>
            <a:r>
              <a:rPr lang="pt-BR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just">
              <a:lnSpc>
                <a:spcPct val="114000"/>
              </a:lnSpc>
            </a:pP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Nº de casos possíveis (cores): </a:t>
            </a:r>
            <a:r>
              <a:rPr lang="pt-BR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14000"/>
              </a:lnSpc>
            </a:pP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Probabilidade = </a:t>
            </a:r>
            <a:r>
              <a:rPr lang="pt-BR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¼  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3329116"/>
            <a:ext cx="7920880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Questão:</a:t>
            </a:r>
            <a:r>
              <a:rPr lang="pt-B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2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Qual a probabilidade de Clarice escolher a cor amarela para concluir a tela? </a:t>
            </a:r>
            <a:endParaRPr lang="pt-BR" sz="22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660682" y="5295436"/>
            <a:ext cx="396044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A probabilidade de Clarice escolher a cor amarela é de </a:t>
            </a:r>
            <a:r>
              <a:rPr lang="pt-BR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¼</a:t>
            </a:r>
            <a:endParaRPr lang="pt-BR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aixaDeTexto 6"/>
          <p:cNvSpPr>
            <a:spLocks/>
          </p:cNvSpPr>
          <p:nvPr/>
        </p:nvSpPr>
        <p:spPr bwMode="auto">
          <a:xfrm>
            <a:off x="320675" y="55217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671392" y="436510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195736" y="836712"/>
            <a:ext cx="4857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OUTRA QUESTÃO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55576" y="1988840"/>
            <a:ext cx="5184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E qual a probabilidade de Clarice </a:t>
            </a:r>
            <a:r>
              <a:rPr lang="pt-B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NÃO ESCOLHER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a cor amarela para concluir a tela? </a:t>
            </a:r>
            <a:endParaRPr lang="pt-BR" sz="2800" dirty="0"/>
          </a:p>
        </p:txBody>
      </p:sp>
      <p:pic>
        <p:nvPicPr>
          <p:cNvPr id="13" name="Picture 2" descr="File:CMYK process in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988840"/>
            <a:ext cx="2160240" cy="2052228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6372200" y="4077072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Disponível em </a:t>
            </a:r>
            <a:r>
              <a:rPr lang="pt-BR" sz="1000" dirty="0" smtClean="0">
                <a:hlinkClick r:id="rId4"/>
              </a:rPr>
              <a:t>http://commons.wikimedia.org/wiki/File:CMYK_process_ink.jpg</a:t>
            </a:r>
            <a:r>
              <a:rPr lang="pt-BR" sz="1000" dirty="0" smtClean="0"/>
              <a:t>, acesso em 17/07/2015</a:t>
            </a:r>
            <a:endParaRPr lang="pt-BR" sz="1000" dirty="0"/>
          </a:p>
        </p:txBody>
      </p:sp>
      <p:sp>
        <p:nvSpPr>
          <p:cNvPr id="16" name="Texto explicativo em forma de nuvem 15"/>
          <p:cNvSpPr/>
          <p:nvPr/>
        </p:nvSpPr>
        <p:spPr>
          <a:xfrm>
            <a:off x="755576" y="4005064"/>
            <a:ext cx="5400600" cy="1728192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E agora, você sabe como resolver esta questão?</a:t>
            </a:r>
            <a:endParaRPr lang="pt-B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043608" y="992922"/>
            <a:ext cx="73248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CONSTRUINDO A SOLUÇÃO 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347864" y="1844824"/>
            <a:ext cx="5184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Já vimos que a probabilidade de Clarice escolher a cor amarela é de:</a:t>
            </a:r>
            <a:endParaRPr lang="pt-BR" sz="2800" dirty="0"/>
          </a:p>
        </p:txBody>
      </p:sp>
      <p:pic>
        <p:nvPicPr>
          <p:cNvPr id="13" name="Picture 2" descr="File:CMYK process in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988840"/>
            <a:ext cx="2160240" cy="2052228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755576" y="4221088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 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http://commons.wikimedia.org/wiki/File:CMYK_process_ink.jpg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acesso em 11/07/2015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2325461"/>
              </p:ext>
            </p:extLst>
          </p:nvPr>
        </p:nvGraphicFramePr>
        <p:xfrm>
          <a:off x="4644008" y="3429000"/>
          <a:ext cx="720080" cy="1296144"/>
        </p:xfrm>
        <a:graphic>
          <a:graphicData uri="http://schemas.openxmlformats.org/presentationml/2006/ole">
            <p:oleObj spid="_x0000_s39954" name="Equação" r:id="rId6" imgW="152334" imgH="393529" progId="Equation.3">
              <p:embed/>
            </p:oleObj>
          </a:graphicData>
        </a:graphic>
      </p:graphicFrame>
      <p:sp>
        <p:nvSpPr>
          <p:cNvPr id="18" name="Oval 111"/>
          <p:cNvSpPr>
            <a:spLocks noChangeArrowheads="1"/>
          </p:cNvSpPr>
          <p:nvPr/>
        </p:nvSpPr>
        <p:spPr bwMode="auto">
          <a:xfrm>
            <a:off x="755576" y="2996952"/>
            <a:ext cx="1656184" cy="122413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27584" y="4922004"/>
            <a:ext cx="7632848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Quantas cores não foram escolhidas?</a:t>
            </a:r>
          </a:p>
          <a:p>
            <a:pPr>
              <a:lnSpc>
                <a:spcPct val="150000"/>
              </a:lnSpc>
            </a:pPr>
            <a:r>
              <a:rPr lang="pt-BR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Qual o total de cores disponíveis? </a:t>
            </a:r>
            <a:endParaRPr lang="pt-BR" sz="28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44462" y="1124744"/>
            <a:ext cx="79231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PROBABILIDADE DE NÃO OCORRER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File:CMYK process in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769549">
            <a:off x="5545499" y="2145431"/>
            <a:ext cx="2160240" cy="2052228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 rot="20769549">
            <a:off x="5958850" y="4121739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 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http://commons.wikimedia.org/wiki/File:CMYK_process_ink.jpg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acesso em 17/07/2015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11"/>
          <p:cNvSpPr>
            <a:spLocks noChangeArrowheads="1"/>
          </p:cNvSpPr>
          <p:nvPr/>
        </p:nvSpPr>
        <p:spPr bwMode="auto">
          <a:xfrm rot="20769549">
            <a:off x="6138437" y="2101060"/>
            <a:ext cx="1008112" cy="57606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Oval 111"/>
          <p:cNvSpPr>
            <a:spLocks noChangeArrowheads="1"/>
          </p:cNvSpPr>
          <p:nvPr/>
        </p:nvSpPr>
        <p:spPr bwMode="auto">
          <a:xfrm rot="20769549">
            <a:off x="6529534" y="2674119"/>
            <a:ext cx="1117287" cy="56908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Oval 111"/>
          <p:cNvSpPr>
            <a:spLocks noChangeArrowheads="1"/>
          </p:cNvSpPr>
          <p:nvPr/>
        </p:nvSpPr>
        <p:spPr bwMode="auto">
          <a:xfrm rot="20769549">
            <a:off x="5569693" y="2776814"/>
            <a:ext cx="1008112" cy="58981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94884" y="2197421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Concluindo, a probabilidade de Clarice </a:t>
            </a:r>
            <a:r>
              <a:rPr lang="pt-BR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não escolher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a cor amarela para concluir a tela é de: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9345552"/>
              </p:ext>
            </p:extLst>
          </p:nvPr>
        </p:nvGraphicFramePr>
        <p:xfrm>
          <a:off x="2091645" y="4005064"/>
          <a:ext cx="720725" cy="1296987"/>
        </p:xfrm>
        <a:graphic>
          <a:graphicData uri="http://schemas.openxmlformats.org/presentationml/2006/ole">
            <p:oleObj spid="_x0000_s40979" name="Equação" r:id="rId6" imgW="152280" imgH="393480" progId="Equation.3">
              <p:embed/>
            </p:oleObj>
          </a:graphicData>
        </a:graphic>
      </p:graphicFrame>
      <p:sp>
        <p:nvSpPr>
          <p:cNvPr id="12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09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281936" y="908720"/>
            <a:ext cx="48481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SISTEMATIZAÇÃO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11560" y="1916832"/>
            <a:ext cx="799288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A probabilidade de um evento (A num espaço amostral S)  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NÃO OCORRER,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é igual a 1 menos a probabilidade de que ele ocorra.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5363846"/>
              </p:ext>
            </p:extLst>
          </p:nvPr>
        </p:nvGraphicFramePr>
        <p:xfrm>
          <a:off x="3779913" y="4005064"/>
          <a:ext cx="1440160" cy="1105329"/>
        </p:xfrm>
        <a:graphic>
          <a:graphicData uri="http://schemas.openxmlformats.org/presentationml/2006/ole">
            <p:oleObj spid="_x0000_s42002" name="Equação" r:id="rId4" imgW="545760" imgH="419040" progId="Equation.3">
              <p:embed/>
            </p:oleObj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611560" y="5373216"/>
            <a:ext cx="7992888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Por isso, Clarice tem </a:t>
            </a:r>
            <a:r>
              <a:rPr lang="pt-B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– ¼ 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de chance de </a:t>
            </a:r>
            <a:r>
              <a:rPr lang="pt-BR" sz="2200" b="1" i="1" dirty="0" smtClean="0">
                <a:latin typeface="Times New Roman" pitchFamily="18" charset="0"/>
                <a:cs typeface="Times New Roman" pitchFamily="18" charset="0"/>
              </a:rPr>
              <a:t>não escolher a cor amarela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, ou seja </a:t>
            </a:r>
            <a:r>
              <a:rPr lang="pt-B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¾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pt-B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20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23528" y="2124918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71601" y="930786"/>
            <a:ext cx="72007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CORRIDA DE JEGUE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63013" y="5517232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 </a:t>
            </a:r>
            <a:r>
              <a:rPr lang="pt-BR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galeria.colorir.com/animais/a-quinta/burro-com-um-grande-sorriso-pintado-por-jegue-x-urubu-628131.html</a:t>
            </a:r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acesso em 15/07/2015</a:t>
            </a:r>
            <a:endParaRPr lang="pt-B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23528" y="1604911"/>
            <a:ext cx="8568952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corrida de jegues é uma atividade muito comum no sertão.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Imagine então uma corrida de jegue diferente. Os jegues serão representados pela soma de dois dados. </a:t>
            </a:r>
            <a:endParaRPr kumimoji="0" lang="pt-BR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0113588"/>
              </p:ext>
            </p:extLst>
          </p:nvPr>
        </p:nvGraphicFramePr>
        <p:xfrm>
          <a:off x="2411760" y="3861048"/>
          <a:ext cx="6480717" cy="2160240"/>
        </p:xfrm>
        <a:graphic>
          <a:graphicData uri="http://schemas.openxmlformats.org/drawingml/2006/table">
            <a:tbl>
              <a:tblPr/>
              <a:tblGrid>
                <a:gridCol w="842494"/>
                <a:gridCol w="509622"/>
                <a:gridCol w="509622"/>
                <a:gridCol w="510326"/>
                <a:gridCol w="509622"/>
                <a:gridCol w="509622"/>
                <a:gridCol w="509622"/>
                <a:gridCol w="509622"/>
                <a:gridCol w="509622"/>
                <a:gridCol w="520181"/>
                <a:gridCol w="520181"/>
                <a:gridCol w="520181"/>
              </a:tblGrid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4º </a:t>
                      </a:r>
                      <a:r>
                        <a:rPr lang="pt-BR" sz="1600" b="1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jog</a:t>
                      </a: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3º jog</a:t>
                      </a: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2º jog</a:t>
                      </a: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1º jog</a:t>
                      </a: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JEGUES</a:t>
                      </a:r>
                      <a:endParaRPr lang="pt-BR" sz="14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pt-BR" sz="14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Retângulo 14"/>
          <p:cNvSpPr/>
          <p:nvPr/>
        </p:nvSpPr>
        <p:spPr>
          <a:xfrm>
            <a:off x="2411760" y="3429000"/>
            <a:ext cx="6480720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CHEGADA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6738" name="Picture 2" descr="Burro com um grande sorris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515" r="5493"/>
          <a:stretch/>
        </p:blipFill>
        <p:spPr bwMode="auto">
          <a:xfrm>
            <a:off x="295627" y="3356992"/>
            <a:ext cx="20441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228757" y="1124744"/>
            <a:ext cx="50706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LANÇANDO DADOS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1560" y="2060848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Ao lançarmos simultaneamente dois dados, </a:t>
            </a:r>
            <a:r>
              <a:rPr lang="pt-BR" sz="2400" i="1" dirty="0" smtClean="0"/>
              <a:t>qual a probabilidade de obtermos soma diferente de 10?</a:t>
            </a:r>
            <a:endParaRPr lang="pt-BR" sz="2400" i="1" dirty="0"/>
          </a:p>
        </p:txBody>
      </p:sp>
      <p:pic>
        <p:nvPicPr>
          <p:cNvPr id="43012" name="Picture 4" descr="desenhando dados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988840"/>
            <a:ext cx="3384376" cy="2531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aixaDeTexto 8"/>
          <p:cNvSpPr txBox="1"/>
          <p:nvPr/>
        </p:nvSpPr>
        <p:spPr>
          <a:xfrm>
            <a:off x="5508104" y="439704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 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http://www.varbak.com/foto-de/desenhando-dados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acesso em 17/07/2015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400620" y="920914"/>
            <a:ext cx="67269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MODELANDO A SOLUÇÃO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3610537"/>
              </p:ext>
            </p:extLst>
          </p:nvPr>
        </p:nvGraphicFramePr>
        <p:xfrm>
          <a:off x="755576" y="2996952"/>
          <a:ext cx="5562600" cy="2951165"/>
        </p:xfrm>
        <a:graphic>
          <a:graphicData uri="http://schemas.openxmlformats.org/drawingml/2006/table">
            <a:tbl>
              <a:tblPr/>
              <a:tblGrid>
                <a:gridCol w="530225"/>
                <a:gridCol w="841375"/>
                <a:gridCol w="838200"/>
                <a:gridCol w="838200"/>
                <a:gridCol w="925512"/>
                <a:gridCol w="793750"/>
                <a:gridCol w="795338"/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(1,3)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(1,5)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(1,6)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(2,1)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(2,2)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(2,3)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(2,4)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(2,5)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(2,6)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(3,1)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(3,2)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(3,3)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(3,4)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(3,5)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(3,6)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(4,1)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(4,2)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(4,3)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(4,4)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(4,5)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(4,6)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(5,3)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(5,5)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(5,6)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(6,1)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(6,2)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(6,3)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(6,4)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(6,5)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(6,6)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Oval 111"/>
          <p:cNvSpPr>
            <a:spLocks noChangeArrowheads="1"/>
          </p:cNvSpPr>
          <p:nvPr/>
        </p:nvSpPr>
        <p:spPr bwMode="auto">
          <a:xfrm>
            <a:off x="4746104" y="5055840"/>
            <a:ext cx="762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Oval 113"/>
          <p:cNvSpPr>
            <a:spLocks noChangeArrowheads="1"/>
          </p:cNvSpPr>
          <p:nvPr/>
        </p:nvSpPr>
        <p:spPr bwMode="auto">
          <a:xfrm>
            <a:off x="3851920" y="5487888"/>
            <a:ext cx="838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Oval 115"/>
          <p:cNvSpPr>
            <a:spLocks noChangeArrowheads="1"/>
          </p:cNvSpPr>
          <p:nvPr/>
        </p:nvSpPr>
        <p:spPr bwMode="auto">
          <a:xfrm>
            <a:off x="5508104" y="4623792"/>
            <a:ext cx="762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83568" y="1700808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/>
              <a:t>Ao lançarmos simultaneamente dois dados, são possíveis os seguintes resultados:</a:t>
            </a:r>
            <a:endParaRPr lang="pt-BR" sz="2200" dirty="0"/>
          </a:p>
        </p:txBody>
      </p:sp>
      <p:pic>
        <p:nvPicPr>
          <p:cNvPr id="13" name="Picture 4" descr="desenhando dados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96952"/>
            <a:ext cx="504056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softEdge rad="112500"/>
          </a:effectLst>
        </p:spPr>
      </p:pic>
      <p:sp>
        <p:nvSpPr>
          <p:cNvPr id="14" name="Retângulo 13"/>
          <p:cNvSpPr/>
          <p:nvPr/>
        </p:nvSpPr>
        <p:spPr>
          <a:xfrm>
            <a:off x="6372200" y="2996952"/>
            <a:ext cx="2376264" cy="2952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Quais e quantos são os lançamentos cuja </a:t>
            </a: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SOMA É IGUAL A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10?  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591115" y="908720"/>
            <a:ext cx="81792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COMPREENDENDO A SOLUÇÃO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348" name="Picture 4" descr="File:Graduation Thinker LuMax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988840"/>
            <a:ext cx="2736304" cy="2736304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6012160" y="4665330"/>
            <a:ext cx="2844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 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http://commons.wikimedia.org/wiki/File:Graduation_Thinker_LuMaxArt.png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acesso em 17/07/2015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611560" y="1916832"/>
            <a:ext cx="5328592" cy="864096"/>
          </a:xfrm>
          <a:prstGeom prst="wedgeRoundRectCallout">
            <a:avLst>
              <a:gd name="adj1" fmla="val 50576"/>
              <a:gd name="adj2" fmla="val 710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Já estamos quase lá!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83568" y="3140968"/>
            <a:ext cx="5184576" cy="3024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Vamos primeiro calcular a probabilidade da soma ser igual a 10, no lançamento dos dois dados:</a:t>
            </a:r>
          </a:p>
          <a:p>
            <a:pPr algn="just">
              <a:lnSpc>
                <a:spcPct val="150000"/>
              </a:lnSpc>
            </a:pPr>
            <a:r>
              <a:rPr lang="pt-BR" sz="2000" i="1" dirty="0" smtClean="0">
                <a:latin typeface="Times New Roman" pitchFamily="18" charset="0"/>
                <a:cs typeface="Times New Roman" pitchFamily="18" charset="0"/>
              </a:rPr>
              <a:t>Nº de casos cuja soma é igual a 10: </a:t>
            </a:r>
            <a:r>
              <a:rPr lang="pt-BR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just">
              <a:lnSpc>
                <a:spcPct val="150000"/>
              </a:lnSpc>
            </a:pPr>
            <a:r>
              <a:rPr lang="pt-BR" sz="2000" i="1" dirty="0" smtClean="0">
                <a:latin typeface="Times New Roman" pitchFamily="18" charset="0"/>
                <a:cs typeface="Times New Roman" pitchFamily="18" charset="0"/>
              </a:rPr>
              <a:t>Total de casos/lançamentos obtidos com 2 dados: </a:t>
            </a:r>
            <a:r>
              <a:rPr lang="pt-BR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36</a:t>
            </a:r>
          </a:p>
          <a:p>
            <a:pPr algn="ctr"/>
            <a:endParaRPr lang="pt-BR" dirty="0"/>
          </a:p>
        </p:txBody>
      </p:sp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987824" y="992922"/>
            <a:ext cx="32417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SOLUÇÃO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348" name="Picture 4" descr="File:Graduation Thinker LuMaxAr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700808"/>
            <a:ext cx="2736304" cy="2736304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6012160" y="4293096"/>
            <a:ext cx="2844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 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http://commons.wikimedia.org/wiki/File:Graduation_Thinker_LuMaxArt.png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acesso em 17/07/2015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83568" y="1877734"/>
            <a:ext cx="5184576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A probabilidade de ocorrer soma igual a 10, no lançamento de dois dados, é:</a:t>
            </a:r>
            <a:endParaRPr lang="pt-BR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6073338"/>
              </p:ext>
            </p:extLst>
          </p:nvPr>
        </p:nvGraphicFramePr>
        <p:xfrm>
          <a:off x="2500313" y="3140968"/>
          <a:ext cx="1207591" cy="891382"/>
        </p:xfrm>
        <a:graphic>
          <a:graphicData uri="http://schemas.openxmlformats.org/presentationml/2006/ole">
            <p:oleObj spid="_x0000_s58418" name="Equação" r:id="rId6" imgW="533169" imgH="393529" progId="Equation.3">
              <p:embed/>
            </p:oleObj>
          </a:graphicData>
        </a:graphic>
      </p:graphicFrame>
      <p:sp>
        <p:nvSpPr>
          <p:cNvPr id="10" name="Retângulo 9"/>
          <p:cNvSpPr/>
          <p:nvPr/>
        </p:nvSpPr>
        <p:spPr>
          <a:xfrm>
            <a:off x="683568" y="4121204"/>
            <a:ext cx="5256584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Então, a probabilidade de </a:t>
            </a:r>
            <a:r>
              <a:rPr lang="pt-BR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NÃO OCORRER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 soma igual a 10 é:</a:t>
            </a:r>
            <a:endParaRPr lang="pt-BR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7142191"/>
              </p:ext>
            </p:extLst>
          </p:nvPr>
        </p:nvGraphicFramePr>
        <p:xfrm>
          <a:off x="2530475" y="5364757"/>
          <a:ext cx="1219200" cy="944563"/>
        </p:xfrm>
        <a:graphic>
          <a:graphicData uri="http://schemas.openxmlformats.org/presentationml/2006/ole">
            <p:oleObj spid="_x0000_s58419" name="Equação" r:id="rId7" imgW="507780" imgH="393529" progId="Equation.3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7661157"/>
              </p:ext>
            </p:extLst>
          </p:nvPr>
        </p:nvGraphicFramePr>
        <p:xfrm>
          <a:off x="4012630" y="5364757"/>
          <a:ext cx="487362" cy="944563"/>
        </p:xfrm>
        <a:graphic>
          <a:graphicData uri="http://schemas.openxmlformats.org/presentationml/2006/ole">
            <p:oleObj spid="_x0000_s58420" name="Equação" r:id="rId8" imgW="203112" imgH="393529" progId="Equation.3">
              <p:embed/>
            </p:oleObj>
          </a:graphicData>
        </a:graphic>
      </p:graphicFrame>
      <p:sp>
        <p:nvSpPr>
          <p:cNvPr id="13" name="Texto explicativo em forma de nuvem 12"/>
          <p:cNvSpPr/>
          <p:nvPr/>
        </p:nvSpPr>
        <p:spPr>
          <a:xfrm>
            <a:off x="5004048" y="5229200"/>
            <a:ext cx="3888432" cy="86409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Outra forma de dizer: </a:t>
            </a:r>
            <a:r>
              <a:rPr lang="pt-BR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quase 92%</a:t>
            </a:r>
            <a:endParaRPr lang="pt-BR" sz="2200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0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771800" y="908720"/>
            <a:ext cx="36599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APLICAÇÃO 1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9552" y="2029069"/>
            <a:ext cx="4968552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 urna contém 12 bolas verdes, 10 azuis e 8 pretas. Qual a probabilidade de se extrair uma bola azul ou preta?</a:t>
            </a:r>
            <a:endParaRPr lang="pt-BR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76256" y="522920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pt-BR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Resposta:</a:t>
            </a:r>
          </a:p>
          <a:p>
            <a:pPr marL="342900" indent="-342900"/>
            <a:r>
              <a:rPr lang="pt-BR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3/5 ou 60%</a:t>
            </a:r>
          </a:p>
        </p:txBody>
      </p:sp>
      <p:pic>
        <p:nvPicPr>
          <p:cNvPr id="106498" name="Picture 2" descr="File:Marbles in gla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988840"/>
            <a:ext cx="2592288" cy="1944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/>
          <p:cNvSpPr txBox="1"/>
          <p:nvPr/>
        </p:nvSpPr>
        <p:spPr>
          <a:xfrm>
            <a:off x="5975648" y="3861048"/>
            <a:ext cx="2844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 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http://commons.wikimedia.org/wiki/File:Marbles_in_glass.jpg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acesso em 17/07/2015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771800" y="980728"/>
            <a:ext cx="36599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APLICAÇÃO 2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9552" y="1844824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(SOUZA, 2010 - Adaptada)  Ao realizar uma prova objetiva em que cada questão possuía 5 alternativas de respostas, sendo apenas uma correta, um aluno decidiu assinalar aleatoriamente a resposta da última questão por falta de tempo. Qual é a probabilidade de esse aluno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acertar a questão?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errar a questão?  </a:t>
            </a:r>
            <a:endParaRPr 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76256" y="5445224"/>
            <a:ext cx="1595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pt-BR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Resposta</a:t>
            </a:r>
          </a:p>
          <a:p>
            <a:pPr marL="342900" indent="-342900">
              <a:buAutoNum type="alphaLcParenR"/>
            </a:pP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1/5 ou 20%</a:t>
            </a:r>
          </a:p>
          <a:p>
            <a:pPr marL="342900" indent="-342900">
              <a:buAutoNum type="alphaLcParenR"/>
            </a:pP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 ou 80%</a:t>
            </a:r>
            <a:endParaRPr lang="pt-B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629133" y="1064930"/>
            <a:ext cx="39453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APLICAÇÃO 3a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5536" y="1844824"/>
            <a:ext cx="489654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AutoNum type="alphaLcParenR"/>
            </a:pPr>
            <a:r>
              <a:rPr lang="pt-BR" sz="2200" dirty="0" smtClean="0"/>
              <a:t> Qual é a probabilidade de, ao marcarmos aleatoriamente um ponto pertencente ao </a:t>
            </a:r>
            <a:r>
              <a:rPr lang="pt-BR" sz="2200" dirty="0" err="1" smtClean="0"/>
              <a:t>Tangram</a:t>
            </a:r>
            <a:r>
              <a:rPr lang="pt-BR" sz="2200" dirty="0" smtClean="0"/>
              <a:t>, esse ponto:</a:t>
            </a:r>
          </a:p>
          <a:p>
            <a:pPr marL="457200" indent="-457200" algn="just">
              <a:lnSpc>
                <a:spcPct val="150000"/>
              </a:lnSpc>
            </a:pPr>
            <a:endParaRPr lang="pt-BR" sz="2200" i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200" i="1" dirty="0" smtClean="0">
                <a:solidFill>
                  <a:srgbClr val="0070C0"/>
                </a:solidFill>
              </a:rPr>
              <a:t> pertencer à região alaranjada?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200" i="1" dirty="0" smtClean="0">
                <a:solidFill>
                  <a:srgbClr val="0070C0"/>
                </a:solidFill>
              </a:rPr>
              <a:t> pertencer à região roxa?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200" i="1" dirty="0" smtClean="0">
                <a:solidFill>
                  <a:srgbClr val="0070C0"/>
                </a:solidFill>
              </a:rPr>
              <a:t> não pertencer à região roxa?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 </a:t>
            </a:r>
            <a:endParaRPr lang="pt-BR" sz="2000" dirty="0" smtClean="0">
              <a:solidFill>
                <a:srgbClr val="0070C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732240" y="5297631"/>
            <a:ext cx="19511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pt-BR" sz="16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Respostas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pt-BR" sz="16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1/8 ou 12,5%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pt-BR" sz="16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1/16 ou 6,25%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pt-BR" sz="16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15/16 ou 93,75%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384" y="2132856"/>
            <a:ext cx="3169087" cy="317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629133" y="1064930"/>
            <a:ext cx="39453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APLICAÇÃO 3b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9552" y="1988840"/>
            <a:ext cx="4968552" cy="3538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Se marcarmos um ponto pertencente ao </a:t>
            </a:r>
            <a:r>
              <a:rPr lang="pt-B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Tangram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 abscissa –3, qual é a probabilidade de esse ponto pertencer à região vermelha? E à região verde?   </a:t>
            </a:r>
          </a:p>
          <a:p>
            <a:pPr marL="457200" indent="-457200" algn="just">
              <a:lnSpc>
                <a:spcPct val="150000"/>
              </a:lnSpc>
            </a:pPr>
            <a:endParaRPr lang="pt-BR" sz="2200" i="1" dirty="0" smtClean="0">
              <a:solidFill>
                <a:srgbClr val="0070C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173867" y="5313982"/>
            <a:ext cx="1646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pt-BR" b="1" i="1" dirty="0" smtClean="0">
                <a:solidFill>
                  <a:srgbClr val="00B050"/>
                </a:solidFill>
              </a:rPr>
              <a:t>Respostas</a:t>
            </a:r>
          </a:p>
          <a:p>
            <a:pPr marL="342900" indent="-342900"/>
            <a:r>
              <a:rPr lang="pt-BR" b="1" i="1" dirty="0" smtClean="0">
                <a:solidFill>
                  <a:srgbClr val="00B050"/>
                </a:solidFill>
              </a:rPr>
              <a:t>1/8 ou 12,5%;</a:t>
            </a:r>
          </a:p>
          <a:p>
            <a:pPr marL="342900" indent="-342900"/>
            <a:r>
              <a:rPr lang="pt-BR" b="1" i="1" dirty="0" smtClean="0">
                <a:solidFill>
                  <a:srgbClr val="00B050"/>
                </a:solidFill>
              </a:rPr>
              <a:t>3/8 ou 37,5%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6431" y="2060849"/>
            <a:ext cx="301404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629133" y="1064930"/>
            <a:ext cx="39453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APLICAÇÃO 3c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67544" y="2123035"/>
            <a:ext cx="4824536" cy="3538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Ao marcarmos um ponto pertencente ao </a:t>
            </a:r>
            <a:r>
              <a:rPr lang="pt-B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Tangram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 ordenada positiva, qual é a probabilidade de esse ponto não pertencer à região amarela?</a:t>
            </a:r>
          </a:p>
          <a:p>
            <a:pPr marL="457200" indent="-457200" algn="just">
              <a:lnSpc>
                <a:spcPct val="150000"/>
              </a:lnSpc>
            </a:pPr>
            <a:endParaRPr lang="pt-BR" sz="2200" i="1" dirty="0" smtClean="0">
              <a:solidFill>
                <a:srgbClr val="0070C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76256" y="551723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pt-BR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Respostas</a:t>
            </a:r>
          </a:p>
          <a:p>
            <a:pPr marL="342900" indent="-342900"/>
            <a:r>
              <a:rPr lang="pt-BR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3/4 ou 75%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278613"/>
            <a:ext cx="301404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640215" y="980728"/>
            <a:ext cx="36599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APLICAÇÃO 4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9552" y="1943426"/>
            <a:ext cx="5760640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(SMOLE, DINIZ, 2007) Foram formados todos os anagramas da palavra SAPO. Sorteando-se um desses anagramas, calcule a probabilidade de ele ser diferente de SOPA.</a:t>
            </a:r>
            <a:endParaRPr 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309028" y="566298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pt-BR" b="1" i="1" dirty="0" smtClean="0">
                <a:solidFill>
                  <a:srgbClr val="00B050"/>
                </a:solidFill>
              </a:rPr>
              <a:t>Resposta</a:t>
            </a:r>
          </a:p>
          <a:p>
            <a:pPr marL="342900" indent="-342900"/>
            <a:r>
              <a:rPr lang="pt-BR" b="1" i="1" dirty="0" smtClean="0">
                <a:solidFill>
                  <a:srgbClr val="00B050"/>
                </a:solidFill>
              </a:rPr>
              <a:t>23/24</a:t>
            </a:r>
          </a:p>
        </p:txBody>
      </p:sp>
      <p:sp>
        <p:nvSpPr>
          <p:cNvPr id="6" name="Retângulo 5"/>
          <p:cNvSpPr/>
          <p:nvPr/>
        </p:nvSpPr>
        <p:spPr>
          <a:xfrm>
            <a:off x="6718868" y="1596856"/>
            <a:ext cx="1768433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SAPO</a:t>
            </a:r>
          </a:p>
          <a:p>
            <a:pPr algn="ctr"/>
            <a:r>
              <a:rPr lang="pt-BR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POSA</a:t>
            </a:r>
          </a:p>
          <a:p>
            <a:pPr algn="ctr"/>
            <a:r>
              <a:rPr lang="pt-BR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APOS</a:t>
            </a:r>
          </a:p>
          <a:p>
            <a:pPr algn="ctr"/>
            <a:r>
              <a:rPr lang="pt-BR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...</a:t>
            </a:r>
            <a:endParaRPr lang="pt-BR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23528" y="2124918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71601" y="921494"/>
            <a:ext cx="72007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QUESTÃO 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588224" y="4653136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 </a:t>
            </a:r>
            <a:r>
              <a:rPr lang="pt-BR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galeria.colorir.com/animais/a-quinta/burro-com-um-grande-sorriso-pintado-por-jegue-x-urubu-628131.html</a:t>
            </a:r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acesso em 15/07/2015</a:t>
            </a:r>
            <a:endParaRPr lang="pt-B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23528" y="2355750"/>
            <a:ext cx="56166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28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Todos os jegues tem a mesma chance de </a:t>
            </a:r>
            <a:r>
              <a:rPr lang="pt-BR" sz="28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serem vencedores?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6738" name="Picture 2" descr="Burro com um grande sorris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515" r="5493"/>
          <a:stretch/>
        </p:blipFill>
        <p:spPr bwMode="auto">
          <a:xfrm>
            <a:off x="6372199" y="2243500"/>
            <a:ext cx="20441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545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27750" y="893619"/>
            <a:ext cx="8736738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OUTRA FORMA DE REPRESENTAR</a:t>
            </a:r>
          </a:p>
          <a:p>
            <a:pPr algn="ctr">
              <a:lnSpc>
                <a:spcPct val="150000"/>
              </a:lnSpc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PROBABILIDADE DE NÃO OCORRER UM EVENTO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1560" y="2996952"/>
            <a:ext cx="8064896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Seja </a:t>
            </a:r>
            <a:r>
              <a:rPr 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um evento de espaço amostral </a:t>
            </a:r>
            <a:r>
              <a:rPr 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 conjunto complementar de </a:t>
            </a:r>
            <a:r>
              <a:rPr lang="pt-B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 relação a </a:t>
            </a:r>
            <a:r>
              <a:rPr lang="pt-B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é o conjunto dos elementos de </a:t>
            </a:r>
            <a:r>
              <a:rPr lang="pt-B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 não pertencem a </a:t>
            </a:r>
            <a:r>
              <a:rPr lang="pt-B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É indicado por              ou ainda:                    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8669929"/>
              </p:ext>
            </p:extLst>
          </p:nvPr>
        </p:nvGraphicFramePr>
        <p:xfrm>
          <a:off x="6372200" y="4077072"/>
          <a:ext cx="432048" cy="576064"/>
        </p:xfrm>
        <a:graphic>
          <a:graphicData uri="http://schemas.openxmlformats.org/presentationml/2006/ole">
            <p:oleObj spid="_x0000_s92194" name="Equação" r:id="rId4" imgW="152268" imgH="203024" progId="Equation.3">
              <p:embed/>
            </p:oleObj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107692"/>
              </p:ext>
            </p:extLst>
          </p:nvPr>
        </p:nvGraphicFramePr>
        <p:xfrm>
          <a:off x="3419872" y="5013176"/>
          <a:ext cx="2127250" cy="792163"/>
        </p:xfrm>
        <a:graphic>
          <a:graphicData uri="http://schemas.openxmlformats.org/presentationml/2006/ole">
            <p:oleObj spid="_x0000_s92195" name="Equação" r:id="rId5" imgW="749160" imgH="279360" progId="Equation.3">
              <p:embed/>
            </p:oleObj>
          </a:graphicData>
        </a:graphic>
      </p:graphicFrame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27750" y="1096158"/>
            <a:ext cx="8736738" cy="8206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REPRESENTANDO COM DIAGRAMAS</a:t>
            </a:r>
            <a:endParaRPr lang="pt-BR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39552" y="2060848"/>
            <a:ext cx="7992888" cy="121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Também, podemos representar a probabilidade de não ocorrer um evento pelo seguinte diagrama: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55576" y="3573016"/>
            <a:ext cx="2520280" cy="2232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051720" y="4293096"/>
            <a:ext cx="1080120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A</a:t>
            </a:r>
            <a:endParaRPr lang="pt-BR" sz="2200" b="1" dirty="0"/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3010261"/>
              </p:ext>
            </p:extLst>
          </p:nvPr>
        </p:nvGraphicFramePr>
        <p:xfrm>
          <a:off x="827584" y="5157192"/>
          <a:ext cx="288032" cy="595813"/>
        </p:xfrm>
        <a:graphic>
          <a:graphicData uri="http://schemas.openxmlformats.org/presentationml/2006/ole">
            <p:oleObj spid="_x0000_s93224" name="Equação" r:id="rId4" imgW="152268" imgH="203024" progId="Equation.3">
              <p:embed/>
            </p:oleObj>
          </a:graphicData>
        </a:graphic>
      </p:graphicFrame>
      <p:sp>
        <p:nvSpPr>
          <p:cNvPr id="16" name="Retângulo 15"/>
          <p:cNvSpPr/>
          <p:nvPr/>
        </p:nvSpPr>
        <p:spPr>
          <a:xfrm>
            <a:off x="827584" y="3356992"/>
            <a:ext cx="250532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200" b="1" dirty="0" smtClean="0"/>
              <a:t>S</a:t>
            </a:r>
            <a:endParaRPr lang="pt-BR" sz="2200" b="1" dirty="0"/>
          </a:p>
        </p:txBody>
      </p:sp>
      <p:sp>
        <p:nvSpPr>
          <p:cNvPr id="13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2534078"/>
              </p:ext>
            </p:extLst>
          </p:nvPr>
        </p:nvGraphicFramePr>
        <p:xfrm>
          <a:off x="5652120" y="4892721"/>
          <a:ext cx="360040" cy="480495"/>
        </p:xfrm>
        <a:graphic>
          <a:graphicData uri="http://schemas.openxmlformats.org/presentationml/2006/ole">
            <p:oleObj spid="_x0000_s93225" name="Equação" r:id="rId5" imgW="152268" imgH="203024" progId="Equation.3">
              <p:embed/>
            </p:oleObj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0950109"/>
              </p:ext>
            </p:extLst>
          </p:nvPr>
        </p:nvGraphicFramePr>
        <p:xfrm>
          <a:off x="7380312" y="4970700"/>
          <a:ext cx="1296144" cy="474524"/>
        </p:xfrm>
        <a:graphic>
          <a:graphicData uri="http://schemas.openxmlformats.org/presentationml/2006/ole">
            <p:oleObj spid="_x0000_s93226" name="Equação" r:id="rId6" imgW="761760" imgH="279360" progId="Equation.3">
              <p:embed/>
            </p:oleObj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419872" y="3501008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Seja </a:t>
            </a:r>
            <a:r>
              <a:rPr lang="pt-B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um evento de espaço amostral </a:t>
            </a:r>
            <a:r>
              <a:rPr lang="pt-B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 conjunto complementar de </a:t>
            </a:r>
            <a:r>
              <a:rPr lang="pt-BR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 relação a </a:t>
            </a:r>
            <a:r>
              <a:rPr lang="pt-BR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é o conjunto dos elementos de </a:t>
            </a:r>
            <a:r>
              <a:rPr lang="pt-BR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 não pertencem a </a:t>
            </a:r>
            <a:r>
              <a:rPr lang="pt-BR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É indicado por              ou ainda:          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771800" y="1208946"/>
            <a:ext cx="36599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APLICAÇÃO 5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9552" y="2276872"/>
            <a:ext cx="424847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(SMOLE, DINIZ, 2007) No lançamento simultâneo de dois dados, calcule a probabilidade de aparecerem faces diferentes.</a:t>
            </a:r>
            <a:endParaRPr 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309028" y="5662989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pt-BR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Resposta</a:t>
            </a:r>
          </a:p>
          <a:p>
            <a:pPr marL="342900" indent="-342900"/>
            <a:r>
              <a:rPr lang="pt-BR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5/6</a:t>
            </a:r>
          </a:p>
        </p:txBody>
      </p:sp>
      <p:pic>
        <p:nvPicPr>
          <p:cNvPr id="7" name="Picture 4" descr="desenhando dados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348880"/>
            <a:ext cx="3384376" cy="2531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aixaDeTexto 7"/>
          <p:cNvSpPr txBox="1"/>
          <p:nvPr/>
        </p:nvSpPr>
        <p:spPr>
          <a:xfrm>
            <a:off x="5508104" y="482909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 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http://www.varbak.com/foto-de/desenhando-dados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acesso em 17/07/2015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856239" y="992922"/>
            <a:ext cx="36599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APLICAÇÃO 6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5536" y="1700808"/>
            <a:ext cx="8424936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(UPE, 2011)  Um dado jogo consiste no lançamento de dois dados não viciados de seis faces cada, numeradas de um a seis. Sempre que o primeiro dado lançado tiver um valor (face para cima) estritamente maior que o valor do segundo dado, o jogador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vence. Se o valor do primeiro dado for estritamente menor que o do segundo dado, vence o jogador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Em caso de valores iguais, o lançamento é considerado inválido, e os dados são lançados novamente. Nestas condições, em seis partidas válidas, a probabilidade de que o jogador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vença, pelo menos, uma das partidas é igual a </a:t>
            </a:r>
            <a:endParaRPr lang="pt-BR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1/36               b) 35/36              c) 1/64               d) 63/64             e) 1/6   </a:t>
            </a:r>
            <a:endParaRPr lang="pt-B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308304" y="602128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pt-BR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Resposta: d</a:t>
            </a:r>
          </a:p>
        </p:txBody>
      </p:sp>
      <p:sp>
        <p:nvSpPr>
          <p:cNvPr id="6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856239" y="992922"/>
            <a:ext cx="36599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APLICAÇÃO 7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5536" y="1836107"/>
            <a:ext cx="842493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(UFPE, 2002)  Em um grupo de quatro deputados do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PP1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quatro do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PP2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é conhecido que cada um dos deputados do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PP1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possui um único inimigo político dentre os deputados do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PP2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Se escolhermos neste grupo, aleatoriamente, um deputado do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PP1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outro do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PP2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compor uma comissão, qual a probabilidade de não obtermos inimigos políticos?  </a:t>
            </a:r>
          </a:p>
          <a:p>
            <a:r>
              <a:rPr lang="pt-BR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3/4   </a:t>
            </a:r>
          </a:p>
          <a:p>
            <a:r>
              <a:rPr lang="pt-BR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2/3   </a:t>
            </a:r>
          </a:p>
          <a:p>
            <a:r>
              <a:rPr lang="pt-BR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1/2   </a:t>
            </a:r>
          </a:p>
          <a:p>
            <a:r>
              <a:rPr lang="pt-BR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1/3   </a:t>
            </a:r>
          </a:p>
          <a:p>
            <a:r>
              <a:rPr lang="pt-BR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1/4   </a:t>
            </a:r>
            <a:endParaRPr lang="pt-B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524328" y="584723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pt-BR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Resposta: a</a:t>
            </a:r>
          </a:p>
        </p:txBody>
      </p:sp>
      <p:sp>
        <p:nvSpPr>
          <p:cNvPr id="6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51435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4"/>
          <p:cNvSpPr txBox="1">
            <a:spLocks/>
          </p:cNvSpPr>
          <p:nvPr/>
        </p:nvSpPr>
        <p:spPr bwMode="auto">
          <a:xfrm>
            <a:off x="395536" y="1700808"/>
            <a:ext cx="84969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Sugerimos o Plano de Aula, com recursos tecnológicos e dinâmicos</a:t>
            </a:r>
            <a:r>
              <a:rPr kumimoji="0" lang="pt-BR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desenvolvido pela Universidade Federal Fluminense e disponível gratuitamente em: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856675" y="920914"/>
            <a:ext cx="54619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SUGESTÃO DE AULA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7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005064"/>
            <a:ext cx="3779912" cy="212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611560" y="3933056"/>
            <a:ext cx="4536504" cy="219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http://www.uff.br/cdme/prob-doisdados/prob-doisdados-html/prob-doisdados.html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acesso em 17/07/2015</a:t>
            </a:r>
          </a:p>
        </p:txBody>
      </p:sp>
      <p:sp>
        <p:nvSpPr>
          <p:cNvPr id="10" name="Texto explicativo em seta para baixo 9"/>
          <p:cNvSpPr/>
          <p:nvPr/>
        </p:nvSpPr>
        <p:spPr>
          <a:xfrm>
            <a:off x="755576" y="3573016"/>
            <a:ext cx="1440160" cy="576064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51435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4"/>
          <p:cNvSpPr txBox="1">
            <a:spLocks/>
          </p:cNvSpPr>
          <p:nvPr/>
        </p:nvSpPr>
        <p:spPr bwMode="auto">
          <a:xfrm>
            <a:off x="395536" y="1772816"/>
            <a:ext cx="849694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PERNAMBUCO. Parâmetros na Sala de Aula. Matemática. Ensino Fundamental e Médio. Recife: SE, 2013.</a:t>
            </a:r>
          </a:p>
          <a:p>
            <a:pPr lvl="0" algn="just" eaLnBrk="0" hangingPunct="0">
              <a:spcBef>
                <a:spcPct val="20000"/>
              </a:spcBef>
              <a:defRPr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eaLnBrk="0" hangingPunct="0">
              <a:spcBef>
                <a:spcPct val="20000"/>
              </a:spcBef>
              <a:defRPr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PERNAMBUCO. Base Curricular Comum para as redes públicas de ensino: matemática. Recife: SE, 2008.</a:t>
            </a:r>
          </a:p>
          <a:p>
            <a:pPr lvl="0" algn="just" eaLnBrk="0" hangingPunct="0">
              <a:spcBef>
                <a:spcPct val="20000"/>
              </a:spcBef>
              <a:defRPr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eaLnBrk="0" hangingPunct="0">
              <a:spcBef>
                <a:spcPct val="20000"/>
              </a:spcBef>
              <a:defRPr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PERNAMBUCO. Orientações teórico-metodológicas. Matemática. Ensino Médio. Recife: SE, 2008.</a:t>
            </a:r>
          </a:p>
          <a:p>
            <a:pPr algn="just" eaLnBrk="0" hangingPunct="0">
              <a:spcBef>
                <a:spcPct val="20000"/>
              </a:spcBef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SMOLE, Kátia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Stocco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; DINIZ, Maria Ignez. Matemática Ensino Médio. Volume 2. São Paulo: Saraiva, 2007.  </a:t>
            </a:r>
          </a:p>
          <a:p>
            <a:pPr algn="just" eaLnBrk="0" hangingPunct="0">
              <a:spcBef>
                <a:spcPct val="20000"/>
              </a:spcBef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SOUZA,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Joamir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 Novo Olhar Matemática. Volume 2. São Paulo: FTD, 2010.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pt-BR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pt-BR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pt-BR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pt-BR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59070" y="920914"/>
            <a:ext cx="3857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51435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16200" y="776898"/>
            <a:ext cx="58801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INDICAÇÕES DE SITES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9" name="Espaço Reservado para Conteúdo 4"/>
          <p:cNvSpPr txBox="1">
            <a:spLocks/>
          </p:cNvSpPr>
          <p:nvPr/>
        </p:nvSpPr>
        <p:spPr>
          <a:xfrm>
            <a:off x="314325" y="1556792"/>
            <a:ext cx="8496300" cy="46085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80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lang="pt-BR" sz="32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>
              <a:defRPr/>
            </a:pP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Banco de Aulas da Secretaria de Educação de PE - </a:t>
            </a:r>
            <a:r>
              <a:rPr sz="1400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www1.educacao.pe.gov.br/cpar</a:t>
            </a: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>
              <a:defRPr/>
            </a:pP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Domínio Público - </a:t>
            </a: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http://www.dominiopublico.gov.br</a:t>
            </a:r>
            <a:endParaRPr sz="1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Portal </a:t>
            </a:r>
            <a:r>
              <a:rPr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Matemática | OBMEP - </a:t>
            </a:r>
            <a:r>
              <a:rPr sz="1400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</a:t>
            </a: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matematica.obmep.org.br</a:t>
            </a:r>
            <a:r>
              <a:rPr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Revista EM TEIA|UFPE – </a:t>
            </a: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http://www.gente.eti.br/edumatec/index.php?option=com_content&amp;view=article&amp;id=9&amp;Itemid=12</a:t>
            </a:r>
            <a:endParaRPr sz="1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TV Escola - </a:t>
            </a: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http://tvescola.mec.gov.br/</a:t>
            </a:r>
            <a:endParaRPr sz="1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SBEM - </a:t>
            </a: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http://www.sbem.com.br/index.php</a:t>
            </a:r>
            <a:endParaRPr sz="1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Escola do Futuro – </a:t>
            </a: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http://futuro.usp.br</a:t>
            </a:r>
            <a:endParaRPr sz="1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Matemática UOL - </a:t>
            </a: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http://educacao.uol.com.br/matematica</a:t>
            </a:r>
            <a:endParaRPr sz="1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Coleção Explorando o Ensino da Matemática (Portal do professor)  - </a:t>
            </a: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http://portal.mec.gov.br</a:t>
            </a:r>
            <a:endParaRPr sz="1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Companhia dos Números - </a:t>
            </a: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http://www.ciadosnumeros.com.br/</a:t>
            </a:r>
            <a:endParaRPr sz="1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 do ENEM - </a:t>
            </a: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http://www.enem.inep.gov.br</a:t>
            </a:r>
            <a:endParaRPr sz="1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LEM-Laboratório do Ensino da Matemática - </a:t>
            </a: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http://www.ime.unicamp.br/lem/</a:t>
            </a:r>
            <a:endParaRPr sz="1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 Matemática - </a:t>
            </a: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http://www.somatematica.com.br/</a:t>
            </a:r>
            <a:endParaRPr sz="1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Revista Brasileira de História da Matemática - </a:t>
            </a:r>
            <a:r>
              <a:rPr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http://www.sbhmat.com.br/</a:t>
            </a:r>
            <a:endParaRPr sz="1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sz="1600" kern="0" dirty="0" smtClean="0"/>
          </a:p>
          <a:p>
            <a:pPr>
              <a:defRPr/>
            </a:pPr>
            <a:endParaRPr kern="0" dirty="0" smtClean="0">
              <a:solidFill>
                <a:srgbClr val="002060"/>
              </a:solidFill>
            </a:endParaRPr>
          </a:p>
          <a:p>
            <a:pPr marL="514350" indent="-514350" algn="just">
              <a:defRPr/>
            </a:pPr>
            <a:endParaRPr kern="0" dirty="0" smtClean="0">
              <a:solidFill>
                <a:srgbClr val="FF0000"/>
              </a:solidFill>
            </a:endParaRPr>
          </a:p>
          <a:p>
            <a:pPr marL="514350" indent="-514350" algn="just">
              <a:defRPr/>
            </a:pPr>
            <a:endParaRPr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23528" y="2124918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71601" y="921494"/>
            <a:ext cx="72007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ATIVIDADE EM GRUPO 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588224" y="4653136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 </a:t>
            </a:r>
            <a:r>
              <a:rPr lang="pt-BR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galeria.colorir.com/animais/a-quinta/burro-com-um-grande-sorriso-pintado-por-jegue-x-urubu-628131.html</a:t>
            </a:r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acesso em 15/07/2015</a:t>
            </a:r>
            <a:endParaRPr lang="pt-B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9552" y="1798072"/>
            <a:ext cx="561662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Formar grupos </a:t>
            </a:r>
            <a:r>
              <a:rPr lang="pt-B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 </a:t>
            </a:r>
            <a:r>
              <a:rPr lang="pt-BR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a 6 participantes e escolher um jegue para </a:t>
            </a:r>
            <a:r>
              <a:rPr lang="pt-B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representá-lo (jegue 2 ao jegue 12). Em seguida, cada grupo irá indicar </a:t>
            </a:r>
            <a:r>
              <a:rPr lang="pt-BR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 representante para participar </a:t>
            </a:r>
            <a:r>
              <a:rPr lang="pt-BR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jogo. 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6738" name="Picture 2" descr="Burro com um grande sorris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515" r="5493"/>
          <a:stretch/>
        </p:blipFill>
        <p:spPr bwMode="auto">
          <a:xfrm>
            <a:off x="6372199" y="2243500"/>
            <a:ext cx="20441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319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23528" y="2124918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71601" y="921494"/>
            <a:ext cx="72007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EXPLICANDO A CORRIDA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7544" y="1598987"/>
            <a:ext cx="8136904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Cada participante na sua vez, irá lançar dois dados, a soma obtida no lançamento dos dois dados representa o jegue que irá se deslocar uma posição. Por exemplo, ao lançar os dois dados, obteve-se as faces 1 e 4, então, o jegue representado pelo número 5 irá deslocar-se uma posição. </a:t>
            </a:r>
            <a:endParaRPr lang="pt-BR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8994564"/>
              </p:ext>
            </p:extLst>
          </p:nvPr>
        </p:nvGraphicFramePr>
        <p:xfrm>
          <a:off x="2483766" y="4115152"/>
          <a:ext cx="6048667" cy="1402080"/>
        </p:xfrm>
        <a:graphic>
          <a:graphicData uri="http://schemas.openxmlformats.org/drawingml/2006/table">
            <a:tbl>
              <a:tblPr/>
              <a:tblGrid>
                <a:gridCol w="786328"/>
                <a:gridCol w="475647"/>
                <a:gridCol w="475647"/>
                <a:gridCol w="476304"/>
                <a:gridCol w="475647"/>
                <a:gridCol w="475647"/>
                <a:gridCol w="475647"/>
                <a:gridCol w="475647"/>
                <a:gridCol w="475647"/>
                <a:gridCol w="485502"/>
                <a:gridCol w="485502"/>
                <a:gridCol w="485502"/>
              </a:tblGrid>
              <a:tr h="2406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4º </a:t>
                      </a:r>
                      <a:r>
                        <a:rPr lang="pt-BR" sz="1600" b="1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jog</a:t>
                      </a: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3º jog</a:t>
                      </a: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2º </a:t>
                      </a:r>
                      <a:r>
                        <a:rPr lang="pt-BR" sz="1600" b="1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jog</a:t>
                      </a: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1º jog</a:t>
                      </a: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</a:t>
                      </a:r>
                      <a:endParaRPr lang="pt-BR" sz="1600" b="1" dirty="0">
                        <a:solidFill>
                          <a:srgbClr val="00B05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JEGUES</a:t>
                      </a:r>
                      <a:endParaRPr lang="pt-BR" sz="13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pt-BR" sz="14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2483765" y="3827120"/>
            <a:ext cx="6048675" cy="240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CHEGADA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4" descr="desenhando dados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285942"/>
            <a:ext cx="1636545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CaixaDeTexto 14"/>
          <p:cNvSpPr txBox="1"/>
          <p:nvPr/>
        </p:nvSpPr>
        <p:spPr>
          <a:xfrm>
            <a:off x="251520" y="5445224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 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http://www.varbak.com/foto-de/desenhando-dados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acesso em 15/07/2015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483768" y="5589240"/>
            <a:ext cx="6048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Vence o jogo o jegue que primeiro alcançar a linha de chegada.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xmlns="" val="21339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971601" y="921494"/>
            <a:ext cx="72007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RETOMANDO A QUESTÃO 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804248" y="5169386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 </a:t>
            </a:r>
            <a:r>
              <a:rPr lang="pt-BR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galeria.colorir.com/animais/a-quinta/burro-com-um-grande-sorriso-pintado-por-jegue-x-urubu-628131.html</a:t>
            </a:r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acesso em 15/07/2015</a:t>
            </a:r>
            <a:endParaRPr lang="pt-B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560" y="3318263"/>
            <a:ext cx="5616624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28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Todos os jegues tem a mesma chance de </a:t>
            </a:r>
            <a:r>
              <a:rPr lang="pt-BR" sz="28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serem vencedores </a:t>
            </a:r>
            <a:r>
              <a:rPr lang="pt-BR" sz="28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neste jogo?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6738" name="Picture 2" descr="Burro com um grande sorris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515" r="5493"/>
          <a:stretch/>
        </p:blipFill>
        <p:spPr bwMode="auto">
          <a:xfrm>
            <a:off x="6588223" y="2990825"/>
            <a:ext cx="20441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9552" y="1556792"/>
            <a:ext cx="82089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Agora, que você compreendeu melhor a questão, gostaria de mudar a resposta dada à questão: 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4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23528" y="2124918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rgbClr val="00206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71601" y="921494"/>
            <a:ext cx="72007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CORRIDA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9674859"/>
              </p:ext>
            </p:extLst>
          </p:nvPr>
        </p:nvGraphicFramePr>
        <p:xfrm>
          <a:off x="2411760" y="2492896"/>
          <a:ext cx="6480717" cy="2160240"/>
        </p:xfrm>
        <a:graphic>
          <a:graphicData uri="http://schemas.openxmlformats.org/drawingml/2006/table">
            <a:tbl>
              <a:tblPr/>
              <a:tblGrid>
                <a:gridCol w="842494"/>
                <a:gridCol w="509622"/>
                <a:gridCol w="509622"/>
                <a:gridCol w="510326"/>
                <a:gridCol w="509622"/>
                <a:gridCol w="509622"/>
                <a:gridCol w="509622"/>
                <a:gridCol w="509622"/>
                <a:gridCol w="509622"/>
                <a:gridCol w="520181"/>
                <a:gridCol w="520181"/>
                <a:gridCol w="520181"/>
              </a:tblGrid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4º </a:t>
                      </a:r>
                      <a:r>
                        <a:rPr lang="pt-BR" sz="1600" b="1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jog</a:t>
                      </a: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3º jog</a:t>
                      </a: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2º jog</a:t>
                      </a: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1º jog</a:t>
                      </a: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JEGUES</a:t>
                      </a:r>
                      <a:endParaRPr lang="pt-BR" sz="14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pt-BR" sz="14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tângulo 15"/>
          <p:cNvSpPr/>
          <p:nvPr/>
        </p:nvSpPr>
        <p:spPr>
          <a:xfrm>
            <a:off x="2411760" y="2060848"/>
            <a:ext cx="6480720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CHEGADA</a:t>
            </a:r>
            <a:endParaRPr 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2" descr="Burro com um grande sorris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515" r="5493"/>
          <a:stretch/>
        </p:blipFill>
        <p:spPr bwMode="auto">
          <a:xfrm>
            <a:off x="243711" y="1744468"/>
            <a:ext cx="20441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221658" y="3982843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 </a:t>
            </a:r>
            <a:r>
              <a:rPr lang="pt-BR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galeria.colorir.com/animais/a-quinta/burro-com-um-grande-sorriso-pintado-por-jegue-x-urubu-628131.html</a:t>
            </a:r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acesso em 15/07/2015</a:t>
            </a:r>
            <a:endParaRPr lang="pt-B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915816" y="5185657"/>
            <a:ext cx="5616624" cy="6612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Qual foi o jegue vencedor?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660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 descr="Burro com um grande sorris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515" r="5493"/>
          <a:stretch/>
        </p:blipFill>
        <p:spPr bwMode="auto">
          <a:xfrm>
            <a:off x="6228184" y="1844824"/>
            <a:ext cx="20441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611560" y="921494"/>
            <a:ext cx="80207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SISTEMATIZANDO A QUESTÃO 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7234289" y="2347703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 </a:t>
            </a:r>
            <a:r>
              <a:rPr lang="pt-BR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galeria.colorir.com/animais/a-quinta/burro-com-um-grande-sorriso-pintado-por-jegue-x-urubu-628131.html</a:t>
            </a:r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acesso em 15/07/2015</a:t>
            </a:r>
            <a:endParaRPr lang="pt-B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560" y="1878103"/>
            <a:ext cx="5616624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28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Todos os jegues tem a mesma chance de </a:t>
            </a:r>
            <a:r>
              <a:rPr lang="pt-BR" sz="280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serem vencedor </a:t>
            </a:r>
            <a:r>
              <a:rPr lang="pt-BR" sz="28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9552" y="4351857"/>
            <a:ext cx="82089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Como vocês já devem ter percebido, nem todos os jegues tem a mesma chance de vencer o jogo. Por quê?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17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611560" y="764704"/>
            <a:ext cx="80207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ANALISANDO A SITUAÇÃO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92551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2º ano, Probabilidade de não ocorrer um evento 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12881" y="1499562"/>
            <a:ext cx="8219466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 pares ordenados abaixo, indicam os possíveis resultados no lançamento de dois dados. 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4734532"/>
              </p:ext>
            </p:extLst>
          </p:nvPr>
        </p:nvGraphicFramePr>
        <p:xfrm>
          <a:off x="539552" y="4743840"/>
          <a:ext cx="7898252" cy="792088"/>
        </p:xfrm>
        <a:graphic>
          <a:graphicData uri="http://schemas.openxmlformats.org/drawingml/2006/table">
            <a:tbl>
              <a:tblPr/>
              <a:tblGrid>
                <a:gridCol w="713899"/>
                <a:gridCol w="713899"/>
                <a:gridCol w="714886"/>
                <a:gridCol w="713899"/>
                <a:gridCol w="713899"/>
                <a:gridCol w="713899"/>
                <a:gridCol w="713899"/>
                <a:gridCol w="713899"/>
                <a:gridCol w="728691"/>
                <a:gridCol w="728691"/>
                <a:gridCol w="728691"/>
              </a:tblGrid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pt-BR" sz="14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</a:t>
                      </a:r>
                      <a:endParaRPr lang="pt-BR" sz="16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7478428"/>
              </p:ext>
            </p:extLst>
          </p:nvPr>
        </p:nvGraphicFramePr>
        <p:xfrm>
          <a:off x="539552" y="2780928"/>
          <a:ext cx="7898252" cy="19629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3899"/>
                <a:gridCol w="713899"/>
                <a:gridCol w="714886"/>
                <a:gridCol w="713899"/>
                <a:gridCol w="713899"/>
                <a:gridCol w="713899"/>
                <a:gridCol w="713899"/>
                <a:gridCol w="713899"/>
                <a:gridCol w="728691"/>
                <a:gridCol w="728691"/>
                <a:gridCol w="728691"/>
              </a:tblGrid>
              <a:tr h="1800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(1, 1)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(2, 1)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(3, 1)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(2, 2)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(4, 1)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(2, 3)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(3, 2) 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(1, 5)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(5, 1)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(2, 4)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(4, 2)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(3, 3)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(1, 6)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(6, 1)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(2, 5)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(5, 2)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(3, 4)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(4, 3)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(2, 6)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(6, 2)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(4, 4)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(5, 3)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(3, 5)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(3, 6)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(6, 3)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(4, 5)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(5, 4)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(4, 6)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(6, 4)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(5, 5)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(5, 6)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(6, 5)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(6, 6)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9552" y="5334488"/>
            <a:ext cx="7920880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Nem todos os jegues tem a mesma chance!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70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2599</Words>
  <Application>Microsoft Office PowerPoint</Application>
  <PresentationFormat>Apresentação na tela (4:3)</PresentationFormat>
  <Paragraphs>416</Paragraphs>
  <Slides>38</Slides>
  <Notes>37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1" baseType="lpstr">
      <vt:lpstr>Tema do Office</vt:lpstr>
      <vt:lpstr>Personalizar design</vt:lpstr>
      <vt:lpstr>Equação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Positivo Master</cp:lastModifiedBy>
  <cp:revision>142</cp:revision>
  <dcterms:created xsi:type="dcterms:W3CDTF">2011-07-13T12:53:46Z</dcterms:created>
  <dcterms:modified xsi:type="dcterms:W3CDTF">2015-10-06T14:04:53Z</dcterms:modified>
</cp:coreProperties>
</file>