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87" r:id="rId4"/>
    <p:sldId id="28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4" r:id="rId14"/>
    <p:sldId id="285" r:id="rId15"/>
    <p:sldId id="28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9" r:id="rId29"/>
    <p:sldId id="281" r:id="rId30"/>
    <p:sldId id="283" r:id="rId3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fld id="{C5678327-A2FC-42B9-9CA1-BFDE34F7F653}" type="slidenum">
              <a:rPr lang="pt-BR"/>
              <a:pPr>
                <a:defRPr sz="1400"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2771" name="Espaço Reservado para Anotações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50"/>
      </a:spcBef>
      <a:spcAft>
        <a:spcPct val="0"/>
      </a:spcAft>
      <a:tabLst>
        <a:tab pos="0" algn="l"/>
        <a:tab pos="914400" algn="l"/>
        <a:tab pos="1828800" algn="l"/>
        <a:tab pos="2741613" algn="l"/>
        <a:tab pos="3657600" algn="l"/>
        <a:tab pos="4572000" algn="l"/>
        <a:tab pos="5484813" algn="l"/>
        <a:tab pos="6399213" algn="l"/>
        <a:tab pos="7315200" algn="l"/>
        <a:tab pos="8229600" algn="l"/>
        <a:tab pos="9144000" algn="l"/>
        <a:tab pos="10058400" algn="l"/>
      </a:tabLst>
      <a:defRPr lang="pt-BR" sz="1200">
        <a:solidFill>
          <a:srgbClr val="000000"/>
        </a:solidFill>
        <a:latin typeface="Calibri" pitchFamily="34"/>
        <a:ea typeface="Microsoft YaHei" pitchFamily="2"/>
        <a:cs typeface="Mangal" pitchFamily="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3795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3011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4035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5059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608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710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8131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9155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0179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120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222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4819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3251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4275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5299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632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734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8371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9395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0419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4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246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584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3491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686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7891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8915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9939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6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198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0278C-F7A4-4B88-A8EB-8FEDE0F140C7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A5BE1-FCF8-47FB-9502-86AB0765AA2E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B5852-D530-48EE-89A5-867D0C37EB4C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7470E-E77F-47EC-BFA0-7F0CD0BEA9B1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BB45C-EB77-46DF-929E-8E96BA417209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131B6-848B-466E-B093-FBA27E6D9688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F1646-0F71-4BB5-A828-0B7B273B6A92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5E208-174F-4117-A4E2-C219B0D9C628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33F13-1B68-4F62-A0C8-615C412D119D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255AA-E1FA-41DC-8CE5-F8F4A11AABD9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C1B6E-1CFD-4FB4-81E8-09E56C5C9C43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1027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fld id="{257E7D86-F14D-4B3D-A96B-EEB74EB93A23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lang="pt-BR" sz="44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5pPr>
      <a:lvl6pPr marL="4572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6pPr>
      <a:lvl7pPr marL="9144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7pPr>
      <a:lvl8pPr marL="13716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8pPr>
      <a:lvl9pPr marL="18288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tabLst>
          <a:tab pos="569913" algn="l"/>
          <a:tab pos="1484313" algn="l"/>
          <a:tab pos="2398713" algn="l"/>
          <a:tab pos="3313113" algn="l"/>
          <a:tab pos="4227513" algn="l"/>
          <a:tab pos="5141913" algn="l"/>
          <a:tab pos="6056313" algn="l"/>
          <a:tab pos="6970713" algn="l"/>
          <a:tab pos="7885113" algn="l"/>
          <a:tab pos="8799513" algn="l"/>
          <a:tab pos="9713913" algn="l"/>
        </a:tabLst>
        <a:defRPr lang="pt-BR" sz="32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icrosoft YaHei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icrosoft YaHei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icrosoft YaHei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t.khanacademy.org/math/probability" TargetMode="External"/><Relationship Id="rId5" Type="http://schemas.openxmlformats.org/officeDocument/2006/relationships/hyperlink" Target="http://www.matematiques.com.br/conteudo.php?id=326" TargetMode="External"/><Relationship Id="rId4" Type="http://schemas.openxmlformats.org/officeDocument/2006/relationships/hyperlink" Target="http://www.matematicadidatica.com.br/ProbabilidadeExercicios.aspx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hyperlink" Target="https://pt.wikipedia.org/wiki/Girolamo_Cardano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Blaise_Pascal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t.wikipedia.org/wiki/Pierre_de_Fermat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4.jpeg"/><Relationship Id="rId10" Type="http://schemas.openxmlformats.org/officeDocument/2006/relationships/hyperlink" Target="https://pt.wikipedia.org/wiki/Pierre_Simon_Laplace" TargetMode="External"/><Relationship Id="rId4" Type="http://schemas.openxmlformats.org/officeDocument/2006/relationships/hyperlink" Target="https://pt.wikipedia.org/wiki/Daniel_Bernoulli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CaixaDeTexto 6"/>
          <p:cNvSpPr>
            <a:spLocks/>
          </p:cNvSpPr>
          <p:nvPr/>
        </p:nvSpPr>
        <p:spPr bwMode="auto">
          <a:xfrm>
            <a:off x="1214414" y="3429000"/>
            <a:ext cx="7429552" cy="317228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/>
                </a:solidFill>
              </a:rPr>
              <a:t>MATEMÁTICA E SUAS TECNOLOGIAS</a:t>
            </a:r>
            <a:endParaRPr lang="pt-BR" sz="4000" b="1" dirty="0">
              <a:solidFill>
                <a:schemeClr val="bg1"/>
              </a:solidFill>
            </a:endParaRPr>
          </a:p>
          <a:p>
            <a:pPr algn="ctr"/>
            <a:r>
              <a:rPr lang="pt-BR" sz="4000" dirty="0">
                <a:solidFill>
                  <a:schemeClr val="bg1"/>
                </a:solidFill>
              </a:rPr>
              <a:t>Ensino Médio, 2º ano</a:t>
            </a:r>
          </a:p>
          <a:p>
            <a:pPr algn="ctr"/>
            <a:r>
              <a:rPr lang="pt-BR" sz="4000" b="1" dirty="0">
                <a:solidFill>
                  <a:schemeClr val="bg1"/>
                </a:solidFill>
              </a:rPr>
              <a:t>Probabilidade de união de eventos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2698750" y="1079500"/>
            <a:ext cx="381793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Cálculo de probabilidades</a:t>
            </a:r>
            <a:endParaRPr lang="pt-BR" sz="2400" dirty="0"/>
          </a:p>
        </p:txBody>
      </p:sp>
      <p:sp>
        <p:nvSpPr>
          <p:cNvPr id="11268" name="CaixaDeTexto 2"/>
          <p:cNvSpPr txBox="1">
            <a:spLocks noChangeArrowheads="1"/>
          </p:cNvSpPr>
          <p:nvPr/>
        </p:nvSpPr>
        <p:spPr bwMode="auto">
          <a:xfrm>
            <a:off x="611188" y="1916113"/>
            <a:ext cx="7993062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>
                <a:solidFill>
                  <a:srgbClr val="102766"/>
                </a:solidFill>
              </a:rPr>
              <a:t>	</a:t>
            </a:r>
            <a:r>
              <a:rPr lang="pt-BR" sz="2400">
                <a:solidFill>
                  <a:srgbClr val="102766"/>
                </a:solidFill>
              </a:rPr>
              <a:t>Quando se lança um dado perfeito, não-viciado, não há razão para que um dos números saia mais facilmente que outro. Todos têm a mesma </a:t>
            </a:r>
            <a:r>
              <a:rPr lang="pt-BR" sz="2400" b="1">
                <a:solidFill>
                  <a:srgbClr val="102766"/>
                </a:solidFill>
              </a:rPr>
              <a:t>probabilidade </a:t>
            </a:r>
            <a:r>
              <a:rPr lang="pt-BR" sz="2400">
                <a:solidFill>
                  <a:srgbClr val="102766"/>
                </a:solidFill>
              </a:rPr>
              <a:t>de sair na face superior. </a:t>
            </a:r>
          </a:p>
          <a:p>
            <a:pPr algn="just"/>
            <a:r>
              <a:rPr lang="pt-BR" sz="2400">
                <a:solidFill>
                  <a:srgbClr val="102766"/>
                </a:solidFill>
              </a:rPr>
              <a:t>	Admitiremos daqui pra frente que as chances de eventos simples ocorrerem em um espaço amostral </a:t>
            </a:r>
            <a:r>
              <a:rPr lang="pt-BR" sz="2400" i="1">
                <a:solidFill>
                  <a:srgbClr val="102766"/>
                </a:solidFill>
              </a:rPr>
              <a:t>S </a:t>
            </a:r>
            <a:r>
              <a:rPr lang="pt-BR" sz="2400">
                <a:solidFill>
                  <a:srgbClr val="102766"/>
                </a:solidFill>
              </a:rPr>
              <a:t>sejam iguais. Chamaremos </a:t>
            </a:r>
            <a:r>
              <a:rPr lang="pt-BR" sz="2400" i="1">
                <a:solidFill>
                  <a:srgbClr val="102766"/>
                </a:solidFill>
              </a:rPr>
              <a:t>S </a:t>
            </a:r>
            <a:r>
              <a:rPr lang="pt-BR" sz="2400">
                <a:solidFill>
                  <a:srgbClr val="102766"/>
                </a:solidFill>
              </a:rPr>
              <a:t>de </a:t>
            </a:r>
            <a:r>
              <a:rPr lang="pt-BR" sz="2400" b="1">
                <a:solidFill>
                  <a:srgbClr val="102766"/>
                </a:solidFill>
              </a:rPr>
              <a:t>espaço de eventos equiprováveis</a:t>
            </a:r>
            <a:r>
              <a:rPr lang="pt-BR" sz="2400">
                <a:solidFill>
                  <a:srgbClr val="102766"/>
                </a:solidFill>
              </a:rPr>
              <a:t>, para que possamos definir a probabilidade de um evento em </a:t>
            </a:r>
            <a:r>
              <a:rPr lang="pt-BR" sz="2400" i="1">
                <a:solidFill>
                  <a:srgbClr val="102766"/>
                </a:solidFill>
              </a:rPr>
              <a:t>S</a:t>
            </a:r>
            <a:r>
              <a:rPr lang="pt-BR" sz="2400">
                <a:solidFill>
                  <a:srgbClr val="102766"/>
                </a:solidFill>
              </a:rPr>
              <a:t>. </a:t>
            </a:r>
          </a:p>
          <a:p>
            <a:endParaRPr lang="pt-BR"/>
          </a:p>
        </p:txBody>
      </p:sp>
      <p:sp>
        <p:nvSpPr>
          <p:cNvPr id="11269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673100" y="857250"/>
            <a:ext cx="7777163" cy="283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rgbClr val="102766"/>
                </a:solidFill>
              </a:rPr>
              <a:t>Seja um evento </a:t>
            </a:r>
            <a:r>
              <a:rPr lang="pt-BR" sz="2000" i="1" dirty="0">
                <a:solidFill>
                  <a:srgbClr val="102766"/>
                </a:solidFill>
              </a:rPr>
              <a:t>E </a:t>
            </a:r>
            <a:r>
              <a:rPr lang="pt-BR" sz="2000" dirty="0">
                <a:solidFill>
                  <a:srgbClr val="102766"/>
                </a:solidFill>
              </a:rPr>
              <a:t>de espaço amostral finito </a:t>
            </a:r>
            <a:r>
              <a:rPr lang="pt-BR" sz="2000" i="1" dirty="0">
                <a:solidFill>
                  <a:srgbClr val="102766"/>
                </a:solidFill>
              </a:rPr>
              <a:t>S </a:t>
            </a:r>
            <a:r>
              <a:rPr lang="pt-BR" sz="2000" dirty="0">
                <a:solidFill>
                  <a:srgbClr val="102766"/>
                </a:solidFill>
              </a:rPr>
              <a:t>(não vazio). A </a:t>
            </a:r>
            <a:r>
              <a:rPr lang="pt-BR" sz="2000" b="1" dirty="0">
                <a:solidFill>
                  <a:srgbClr val="102766"/>
                </a:solidFill>
              </a:rPr>
              <a:t>probabilidade </a:t>
            </a:r>
            <a:r>
              <a:rPr lang="pt-BR" sz="2000" dirty="0">
                <a:solidFill>
                  <a:srgbClr val="102766"/>
                </a:solidFill>
              </a:rPr>
              <a:t>de ocorrer o evento </a:t>
            </a:r>
            <a:r>
              <a:rPr lang="pt-BR" sz="2000" i="1" dirty="0">
                <a:solidFill>
                  <a:srgbClr val="102766"/>
                </a:solidFill>
              </a:rPr>
              <a:t>E </a:t>
            </a:r>
            <a:r>
              <a:rPr lang="pt-BR" sz="2000" dirty="0">
                <a:solidFill>
                  <a:srgbClr val="102766"/>
                </a:solidFill>
              </a:rPr>
              <a:t>é a razão entre  o número de elementos de </a:t>
            </a:r>
            <a:r>
              <a:rPr lang="pt-BR" sz="2000" i="1" dirty="0">
                <a:solidFill>
                  <a:srgbClr val="102766"/>
                </a:solidFill>
              </a:rPr>
              <a:t>E </a:t>
            </a:r>
            <a:r>
              <a:rPr lang="pt-BR" sz="2000" dirty="0" err="1">
                <a:solidFill>
                  <a:srgbClr val="102766"/>
                </a:solidFill>
              </a:rPr>
              <a:t>e</a:t>
            </a:r>
            <a:r>
              <a:rPr lang="pt-BR" sz="2000" dirty="0">
                <a:solidFill>
                  <a:srgbClr val="102766"/>
                </a:solidFill>
              </a:rPr>
              <a:t> o número de elementos de </a:t>
            </a:r>
            <a:r>
              <a:rPr lang="pt-BR" sz="2000" i="1" dirty="0">
                <a:solidFill>
                  <a:srgbClr val="102766"/>
                </a:solidFill>
              </a:rPr>
              <a:t>S</a:t>
            </a:r>
            <a:r>
              <a:rPr lang="pt-BR" sz="2000" dirty="0">
                <a:solidFill>
                  <a:srgbClr val="102766"/>
                </a:solidFill>
              </a:rPr>
              <a:t>.</a:t>
            </a:r>
          </a:p>
          <a:p>
            <a:pPr algn="just">
              <a:defRPr/>
            </a:pPr>
            <a:r>
              <a:rPr lang="pt-BR" sz="2000" dirty="0">
                <a:solidFill>
                  <a:srgbClr val="102766"/>
                </a:solidFill>
              </a:rPr>
              <a:t>	Indicando por:</a:t>
            </a:r>
          </a:p>
          <a:p>
            <a:pPr marL="268288" indent="-268288" algn="just">
              <a:buFont typeface="Arial" pitchFamily="34" charset="0"/>
              <a:buChar char="•"/>
              <a:defRPr/>
            </a:pPr>
            <a:r>
              <a:rPr lang="pt-BR" sz="2000" b="1" dirty="0">
                <a:solidFill>
                  <a:srgbClr val="102766"/>
                </a:solidFill>
              </a:rPr>
              <a:t>n(E)</a:t>
            </a:r>
            <a:r>
              <a:rPr lang="pt-BR" sz="2000" dirty="0">
                <a:solidFill>
                  <a:srgbClr val="102766"/>
                </a:solidFill>
              </a:rPr>
              <a:t> o número de elementos de </a:t>
            </a:r>
            <a:r>
              <a:rPr lang="pt-BR" sz="2000" i="1" dirty="0">
                <a:solidFill>
                  <a:srgbClr val="102766"/>
                </a:solidFill>
              </a:rPr>
              <a:t>E</a:t>
            </a:r>
          </a:p>
          <a:p>
            <a:pPr marL="268288" indent="-268288" algn="just">
              <a:buFont typeface="Arial" pitchFamily="34" charset="0"/>
              <a:buChar char="•"/>
              <a:defRPr/>
            </a:pPr>
            <a:r>
              <a:rPr lang="pt-BR" sz="2000" b="1" dirty="0">
                <a:solidFill>
                  <a:srgbClr val="102766"/>
                </a:solidFill>
              </a:rPr>
              <a:t>n(S) </a:t>
            </a:r>
            <a:r>
              <a:rPr lang="pt-BR" sz="2000" dirty="0">
                <a:solidFill>
                  <a:srgbClr val="102766"/>
                </a:solidFill>
              </a:rPr>
              <a:t>o número de elementos de </a:t>
            </a:r>
            <a:r>
              <a:rPr lang="pt-BR" sz="2000" i="1" dirty="0">
                <a:solidFill>
                  <a:srgbClr val="102766"/>
                </a:solidFill>
              </a:rPr>
              <a:t>S</a:t>
            </a:r>
          </a:p>
          <a:p>
            <a:pPr marL="268288" indent="-268288" algn="just">
              <a:buFont typeface="Arial" pitchFamily="34" charset="0"/>
              <a:buChar char="•"/>
              <a:defRPr/>
            </a:pPr>
            <a:r>
              <a:rPr lang="pt-BR" sz="2000" b="1" dirty="0">
                <a:solidFill>
                  <a:srgbClr val="102766"/>
                </a:solidFill>
              </a:rPr>
              <a:t>P(E) </a:t>
            </a:r>
            <a:r>
              <a:rPr lang="pt-BR" sz="2000" dirty="0">
                <a:solidFill>
                  <a:srgbClr val="102766"/>
                </a:solidFill>
              </a:rPr>
              <a:t>a probabilidade de ocorrer </a:t>
            </a:r>
            <a:r>
              <a:rPr lang="pt-BR" sz="2000" i="1" dirty="0">
                <a:solidFill>
                  <a:srgbClr val="102766"/>
                </a:solidFill>
              </a:rPr>
              <a:t>E</a:t>
            </a:r>
            <a:endParaRPr lang="pt-BR" sz="2000" dirty="0">
              <a:solidFill>
                <a:srgbClr val="102766"/>
              </a:solidFill>
            </a:endParaRPr>
          </a:p>
          <a:p>
            <a:pPr algn="just">
              <a:defRPr/>
            </a:pPr>
            <a:r>
              <a:rPr lang="pt-BR" sz="2000" b="1" dirty="0">
                <a:solidFill>
                  <a:srgbClr val="102766"/>
                </a:solidFill>
              </a:rPr>
              <a:t>	</a:t>
            </a:r>
            <a:r>
              <a:rPr lang="pt-BR" sz="2000" dirty="0">
                <a:solidFill>
                  <a:srgbClr val="102766"/>
                </a:solidFill>
              </a:rPr>
              <a:t>Temos:</a:t>
            </a:r>
          </a:p>
          <a:p>
            <a:pPr>
              <a:defRPr/>
            </a:pPr>
            <a:endParaRPr lang="pt-BR" dirty="0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3556000"/>
            <a:ext cx="20764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CaixaDeTexto 2"/>
          <p:cNvSpPr txBox="1">
            <a:spLocks noChangeArrowheads="1"/>
          </p:cNvSpPr>
          <p:nvPr/>
        </p:nvSpPr>
        <p:spPr bwMode="auto">
          <a:xfrm>
            <a:off x="673100" y="4652963"/>
            <a:ext cx="7643813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>
                <a:solidFill>
                  <a:srgbClr val="102766"/>
                </a:solidFill>
              </a:rPr>
              <a:t>P(E) possui um intervalo fixo: 0 </a:t>
            </a:r>
            <a:r>
              <a:rPr lang="pt-BR" sz="2000">
                <a:solidFill>
                  <a:srgbClr val="102766"/>
                </a:solidFill>
                <a:latin typeface="Cambria Math" pitchFamily="18" charset="0"/>
              </a:rPr>
              <a:t>≤</a:t>
            </a:r>
            <a:r>
              <a:rPr lang="pt-BR" sz="2000">
                <a:solidFill>
                  <a:srgbClr val="102766"/>
                </a:solidFill>
              </a:rPr>
              <a:t> P(E) </a:t>
            </a:r>
            <a:r>
              <a:rPr lang="pt-BR" sz="2000">
                <a:solidFill>
                  <a:srgbClr val="102766"/>
                </a:solidFill>
                <a:latin typeface="Cambria Math" pitchFamily="18" charset="0"/>
              </a:rPr>
              <a:t>≤</a:t>
            </a:r>
            <a:r>
              <a:rPr lang="pt-BR" sz="2000">
                <a:solidFill>
                  <a:srgbClr val="102766"/>
                </a:solidFill>
              </a:rPr>
              <a:t> 1. Quando P(E) = 0, o evento é impossível. Quando P(E) = 1, o evento é certo.</a:t>
            </a:r>
          </a:p>
          <a:p>
            <a:pPr algn="just"/>
            <a:endParaRPr lang="pt-BR">
              <a:solidFill>
                <a:srgbClr val="102766"/>
              </a:solidFill>
            </a:endParaRPr>
          </a:p>
          <a:p>
            <a:endParaRPr lang="pt-BR"/>
          </a:p>
        </p:txBody>
      </p:sp>
      <p:sp>
        <p:nvSpPr>
          <p:cNvPr id="12294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CaixaDeTexto 1"/>
          <p:cNvSpPr txBox="1">
            <a:spLocks noChangeArrowheads="1"/>
          </p:cNvSpPr>
          <p:nvPr/>
        </p:nvSpPr>
        <p:spPr bwMode="auto">
          <a:xfrm>
            <a:off x="576263" y="908050"/>
            <a:ext cx="7991475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>
                <a:solidFill>
                  <a:srgbClr val="102766"/>
                </a:solidFill>
              </a:rPr>
              <a:t>Vamos calcular a probabilidade de ocorrência dos experimentos aleatórios citados anteriormente.</a:t>
            </a:r>
          </a:p>
          <a:p>
            <a:pPr algn="just"/>
            <a:endParaRPr lang="pt-BR" sz="2400">
              <a:solidFill>
                <a:srgbClr val="102766"/>
              </a:solidFill>
            </a:endParaRPr>
          </a:p>
          <a:p>
            <a:pPr algn="just">
              <a:buFont typeface="Calibri" pitchFamily="34" charset="0"/>
              <a:buAutoNum type="arabicParenR"/>
            </a:pPr>
            <a:r>
              <a:rPr lang="pt-BR" sz="2400" b="1">
                <a:solidFill>
                  <a:srgbClr val="102766"/>
                </a:solidFill>
              </a:rPr>
              <a:t> Lançamento de um dado e registro do resultado</a:t>
            </a:r>
          </a:p>
          <a:p>
            <a:pPr marL="725488" lvl="1" indent="-284163" algn="just">
              <a:buFont typeface="Arial" charset="0"/>
              <a:buChar char="•"/>
            </a:pPr>
            <a:r>
              <a:rPr lang="pt-BR" sz="2400" b="1">
                <a:solidFill>
                  <a:srgbClr val="102766"/>
                </a:solidFill>
              </a:rPr>
              <a:t>espaço amostral: </a:t>
            </a:r>
            <a:r>
              <a:rPr lang="pt-BR" sz="2400">
                <a:solidFill>
                  <a:srgbClr val="102766"/>
                </a:solidFill>
              </a:rPr>
              <a:t>S = {1, 2, 3, 4, 5, 6}</a:t>
            </a:r>
          </a:p>
          <a:p>
            <a:pPr marL="725488" lvl="1" indent="-284163" algn="just">
              <a:buFont typeface="Arial" charset="0"/>
              <a:buChar char="•"/>
            </a:pPr>
            <a:r>
              <a:rPr lang="pt-BR" sz="2400" b="1">
                <a:solidFill>
                  <a:srgbClr val="102766"/>
                </a:solidFill>
              </a:rPr>
              <a:t>evento E: </a:t>
            </a:r>
            <a:r>
              <a:rPr lang="pt-BR" sz="2400">
                <a:solidFill>
                  <a:srgbClr val="102766"/>
                </a:solidFill>
              </a:rPr>
              <a:t>“ocorrer número ímpar no lançamento de um dado” </a:t>
            </a:r>
            <a:r>
              <a:rPr lang="pt-BR" sz="2400">
                <a:solidFill>
                  <a:srgbClr val="102766"/>
                </a:solidFill>
                <a:latin typeface="Cambria Math" pitchFamily="18" charset="0"/>
              </a:rPr>
              <a:t>→ </a:t>
            </a:r>
            <a:r>
              <a:rPr lang="pt-BR" sz="2400">
                <a:solidFill>
                  <a:srgbClr val="102766"/>
                </a:solidFill>
              </a:rPr>
              <a:t>A = {1, 3, 5}</a:t>
            </a:r>
          </a:p>
          <a:p>
            <a:endParaRPr lang="pt-BR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8038" y="3860800"/>
            <a:ext cx="20764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775" y="5013325"/>
            <a:ext cx="36766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CaixaDeTexto 1"/>
          <p:cNvSpPr txBox="1">
            <a:spLocks noChangeArrowheads="1"/>
          </p:cNvSpPr>
          <p:nvPr/>
        </p:nvSpPr>
        <p:spPr bwMode="auto">
          <a:xfrm>
            <a:off x="358775" y="771525"/>
            <a:ext cx="842645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algn="just">
              <a:buFont typeface="Calibri" pitchFamily="34" charset="0"/>
              <a:buAutoNum type="arabicParenR" startAt="2"/>
            </a:pPr>
            <a:r>
              <a:rPr lang="pt-BR" sz="2400" b="1">
                <a:solidFill>
                  <a:srgbClr val="102766"/>
                </a:solidFill>
              </a:rPr>
              <a:t>Registrar o número de peças defeituosas fabricadas por uma máquina num dia, e agora sabemos que foram fabricadas 100 peças.</a:t>
            </a:r>
          </a:p>
          <a:p>
            <a:pPr marL="725488" lvl="1" indent="-284163" algn="just">
              <a:buFont typeface="Arial" charset="0"/>
              <a:buChar char="•"/>
            </a:pPr>
            <a:r>
              <a:rPr lang="pt-BR" sz="2400" b="1">
                <a:solidFill>
                  <a:srgbClr val="102766"/>
                </a:solidFill>
              </a:rPr>
              <a:t>espaço amostral: </a:t>
            </a:r>
            <a:r>
              <a:rPr lang="pt-BR" sz="2400">
                <a:solidFill>
                  <a:srgbClr val="102766"/>
                </a:solidFill>
              </a:rPr>
              <a:t>“todas os números possíveis de peças defeituosas”</a:t>
            </a:r>
            <a:r>
              <a:rPr lang="pt-BR" sz="2400" b="1">
                <a:solidFill>
                  <a:srgbClr val="102766"/>
                </a:solidFill>
              </a:rPr>
              <a:t> </a:t>
            </a:r>
            <a:r>
              <a:rPr lang="pt-BR" sz="2400">
                <a:solidFill>
                  <a:srgbClr val="102766"/>
                </a:solidFill>
              </a:rPr>
              <a:t>S = {0, 1, 2, 3, ..., 100}</a:t>
            </a:r>
          </a:p>
          <a:p>
            <a:pPr marL="725488" lvl="1" indent="-284163" algn="just">
              <a:buFont typeface="Arial" charset="0"/>
              <a:buChar char="•"/>
            </a:pPr>
            <a:r>
              <a:rPr lang="pt-BR" sz="2400" b="1">
                <a:solidFill>
                  <a:srgbClr val="102766"/>
                </a:solidFill>
              </a:rPr>
              <a:t>evento E</a:t>
            </a:r>
            <a:r>
              <a:rPr lang="pt-BR" sz="2400" b="1" baseline="-25000">
                <a:solidFill>
                  <a:srgbClr val="102766"/>
                </a:solidFill>
              </a:rPr>
              <a:t>1</a:t>
            </a:r>
            <a:r>
              <a:rPr lang="pt-BR" sz="2400" b="1">
                <a:solidFill>
                  <a:srgbClr val="102766"/>
                </a:solidFill>
              </a:rPr>
              <a:t>: </a:t>
            </a:r>
            <a:r>
              <a:rPr lang="pt-BR" sz="2400">
                <a:solidFill>
                  <a:srgbClr val="102766"/>
                </a:solidFill>
              </a:rPr>
              <a:t>“número de peças defeituosas num dia é 8”  A = {8}</a:t>
            </a:r>
          </a:p>
          <a:p>
            <a:pPr marL="725488" lvl="1" indent="-284163" algn="just">
              <a:buFont typeface="Arial" charset="0"/>
              <a:buChar char="•"/>
            </a:pPr>
            <a:r>
              <a:rPr lang="pt-BR" sz="2400" b="1">
                <a:solidFill>
                  <a:srgbClr val="102766"/>
                </a:solidFill>
              </a:rPr>
              <a:t>evento E</a:t>
            </a:r>
            <a:r>
              <a:rPr lang="pt-BR" sz="2400" b="1" baseline="-25000">
                <a:solidFill>
                  <a:srgbClr val="102766"/>
                </a:solidFill>
              </a:rPr>
              <a:t>2</a:t>
            </a:r>
            <a:r>
              <a:rPr lang="pt-BR" sz="2400" b="1">
                <a:solidFill>
                  <a:srgbClr val="102766"/>
                </a:solidFill>
              </a:rPr>
              <a:t>:</a:t>
            </a:r>
            <a:r>
              <a:rPr lang="pt-BR" sz="2400">
                <a:solidFill>
                  <a:srgbClr val="102766"/>
                </a:solidFill>
              </a:rPr>
              <a:t> “número de peças defeituosas num dia é maior que 5” </a:t>
            </a:r>
            <a:r>
              <a:rPr lang="pt-BR" sz="2400">
                <a:solidFill>
                  <a:srgbClr val="102766"/>
                </a:solidFill>
                <a:latin typeface="Cambria Math" pitchFamily="18" charset="0"/>
              </a:rPr>
              <a:t>→ </a:t>
            </a:r>
            <a:r>
              <a:rPr lang="pt-BR" sz="2400">
                <a:solidFill>
                  <a:srgbClr val="102766"/>
                </a:solidFill>
              </a:rPr>
              <a:t>B = {6, 7, 8, ..., 100} </a:t>
            </a:r>
          </a:p>
          <a:p>
            <a:pPr marL="514350" indent="-514350"/>
            <a:endParaRPr lang="pt-BR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00138" y="4348163"/>
            <a:ext cx="20764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650" y="5226050"/>
            <a:ext cx="31146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8625" y="4292600"/>
            <a:ext cx="20764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76056" y="5204623"/>
            <a:ext cx="3703514" cy="91057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4344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6513" y="1588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3168650" y="1071563"/>
            <a:ext cx="2735263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Vamos refletir</a:t>
            </a:r>
            <a:endParaRPr lang="pt-BR" dirty="0"/>
          </a:p>
        </p:txBody>
      </p:sp>
      <p:sp>
        <p:nvSpPr>
          <p:cNvPr id="15364" name="CaixaDeTexto 2"/>
          <p:cNvSpPr txBox="1">
            <a:spLocks noChangeArrowheads="1"/>
          </p:cNvSpPr>
          <p:nvPr/>
        </p:nvSpPr>
        <p:spPr bwMode="auto">
          <a:xfrm>
            <a:off x="179388" y="1628775"/>
            <a:ext cx="5256212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pt-BR" sz="2000" dirty="0">
                <a:solidFill>
                  <a:srgbClr val="102766"/>
                </a:solidFill>
              </a:rPr>
              <a:t>Os jogos de tabuleiros chamados de RPG possuem dados bem diferentes, como na figura ao lado. Um tem  4 faces, outro 8, outro 12 e até mesmo um de 20 faces!</a:t>
            </a:r>
          </a:p>
          <a:p>
            <a:pPr algn="just">
              <a:buFont typeface="Arial" charset="0"/>
              <a:buChar char="•"/>
            </a:pPr>
            <a:endParaRPr lang="pt-BR" sz="2000" dirty="0">
              <a:solidFill>
                <a:srgbClr val="102766"/>
              </a:solidFill>
            </a:endParaRPr>
          </a:p>
          <a:p>
            <a:pPr algn="just">
              <a:buFont typeface="Arial" charset="0"/>
              <a:buChar char="•"/>
            </a:pPr>
            <a:r>
              <a:rPr lang="pt-BR" sz="2000" dirty="0">
                <a:solidFill>
                  <a:srgbClr val="102766"/>
                </a:solidFill>
              </a:rPr>
              <a:t>Você consegue pensar nos espaços amostrais, e alguns eventos possíveis, usando esses dados diferentes? </a:t>
            </a:r>
          </a:p>
          <a:p>
            <a:pPr algn="just">
              <a:buFont typeface="Arial" charset="0"/>
              <a:buChar char="•"/>
            </a:pPr>
            <a:endParaRPr lang="pt-BR" sz="2000" dirty="0">
              <a:solidFill>
                <a:srgbClr val="102766"/>
              </a:solidFill>
            </a:endParaRPr>
          </a:p>
          <a:p>
            <a:pPr algn="just">
              <a:buFont typeface="Arial" charset="0"/>
              <a:buChar char="•"/>
            </a:pPr>
            <a:r>
              <a:rPr lang="pt-BR" sz="2000" dirty="0">
                <a:solidFill>
                  <a:srgbClr val="102766"/>
                </a:solidFill>
              </a:rPr>
              <a:t>Tente calcular, por exemplo, a probabilidade de obter um número ímpar num dado de 8 faces. </a:t>
            </a:r>
          </a:p>
          <a:p>
            <a:pPr algn="just">
              <a:buFont typeface="Arial" charset="0"/>
              <a:buChar char="•"/>
            </a:pPr>
            <a:endParaRPr lang="pt-BR" sz="2000" dirty="0">
              <a:solidFill>
                <a:srgbClr val="102766"/>
              </a:solidFill>
            </a:endParaRPr>
          </a:p>
          <a:p>
            <a:pPr algn="just">
              <a:buFont typeface="Arial" charset="0"/>
              <a:buChar char="•"/>
            </a:pPr>
            <a:r>
              <a:rPr lang="pt-BR" sz="2000" dirty="0">
                <a:solidFill>
                  <a:srgbClr val="102766"/>
                </a:solidFill>
              </a:rPr>
              <a:t>E qual a probabilidade de obter um número primo, num dado de 20 faces?</a:t>
            </a:r>
          </a:p>
        </p:txBody>
      </p:sp>
      <p:pic>
        <p:nvPicPr>
          <p:cNvPr id="15365" name="Picture 2" descr="http://bzorch.ca/pics/dic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0063" y="2060575"/>
            <a:ext cx="3444875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CaixaDeTexto 7"/>
          <p:cNvSpPr txBox="1">
            <a:spLocks noChangeArrowheads="1"/>
          </p:cNvSpPr>
          <p:nvPr/>
        </p:nvSpPr>
        <p:spPr bwMode="auto">
          <a:xfrm>
            <a:off x="7011988" y="4633913"/>
            <a:ext cx="7635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dirty="0"/>
              <a:t>Figura 8</a:t>
            </a:r>
          </a:p>
        </p:txBody>
      </p:sp>
      <p:sp>
        <p:nvSpPr>
          <p:cNvPr id="15367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6513" y="1588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3168650" y="1071563"/>
            <a:ext cx="2735263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Vamos refletir</a:t>
            </a:r>
            <a:endParaRPr lang="pt-BR" dirty="0"/>
          </a:p>
        </p:txBody>
      </p:sp>
      <p:sp>
        <p:nvSpPr>
          <p:cNvPr id="16388" name="CaixaDeTexto 2"/>
          <p:cNvSpPr txBox="1">
            <a:spLocks noChangeArrowheads="1"/>
          </p:cNvSpPr>
          <p:nvPr/>
        </p:nvSpPr>
        <p:spPr bwMode="auto">
          <a:xfrm>
            <a:off x="179388" y="1844675"/>
            <a:ext cx="5329237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pt-BR" sz="2000">
                <a:solidFill>
                  <a:srgbClr val="102766"/>
                </a:solidFill>
              </a:rPr>
              <a:t> Se uma máquina vai ficando cada vez mais velha, a probabilidade dela produzir peças defeituosas aumenta ou diminui?</a:t>
            </a:r>
          </a:p>
          <a:p>
            <a:pPr algn="just">
              <a:buFont typeface="Arial" charset="0"/>
              <a:buChar char="•"/>
            </a:pPr>
            <a:endParaRPr lang="pt-BR" sz="2000">
              <a:solidFill>
                <a:srgbClr val="102766"/>
              </a:solidFill>
            </a:endParaRPr>
          </a:p>
          <a:p>
            <a:pPr algn="just">
              <a:buFont typeface="Arial" charset="0"/>
              <a:buChar char="•"/>
            </a:pPr>
            <a:r>
              <a:rPr lang="pt-BR" sz="2000">
                <a:solidFill>
                  <a:srgbClr val="102766"/>
                </a:solidFill>
              </a:rPr>
              <a:t> Imagine que uma máquina tenha uma probabilidade de 50% de produzir peças defeituosas. Essa máquina é boa ou ruim? (Leve em conta que as chances de tirar uma cara num jogo de cara ou coroa também são de 50%)</a:t>
            </a:r>
          </a:p>
        </p:txBody>
      </p:sp>
      <p:sp>
        <p:nvSpPr>
          <p:cNvPr id="16389" name="CaixaDeTexto 7"/>
          <p:cNvSpPr txBox="1">
            <a:spLocks noChangeArrowheads="1"/>
          </p:cNvSpPr>
          <p:nvPr/>
        </p:nvSpPr>
        <p:spPr bwMode="auto">
          <a:xfrm>
            <a:off x="7011988" y="4581525"/>
            <a:ext cx="765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Figura 9</a:t>
            </a:r>
          </a:p>
        </p:txBody>
      </p:sp>
      <p:pic>
        <p:nvPicPr>
          <p:cNvPr id="16390" name="Picture 2" descr="http://g02.a.alicdn.com/kf/HTB1EIPGHVXXXXcNXpXXq6xXFXXXm/Non-standard-automation-equipment-specializing-in-3D-font-b-mechanical-b-font-design-font-b-drawing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51500" y="2060575"/>
            <a:ext cx="3360738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2265363" y="1019175"/>
            <a:ext cx="46132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Probabilidade de união de eventos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468313" y="1628775"/>
            <a:ext cx="7991475" cy="3694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rgbClr val="102766"/>
                </a:solidFill>
              </a:rPr>
              <a:t>	Vamos retirar uma bola de uma urna que contém 20 bolas numeradas de 1 a 20 e considerar os eventos </a:t>
            </a:r>
            <a:r>
              <a:rPr lang="pt-BR" sz="2400" i="1" dirty="0">
                <a:solidFill>
                  <a:srgbClr val="102766"/>
                </a:solidFill>
              </a:rPr>
              <a:t>A - </a:t>
            </a:r>
            <a:r>
              <a:rPr lang="pt-BR" sz="2400" dirty="0">
                <a:solidFill>
                  <a:srgbClr val="102766"/>
                </a:solidFill>
              </a:rPr>
              <a:t>“obtenção de divisor de 16” e </a:t>
            </a:r>
            <a:r>
              <a:rPr lang="pt-BR" sz="2400" i="1" dirty="0">
                <a:solidFill>
                  <a:srgbClr val="102766"/>
                </a:solidFill>
              </a:rPr>
              <a:t>B - </a:t>
            </a:r>
            <a:r>
              <a:rPr lang="pt-BR" sz="2400" dirty="0">
                <a:solidFill>
                  <a:srgbClr val="102766"/>
                </a:solidFill>
              </a:rPr>
              <a:t>“obtenção de divisor de 18”. Temos então:</a:t>
            </a:r>
          </a:p>
          <a:p>
            <a:pPr algn="just">
              <a:defRPr/>
            </a:pPr>
            <a:endParaRPr lang="pt-BR" sz="2400" dirty="0">
              <a:solidFill>
                <a:srgbClr val="102766"/>
              </a:solidFill>
            </a:endParaRPr>
          </a:p>
          <a:p>
            <a:pPr marL="361950" indent="-361950" algn="just">
              <a:buFont typeface="Arial" pitchFamily="34" charset="0"/>
              <a:buChar char="•"/>
              <a:defRPr/>
            </a:pPr>
            <a:r>
              <a:rPr lang="pt-BR" sz="2400" dirty="0">
                <a:solidFill>
                  <a:srgbClr val="102766"/>
                </a:solidFill>
              </a:rPr>
              <a:t>S = {1, 2, 3, ..., 20}</a:t>
            </a:r>
          </a:p>
          <a:p>
            <a:pPr marL="361950" indent="-361950" algn="just">
              <a:buFont typeface="Arial" pitchFamily="34" charset="0"/>
              <a:buChar char="•"/>
              <a:defRPr/>
            </a:pPr>
            <a:r>
              <a:rPr lang="pt-BR" sz="2400" dirty="0">
                <a:solidFill>
                  <a:srgbClr val="102766"/>
                </a:solidFill>
              </a:rPr>
              <a:t>n(S) = 20</a:t>
            </a:r>
          </a:p>
          <a:p>
            <a:pPr marL="361950" indent="-361950" algn="just">
              <a:buFont typeface="Arial" pitchFamily="34" charset="0"/>
              <a:buChar char="•"/>
              <a:defRPr/>
            </a:pPr>
            <a:r>
              <a:rPr lang="pt-BR" sz="2400" dirty="0">
                <a:solidFill>
                  <a:srgbClr val="102766"/>
                </a:solidFill>
              </a:rPr>
              <a:t>A = {1, 2, 4, 8, 16} , n(A) = 5</a:t>
            </a:r>
          </a:p>
          <a:p>
            <a:pPr marL="361950" indent="-361950" algn="just">
              <a:buFont typeface="Arial" pitchFamily="34" charset="0"/>
              <a:buChar char="•"/>
              <a:defRPr/>
            </a:pPr>
            <a:r>
              <a:rPr lang="pt-BR" sz="2400" dirty="0">
                <a:solidFill>
                  <a:srgbClr val="102766"/>
                </a:solidFill>
              </a:rPr>
              <a:t>B = {1, 2, 3, 6, 9, 18}, n(B) = 6</a:t>
            </a:r>
          </a:p>
          <a:p>
            <a:pPr>
              <a:defRPr/>
            </a:pPr>
            <a:endParaRPr lang="pt-BR" dirty="0"/>
          </a:p>
        </p:txBody>
      </p:sp>
      <p:pic>
        <p:nvPicPr>
          <p:cNvPr id="17413" name="Imagem 5" descr="probabilidade00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06963" y="2997200"/>
            <a:ext cx="3552825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468313" y="1052513"/>
            <a:ext cx="4464050" cy="3046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rgbClr val="102766"/>
                </a:solidFill>
              </a:rPr>
              <a:t>Note que existem elementos que satisfazem:</a:t>
            </a:r>
          </a:p>
          <a:p>
            <a:pPr marL="361950" indent="-361950" algn="just">
              <a:buFont typeface="Arial" pitchFamily="34" charset="0"/>
              <a:buChar char="•"/>
              <a:defRPr/>
            </a:pPr>
            <a:r>
              <a:rPr lang="pt-BR" sz="2400" dirty="0">
                <a:solidFill>
                  <a:srgbClr val="102766"/>
                </a:solidFill>
              </a:rPr>
              <a:t>apenas o evento </a:t>
            </a:r>
            <a:r>
              <a:rPr lang="pt-BR" sz="2400" i="1" dirty="0">
                <a:solidFill>
                  <a:srgbClr val="102766"/>
                </a:solidFill>
              </a:rPr>
              <a:t>A</a:t>
            </a:r>
            <a:r>
              <a:rPr lang="pt-BR" sz="2400" dirty="0">
                <a:solidFill>
                  <a:srgbClr val="102766"/>
                </a:solidFill>
              </a:rPr>
              <a:t>: 4, 8, 16</a:t>
            </a:r>
          </a:p>
          <a:p>
            <a:pPr marL="361950" indent="-361950" algn="just">
              <a:buFont typeface="Arial" pitchFamily="34" charset="0"/>
              <a:buChar char="•"/>
              <a:defRPr/>
            </a:pPr>
            <a:r>
              <a:rPr lang="pt-BR" sz="2400" dirty="0">
                <a:solidFill>
                  <a:srgbClr val="102766"/>
                </a:solidFill>
              </a:rPr>
              <a:t>apenas o evento </a:t>
            </a:r>
            <a:r>
              <a:rPr lang="pt-BR" sz="2400" i="1" dirty="0">
                <a:solidFill>
                  <a:srgbClr val="102766"/>
                </a:solidFill>
              </a:rPr>
              <a:t>B</a:t>
            </a:r>
            <a:r>
              <a:rPr lang="pt-BR" sz="2400" dirty="0">
                <a:solidFill>
                  <a:srgbClr val="102766"/>
                </a:solidFill>
              </a:rPr>
              <a:t>: 3, 6, 9, 18</a:t>
            </a:r>
          </a:p>
          <a:p>
            <a:pPr marL="361950" indent="-361950" algn="just">
              <a:buFont typeface="Arial" pitchFamily="34" charset="0"/>
              <a:buChar char="•"/>
              <a:defRPr/>
            </a:pPr>
            <a:r>
              <a:rPr lang="pt-BR" sz="2400" dirty="0">
                <a:solidFill>
                  <a:srgbClr val="102766"/>
                </a:solidFill>
              </a:rPr>
              <a:t>o evento </a:t>
            </a:r>
            <a:r>
              <a:rPr lang="pt-BR" sz="2400" i="1" dirty="0">
                <a:solidFill>
                  <a:srgbClr val="102766"/>
                </a:solidFill>
              </a:rPr>
              <a:t>A </a:t>
            </a:r>
            <a:r>
              <a:rPr lang="pt-BR" sz="2400" dirty="0">
                <a:solidFill>
                  <a:srgbClr val="102766"/>
                </a:solidFill>
              </a:rPr>
              <a:t>e o evento </a:t>
            </a:r>
            <a:r>
              <a:rPr lang="pt-BR" sz="2400" i="1" dirty="0">
                <a:solidFill>
                  <a:srgbClr val="102766"/>
                </a:solidFill>
              </a:rPr>
              <a:t>B</a:t>
            </a:r>
            <a:r>
              <a:rPr lang="pt-BR" sz="2400" dirty="0">
                <a:solidFill>
                  <a:srgbClr val="102766"/>
                </a:solidFill>
              </a:rPr>
              <a:t>: 1, 2</a:t>
            </a:r>
          </a:p>
          <a:p>
            <a:pPr marL="361950" indent="-361950" algn="just">
              <a:buFont typeface="Arial" pitchFamily="34" charset="0"/>
              <a:buChar char="•"/>
              <a:defRPr/>
            </a:pPr>
            <a:r>
              <a:rPr lang="pt-BR" sz="2400" dirty="0">
                <a:solidFill>
                  <a:srgbClr val="102766"/>
                </a:solidFill>
              </a:rPr>
              <a:t>o evento </a:t>
            </a:r>
            <a:r>
              <a:rPr lang="pt-BR" sz="2400" i="1" dirty="0">
                <a:solidFill>
                  <a:srgbClr val="102766"/>
                </a:solidFill>
              </a:rPr>
              <a:t>A</a:t>
            </a:r>
            <a:r>
              <a:rPr lang="pt-BR" sz="2400" dirty="0">
                <a:solidFill>
                  <a:srgbClr val="102766"/>
                </a:solidFill>
              </a:rPr>
              <a:t> ou o evento </a:t>
            </a:r>
            <a:r>
              <a:rPr lang="pt-BR" sz="2400" i="1" dirty="0">
                <a:solidFill>
                  <a:srgbClr val="102766"/>
                </a:solidFill>
              </a:rPr>
              <a:t>B</a:t>
            </a:r>
            <a:r>
              <a:rPr lang="pt-BR" sz="2400" dirty="0">
                <a:solidFill>
                  <a:srgbClr val="102766"/>
                </a:solidFill>
              </a:rPr>
              <a:t>: 4, 8, 16, 3, 6, 9, 18, 1, 2</a:t>
            </a:r>
          </a:p>
          <a:p>
            <a:pPr>
              <a:defRPr/>
            </a:pPr>
            <a:endParaRPr lang="pt-BR" sz="2400" dirty="0"/>
          </a:p>
        </p:txBody>
      </p:sp>
      <p:sp>
        <p:nvSpPr>
          <p:cNvPr id="18436" name="CaixaDeTexto 2"/>
          <p:cNvSpPr txBox="1">
            <a:spLocks noChangeArrowheads="1"/>
          </p:cNvSpPr>
          <p:nvPr/>
        </p:nvSpPr>
        <p:spPr bwMode="auto">
          <a:xfrm>
            <a:off x="431800" y="3924300"/>
            <a:ext cx="82804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>
                <a:solidFill>
                  <a:srgbClr val="102766"/>
                </a:solidFill>
              </a:rPr>
              <a:t>Sabemos que {1, 2} = A ⋂ B e {4, 8, 16, 3, 6, 9, 18, 1, 2} = A ⋃ B. Podemos então dizer que:</a:t>
            </a:r>
            <a:endParaRPr lang="pt-BR" sz="2400"/>
          </a:p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31800" y="4941888"/>
            <a:ext cx="8280400" cy="830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173038" indent="-173038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2400" dirty="0" smtClean="0">
                <a:solidFill>
                  <a:srgbClr val="102766"/>
                </a:solidFill>
              </a:rPr>
              <a:t>a ocorrência do </a:t>
            </a:r>
            <a:r>
              <a:rPr lang="pt-BR" sz="2400" i="1" dirty="0" smtClean="0">
                <a:solidFill>
                  <a:srgbClr val="102766"/>
                </a:solidFill>
              </a:rPr>
              <a:t>evento A</a:t>
            </a:r>
            <a:r>
              <a:rPr lang="pt-BR" sz="2400" b="1" dirty="0" smtClean="0">
                <a:solidFill>
                  <a:srgbClr val="102766"/>
                </a:solidFill>
              </a:rPr>
              <a:t> </a:t>
            </a:r>
            <a:r>
              <a:rPr lang="pt-BR" sz="2400" b="1" i="1" dirty="0" smtClean="0">
                <a:solidFill>
                  <a:srgbClr val="102766"/>
                </a:solidFill>
              </a:rPr>
              <a:t>e</a:t>
            </a:r>
            <a:r>
              <a:rPr lang="pt-BR" sz="2400" b="1" dirty="0" smtClean="0">
                <a:solidFill>
                  <a:srgbClr val="102766"/>
                </a:solidFill>
              </a:rPr>
              <a:t> </a:t>
            </a:r>
            <a:r>
              <a:rPr lang="pt-BR" sz="2400" i="1" dirty="0" smtClean="0">
                <a:solidFill>
                  <a:srgbClr val="102766"/>
                </a:solidFill>
              </a:rPr>
              <a:t>do evento B </a:t>
            </a:r>
            <a:r>
              <a:rPr lang="pt-BR" sz="2400" dirty="0" smtClean="0">
                <a:solidFill>
                  <a:srgbClr val="102766"/>
                </a:solidFill>
              </a:rPr>
              <a:t>é dada por A ⋂ B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2400" dirty="0" smtClean="0">
                <a:solidFill>
                  <a:srgbClr val="102766"/>
                </a:solidFill>
              </a:rPr>
              <a:t>a ocorrência do </a:t>
            </a:r>
            <a:r>
              <a:rPr lang="pt-BR" sz="2400" i="1" dirty="0" smtClean="0">
                <a:solidFill>
                  <a:srgbClr val="102766"/>
                </a:solidFill>
              </a:rPr>
              <a:t>evento A </a:t>
            </a:r>
            <a:r>
              <a:rPr lang="pt-BR" sz="2400" b="1" i="1" dirty="0" smtClean="0">
                <a:solidFill>
                  <a:srgbClr val="102766"/>
                </a:solidFill>
              </a:rPr>
              <a:t>ou</a:t>
            </a:r>
            <a:r>
              <a:rPr lang="pt-BR" sz="2400" i="1" dirty="0" smtClean="0">
                <a:solidFill>
                  <a:srgbClr val="102766"/>
                </a:solidFill>
              </a:rPr>
              <a:t> do evento B </a:t>
            </a:r>
            <a:r>
              <a:rPr lang="pt-BR" sz="2400" dirty="0" smtClean="0">
                <a:solidFill>
                  <a:srgbClr val="102766"/>
                </a:solidFill>
              </a:rPr>
              <a:t>é dada por A ⋃ B</a:t>
            </a:r>
            <a:endParaRPr lang="pt-BR" sz="2400" b="1" dirty="0" smtClean="0">
              <a:solidFill>
                <a:srgbClr val="102766"/>
              </a:solidFill>
            </a:endParaRPr>
          </a:p>
        </p:txBody>
      </p:sp>
      <p:pic>
        <p:nvPicPr>
          <p:cNvPr id="18438" name="Imagem 6" descr="probabilidade00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6388" y="917575"/>
            <a:ext cx="3173412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CaixaDeTexto 1"/>
          <p:cNvSpPr txBox="1">
            <a:spLocks noChangeArrowheads="1"/>
          </p:cNvSpPr>
          <p:nvPr/>
        </p:nvSpPr>
        <p:spPr bwMode="auto">
          <a:xfrm>
            <a:off x="311150" y="1047750"/>
            <a:ext cx="8499475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>
                <a:solidFill>
                  <a:srgbClr val="102766"/>
                </a:solidFill>
              </a:rPr>
              <a:t>Vamos calcular P(A), P(B), P(A ⋂ B), P(A ⋃ B):</a:t>
            </a:r>
          </a:p>
          <a:p>
            <a:pPr algn="just"/>
            <a:endParaRPr lang="pt-BR">
              <a:solidFill>
                <a:srgbClr val="102766"/>
              </a:solidFill>
            </a:endParaRPr>
          </a:p>
          <a:p>
            <a:pPr algn="just"/>
            <a:endParaRPr lang="pt-BR">
              <a:solidFill>
                <a:srgbClr val="102766"/>
              </a:solidFill>
            </a:endParaRPr>
          </a:p>
          <a:p>
            <a:pPr algn="just"/>
            <a:endParaRPr lang="pt-BR">
              <a:solidFill>
                <a:srgbClr val="102766"/>
              </a:solidFill>
            </a:endParaRPr>
          </a:p>
          <a:p>
            <a:pPr algn="just"/>
            <a:endParaRPr lang="pt-BR">
              <a:solidFill>
                <a:srgbClr val="102766"/>
              </a:solidFill>
            </a:endParaRPr>
          </a:p>
          <a:p>
            <a:pPr algn="just"/>
            <a:endParaRPr lang="pt-BR">
              <a:solidFill>
                <a:srgbClr val="102766"/>
              </a:solidFill>
            </a:endParaRPr>
          </a:p>
          <a:p>
            <a:pPr algn="just"/>
            <a:endParaRPr lang="pt-BR">
              <a:solidFill>
                <a:srgbClr val="102766"/>
              </a:solidFill>
            </a:endParaRPr>
          </a:p>
          <a:p>
            <a:pPr algn="just"/>
            <a:endParaRPr lang="pt-BR">
              <a:solidFill>
                <a:srgbClr val="102766"/>
              </a:solidFill>
            </a:endParaRPr>
          </a:p>
          <a:p>
            <a:pPr algn="just"/>
            <a:endParaRPr lang="pt-BR">
              <a:solidFill>
                <a:srgbClr val="102766"/>
              </a:solidFill>
            </a:endParaRPr>
          </a:p>
          <a:p>
            <a:pPr algn="just"/>
            <a:endParaRPr lang="pt-BR">
              <a:solidFill>
                <a:srgbClr val="102766"/>
              </a:solidFill>
            </a:endParaRPr>
          </a:p>
          <a:p>
            <a:pPr algn="just"/>
            <a:r>
              <a:rPr lang="pt-BR">
                <a:solidFill>
                  <a:srgbClr val="102766"/>
                </a:solidFill>
              </a:rPr>
              <a:t>	</a:t>
            </a:r>
          </a:p>
          <a:p>
            <a:pPr algn="just"/>
            <a:endParaRPr lang="pt-BR">
              <a:solidFill>
                <a:srgbClr val="102766"/>
              </a:solidFill>
            </a:endParaRPr>
          </a:p>
          <a:p>
            <a:pPr algn="just"/>
            <a:endParaRPr lang="pt-BR">
              <a:solidFill>
                <a:srgbClr val="102766"/>
              </a:solidFill>
            </a:endParaRPr>
          </a:p>
          <a:p>
            <a:pPr algn="just"/>
            <a:endParaRPr lang="pt-BR">
              <a:solidFill>
                <a:srgbClr val="102766"/>
              </a:solidFill>
            </a:endParaRPr>
          </a:p>
          <a:p>
            <a:pPr algn="just"/>
            <a:r>
              <a:rPr lang="pt-BR" sz="2400">
                <a:solidFill>
                  <a:srgbClr val="102766"/>
                </a:solidFill>
              </a:rPr>
              <a:t>Esses resultados mostram que P(A </a:t>
            </a:r>
            <a:r>
              <a:rPr lang="pt-BR" sz="2400">
                <a:solidFill>
                  <a:srgbClr val="102766"/>
                </a:solidFill>
                <a:latin typeface="Cambria Math" pitchFamily="18" charset="0"/>
              </a:rPr>
              <a:t>⋃</a:t>
            </a:r>
            <a:r>
              <a:rPr lang="pt-BR" sz="2400">
                <a:solidFill>
                  <a:srgbClr val="102766"/>
                </a:solidFill>
              </a:rPr>
              <a:t> B) = P(A) + P(B) – P(A </a:t>
            </a:r>
            <a:r>
              <a:rPr lang="pt-BR" sz="2400">
                <a:solidFill>
                  <a:srgbClr val="102766"/>
                </a:solidFill>
                <a:latin typeface="Cambria Math" pitchFamily="18" charset="0"/>
              </a:rPr>
              <a:t>⋂</a:t>
            </a:r>
            <a:r>
              <a:rPr lang="pt-BR" sz="2400">
                <a:solidFill>
                  <a:srgbClr val="102766"/>
                </a:solidFill>
              </a:rPr>
              <a:t> B).</a:t>
            </a:r>
          </a:p>
          <a:p>
            <a:endParaRPr lang="pt-BR"/>
          </a:p>
        </p:txBody>
      </p:sp>
      <p:pic>
        <p:nvPicPr>
          <p:cNvPr id="19460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388" y="1758950"/>
            <a:ext cx="3887787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388" y="2921000"/>
            <a:ext cx="56102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60888" y="1625600"/>
            <a:ext cx="40671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60888" y="2768600"/>
            <a:ext cx="56102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CaixaDeTexto 1"/>
          <p:cNvSpPr txBox="1">
            <a:spLocks noChangeArrowheads="1"/>
          </p:cNvSpPr>
          <p:nvPr/>
        </p:nvSpPr>
        <p:spPr bwMode="auto">
          <a:xfrm>
            <a:off x="611188" y="1196975"/>
            <a:ext cx="7777162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>
                <a:solidFill>
                  <a:srgbClr val="102766"/>
                </a:solidFill>
              </a:rPr>
              <a:t>	Vamos demonstrar essa relação. Em quaisquer que sejam os eventos </a:t>
            </a:r>
            <a:r>
              <a:rPr lang="pt-BR" sz="2400" i="1">
                <a:solidFill>
                  <a:srgbClr val="102766"/>
                </a:solidFill>
              </a:rPr>
              <a:t>A</a:t>
            </a:r>
            <a:r>
              <a:rPr lang="pt-BR" sz="2400">
                <a:solidFill>
                  <a:srgbClr val="102766"/>
                </a:solidFill>
              </a:rPr>
              <a:t> e </a:t>
            </a:r>
            <a:r>
              <a:rPr lang="pt-BR" sz="2400" i="1">
                <a:solidFill>
                  <a:srgbClr val="102766"/>
                </a:solidFill>
              </a:rPr>
              <a:t>B</a:t>
            </a:r>
            <a:r>
              <a:rPr lang="pt-BR" sz="2400">
                <a:solidFill>
                  <a:srgbClr val="102766"/>
                </a:solidFill>
              </a:rPr>
              <a:t> de um espaço amostral </a:t>
            </a:r>
            <a:r>
              <a:rPr lang="pt-BR" sz="2400" i="1">
                <a:solidFill>
                  <a:srgbClr val="102766"/>
                </a:solidFill>
              </a:rPr>
              <a:t>S </a:t>
            </a:r>
            <a:r>
              <a:rPr lang="pt-BR" sz="2400">
                <a:solidFill>
                  <a:srgbClr val="102766"/>
                </a:solidFill>
              </a:rPr>
              <a:t>finito e não vazio, vale a igualdade:</a:t>
            </a:r>
          </a:p>
          <a:p>
            <a:pPr algn="just"/>
            <a:endParaRPr lang="pt-BR">
              <a:solidFill>
                <a:srgbClr val="102766"/>
              </a:solidFill>
            </a:endParaRPr>
          </a:p>
          <a:p>
            <a:pPr algn="just"/>
            <a:endParaRPr lang="pt-BR">
              <a:solidFill>
                <a:srgbClr val="102766"/>
              </a:solidFill>
            </a:endParaRPr>
          </a:p>
          <a:p>
            <a:pPr algn="just"/>
            <a:r>
              <a:rPr lang="pt-BR" sz="2400">
                <a:solidFill>
                  <a:srgbClr val="102766"/>
                </a:solidFill>
              </a:rPr>
              <a:t>	</a:t>
            </a:r>
          </a:p>
          <a:p>
            <a:pPr algn="just"/>
            <a:r>
              <a:rPr lang="pt-BR" sz="2400">
                <a:solidFill>
                  <a:srgbClr val="102766"/>
                </a:solidFill>
              </a:rPr>
              <a:t>	Dividindo os membros dessa relação por n(S), obtemos:</a:t>
            </a:r>
          </a:p>
          <a:p>
            <a:pPr algn="just"/>
            <a:endParaRPr lang="pt-BR">
              <a:solidFill>
                <a:srgbClr val="102766"/>
              </a:solidFill>
            </a:endParaRPr>
          </a:p>
          <a:p>
            <a:pPr algn="just"/>
            <a:endParaRPr lang="pt-BR">
              <a:solidFill>
                <a:srgbClr val="102766"/>
              </a:solidFill>
            </a:endParaRPr>
          </a:p>
          <a:p>
            <a:pPr algn="just"/>
            <a:endParaRPr lang="pt-BR">
              <a:solidFill>
                <a:srgbClr val="102766"/>
              </a:solidFill>
            </a:endParaRPr>
          </a:p>
          <a:p>
            <a:pPr algn="just"/>
            <a:endParaRPr lang="pt-BR">
              <a:solidFill>
                <a:srgbClr val="102766"/>
              </a:solidFill>
            </a:endParaRPr>
          </a:p>
          <a:p>
            <a:endParaRPr lang="pt-BR"/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0238" y="2659063"/>
            <a:ext cx="53435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0238" y="4194175"/>
            <a:ext cx="53435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1835150" y="5210175"/>
            <a:ext cx="5487988" cy="522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sz="2800" b="1" dirty="0" smtClean="0">
                <a:solidFill>
                  <a:srgbClr val="102766"/>
                </a:solidFill>
              </a:rPr>
              <a:t>P(A ⋃ B) = P(A) + P(B) – P(A ⋂ B)</a:t>
            </a:r>
          </a:p>
        </p:txBody>
      </p:sp>
      <p:sp>
        <p:nvSpPr>
          <p:cNvPr id="20487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702050" y="1095375"/>
            <a:ext cx="166846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Objetivos</a:t>
            </a:r>
            <a:endParaRPr lang="pt-BR" dirty="0"/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179388" y="1628775"/>
            <a:ext cx="8713787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pt-BR" sz="2400" dirty="0">
                <a:solidFill>
                  <a:srgbClr val="102766"/>
                </a:solidFill>
              </a:rPr>
              <a:t>Identificar e conceituar fenômenos e experimentos aleatórios, espaço amostral e evento;</a:t>
            </a:r>
          </a:p>
          <a:p>
            <a:pPr algn="just">
              <a:buFont typeface="Arial" charset="0"/>
              <a:buChar char="•"/>
            </a:pPr>
            <a:r>
              <a:rPr lang="pt-BR" sz="2400" dirty="0">
                <a:solidFill>
                  <a:srgbClr val="102766"/>
                </a:solidFill>
              </a:rPr>
              <a:t>Desenvolver o estudo sobre a probabilidade da ocorrência de um experimento aleatório, ou seja, experiências que podem produzir resultados diferentes quando repetidos sob a mesma condição;</a:t>
            </a:r>
          </a:p>
          <a:p>
            <a:pPr algn="just">
              <a:buFont typeface="Arial" charset="0"/>
              <a:buChar char="•"/>
            </a:pPr>
            <a:r>
              <a:rPr lang="pt-BR" sz="2400" dirty="0">
                <a:solidFill>
                  <a:srgbClr val="102766"/>
                </a:solidFill>
              </a:rPr>
              <a:t>Tomar decisões diante de situações-problema, baseado na interpretação das informações e nos conhecimentos sobre probabilidades;</a:t>
            </a:r>
          </a:p>
          <a:p>
            <a:pPr algn="just">
              <a:buFont typeface="Arial" charset="0"/>
              <a:buChar char="•"/>
            </a:pPr>
            <a:r>
              <a:rPr lang="pt-BR" sz="2400" dirty="0">
                <a:solidFill>
                  <a:srgbClr val="102766"/>
                </a:solidFill>
              </a:rPr>
              <a:t>Compreender a probabilidade da união de dois eventos;</a:t>
            </a:r>
          </a:p>
          <a:p>
            <a:pPr algn="just">
              <a:buFont typeface="Arial" charset="0"/>
              <a:buChar char="•"/>
            </a:pPr>
            <a:r>
              <a:rPr lang="pt-BR" sz="2400" dirty="0">
                <a:solidFill>
                  <a:srgbClr val="102766"/>
                </a:solidFill>
              </a:rPr>
              <a:t>Elaborar argumentos consistentes, de diferentes naturezas, fazendo uso de conhecimentos sobre probabilidades.  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CaixaDeTexto 1"/>
          <p:cNvSpPr txBox="1">
            <a:spLocks noChangeArrowheads="1"/>
          </p:cNvSpPr>
          <p:nvPr/>
        </p:nvSpPr>
        <p:spPr bwMode="auto">
          <a:xfrm>
            <a:off x="755650" y="1484313"/>
            <a:ext cx="76327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>
                <a:solidFill>
                  <a:srgbClr val="102766"/>
                </a:solidFill>
              </a:rPr>
              <a:t>	Se </a:t>
            </a:r>
            <a:r>
              <a:rPr lang="pt-BR" sz="2400" i="1">
                <a:solidFill>
                  <a:srgbClr val="102766"/>
                </a:solidFill>
              </a:rPr>
              <a:t>A</a:t>
            </a:r>
            <a:r>
              <a:rPr lang="pt-BR" sz="2400">
                <a:solidFill>
                  <a:srgbClr val="102766"/>
                </a:solidFill>
              </a:rPr>
              <a:t> e </a:t>
            </a:r>
            <a:r>
              <a:rPr lang="pt-BR" sz="2400" i="1">
                <a:solidFill>
                  <a:srgbClr val="102766"/>
                </a:solidFill>
              </a:rPr>
              <a:t>B </a:t>
            </a:r>
            <a:r>
              <a:rPr lang="pt-BR" sz="2400">
                <a:solidFill>
                  <a:srgbClr val="102766"/>
                </a:solidFill>
              </a:rPr>
              <a:t>são conjuntos disjuntos, isto é, A </a:t>
            </a:r>
            <a:r>
              <a:rPr lang="pt-BR" sz="2400">
                <a:solidFill>
                  <a:srgbClr val="102766"/>
                </a:solidFill>
                <a:latin typeface="Cambria Math" pitchFamily="18" charset="0"/>
              </a:rPr>
              <a:t>⋂</a:t>
            </a:r>
            <a:r>
              <a:rPr lang="pt-BR" sz="2400">
                <a:solidFill>
                  <a:srgbClr val="102766"/>
                </a:solidFill>
              </a:rPr>
              <a:t> B = </a:t>
            </a:r>
            <a:r>
              <a:rPr lang="pt-BR" sz="2400">
                <a:solidFill>
                  <a:srgbClr val="102766"/>
                </a:solidFill>
                <a:latin typeface="Cambria Math" pitchFamily="18" charset="0"/>
              </a:rPr>
              <a:t>∅</a:t>
            </a:r>
            <a:r>
              <a:rPr lang="pt-BR" sz="2400">
                <a:solidFill>
                  <a:srgbClr val="102766"/>
                </a:solidFill>
              </a:rPr>
              <a:t>, os eventos </a:t>
            </a:r>
            <a:r>
              <a:rPr lang="pt-BR" sz="2400" i="1">
                <a:solidFill>
                  <a:srgbClr val="102766"/>
                </a:solidFill>
              </a:rPr>
              <a:t>A</a:t>
            </a:r>
            <a:r>
              <a:rPr lang="pt-BR" sz="2400">
                <a:solidFill>
                  <a:srgbClr val="102766"/>
                </a:solidFill>
              </a:rPr>
              <a:t> e </a:t>
            </a:r>
            <a:r>
              <a:rPr lang="pt-BR" sz="2400" i="1">
                <a:solidFill>
                  <a:srgbClr val="102766"/>
                </a:solidFill>
              </a:rPr>
              <a:t>B</a:t>
            </a:r>
            <a:r>
              <a:rPr lang="pt-BR" sz="2400">
                <a:solidFill>
                  <a:srgbClr val="102766"/>
                </a:solidFill>
              </a:rPr>
              <a:t> são ditos </a:t>
            </a:r>
            <a:r>
              <a:rPr lang="pt-BR" sz="2400" b="1">
                <a:solidFill>
                  <a:srgbClr val="102766"/>
                </a:solidFill>
              </a:rPr>
              <a:t>mutuamente exclusivos</a:t>
            </a:r>
            <a:r>
              <a:rPr lang="pt-BR" sz="2400">
                <a:solidFill>
                  <a:srgbClr val="102766"/>
                </a:solidFill>
              </a:rPr>
              <a:t>. </a:t>
            </a:r>
          </a:p>
          <a:p>
            <a:pPr algn="just"/>
            <a:r>
              <a:rPr lang="pt-BR" sz="2400" i="1">
                <a:solidFill>
                  <a:srgbClr val="102766"/>
                </a:solidFill>
              </a:rPr>
              <a:t>	</a:t>
            </a:r>
            <a:r>
              <a:rPr lang="pt-BR" sz="2400">
                <a:solidFill>
                  <a:srgbClr val="102766"/>
                </a:solidFill>
              </a:rPr>
              <a:t>Nesse caso, como n(A </a:t>
            </a:r>
            <a:r>
              <a:rPr lang="pt-BR" sz="2400">
                <a:solidFill>
                  <a:srgbClr val="102766"/>
                </a:solidFill>
                <a:latin typeface="Cambria Math" pitchFamily="18" charset="0"/>
              </a:rPr>
              <a:t>⋂</a:t>
            </a:r>
            <a:r>
              <a:rPr lang="pt-BR" sz="2400">
                <a:solidFill>
                  <a:srgbClr val="102766"/>
                </a:solidFill>
              </a:rPr>
              <a:t> B) = 0 e P(A </a:t>
            </a:r>
            <a:r>
              <a:rPr lang="pt-BR" sz="2400">
                <a:solidFill>
                  <a:srgbClr val="102766"/>
                </a:solidFill>
                <a:latin typeface="Cambria Math" pitchFamily="18" charset="0"/>
              </a:rPr>
              <a:t>⋂</a:t>
            </a:r>
            <a:r>
              <a:rPr lang="pt-BR" sz="2400">
                <a:solidFill>
                  <a:srgbClr val="102766"/>
                </a:solidFill>
              </a:rPr>
              <a:t> B) = 0, vem  P(A </a:t>
            </a:r>
            <a:r>
              <a:rPr lang="pt-BR" sz="2400">
                <a:solidFill>
                  <a:srgbClr val="102766"/>
                </a:solidFill>
                <a:latin typeface="Cambria Math" pitchFamily="18" charset="0"/>
              </a:rPr>
              <a:t>⋃</a:t>
            </a:r>
            <a:r>
              <a:rPr lang="pt-BR" sz="2400">
                <a:solidFill>
                  <a:srgbClr val="102766"/>
                </a:solidFill>
              </a:rPr>
              <a:t> B) = P(A) + P(B).</a:t>
            </a:r>
          </a:p>
        </p:txBody>
      </p:sp>
      <p:pic>
        <p:nvPicPr>
          <p:cNvPr id="21508" name="Imagem 5" descr="probabilidade00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47900" y="3284538"/>
            <a:ext cx="4648200" cy="21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3832225" y="695325"/>
            <a:ext cx="14081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Aplicação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755650" y="1157288"/>
            <a:ext cx="7561263" cy="5170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algn="just">
              <a:buFontTx/>
              <a:buAutoNum type="arabicParenR"/>
              <a:defRPr/>
            </a:pPr>
            <a:r>
              <a:rPr lang="pt-BR" sz="2600" dirty="0">
                <a:solidFill>
                  <a:srgbClr val="102766"/>
                </a:solidFill>
              </a:rPr>
              <a:t>Para preencher as vagas de trabalho em uma indústria, 120 pessoas participaram do processo seletivo. A tabela a seguir mostra a distribuição dos candidatos por gênero e escolaridade.</a:t>
            </a:r>
          </a:p>
          <a:p>
            <a:pPr marL="514350" indent="-514350" algn="just">
              <a:buFontTx/>
              <a:buAutoNum type="arabicParenR"/>
              <a:defRPr/>
            </a:pPr>
            <a:endParaRPr lang="pt-BR" sz="2600" dirty="0">
              <a:solidFill>
                <a:srgbClr val="102766"/>
              </a:solidFill>
            </a:endParaRPr>
          </a:p>
          <a:p>
            <a:pPr marL="514350" indent="-514350" algn="just">
              <a:buFontTx/>
              <a:buAutoNum type="arabicParenR"/>
              <a:defRPr/>
            </a:pPr>
            <a:endParaRPr lang="pt-BR" sz="2600" dirty="0">
              <a:solidFill>
                <a:srgbClr val="102766"/>
              </a:solidFill>
            </a:endParaRPr>
          </a:p>
          <a:p>
            <a:pPr marL="514350" indent="-514350" algn="just">
              <a:buFontTx/>
              <a:buAutoNum type="arabicParenR"/>
              <a:defRPr/>
            </a:pPr>
            <a:endParaRPr lang="pt-BR" sz="2600" dirty="0">
              <a:solidFill>
                <a:srgbClr val="102766"/>
              </a:solidFill>
            </a:endParaRPr>
          </a:p>
          <a:p>
            <a:pPr marL="514350" indent="-514350" algn="just">
              <a:buFontTx/>
              <a:buAutoNum type="arabicParenR"/>
              <a:defRPr/>
            </a:pPr>
            <a:endParaRPr lang="pt-BR" sz="2600" dirty="0">
              <a:solidFill>
                <a:srgbClr val="102766"/>
              </a:solidFill>
            </a:endParaRPr>
          </a:p>
          <a:p>
            <a:pPr algn="just">
              <a:defRPr/>
            </a:pPr>
            <a:r>
              <a:rPr lang="pt-BR" sz="2600" dirty="0">
                <a:solidFill>
                  <a:srgbClr val="102766"/>
                </a:solidFill>
              </a:rPr>
              <a:t>Um candidato do grupo é escolhido ao acaso. Qual é a probabilidade de que ele seja:</a:t>
            </a:r>
          </a:p>
          <a:p>
            <a:pPr marL="971550" lvl="1" indent="-514350" algn="just">
              <a:buFont typeface="+mj-lt"/>
              <a:buAutoNum type="alphaLcParenR"/>
              <a:defRPr/>
            </a:pPr>
            <a:r>
              <a:rPr lang="pt-BR" sz="2600" dirty="0">
                <a:solidFill>
                  <a:srgbClr val="102766"/>
                </a:solidFill>
              </a:rPr>
              <a:t>mulher ou tenha ensino superior?</a:t>
            </a:r>
          </a:p>
          <a:p>
            <a:pPr marL="971550" lvl="1" indent="-514350" algn="just">
              <a:buFont typeface="+mj-lt"/>
              <a:buAutoNum type="alphaLcParenR"/>
              <a:defRPr/>
            </a:pPr>
            <a:r>
              <a:rPr lang="pt-BR" sz="2600" dirty="0">
                <a:solidFill>
                  <a:srgbClr val="102766"/>
                </a:solidFill>
              </a:rPr>
              <a:t>homem ou tenha só o ensino médio?</a:t>
            </a:r>
            <a:endParaRPr lang="pt-BR" sz="2800" dirty="0">
              <a:solidFill>
                <a:srgbClr val="102766"/>
              </a:solidFill>
            </a:endParaRPr>
          </a:p>
          <a:p>
            <a:pPr>
              <a:defRPr/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34963" y="2852738"/>
          <a:ext cx="8496300" cy="1473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4075"/>
                <a:gridCol w="2124075"/>
                <a:gridCol w="2124075"/>
                <a:gridCol w="2124075"/>
              </a:tblGrid>
              <a:tr h="375618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33" marR="91433" marT="45733" marB="45733">
                    <a:lnL w="12700" cmpd="sng">
                      <a:noFill/>
                    </a:lnL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Homens (H)</a:t>
                      </a:r>
                      <a:endParaRPr lang="pt-BR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Mulheres (M)</a:t>
                      </a:r>
                      <a:endParaRPr lang="pt-BR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Total</a:t>
                      </a:r>
                      <a:endParaRPr lang="pt-BR" sz="1800" dirty="0"/>
                    </a:p>
                  </a:txBody>
                  <a:tcPr marL="91433" marR="91433" marT="45733" marB="45733"/>
                </a:tc>
              </a:tr>
              <a:tr h="36586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Ensino Médio (EM)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18</a:t>
                      </a:r>
                      <a:endParaRPr lang="pt-BR" sz="1800" b="1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27</a:t>
                      </a:r>
                      <a:endParaRPr lang="pt-BR" sz="1800" b="1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45</a:t>
                      </a:r>
                      <a:endParaRPr lang="pt-BR" sz="1800" b="1" dirty="0"/>
                    </a:p>
                  </a:txBody>
                  <a:tcPr marL="91433" marR="91433" marT="45733" marB="45733"/>
                </a:tc>
              </a:tr>
              <a:tr h="36586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Ensino</a:t>
                      </a:r>
                      <a:r>
                        <a:rPr lang="pt-BR" sz="1800" baseline="0" dirty="0" smtClean="0"/>
                        <a:t> S</a:t>
                      </a:r>
                      <a:r>
                        <a:rPr lang="pt-BR" sz="1800" dirty="0" smtClean="0"/>
                        <a:t>uperior (ES)</a:t>
                      </a:r>
                      <a:endParaRPr lang="pt-BR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22</a:t>
                      </a:r>
                      <a:endParaRPr lang="pt-BR" sz="1800" b="1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53</a:t>
                      </a:r>
                      <a:endParaRPr lang="pt-BR" sz="1800" b="1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75</a:t>
                      </a:r>
                      <a:endParaRPr lang="pt-BR" sz="1800" b="1" dirty="0"/>
                    </a:p>
                  </a:txBody>
                  <a:tcPr marL="91433" marR="91433" marT="45733" marB="45733"/>
                </a:tc>
              </a:tr>
              <a:tr h="36586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Total</a:t>
                      </a:r>
                      <a:endParaRPr lang="pt-BR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40</a:t>
                      </a:r>
                      <a:endParaRPr lang="pt-BR" sz="1800" b="1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80</a:t>
                      </a:r>
                      <a:endParaRPr lang="pt-BR" sz="1800" b="1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120</a:t>
                      </a:r>
                      <a:endParaRPr lang="pt-BR" sz="1800" b="1" dirty="0"/>
                    </a:p>
                  </a:txBody>
                  <a:tcPr marL="91433" marR="91433" marT="45733" marB="45733"/>
                </a:tc>
              </a:tr>
            </a:tbl>
          </a:graphicData>
        </a:graphic>
      </p:graphicFrame>
      <p:sp>
        <p:nvSpPr>
          <p:cNvPr id="22560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827088" y="692150"/>
            <a:ext cx="6985000" cy="2092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3038" indent="-173038" algn="just">
              <a:buFont typeface="Wingdings" pitchFamily="2" charset="2"/>
              <a:buChar char="Ø"/>
              <a:defRPr/>
            </a:pPr>
            <a:r>
              <a:rPr lang="pt-BR" sz="2800" b="1" dirty="0">
                <a:solidFill>
                  <a:srgbClr val="102766"/>
                </a:solidFill>
              </a:rPr>
              <a:t>Resolução:</a:t>
            </a:r>
          </a:p>
          <a:p>
            <a:pPr marL="514350" indent="-514350" algn="just">
              <a:buFontTx/>
              <a:buAutoNum type="alphaLcParenR"/>
              <a:defRPr/>
            </a:pPr>
            <a:r>
              <a:rPr lang="pt-BR" sz="2800" b="1" i="1" dirty="0">
                <a:solidFill>
                  <a:srgbClr val="102766"/>
                </a:solidFill>
              </a:rPr>
              <a:t>mulher </a:t>
            </a:r>
            <a:r>
              <a:rPr lang="pt-BR" sz="2800" b="1" i="1" dirty="0">
                <a:solidFill>
                  <a:srgbClr val="102766"/>
                </a:solidFill>
              </a:rPr>
              <a:t>ou tenha ensino superior</a:t>
            </a:r>
            <a:endParaRPr lang="pt-BR" sz="2800" b="1" i="1" dirty="0">
              <a:solidFill>
                <a:srgbClr val="102766"/>
              </a:solidFill>
            </a:endParaRPr>
          </a:p>
          <a:p>
            <a:pPr algn="just">
              <a:defRPr/>
            </a:pPr>
            <a:r>
              <a:rPr lang="pt-BR" sz="2800" dirty="0">
                <a:solidFill>
                  <a:srgbClr val="102766"/>
                </a:solidFill>
              </a:rPr>
              <a:t>Vamos </a:t>
            </a:r>
            <a:r>
              <a:rPr lang="pt-BR" sz="2800" dirty="0">
                <a:solidFill>
                  <a:srgbClr val="102766"/>
                </a:solidFill>
              </a:rPr>
              <a:t>aplicar a fórmula de cálculo da probabilidade da união de dois eventos.</a:t>
            </a:r>
          </a:p>
          <a:p>
            <a:pPr>
              <a:defRPr/>
            </a:pPr>
            <a:endParaRPr lang="pt-BR" dirty="0"/>
          </a:p>
        </p:txBody>
      </p: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97063" y="2790825"/>
            <a:ext cx="5457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0875" y="3429000"/>
            <a:ext cx="54102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7463" y="4262438"/>
            <a:ext cx="40290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73350" y="5121275"/>
            <a:ext cx="39052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0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CaixaDeTexto 1"/>
          <p:cNvSpPr txBox="1">
            <a:spLocks noChangeArrowheads="1"/>
          </p:cNvSpPr>
          <p:nvPr/>
        </p:nvSpPr>
        <p:spPr bwMode="auto">
          <a:xfrm>
            <a:off x="611188" y="908050"/>
            <a:ext cx="7921625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 i="1">
                <a:solidFill>
                  <a:srgbClr val="102766"/>
                </a:solidFill>
              </a:rPr>
              <a:t>b) homem ou tenha só o ensino médio</a:t>
            </a:r>
            <a:r>
              <a:rPr lang="pt-BR" sz="2800">
                <a:solidFill>
                  <a:srgbClr val="102766"/>
                </a:solidFill>
              </a:rPr>
              <a:t> </a:t>
            </a:r>
          </a:p>
          <a:p>
            <a:r>
              <a:rPr lang="pt-BR" sz="2800">
                <a:solidFill>
                  <a:srgbClr val="102766"/>
                </a:solidFill>
              </a:rPr>
              <a:t>Vamos novamente aplicar a fórmula de cálculo da probabilidade da união de dois eventos.</a:t>
            </a:r>
          </a:p>
          <a:p>
            <a:endParaRPr lang="pt-BR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7363" y="2400300"/>
            <a:ext cx="56292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1175" y="2973388"/>
            <a:ext cx="55816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28888" y="3860800"/>
            <a:ext cx="40862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06713" y="4941888"/>
            <a:ext cx="32956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4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684213" y="1196975"/>
            <a:ext cx="7848600" cy="4246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algn="just">
              <a:buFont typeface="+mj-lt"/>
              <a:buAutoNum type="arabicParenR" startAt="2"/>
              <a:defRPr/>
            </a:pPr>
            <a:r>
              <a:rPr lang="pt-BR" sz="2800" dirty="0">
                <a:solidFill>
                  <a:srgbClr val="102766"/>
                </a:solidFill>
              </a:rPr>
              <a:t>Para apresentar um trabalho, um professor sorteará um aluno, entre os 30 da turma, escolhido de acordo com o número da chamada. Qual é a probabilidade de o número do aluno escolhido ser:</a:t>
            </a:r>
          </a:p>
          <a:p>
            <a:pPr marL="514350" indent="-514350" algn="just">
              <a:defRPr/>
            </a:pPr>
            <a:endParaRPr lang="pt-BR" sz="2800" dirty="0">
              <a:solidFill>
                <a:srgbClr val="102766"/>
              </a:solidFill>
            </a:endParaRPr>
          </a:p>
          <a:p>
            <a:pPr marL="971550" lvl="1" indent="-514350" algn="just">
              <a:buFont typeface="+mj-lt"/>
              <a:buAutoNum type="alphaLcParenR"/>
              <a:defRPr/>
            </a:pPr>
            <a:r>
              <a:rPr lang="pt-BR" sz="2800" dirty="0">
                <a:solidFill>
                  <a:srgbClr val="102766"/>
                </a:solidFill>
              </a:rPr>
              <a:t>primo ou maior que 10?</a:t>
            </a:r>
          </a:p>
          <a:p>
            <a:pPr marL="971550" lvl="1" indent="-514350" algn="just">
              <a:buFont typeface="+mj-lt"/>
              <a:buAutoNum type="alphaLcParenR"/>
              <a:defRPr/>
            </a:pPr>
            <a:r>
              <a:rPr lang="pt-BR" sz="2800" dirty="0">
                <a:solidFill>
                  <a:srgbClr val="102766"/>
                </a:solidFill>
              </a:rPr>
              <a:t>múltiplo de 7 ou de 5?</a:t>
            </a:r>
          </a:p>
          <a:p>
            <a:pPr marL="971550" lvl="1" indent="-514350" algn="just">
              <a:buFont typeface="+mj-lt"/>
              <a:buAutoNum type="alphaLcParenR"/>
              <a:defRPr/>
            </a:pPr>
            <a:r>
              <a:rPr lang="pt-BR" sz="2800" dirty="0">
                <a:solidFill>
                  <a:srgbClr val="102766"/>
                </a:solidFill>
              </a:rPr>
              <a:t>quadrado perfeito ou divisor de 36?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25604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755650" y="1125538"/>
            <a:ext cx="40322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3038" lvl="1" indent="-173038" algn="just">
              <a:buFont typeface="Wingdings" pitchFamily="2" charset="2"/>
              <a:buChar char="Ø"/>
              <a:defRPr/>
            </a:pPr>
            <a:r>
              <a:rPr lang="pt-BR" sz="2600" b="1" dirty="0">
                <a:solidFill>
                  <a:srgbClr val="102766"/>
                </a:solidFill>
              </a:rPr>
              <a:t>Resolução:</a:t>
            </a:r>
          </a:p>
          <a:p>
            <a:pPr marL="514350" lvl="1" indent="-514350" algn="just">
              <a:buFontTx/>
              <a:buAutoNum type="alphaLcParenR"/>
              <a:defRPr/>
            </a:pPr>
            <a:r>
              <a:rPr lang="pt-BR" sz="2800" dirty="0">
                <a:solidFill>
                  <a:srgbClr val="102766"/>
                </a:solidFill>
              </a:rPr>
              <a:t>primo ou maior que 10</a:t>
            </a:r>
          </a:p>
          <a:p>
            <a:pPr>
              <a:defRPr/>
            </a:pPr>
            <a:endParaRPr lang="pt-BR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188" y="2111375"/>
            <a:ext cx="7753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188" y="2830513"/>
            <a:ext cx="77057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4075" y="3832225"/>
            <a:ext cx="44672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513" y="4840288"/>
            <a:ext cx="43434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2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CaixaDeTexto 1"/>
          <p:cNvSpPr txBox="1">
            <a:spLocks noChangeArrowheads="1"/>
          </p:cNvSpPr>
          <p:nvPr/>
        </p:nvSpPr>
        <p:spPr bwMode="auto">
          <a:xfrm>
            <a:off x="611188" y="1052513"/>
            <a:ext cx="36703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pt-BR" sz="2800">
                <a:solidFill>
                  <a:srgbClr val="102766"/>
                </a:solidFill>
              </a:rPr>
              <a:t>b) múltiplo de 7 ou de 5 </a:t>
            </a:r>
          </a:p>
          <a:p>
            <a:endParaRPr lang="pt-BR"/>
          </a:p>
        </p:txBody>
      </p:sp>
      <p:pic>
        <p:nvPicPr>
          <p:cNvPr id="27652" name="Picture 1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50" y="1679575"/>
            <a:ext cx="609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6375" y="2470150"/>
            <a:ext cx="60483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875" y="3544888"/>
            <a:ext cx="37814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875" y="4624388"/>
            <a:ext cx="38100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6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CaixaDeTexto 1"/>
          <p:cNvSpPr txBox="1">
            <a:spLocks noChangeArrowheads="1"/>
          </p:cNvSpPr>
          <p:nvPr/>
        </p:nvSpPr>
        <p:spPr bwMode="auto">
          <a:xfrm>
            <a:off x="468313" y="1125538"/>
            <a:ext cx="59753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pt-BR" sz="2800">
                <a:solidFill>
                  <a:srgbClr val="102766"/>
                </a:solidFill>
              </a:rPr>
              <a:t>c) quadrado perfeito ou divisor de 36 </a:t>
            </a:r>
          </a:p>
        </p:txBody>
      </p:sp>
      <p:pic>
        <p:nvPicPr>
          <p:cNvPr id="28676" name="Picture 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2275" y="1773238"/>
            <a:ext cx="6143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2275" y="2636838"/>
            <a:ext cx="60960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875" y="3860800"/>
            <a:ext cx="3771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1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875" y="4984750"/>
            <a:ext cx="38100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2411413" y="1057275"/>
            <a:ext cx="43211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Atividades Extra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4213" y="1557338"/>
            <a:ext cx="7775575" cy="5200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endParaRPr lang="pt-BR" dirty="0">
              <a:solidFill>
                <a:srgbClr val="102766"/>
              </a:solidFill>
            </a:endParaRPr>
          </a:p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sz="2000" dirty="0">
                <a:solidFill>
                  <a:srgbClr val="102766"/>
                </a:solidFill>
              </a:rPr>
              <a:t>Lista de Exercícios de Probabilidade:</a:t>
            </a:r>
          </a:p>
          <a:p>
            <a:pPr marL="285750" indent="-285750" algn="just">
              <a:buFont typeface="Wingdings" pitchFamily="2" charset="2"/>
              <a:buChar char="Ø"/>
              <a:defRPr/>
            </a:pPr>
            <a:endParaRPr lang="pt-BR" sz="2000" dirty="0">
              <a:solidFill>
                <a:srgbClr val="102766"/>
              </a:solidFill>
            </a:endParaRPr>
          </a:p>
          <a:p>
            <a:pPr lvl="1" algn="just">
              <a:defRPr/>
            </a:pPr>
            <a:r>
              <a:rPr lang="pt-BR" sz="2000" dirty="0">
                <a:solidFill>
                  <a:srgbClr val="102766"/>
                </a:solidFill>
                <a:hlinkClick r:id="rId4"/>
              </a:rPr>
              <a:t>http://www.matematicadidatica.com.br/ProbabilidadeExercicios.aspx</a:t>
            </a:r>
            <a:endParaRPr lang="pt-BR" sz="2000" dirty="0">
              <a:solidFill>
                <a:srgbClr val="102766"/>
              </a:solidFill>
            </a:endParaRPr>
          </a:p>
          <a:p>
            <a:pPr algn="just">
              <a:defRPr/>
            </a:pPr>
            <a:endParaRPr lang="pt-BR" sz="2000" dirty="0">
              <a:solidFill>
                <a:srgbClr val="102766"/>
              </a:solidFill>
            </a:endParaRPr>
          </a:p>
          <a:p>
            <a:pPr lvl="1" algn="just">
              <a:defRPr/>
            </a:pPr>
            <a:r>
              <a:rPr lang="pt-BR" sz="2000" dirty="0">
                <a:solidFill>
                  <a:srgbClr val="102766"/>
                </a:solidFill>
                <a:hlinkClick r:id="rId5"/>
              </a:rPr>
              <a:t>http://www.matematiques.com.br/conteudo.php?id=326</a:t>
            </a:r>
            <a:endParaRPr lang="pt-BR" sz="2000" dirty="0">
              <a:solidFill>
                <a:srgbClr val="102766"/>
              </a:solidFill>
            </a:endParaRPr>
          </a:p>
          <a:p>
            <a:pPr marL="742950" lvl="1" indent="-285750" algn="just">
              <a:buFont typeface="Arial" pitchFamily="34" charset="0"/>
              <a:buChar char="•"/>
              <a:defRPr/>
            </a:pPr>
            <a:endParaRPr lang="pt-BR" sz="2000" dirty="0">
              <a:solidFill>
                <a:srgbClr val="102766"/>
              </a:solidFill>
            </a:endParaRPr>
          </a:p>
          <a:p>
            <a:pPr marL="285750" indent="-285750" algn="just">
              <a:buFont typeface="Wingdings" pitchFamily="2" charset="2"/>
              <a:buChar char="Ø"/>
              <a:defRPr/>
            </a:pPr>
            <a:endParaRPr lang="pt-BR" sz="2000" dirty="0">
              <a:solidFill>
                <a:srgbClr val="102766"/>
              </a:solidFill>
            </a:endParaRPr>
          </a:p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pt-BR" sz="2000" dirty="0">
                <a:solidFill>
                  <a:srgbClr val="102766"/>
                </a:solidFill>
              </a:rPr>
              <a:t>Vídeo-aulas de reforço na </a:t>
            </a:r>
            <a:r>
              <a:rPr lang="pt-BR" sz="2000">
                <a:solidFill>
                  <a:srgbClr val="102766"/>
                </a:solidFill>
              </a:rPr>
              <a:t>Academia Khan, em português, </a:t>
            </a:r>
            <a:r>
              <a:rPr lang="pt-BR" sz="2000" dirty="0">
                <a:solidFill>
                  <a:srgbClr val="102766"/>
                </a:solidFill>
              </a:rPr>
              <a:t>totalmente gratuito. Os vídeos ajudam a entender melhor o conteúdo e você pode assistir quantas vezes quiser:</a:t>
            </a:r>
          </a:p>
          <a:p>
            <a:pPr marL="285750" indent="-285750" algn="just">
              <a:buFont typeface="Wingdings" pitchFamily="2" charset="2"/>
              <a:buChar char="Ø"/>
              <a:defRPr/>
            </a:pPr>
            <a:endParaRPr lang="pt-BR" sz="2000" dirty="0">
              <a:solidFill>
                <a:srgbClr val="102766"/>
              </a:solidFill>
            </a:endParaRPr>
          </a:p>
          <a:p>
            <a:pPr lvl="1" algn="just">
              <a:defRPr/>
            </a:pPr>
            <a:r>
              <a:rPr lang="pt-BR" sz="2000" dirty="0">
                <a:solidFill>
                  <a:srgbClr val="102766"/>
                </a:solidFill>
                <a:hlinkClick r:id="rId6"/>
              </a:rPr>
              <a:t>https://pt.khanacademy.org/math/probability</a:t>
            </a:r>
            <a:endParaRPr lang="pt-BR" sz="2000" dirty="0">
              <a:solidFill>
                <a:srgbClr val="102766"/>
              </a:solidFill>
            </a:endParaRPr>
          </a:p>
          <a:p>
            <a:pPr lvl="1" algn="just">
              <a:defRPr/>
            </a:pPr>
            <a:endParaRPr lang="pt-BR" dirty="0">
              <a:solidFill>
                <a:srgbClr val="102766"/>
              </a:solidFill>
            </a:endParaRPr>
          </a:p>
          <a:p>
            <a:pPr algn="just">
              <a:defRPr/>
            </a:pPr>
            <a:endParaRPr lang="pt-BR" dirty="0">
              <a:solidFill>
                <a:srgbClr val="102766"/>
              </a:solidFill>
            </a:endParaRPr>
          </a:p>
          <a:p>
            <a:pPr>
              <a:defRPr/>
            </a:pPr>
            <a:endParaRPr lang="pt-BR" dirty="0"/>
          </a:p>
        </p:txBody>
      </p:sp>
      <p:sp>
        <p:nvSpPr>
          <p:cNvPr id="29701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3276600" y="1033463"/>
            <a:ext cx="25908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Referências Bibliográficas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4213" y="1720850"/>
            <a:ext cx="7775575" cy="3694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solidFill>
                  <a:srgbClr val="102766"/>
                </a:solidFill>
              </a:rPr>
              <a:t>MLODINOW, Leonard </a:t>
            </a:r>
            <a:r>
              <a:rPr lang="pt-BR" b="1" dirty="0">
                <a:solidFill>
                  <a:srgbClr val="102766"/>
                </a:solidFill>
              </a:rPr>
              <a:t>O andar do bêbado: como o acaso determina nossas vidas. </a:t>
            </a:r>
            <a:r>
              <a:rPr lang="pt-BR" dirty="0">
                <a:solidFill>
                  <a:srgbClr val="102766"/>
                </a:solidFill>
              </a:rPr>
              <a:t>tradução Diego </a:t>
            </a:r>
            <a:r>
              <a:rPr lang="pt-BR" dirty="0" err="1">
                <a:solidFill>
                  <a:srgbClr val="102766"/>
                </a:solidFill>
              </a:rPr>
              <a:t>Alfaro</a:t>
            </a:r>
            <a:r>
              <a:rPr lang="pt-BR" b="1" dirty="0">
                <a:solidFill>
                  <a:srgbClr val="102766"/>
                </a:solidFill>
              </a:rPr>
              <a:t> </a:t>
            </a:r>
            <a:r>
              <a:rPr lang="pt-BR" dirty="0">
                <a:solidFill>
                  <a:srgbClr val="102766"/>
                </a:solidFill>
              </a:rPr>
              <a:t>– Rio de Janeiro: Zahar, 2009</a:t>
            </a:r>
          </a:p>
          <a:p>
            <a:pPr algn="just">
              <a:defRPr/>
            </a:pP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DANTE, Luiz Roberto. 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Matemática: contexto e aplicações - Volume 2.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1. ed. - São Paulo: Ática, 2010.</a:t>
            </a:r>
          </a:p>
          <a:p>
            <a:pPr algn="just">
              <a:defRPr/>
            </a:pP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/>
            </a:pPr>
            <a:r>
              <a:rPr lang="pt-BR" dirty="0">
                <a:solidFill>
                  <a:srgbClr val="102766"/>
                </a:solidFill>
              </a:rPr>
              <a:t>SMOLE, Kátia </a:t>
            </a:r>
            <a:r>
              <a:rPr lang="pt-BR" dirty="0" err="1">
                <a:solidFill>
                  <a:srgbClr val="102766"/>
                </a:solidFill>
              </a:rPr>
              <a:t>Stocco</a:t>
            </a:r>
            <a:r>
              <a:rPr lang="pt-BR" dirty="0">
                <a:solidFill>
                  <a:srgbClr val="102766"/>
                </a:solidFill>
              </a:rPr>
              <a:t> &amp; DINIZ, Maria Ignez </a:t>
            </a:r>
            <a:r>
              <a:rPr lang="pt-BR" b="1" dirty="0">
                <a:solidFill>
                  <a:srgbClr val="102766"/>
                </a:solidFill>
              </a:rPr>
              <a:t>Matemática: Ensino Médio, Vol. 2. </a:t>
            </a:r>
            <a:r>
              <a:rPr lang="pt-BR" dirty="0">
                <a:solidFill>
                  <a:srgbClr val="102766"/>
                </a:solidFill>
              </a:rPr>
              <a:t>7. ed.  Saraiva: 2010.</a:t>
            </a:r>
          </a:p>
          <a:p>
            <a:pPr algn="just">
              <a:defRPr/>
            </a:pPr>
            <a:endParaRPr lang="pt-BR" dirty="0">
              <a:solidFill>
                <a:srgbClr val="102766"/>
              </a:solidFill>
            </a:endParaRPr>
          </a:p>
          <a:p>
            <a:pPr algn="just">
              <a:defRPr/>
            </a:pPr>
            <a:r>
              <a:rPr lang="pt-BR" dirty="0">
                <a:solidFill>
                  <a:srgbClr val="102766"/>
                </a:solidFill>
              </a:rPr>
              <a:t>SILVA, Claudio Xavier da &amp; BARRETO, Benigno </a:t>
            </a:r>
            <a:r>
              <a:rPr lang="pt-BR" b="1" dirty="0">
                <a:solidFill>
                  <a:srgbClr val="102766"/>
                </a:solidFill>
              </a:rPr>
              <a:t>Matemática aula por aula – 2ª série. </a:t>
            </a:r>
            <a:r>
              <a:rPr lang="pt-BR" dirty="0">
                <a:solidFill>
                  <a:srgbClr val="102766"/>
                </a:solidFill>
              </a:rPr>
              <a:t> 2 ed. </a:t>
            </a:r>
            <a:r>
              <a:rPr lang="pt-BR" dirty="0" err="1">
                <a:solidFill>
                  <a:srgbClr val="102766"/>
                </a:solidFill>
              </a:rPr>
              <a:t>renov</a:t>
            </a:r>
            <a:r>
              <a:rPr lang="pt-BR" dirty="0">
                <a:solidFill>
                  <a:srgbClr val="102766"/>
                </a:solidFill>
              </a:rPr>
              <a:t>. São Paulo: FTD, 2005</a:t>
            </a:r>
          </a:p>
          <a:p>
            <a:pPr algn="just">
              <a:defRPr/>
            </a:pPr>
            <a:endParaRPr lang="pt-BR" dirty="0">
              <a:solidFill>
                <a:srgbClr val="102766"/>
              </a:solidFill>
            </a:endParaRPr>
          </a:p>
          <a:p>
            <a:pPr>
              <a:defRPr/>
            </a:pPr>
            <a:endParaRPr lang="pt-BR" dirty="0"/>
          </a:p>
        </p:txBody>
      </p:sp>
      <p:sp>
        <p:nvSpPr>
          <p:cNvPr id="30725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1835150" y="981075"/>
            <a:ext cx="54737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O estudo da probabilidade</a:t>
            </a:r>
            <a:endParaRPr lang="pt-BR" sz="2400" dirty="0"/>
          </a:p>
        </p:txBody>
      </p:sp>
      <p:sp>
        <p:nvSpPr>
          <p:cNvPr id="4100" name="CaixaDeTexto 2"/>
          <p:cNvSpPr txBox="1">
            <a:spLocks noChangeArrowheads="1"/>
          </p:cNvSpPr>
          <p:nvPr/>
        </p:nvSpPr>
        <p:spPr bwMode="auto">
          <a:xfrm>
            <a:off x="320675" y="1196975"/>
            <a:ext cx="6411913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>
                <a:solidFill>
                  <a:srgbClr val="102766"/>
                </a:solidFill>
              </a:rPr>
              <a:t>	</a:t>
            </a:r>
          </a:p>
          <a:p>
            <a:pPr algn="just"/>
            <a:endParaRPr lang="pt-BR">
              <a:solidFill>
                <a:srgbClr val="102766"/>
              </a:solidFill>
            </a:endParaRPr>
          </a:p>
          <a:p>
            <a:pPr algn="just"/>
            <a:r>
              <a:rPr lang="pt-BR">
                <a:solidFill>
                  <a:srgbClr val="102766"/>
                </a:solidFill>
              </a:rPr>
              <a:t>	Dentre os variados ramos de estudo da Matemática, a probabilidade é talvez aquela que esteja mais ligada às questões práticas. Isso porque é impossível dissociar o estudo da probabilidade de situações cotidianas como o lançamento de um dado ou uma moeda de cara ou coroa, por exemplo.</a:t>
            </a:r>
          </a:p>
          <a:p>
            <a:pPr algn="just"/>
            <a:r>
              <a:rPr lang="pt-BR">
                <a:solidFill>
                  <a:srgbClr val="102766"/>
                </a:solidFill>
              </a:rPr>
              <a:t>	Um dos primeiros a estudar um método de cálculo da probabilidade foi o italiano Girolamo Cardano, que era médico, matemático, físico, filósofo e astrólogo. </a:t>
            </a:r>
          </a:p>
          <a:p>
            <a:pPr algn="just"/>
            <a:r>
              <a:rPr lang="pt-BR">
                <a:solidFill>
                  <a:srgbClr val="102766"/>
                </a:solidFill>
              </a:rPr>
              <a:t>	Ele queria uma </a:t>
            </a:r>
            <a:r>
              <a:rPr lang="pt-BR" b="1" i="1">
                <a:solidFill>
                  <a:srgbClr val="102766"/>
                </a:solidFill>
              </a:rPr>
              <a:t>vantagem no jogo de dados</a:t>
            </a:r>
            <a:r>
              <a:rPr lang="pt-BR">
                <a:solidFill>
                  <a:srgbClr val="102766"/>
                </a:solidFill>
              </a:rPr>
              <a:t>, para sustentar a esposa, quando passaram por dificuldades. Essa vantagem não foi obtida trapaceando, mas estudando como funcionava algo que é </a:t>
            </a:r>
            <a:r>
              <a:rPr lang="pt-BR" b="1" i="1">
                <a:solidFill>
                  <a:srgbClr val="102766"/>
                </a:solidFill>
              </a:rPr>
              <a:t>aleatório</a:t>
            </a:r>
            <a:r>
              <a:rPr lang="pt-BR">
                <a:solidFill>
                  <a:srgbClr val="102766"/>
                </a:solidFill>
              </a:rPr>
              <a:t> (imprevisível), para ter </a:t>
            </a:r>
            <a:r>
              <a:rPr lang="pt-BR" b="1" i="1">
                <a:solidFill>
                  <a:srgbClr val="102766"/>
                </a:solidFill>
              </a:rPr>
              <a:t>a melhor chance de acertar no resultado. </a:t>
            </a:r>
          </a:p>
          <a:p>
            <a:pPr algn="just"/>
            <a:r>
              <a:rPr lang="pt-BR" b="1" i="1">
                <a:solidFill>
                  <a:srgbClr val="102766"/>
                </a:solidFill>
              </a:rPr>
              <a:t>	</a:t>
            </a:r>
            <a:r>
              <a:rPr lang="pt-BR">
                <a:solidFill>
                  <a:srgbClr val="102766"/>
                </a:solidFill>
              </a:rPr>
              <a:t>Você pode saber mais sobre ele clicando sobre sua imagem ao lado, que abrirá um link contando sua história.</a:t>
            </a:r>
          </a:p>
          <a:p>
            <a:pPr algn="just"/>
            <a:endParaRPr lang="pt-BR" b="1" i="1">
              <a:solidFill>
                <a:srgbClr val="102766"/>
              </a:solidFill>
            </a:endParaRPr>
          </a:p>
          <a:p>
            <a:endParaRPr lang="pt-BR"/>
          </a:p>
        </p:txBody>
      </p:sp>
      <p:pic>
        <p:nvPicPr>
          <p:cNvPr id="4101" name="Picture 7" descr="http://micro.magnet.fsu.edu/optics/timeline/people/antiqueimages/cardano.jp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75463" y="2133600"/>
            <a:ext cx="19050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CaixaDeTexto 2"/>
          <p:cNvSpPr txBox="1">
            <a:spLocks noChangeArrowheads="1"/>
          </p:cNvSpPr>
          <p:nvPr/>
        </p:nvSpPr>
        <p:spPr bwMode="auto">
          <a:xfrm rot="5400000">
            <a:off x="8608219" y="3156740"/>
            <a:ext cx="7635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dirty="0" smtClean="0"/>
              <a:t>Figura 1</a:t>
            </a:r>
            <a:endParaRPr lang="pt-BR" sz="1400" dirty="0"/>
          </a:p>
        </p:txBody>
      </p:sp>
      <p:sp>
        <p:nvSpPr>
          <p:cNvPr id="4103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3276600" y="1033463"/>
            <a:ext cx="25908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Referências de Imagens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0" y="1739900"/>
          <a:ext cx="9144000" cy="5214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632"/>
                <a:gridCol w="6336704"/>
                <a:gridCol w="1547664"/>
              </a:tblGrid>
              <a:tr h="57912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Número da</a:t>
                      </a:r>
                      <a:r>
                        <a:rPr lang="pt-BR" sz="1600" baseline="0" dirty="0" smtClean="0"/>
                        <a:t> figura:</a:t>
                      </a:r>
                      <a:endParaRPr lang="pt-BR" sz="16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Retirado</a:t>
                      </a:r>
                      <a:r>
                        <a:rPr lang="pt-BR" sz="1600" baseline="0" dirty="0" smtClean="0"/>
                        <a:t> de:</a:t>
                      </a:r>
                      <a:endParaRPr lang="pt-BR" sz="16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Acessado</a:t>
                      </a:r>
                      <a:r>
                        <a:rPr lang="pt-BR" sz="1600" baseline="0" dirty="0" smtClean="0"/>
                        <a:t> em:</a:t>
                      </a:r>
                      <a:endParaRPr lang="pt-BR" sz="1600" dirty="0"/>
                    </a:p>
                  </a:txBody>
                  <a:tcPr marT="45719" marB="45719"/>
                </a:tc>
              </a:tr>
              <a:tr h="35087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</a:t>
                      </a:r>
                      <a:endParaRPr lang="pt-BR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 smtClean="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http://micro.magnet.fsu.edu/optics/timeline/people/antiqueimages/cardano.jpg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20/07/2015</a:t>
                      </a:r>
                      <a:endParaRPr lang="pt-BR" sz="1200" dirty="0"/>
                    </a:p>
                  </a:txBody>
                  <a:tcPr marT="45719" marB="45719"/>
                </a:tc>
              </a:tr>
              <a:tr h="35087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 smtClean="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http://www.about.ch/various/famous-swiss/bernoulli_johann.jpg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20/07/2015</a:t>
                      </a:r>
                      <a:endParaRPr lang="pt-BR" sz="1200" dirty="0"/>
                    </a:p>
                  </a:txBody>
                  <a:tcPr marT="45719" marB="45719"/>
                </a:tc>
              </a:tr>
              <a:tr h="35087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https://upload.wikimedia.org/wikipedia/commons/f/f3/Pierre_de_Fermat.jpg</a:t>
                      </a:r>
                      <a:endParaRPr lang="pt-BR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20/07/2015</a:t>
                      </a:r>
                      <a:endParaRPr lang="pt-BR" sz="1200" dirty="0"/>
                    </a:p>
                  </a:txBody>
                  <a:tcPr marT="45719" marB="45719"/>
                </a:tc>
              </a:tr>
              <a:tr h="35087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4</a:t>
                      </a:r>
                      <a:endParaRPr lang="pt-BR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 smtClean="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http://cdn2.hubspot.net/hub/88935/file-1066689458-jpg/images/blaise-pascal.jpg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20/07/2015</a:t>
                      </a:r>
                    </a:p>
                  </a:txBody>
                  <a:tcPr marT="45719" marB="45719"/>
                </a:tc>
              </a:tr>
              <a:tr h="45720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 smtClean="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https://upload.wikimedia.org/wikipedia/commons/thumb/e/e3/Pierre-Simon_Laplace.jpg/200px-Pierre-Simon_Laplace.jpg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20/07/2015</a:t>
                      </a:r>
                    </a:p>
                    <a:p>
                      <a:endParaRPr lang="pt-BR" sz="1200" dirty="0"/>
                    </a:p>
                  </a:txBody>
                  <a:tcPr marT="45719" marB="45719"/>
                </a:tc>
              </a:tr>
              <a:tr h="457207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http://www.clker.com/cliparts/5/7/0/6/1340813749627696469dado-md.png</a:t>
                      </a:r>
                      <a:endParaRPr lang="pt-BR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21/07/2015</a:t>
                      </a:r>
                      <a:endParaRPr lang="pt-BR" sz="1200" dirty="0"/>
                    </a:p>
                  </a:txBody>
                  <a:tcPr marT="45719" marB="45719"/>
                </a:tc>
              </a:tr>
              <a:tr h="35087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7</a:t>
                      </a:r>
                      <a:endParaRPr lang="pt-BR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http://2.bp.blogspot.com/_UPPcdbHqQxw/TMt8cYsltQI/AAAAAAAAASA/ei9WAEpk2pI/s320/2.jpg</a:t>
                      </a:r>
                      <a:endParaRPr lang="pt-BR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21/07/2015</a:t>
                      </a:r>
                      <a:endParaRPr lang="pt-BR" sz="1200" dirty="0"/>
                    </a:p>
                  </a:txBody>
                  <a:tcPr marT="45719" marB="45719"/>
                </a:tc>
              </a:tr>
              <a:tr h="3508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pt-BR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http://bzorch.ca/pics/dice.jpg</a:t>
                      </a:r>
                      <a:endParaRPr lang="pt-BR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21/07/2015</a:t>
                      </a:r>
                      <a:endParaRPr lang="pt-BR" sz="1200" dirty="0"/>
                    </a:p>
                  </a:txBody>
                  <a:tcPr marT="45719" marB="45719"/>
                </a:tc>
              </a:tr>
              <a:tr h="457202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9</a:t>
                      </a:r>
                      <a:endParaRPr lang="pt-BR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http://g02.a.alicdn.com/kf/HTB1EIPGHVXXXXcNXpXXq6xXFXXXm/Non-standard-automation-equipment-specializing-in-3D-font-b-mechanical-b-font-design-font-b-drawings.jpg</a:t>
                      </a:r>
                      <a:endParaRPr lang="pt-BR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21/07/2015</a:t>
                      </a:r>
                      <a:endParaRPr lang="pt-BR" sz="1200" dirty="0"/>
                    </a:p>
                  </a:txBody>
                  <a:tcPr marT="45719" marB="45719"/>
                </a:tc>
              </a:tr>
              <a:tr h="457207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T="45719" marB="45719"/>
                </a:tc>
              </a:tr>
              <a:tr h="35087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T="45719" marB="45719"/>
                </a:tc>
              </a:tr>
              <a:tr h="35087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T="45719" marB="45719"/>
                </a:tc>
              </a:tr>
            </a:tbl>
          </a:graphicData>
        </a:graphic>
      </p:graphicFrame>
      <p:sp>
        <p:nvSpPr>
          <p:cNvPr id="31806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CaixaDeTexto 1"/>
          <p:cNvSpPr txBox="1">
            <a:spLocks noChangeArrowheads="1"/>
          </p:cNvSpPr>
          <p:nvPr/>
        </p:nvSpPr>
        <p:spPr bwMode="auto">
          <a:xfrm>
            <a:off x="468313" y="765175"/>
            <a:ext cx="813593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dirty="0">
                <a:solidFill>
                  <a:srgbClr val="102766"/>
                </a:solidFill>
              </a:rPr>
              <a:t>	Além de </a:t>
            </a:r>
            <a:r>
              <a:rPr lang="pt-BR" dirty="0" err="1">
                <a:solidFill>
                  <a:srgbClr val="102766"/>
                </a:solidFill>
              </a:rPr>
              <a:t>Cardano</a:t>
            </a:r>
            <a:r>
              <a:rPr lang="pt-BR" dirty="0">
                <a:solidFill>
                  <a:srgbClr val="102766"/>
                </a:solidFill>
              </a:rPr>
              <a:t>, é quase obrigatório citar Daniel Bernoulli, Pierre de </a:t>
            </a:r>
            <a:r>
              <a:rPr lang="pt-BR" dirty="0" err="1">
                <a:solidFill>
                  <a:srgbClr val="102766"/>
                </a:solidFill>
              </a:rPr>
              <a:t>Fermat</a:t>
            </a:r>
            <a:r>
              <a:rPr lang="pt-BR" dirty="0">
                <a:solidFill>
                  <a:srgbClr val="102766"/>
                </a:solidFill>
              </a:rPr>
              <a:t>, </a:t>
            </a:r>
            <a:r>
              <a:rPr lang="pt-BR" dirty="0" err="1">
                <a:solidFill>
                  <a:srgbClr val="102766"/>
                </a:solidFill>
              </a:rPr>
              <a:t>Blaise</a:t>
            </a:r>
            <a:r>
              <a:rPr lang="pt-BR" dirty="0">
                <a:solidFill>
                  <a:srgbClr val="102766"/>
                </a:solidFill>
              </a:rPr>
              <a:t> Pascal e Pierre </a:t>
            </a:r>
            <a:r>
              <a:rPr lang="pt-BR" dirty="0" err="1">
                <a:solidFill>
                  <a:srgbClr val="102766"/>
                </a:solidFill>
              </a:rPr>
              <a:t>Laplace</a:t>
            </a:r>
            <a:r>
              <a:rPr lang="pt-BR" dirty="0">
                <a:solidFill>
                  <a:srgbClr val="102766"/>
                </a:solidFill>
              </a:rPr>
              <a:t>. Ao longo da história, eles desenvolveram boa parte da teoria da probabilidade e do cálculo da mesma. Clicando nas suas imagens abaixo, você abrirá links com a história de cada um deles, além das suas contribuições para outros campos do conhecimento.</a:t>
            </a:r>
          </a:p>
          <a:p>
            <a:pPr algn="just"/>
            <a:r>
              <a:rPr lang="pt-BR" dirty="0">
                <a:solidFill>
                  <a:srgbClr val="102766"/>
                </a:solidFill>
              </a:rPr>
              <a:t>	A aplicação dessa área no mundo atual é grande e diversa. Os seguros de vida ou de bens, por exemplo, tornaram-se comuns devido à insegurança que vivenciamos atualmente.</a:t>
            </a:r>
          </a:p>
          <a:p>
            <a:pPr algn="just"/>
            <a:r>
              <a:rPr lang="pt-BR" dirty="0">
                <a:solidFill>
                  <a:srgbClr val="102766"/>
                </a:solidFill>
              </a:rPr>
              <a:t>	O cálculo da probabilidade é aplicado a diversos esportes, à Medicina, à Genética, e até mesmo a ciências sociais como Filosofia e Direito. Daí a importância de se conhecer seus fundamentos.</a:t>
            </a:r>
          </a:p>
          <a:p>
            <a:endParaRPr lang="pt-BR" dirty="0"/>
          </a:p>
        </p:txBody>
      </p:sp>
      <p:pic>
        <p:nvPicPr>
          <p:cNvPr id="5124" name="Picture 6" descr="http://www.about.ch/various/famous-swiss/bernoulli_johann.jp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92200" y="3860800"/>
            <a:ext cx="130333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CaixaDeTexto 1"/>
          <p:cNvSpPr txBox="1">
            <a:spLocks noChangeArrowheads="1"/>
          </p:cNvSpPr>
          <p:nvPr/>
        </p:nvSpPr>
        <p:spPr bwMode="auto">
          <a:xfrm>
            <a:off x="581025" y="5641975"/>
            <a:ext cx="2324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400" dirty="0"/>
              <a:t>Figura 2  </a:t>
            </a:r>
          </a:p>
          <a:p>
            <a:pPr algn="ctr"/>
            <a:r>
              <a:rPr lang="pt-BR" sz="1400" dirty="0"/>
              <a:t>Daniel Bernoulli</a:t>
            </a:r>
          </a:p>
        </p:txBody>
      </p:sp>
      <p:pic>
        <p:nvPicPr>
          <p:cNvPr id="5126" name="Picture 8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09900" y="3860800"/>
            <a:ext cx="13462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7" name="CaixaDeTexto 8"/>
          <p:cNvSpPr txBox="1">
            <a:spLocks noChangeArrowheads="1"/>
          </p:cNvSpPr>
          <p:nvPr/>
        </p:nvSpPr>
        <p:spPr bwMode="auto">
          <a:xfrm>
            <a:off x="2520950" y="5641975"/>
            <a:ext cx="2324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400" dirty="0"/>
              <a:t>Figura 3  </a:t>
            </a:r>
          </a:p>
          <a:p>
            <a:pPr algn="ctr"/>
            <a:r>
              <a:rPr lang="pt-BR" sz="1400" dirty="0"/>
              <a:t>Pierre de </a:t>
            </a:r>
            <a:r>
              <a:rPr lang="pt-BR" sz="1400" dirty="0" err="1"/>
              <a:t>Fermat</a:t>
            </a:r>
            <a:endParaRPr lang="pt-BR" sz="1400" dirty="0"/>
          </a:p>
        </p:txBody>
      </p:sp>
      <p:pic>
        <p:nvPicPr>
          <p:cNvPr id="5128" name="Picture 9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76825" y="3862388"/>
            <a:ext cx="1189038" cy="179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9" name="CaixaDeTexto 10"/>
          <p:cNvSpPr txBox="1">
            <a:spLocks noChangeArrowheads="1"/>
          </p:cNvSpPr>
          <p:nvPr/>
        </p:nvSpPr>
        <p:spPr bwMode="auto">
          <a:xfrm>
            <a:off x="4521200" y="5641975"/>
            <a:ext cx="23002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400" dirty="0"/>
              <a:t>Figura 4  </a:t>
            </a:r>
          </a:p>
          <a:p>
            <a:pPr algn="ctr"/>
            <a:r>
              <a:rPr lang="pt-BR" sz="1400" dirty="0" err="1"/>
              <a:t>Blaise</a:t>
            </a:r>
            <a:r>
              <a:rPr lang="pt-BR" sz="1400" dirty="0"/>
              <a:t> Pascal</a:t>
            </a:r>
          </a:p>
        </p:txBody>
      </p:sp>
      <p:pic>
        <p:nvPicPr>
          <p:cNvPr id="5130" name="Picture 11" descr="https://upload.wikimedia.org/wikipedia/commons/thumb/e/e3/Pierre-Simon_Laplace.jpg/200px-Pierre-Simon_Laplace.jpg">
            <a:hlinkClick r:id="rId10"/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827838" y="3862388"/>
            <a:ext cx="1349375" cy="179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1" name="CaixaDeTexto 12"/>
          <p:cNvSpPr txBox="1">
            <a:spLocks noChangeArrowheads="1"/>
          </p:cNvSpPr>
          <p:nvPr/>
        </p:nvSpPr>
        <p:spPr bwMode="auto">
          <a:xfrm>
            <a:off x="6351588" y="5641975"/>
            <a:ext cx="2301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400" dirty="0"/>
              <a:t>Figura 5  </a:t>
            </a:r>
          </a:p>
          <a:p>
            <a:pPr algn="ctr"/>
            <a:r>
              <a:rPr lang="pt-BR" sz="1400" dirty="0"/>
              <a:t>Pierre </a:t>
            </a:r>
            <a:r>
              <a:rPr lang="pt-BR" sz="1400" dirty="0" err="1"/>
              <a:t>Laplace</a:t>
            </a:r>
            <a:endParaRPr lang="pt-BR" sz="1400" dirty="0"/>
          </a:p>
        </p:txBody>
      </p:sp>
      <p:sp>
        <p:nvSpPr>
          <p:cNvPr id="5132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3573463" y="950913"/>
            <a:ext cx="19970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Aleatoriedade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39750" y="1773238"/>
            <a:ext cx="8135938" cy="922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solidFill>
                  <a:srgbClr val="102766"/>
                </a:solidFill>
              </a:rPr>
              <a:t>Chama-se de </a:t>
            </a:r>
            <a:r>
              <a:rPr lang="pt-BR" b="1" dirty="0">
                <a:solidFill>
                  <a:srgbClr val="102766"/>
                </a:solidFill>
              </a:rPr>
              <a:t>experimento</a:t>
            </a:r>
            <a:r>
              <a:rPr lang="pt-BR" dirty="0">
                <a:solidFill>
                  <a:srgbClr val="102766"/>
                </a:solidFill>
              </a:rPr>
              <a:t> </a:t>
            </a:r>
            <a:r>
              <a:rPr lang="pt-BR" b="1" dirty="0">
                <a:solidFill>
                  <a:srgbClr val="102766"/>
                </a:solidFill>
              </a:rPr>
              <a:t>aleatório</a:t>
            </a:r>
            <a:r>
              <a:rPr lang="pt-BR" dirty="0">
                <a:solidFill>
                  <a:srgbClr val="102766"/>
                </a:solidFill>
              </a:rPr>
              <a:t> aquele que, mesmo repetido várias vezes, sob condições semelhantes, apresenta resultados imprevisíveis, dentre os resultados possíveis.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9750" y="3068638"/>
            <a:ext cx="8135938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solidFill>
                  <a:srgbClr val="102766"/>
                </a:solidFill>
              </a:rPr>
              <a:t>O ramo matemático da </a:t>
            </a:r>
            <a:r>
              <a:rPr lang="pt-BR" b="1" i="1" dirty="0">
                <a:solidFill>
                  <a:srgbClr val="102766"/>
                </a:solidFill>
              </a:rPr>
              <a:t>Teoria da Probabilidade</a:t>
            </a:r>
            <a:r>
              <a:rPr lang="pt-BR" i="1" dirty="0">
                <a:solidFill>
                  <a:srgbClr val="102766"/>
                </a:solidFill>
              </a:rPr>
              <a:t> </a:t>
            </a:r>
            <a:r>
              <a:rPr lang="pt-BR" dirty="0">
                <a:solidFill>
                  <a:srgbClr val="102766"/>
                </a:solidFill>
              </a:rPr>
              <a:t>cria, elabora e pesquisa modelos de experimentos aleatórios. Alguns exemplos desses experimentos são:</a:t>
            </a:r>
          </a:p>
          <a:p>
            <a:pPr algn="just">
              <a:defRPr/>
            </a:pPr>
            <a:endParaRPr lang="pt-BR" dirty="0">
              <a:solidFill>
                <a:srgbClr val="102766"/>
              </a:solidFill>
            </a:endParaRPr>
          </a:p>
          <a:p>
            <a:pPr marL="514350" indent="-514350" algn="just">
              <a:buFont typeface="+mj-lt"/>
              <a:buAutoNum type="alphaLcParenR"/>
              <a:defRPr/>
            </a:pPr>
            <a:r>
              <a:rPr lang="pt-BR" dirty="0">
                <a:solidFill>
                  <a:srgbClr val="102766"/>
                </a:solidFill>
              </a:rPr>
              <a:t>Loteria de números</a:t>
            </a:r>
          </a:p>
          <a:p>
            <a:pPr marL="514350" indent="-514350" algn="just">
              <a:buFont typeface="+mj-lt"/>
              <a:buAutoNum type="alphaLcParenR"/>
              <a:defRPr/>
            </a:pPr>
            <a:r>
              <a:rPr lang="pt-BR" dirty="0">
                <a:solidFill>
                  <a:srgbClr val="102766"/>
                </a:solidFill>
              </a:rPr>
              <a:t>Abertura de um livro ao acaso para ver o número da página</a:t>
            </a:r>
          </a:p>
          <a:p>
            <a:pPr marL="514350" indent="-514350" algn="just">
              <a:buFont typeface="+mj-lt"/>
              <a:buAutoNum type="alphaLcParenR"/>
              <a:defRPr/>
            </a:pPr>
            <a:r>
              <a:rPr lang="pt-BR" dirty="0">
                <a:solidFill>
                  <a:srgbClr val="102766"/>
                </a:solidFill>
              </a:rPr>
              <a:t>Escolha de uma aluno ao acaso para lhe perguntar quantos irmãos tem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6150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CaixaDeTexto 1"/>
          <p:cNvSpPr txBox="1">
            <a:spLocks noChangeArrowheads="1"/>
          </p:cNvSpPr>
          <p:nvPr/>
        </p:nvSpPr>
        <p:spPr bwMode="auto">
          <a:xfrm>
            <a:off x="827088" y="981075"/>
            <a:ext cx="74168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102766"/>
                </a:solidFill>
              </a:rPr>
              <a:t>Um exemplo clássico de experimento aleatório é o lançamento de um dado ou de uma moeda. No caso do dado, os resultados possíveis são os números de 1 a 6. No caso da moeda, cara ou coroa. A partir daí, podemos definir espaço amostral:</a:t>
            </a:r>
          </a:p>
          <a:p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008063" y="2276475"/>
            <a:ext cx="7127875" cy="923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102766"/>
                </a:solidFill>
              </a:rPr>
              <a:t>Espaço amostral (S) </a:t>
            </a:r>
            <a:r>
              <a:rPr lang="pt-BR" dirty="0">
                <a:solidFill>
                  <a:srgbClr val="102766"/>
                </a:solidFill>
              </a:rPr>
              <a:t>de um experimento aleatório é o conjunto de todos os resultados possíveis desse experimento.  O espaço amostral depende do tipo de experimento.</a:t>
            </a:r>
            <a:endParaRPr lang="pt-BR" b="1" dirty="0">
              <a:solidFill>
                <a:srgbClr val="102766"/>
              </a:solidFill>
            </a:endParaRPr>
          </a:p>
        </p:txBody>
      </p:sp>
      <p:sp>
        <p:nvSpPr>
          <p:cNvPr id="7173" name="CaixaDeTexto 3"/>
          <p:cNvSpPr txBox="1">
            <a:spLocks noChangeArrowheads="1"/>
          </p:cNvSpPr>
          <p:nvPr/>
        </p:nvSpPr>
        <p:spPr bwMode="auto">
          <a:xfrm>
            <a:off x="827088" y="3573463"/>
            <a:ext cx="73088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102766"/>
                </a:solidFill>
              </a:rPr>
              <a:t>Também podemos definir </a:t>
            </a:r>
            <a:r>
              <a:rPr lang="pt-BR" b="1">
                <a:solidFill>
                  <a:srgbClr val="102766"/>
                </a:solidFill>
              </a:rPr>
              <a:t>evento:</a:t>
            </a:r>
            <a:endParaRPr lang="pt-BR">
              <a:solidFill>
                <a:srgbClr val="102766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08063" y="4221163"/>
            <a:ext cx="7127875" cy="646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102766"/>
                </a:solidFill>
              </a:rPr>
              <a:t>Evento (E) </a:t>
            </a:r>
            <a:r>
              <a:rPr lang="pt-BR" dirty="0">
                <a:solidFill>
                  <a:srgbClr val="102766"/>
                </a:solidFill>
              </a:rPr>
              <a:t>é todo subconjunto do espaço amostral </a:t>
            </a:r>
            <a:r>
              <a:rPr lang="pt-BR" b="1" dirty="0">
                <a:solidFill>
                  <a:srgbClr val="102766"/>
                </a:solidFill>
              </a:rPr>
              <a:t>S </a:t>
            </a:r>
            <a:r>
              <a:rPr lang="pt-BR" dirty="0">
                <a:solidFill>
                  <a:srgbClr val="102766"/>
                </a:solidFill>
              </a:rPr>
              <a:t>de um experimento aleatório. Também depende do tipo de experimento</a:t>
            </a:r>
            <a:endParaRPr lang="pt-BR" b="1" dirty="0">
              <a:solidFill>
                <a:srgbClr val="102766"/>
              </a:solidFill>
            </a:endParaRPr>
          </a:p>
        </p:txBody>
      </p:sp>
      <p:sp>
        <p:nvSpPr>
          <p:cNvPr id="7175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CaixaDeTexto 1"/>
          <p:cNvSpPr txBox="1">
            <a:spLocks noChangeArrowheads="1"/>
          </p:cNvSpPr>
          <p:nvPr/>
        </p:nvSpPr>
        <p:spPr bwMode="auto">
          <a:xfrm>
            <a:off x="755650" y="1052513"/>
            <a:ext cx="7632700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>
                <a:solidFill>
                  <a:srgbClr val="102766"/>
                </a:solidFill>
              </a:rPr>
              <a:t>Vamos analisar alguns fenômenos aleatórios. Os dados dos experimentos são os comuns, de 6 faces.</a:t>
            </a:r>
          </a:p>
          <a:p>
            <a:pPr algn="just"/>
            <a:endParaRPr lang="pt-BR" sz="2400">
              <a:solidFill>
                <a:srgbClr val="102766"/>
              </a:solidFill>
            </a:endParaRPr>
          </a:p>
          <a:p>
            <a:pPr algn="just">
              <a:buFont typeface="Calibri" pitchFamily="34" charset="0"/>
              <a:buAutoNum type="arabicParenR"/>
            </a:pPr>
            <a:r>
              <a:rPr lang="pt-BR" sz="2400" b="1">
                <a:solidFill>
                  <a:srgbClr val="102766"/>
                </a:solidFill>
              </a:rPr>
              <a:t> Lançamento de um dado e registro do resultado</a:t>
            </a:r>
          </a:p>
          <a:p>
            <a:pPr algn="just"/>
            <a:r>
              <a:rPr lang="pt-BR" sz="2400">
                <a:solidFill>
                  <a:srgbClr val="102766"/>
                </a:solidFill>
              </a:rPr>
              <a:t>Conjunto de todos os resultados possíveis: {1, 2, 3, 4, 5, 6}</a:t>
            </a:r>
          </a:p>
          <a:p>
            <a:pPr algn="just"/>
            <a:r>
              <a:rPr lang="pt-BR" sz="2400">
                <a:solidFill>
                  <a:srgbClr val="102766"/>
                </a:solidFill>
              </a:rPr>
              <a:t>Um dos subconjuntos dele é {1, 3, 5}, que pode ser identificado por “ocorrer número ímpar no lançamento de um dado”.</a:t>
            </a:r>
          </a:p>
          <a:p>
            <a:pPr marL="725488" lvl="1" indent="-284163" algn="just">
              <a:buFont typeface="Arial" charset="0"/>
              <a:buChar char="•"/>
            </a:pPr>
            <a:r>
              <a:rPr lang="pt-BR" sz="2400" b="1">
                <a:solidFill>
                  <a:srgbClr val="102766"/>
                </a:solidFill>
              </a:rPr>
              <a:t>espaço amostral: </a:t>
            </a:r>
            <a:r>
              <a:rPr lang="pt-BR" sz="2400">
                <a:solidFill>
                  <a:srgbClr val="102766"/>
                </a:solidFill>
              </a:rPr>
              <a:t>S = {1, 2, 3, 4, 5, 6}</a:t>
            </a:r>
          </a:p>
          <a:p>
            <a:pPr marL="725488" lvl="1" indent="-284163" algn="just">
              <a:buFont typeface="Arial" charset="0"/>
              <a:buChar char="•"/>
            </a:pPr>
            <a:r>
              <a:rPr lang="pt-BR" sz="2400" b="1">
                <a:solidFill>
                  <a:srgbClr val="102766"/>
                </a:solidFill>
              </a:rPr>
              <a:t>evento E: </a:t>
            </a:r>
            <a:r>
              <a:rPr lang="pt-BR" sz="2400">
                <a:solidFill>
                  <a:srgbClr val="102766"/>
                </a:solidFill>
              </a:rPr>
              <a:t>“ocorrer número ímpar no lançamento de um dado” </a:t>
            </a:r>
            <a:r>
              <a:rPr lang="pt-BR" sz="2400">
                <a:solidFill>
                  <a:srgbClr val="102766"/>
                </a:solidFill>
                <a:latin typeface="Cambria Math" pitchFamily="18" charset="0"/>
              </a:rPr>
              <a:t>→ </a:t>
            </a:r>
            <a:r>
              <a:rPr lang="pt-BR" sz="2400">
                <a:solidFill>
                  <a:srgbClr val="102766"/>
                </a:solidFill>
              </a:rPr>
              <a:t>A = {1, 3, 5}</a:t>
            </a:r>
            <a:endParaRPr lang="pt-BR" sz="2400" b="1">
              <a:solidFill>
                <a:srgbClr val="102766"/>
              </a:solidFill>
            </a:endParaRPr>
          </a:p>
          <a:p>
            <a:endParaRPr lang="pt-BR" sz="1600"/>
          </a:p>
        </p:txBody>
      </p:sp>
      <p:pic>
        <p:nvPicPr>
          <p:cNvPr id="8196" name="Picture 6" descr="http://www.clker.com/cliparts/5/7/0/6/1340813749627696469dado-m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5463" y="4945063"/>
            <a:ext cx="10445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CaixaDeTexto 6"/>
          <p:cNvSpPr txBox="1">
            <a:spLocks noChangeArrowheads="1"/>
          </p:cNvSpPr>
          <p:nvPr/>
        </p:nvSpPr>
        <p:spPr bwMode="auto">
          <a:xfrm>
            <a:off x="7016750" y="6042025"/>
            <a:ext cx="763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Figura 6</a:t>
            </a:r>
          </a:p>
        </p:txBody>
      </p:sp>
      <p:sp>
        <p:nvSpPr>
          <p:cNvPr id="8198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CaixaDeTexto 1"/>
          <p:cNvSpPr txBox="1">
            <a:spLocks noChangeArrowheads="1"/>
          </p:cNvSpPr>
          <p:nvPr/>
        </p:nvSpPr>
        <p:spPr bwMode="auto">
          <a:xfrm>
            <a:off x="534988" y="981075"/>
            <a:ext cx="7920037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algn="just">
              <a:buFont typeface="Calibri" pitchFamily="34" charset="0"/>
              <a:buAutoNum type="arabicParenR" startAt="2"/>
            </a:pPr>
            <a:r>
              <a:rPr lang="pt-BR" sz="2400" b="1">
                <a:solidFill>
                  <a:srgbClr val="102766"/>
                </a:solidFill>
              </a:rPr>
              <a:t>Registrar o número de peças defeituosas fabricadas por uma máquina num dia. Determinar os eventos “número de peças defeituosas num dia é 8” e “número de peças defeituosas num dia é maior que 5”</a:t>
            </a:r>
          </a:p>
          <a:p>
            <a:pPr marL="514350" indent="-514350" algn="just">
              <a:buFont typeface="Calibri" pitchFamily="34" charset="0"/>
              <a:buAutoNum type="arabicParenR" startAt="2"/>
            </a:pPr>
            <a:endParaRPr lang="pt-BR" sz="2400" b="1">
              <a:solidFill>
                <a:srgbClr val="102766"/>
              </a:solidFill>
            </a:endParaRPr>
          </a:p>
          <a:p>
            <a:pPr marL="725488" lvl="1" indent="-284163" algn="just">
              <a:buFont typeface="Arial" charset="0"/>
              <a:buChar char="•"/>
            </a:pPr>
            <a:r>
              <a:rPr lang="pt-BR" sz="2400" b="1">
                <a:solidFill>
                  <a:srgbClr val="102766"/>
                </a:solidFill>
              </a:rPr>
              <a:t>espaço amostral: </a:t>
            </a:r>
            <a:r>
              <a:rPr lang="pt-BR" sz="2400">
                <a:solidFill>
                  <a:srgbClr val="102766"/>
                </a:solidFill>
              </a:rPr>
              <a:t>S = {0, 1, 2, 3, ..., n}, onde </a:t>
            </a:r>
            <a:r>
              <a:rPr lang="pt-BR" sz="2400" b="1">
                <a:solidFill>
                  <a:srgbClr val="102766"/>
                </a:solidFill>
              </a:rPr>
              <a:t>n </a:t>
            </a:r>
            <a:r>
              <a:rPr lang="pt-BR" sz="2400">
                <a:solidFill>
                  <a:srgbClr val="102766"/>
                </a:solidFill>
              </a:rPr>
              <a:t>representa todas as peças fabricadas num dia. </a:t>
            </a:r>
          </a:p>
          <a:p>
            <a:pPr marL="725488" lvl="1" indent="-284163" algn="just">
              <a:buFont typeface="Arial" charset="0"/>
              <a:buChar char="•"/>
            </a:pPr>
            <a:r>
              <a:rPr lang="pt-BR" sz="2400" b="1">
                <a:solidFill>
                  <a:srgbClr val="102766"/>
                </a:solidFill>
              </a:rPr>
              <a:t>evento E</a:t>
            </a:r>
            <a:r>
              <a:rPr lang="pt-BR" sz="2400" b="1" baseline="-25000">
                <a:solidFill>
                  <a:srgbClr val="102766"/>
                </a:solidFill>
              </a:rPr>
              <a:t>1</a:t>
            </a:r>
            <a:r>
              <a:rPr lang="pt-BR" sz="2400" b="1">
                <a:solidFill>
                  <a:srgbClr val="102766"/>
                </a:solidFill>
              </a:rPr>
              <a:t>: </a:t>
            </a:r>
            <a:r>
              <a:rPr lang="pt-BR" sz="2400">
                <a:solidFill>
                  <a:srgbClr val="102766"/>
                </a:solidFill>
              </a:rPr>
              <a:t>“número de peças defeituosas num dia é 8”  A = {8}</a:t>
            </a:r>
          </a:p>
          <a:p>
            <a:pPr marL="725488" lvl="1" indent="-284163" algn="just">
              <a:buFont typeface="Arial" charset="0"/>
              <a:buChar char="•"/>
            </a:pPr>
            <a:r>
              <a:rPr lang="pt-BR" sz="2400" b="1">
                <a:solidFill>
                  <a:srgbClr val="102766"/>
                </a:solidFill>
              </a:rPr>
              <a:t>evento E</a:t>
            </a:r>
            <a:r>
              <a:rPr lang="pt-BR" sz="2400" b="1" baseline="-25000">
                <a:solidFill>
                  <a:srgbClr val="102766"/>
                </a:solidFill>
              </a:rPr>
              <a:t>2</a:t>
            </a:r>
            <a:r>
              <a:rPr lang="pt-BR" sz="2400" b="1">
                <a:solidFill>
                  <a:srgbClr val="102766"/>
                </a:solidFill>
              </a:rPr>
              <a:t>:</a:t>
            </a:r>
            <a:r>
              <a:rPr lang="pt-BR" sz="2400">
                <a:solidFill>
                  <a:srgbClr val="102766"/>
                </a:solidFill>
              </a:rPr>
              <a:t> “número de peças defeituosas num dia é maior que 5” </a:t>
            </a:r>
            <a:r>
              <a:rPr lang="pt-BR" sz="2400">
                <a:solidFill>
                  <a:srgbClr val="102766"/>
                </a:solidFill>
                <a:latin typeface="Cambria Math" pitchFamily="18" charset="0"/>
              </a:rPr>
              <a:t>→ </a:t>
            </a:r>
            <a:r>
              <a:rPr lang="pt-BR" sz="2400">
                <a:solidFill>
                  <a:srgbClr val="102766"/>
                </a:solidFill>
              </a:rPr>
              <a:t>B = {6, 7, 8, ..., n} </a:t>
            </a:r>
          </a:p>
          <a:p>
            <a:pPr marL="514350" indent="-514350"/>
            <a:endParaRPr lang="pt-BR"/>
          </a:p>
        </p:txBody>
      </p:sp>
      <p:pic>
        <p:nvPicPr>
          <p:cNvPr id="9220" name="Picture 6" descr="http://2.bp.blogspot.com/_UPPcdbHqQxw/TMt8cYsltQI/AAAAAAAAASA/ei9WAEpk2pI/s320/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76975" y="4725988"/>
            <a:ext cx="1919288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CaixaDeTexto 5"/>
          <p:cNvSpPr txBox="1">
            <a:spLocks noChangeArrowheads="1"/>
          </p:cNvSpPr>
          <p:nvPr/>
        </p:nvSpPr>
        <p:spPr bwMode="auto">
          <a:xfrm>
            <a:off x="6853238" y="6145213"/>
            <a:ext cx="765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Figura 7</a:t>
            </a:r>
          </a:p>
        </p:txBody>
      </p:sp>
      <p:sp>
        <p:nvSpPr>
          <p:cNvPr id="9222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aixaDeTexto 1"/>
          <p:cNvSpPr txBox="1">
            <a:spLocks noChangeArrowheads="1"/>
          </p:cNvSpPr>
          <p:nvPr/>
        </p:nvSpPr>
        <p:spPr bwMode="auto">
          <a:xfrm>
            <a:off x="320675" y="1125538"/>
            <a:ext cx="8499475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>
                <a:solidFill>
                  <a:srgbClr val="102766"/>
                </a:solidFill>
              </a:rPr>
              <a:t>	As situações apresentadas permitem trabalhar alguns conceitos.</a:t>
            </a:r>
          </a:p>
          <a:p>
            <a:pPr algn="just"/>
            <a:r>
              <a:rPr lang="pt-BR" sz="2400">
                <a:solidFill>
                  <a:srgbClr val="102766"/>
                </a:solidFill>
              </a:rPr>
              <a:t>	No exemplo do dado, se o evento fosse, por exemplo, “sair um número maior que 0” o evento seria {1, 2, 3, 4, 5, 6}. Ou seja, E = S. Quando isso ocorre, chamamos E</a:t>
            </a:r>
            <a:r>
              <a:rPr lang="pt-BR" sz="2400" b="1">
                <a:solidFill>
                  <a:srgbClr val="102766"/>
                </a:solidFill>
              </a:rPr>
              <a:t> </a:t>
            </a:r>
            <a:r>
              <a:rPr lang="pt-BR" sz="2400">
                <a:solidFill>
                  <a:srgbClr val="102766"/>
                </a:solidFill>
              </a:rPr>
              <a:t>de </a:t>
            </a:r>
            <a:r>
              <a:rPr lang="pt-BR" sz="2400" b="1">
                <a:solidFill>
                  <a:srgbClr val="102766"/>
                </a:solidFill>
              </a:rPr>
              <a:t>evento certo.</a:t>
            </a:r>
          </a:p>
          <a:p>
            <a:pPr algn="just"/>
            <a:r>
              <a:rPr lang="pt-BR" sz="2400" b="1">
                <a:solidFill>
                  <a:srgbClr val="102766"/>
                </a:solidFill>
              </a:rPr>
              <a:t>	</a:t>
            </a:r>
            <a:r>
              <a:rPr lang="pt-BR" sz="2400">
                <a:solidFill>
                  <a:srgbClr val="102766"/>
                </a:solidFill>
              </a:rPr>
              <a:t>Do mesmo modo, se tivéssemos o evento “sair um número maior que 7”, nosso conjunto evento </a:t>
            </a:r>
            <a:r>
              <a:rPr lang="pt-BR" sz="2400" i="1">
                <a:solidFill>
                  <a:srgbClr val="102766"/>
                </a:solidFill>
              </a:rPr>
              <a:t>E </a:t>
            </a:r>
            <a:r>
              <a:rPr lang="pt-BR" sz="2400">
                <a:solidFill>
                  <a:srgbClr val="102766"/>
                </a:solidFill>
              </a:rPr>
              <a:t>estaria vazio. Ou seja, E = </a:t>
            </a:r>
            <a:r>
              <a:rPr lang="pt-BR" sz="2400">
                <a:solidFill>
                  <a:srgbClr val="102766"/>
                </a:solidFill>
                <a:latin typeface="Cambria Math" pitchFamily="18" charset="0"/>
              </a:rPr>
              <a:t>∅. </a:t>
            </a:r>
            <a:r>
              <a:rPr lang="pt-BR" sz="2400">
                <a:solidFill>
                  <a:srgbClr val="102766"/>
                </a:solidFill>
              </a:rPr>
              <a:t>Quando isso ocorre chamamos E de </a:t>
            </a:r>
            <a:r>
              <a:rPr lang="pt-BR" sz="2400" b="1">
                <a:solidFill>
                  <a:srgbClr val="102766"/>
                </a:solidFill>
              </a:rPr>
              <a:t>evento impossível.</a:t>
            </a:r>
          </a:p>
          <a:p>
            <a:pPr algn="just"/>
            <a:r>
              <a:rPr lang="pt-BR" sz="2400" b="1">
                <a:solidFill>
                  <a:srgbClr val="102766"/>
                </a:solidFill>
              </a:rPr>
              <a:t>	</a:t>
            </a:r>
            <a:r>
              <a:rPr lang="pt-BR" sz="2400">
                <a:solidFill>
                  <a:srgbClr val="102766"/>
                </a:solidFill>
              </a:rPr>
              <a:t>No exemplo das peças, o conjunto E</a:t>
            </a:r>
            <a:r>
              <a:rPr lang="pt-BR" sz="2400" baseline="-25000">
                <a:solidFill>
                  <a:srgbClr val="102766"/>
                </a:solidFill>
              </a:rPr>
              <a:t>1</a:t>
            </a:r>
            <a:r>
              <a:rPr lang="pt-BR" sz="2400">
                <a:solidFill>
                  <a:srgbClr val="102766"/>
                </a:solidFill>
              </a:rPr>
              <a:t> do evento “número de peças defeituosas num dia é 8” corresponde a {8}. Quando o conjunto </a:t>
            </a:r>
            <a:r>
              <a:rPr lang="pt-BR" sz="2400" i="1">
                <a:solidFill>
                  <a:srgbClr val="102766"/>
                </a:solidFill>
              </a:rPr>
              <a:t>E</a:t>
            </a:r>
            <a:r>
              <a:rPr lang="pt-BR" sz="2400" b="1">
                <a:solidFill>
                  <a:srgbClr val="102766"/>
                </a:solidFill>
              </a:rPr>
              <a:t> </a:t>
            </a:r>
            <a:r>
              <a:rPr lang="pt-BR" sz="2400">
                <a:solidFill>
                  <a:srgbClr val="102766"/>
                </a:solidFill>
              </a:rPr>
              <a:t>é</a:t>
            </a:r>
            <a:r>
              <a:rPr lang="pt-BR" sz="2400" b="1">
                <a:solidFill>
                  <a:srgbClr val="102766"/>
                </a:solidFill>
              </a:rPr>
              <a:t> </a:t>
            </a:r>
            <a:r>
              <a:rPr lang="pt-BR" sz="2400">
                <a:solidFill>
                  <a:srgbClr val="102766"/>
                </a:solidFill>
              </a:rPr>
              <a:t>unitário o chamamos de </a:t>
            </a:r>
            <a:r>
              <a:rPr lang="pt-BR" sz="2400" b="1">
                <a:solidFill>
                  <a:srgbClr val="102766"/>
                </a:solidFill>
              </a:rPr>
              <a:t>evento simples.</a:t>
            </a:r>
            <a:endParaRPr lang="pt-BR" sz="2400">
              <a:solidFill>
                <a:srgbClr val="102766"/>
              </a:solidFill>
            </a:endParaRPr>
          </a:p>
          <a:p>
            <a:endParaRPr lang="pt-BR"/>
          </a:p>
        </p:txBody>
      </p:sp>
      <p:sp>
        <p:nvSpPr>
          <p:cNvPr id="10244" name="CaixaDeTexto 6"/>
          <p:cNvSpPr>
            <a:spLocks/>
          </p:cNvSpPr>
          <p:nvPr/>
        </p:nvSpPr>
        <p:spPr bwMode="auto">
          <a:xfrm>
            <a:off x="-36513" y="0"/>
            <a:ext cx="3960813" cy="1201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</a:t>
            </a:r>
            <a:r>
              <a:rPr 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Probabilidade de união de eventos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1852</Words>
  <Application>Microsoft Office PowerPoint</Application>
  <PresentationFormat>Apresentação na tela (4:3)</PresentationFormat>
  <Paragraphs>280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9" baseType="lpstr">
      <vt:lpstr>Calibri</vt:lpstr>
      <vt:lpstr>Arial</vt:lpstr>
      <vt:lpstr>Microsoft YaHei</vt:lpstr>
      <vt:lpstr>Mangal</vt:lpstr>
      <vt:lpstr>Arial Unicode MS</vt:lpstr>
      <vt:lpstr>Tahoma</vt:lpstr>
      <vt:lpstr>Cambria Math</vt:lpstr>
      <vt:lpstr>Wingdings</vt:lpstr>
      <vt:lpstr>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Positivo Master</cp:lastModifiedBy>
  <cp:revision>23</cp:revision>
  <dcterms:created xsi:type="dcterms:W3CDTF">2015-04-17T15:03:36Z</dcterms:created>
  <dcterms:modified xsi:type="dcterms:W3CDTF">2015-10-06T13:51:24Z</dcterms:modified>
</cp:coreProperties>
</file>