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7" r:id="rId2"/>
    <p:sldMasterId id="2147483689" r:id="rId3"/>
    <p:sldMasterId id="2147483703" r:id="rId4"/>
  </p:sldMasterIdLst>
  <p:notesMasterIdLst>
    <p:notesMasterId r:id="rId45"/>
  </p:notesMasterIdLst>
  <p:handoutMasterIdLst>
    <p:handoutMasterId r:id="rId46"/>
  </p:handoutMasterIdLst>
  <p:sldIdLst>
    <p:sldId id="382" r:id="rId5"/>
    <p:sldId id="291" r:id="rId6"/>
    <p:sldId id="292" r:id="rId7"/>
    <p:sldId id="264" r:id="rId8"/>
    <p:sldId id="265" r:id="rId9"/>
    <p:sldId id="300" r:id="rId10"/>
    <p:sldId id="361" r:id="rId11"/>
    <p:sldId id="302" r:id="rId12"/>
    <p:sldId id="363" r:id="rId13"/>
    <p:sldId id="305" r:id="rId14"/>
    <p:sldId id="375" r:id="rId15"/>
    <p:sldId id="376" r:id="rId16"/>
    <p:sldId id="381" r:id="rId17"/>
    <p:sldId id="307" r:id="rId18"/>
    <p:sldId id="308" r:id="rId19"/>
    <p:sldId id="311" r:id="rId20"/>
    <p:sldId id="306" r:id="rId21"/>
    <p:sldId id="310" r:id="rId22"/>
    <p:sldId id="309" r:id="rId23"/>
    <p:sldId id="312" r:id="rId24"/>
    <p:sldId id="372" r:id="rId25"/>
    <p:sldId id="377" r:id="rId26"/>
    <p:sldId id="380" r:id="rId27"/>
    <p:sldId id="378" r:id="rId28"/>
    <p:sldId id="379" r:id="rId29"/>
    <p:sldId id="314" r:id="rId30"/>
    <p:sldId id="360" r:id="rId31"/>
    <p:sldId id="320" r:id="rId32"/>
    <p:sldId id="321" r:id="rId33"/>
    <p:sldId id="322" r:id="rId34"/>
    <p:sldId id="337" r:id="rId35"/>
    <p:sldId id="338" r:id="rId36"/>
    <p:sldId id="339" r:id="rId37"/>
    <p:sldId id="365" r:id="rId38"/>
    <p:sldId id="366" r:id="rId39"/>
    <p:sldId id="367" r:id="rId40"/>
    <p:sldId id="368" r:id="rId41"/>
    <p:sldId id="369" r:id="rId42"/>
    <p:sldId id="383" r:id="rId43"/>
    <p:sldId id="364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kumimoji="1" sz="32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kumimoji="1" sz="32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kumimoji="1" sz="32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kumimoji="1" sz="32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kumimoji="1" sz="32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A1E"/>
    <a:srgbClr val="B3C9E3"/>
    <a:srgbClr val="8CA7F4"/>
    <a:srgbClr val="92B1D6"/>
    <a:srgbClr val="9EB9DA"/>
    <a:srgbClr val="7FA3CF"/>
    <a:srgbClr val="FF9900"/>
    <a:srgbClr val="FF535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0"/>
    <p:restoredTop sz="99290" autoAdjust="0"/>
  </p:normalViewPr>
  <p:slideViewPr>
    <p:cSldViewPr>
      <p:cViewPr>
        <p:scale>
          <a:sx n="70" d="100"/>
          <a:sy n="70" d="100"/>
        </p:scale>
        <p:origin x="-138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7B77323C-059B-4719-B9F0-B45109B7C089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B4496651-D7E7-4FF8-8B6D-922B7E806A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29198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8D29857F-9A33-4E74-9A24-D9468E77961A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7D6FD5C-2F01-439D-BF87-EEA187838D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79705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634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fld id="{B24E175A-A36B-4628-9DC2-7BFCC6045F5D}" type="slidenum">
              <a:rPr lang="pt-BR" altLang="pt-BR" smtClean="0">
                <a:latin typeface="Garamond" pitchFamily="18" charset="0"/>
              </a:rPr>
              <a:pPr eaLnBrk="1" hangingPunct="1">
                <a:spcBef>
                  <a:spcPct val="20000"/>
                </a:spcBef>
              </a:pPr>
              <a:t>24</a:t>
            </a:fld>
            <a:endParaRPr lang="pt-BR" altLang="pt-BR" smtClean="0">
              <a:latin typeface="Garamond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fld id="{71E82170-4CDA-4A24-A488-ACFAEE71F0C6}" type="slidenum">
              <a:rPr lang="pt-BR" altLang="pt-BR" smtClean="0">
                <a:latin typeface="Times New Roman" pitchFamily="18" charset="0"/>
              </a:rPr>
              <a:pPr eaLnBrk="1" hangingPunct="1">
                <a:spcBef>
                  <a:spcPct val="20000"/>
                </a:spcBef>
              </a:pPr>
              <a:t>25</a:t>
            </a:fld>
            <a:endParaRPr lang="pt-BR" altLang="pt-BR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3CE77CEE-908A-47DD-B72E-6226717394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2569800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034BE379-3B94-4860-B14E-180D2F1B3B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2904848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98F6D2BA-66FF-4E6F-8426-E50B7C7B82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6183560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ítulo, 2 partes de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A3E44687-3285-4DFD-925D-DB925EAAE3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43007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6525F5B0-8BC8-4DA4-B3D0-705A9F7B33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6170905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ítulo e diagrama ou orga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SmartArt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D55326D6-081D-42D0-AF7C-AEAFEADAA2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931501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FC1A1-972B-4E68-89B4-A5568BC6EB9B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80124-D8D6-4C88-AEB7-18A8B54C0F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98666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A287E-396D-433C-9626-8E8693758190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F4B25-9361-4768-A465-7B5C5A0C7E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37872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45DEE-D0D8-4471-9595-63C8555E5E7E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FC145-6C8B-4288-BCA6-8B7507C741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83349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F42E1-E290-4798-A68B-506F038459D2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D292F-D993-43FF-ABC4-9BE2E1F945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04494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368DC-ADE5-487C-BD7E-BECC6F1C8318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AE7FB-64A9-4317-BB4A-937EC57346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556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C6C45909-6DBC-43C7-A699-FCBF4988A6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8857112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EE5E1-8536-4A95-99A1-4BD93816712D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21E08-F5CF-42E9-8C84-E311FE27E3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4963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DA70E-33E8-4A48-803F-8B475696A610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F6FC5-5951-441E-B9DC-26FFDBDA3D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07156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15302-9806-4AD0-BBC3-3B3BB04FC0CC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0323E-8BBC-4CF2-881D-2A029822C7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3459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8A411-04CD-40EE-99D8-894FD8639071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A0401-6FB4-4E3D-B8DE-5060577801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00163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C7A25-3185-4081-80EF-5C3E27D11459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CBB43-0D2F-4849-945A-5F97228DF2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87643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33A64-CBAD-478D-BB9F-37C3CFCF802F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4B8DA-1983-48B4-8B0E-45BEC8E6B6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03320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9F758-7F7E-4C2B-9926-093870BD3F05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EA827-EE52-43BE-8087-57F6755516CC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3492489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06DDA-BAE8-4BC3-8DE1-B7130A8FF80D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2AC13-E6B7-4F0E-84D3-AA173AC33C8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6418550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D87CD-099E-4EA5-9B12-81F577563B92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0606D-3CFC-4A7F-B556-F5BD415A97AC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34264995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CEC30-0C4F-4FA7-B70D-26C906D99AC6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FE592-FD17-440B-A3E8-AD7B15833F8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138270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90B1E636-3F3E-4C28-B38C-7FA25F3F50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5583284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41226-6D29-4E3D-B5A4-9C6C7319D2A4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66716-AEBD-4C0A-B666-8B76AAA601D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39063840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E79FB-1B17-4A24-AF40-8A2E6637709E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0D2D7-9B4A-49FA-A079-E6C1713861AC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174375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9846A-62F2-40BE-B910-E6A359576059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F87DD-C409-43EE-9833-2D0C3012DF6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40354361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43739-7E25-4ADB-8E9D-A47F04EE7D62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9D546-5C49-4F5B-B863-9FC91D59890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42401117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8ED06-CA88-412E-898B-C8ADA7FCF53C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1AFE2-F68F-4F1E-BCF7-17C574E7918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39068686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B52C8-EE40-49E8-8470-EC1453967368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5D5FC-6B4B-4211-B759-56B96980E1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32865440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E4FA3-9896-4DFB-856E-EAAFE3304F0E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E30DE-8E3C-4234-99D7-A359DDEAB24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20562841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ítulo, 2 partes de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C63B-1FFB-441D-BE43-48AA3846A21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28162023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B8687-9460-4975-A0BB-DC6848983D7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366390817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586D6-0563-4D81-8473-F34A35725C96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1768D-B546-4C81-9163-F7B167E731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5539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BDE6D81B-EA08-4FEE-BE43-0F9BDC6EB6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8030084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88A65-2C1A-4E00-AD26-7585C0243C86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5FC3D-5636-4352-B437-D96AA7DB4F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954139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53591-C0CE-4CA6-99D4-213E4BB04B0C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CBD48-94CD-49CA-BBD5-13DFC03F52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867652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55515-D27F-4986-8F7C-3DDCFA38C027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0389D-07C9-4308-972A-90168FDD6A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324195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0C600-D499-4CA7-ABD2-602C9C766224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785C3-2243-4DEA-AC02-8287DB8648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24853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8694D-9DF8-409D-A481-AD6788E2CFF1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9428E-A397-4853-88BD-69D2C2EC90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231661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806E4-D51E-4194-9EFB-5F7A321E40D8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B8E41-0475-4809-967C-DB8FEF5AE3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009086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E808C-6DC2-4DC4-8A98-D87CE6D352F1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E4FB4-9035-44D6-82C4-5735D91CCD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266682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00875-C1BC-45DE-A58B-8B6485ACDC57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B5869-12BE-4E5C-9E76-8C0520A820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680093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E36E-CA7E-4146-8DF5-7CC559FFAB59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A9AFB-28A7-47EB-876A-0D1BCF5790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630601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5C0FF-0EE0-4F76-A201-C7547286F425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B0C8C-B111-42E1-8C9E-F2C5B54763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9569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6EE9E585-171E-440C-88C8-B1210E7E5F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248300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1CAED0E8-C75B-4DDC-91AA-3DA933C7C3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3121848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859E71BD-BB19-4C84-8C32-0E266ACAE9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5582965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6CEFD48E-3686-4DAE-8D9F-8A4DB21993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712876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89A89682-9084-4629-A6B4-D156FAAB50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774447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6"/>
          <p:cNvSpPr txBox="1">
            <a:spLocks noChangeArrowheads="1"/>
          </p:cNvSpPr>
          <p:nvPr userDrawn="1"/>
        </p:nvSpPr>
        <p:spPr bwMode="auto">
          <a:xfrm>
            <a:off x="107950" y="144463"/>
            <a:ext cx="3960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1800" dirty="0" smtClean="0">
                <a:solidFill>
                  <a:schemeClr val="bg1"/>
                </a:solidFill>
              </a:rPr>
              <a:t>Matemática, 2º ano, </a:t>
            </a:r>
            <a:r>
              <a:rPr lang="pt-BR" sz="1800" dirty="0" smtClean="0">
                <a:solidFill>
                  <a:schemeClr val="bg1"/>
                </a:solidFill>
              </a:rPr>
              <a:t>Sistemas Lineares </a:t>
            </a:r>
            <a:endParaRPr lang="pt-BR" altLang="pt-BR" sz="1800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3" r:id="rId1"/>
    <p:sldLayoutId id="2147484714" r:id="rId2"/>
    <p:sldLayoutId id="2147484715" r:id="rId3"/>
    <p:sldLayoutId id="2147484716" r:id="rId4"/>
    <p:sldLayoutId id="2147484717" r:id="rId5"/>
    <p:sldLayoutId id="2147484718" r:id="rId6"/>
    <p:sldLayoutId id="2147484719" r:id="rId7"/>
    <p:sldLayoutId id="2147484720" r:id="rId8"/>
    <p:sldLayoutId id="2147484721" r:id="rId9"/>
    <p:sldLayoutId id="2147484722" r:id="rId10"/>
    <p:sldLayoutId id="2147484723" r:id="rId11"/>
    <p:sldLayoutId id="2147484724" r:id="rId12"/>
    <p:sldLayoutId id="2147484725" r:id="rId13"/>
    <p:sldLayoutId id="2147484726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C21F88-E425-4BBF-865B-C401E2C8942B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4DB194-4E08-4838-8769-4DD8E5F781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307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E46592-7AF9-4BD4-89CE-0302AA96FF0B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1E2D2DC-EFA7-4EFE-B4C5-5778EBC2CF8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pic>
        <p:nvPicPr>
          <p:cNvPr id="3079" name="Imagem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27" r:id="rId12"/>
    <p:sldLayoutId id="214748472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3F60EBE-1DE2-4C62-9583-2F46D5BFE967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720C80-06CB-4AFA-9383-DCB632568D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2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exeter.edu/rparris/winmat.html" TargetMode="External"/><Relationship Id="rId2" Type="http://schemas.openxmlformats.org/officeDocument/2006/relationships/hyperlink" Target="http://www.baixaki.com.br/download/geogebra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silescola.com/matematica/sistemas-lineares.htm" TargetMode="External"/><Relationship Id="rId2" Type="http://schemas.openxmlformats.org/officeDocument/2006/relationships/hyperlink" Target="http://www.mundoeducacao.com.br/matematica/sistemas-equacoes-lineare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matematica.com.br/emedio/sistemas/sistemas.php" TargetMode="External"/><Relationship Id="rId5" Type="http://schemas.openxmlformats.org/officeDocument/2006/relationships/hyperlink" Target="http://pt.wikibooks.org/wiki/Matem%C3%A1tica_elementar/Sistemas_lineares" TargetMode="External"/><Relationship Id="rId4" Type="http://schemas.openxmlformats.org/officeDocument/2006/relationships/hyperlink" Target="http://pt.wikipedia.org/wiki/Sistemas_linear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CaixaDeTexto 6"/>
          <p:cNvSpPr txBox="1">
            <a:spLocks noChangeArrowheads="1"/>
          </p:cNvSpPr>
          <p:nvPr/>
        </p:nvSpPr>
        <p:spPr bwMode="auto">
          <a:xfrm>
            <a:off x="1042988" y="3784600"/>
            <a:ext cx="79216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i="1">
              <a:solidFill>
                <a:schemeClr val="bg1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pt-BR" altLang="pt-BR" sz="4000" i="1">
                <a:solidFill>
                  <a:schemeClr val="bg1"/>
                </a:solidFill>
                <a:latin typeface="Calibri" pitchFamily="34" charset="0"/>
              </a:rPr>
              <a:t>MATEMÁTICA E SUAS TECNOLOGIAS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i="1">
                <a:solidFill>
                  <a:schemeClr val="bg1"/>
                </a:solidFill>
                <a:latin typeface="Calibri" pitchFamily="34" charset="0"/>
              </a:rPr>
              <a:t>Ensino Médio, 2º ano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000" i="1">
                <a:solidFill>
                  <a:schemeClr val="bg1"/>
                </a:solidFill>
                <a:latin typeface="Calibri" pitchFamily="34" charset="0"/>
              </a:rPr>
              <a:t>Sistemas Lineares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401763"/>
            <a:ext cx="7920038" cy="587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EXEMPLO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2559050"/>
            <a:ext cx="7993063" cy="6477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O sistema linear                              é homogêneo.</a:t>
            </a:r>
          </a:p>
        </p:txBody>
      </p:sp>
      <p:sp>
        <p:nvSpPr>
          <p:cNvPr id="61444" name="AutoShape 4"/>
          <p:cNvSpPr>
            <a:spLocks/>
          </p:cNvSpPr>
          <p:nvPr/>
        </p:nvSpPr>
        <p:spPr bwMode="auto">
          <a:xfrm>
            <a:off x="2757488" y="2371725"/>
            <a:ext cx="144462" cy="900113"/>
          </a:xfrm>
          <a:prstGeom prst="leftBrace">
            <a:avLst>
              <a:gd name="adj1" fmla="val 519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859088" y="23622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x – 2y = 0</a:t>
            </a:r>
            <a:endParaRPr kumimoji="0" lang="pt-BR" sz="2000" b="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859088" y="2844800"/>
            <a:ext cx="2633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–3x + 6y = 0</a:t>
            </a:r>
            <a:endParaRPr kumimoji="0" lang="pt-BR" sz="2000" b="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971550" y="4059238"/>
            <a:ext cx="324008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pt-BR" sz="2000" b="0">
                <a:latin typeface="+mj-lt"/>
                <a:ea typeface="Arial Unicode MS" pitchFamily="34" charset="-128"/>
                <a:cs typeface="Arial Unicode MS" pitchFamily="34" charset="-128"/>
              </a:rPr>
              <a:t>(0, 0) é solução  →</a:t>
            </a:r>
            <a:endParaRPr lang="pt-BR" sz="2000" b="0" baseline="-2500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456" name="AutoShape 16"/>
          <p:cNvSpPr>
            <a:spLocks/>
          </p:cNvSpPr>
          <p:nvPr/>
        </p:nvSpPr>
        <p:spPr bwMode="auto">
          <a:xfrm>
            <a:off x="3132138" y="3794125"/>
            <a:ext cx="144462" cy="900113"/>
          </a:xfrm>
          <a:prstGeom prst="leftBrace">
            <a:avLst>
              <a:gd name="adj1" fmla="val 519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3233738" y="3784600"/>
            <a:ext cx="2490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0 – 2.0 = 0  </a:t>
            </a:r>
            <a:r>
              <a:rPr kumimoji="0" lang="pt-BR" sz="2000" b="0" dirty="0" smtClean="0">
                <a:solidFill>
                  <a:srgbClr val="3B4A1E"/>
                </a:solidFill>
                <a:latin typeface="+mj-lt"/>
              </a:rPr>
              <a:t>(V)</a:t>
            </a:r>
            <a:endParaRPr kumimoji="0" lang="pt-BR" sz="2000" b="0" baseline="30000" dirty="0" smtClean="0">
              <a:solidFill>
                <a:srgbClr val="3B4A1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3233738" y="4267200"/>
            <a:ext cx="328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–3.0 + 6.0 = 0  </a:t>
            </a:r>
            <a:r>
              <a:rPr kumimoji="0" lang="pt-BR" sz="2000" b="0" dirty="0" smtClean="0">
                <a:solidFill>
                  <a:srgbClr val="3B4A1E"/>
                </a:solidFill>
                <a:latin typeface="+mj-lt"/>
              </a:rPr>
              <a:t>(V)</a:t>
            </a:r>
            <a:endParaRPr kumimoji="0" lang="pt-BR" sz="2000" b="0" baseline="30000" dirty="0" smtClean="0">
              <a:solidFill>
                <a:srgbClr val="3B4A1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971550" y="5024438"/>
            <a:ext cx="41052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pt-BR" sz="2000" b="0">
                <a:latin typeface="+mj-lt"/>
                <a:ea typeface="Arial Unicode MS" pitchFamily="34" charset="-128"/>
                <a:cs typeface="Arial Unicode MS" pitchFamily="34" charset="-128"/>
              </a:rPr>
              <a:t>(2, 1) também é solução  →</a:t>
            </a:r>
            <a:endParaRPr lang="pt-BR" sz="2000" b="0" baseline="-2500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460" name="AutoShape 20"/>
          <p:cNvSpPr>
            <a:spLocks/>
          </p:cNvSpPr>
          <p:nvPr/>
        </p:nvSpPr>
        <p:spPr bwMode="auto">
          <a:xfrm>
            <a:off x="4067175" y="4760913"/>
            <a:ext cx="144463" cy="900112"/>
          </a:xfrm>
          <a:prstGeom prst="leftBrace">
            <a:avLst>
              <a:gd name="adj1" fmla="val 519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4168775" y="4751388"/>
            <a:ext cx="2490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2 – 2.1 = 0  </a:t>
            </a:r>
            <a:r>
              <a:rPr kumimoji="0" lang="pt-BR" sz="2000" b="0" dirty="0" smtClean="0">
                <a:solidFill>
                  <a:srgbClr val="3B4A1E"/>
                </a:solidFill>
                <a:latin typeface="+mj-lt"/>
              </a:rPr>
              <a:t>(V)</a:t>
            </a:r>
            <a:endParaRPr kumimoji="0" lang="pt-BR" sz="2000" b="0" baseline="30000" dirty="0" smtClean="0">
              <a:solidFill>
                <a:srgbClr val="3B4A1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4168775" y="5233988"/>
            <a:ext cx="328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–3.2 + 6.1 = 0  </a:t>
            </a:r>
            <a:r>
              <a:rPr kumimoji="0" lang="pt-BR" sz="2000" b="0" dirty="0" smtClean="0">
                <a:solidFill>
                  <a:srgbClr val="3B4A1E"/>
                </a:solidFill>
                <a:latin typeface="+mj-lt"/>
              </a:rPr>
              <a:t>(V)</a:t>
            </a:r>
            <a:endParaRPr kumimoji="0" lang="pt-BR" sz="2000" b="0" baseline="30000" dirty="0" smtClean="0">
              <a:solidFill>
                <a:srgbClr val="3B4A1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84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614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614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35843" grpId="0" build="p"/>
      <p:bldP spid="61444" grpId="0" animBg="1"/>
      <p:bldP spid="61445" grpId="0"/>
      <p:bldP spid="61446" grpId="0"/>
      <p:bldP spid="61455" grpId="0"/>
      <p:bldP spid="61456" grpId="0" animBg="1"/>
      <p:bldP spid="61457" grpId="0"/>
      <p:bldP spid="61458" grpId="0"/>
      <p:bldP spid="61459" grpId="0"/>
      <p:bldP spid="61460" grpId="0" animBg="1"/>
      <p:bldP spid="61461" grpId="0"/>
      <p:bldP spid="614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2060575"/>
            <a:ext cx="7848600" cy="13684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20000"/>
              </a:lnSpc>
              <a:spcAft>
                <a:spcPct val="100000"/>
              </a:spcAft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>
                <a:latin typeface="+mj-lt"/>
              </a:rPr>
              <a:t>Dois ou mais sistemas que tenham exatamente as mesmas soluções são chamados sistemas equivalentes.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85863"/>
            <a:ext cx="7920038" cy="587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2800" b="1" smtClean="0"/>
              <a:t>SISTEMAS EQUIVALENTES</a:t>
            </a:r>
          </a:p>
        </p:txBody>
      </p:sp>
      <p:sp>
        <p:nvSpPr>
          <p:cNvPr id="90116" name="AutoShape 4"/>
          <p:cNvSpPr>
            <a:spLocks/>
          </p:cNvSpPr>
          <p:nvPr/>
        </p:nvSpPr>
        <p:spPr bwMode="auto">
          <a:xfrm>
            <a:off x="1692275" y="3228975"/>
            <a:ext cx="144463" cy="900113"/>
          </a:xfrm>
          <a:prstGeom prst="leftBrace">
            <a:avLst>
              <a:gd name="adj1" fmla="val 519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1822450" y="3221038"/>
            <a:ext cx="1814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2x + y = 5</a:t>
            </a:r>
            <a:endParaRPr kumimoji="0" lang="pt-BR" sz="2000" b="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836738" y="3660775"/>
            <a:ext cx="201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  x – y = 1</a:t>
            </a:r>
            <a:endParaRPr kumimoji="0" lang="pt-BR" sz="2000" b="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3419475" y="3406775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  <a:ea typeface="Arial Unicode MS" pitchFamily="34" charset="-128"/>
                <a:cs typeface="Arial Unicode MS" pitchFamily="34" charset="-128"/>
              </a:rPr>
              <a:t>e</a:t>
            </a:r>
            <a:endParaRPr kumimoji="0" lang="pt-BR" sz="2000" b="0" smtClean="0">
              <a:latin typeface="+mj-lt"/>
            </a:endParaRPr>
          </a:p>
        </p:txBody>
      </p:sp>
      <p:sp>
        <p:nvSpPr>
          <p:cNvPr id="90120" name="AutoShape 8"/>
          <p:cNvSpPr>
            <a:spLocks/>
          </p:cNvSpPr>
          <p:nvPr/>
        </p:nvSpPr>
        <p:spPr bwMode="auto">
          <a:xfrm>
            <a:off x="4283075" y="3221038"/>
            <a:ext cx="144463" cy="900112"/>
          </a:xfrm>
          <a:prstGeom prst="leftBrace">
            <a:avLst>
              <a:gd name="adj1" fmla="val 519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4413250" y="3213100"/>
            <a:ext cx="174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  x + y = 3</a:t>
            </a:r>
            <a:endParaRPr kumimoji="0" lang="pt-BR" sz="2000" b="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4427538" y="3652838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3x + y = 7</a:t>
            </a:r>
            <a:endParaRPr kumimoji="0" lang="pt-BR" sz="2000" b="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1187450" y="4581525"/>
            <a:ext cx="68405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marL="342900" indent="-342900" algn="just"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kumimoji="0" lang="pt-BR" sz="2000" b="0" dirty="0" smtClean="0">
                <a:solidFill>
                  <a:srgbClr val="002060"/>
                </a:solidFill>
                <a:latin typeface="+mj-lt"/>
              </a:rPr>
              <a:t>Ambos os sistemas são possíveis e determinados.</a:t>
            </a:r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1187450" y="5119688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marL="342900" indent="-342900" algn="just"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kumimoji="0" lang="pt-BR" sz="2000" b="0" dirty="0" smtClean="0">
                <a:solidFill>
                  <a:srgbClr val="002060"/>
                </a:solidFill>
                <a:latin typeface="+mj-lt"/>
              </a:rPr>
              <a:t>A solução é a sequência (2, 1).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780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20"/>
                            </p:stCondLst>
                            <p:childTnLst>
                              <p:par>
                                <p:cTn id="3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4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840"/>
                            </p:stCondLst>
                            <p:childTnLst>
                              <p:par>
                                <p:cTn id="5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build="p"/>
      <p:bldP spid="90115" grpId="0"/>
      <p:bldP spid="90116" grpId="0" animBg="1"/>
      <p:bldP spid="90117" grpId="0"/>
      <p:bldP spid="90118" grpId="0"/>
      <p:bldP spid="90119" grpId="0"/>
      <p:bldP spid="90120" grpId="0" animBg="1"/>
      <p:bldP spid="90121" grpId="0"/>
      <p:bldP spid="90122" grpId="0"/>
      <p:bldP spid="90123" grpId="0"/>
      <p:bldP spid="901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93838"/>
            <a:ext cx="8229600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PROPRIEDADES DE EQUIVALÊNCIA ENTRE SISTEMAS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606675"/>
            <a:ext cx="8229600" cy="2909888"/>
          </a:xfrm>
        </p:spPr>
        <p:txBody>
          <a:bodyPr/>
          <a:lstStyle/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>
                <a:ea typeface="Arial Unicode MS" pitchFamily="34" charset="-128"/>
                <a:cs typeface="Arial Unicode MS" pitchFamily="34" charset="-128"/>
              </a:rPr>
              <a:t>Trocar de posição, entre si, duas equações do sistema</a:t>
            </a:r>
            <a:r>
              <a:rPr lang="pt-BR" sz="2000" dirty="0" smtClean="0"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marL="0" indent="0" algn="just">
              <a:buClr>
                <a:srgbClr val="002060"/>
              </a:buClr>
              <a:buFont typeface="Arial" charset="0"/>
              <a:buNone/>
              <a:defRPr/>
            </a:pPr>
            <a:endParaRPr lang="pt-BR" sz="2000" dirty="0" smtClean="0">
              <a:ea typeface="Arial Unicode MS" pitchFamily="34" charset="-128"/>
              <a:cs typeface="Arial Unicode MS" pitchFamily="34" charset="-128"/>
            </a:endParaRP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>
                <a:ea typeface="Arial Unicode MS" pitchFamily="34" charset="-128"/>
                <a:cs typeface="Arial Unicode MS" pitchFamily="34" charset="-128"/>
              </a:rPr>
              <a:t>Multiplicar (ou dividir) os dois membros de uma equação do sistema por uma constante não-nula</a:t>
            </a:r>
            <a:r>
              <a:rPr lang="pt-BR" sz="2000" dirty="0" smtClean="0"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marL="0" indent="0" algn="just">
              <a:buClr>
                <a:srgbClr val="002060"/>
              </a:buClr>
              <a:buFont typeface="Arial" charset="0"/>
              <a:buNone/>
              <a:defRPr/>
            </a:pPr>
            <a:endParaRPr lang="pt-BR" sz="2000" dirty="0" smtClean="0">
              <a:ea typeface="Arial Unicode MS" pitchFamily="34" charset="-128"/>
              <a:cs typeface="Arial Unicode MS" pitchFamily="34" charset="-128"/>
            </a:endParaRP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>
                <a:ea typeface="Arial Unicode MS" pitchFamily="34" charset="-128"/>
                <a:cs typeface="Arial Unicode MS" pitchFamily="34" charset="-128"/>
              </a:rPr>
              <a:t>Substituir uma equação pela soma, membro a membro, dela com outra equação, podendo ser ambas multiplicadas, antes por uma constante real não-nula</a:t>
            </a:r>
            <a:r>
              <a:rPr lang="pt-BR" sz="2000" dirty="0" smtClean="0">
                <a:ea typeface="Arial Unicode MS" pitchFamily="34" charset="-128"/>
                <a:cs typeface="Arial Unicode MS" pitchFamily="34" charset="-128"/>
              </a:rPr>
              <a:t>.</a:t>
            </a:r>
            <a:endParaRPr lang="pt-BR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981075"/>
            <a:ext cx="7920038" cy="587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CLASSIFICAÇÃO DE UM SISTEMA LINEAR</a:t>
            </a:r>
          </a:p>
        </p:txBody>
      </p:sp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2484438" y="2587625"/>
            <a:ext cx="3246437" cy="657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pt-BR" sz="2400" dirty="0">
                <a:latin typeface="+mj-lt"/>
                <a:ea typeface="Arial Unicode MS" pitchFamily="34" charset="-128"/>
                <a:cs typeface="Arial Unicode MS" pitchFamily="34" charset="-128"/>
              </a:rPr>
              <a:t>Sistema linear</a:t>
            </a:r>
            <a:endParaRPr lang="pt-BR" sz="2400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3348038" y="3214688"/>
            <a:ext cx="22320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F3B7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A59B7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pt-BR" sz="2000" dirty="0"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Tem solução?</a:t>
            </a:r>
            <a:endParaRPr lang="pt-BR" sz="2000" baseline="-25000" dirty="0">
              <a:solidFill>
                <a:srgbClr val="00206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9656" name="AutoShape 24"/>
          <p:cNvSpPr>
            <a:spLocks noChangeArrowheads="1"/>
          </p:cNvSpPr>
          <p:nvPr/>
        </p:nvSpPr>
        <p:spPr bwMode="auto">
          <a:xfrm>
            <a:off x="2628106" y="3895915"/>
            <a:ext cx="358775" cy="271297"/>
          </a:xfrm>
          <a:prstGeom prst="downArrow">
            <a:avLst>
              <a:gd name="adj1" fmla="val 50000"/>
              <a:gd name="adj2" fmla="val 60177"/>
            </a:avLst>
          </a:prstGeom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2075" tIns="46037" rIns="92075" bIns="46037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69657" name="Rectangle 25"/>
          <p:cNvSpPr>
            <a:spLocks noChangeArrowheads="1"/>
          </p:cNvSpPr>
          <p:nvPr/>
        </p:nvSpPr>
        <p:spPr bwMode="auto">
          <a:xfrm>
            <a:off x="2411413" y="3487738"/>
            <a:ext cx="79216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F3B7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A59B7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pt-BR" sz="2000" b="0" i="1" dirty="0">
                <a:latin typeface="+mj-lt"/>
                <a:ea typeface="Arial Unicode MS" pitchFamily="34" charset="-128"/>
                <a:cs typeface="Arial Unicode MS" pitchFamily="34" charset="-128"/>
              </a:rPr>
              <a:t>Não</a:t>
            </a:r>
            <a:endParaRPr lang="pt-BR" sz="2000" b="0" i="1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1692275" y="4229100"/>
            <a:ext cx="2159000" cy="4841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pt-BR" sz="2000" dirty="0">
                <a:latin typeface="+mj-lt"/>
                <a:ea typeface="Arial Unicode MS" pitchFamily="34" charset="-128"/>
                <a:cs typeface="Arial Unicode MS" pitchFamily="34" charset="-128"/>
              </a:rPr>
              <a:t>Impossível (SI)</a:t>
            </a:r>
            <a:endParaRPr lang="pt-BR" sz="2000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9659" name="AutoShape 27"/>
          <p:cNvSpPr>
            <a:spLocks noChangeArrowheads="1"/>
          </p:cNvSpPr>
          <p:nvPr/>
        </p:nvSpPr>
        <p:spPr bwMode="auto">
          <a:xfrm>
            <a:off x="5388996" y="3895916"/>
            <a:ext cx="358775" cy="283382"/>
          </a:xfrm>
          <a:prstGeom prst="downArrow">
            <a:avLst>
              <a:gd name="adj1" fmla="val 50000"/>
              <a:gd name="adj2" fmla="val 60177"/>
            </a:avLst>
          </a:prstGeom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2075" tIns="46037" rIns="92075" bIns="46037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69660" name="Rectangle 28"/>
          <p:cNvSpPr>
            <a:spLocks noChangeArrowheads="1"/>
          </p:cNvSpPr>
          <p:nvPr/>
        </p:nvSpPr>
        <p:spPr bwMode="auto">
          <a:xfrm>
            <a:off x="5148263" y="3454400"/>
            <a:ext cx="792162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F3B7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A59B7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pt-BR" sz="2000" b="0" i="1" dirty="0">
                <a:latin typeface="+mj-lt"/>
                <a:ea typeface="Arial Unicode MS" pitchFamily="34" charset="-128"/>
                <a:cs typeface="Arial Unicode MS" pitchFamily="34" charset="-128"/>
              </a:rPr>
              <a:t>Sim</a:t>
            </a:r>
            <a:endParaRPr lang="pt-BR" sz="2000" b="0" i="1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9661" name="Rectangle 29"/>
          <p:cNvSpPr>
            <a:spLocks noChangeArrowheads="1"/>
          </p:cNvSpPr>
          <p:nvPr/>
        </p:nvSpPr>
        <p:spPr bwMode="auto">
          <a:xfrm>
            <a:off x="4572000" y="4229100"/>
            <a:ext cx="2051050" cy="4937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pt-BR" sz="2000" dirty="0">
                <a:latin typeface="+mj-lt"/>
                <a:ea typeface="Arial Unicode MS" pitchFamily="34" charset="-128"/>
                <a:cs typeface="Arial Unicode MS" pitchFamily="34" charset="-128"/>
              </a:rPr>
              <a:t>Possível (SP)</a:t>
            </a:r>
            <a:endParaRPr lang="pt-BR" sz="2000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9662" name="Rectangle 30"/>
          <p:cNvSpPr>
            <a:spLocks noChangeArrowheads="1"/>
          </p:cNvSpPr>
          <p:nvPr/>
        </p:nvSpPr>
        <p:spPr bwMode="auto">
          <a:xfrm>
            <a:off x="4940300" y="4664075"/>
            <a:ext cx="15113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F3B7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A59B7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pt-BR" sz="2000" dirty="0">
                <a:solidFill>
                  <a:srgbClr val="3B4A1E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Quantas?</a:t>
            </a:r>
            <a:endParaRPr lang="pt-BR" sz="2000" baseline="-25000" dirty="0">
              <a:solidFill>
                <a:srgbClr val="3B4A1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9663" name="AutoShape 31"/>
          <p:cNvSpPr>
            <a:spLocks noChangeArrowheads="1"/>
          </p:cNvSpPr>
          <p:nvPr/>
        </p:nvSpPr>
        <p:spPr bwMode="auto">
          <a:xfrm>
            <a:off x="4123148" y="5408354"/>
            <a:ext cx="358775" cy="283383"/>
          </a:xfrm>
          <a:prstGeom prst="downArrow">
            <a:avLst>
              <a:gd name="adj1" fmla="val 50000"/>
              <a:gd name="adj2" fmla="val 60177"/>
            </a:avLst>
          </a:prstGeom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2075" tIns="46037" rIns="92075" bIns="46037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69664" name="Rectangle 32"/>
          <p:cNvSpPr>
            <a:spLocks noChangeArrowheads="1"/>
          </p:cNvSpPr>
          <p:nvPr/>
        </p:nvSpPr>
        <p:spPr bwMode="auto">
          <a:xfrm>
            <a:off x="2987675" y="4899025"/>
            <a:ext cx="273685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F3B7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A59B7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pt-BR" sz="2000" b="0" i="1" dirty="0">
                <a:latin typeface="+mj-lt"/>
                <a:ea typeface="Arial Unicode MS" pitchFamily="34" charset="-128"/>
                <a:cs typeface="Arial Unicode MS" pitchFamily="34" charset="-128"/>
              </a:rPr>
              <a:t>Apenas uma</a:t>
            </a:r>
            <a:endParaRPr lang="pt-BR" sz="2000" b="0" i="1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9665" name="Rectangle 33"/>
          <p:cNvSpPr>
            <a:spLocks noChangeArrowheads="1"/>
          </p:cNvSpPr>
          <p:nvPr/>
        </p:nvSpPr>
        <p:spPr bwMode="auto">
          <a:xfrm>
            <a:off x="3132138" y="5764213"/>
            <a:ext cx="2473325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pt-BR" sz="2000" dirty="0">
                <a:latin typeface="+mj-lt"/>
                <a:ea typeface="Arial Unicode MS" pitchFamily="34" charset="-128"/>
                <a:cs typeface="Arial Unicode MS" pitchFamily="34" charset="-128"/>
              </a:rPr>
              <a:t>Determinado (SPD)</a:t>
            </a:r>
            <a:endParaRPr lang="pt-BR" sz="2000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9666" name="AutoShape 34"/>
          <p:cNvSpPr>
            <a:spLocks noChangeArrowheads="1"/>
          </p:cNvSpPr>
          <p:nvPr/>
        </p:nvSpPr>
        <p:spPr bwMode="auto">
          <a:xfrm>
            <a:off x="6651625" y="5402004"/>
            <a:ext cx="358775" cy="289733"/>
          </a:xfrm>
          <a:prstGeom prst="downArrow">
            <a:avLst>
              <a:gd name="adj1" fmla="val 50000"/>
              <a:gd name="adj2" fmla="val 60177"/>
            </a:avLst>
          </a:prstGeom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2075" tIns="46037" rIns="92075" bIns="46037" anchor="ctr"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69667" name="Rectangle 35"/>
          <p:cNvSpPr>
            <a:spLocks noChangeArrowheads="1"/>
          </p:cNvSpPr>
          <p:nvPr/>
        </p:nvSpPr>
        <p:spPr bwMode="auto">
          <a:xfrm>
            <a:off x="6122988" y="4905375"/>
            <a:ext cx="14605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F3B7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A59B7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pt-BR" sz="2000" b="0" i="1" dirty="0">
                <a:latin typeface="+mj-lt"/>
                <a:ea typeface="Arial Unicode MS" pitchFamily="34" charset="-128"/>
                <a:cs typeface="Arial Unicode MS" pitchFamily="34" charset="-128"/>
              </a:rPr>
              <a:t>Infinitas</a:t>
            </a:r>
            <a:endParaRPr lang="pt-BR" sz="2000" b="0" i="1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9668" name="Rectangle 36"/>
          <p:cNvSpPr>
            <a:spLocks noChangeArrowheads="1"/>
          </p:cNvSpPr>
          <p:nvPr/>
        </p:nvSpPr>
        <p:spPr bwMode="auto">
          <a:xfrm>
            <a:off x="5815013" y="5764213"/>
            <a:ext cx="240030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pt-BR" sz="2000" dirty="0">
                <a:latin typeface="+mj-lt"/>
                <a:ea typeface="Arial Unicode MS" pitchFamily="34" charset="-128"/>
                <a:cs typeface="Arial Unicode MS" pitchFamily="34" charset="-128"/>
              </a:rPr>
              <a:t>Indeterminado (SPI)</a:t>
            </a:r>
            <a:endParaRPr lang="pt-BR" sz="2000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84213" y="1628775"/>
            <a:ext cx="7848600" cy="800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2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b="0" dirty="0" smtClean="0">
                <a:solidFill>
                  <a:schemeClr val="tx1"/>
                </a:solidFill>
                <a:latin typeface="+mj-lt"/>
              </a:rPr>
              <a:t>Quanto ao número de soluções, um sistema pode ser possível e determinado, possível e indeterminado ou impossível.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696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696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696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696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696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6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60"/>
                            </p:stCondLst>
                            <p:childTnLst>
                              <p:par>
                                <p:cTn id="4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696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696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260"/>
                            </p:stCondLst>
                            <p:childTnLst>
                              <p:par>
                                <p:cTn id="5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696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60"/>
                            </p:stCondLst>
                            <p:childTnLst>
                              <p:par>
                                <p:cTn id="6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660"/>
                            </p:stCondLst>
                            <p:childTnLst>
                              <p:par>
                                <p:cTn id="6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696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696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180"/>
                            </p:stCondLst>
                            <p:childTnLst>
                              <p:par>
                                <p:cTn id="7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696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680"/>
                            </p:stCondLst>
                            <p:childTnLst>
                              <p:par>
                                <p:cTn id="7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9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9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9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5" dur="80"/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6" dur="80"/>
                                        <p:tgtEl>
                                          <p:spTgt spid="696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80"/>
                                        <p:tgtEl>
                                          <p:spTgt spid="696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9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5" dur="80"/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6" dur="80"/>
                                        <p:tgtEl>
                                          <p:spTgt spid="696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80"/>
                                        <p:tgtEl>
                                          <p:spTgt spid="696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580"/>
                            </p:stCondLst>
                            <p:childTnLst>
                              <p:par>
                                <p:cTn id="9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696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6" dur="80"/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7" dur="80"/>
                                        <p:tgtEl>
                                          <p:spTgt spid="696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80"/>
                                        <p:tgtEl>
                                          <p:spTgt spid="696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6" dur="80"/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7" dur="80"/>
                                        <p:tgtEl>
                                          <p:spTgt spid="696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80"/>
                                        <p:tgtEl>
                                          <p:spTgt spid="696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660"/>
                            </p:stCondLst>
                            <p:childTnLst>
                              <p:par>
                                <p:cTn id="1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696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696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69654" grpId="0" animBg="1"/>
      <p:bldP spid="69654" grpId="1" animBg="1"/>
      <p:bldP spid="69655" grpId="0"/>
      <p:bldP spid="69657" grpId="0"/>
      <p:bldP spid="69658" grpId="0" animBg="1"/>
      <p:bldP spid="69658" grpId="1" animBg="1"/>
      <p:bldP spid="69660" grpId="0"/>
      <p:bldP spid="69661" grpId="0" animBg="1"/>
      <p:bldP spid="69661" grpId="1" animBg="1"/>
      <p:bldP spid="69662" grpId="0"/>
      <p:bldP spid="69664" grpId="0"/>
      <p:bldP spid="69665" grpId="0" animBg="1"/>
      <p:bldP spid="69665" grpId="1" animBg="1"/>
      <p:bldP spid="69667" grpId="0"/>
      <p:bldP spid="69668" grpId="0" animBg="1"/>
      <p:bldP spid="69668" grpId="1" animBg="1"/>
      <p:bldP spid="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87338" y="1414463"/>
            <a:ext cx="8748712" cy="19431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SISTEMA DE EQUAÇÕES COM DUAS INCÓGNITAS E INTERPRETAÇÃO GRÁFICA DA SOLUÇÃO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11188" y="2765425"/>
            <a:ext cx="7848600" cy="1600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2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b="0" dirty="0" smtClean="0">
                <a:solidFill>
                  <a:schemeClr val="tx1"/>
                </a:solidFill>
                <a:latin typeface="+mj-lt"/>
              </a:rPr>
              <a:t>Em um plano cartesiano, as equações da forma </a:t>
            </a:r>
            <a:r>
              <a:rPr lang="pt-BR" sz="2000" b="0" i="1" dirty="0" err="1" smtClean="0">
                <a:solidFill>
                  <a:schemeClr val="tx1"/>
                </a:solidFill>
                <a:latin typeface="+mj-lt"/>
              </a:rPr>
              <a:t>ax</a:t>
            </a:r>
            <a:r>
              <a:rPr lang="pt-BR" sz="2000" b="0" i="1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pt-BR" sz="2000" b="0" i="1" dirty="0" err="1" smtClean="0">
                <a:solidFill>
                  <a:schemeClr val="tx1"/>
                </a:solidFill>
                <a:latin typeface="+mj-lt"/>
              </a:rPr>
              <a:t>by</a:t>
            </a:r>
            <a:r>
              <a:rPr lang="pt-BR" sz="2000" b="0" i="1" dirty="0" smtClean="0">
                <a:solidFill>
                  <a:schemeClr val="tx1"/>
                </a:solidFill>
                <a:latin typeface="+mj-lt"/>
              </a:rPr>
              <a:t> = c</a:t>
            </a:r>
            <a:r>
              <a:rPr lang="pt-BR" sz="2000" b="0" dirty="0" smtClean="0">
                <a:solidFill>
                  <a:schemeClr val="tx1"/>
                </a:solidFill>
                <a:latin typeface="+mj-lt"/>
              </a:rPr>
              <a:t>, em que </a:t>
            </a:r>
            <a:r>
              <a:rPr lang="pt-BR" sz="2000" b="0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pt-BR" sz="2000" b="0" dirty="0" smtClean="0">
                <a:solidFill>
                  <a:schemeClr val="tx1"/>
                </a:solidFill>
                <a:latin typeface="+mj-lt"/>
              </a:rPr>
              <a:t> e </a:t>
            </a:r>
            <a:r>
              <a:rPr lang="pt-BR" sz="2000" b="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pt-BR" sz="2000" b="0" dirty="0" smtClean="0">
                <a:solidFill>
                  <a:schemeClr val="tx1"/>
                </a:solidFill>
                <a:latin typeface="+mj-lt"/>
              </a:rPr>
              <a:t> são simultaneamente não nulos, definem uma reta. A solução de um sistema linear de duas equações a duas variáveis corresponde aos pontos comuns às retas relacionadas a essas equações.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25538"/>
            <a:ext cx="7920038" cy="587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EXEMPLO 1</a:t>
            </a:r>
          </a:p>
        </p:txBody>
      </p:sp>
      <p:sp>
        <p:nvSpPr>
          <p:cNvPr id="39939" name="Rectangle 11"/>
          <p:cNvSpPr>
            <a:spLocks noGrp="1" noChangeArrowheads="1"/>
          </p:cNvSpPr>
          <p:nvPr>
            <p:ph idx="1"/>
          </p:nvPr>
        </p:nvSpPr>
        <p:spPr>
          <a:xfrm>
            <a:off x="539750" y="2033588"/>
            <a:ext cx="7488238" cy="6477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 </a:t>
            </a:r>
          </a:p>
        </p:txBody>
      </p:sp>
      <p:sp>
        <p:nvSpPr>
          <p:cNvPr id="64515" name="AutoShape 3"/>
          <p:cNvSpPr>
            <a:spLocks/>
          </p:cNvSpPr>
          <p:nvPr/>
        </p:nvSpPr>
        <p:spPr bwMode="auto">
          <a:xfrm>
            <a:off x="1014413" y="1854200"/>
            <a:ext cx="144462" cy="900113"/>
          </a:xfrm>
          <a:prstGeom prst="leftBrace">
            <a:avLst>
              <a:gd name="adj1" fmla="val 519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116013" y="1844675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3x – y = 5</a:t>
            </a:r>
            <a:endParaRPr kumimoji="0" lang="pt-BR" sz="2000" b="0" baseline="30000" dirty="0" smtClean="0">
              <a:solidFill>
                <a:srgbClr val="0055F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1116013" y="2327275"/>
            <a:ext cx="2633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x + y = 7</a:t>
            </a:r>
            <a:endParaRPr kumimoji="0" lang="pt-BR" sz="2000" b="0" baseline="30000" dirty="0" smtClean="0">
              <a:solidFill>
                <a:srgbClr val="0055F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971550" y="2898775"/>
            <a:ext cx="7056438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Na 1ª equação, </a:t>
            </a:r>
            <a:r>
              <a:rPr lang="pt-BR" sz="2000" b="0" dirty="0"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y = 3x – 5</a:t>
            </a: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pt-BR" sz="1000" b="0" dirty="0">
              <a:latin typeface="+mj-lt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Subst. na 2ª equação,</a:t>
            </a:r>
            <a:endParaRPr lang="pt-BR" sz="2000" b="0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348038" y="3354388"/>
            <a:ext cx="2592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x + </a:t>
            </a:r>
            <a:r>
              <a:rPr lang="pt-BR" sz="2000" b="0" dirty="0" smtClean="0">
                <a:solidFill>
                  <a:srgbClr val="002060"/>
                </a:solidFill>
                <a:latin typeface="+mj-lt"/>
              </a:rPr>
              <a:t>3x – 5</a:t>
            </a:r>
            <a:r>
              <a:rPr kumimoji="0" lang="pt-BR" sz="2000" b="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kumimoji="0" lang="pt-BR" sz="2000" b="0" dirty="0" smtClean="0">
                <a:latin typeface="+mj-lt"/>
              </a:rPr>
              <a:t>= 7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4816475" y="3302000"/>
            <a:ext cx="187325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F3B7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A59B7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→  4x = 12</a:t>
            </a:r>
            <a:endParaRPr lang="pt-BR" sz="2000" b="0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1044575" y="4914900"/>
            <a:ext cx="7559675" cy="13684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just">
              <a:lnSpc>
                <a:spcPct val="12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Um sistema linear pode ter </a:t>
            </a:r>
            <a:r>
              <a:rPr lang="pt-BR" sz="2000" dirty="0">
                <a:latin typeface="+mj-lt"/>
                <a:ea typeface="Arial Unicode MS" pitchFamily="34" charset="-128"/>
                <a:cs typeface="Arial Unicode MS" pitchFamily="34" charset="-128"/>
              </a:rPr>
              <a:t>uma única solução</a:t>
            </a: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. No caso, ele é chamado </a:t>
            </a:r>
            <a:r>
              <a:rPr lang="pt-BR" sz="2000" dirty="0">
                <a:latin typeface="+mj-lt"/>
                <a:ea typeface="Arial Unicode MS" pitchFamily="34" charset="-128"/>
                <a:cs typeface="Arial Unicode MS" pitchFamily="34" charset="-128"/>
              </a:rPr>
              <a:t>sistema possível e determinado </a:t>
            </a: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pt-BR" sz="2000" dirty="0">
                <a:latin typeface="+mj-lt"/>
                <a:ea typeface="Arial Unicode MS" pitchFamily="34" charset="-128"/>
                <a:cs typeface="Arial Unicode MS" pitchFamily="34" charset="-128"/>
              </a:rPr>
              <a:t>SPD</a:t>
            </a: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).</a:t>
            </a:r>
            <a:endParaRPr lang="pt-BR" sz="2000" b="0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5940425" y="3295650"/>
            <a:ext cx="144145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F3B7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A59B7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→  </a:t>
            </a:r>
            <a:r>
              <a:rPr lang="pt-BR" sz="2000" dirty="0">
                <a:solidFill>
                  <a:srgbClr val="C0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x = 3</a:t>
            </a:r>
            <a:endParaRPr lang="pt-BR" sz="2000" baseline="-25000" dirty="0">
              <a:solidFill>
                <a:srgbClr val="C0000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2079625" y="3906838"/>
            <a:ext cx="23050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F3B7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A59B7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→  y = </a:t>
            </a:r>
            <a:r>
              <a:rPr lang="pt-BR" sz="2000" b="0" dirty="0"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3.</a:t>
            </a:r>
            <a:r>
              <a:rPr lang="pt-BR" sz="2000" b="0" dirty="0">
                <a:solidFill>
                  <a:srgbClr val="C0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pt-BR" sz="2000" b="0" dirty="0"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– 5</a:t>
            </a:r>
            <a:endParaRPr lang="pt-BR" sz="2000" b="0" baseline="-25000" dirty="0">
              <a:solidFill>
                <a:srgbClr val="00206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3590925" y="3906838"/>
            <a:ext cx="18732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F3B7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A59B7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→  </a:t>
            </a:r>
            <a:r>
              <a:rPr lang="pt-BR" sz="2000" dirty="0">
                <a:solidFill>
                  <a:srgbClr val="3B4A1E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y = 4</a:t>
            </a:r>
            <a:endParaRPr lang="pt-BR" sz="2000" baseline="-25000" dirty="0">
              <a:solidFill>
                <a:srgbClr val="3B4A1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1042988" y="4552950"/>
            <a:ext cx="230505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F3B7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A59B7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pt-BR" sz="2000" dirty="0">
                <a:latin typeface="+mj-lt"/>
                <a:ea typeface="Arial Unicode MS" pitchFamily="34" charset="-128"/>
                <a:cs typeface="Arial Unicode MS" pitchFamily="34" charset="-128"/>
              </a:rPr>
              <a:t>Solução (</a:t>
            </a:r>
            <a:r>
              <a:rPr lang="pt-BR" sz="2000" dirty="0">
                <a:solidFill>
                  <a:srgbClr val="C0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pt-BR" sz="2000" dirty="0">
                <a:latin typeface="+mj-lt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pt-BR" sz="2000" dirty="0">
                <a:solidFill>
                  <a:srgbClr val="3B4A1E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4</a:t>
            </a:r>
            <a:r>
              <a:rPr lang="pt-BR" sz="2000" dirty="0">
                <a:latin typeface="+mj-lt"/>
                <a:ea typeface="Arial Unicode MS" pitchFamily="34" charset="-128"/>
                <a:cs typeface="Arial Unicode MS" pitchFamily="34" charset="-128"/>
              </a:rPr>
              <a:t>)</a:t>
            </a:r>
            <a:endParaRPr lang="pt-BR" sz="2000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00125" y="3906838"/>
            <a:ext cx="23050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F3B7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A59B7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pt-BR" sz="2000" b="0" dirty="0"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y = 3x – 5</a:t>
            </a:r>
            <a:endParaRPr lang="pt-BR" sz="2000" b="0" baseline="-25000" dirty="0">
              <a:solidFill>
                <a:srgbClr val="00206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Seta para a direita listrada 15"/>
          <p:cNvSpPr/>
          <p:nvPr/>
        </p:nvSpPr>
        <p:spPr>
          <a:xfrm>
            <a:off x="8101013" y="5876925"/>
            <a:ext cx="792162" cy="484188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4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4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4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20"/>
                            </p:stCondLst>
                            <p:childTnLst>
                              <p:par>
                                <p:cTn id="9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7" dur="80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8" dur="80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80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412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4620"/>
                            </p:stCondLst>
                            <p:childTnLst>
                              <p:par>
                                <p:cTn id="10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39939" grpId="0" build="p"/>
      <p:bldP spid="64515" grpId="0" animBg="1"/>
      <p:bldP spid="64516" grpId="0"/>
      <p:bldP spid="64517" grpId="0"/>
      <p:bldP spid="64518" grpId="0" build="p"/>
      <p:bldP spid="64519" grpId="0"/>
      <p:bldP spid="64521" grpId="0"/>
      <p:bldP spid="64522" grpId="0"/>
      <p:bldP spid="64524" grpId="0"/>
      <p:bldP spid="64525" grpId="0"/>
      <p:bldP spid="64526" grpId="0"/>
      <p:bldP spid="64527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2268538" y="2455863"/>
            <a:ext cx="4106862" cy="3732212"/>
            <a:chOff x="2268538" y="2505075"/>
            <a:chExt cx="4106862" cy="3732213"/>
          </a:xfrm>
        </p:grpSpPr>
        <p:sp>
          <p:nvSpPr>
            <p:cNvPr id="66" name="Line 71"/>
            <p:cNvSpPr>
              <a:spLocks noChangeShapeType="1"/>
            </p:cNvSpPr>
            <p:nvPr/>
          </p:nvSpPr>
          <p:spPr bwMode="auto">
            <a:xfrm rot="16200000">
              <a:off x="3179763" y="4440238"/>
              <a:ext cx="3594101" cy="0"/>
            </a:xfrm>
            <a:prstGeom prst="line">
              <a:avLst/>
            </a:prstGeom>
            <a:noFill/>
            <a:ln w="9525">
              <a:solidFill>
                <a:srgbClr val="C2C1A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grpSp>
          <p:nvGrpSpPr>
            <p:cNvPr id="36882" name="Grupo 1"/>
            <p:cNvGrpSpPr>
              <a:grpSpLocks/>
            </p:cNvGrpSpPr>
            <p:nvPr/>
          </p:nvGrpSpPr>
          <p:grpSpPr bwMode="auto">
            <a:xfrm>
              <a:off x="2268538" y="2505075"/>
              <a:ext cx="4106862" cy="3732213"/>
              <a:chOff x="1116305" y="2720527"/>
              <a:chExt cx="4106863" cy="3732809"/>
            </a:xfrm>
          </p:grpSpPr>
          <p:sp>
            <p:nvSpPr>
              <p:cNvPr id="72" name="Line 77"/>
              <p:cNvSpPr>
                <a:spLocks noChangeShapeType="1"/>
              </p:cNvSpPr>
              <p:nvPr/>
            </p:nvSpPr>
            <p:spPr bwMode="auto">
              <a:xfrm rot="16200000">
                <a:off x="3370269" y="4655999"/>
                <a:ext cx="3594675" cy="0"/>
              </a:xfrm>
              <a:prstGeom prst="line">
                <a:avLst/>
              </a:prstGeom>
              <a:noFill/>
              <a:ln w="9525">
                <a:solidFill>
                  <a:srgbClr val="C2C1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 b="0">
                  <a:latin typeface="+mj-lt"/>
                </a:endParaRPr>
              </a:p>
            </p:txBody>
          </p:sp>
          <p:sp>
            <p:nvSpPr>
              <p:cNvPr id="64" name="Line 69"/>
              <p:cNvSpPr>
                <a:spLocks noChangeShapeType="1"/>
              </p:cNvSpPr>
              <p:nvPr/>
            </p:nvSpPr>
            <p:spPr bwMode="auto">
              <a:xfrm rot="16200000" flipV="1">
                <a:off x="1585125" y="4650442"/>
                <a:ext cx="3585148" cy="1587"/>
              </a:xfrm>
              <a:prstGeom prst="line">
                <a:avLst/>
              </a:prstGeom>
              <a:noFill/>
              <a:ln w="9525">
                <a:solidFill>
                  <a:srgbClr val="C2C1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 b="0">
                  <a:latin typeface="+mj-lt"/>
                </a:endParaRPr>
              </a:p>
            </p:txBody>
          </p:sp>
          <p:sp>
            <p:nvSpPr>
              <p:cNvPr id="65" name="Line 70"/>
              <p:cNvSpPr>
                <a:spLocks noChangeShapeType="1"/>
              </p:cNvSpPr>
              <p:nvPr/>
            </p:nvSpPr>
            <p:spPr bwMode="auto">
              <a:xfrm rot="16200000">
                <a:off x="1803405" y="4655999"/>
                <a:ext cx="3594675" cy="0"/>
              </a:xfrm>
              <a:prstGeom prst="line">
                <a:avLst/>
              </a:prstGeom>
              <a:noFill/>
              <a:ln w="9525">
                <a:solidFill>
                  <a:srgbClr val="C2C1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 b="0">
                  <a:latin typeface="+mj-lt"/>
                </a:endParaRPr>
              </a:p>
            </p:txBody>
          </p:sp>
          <p:sp>
            <p:nvSpPr>
              <p:cNvPr id="67" name="Line 72"/>
              <p:cNvSpPr>
                <a:spLocks noChangeShapeType="1"/>
              </p:cNvSpPr>
              <p:nvPr/>
            </p:nvSpPr>
            <p:spPr bwMode="auto">
              <a:xfrm rot="16200000">
                <a:off x="2472537" y="4653617"/>
                <a:ext cx="3599438" cy="0"/>
              </a:xfrm>
              <a:prstGeom prst="line">
                <a:avLst/>
              </a:prstGeom>
              <a:noFill/>
              <a:ln w="9525">
                <a:solidFill>
                  <a:srgbClr val="C2C1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 b="0">
                  <a:latin typeface="+mj-lt"/>
                </a:endParaRPr>
              </a:p>
            </p:txBody>
          </p:sp>
          <p:sp>
            <p:nvSpPr>
              <p:cNvPr id="68" name="Line 73"/>
              <p:cNvSpPr>
                <a:spLocks noChangeShapeType="1"/>
              </p:cNvSpPr>
              <p:nvPr/>
            </p:nvSpPr>
            <p:spPr bwMode="auto">
              <a:xfrm rot="16200000" flipV="1">
                <a:off x="2247112" y="4652030"/>
                <a:ext cx="3593087" cy="9525"/>
              </a:xfrm>
              <a:prstGeom prst="line">
                <a:avLst/>
              </a:prstGeom>
              <a:noFill/>
              <a:ln w="9525">
                <a:solidFill>
                  <a:srgbClr val="C2C1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 b="0">
                  <a:latin typeface="+mj-lt"/>
                </a:endParaRPr>
              </a:p>
            </p:txBody>
          </p:sp>
          <p:sp>
            <p:nvSpPr>
              <p:cNvPr id="69" name="Line 74"/>
              <p:cNvSpPr>
                <a:spLocks noChangeShapeType="1"/>
              </p:cNvSpPr>
              <p:nvPr/>
            </p:nvSpPr>
            <p:spPr bwMode="auto">
              <a:xfrm rot="16200000" flipV="1">
                <a:off x="3149606" y="4656000"/>
                <a:ext cx="3591499" cy="0"/>
              </a:xfrm>
              <a:prstGeom prst="line">
                <a:avLst/>
              </a:prstGeom>
              <a:noFill/>
              <a:ln w="9525">
                <a:solidFill>
                  <a:srgbClr val="C2C1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 b="0">
                  <a:latin typeface="+mj-lt"/>
                </a:endParaRPr>
              </a:p>
            </p:txBody>
          </p:sp>
          <p:sp>
            <p:nvSpPr>
              <p:cNvPr id="70" name="Line 75"/>
              <p:cNvSpPr>
                <a:spLocks noChangeShapeType="1"/>
              </p:cNvSpPr>
              <p:nvPr/>
            </p:nvSpPr>
            <p:spPr bwMode="auto">
              <a:xfrm rot="16200000">
                <a:off x="2922593" y="4655999"/>
                <a:ext cx="3594675" cy="0"/>
              </a:xfrm>
              <a:prstGeom prst="line">
                <a:avLst/>
              </a:prstGeom>
              <a:noFill/>
              <a:ln w="9525">
                <a:solidFill>
                  <a:srgbClr val="C2C1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 b="0">
                  <a:latin typeface="+mj-lt"/>
                </a:endParaRPr>
              </a:p>
            </p:txBody>
          </p:sp>
          <p:sp>
            <p:nvSpPr>
              <p:cNvPr id="71" name="Line 76"/>
              <p:cNvSpPr>
                <a:spLocks noChangeShapeType="1"/>
              </p:cNvSpPr>
              <p:nvPr/>
            </p:nvSpPr>
            <p:spPr bwMode="auto">
              <a:xfrm rot="16200000">
                <a:off x="2697167" y="4652824"/>
                <a:ext cx="3597850" cy="0"/>
              </a:xfrm>
              <a:prstGeom prst="line">
                <a:avLst/>
              </a:prstGeom>
              <a:noFill/>
              <a:ln w="9525">
                <a:solidFill>
                  <a:srgbClr val="C2C1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 b="0">
                  <a:latin typeface="+mj-lt"/>
                </a:endParaRPr>
              </a:p>
            </p:txBody>
          </p:sp>
          <p:grpSp>
            <p:nvGrpSpPr>
              <p:cNvPr id="36891" name="Group 62"/>
              <p:cNvGrpSpPr>
                <a:grpSpLocks/>
              </p:cNvGrpSpPr>
              <p:nvPr/>
            </p:nvGrpSpPr>
            <p:grpSpPr bwMode="auto">
              <a:xfrm>
                <a:off x="1116305" y="2720527"/>
                <a:ext cx="4106863" cy="3729038"/>
                <a:chOff x="2134" y="1258"/>
                <a:chExt cx="2587" cy="2349"/>
              </a:xfrm>
            </p:grpSpPr>
            <p:sp>
              <p:nvSpPr>
                <p:cNvPr id="40977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513" y="2582"/>
                  <a:ext cx="18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kumimoji="0" lang="pt-BR" sz="2000" b="0" smtClean="0">
                      <a:latin typeface="+mj-lt"/>
                    </a:rPr>
                    <a:t>x</a:t>
                  </a:r>
                </a:p>
              </p:txBody>
            </p:sp>
            <p:sp>
              <p:nvSpPr>
                <p:cNvPr id="4097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424" y="1258"/>
                  <a:ext cx="18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kumimoji="0" lang="pt-BR" sz="2000" b="0" smtClean="0">
                      <a:latin typeface="+mj-lt"/>
                    </a:rPr>
                    <a:t>y</a:t>
                  </a:r>
                </a:p>
              </p:txBody>
            </p:sp>
            <p:sp>
              <p:nvSpPr>
                <p:cNvPr id="4097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243" y="2564"/>
                  <a:ext cx="22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1pPr>
                  <a:lvl2pPr marL="742950" indent="-285750" eaLnBrk="0" hangingPunct="0"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2pPr>
                  <a:lvl3pPr marL="1143000" indent="-228600" eaLnBrk="0" hangingPunct="0"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3pPr>
                  <a:lvl4pPr marL="1600200" indent="-228600" eaLnBrk="0" hangingPunct="0"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4pPr>
                  <a:lvl5pPr marL="2057400" indent="-228600" eaLnBrk="0" hangingPunct="0"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b="1">
                      <a:solidFill>
                        <a:schemeClr val="tx1"/>
                      </a:solidFill>
                      <a:latin typeface="Verdana" pitchFamily="34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kumimoji="0" lang="pt-BR" sz="2000" b="0" smtClean="0">
                      <a:latin typeface="+mj-lt"/>
                    </a:rPr>
                    <a:t>O</a:t>
                  </a:r>
                </a:p>
              </p:txBody>
            </p:sp>
            <p:grpSp>
              <p:nvGrpSpPr>
                <p:cNvPr id="36895" name="Group 66"/>
                <p:cNvGrpSpPr>
                  <a:grpSpLocks/>
                </p:cNvGrpSpPr>
                <p:nvPr/>
              </p:nvGrpSpPr>
              <p:grpSpPr bwMode="auto">
                <a:xfrm>
                  <a:off x="2134" y="1321"/>
                  <a:ext cx="2587" cy="2286"/>
                  <a:chOff x="2134" y="1321"/>
                  <a:chExt cx="2587" cy="2286"/>
                </a:xfrm>
              </p:grpSpPr>
              <p:grpSp>
                <p:nvGrpSpPr>
                  <p:cNvPr id="36896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153" y="1342"/>
                    <a:ext cx="2542" cy="2265"/>
                    <a:chOff x="2153" y="1342"/>
                    <a:chExt cx="2542" cy="2265"/>
                  </a:xfrm>
                </p:grpSpPr>
                <p:grpSp>
                  <p:nvGrpSpPr>
                    <p:cNvPr id="36899" name="Group 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53" y="1342"/>
                      <a:ext cx="1129" cy="2265"/>
                      <a:chOff x="2153" y="1342"/>
                      <a:chExt cx="1129" cy="2265"/>
                    </a:xfrm>
                  </p:grpSpPr>
                  <p:sp>
                    <p:nvSpPr>
                      <p:cNvPr id="41005" name="Line 69"/>
                      <p:cNvSpPr>
                        <a:spLocks noChangeShapeType="1"/>
                      </p:cNvSpPr>
                      <p:nvPr/>
                    </p:nvSpPr>
                    <p:spPr bwMode="auto">
                      <a:xfrm rot="16200000" flipV="1">
                        <a:off x="1008" y="2488"/>
                        <a:ext cx="2258" cy="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1006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 rot="16200000">
                        <a:off x="1163" y="2475"/>
                        <a:ext cx="226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1007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 rot="16200000">
                        <a:off x="1304" y="2475"/>
                        <a:ext cx="226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1008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 rot="16200000">
                        <a:off x="1586" y="2475"/>
                        <a:ext cx="226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1009" name="Line 73"/>
                      <p:cNvSpPr>
                        <a:spLocks noChangeShapeType="1"/>
                      </p:cNvSpPr>
                      <p:nvPr/>
                    </p:nvSpPr>
                    <p:spPr bwMode="auto">
                      <a:xfrm rot="16200000" flipV="1">
                        <a:off x="1445" y="2475"/>
                        <a:ext cx="226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1010" name="Line 74"/>
                      <p:cNvSpPr>
                        <a:spLocks noChangeShapeType="1"/>
                      </p:cNvSpPr>
                      <p:nvPr/>
                    </p:nvSpPr>
                    <p:spPr bwMode="auto">
                      <a:xfrm rot="16200000" flipV="1">
                        <a:off x="2010" y="2475"/>
                        <a:ext cx="2263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1011" name="Line 75"/>
                      <p:cNvSpPr>
                        <a:spLocks noChangeShapeType="1"/>
                      </p:cNvSpPr>
                      <p:nvPr/>
                    </p:nvSpPr>
                    <p:spPr bwMode="auto">
                      <a:xfrm rot="16200000">
                        <a:off x="1868" y="2475"/>
                        <a:ext cx="226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1012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 rot="16200000">
                        <a:off x="1729" y="2476"/>
                        <a:ext cx="226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1013" name="Line 77"/>
                      <p:cNvSpPr>
                        <a:spLocks noChangeShapeType="1"/>
                      </p:cNvSpPr>
                      <p:nvPr/>
                    </p:nvSpPr>
                    <p:spPr bwMode="auto">
                      <a:xfrm rot="16200000">
                        <a:off x="2150" y="2475"/>
                        <a:ext cx="226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</p:grpSp>
                <p:grpSp>
                  <p:nvGrpSpPr>
                    <p:cNvPr id="36900" name="Group 88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2296" y="1202"/>
                      <a:ext cx="2258" cy="2541"/>
                      <a:chOff x="2436" y="1343"/>
                      <a:chExt cx="2258" cy="2541"/>
                    </a:xfrm>
                  </p:grpSpPr>
                  <p:sp>
                    <p:nvSpPr>
                      <p:cNvPr id="40988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1149" y="2613"/>
                        <a:ext cx="25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0989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1431" y="2613"/>
                        <a:ext cx="25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0990" name="Line 93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1290" y="2613"/>
                        <a:ext cx="25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0991" name="Line 94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1854" y="2613"/>
                        <a:ext cx="25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0992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1713" y="2613"/>
                        <a:ext cx="25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0993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1572" y="2613"/>
                        <a:ext cx="25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0994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1995" y="2613"/>
                        <a:ext cx="25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0995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2419" y="2613"/>
                        <a:ext cx="25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0996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2137" y="2613"/>
                        <a:ext cx="25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0997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2278" y="2613"/>
                        <a:ext cx="25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0998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2560" y="2613"/>
                        <a:ext cx="25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0999" name="Line 102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2701" y="2613"/>
                        <a:ext cx="25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1000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2842" y="2613"/>
                        <a:ext cx="25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1001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2983" y="2613"/>
                        <a:ext cx="25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1002" name="Line 105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3124" y="2613"/>
                        <a:ext cx="25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1003" name="Line 106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3265" y="2613"/>
                        <a:ext cx="25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  <p:sp>
                    <p:nvSpPr>
                      <p:cNvPr id="41004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 rot="-5400000">
                        <a:off x="3407" y="2613"/>
                        <a:ext cx="25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C2C1A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pt-BR" sz="2000" b="0">
                          <a:latin typeface="+mj-lt"/>
                        </a:endParaRPr>
                      </a:p>
                    </p:txBody>
                  </p:sp>
                </p:grpSp>
              </p:grpSp>
              <p:sp>
                <p:nvSpPr>
                  <p:cNvPr id="40983" name="Line 109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281" y="2464"/>
                    <a:ext cx="228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40982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2134" y="2614"/>
                    <a:ext cx="258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</p:grpSp>
          </p:grpSp>
        </p:grpSp>
      </p:grpSp>
      <p:sp>
        <p:nvSpPr>
          <p:cNvPr id="40963" name="Rectangle 6"/>
          <p:cNvSpPr>
            <a:spLocks noGrp="1" noChangeArrowheads="1"/>
          </p:cNvSpPr>
          <p:nvPr>
            <p:ph idx="1"/>
          </p:nvPr>
        </p:nvSpPr>
        <p:spPr>
          <a:xfrm>
            <a:off x="395288" y="1393825"/>
            <a:ext cx="7488237" cy="6477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Veja a interpretação gráfica do sistema</a:t>
            </a:r>
          </a:p>
        </p:txBody>
      </p:sp>
      <p:sp>
        <p:nvSpPr>
          <p:cNvPr id="67643" name="AutoShape 59"/>
          <p:cNvSpPr>
            <a:spLocks/>
          </p:cNvSpPr>
          <p:nvPr/>
        </p:nvSpPr>
        <p:spPr bwMode="auto">
          <a:xfrm>
            <a:off x="5005388" y="1206500"/>
            <a:ext cx="144462" cy="900113"/>
          </a:xfrm>
          <a:prstGeom prst="leftBrace">
            <a:avLst>
              <a:gd name="adj1" fmla="val 519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67644" name="Text Box 60"/>
          <p:cNvSpPr txBox="1">
            <a:spLocks noChangeArrowheads="1"/>
          </p:cNvSpPr>
          <p:nvPr/>
        </p:nvSpPr>
        <p:spPr bwMode="auto">
          <a:xfrm>
            <a:off x="5106988" y="1196975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3x – y = 5</a:t>
            </a:r>
            <a:endParaRPr kumimoji="0" lang="pt-BR" sz="2000" b="0" baseline="30000" smtClean="0">
              <a:solidFill>
                <a:srgbClr val="0055F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7645" name="Text Box 61"/>
          <p:cNvSpPr txBox="1">
            <a:spLocks noChangeArrowheads="1"/>
          </p:cNvSpPr>
          <p:nvPr/>
        </p:nvSpPr>
        <p:spPr bwMode="auto">
          <a:xfrm>
            <a:off x="5106988" y="1679575"/>
            <a:ext cx="2633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x + y = 7</a:t>
            </a:r>
            <a:endParaRPr kumimoji="0" lang="pt-BR" sz="2000" b="0" baseline="30000" smtClean="0">
              <a:solidFill>
                <a:srgbClr val="0055F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 rot="14627509" flipV="1">
            <a:off x="3554413" y="3281363"/>
            <a:ext cx="3036887" cy="102393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 flipV="1">
            <a:off x="4183063" y="2965450"/>
            <a:ext cx="1039812" cy="3217863"/>
          </a:xfrm>
          <a:prstGeom prst="line">
            <a:avLst/>
          </a:prstGeom>
          <a:noFill/>
          <a:ln w="28575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67697" name="Text Box 113"/>
          <p:cNvSpPr txBox="1">
            <a:spLocks noChangeArrowheads="1"/>
          </p:cNvSpPr>
          <p:nvPr/>
        </p:nvSpPr>
        <p:spPr bwMode="auto">
          <a:xfrm>
            <a:off x="6138863" y="4795838"/>
            <a:ext cx="361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0" lang="pt-BR" sz="2000" b="0" dirty="0" smtClean="0">
                <a:latin typeface="+mj-lt"/>
              </a:rPr>
              <a:t>r</a:t>
            </a:r>
            <a:r>
              <a:rPr kumimoji="0" lang="pt-BR" sz="2000" b="0" baseline="-25000" dirty="0" smtClean="0">
                <a:latin typeface="+mj-lt"/>
              </a:rPr>
              <a:t>2</a:t>
            </a:r>
          </a:p>
        </p:txBody>
      </p:sp>
      <p:sp>
        <p:nvSpPr>
          <p:cNvPr id="67698" name="Text Box 114"/>
          <p:cNvSpPr txBox="1">
            <a:spLocks noChangeArrowheads="1"/>
          </p:cNvSpPr>
          <p:nvPr/>
        </p:nvSpPr>
        <p:spPr bwMode="auto">
          <a:xfrm>
            <a:off x="4830763" y="4597400"/>
            <a:ext cx="2889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pt-BR" sz="2000" b="0" smtClean="0">
                <a:latin typeface="+mj-lt"/>
              </a:rPr>
              <a:t>3</a:t>
            </a:r>
          </a:p>
        </p:txBody>
      </p:sp>
      <p:sp>
        <p:nvSpPr>
          <p:cNvPr id="67699" name="Text Box 115"/>
          <p:cNvSpPr txBox="1">
            <a:spLocks noChangeArrowheads="1"/>
          </p:cNvSpPr>
          <p:nvPr/>
        </p:nvSpPr>
        <p:spPr bwMode="auto">
          <a:xfrm>
            <a:off x="4005263" y="3517900"/>
            <a:ext cx="2889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0" lang="pt-BR" sz="2000" b="0" dirty="0" smtClean="0">
                <a:latin typeface="+mj-lt"/>
              </a:rPr>
              <a:t>4</a:t>
            </a:r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5003800" y="3733800"/>
            <a:ext cx="0" cy="8794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 rot="16200000">
            <a:off x="4650582" y="3380581"/>
            <a:ext cx="0" cy="649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67702" name="Oval 118"/>
          <p:cNvSpPr>
            <a:spLocks noChangeArrowheads="1"/>
          </p:cNvSpPr>
          <p:nvPr/>
        </p:nvSpPr>
        <p:spPr bwMode="auto">
          <a:xfrm>
            <a:off x="4946650" y="3662363"/>
            <a:ext cx="71438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67696" name="Text Box 112"/>
          <p:cNvSpPr txBox="1">
            <a:spLocks noChangeArrowheads="1"/>
          </p:cNvSpPr>
          <p:nvPr/>
        </p:nvSpPr>
        <p:spPr bwMode="auto">
          <a:xfrm>
            <a:off x="5143500" y="2651125"/>
            <a:ext cx="361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0" lang="pt-BR" sz="2000" b="0" dirty="0" smtClean="0">
                <a:latin typeface="+mj-lt"/>
              </a:rPr>
              <a:t>r</a:t>
            </a:r>
            <a:r>
              <a:rPr kumimoji="0" lang="pt-BR" sz="2000" b="0" baseline="-25000" dirty="0" smtClean="0">
                <a:latin typeface="+mj-lt"/>
              </a:rPr>
              <a:t>1</a:t>
            </a:r>
          </a:p>
        </p:txBody>
      </p:sp>
      <p:sp>
        <p:nvSpPr>
          <p:cNvPr id="63" name="Texto explicativo retangular com cantos arredondados 62"/>
          <p:cNvSpPr/>
          <p:nvPr/>
        </p:nvSpPr>
        <p:spPr>
          <a:xfrm>
            <a:off x="6948488" y="3484563"/>
            <a:ext cx="1584325" cy="755650"/>
          </a:xfrm>
          <a:prstGeom prst="wedgeRoundRectCallout">
            <a:avLst>
              <a:gd name="adj1" fmla="val -164938"/>
              <a:gd name="adj2" fmla="val -221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1800" i="1" dirty="0">
                <a:solidFill>
                  <a:schemeClr val="tx1"/>
                </a:solidFill>
              </a:rPr>
              <a:t>Retas concorrentes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6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6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6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6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6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  <p:bldP spid="67643" grpId="0" animBg="1"/>
      <p:bldP spid="67644" grpId="0"/>
      <p:bldP spid="67645" grpId="0"/>
      <p:bldP spid="67697" grpId="0"/>
      <p:bldP spid="67698" grpId="0"/>
      <p:bldP spid="67699" grpId="0"/>
      <p:bldP spid="67702" grpId="0" animBg="1"/>
      <p:bldP spid="67696" grpId="0"/>
      <p:bldP spid="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7"/>
          <p:cNvSpPr>
            <a:spLocks noGrp="1" noChangeArrowheads="1"/>
          </p:cNvSpPr>
          <p:nvPr>
            <p:ph idx="1"/>
          </p:nvPr>
        </p:nvSpPr>
        <p:spPr>
          <a:xfrm>
            <a:off x="539750" y="2492375"/>
            <a:ext cx="7488238" cy="6477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 </a:t>
            </a:r>
          </a:p>
        </p:txBody>
      </p:sp>
      <p:sp>
        <p:nvSpPr>
          <p:cNvPr id="62483" name="AutoShape 19"/>
          <p:cNvSpPr>
            <a:spLocks/>
          </p:cNvSpPr>
          <p:nvPr/>
        </p:nvSpPr>
        <p:spPr bwMode="auto">
          <a:xfrm>
            <a:off x="1014413" y="2359025"/>
            <a:ext cx="144462" cy="900113"/>
          </a:xfrm>
          <a:prstGeom prst="leftBrace">
            <a:avLst>
              <a:gd name="adj1" fmla="val 519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1116013" y="23495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x – 3y = 4</a:t>
            </a:r>
            <a:endParaRPr kumimoji="0" lang="pt-BR" sz="2000" b="0" baseline="30000" dirty="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1116013" y="2832100"/>
            <a:ext cx="2633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–2x + 6y = 3</a:t>
            </a:r>
            <a:endParaRPr kumimoji="0" lang="pt-BR" sz="2000" b="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971550" y="3556000"/>
            <a:ext cx="70564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Na 1ª equação, </a:t>
            </a:r>
            <a:r>
              <a:rPr lang="pt-BR" sz="2000" b="0" dirty="0"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x = 4 + 3y</a:t>
            </a: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.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pt-BR" sz="1000" b="0" dirty="0">
              <a:latin typeface="+mj-lt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Subst. na 2ª equação,</a:t>
            </a:r>
            <a:endParaRPr lang="pt-BR" sz="2000" b="0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3348038" y="4019550"/>
            <a:ext cx="338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–2(</a:t>
            </a:r>
            <a:r>
              <a:rPr lang="pt-BR" sz="2000" b="0" dirty="0" smtClean="0">
                <a:solidFill>
                  <a:srgbClr val="002060"/>
                </a:solidFill>
                <a:latin typeface="+mj-lt"/>
              </a:rPr>
              <a:t>4 + 3y</a:t>
            </a:r>
            <a:r>
              <a:rPr kumimoji="0" lang="pt-BR" sz="2000" b="0" dirty="0" smtClean="0">
                <a:latin typeface="+mj-lt"/>
              </a:rPr>
              <a:t>) + 6y = 3</a:t>
            </a:r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5364163" y="4029075"/>
            <a:ext cx="3240087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→  –8 – 6y + 6y = 3</a:t>
            </a:r>
            <a:endParaRPr lang="pt-BR" sz="2000" b="0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2489" name="Rectangle 25"/>
          <p:cNvSpPr>
            <a:spLocks noChangeArrowheads="1"/>
          </p:cNvSpPr>
          <p:nvPr/>
        </p:nvSpPr>
        <p:spPr bwMode="auto">
          <a:xfrm>
            <a:off x="7380288" y="3973513"/>
            <a:ext cx="1800225" cy="5095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→  </a:t>
            </a:r>
            <a:r>
              <a:rPr lang="pt-BR" sz="2000" dirty="0">
                <a:latin typeface="+mj-lt"/>
                <a:ea typeface="Arial Unicode MS" pitchFamily="34" charset="-128"/>
                <a:cs typeface="Arial Unicode MS" pitchFamily="34" charset="-128"/>
              </a:rPr>
              <a:t>0y = 11</a:t>
            </a:r>
            <a:endParaRPr lang="pt-BR" sz="2000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1038225" y="4581525"/>
            <a:ext cx="7566025" cy="1079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just">
              <a:lnSpc>
                <a:spcPct val="12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Um sistema linear pode </a:t>
            </a:r>
            <a:r>
              <a:rPr lang="pt-BR" sz="2000" dirty="0">
                <a:latin typeface="+mj-lt"/>
                <a:ea typeface="Arial Unicode MS" pitchFamily="34" charset="-128"/>
                <a:cs typeface="Arial Unicode MS" pitchFamily="34" charset="-128"/>
              </a:rPr>
              <a:t>não ter solução</a:t>
            </a: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. No caso, ele é chamado </a:t>
            </a:r>
            <a:r>
              <a:rPr lang="pt-BR" sz="2000" dirty="0">
                <a:latin typeface="+mj-lt"/>
                <a:ea typeface="Arial Unicode MS" pitchFamily="34" charset="-128"/>
                <a:cs typeface="Arial Unicode MS" pitchFamily="34" charset="-128"/>
              </a:rPr>
              <a:t>sistema impossível </a:t>
            </a: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pt-BR" sz="2000" dirty="0">
                <a:latin typeface="+mj-lt"/>
                <a:ea typeface="Arial Unicode MS" pitchFamily="34" charset="-128"/>
                <a:cs typeface="Arial Unicode MS" pitchFamily="34" charset="-128"/>
              </a:rPr>
              <a:t>SI</a:t>
            </a: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).</a:t>
            </a:r>
            <a:endParaRPr lang="pt-BR" sz="2000" b="0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5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96975"/>
            <a:ext cx="7920038" cy="587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EXEMPLO 2</a:t>
            </a:r>
          </a:p>
        </p:txBody>
      </p:sp>
      <p:sp>
        <p:nvSpPr>
          <p:cNvPr id="12" name="Seta para a direita listrada 11"/>
          <p:cNvSpPr/>
          <p:nvPr/>
        </p:nvSpPr>
        <p:spPr>
          <a:xfrm>
            <a:off x="8101013" y="5876925"/>
            <a:ext cx="792162" cy="484188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2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2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2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2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2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2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624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624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624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624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80"/>
                            </p:stCondLst>
                            <p:childTnLst>
                              <p:par>
                                <p:cTn id="6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24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740"/>
                            </p:stCondLst>
                            <p:childTnLst>
                              <p:par>
                                <p:cTn id="7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  <p:bldP spid="62483" grpId="0" animBg="1"/>
      <p:bldP spid="62484" grpId="0"/>
      <p:bldP spid="62485" grpId="0"/>
      <p:bldP spid="62486" grpId="0" build="p"/>
      <p:bldP spid="62487" grpId="0"/>
      <p:bldP spid="62488" grpId="0"/>
      <p:bldP spid="62489" grpId="0"/>
      <p:bldP spid="62490" grpId="0"/>
      <p:bldP spid="225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1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7488238" cy="6477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Veja a análise geométrica do sistema</a:t>
            </a:r>
          </a:p>
        </p:txBody>
      </p:sp>
      <p:sp>
        <p:nvSpPr>
          <p:cNvPr id="66563" name="AutoShape 3"/>
          <p:cNvSpPr>
            <a:spLocks/>
          </p:cNvSpPr>
          <p:nvPr/>
        </p:nvSpPr>
        <p:spPr bwMode="auto">
          <a:xfrm>
            <a:off x="4911725" y="1090613"/>
            <a:ext cx="144463" cy="900112"/>
          </a:xfrm>
          <a:prstGeom prst="leftBrace">
            <a:avLst>
              <a:gd name="adj1" fmla="val 519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013325" y="1081088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x – 3y = 4</a:t>
            </a:r>
            <a:endParaRPr kumimoji="0" lang="pt-BR" sz="2000" b="0" baseline="30000" smtClean="0">
              <a:solidFill>
                <a:srgbClr val="0055F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013325" y="1563688"/>
            <a:ext cx="2633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–2x + 6y = 3</a:t>
            </a:r>
            <a:endParaRPr kumimoji="0" lang="pt-BR" sz="2000" b="0" baseline="30000" smtClean="0">
              <a:solidFill>
                <a:srgbClr val="0055F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66572" name="Group 12"/>
          <p:cNvGrpSpPr>
            <a:grpSpLocks/>
          </p:cNvGrpSpPr>
          <p:nvPr/>
        </p:nvGrpSpPr>
        <p:grpSpPr bwMode="auto">
          <a:xfrm>
            <a:off x="2146300" y="2138363"/>
            <a:ext cx="4106863" cy="4170362"/>
            <a:chOff x="2134" y="1258"/>
            <a:chExt cx="2587" cy="2627"/>
          </a:xfrm>
        </p:grpSpPr>
        <p:sp>
          <p:nvSpPr>
            <p:cNvPr id="38924" name="Text Box 13"/>
            <p:cNvSpPr txBox="1">
              <a:spLocks noChangeArrowheads="1"/>
            </p:cNvSpPr>
            <p:nvPr/>
          </p:nvSpPr>
          <p:spPr bwMode="auto">
            <a:xfrm>
              <a:off x="4513" y="2582"/>
              <a:ext cx="1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pt-BR" sz="2000" b="0" smtClean="0">
                  <a:latin typeface="+mj-lt"/>
                </a:rPr>
                <a:t>x</a:t>
              </a:r>
            </a:p>
          </p:txBody>
        </p:sp>
        <p:sp>
          <p:nvSpPr>
            <p:cNvPr id="38925" name="Text Box 14"/>
            <p:cNvSpPr txBox="1">
              <a:spLocks noChangeArrowheads="1"/>
            </p:cNvSpPr>
            <p:nvPr/>
          </p:nvSpPr>
          <p:spPr bwMode="auto">
            <a:xfrm>
              <a:off x="3424" y="1258"/>
              <a:ext cx="18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pt-BR" sz="2000" b="0" smtClean="0">
                  <a:latin typeface="+mj-lt"/>
                </a:rPr>
                <a:t>y</a:t>
              </a:r>
            </a:p>
          </p:txBody>
        </p:sp>
        <p:sp>
          <p:nvSpPr>
            <p:cNvPr id="38926" name="Text Box 15"/>
            <p:cNvSpPr txBox="1">
              <a:spLocks noChangeArrowheads="1"/>
            </p:cNvSpPr>
            <p:nvPr/>
          </p:nvSpPr>
          <p:spPr bwMode="auto">
            <a:xfrm>
              <a:off x="3243" y="2568"/>
              <a:ext cx="2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pt-BR" sz="2000" b="0" smtClean="0">
                  <a:latin typeface="+mj-lt"/>
                </a:rPr>
                <a:t>O</a:t>
              </a:r>
            </a:p>
          </p:txBody>
        </p:sp>
        <p:grpSp>
          <p:nvGrpSpPr>
            <p:cNvPr id="38927" name="Group 16"/>
            <p:cNvGrpSpPr>
              <a:grpSpLocks/>
            </p:cNvGrpSpPr>
            <p:nvPr/>
          </p:nvGrpSpPr>
          <p:grpSpPr bwMode="auto">
            <a:xfrm>
              <a:off x="2134" y="1321"/>
              <a:ext cx="2587" cy="2564"/>
              <a:chOff x="2134" y="1321"/>
              <a:chExt cx="2587" cy="2564"/>
            </a:xfrm>
          </p:grpSpPr>
          <p:grpSp>
            <p:nvGrpSpPr>
              <p:cNvPr id="38928" name="Group 17"/>
              <p:cNvGrpSpPr>
                <a:grpSpLocks/>
              </p:cNvGrpSpPr>
              <p:nvPr/>
            </p:nvGrpSpPr>
            <p:grpSpPr bwMode="auto">
              <a:xfrm>
                <a:off x="2154" y="1343"/>
                <a:ext cx="2541" cy="2541"/>
                <a:chOff x="2154" y="1343"/>
                <a:chExt cx="2541" cy="2541"/>
              </a:xfrm>
            </p:grpSpPr>
            <p:grpSp>
              <p:nvGrpSpPr>
                <p:cNvPr id="38931" name="Group 18"/>
                <p:cNvGrpSpPr>
                  <a:grpSpLocks/>
                </p:cNvGrpSpPr>
                <p:nvPr/>
              </p:nvGrpSpPr>
              <p:grpSpPr bwMode="auto">
                <a:xfrm>
                  <a:off x="2154" y="1343"/>
                  <a:ext cx="2540" cy="2541"/>
                  <a:chOff x="2154" y="1343"/>
                  <a:chExt cx="2540" cy="2541"/>
                </a:xfrm>
              </p:grpSpPr>
              <p:sp>
                <p:nvSpPr>
                  <p:cNvPr id="38952" name="Line 1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884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53" name="Line 2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25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54" name="Line 2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166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55" name="Line 2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448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56" name="Line 2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07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57" name="Line 2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871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58" name="Line 2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730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59" name="Line 2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589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60" name="Line 2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012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61" name="Line 2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6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62" name="Line 2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154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63" name="Line 3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295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64" name="Line 3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577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65" name="Line 3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718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66" name="Line 3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859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67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000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68" name="Line 3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141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69" name="Line 3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282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70" name="Line 3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424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</p:grpSp>
            <p:grpSp>
              <p:nvGrpSpPr>
                <p:cNvPr id="38932" name="Group 38"/>
                <p:cNvGrpSpPr>
                  <a:grpSpLocks/>
                </p:cNvGrpSpPr>
                <p:nvPr/>
              </p:nvGrpSpPr>
              <p:grpSpPr bwMode="auto">
                <a:xfrm rot="-5400000">
                  <a:off x="2155" y="1343"/>
                  <a:ext cx="2540" cy="2541"/>
                  <a:chOff x="2154" y="1343"/>
                  <a:chExt cx="2540" cy="2541"/>
                </a:xfrm>
              </p:grpSpPr>
              <p:sp>
                <p:nvSpPr>
                  <p:cNvPr id="38933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883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34" name="Line 4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25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35" name="Line 4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165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36" name="Line 4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447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37" name="Line 4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07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38" name="Line 4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871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39" name="Line 4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729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40" name="Line 4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589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41" name="Line 4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011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42" name="Line 4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5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43" name="Line 4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153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44" name="Line 5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295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45" name="Line 5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577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46" name="Line 5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717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47" name="Line 5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859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48" name="Line 5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99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49" name="Line 5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141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50" name="Line 5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281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  <p:sp>
                <p:nvSpPr>
                  <p:cNvPr id="38951" name="Line 5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423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 b="0">
                      <a:latin typeface="+mj-lt"/>
                    </a:endParaRPr>
                  </a:p>
                </p:txBody>
              </p:sp>
            </p:grpSp>
          </p:grpSp>
          <p:sp>
            <p:nvSpPr>
              <p:cNvPr id="38929" name="Line 58"/>
              <p:cNvSpPr>
                <a:spLocks noChangeShapeType="1"/>
              </p:cNvSpPr>
              <p:nvPr/>
            </p:nvSpPr>
            <p:spPr bwMode="auto">
              <a:xfrm>
                <a:off x="2134" y="2614"/>
                <a:ext cx="258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 b="0">
                  <a:latin typeface="+mj-lt"/>
                </a:endParaRPr>
              </a:p>
            </p:txBody>
          </p:sp>
          <p:sp>
            <p:nvSpPr>
              <p:cNvPr id="38930" name="Line 59"/>
              <p:cNvSpPr>
                <a:spLocks noChangeShapeType="1"/>
              </p:cNvSpPr>
              <p:nvPr/>
            </p:nvSpPr>
            <p:spPr bwMode="auto">
              <a:xfrm rot="-5400000">
                <a:off x="2142" y="2603"/>
                <a:ext cx="25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 b="0">
                  <a:latin typeface="+mj-lt"/>
                </a:endParaRPr>
              </a:p>
            </p:txBody>
          </p:sp>
        </p:grpSp>
      </p:grpSp>
      <p:sp>
        <p:nvSpPr>
          <p:cNvPr id="66620" name="Line 60"/>
          <p:cNvSpPr>
            <a:spLocks noChangeShapeType="1"/>
          </p:cNvSpPr>
          <p:nvPr/>
        </p:nvSpPr>
        <p:spPr bwMode="auto">
          <a:xfrm flipV="1">
            <a:off x="2578100" y="4033838"/>
            <a:ext cx="3316288" cy="1074737"/>
          </a:xfrm>
          <a:prstGeom prst="line">
            <a:avLst/>
          </a:prstGeom>
          <a:noFill/>
          <a:ln w="28575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66621" name="Line 61"/>
          <p:cNvSpPr>
            <a:spLocks noChangeShapeType="1"/>
          </p:cNvSpPr>
          <p:nvPr/>
        </p:nvSpPr>
        <p:spPr bwMode="auto">
          <a:xfrm flipV="1">
            <a:off x="2535238" y="3633788"/>
            <a:ext cx="3279775" cy="10731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66622" name="Text Box 62"/>
          <p:cNvSpPr txBox="1">
            <a:spLocks noChangeArrowheads="1"/>
          </p:cNvSpPr>
          <p:nvPr/>
        </p:nvSpPr>
        <p:spPr bwMode="auto">
          <a:xfrm>
            <a:off x="2335213" y="4846638"/>
            <a:ext cx="2841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0" lang="pt-BR" sz="2000" b="0" dirty="0" smtClean="0">
                <a:latin typeface="+mj-lt"/>
              </a:rPr>
              <a:t>s</a:t>
            </a:r>
            <a:endParaRPr kumimoji="0" lang="pt-BR" sz="2000" b="0" baseline="-25000" dirty="0" smtClean="0">
              <a:latin typeface="+mj-lt"/>
            </a:endParaRPr>
          </a:p>
        </p:txBody>
      </p:sp>
      <p:sp>
        <p:nvSpPr>
          <p:cNvPr id="66623" name="Text Box 63"/>
          <p:cNvSpPr txBox="1">
            <a:spLocks noChangeArrowheads="1"/>
          </p:cNvSpPr>
          <p:nvPr/>
        </p:nvSpPr>
        <p:spPr bwMode="auto">
          <a:xfrm>
            <a:off x="2289175" y="4443413"/>
            <a:ext cx="2746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0" lang="pt-BR" sz="2000" b="0" dirty="0" smtClean="0">
                <a:latin typeface="+mj-lt"/>
              </a:rPr>
              <a:t>r</a:t>
            </a:r>
            <a:endParaRPr kumimoji="0" lang="pt-BR" sz="2000" b="0" baseline="-25000" dirty="0" smtClean="0">
              <a:latin typeface="+mj-lt"/>
            </a:endParaRPr>
          </a:p>
        </p:txBody>
      </p:sp>
      <p:sp>
        <p:nvSpPr>
          <p:cNvPr id="58" name="Texto explicativo retangular com cantos arredondados 57"/>
          <p:cNvSpPr/>
          <p:nvPr/>
        </p:nvSpPr>
        <p:spPr>
          <a:xfrm>
            <a:off x="6969125" y="3395663"/>
            <a:ext cx="1203325" cy="755650"/>
          </a:xfrm>
          <a:prstGeom prst="wedgeRoundRectCallout">
            <a:avLst>
              <a:gd name="adj1" fmla="val -139975"/>
              <a:gd name="adj2" fmla="val 1211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1800" i="1" dirty="0">
                <a:solidFill>
                  <a:schemeClr val="tx1"/>
                </a:solidFill>
              </a:rPr>
              <a:t>Retas paralelas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6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6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  <p:bldP spid="66563" grpId="0" animBg="1"/>
      <p:bldP spid="66564" grpId="0"/>
      <p:bldP spid="66565" grpId="0"/>
      <p:bldP spid="66622" grpId="0"/>
      <p:bldP spid="66623" grpId="0"/>
      <p:bldP spid="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10"/>
          <p:cNvSpPr>
            <a:spLocks noGrp="1" noChangeArrowheads="1"/>
          </p:cNvSpPr>
          <p:nvPr>
            <p:ph idx="1"/>
          </p:nvPr>
        </p:nvSpPr>
        <p:spPr>
          <a:xfrm>
            <a:off x="539750" y="2320925"/>
            <a:ext cx="7488238" cy="6477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smtClean="0">
                <a:latin typeface="+mj-lt"/>
              </a:rPr>
              <a:t> </a:t>
            </a:r>
          </a:p>
        </p:txBody>
      </p:sp>
      <p:sp>
        <p:nvSpPr>
          <p:cNvPr id="65539" name="AutoShape 3"/>
          <p:cNvSpPr>
            <a:spLocks/>
          </p:cNvSpPr>
          <p:nvPr/>
        </p:nvSpPr>
        <p:spPr bwMode="auto">
          <a:xfrm>
            <a:off x="1014413" y="2143125"/>
            <a:ext cx="144462" cy="900113"/>
          </a:xfrm>
          <a:prstGeom prst="leftBrace">
            <a:avLst>
              <a:gd name="adj1" fmla="val 519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116013" y="21336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x – 2y = –5</a:t>
            </a:r>
            <a:endParaRPr kumimoji="0" lang="pt-BR" sz="2000" b="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116013" y="2616200"/>
            <a:ext cx="2633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–2x + 4y = 10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971550" y="3343275"/>
            <a:ext cx="70564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Na 1ª equação, </a:t>
            </a:r>
            <a:r>
              <a:rPr lang="pt-BR" sz="2000" b="0" dirty="0"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x = 2y – 5</a:t>
            </a: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.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pt-BR" sz="1000" b="0" dirty="0">
              <a:latin typeface="+mj-lt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Subst. na 2ª equação,</a:t>
            </a:r>
            <a:endParaRPr lang="pt-BR" sz="2000" b="0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3348038" y="3810000"/>
            <a:ext cx="3457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–2(</a:t>
            </a:r>
            <a:r>
              <a:rPr lang="pt-BR" sz="2000" b="0" dirty="0" smtClean="0">
                <a:solidFill>
                  <a:srgbClr val="002060"/>
                </a:solidFill>
                <a:latin typeface="+mj-lt"/>
              </a:rPr>
              <a:t>2y – 5</a:t>
            </a:r>
            <a:r>
              <a:rPr kumimoji="0" lang="pt-BR" sz="2000" b="0" dirty="0" smtClean="0">
                <a:latin typeface="+mj-lt"/>
              </a:rPr>
              <a:t>) + 4y = 10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5435600" y="3759200"/>
            <a:ext cx="360045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F3B7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A59B7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→  –4y + 10 + 4y = 10</a:t>
            </a:r>
            <a:endParaRPr lang="pt-BR" sz="2000" b="0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900113" y="4638675"/>
            <a:ext cx="7740650" cy="13684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 algn="just">
              <a:lnSpc>
                <a:spcPct val="12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Um sistema linear pode ter </a:t>
            </a:r>
            <a:r>
              <a:rPr lang="pt-BR" sz="2000" dirty="0">
                <a:solidFill>
                  <a:srgbClr val="3B4A1E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infinitas soluções</a:t>
            </a: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. No caso, ele é chamado </a:t>
            </a:r>
            <a:r>
              <a:rPr lang="pt-BR" sz="2000" dirty="0">
                <a:solidFill>
                  <a:srgbClr val="3B4A1E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sistema possível e indeterminado </a:t>
            </a: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pt-BR" sz="2000" dirty="0">
                <a:solidFill>
                  <a:srgbClr val="3B4A1E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SPI</a:t>
            </a: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).</a:t>
            </a:r>
            <a:endParaRPr lang="pt-BR" sz="2000" b="0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7740650" y="3770313"/>
            <a:ext cx="1800225" cy="5095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→  </a:t>
            </a:r>
            <a:r>
              <a:rPr lang="pt-BR" sz="2000" dirty="0">
                <a:latin typeface="+mj-lt"/>
                <a:ea typeface="Arial Unicode MS" pitchFamily="34" charset="-128"/>
                <a:cs typeface="Arial Unicode MS" pitchFamily="34" charset="-128"/>
              </a:rPr>
              <a:t>0y = 0</a:t>
            </a:r>
            <a:endParaRPr lang="pt-BR" sz="2000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5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85863"/>
            <a:ext cx="7920038" cy="587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EXEMPLO 3</a:t>
            </a:r>
          </a:p>
        </p:txBody>
      </p:sp>
      <p:sp>
        <p:nvSpPr>
          <p:cNvPr id="12" name="Seta para a direita listrada 11"/>
          <p:cNvSpPr/>
          <p:nvPr/>
        </p:nvSpPr>
        <p:spPr>
          <a:xfrm>
            <a:off x="8101013" y="5805488"/>
            <a:ext cx="792162" cy="484187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320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  <p:bldP spid="65539" grpId="0" animBg="1"/>
      <p:bldP spid="65540" grpId="0"/>
      <p:bldP spid="65541" grpId="0"/>
      <p:bldP spid="65542" grpId="0"/>
      <p:bldP spid="65543" grpId="0"/>
      <p:bldP spid="65544" grpId="0"/>
      <p:bldP spid="65545" grpId="0"/>
      <p:bldP spid="65551" grpId="0"/>
      <p:bldP spid="245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55750"/>
            <a:ext cx="7772400" cy="1296988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i="1" dirty="0" smtClean="0">
                <a:latin typeface="+mj-lt"/>
              </a:rPr>
              <a:t>Três irmãos, Paula, Júlia e André, ao confrontarem suas contas de telefone celular, ficaram curiosos em saber quanto custou um minuto de cada tipo de ligação realizada. As três contas apresentam ligações para telefones fixo e móveis, e ligações internacionais para Buenos Aires, onde moram seus primos</a:t>
            </a:r>
            <a:r>
              <a:rPr lang="pt-BR" sz="2000" i="1" dirty="0">
                <a:latin typeface="+mj-lt"/>
              </a:rPr>
              <a:t>.</a:t>
            </a:r>
            <a:endParaRPr lang="pt-BR" sz="2000" i="1" dirty="0" smtClean="0">
              <a:latin typeface="+mj-lt"/>
            </a:endParaRPr>
          </a:p>
          <a:p>
            <a:pPr marL="0" indent="0" algn="just" eaLnBrk="1" hangingPunct="1">
              <a:lnSpc>
                <a:spcPct val="110000"/>
              </a:lnSpc>
              <a:buClr>
                <a:srgbClr val="002060"/>
              </a:buClr>
              <a:buFont typeface="Arial" charset="0"/>
              <a:buNone/>
              <a:defRPr/>
            </a:pPr>
            <a:endParaRPr lang="pt-BR" sz="500" dirty="0" smtClean="0">
              <a:latin typeface="+mj-lt"/>
            </a:endParaRPr>
          </a:p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1800" dirty="0" smtClean="0">
                <a:solidFill>
                  <a:srgbClr val="3B4A1E"/>
                </a:solidFill>
                <a:latin typeface="+mj-lt"/>
              </a:rPr>
              <a:t>A tabela informa o tempo (em minuto) das ligações que cada um efetuou e o valor correspondente da conta, já descontado o preço da assinatura.</a:t>
            </a:r>
          </a:p>
        </p:txBody>
      </p:sp>
      <p:graphicFrame>
        <p:nvGraphicFramePr>
          <p:cNvPr id="46133" name="Group 53"/>
          <p:cNvGraphicFramePr>
            <a:graphicFrameLocks noGrp="1"/>
          </p:cNvGraphicFramePr>
          <p:nvPr/>
        </p:nvGraphicFramePr>
        <p:xfrm>
          <a:off x="1609725" y="4137025"/>
          <a:ext cx="6418262" cy="1955801"/>
        </p:xfrm>
        <a:graphic>
          <a:graphicData uri="http://schemas.openxmlformats.org/drawingml/2006/table">
            <a:tbl>
              <a:tblPr/>
              <a:tblGrid>
                <a:gridCol w="883381"/>
                <a:gridCol w="959271"/>
                <a:gridCol w="906942"/>
                <a:gridCol w="2911030"/>
                <a:gridCol w="757638"/>
              </a:tblGrid>
              <a:tr h="640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91450" marR="91450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Fixo</a:t>
                      </a:r>
                    </a:p>
                  </a:txBody>
                  <a:tcPr marL="91450" marR="91450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Móvel</a:t>
                      </a:r>
                    </a:p>
                  </a:txBody>
                  <a:tcPr marL="91450" marR="91450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Internacional (Buenos Aires)</a:t>
                      </a:r>
                    </a:p>
                  </a:txBody>
                  <a:tcPr marL="91450" marR="91450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Valor (R$)</a:t>
                      </a:r>
                    </a:p>
                  </a:txBody>
                  <a:tcPr marL="91450" marR="91450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38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Paula</a:t>
                      </a:r>
                    </a:p>
                  </a:txBody>
                  <a:tcPr marL="91450" marR="91450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 min</a:t>
                      </a:r>
                    </a:p>
                  </a:txBody>
                  <a:tcPr marL="91450" marR="91450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 min</a:t>
                      </a:r>
                    </a:p>
                  </a:txBody>
                  <a:tcPr marL="91450" marR="91450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 min</a:t>
                      </a:r>
                    </a:p>
                  </a:txBody>
                  <a:tcPr marL="91450" marR="91450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12,20</a:t>
                      </a:r>
                    </a:p>
                  </a:txBody>
                  <a:tcPr marL="91450" marR="91450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Júlia</a:t>
                      </a:r>
                    </a:p>
                  </a:txBody>
                  <a:tcPr marL="91450" marR="91450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14 min</a:t>
                      </a:r>
                    </a:p>
                  </a:txBody>
                  <a:tcPr marL="91450" marR="91450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 min</a:t>
                      </a:r>
                    </a:p>
                  </a:txBody>
                  <a:tcPr marL="91450" marR="91450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 min</a:t>
                      </a:r>
                    </a:p>
                  </a:txBody>
                  <a:tcPr marL="91450" marR="91450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13,40</a:t>
                      </a:r>
                    </a:p>
                  </a:txBody>
                  <a:tcPr marL="91450" marR="91450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André</a:t>
                      </a:r>
                    </a:p>
                  </a:txBody>
                  <a:tcPr marL="91450" marR="91450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 min</a:t>
                      </a:r>
                    </a:p>
                  </a:txBody>
                  <a:tcPr marL="91450" marR="91450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 min</a:t>
                      </a:r>
                    </a:p>
                  </a:txBody>
                  <a:tcPr marL="91450" marR="91450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 min</a:t>
                      </a:r>
                    </a:p>
                  </a:txBody>
                  <a:tcPr marL="91450" marR="91450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14,70</a:t>
                      </a:r>
                    </a:p>
                  </a:txBody>
                  <a:tcPr marL="91450" marR="91450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7388" y="969963"/>
            <a:ext cx="7772400" cy="587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SISTEMAS LINEARES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2363"/>
            <a:ext cx="7488238" cy="6477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Veja a análise gráfica do sistema</a:t>
            </a:r>
          </a:p>
        </p:txBody>
      </p:sp>
      <p:sp>
        <p:nvSpPr>
          <p:cNvPr id="68672" name="AutoShape 64"/>
          <p:cNvSpPr>
            <a:spLocks/>
          </p:cNvSpPr>
          <p:nvPr/>
        </p:nvSpPr>
        <p:spPr bwMode="auto">
          <a:xfrm>
            <a:off x="4500563" y="917575"/>
            <a:ext cx="144462" cy="900113"/>
          </a:xfrm>
          <a:prstGeom prst="leftBrace">
            <a:avLst>
              <a:gd name="adj1" fmla="val 519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68673" name="Text Box 65"/>
          <p:cNvSpPr txBox="1">
            <a:spLocks noChangeArrowheads="1"/>
          </p:cNvSpPr>
          <p:nvPr/>
        </p:nvSpPr>
        <p:spPr bwMode="auto">
          <a:xfrm>
            <a:off x="4602163" y="90805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x – 2y = –5</a:t>
            </a:r>
            <a:endParaRPr kumimoji="0" lang="pt-BR" sz="2000" b="0" baseline="30000" dirty="0" smtClean="0">
              <a:solidFill>
                <a:srgbClr val="0055F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8674" name="Text Box 66"/>
          <p:cNvSpPr txBox="1">
            <a:spLocks noChangeArrowheads="1"/>
          </p:cNvSpPr>
          <p:nvPr/>
        </p:nvSpPr>
        <p:spPr bwMode="auto">
          <a:xfrm>
            <a:off x="4602163" y="1390650"/>
            <a:ext cx="2346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–2x + 4y = 10</a:t>
            </a:r>
          </a:p>
        </p:txBody>
      </p:sp>
      <p:grpSp>
        <p:nvGrpSpPr>
          <p:cNvPr id="59" name="Group 67"/>
          <p:cNvGrpSpPr>
            <a:grpSpLocks/>
          </p:cNvGrpSpPr>
          <p:nvPr/>
        </p:nvGrpSpPr>
        <p:grpSpPr bwMode="auto">
          <a:xfrm>
            <a:off x="2339975" y="1995488"/>
            <a:ext cx="4106863" cy="4170362"/>
            <a:chOff x="2134" y="1258"/>
            <a:chExt cx="2587" cy="2627"/>
          </a:xfrm>
        </p:grpSpPr>
        <p:sp>
          <p:nvSpPr>
            <p:cNvPr id="60" name="Text Box 68"/>
            <p:cNvSpPr txBox="1">
              <a:spLocks noChangeArrowheads="1"/>
            </p:cNvSpPr>
            <p:nvPr/>
          </p:nvSpPr>
          <p:spPr bwMode="auto">
            <a:xfrm>
              <a:off x="4513" y="2582"/>
              <a:ext cx="19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kumimoji="0" lang="pt-BR" sz="2000">
                  <a:latin typeface="+mj-lt"/>
                </a:rPr>
                <a:t>x</a:t>
              </a:r>
            </a:p>
          </p:txBody>
        </p:sp>
        <p:sp>
          <p:nvSpPr>
            <p:cNvPr id="61" name="Text Box 69"/>
            <p:cNvSpPr txBox="1">
              <a:spLocks noChangeArrowheads="1"/>
            </p:cNvSpPr>
            <p:nvPr/>
          </p:nvSpPr>
          <p:spPr bwMode="auto">
            <a:xfrm>
              <a:off x="3424" y="1258"/>
              <a:ext cx="1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kumimoji="0" lang="pt-BR" sz="2000">
                  <a:latin typeface="+mj-lt"/>
                </a:rPr>
                <a:t>y</a:t>
              </a:r>
            </a:p>
          </p:txBody>
        </p:sp>
        <p:sp>
          <p:nvSpPr>
            <p:cNvPr id="62" name="Text Box 70"/>
            <p:cNvSpPr txBox="1">
              <a:spLocks noChangeArrowheads="1"/>
            </p:cNvSpPr>
            <p:nvPr/>
          </p:nvSpPr>
          <p:spPr bwMode="auto">
            <a:xfrm>
              <a:off x="3243" y="2568"/>
              <a:ext cx="2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kumimoji="0" lang="pt-BR" sz="2000" b="0">
                  <a:latin typeface="+mj-lt"/>
                </a:rPr>
                <a:t>O</a:t>
              </a:r>
            </a:p>
          </p:txBody>
        </p:sp>
        <p:grpSp>
          <p:nvGrpSpPr>
            <p:cNvPr id="40974" name="Group 71"/>
            <p:cNvGrpSpPr>
              <a:grpSpLocks/>
            </p:cNvGrpSpPr>
            <p:nvPr/>
          </p:nvGrpSpPr>
          <p:grpSpPr bwMode="auto">
            <a:xfrm>
              <a:off x="2134" y="1321"/>
              <a:ext cx="2587" cy="2564"/>
              <a:chOff x="2134" y="1321"/>
              <a:chExt cx="2587" cy="2564"/>
            </a:xfrm>
          </p:grpSpPr>
          <p:grpSp>
            <p:nvGrpSpPr>
              <p:cNvPr id="40975" name="Group 72"/>
              <p:cNvGrpSpPr>
                <a:grpSpLocks/>
              </p:cNvGrpSpPr>
              <p:nvPr/>
            </p:nvGrpSpPr>
            <p:grpSpPr bwMode="auto">
              <a:xfrm>
                <a:off x="2154" y="1343"/>
                <a:ext cx="2541" cy="2541"/>
                <a:chOff x="2154" y="1343"/>
                <a:chExt cx="2541" cy="2541"/>
              </a:xfrm>
            </p:grpSpPr>
            <p:grpSp>
              <p:nvGrpSpPr>
                <p:cNvPr id="40978" name="Group 73"/>
                <p:cNvGrpSpPr>
                  <a:grpSpLocks/>
                </p:cNvGrpSpPr>
                <p:nvPr/>
              </p:nvGrpSpPr>
              <p:grpSpPr bwMode="auto">
                <a:xfrm>
                  <a:off x="2154" y="1343"/>
                  <a:ext cx="2540" cy="2541"/>
                  <a:chOff x="2154" y="1343"/>
                  <a:chExt cx="2540" cy="2541"/>
                </a:xfrm>
              </p:grpSpPr>
              <p:sp>
                <p:nvSpPr>
                  <p:cNvPr id="88" name="Line 7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884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89" name="Line 7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25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90" name="Line 7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166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91" name="Line 7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448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92" name="Line 7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07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93" name="Line 7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871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94" name="Line 8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730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95" name="Line 8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589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96" name="Line 8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012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97" name="Line 8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6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98" name="Line 8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154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99" name="Line 8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295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100" name="Line 8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577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101" name="Line 8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718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102" name="Line 8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859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103" name="Line 8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000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104" name="Line 9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141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105" name="Line 9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282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106" name="Line 9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424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</p:grpSp>
            <p:grpSp>
              <p:nvGrpSpPr>
                <p:cNvPr id="40979" name="Group 93"/>
                <p:cNvGrpSpPr>
                  <a:grpSpLocks/>
                </p:cNvGrpSpPr>
                <p:nvPr/>
              </p:nvGrpSpPr>
              <p:grpSpPr bwMode="auto">
                <a:xfrm rot="-5400000">
                  <a:off x="2155" y="1343"/>
                  <a:ext cx="2540" cy="2541"/>
                  <a:chOff x="2154" y="1343"/>
                  <a:chExt cx="2540" cy="2541"/>
                </a:xfrm>
              </p:grpSpPr>
              <p:sp>
                <p:nvSpPr>
                  <p:cNvPr id="69" name="Line 9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883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70" name="Line 9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25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71" name="Line 9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165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72" name="Line 9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447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73" name="Line 9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07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74" name="Line 9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871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75" name="Line 10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729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76" name="Line 10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589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77" name="Line 10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011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78" name="Line 10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5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79" name="Line 10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153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80" name="Line 10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295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81" name="Line 10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577" y="2612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82" name="Line 10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717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83" name="Line 10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859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84" name="Line 10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99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85" name="Line 11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141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86" name="Line 11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281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  <p:sp>
                <p:nvSpPr>
                  <p:cNvPr id="87" name="Line 11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423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pt-BR" sz="2000">
                      <a:latin typeface="+mj-lt"/>
                    </a:endParaRPr>
                  </a:p>
                </p:txBody>
              </p:sp>
            </p:grpSp>
          </p:grpSp>
          <p:sp>
            <p:nvSpPr>
              <p:cNvPr id="65" name="Line 113"/>
              <p:cNvSpPr>
                <a:spLocks noChangeShapeType="1"/>
              </p:cNvSpPr>
              <p:nvPr/>
            </p:nvSpPr>
            <p:spPr bwMode="auto">
              <a:xfrm>
                <a:off x="2134" y="2614"/>
                <a:ext cx="258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>
                  <a:latin typeface="+mj-lt"/>
                </a:endParaRPr>
              </a:p>
            </p:txBody>
          </p:sp>
          <p:sp>
            <p:nvSpPr>
              <p:cNvPr id="66" name="Line 114"/>
              <p:cNvSpPr>
                <a:spLocks noChangeShapeType="1"/>
              </p:cNvSpPr>
              <p:nvPr/>
            </p:nvSpPr>
            <p:spPr bwMode="auto">
              <a:xfrm rot="-5400000">
                <a:off x="2142" y="2603"/>
                <a:ext cx="25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>
                  <a:latin typeface="+mj-lt"/>
                </a:endParaRPr>
              </a:p>
            </p:txBody>
          </p:sp>
        </p:grpSp>
      </p:grpSp>
      <p:sp>
        <p:nvSpPr>
          <p:cNvPr id="107" name="Line 115"/>
          <p:cNvSpPr>
            <a:spLocks noChangeShapeType="1"/>
          </p:cNvSpPr>
          <p:nvPr/>
        </p:nvSpPr>
        <p:spPr bwMode="auto">
          <a:xfrm flipV="1">
            <a:off x="2628900" y="2876550"/>
            <a:ext cx="3105150" cy="1617663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08" name="Line 116"/>
          <p:cNvSpPr>
            <a:spLocks noChangeShapeType="1"/>
          </p:cNvSpPr>
          <p:nvPr/>
        </p:nvSpPr>
        <p:spPr bwMode="auto">
          <a:xfrm flipV="1">
            <a:off x="2641600" y="2870200"/>
            <a:ext cx="3105150" cy="161766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000">
              <a:latin typeface="+mj-lt"/>
            </a:endParaRPr>
          </a:p>
        </p:txBody>
      </p:sp>
      <p:sp>
        <p:nvSpPr>
          <p:cNvPr id="109" name="Text Box 117"/>
          <p:cNvSpPr txBox="1">
            <a:spLocks noChangeArrowheads="1"/>
          </p:cNvSpPr>
          <p:nvPr/>
        </p:nvSpPr>
        <p:spPr bwMode="auto">
          <a:xfrm>
            <a:off x="5540375" y="2486025"/>
            <a:ext cx="7254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kumimoji="0" lang="pt-BR" sz="2000" b="0" dirty="0">
                <a:latin typeface="+mj-lt"/>
              </a:rPr>
              <a:t>r</a:t>
            </a:r>
            <a:r>
              <a:rPr kumimoji="0" lang="pt-BR" sz="2000" b="0" baseline="-25000" dirty="0">
                <a:latin typeface="+mj-lt"/>
              </a:rPr>
              <a:t>1</a:t>
            </a:r>
            <a:r>
              <a:rPr kumimoji="0"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≡ </a:t>
            </a:r>
            <a:r>
              <a:rPr kumimoji="0" lang="pt-BR" sz="2000" b="0" dirty="0">
                <a:latin typeface="+mj-lt"/>
              </a:rPr>
              <a:t>r</a:t>
            </a:r>
            <a:r>
              <a:rPr kumimoji="0" lang="pt-BR" sz="2000" b="0" baseline="-25000" dirty="0">
                <a:latin typeface="+mj-lt"/>
              </a:rPr>
              <a:t>2</a:t>
            </a:r>
          </a:p>
        </p:txBody>
      </p:sp>
      <p:sp>
        <p:nvSpPr>
          <p:cNvPr id="57" name="Texto explicativo retangular com cantos arredondados 56"/>
          <p:cNvSpPr/>
          <p:nvPr/>
        </p:nvSpPr>
        <p:spPr>
          <a:xfrm>
            <a:off x="6948488" y="3086100"/>
            <a:ext cx="1439862" cy="757238"/>
          </a:xfrm>
          <a:prstGeom prst="wedgeRoundRectCallout">
            <a:avLst>
              <a:gd name="adj1" fmla="val -156086"/>
              <a:gd name="adj2" fmla="val -437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1800" i="1" dirty="0">
                <a:solidFill>
                  <a:schemeClr val="tx1"/>
                </a:solidFill>
              </a:rPr>
              <a:t>Retas coincidentes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686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686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686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20"/>
                            </p:stCondLst>
                            <p:childTnLst>
                              <p:par>
                                <p:cTn id="1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86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86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86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  <p:bldP spid="68672" grpId="0" animBg="1"/>
      <p:bldP spid="68673" grpId="0"/>
      <p:bldP spid="68674" grpId="0"/>
      <p:bldP spid="109" grpId="0"/>
      <p:bldP spid="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147888" y="2347913"/>
            <a:ext cx="1905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pt-PT" sz="2600" b="0" dirty="0" smtClean="0">
                <a:latin typeface="+mj-lt"/>
              </a:rPr>
              <a:t>Possível</a:t>
            </a:r>
            <a:endParaRPr lang="pt-PT" sz="2600" b="0" baseline="40000" dirty="0" smtClean="0">
              <a:latin typeface="+mj-lt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133600" y="5532438"/>
            <a:ext cx="2438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pt-PT" sz="2600" b="0" dirty="0" smtClean="0">
                <a:latin typeface="+mj-lt"/>
              </a:rPr>
              <a:t>Impossível</a:t>
            </a:r>
            <a:endParaRPr lang="pt-PT" sz="2600" b="0" baseline="40000" dirty="0" smtClean="0">
              <a:latin typeface="+mj-lt"/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016125" y="2806700"/>
            <a:ext cx="154781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pt-PT" sz="1600" dirty="0" smtClean="0">
                <a:latin typeface="+mj-lt"/>
              </a:rPr>
              <a:t>(Possui solução)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3914775" y="1990725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pt-PT" sz="2000" b="0" dirty="0" smtClean="0">
                <a:latin typeface="+mj-lt"/>
              </a:rPr>
              <a:t>Determinado</a:t>
            </a:r>
            <a:endParaRPr lang="pt-PT" sz="2000" b="0" baseline="30000" dirty="0" smtClean="0">
              <a:latin typeface="+mj-lt"/>
            </a:endParaRPr>
          </a:p>
        </p:txBody>
      </p:sp>
      <p:sp>
        <p:nvSpPr>
          <p:cNvPr id="27658" name="AutoShape 10"/>
          <p:cNvSpPr>
            <a:spLocks/>
          </p:cNvSpPr>
          <p:nvPr/>
        </p:nvSpPr>
        <p:spPr bwMode="auto">
          <a:xfrm>
            <a:off x="1460500" y="2581275"/>
            <a:ext cx="722313" cy="3194050"/>
          </a:xfrm>
          <a:prstGeom prst="leftBrace">
            <a:avLst>
              <a:gd name="adj1" fmla="val 6948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1962150" y="5964238"/>
            <a:ext cx="266541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pt-PT" sz="1600" dirty="0" smtClean="0">
                <a:latin typeface="+mj-lt"/>
              </a:rPr>
              <a:t>(Não possui solução)</a:t>
            </a:r>
          </a:p>
        </p:txBody>
      </p:sp>
      <p:sp>
        <p:nvSpPr>
          <p:cNvPr id="27660" name="AutoShape 12"/>
          <p:cNvSpPr>
            <a:spLocks/>
          </p:cNvSpPr>
          <p:nvPr/>
        </p:nvSpPr>
        <p:spPr bwMode="auto">
          <a:xfrm>
            <a:off x="3556000" y="2185988"/>
            <a:ext cx="360363" cy="1931987"/>
          </a:xfrm>
          <a:prstGeom prst="leftBrace">
            <a:avLst>
              <a:gd name="adj1" fmla="val 31645"/>
              <a:gd name="adj2" fmla="val 2241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3944938" y="3919538"/>
            <a:ext cx="3095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pt-PT" sz="2000" b="0" dirty="0" smtClean="0">
                <a:latin typeface="+mj-lt"/>
              </a:rPr>
              <a:t>Indeterminado</a:t>
            </a:r>
            <a:endParaRPr lang="pt-PT" sz="2000" b="0" baseline="30000" dirty="0" smtClean="0">
              <a:latin typeface="+mj-lt"/>
            </a:endParaRP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708400" y="2351088"/>
            <a:ext cx="266541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pt-PT" sz="1600" dirty="0" smtClean="0">
                <a:latin typeface="+mj-lt"/>
              </a:rPr>
              <a:t>(Uma única solução)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686175" y="4264025"/>
            <a:ext cx="2244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pt-PT" sz="1600" dirty="0" smtClean="0">
                <a:latin typeface="+mj-lt"/>
              </a:rPr>
              <a:t>(Infinitas soluções)</a:t>
            </a:r>
          </a:p>
        </p:txBody>
      </p:sp>
      <p:grpSp>
        <p:nvGrpSpPr>
          <p:cNvPr id="27692" name="Group 44"/>
          <p:cNvGrpSpPr>
            <a:grpSpLocks/>
          </p:cNvGrpSpPr>
          <p:nvPr/>
        </p:nvGrpSpPr>
        <p:grpSpPr bwMode="auto">
          <a:xfrm>
            <a:off x="4003675" y="4940300"/>
            <a:ext cx="1525588" cy="1441450"/>
            <a:chOff x="1610" y="3112"/>
            <a:chExt cx="961" cy="908"/>
          </a:xfrm>
        </p:grpSpPr>
        <p:grpSp>
          <p:nvGrpSpPr>
            <p:cNvPr id="42021" name="Group 29"/>
            <p:cNvGrpSpPr>
              <a:grpSpLocks/>
            </p:cNvGrpSpPr>
            <p:nvPr/>
          </p:nvGrpSpPr>
          <p:grpSpPr bwMode="auto">
            <a:xfrm>
              <a:off x="1655" y="3112"/>
              <a:ext cx="916" cy="890"/>
              <a:chOff x="4286" y="1615"/>
              <a:chExt cx="916" cy="890"/>
            </a:xfrm>
          </p:grpSpPr>
          <p:grpSp>
            <p:nvGrpSpPr>
              <p:cNvPr id="42024" name="Group 30"/>
              <p:cNvGrpSpPr>
                <a:grpSpLocks/>
              </p:cNvGrpSpPr>
              <p:nvPr/>
            </p:nvGrpSpPr>
            <p:grpSpPr bwMode="auto">
              <a:xfrm>
                <a:off x="4286" y="1706"/>
                <a:ext cx="749" cy="799"/>
                <a:chOff x="2312" y="1072"/>
                <a:chExt cx="3357" cy="2976"/>
              </a:xfrm>
            </p:grpSpPr>
            <p:sp>
              <p:nvSpPr>
                <p:cNvPr id="1232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993" y="1072"/>
                  <a:ext cx="0" cy="29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latin typeface="+mj-lt"/>
                  </a:endParaRPr>
                </a:p>
              </p:txBody>
            </p:sp>
            <p:sp>
              <p:nvSpPr>
                <p:cNvPr id="12330" name="Line 32"/>
                <p:cNvSpPr>
                  <a:spLocks noChangeShapeType="1"/>
                </p:cNvSpPr>
                <p:nvPr/>
              </p:nvSpPr>
              <p:spPr bwMode="auto">
                <a:xfrm>
                  <a:off x="2312" y="2752"/>
                  <a:ext cx="335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latin typeface="+mj-lt"/>
                  </a:endParaRPr>
                </a:p>
              </p:txBody>
            </p:sp>
          </p:grpSp>
          <p:sp>
            <p:nvSpPr>
              <p:cNvPr id="12327" name="Text Box 33"/>
              <p:cNvSpPr txBox="1">
                <a:spLocks noChangeArrowheads="1"/>
              </p:cNvSpPr>
              <p:nvPr/>
            </p:nvSpPr>
            <p:spPr bwMode="auto">
              <a:xfrm>
                <a:off x="4467" y="1615"/>
                <a:ext cx="31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pt-PT" sz="2000" i="1" dirty="0" smtClean="0">
                    <a:latin typeface="+mj-lt"/>
                  </a:rPr>
                  <a:t>y</a:t>
                </a:r>
              </a:p>
            </p:txBody>
          </p:sp>
          <p:sp>
            <p:nvSpPr>
              <p:cNvPr id="12328" name="Text Box 34"/>
              <p:cNvSpPr txBox="1">
                <a:spLocks noChangeArrowheads="1"/>
              </p:cNvSpPr>
              <p:nvPr/>
            </p:nvSpPr>
            <p:spPr bwMode="auto">
              <a:xfrm>
                <a:off x="4884" y="2133"/>
                <a:ext cx="31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pt-PT" sz="2000" i="1" dirty="0" smtClean="0">
                    <a:latin typeface="+mj-lt"/>
                  </a:rPr>
                  <a:t>x</a:t>
                </a:r>
              </a:p>
            </p:txBody>
          </p:sp>
        </p:grpSp>
        <p:sp>
          <p:nvSpPr>
            <p:cNvPr id="12324" name="Line 35"/>
            <p:cNvSpPr>
              <a:spLocks noChangeShapeType="1"/>
            </p:cNvSpPr>
            <p:nvPr/>
          </p:nvSpPr>
          <p:spPr bwMode="auto">
            <a:xfrm flipH="1">
              <a:off x="1610" y="3203"/>
              <a:ext cx="680" cy="681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12325" name="Line 36"/>
            <p:cNvSpPr>
              <a:spLocks noChangeShapeType="1"/>
            </p:cNvSpPr>
            <p:nvPr/>
          </p:nvSpPr>
          <p:spPr bwMode="auto">
            <a:xfrm flipH="1">
              <a:off x="1746" y="3339"/>
              <a:ext cx="680" cy="681"/>
            </a:xfrm>
            <a:prstGeom prst="line">
              <a:avLst/>
            </a:prstGeom>
            <a:noFill/>
            <a:ln w="2540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</p:grpSp>
      <p:grpSp>
        <p:nvGrpSpPr>
          <p:cNvPr id="27690" name="Group 42"/>
          <p:cNvGrpSpPr>
            <a:grpSpLocks/>
          </p:cNvGrpSpPr>
          <p:nvPr/>
        </p:nvGrpSpPr>
        <p:grpSpPr bwMode="auto">
          <a:xfrm>
            <a:off x="5786438" y="1473200"/>
            <a:ext cx="1584325" cy="1482725"/>
            <a:chOff x="3152" y="727"/>
            <a:chExt cx="998" cy="934"/>
          </a:xfrm>
        </p:grpSpPr>
        <p:grpSp>
          <p:nvGrpSpPr>
            <p:cNvPr id="42012" name="Group 22"/>
            <p:cNvGrpSpPr>
              <a:grpSpLocks/>
            </p:cNvGrpSpPr>
            <p:nvPr/>
          </p:nvGrpSpPr>
          <p:grpSpPr bwMode="auto">
            <a:xfrm>
              <a:off x="3243" y="727"/>
              <a:ext cx="862" cy="871"/>
              <a:chOff x="4286" y="1634"/>
              <a:chExt cx="862" cy="871"/>
            </a:xfrm>
          </p:grpSpPr>
          <p:grpSp>
            <p:nvGrpSpPr>
              <p:cNvPr id="42016" name="Group 21"/>
              <p:cNvGrpSpPr>
                <a:grpSpLocks/>
              </p:cNvGrpSpPr>
              <p:nvPr/>
            </p:nvGrpSpPr>
            <p:grpSpPr bwMode="auto">
              <a:xfrm>
                <a:off x="4286" y="1706"/>
                <a:ext cx="749" cy="799"/>
                <a:chOff x="2312" y="1072"/>
                <a:chExt cx="3357" cy="2976"/>
              </a:xfrm>
            </p:grpSpPr>
            <p:sp>
              <p:nvSpPr>
                <p:cNvPr id="1232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993" y="1072"/>
                  <a:ext cx="0" cy="29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latin typeface="+mj-lt"/>
                  </a:endParaRPr>
                </a:p>
              </p:txBody>
            </p:sp>
            <p:sp>
              <p:nvSpPr>
                <p:cNvPr id="12322" name="Line 17"/>
                <p:cNvSpPr>
                  <a:spLocks noChangeShapeType="1"/>
                </p:cNvSpPr>
                <p:nvPr/>
              </p:nvSpPr>
              <p:spPr bwMode="auto">
                <a:xfrm>
                  <a:off x="2312" y="2752"/>
                  <a:ext cx="335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latin typeface="+mj-lt"/>
                  </a:endParaRPr>
                </a:p>
              </p:txBody>
            </p:sp>
          </p:grpSp>
          <p:sp>
            <p:nvSpPr>
              <p:cNvPr id="12319" name="Text Box 18"/>
              <p:cNvSpPr txBox="1">
                <a:spLocks noChangeArrowheads="1"/>
              </p:cNvSpPr>
              <p:nvPr/>
            </p:nvSpPr>
            <p:spPr bwMode="auto">
              <a:xfrm>
                <a:off x="4467" y="1634"/>
                <a:ext cx="31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pt-PT" sz="2000" i="1" dirty="0" smtClean="0">
                    <a:latin typeface="+mj-lt"/>
                  </a:rPr>
                  <a:t>y</a:t>
                </a:r>
              </a:p>
            </p:txBody>
          </p:sp>
          <p:sp>
            <p:nvSpPr>
              <p:cNvPr id="12320" name="Text Box 19"/>
              <p:cNvSpPr txBox="1">
                <a:spLocks noChangeArrowheads="1"/>
              </p:cNvSpPr>
              <p:nvPr/>
            </p:nvSpPr>
            <p:spPr bwMode="auto">
              <a:xfrm>
                <a:off x="4830" y="2115"/>
                <a:ext cx="31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pt-PT" sz="2000" i="1" dirty="0" smtClean="0">
                    <a:latin typeface="+mj-lt"/>
                  </a:rPr>
                  <a:t>x</a:t>
                </a:r>
              </a:p>
            </p:txBody>
          </p:sp>
        </p:grpSp>
        <p:sp>
          <p:nvSpPr>
            <p:cNvPr id="12315" name="Line 37"/>
            <p:cNvSpPr>
              <a:spLocks noChangeShapeType="1"/>
            </p:cNvSpPr>
            <p:nvPr/>
          </p:nvSpPr>
          <p:spPr bwMode="auto">
            <a:xfrm flipH="1">
              <a:off x="3152" y="935"/>
              <a:ext cx="998" cy="591"/>
            </a:xfrm>
            <a:prstGeom prst="line">
              <a:avLst/>
            </a:prstGeom>
            <a:noFill/>
            <a:ln w="2540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12316" name="Line 38"/>
            <p:cNvSpPr>
              <a:spLocks noChangeShapeType="1"/>
            </p:cNvSpPr>
            <p:nvPr/>
          </p:nvSpPr>
          <p:spPr bwMode="auto">
            <a:xfrm flipH="1">
              <a:off x="3379" y="935"/>
              <a:ext cx="544" cy="726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sp>
          <p:nvSpPr>
            <p:cNvPr id="12317" name="Oval 39"/>
            <p:cNvSpPr>
              <a:spLocks noChangeArrowheads="1"/>
            </p:cNvSpPr>
            <p:nvPr/>
          </p:nvSpPr>
          <p:spPr bwMode="auto">
            <a:xfrm>
              <a:off x="3714" y="1153"/>
              <a:ext cx="46" cy="45"/>
            </a:xfrm>
            <a:prstGeom prst="ellipse">
              <a:avLst/>
            </a:prstGeom>
            <a:solidFill>
              <a:srgbClr val="002060"/>
            </a:solidFill>
            <a:ln w="12700" algn="ctr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</p:grpSp>
      <p:grpSp>
        <p:nvGrpSpPr>
          <p:cNvPr id="27691" name="Group 43"/>
          <p:cNvGrpSpPr>
            <a:grpSpLocks/>
          </p:cNvGrpSpPr>
          <p:nvPr/>
        </p:nvGrpSpPr>
        <p:grpSpPr bwMode="auto">
          <a:xfrm>
            <a:off x="6176963" y="3314700"/>
            <a:ext cx="1511300" cy="1411288"/>
            <a:chOff x="3470" y="1435"/>
            <a:chExt cx="952" cy="889"/>
          </a:xfrm>
        </p:grpSpPr>
        <p:sp>
          <p:nvSpPr>
            <p:cNvPr id="12308" name="Line 41"/>
            <p:cNvSpPr>
              <a:spLocks noChangeShapeType="1"/>
            </p:cNvSpPr>
            <p:nvPr/>
          </p:nvSpPr>
          <p:spPr bwMode="auto">
            <a:xfrm flipH="1">
              <a:off x="3470" y="1435"/>
              <a:ext cx="794" cy="816"/>
            </a:xfrm>
            <a:prstGeom prst="line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  <p:grpSp>
          <p:nvGrpSpPr>
            <p:cNvPr id="42005" name="Group 23"/>
            <p:cNvGrpSpPr>
              <a:grpSpLocks/>
            </p:cNvGrpSpPr>
            <p:nvPr/>
          </p:nvGrpSpPr>
          <p:grpSpPr bwMode="auto">
            <a:xfrm>
              <a:off x="3515" y="1435"/>
              <a:ext cx="907" cy="889"/>
              <a:chOff x="4286" y="1616"/>
              <a:chExt cx="907" cy="889"/>
            </a:xfrm>
          </p:grpSpPr>
          <p:grpSp>
            <p:nvGrpSpPr>
              <p:cNvPr id="42007" name="Group 24"/>
              <p:cNvGrpSpPr>
                <a:grpSpLocks/>
              </p:cNvGrpSpPr>
              <p:nvPr/>
            </p:nvGrpSpPr>
            <p:grpSpPr bwMode="auto">
              <a:xfrm>
                <a:off x="4286" y="1706"/>
                <a:ext cx="749" cy="799"/>
                <a:chOff x="2312" y="1072"/>
                <a:chExt cx="3357" cy="2976"/>
              </a:xfrm>
            </p:grpSpPr>
            <p:sp>
              <p:nvSpPr>
                <p:cNvPr id="12312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993" y="1072"/>
                  <a:ext cx="0" cy="29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latin typeface="+mj-lt"/>
                  </a:endParaRPr>
                </a:p>
              </p:txBody>
            </p:sp>
            <p:sp>
              <p:nvSpPr>
                <p:cNvPr id="12313" name="Line 26"/>
                <p:cNvSpPr>
                  <a:spLocks noChangeShapeType="1"/>
                </p:cNvSpPr>
                <p:nvPr/>
              </p:nvSpPr>
              <p:spPr bwMode="auto">
                <a:xfrm>
                  <a:off x="2312" y="2752"/>
                  <a:ext cx="335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latin typeface="+mj-lt"/>
                  </a:endParaRPr>
                </a:p>
              </p:txBody>
            </p:sp>
          </p:grpSp>
          <p:sp>
            <p:nvSpPr>
              <p:cNvPr id="12310" name="Text Box 27"/>
              <p:cNvSpPr txBox="1">
                <a:spLocks noChangeArrowheads="1"/>
              </p:cNvSpPr>
              <p:nvPr/>
            </p:nvSpPr>
            <p:spPr bwMode="auto">
              <a:xfrm>
                <a:off x="4459" y="1616"/>
                <a:ext cx="31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pt-PT" sz="2000" i="1" dirty="0" smtClean="0">
                    <a:latin typeface="+mj-lt"/>
                  </a:rPr>
                  <a:t>y</a:t>
                </a:r>
              </a:p>
            </p:txBody>
          </p:sp>
          <p:sp>
            <p:nvSpPr>
              <p:cNvPr id="12311" name="Text Box 28"/>
              <p:cNvSpPr txBox="1">
                <a:spLocks noChangeArrowheads="1"/>
              </p:cNvSpPr>
              <p:nvPr/>
            </p:nvSpPr>
            <p:spPr bwMode="auto">
              <a:xfrm>
                <a:off x="4875" y="2133"/>
                <a:ext cx="31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pt-PT" sz="2000" i="1" dirty="0" smtClean="0">
                    <a:latin typeface="+mj-lt"/>
                  </a:rPr>
                  <a:t>x</a:t>
                </a:r>
              </a:p>
            </p:txBody>
          </p:sp>
        </p:grpSp>
        <p:sp>
          <p:nvSpPr>
            <p:cNvPr id="12307" name="Line 40"/>
            <p:cNvSpPr>
              <a:spLocks noChangeShapeType="1"/>
            </p:cNvSpPr>
            <p:nvPr/>
          </p:nvSpPr>
          <p:spPr bwMode="auto">
            <a:xfrm flipH="1">
              <a:off x="3470" y="1561"/>
              <a:ext cx="680" cy="68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+mj-lt"/>
              </a:endParaRPr>
            </a:p>
          </p:txBody>
        </p:sp>
      </p:grpSp>
      <p:sp>
        <p:nvSpPr>
          <p:cNvPr id="43" name="Rectangle 2"/>
          <p:cNvSpPr txBox="1">
            <a:spLocks noChangeArrowheads="1"/>
          </p:cNvSpPr>
          <p:nvPr/>
        </p:nvSpPr>
        <p:spPr bwMode="auto">
          <a:xfrm>
            <a:off x="539750" y="896938"/>
            <a:ext cx="79200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>
                <a:latin typeface="Calibri" pitchFamily="34" charset="0"/>
              </a:rPr>
              <a:t>RESUMO (EQUAÇÕES COM DUAS VARIÁVEIS)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-193675" y="3790950"/>
            <a:ext cx="19939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600">
                <a:latin typeface="Calibri" pitchFamily="34" charset="0"/>
              </a:rPr>
              <a:t>SISTEMA</a:t>
            </a:r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5405438" y="5578475"/>
            <a:ext cx="2209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pt-PT" sz="1800" b="0" dirty="0" smtClean="0">
                <a:solidFill>
                  <a:srgbClr val="002060"/>
                </a:solidFill>
                <a:latin typeface="+mj-lt"/>
              </a:rPr>
              <a:t>Retas paralelas</a:t>
            </a:r>
            <a:endParaRPr lang="pt-PT" sz="1800" b="0" baseline="30000" dirty="0" smtClean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7485063" y="3702050"/>
            <a:ext cx="15716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pt-PT" sz="1800" b="0" dirty="0" smtClean="0">
                <a:solidFill>
                  <a:srgbClr val="002060"/>
                </a:solidFill>
                <a:latin typeface="+mj-lt"/>
              </a:rPr>
              <a:t>Retas coincidentes</a:t>
            </a:r>
            <a:endParaRPr lang="pt-PT" sz="1800" b="0" baseline="30000" dirty="0" smtClean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7319963" y="1919288"/>
            <a:ext cx="15732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pt-PT" sz="1800" b="0" dirty="0" smtClean="0">
                <a:solidFill>
                  <a:srgbClr val="002060"/>
                </a:solidFill>
                <a:latin typeface="+mj-lt"/>
              </a:rPr>
              <a:t>Retas concorrentes</a:t>
            </a:r>
            <a:endParaRPr lang="pt-PT" sz="1800" b="0" baseline="30000" dirty="0" smtClean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0" dur="2000"/>
                                        <p:tgtEl>
                                          <p:spTgt spid="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2" dur="20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0" dur="20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  <p:bldP spid="27655" grpId="0"/>
      <p:bldP spid="27656" grpId="0"/>
      <p:bldP spid="27657" grpId="0"/>
      <p:bldP spid="27658" grpId="0" animBg="1"/>
      <p:bldP spid="27659" grpId="0"/>
      <p:bldP spid="27660" grpId="0" animBg="1"/>
      <p:bldP spid="27661" grpId="0"/>
      <p:bldP spid="27662" grpId="0"/>
      <p:bldP spid="27663" grpId="0" autoUpdateAnimBg="0"/>
      <p:bldP spid="43" grpId="0"/>
      <p:bldP spid="44" grpId="0"/>
      <p:bldP spid="45" grpId="0"/>
      <p:bldP spid="46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584450"/>
            <a:ext cx="7993062" cy="773113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2000" dirty="0">
                <a:latin typeface="+mj-lt"/>
              </a:rPr>
              <a:t>Suponhamos o sistema </a:t>
            </a:r>
            <a:r>
              <a:rPr lang="pt-BR" sz="2000" dirty="0" smtClean="0">
                <a:latin typeface="+mj-lt"/>
              </a:rPr>
              <a:t>linear</a:t>
            </a:r>
            <a:endParaRPr lang="pt-BR" sz="2000" dirty="0">
              <a:latin typeface="+mj-lt"/>
            </a:endParaRPr>
          </a:p>
        </p:txBody>
      </p:sp>
      <p:sp>
        <p:nvSpPr>
          <p:cNvPr id="113668" name="AutoShape 4"/>
          <p:cNvSpPr>
            <a:spLocks/>
          </p:cNvSpPr>
          <p:nvPr/>
        </p:nvSpPr>
        <p:spPr bwMode="auto">
          <a:xfrm>
            <a:off x="4643438" y="2409825"/>
            <a:ext cx="144462" cy="900113"/>
          </a:xfrm>
          <a:prstGeom prst="leftBrace">
            <a:avLst>
              <a:gd name="adj1" fmla="val 519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4759325" y="2386013"/>
            <a:ext cx="2346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000" b="0" dirty="0" smtClean="0">
                <a:latin typeface="+mj-lt"/>
              </a:rPr>
              <a:t>a</a:t>
            </a:r>
            <a:r>
              <a:rPr lang="pt-BR" sz="2000" b="0" baseline="-25000" dirty="0" smtClean="0">
                <a:latin typeface="+mj-lt"/>
              </a:rPr>
              <a:t>1</a:t>
            </a:r>
            <a:r>
              <a:rPr lang="pt-BR" sz="2000" b="0" dirty="0" smtClean="0">
                <a:latin typeface="+mj-lt"/>
              </a:rPr>
              <a:t>x + b</a:t>
            </a:r>
            <a:r>
              <a:rPr lang="pt-BR" sz="2000" b="0" baseline="-25000" dirty="0" smtClean="0">
                <a:latin typeface="+mj-lt"/>
              </a:rPr>
              <a:t>1</a:t>
            </a:r>
            <a:r>
              <a:rPr lang="pt-BR" sz="2000" b="0" dirty="0" smtClean="0">
                <a:latin typeface="+mj-lt"/>
              </a:rPr>
              <a:t>y = </a:t>
            </a:r>
            <a:r>
              <a:rPr lang="pt-BR" sz="2000" b="0" dirty="0" smtClean="0"/>
              <a:t>c</a:t>
            </a:r>
            <a:r>
              <a:rPr lang="pt-BR" sz="2000" b="0" baseline="-25000" dirty="0" smtClean="0"/>
              <a:t>1</a:t>
            </a:r>
            <a:endParaRPr lang="pt-BR" sz="2000" b="0" baseline="30000" dirty="0" smtClean="0">
              <a:solidFill>
                <a:srgbClr val="00206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4759325" y="2868613"/>
            <a:ext cx="2560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000" b="0" dirty="0" smtClean="0">
                <a:latin typeface="+mj-lt"/>
              </a:rPr>
              <a:t>a</a:t>
            </a:r>
            <a:r>
              <a:rPr lang="pt-BR" sz="2000" b="0" baseline="-25000" dirty="0" smtClean="0">
                <a:latin typeface="+mj-lt"/>
              </a:rPr>
              <a:t>2</a:t>
            </a:r>
            <a:r>
              <a:rPr lang="pt-BR" sz="2000" b="0" dirty="0" smtClean="0">
                <a:latin typeface="+mj-lt"/>
              </a:rPr>
              <a:t>x +b</a:t>
            </a:r>
            <a:r>
              <a:rPr lang="pt-BR" sz="2000" b="0" baseline="-25000" dirty="0" smtClean="0">
                <a:latin typeface="+mj-lt"/>
              </a:rPr>
              <a:t>2</a:t>
            </a:r>
            <a:r>
              <a:rPr lang="pt-BR" sz="2000" b="0" dirty="0" smtClean="0">
                <a:latin typeface="+mj-lt"/>
              </a:rPr>
              <a:t>y = </a:t>
            </a:r>
            <a:r>
              <a:rPr lang="pt-BR" sz="2000" b="0" dirty="0" smtClean="0"/>
              <a:t>c</a:t>
            </a:r>
            <a:r>
              <a:rPr lang="pt-BR" sz="2000" b="0" baseline="-25000" dirty="0"/>
              <a:t>2</a:t>
            </a:r>
            <a:endParaRPr lang="pt-BR" sz="2000" b="0" baseline="30000" dirty="0" smtClean="0">
              <a:solidFill>
                <a:srgbClr val="00206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13718" name="Group 54"/>
          <p:cNvGraphicFramePr>
            <a:graphicFrameLocks noGrp="1"/>
          </p:cNvGraphicFramePr>
          <p:nvPr/>
        </p:nvGraphicFramePr>
        <p:xfrm>
          <a:off x="1908175" y="3251200"/>
          <a:ext cx="1008063" cy="971550"/>
        </p:xfrm>
        <a:graphic>
          <a:graphicData uri="http://schemas.openxmlformats.org/drawingml/2006/table">
            <a:tbl>
              <a:tblPr/>
              <a:tblGrid>
                <a:gridCol w="530226"/>
                <a:gridCol w="477837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  <a:r>
                        <a:rPr kumimoji="1" lang="pt-B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b</a:t>
                      </a:r>
                      <a:r>
                        <a:rPr kumimoji="1" lang="pt-BR" sz="2000" b="0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a</a:t>
                      </a:r>
                      <a:r>
                        <a:rPr kumimoji="1" lang="pt-BR" sz="2000" b="0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  <a:r>
                        <a:rPr kumimoji="1" lang="pt-B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709" name="Text Box 45"/>
          <p:cNvSpPr txBox="1">
            <a:spLocks noChangeArrowheads="1"/>
          </p:cNvSpPr>
          <p:nvPr/>
        </p:nvSpPr>
        <p:spPr bwMode="auto">
          <a:xfrm>
            <a:off x="1330325" y="3459163"/>
            <a:ext cx="7207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sz="2000" b="0" dirty="0" smtClean="0">
                <a:latin typeface="+mj-lt"/>
                <a:sym typeface="Symbol" pitchFamily="18" charset="2"/>
              </a:rPr>
              <a:t>D =</a:t>
            </a:r>
          </a:p>
        </p:txBody>
      </p:sp>
      <p:sp>
        <p:nvSpPr>
          <p:cNvPr id="113711" name="Text Box 47"/>
          <p:cNvSpPr txBox="1">
            <a:spLocks noChangeArrowheads="1"/>
          </p:cNvSpPr>
          <p:nvPr/>
        </p:nvSpPr>
        <p:spPr bwMode="auto">
          <a:xfrm>
            <a:off x="2930525" y="3438525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sz="2000" b="0" dirty="0" smtClean="0">
                <a:latin typeface="+mj-lt"/>
              </a:rPr>
              <a:t>= a</a:t>
            </a:r>
            <a:r>
              <a:rPr lang="pt-BR" sz="2000" b="0" baseline="-25000" dirty="0" smtClean="0">
                <a:latin typeface="+mj-lt"/>
              </a:rPr>
              <a:t>1</a:t>
            </a:r>
            <a:r>
              <a:rPr lang="pt-BR" sz="2000" b="0" dirty="0" smtClean="0">
                <a:latin typeface="+mj-lt"/>
              </a:rPr>
              <a:t>.b</a:t>
            </a:r>
            <a:r>
              <a:rPr lang="pt-BR" sz="2000" b="0" baseline="-25000" dirty="0" smtClean="0">
                <a:latin typeface="+mj-lt"/>
              </a:rPr>
              <a:t>2</a:t>
            </a:r>
            <a:r>
              <a:rPr lang="pt-BR" sz="2000" b="0" dirty="0" smtClean="0">
                <a:latin typeface="+mj-lt"/>
              </a:rPr>
              <a:t> – a</a:t>
            </a:r>
            <a:r>
              <a:rPr lang="pt-BR" sz="2000" b="0" baseline="-25000" dirty="0" smtClean="0">
                <a:latin typeface="+mj-lt"/>
              </a:rPr>
              <a:t>2</a:t>
            </a:r>
            <a:r>
              <a:rPr lang="pt-BR" sz="2000" b="0" dirty="0" smtClean="0">
                <a:latin typeface="+mj-lt"/>
              </a:rPr>
              <a:t>.b</a:t>
            </a:r>
            <a:r>
              <a:rPr lang="pt-BR" sz="2000" b="0" baseline="-25000" dirty="0" smtClean="0">
                <a:latin typeface="+mj-lt"/>
              </a:rPr>
              <a:t>1</a:t>
            </a:r>
          </a:p>
        </p:txBody>
      </p:sp>
      <p:graphicFrame>
        <p:nvGraphicFramePr>
          <p:cNvPr id="113719" name="Group 55"/>
          <p:cNvGraphicFramePr>
            <a:graphicFrameLocks noGrp="1"/>
          </p:cNvGraphicFramePr>
          <p:nvPr/>
        </p:nvGraphicFramePr>
        <p:xfrm>
          <a:off x="1908175" y="4402138"/>
          <a:ext cx="1008063" cy="971550"/>
        </p:xfrm>
        <a:graphic>
          <a:graphicData uri="http://schemas.openxmlformats.org/drawingml/2006/table">
            <a:tbl>
              <a:tblPr/>
              <a:tblGrid>
                <a:gridCol w="530225"/>
                <a:gridCol w="477838"/>
              </a:tblGrid>
              <a:tr h="485775">
                <a:tc>
                  <a:txBody>
                    <a:bodyPr/>
                    <a:lstStyle/>
                    <a:p>
                      <a:pPr algn="just">
                        <a:buClr>
                          <a:srgbClr val="3333CC"/>
                        </a:buClr>
                        <a:buSzPct val="90000"/>
                        <a:buFont typeface="Wingdings" pitchFamily="2" charset="2"/>
                        <a:buNone/>
                        <a:defRPr/>
                      </a:pPr>
                      <a:r>
                        <a:rPr lang="pt-BR" sz="2000" b="0" dirty="0" smtClean="0"/>
                        <a:t>c</a:t>
                      </a:r>
                      <a:r>
                        <a:rPr lang="pt-BR" sz="2000" b="0" baseline="-25000" dirty="0" smtClean="0"/>
                        <a:t>1</a:t>
                      </a:r>
                      <a:endParaRPr lang="pt-BR" sz="2000" b="0" kern="1200" baseline="30000" dirty="0" smtClean="0">
                        <a:solidFill>
                          <a:srgbClr val="002060"/>
                        </a:solidFill>
                        <a:latin typeface="+mn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  <a:r>
                        <a:rPr kumimoji="1" lang="pt-B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just">
                        <a:buClr>
                          <a:srgbClr val="3333CC"/>
                        </a:buClr>
                        <a:buSzPct val="90000"/>
                        <a:buFont typeface="Wingdings" pitchFamily="2" charset="2"/>
                        <a:buNone/>
                        <a:defRPr/>
                      </a:pPr>
                      <a:r>
                        <a:rPr lang="pt-BR" sz="2000" b="0" dirty="0" smtClean="0"/>
                        <a:t>c</a:t>
                      </a:r>
                      <a:r>
                        <a:rPr lang="pt-BR" sz="2000" b="0" baseline="-25000" dirty="0" smtClean="0"/>
                        <a:t>2</a:t>
                      </a:r>
                      <a:endParaRPr lang="pt-BR" sz="2000" b="0" kern="1200" baseline="30000" dirty="0" smtClean="0">
                        <a:solidFill>
                          <a:srgbClr val="002060"/>
                        </a:solidFill>
                        <a:latin typeface="+mn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  <a:r>
                        <a:rPr kumimoji="1" lang="pt-B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730" name="Text Box 66"/>
          <p:cNvSpPr txBox="1">
            <a:spLocks noChangeArrowheads="1"/>
          </p:cNvSpPr>
          <p:nvPr/>
        </p:nvSpPr>
        <p:spPr bwMode="auto">
          <a:xfrm>
            <a:off x="1258888" y="4610100"/>
            <a:ext cx="865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sz="2000" b="0" dirty="0" err="1" smtClean="0">
                <a:latin typeface="+mj-lt"/>
                <a:sym typeface="Symbol" pitchFamily="18" charset="2"/>
              </a:rPr>
              <a:t>D</a:t>
            </a:r>
            <a:r>
              <a:rPr lang="pt-BR" sz="2000" b="0" baseline="-25000" dirty="0" err="1" smtClean="0">
                <a:latin typeface="+mj-lt"/>
                <a:sym typeface="Symbol" pitchFamily="18" charset="2"/>
              </a:rPr>
              <a:t>x</a:t>
            </a:r>
            <a:r>
              <a:rPr lang="pt-BR" sz="2000" b="0" dirty="0" smtClean="0">
                <a:latin typeface="+mj-lt"/>
                <a:sym typeface="Symbol" pitchFamily="18" charset="2"/>
              </a:rPr>
              <a:t> =</a:t>
            </a:r>
          </a:p>
        </p:txBody>
      </p:sp>
      <p:sp>
        <p:nvSpPr>
          <p:cNvPr id="113731" name="Text Box 67"/>
          <p:cNvSpPr txBox="1">
            <a:spLocks noChangeArrowheads="1"/>
          </p:cNvSpPr>
          <p:nvPr/>
        </p:nvSpPr>
        <p:spPr bwMode="auto">
          <a:xfrm>
            <a:off x="2930525" y="4589463"/>
            <a:ext cx="24479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000" b="0" dirty="0" smtClean="0">
                <a:latin typeface="+mj-lt"/>
              </a:rPr>
              <a:t>= </a:t>
            </a:r>
            <a:r>
              <a:rPr lang="pt-BR" sz="2000" b="0" dirty="0" smtClean="0"/>
              <a:t>c</a:t>
            </a:r>
            <a:r>
              <a:rPr lang="pt-BR" sz="2000" b="0" baseline="-25000" dirty="0" smtClean="0"/>
              <a:t>1</a:t>
            </a:r>
            <a:r>
              <a:rPr lang="pt-BR" sz="2000" b="0" dirty="0" smtClean="0">
                <a:latin typeface="+mj-lt"/>
              </a:rPr>
              <a:t>.b</a:t>
            </a:r>
            <a:r>
              <a:rPr lang="pt-BR" sz="2000" b="0" baseline="-25000" dirty="0" smtClean="0">
                <a:latin typeface="+mj-lt"/>
              </a:rPr>
              <a:t>2</a:t>
            </a:r>
            <a:r>
              <a:rPr lang="pt-BR" sz="2000" b="0" dirty="0" smtClean="0">
                <a:latin typeface="+mj-lt"/>
              </a:rPr>
              <a:t> –</a:t>
            </a:r>
            <a:r>
              <a:rPr lang="pt-BR" sz="2000" b="0" dirty="0" smtClean="0"/>
              <a:t> c</a:t>
            </a:r>
            <a:r>
              <a:rPr lang="pt-BR" sz="2000" b="0" baseline="-25000" dirty="0" smtClean="0"/>
              <a:t>2</a:t>
            </a:r>
            <a:r>
              <a:rPr lang="pt-BR" sz="2000" b="0" dirty="0" smtClean="0"/>
              <a:t>.</a:t>
            </a:r>
            <a:r>
              <a:rPr lang="pt-BR" sz="2000" b="0" dirty="0"/>
              <a:t> b</a:t>
            </a:r>
            <a:r>
              <a:rPr lang="pt-BR" sz="2000" b="0" baseline="-25000" dirty="0"/>
              <a:t>1</a:t>
            </a:r>
            <a:endParaRPr lang="pt-BR" sz="2000" b="0" baseline="30000" dirty="0">
              <a:solidFill>
                <a:srgbClr val="00206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13732" name="Group 68"/>
          <p:cNvGraphicFramePr>
            <a:graphicFrameLocks noGrp="1"/>
          </p:cNvGraphicFramePr>
          <p:nvPr/>
        </p:nvGraphicFramePr>
        <p:xfrm>
          <a:off x="5494338" y="4411663"/>
          <a:ext cx="1008062" cy="971550"/>
        </p:xfrm>
        <a:graphic>
          <a:graphicData uri="http://schemas.openxmlformats.org/drawingml/2006/table">
            <a:tbl>
              <a:tblPr/>
              <a:tblGrid>
                <a:gridCol w="530225"/>
                <a:gridCol w="477837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  <a:r>
                        <a:rPr kumimoji="1" lang="pt-B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Clr>
                          <a:srgbClr val="3333CC"/>
                        </a:buClr>
                        <a:buSzPct val="90000"/>
                        <a:buFont typeface="Wingdings" pitchFamily="2" charset="2"/>
                        <a:buNone/>
                        <a:defRPr/>
                      </a:pPr>
                      <a:r>
                        <a:rPr lang="pt-BR" sz="2000" b="0" dirty="0" smtClean="0"/>
                        <a:t>c</a:t>
                      </a:r>
                      <a:r>
                        <a:rPr lang="pt-BR" sz="2000" b="0" baseline="-25000" dirty="0" smtClean="0"/>
                        <a:t>1</a:t>
                      </a:r>
                      <a:endParaRPr lang="pt-BR" sz="2000" b="0" kern="1200" baseline="30000" dirty="0" smtClean="0">
                        <a:solidFill>
                          <a:srgbClr val="002060"/>
                        </a:solidFill>
                        <a:latin typeface="+mn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  <a:r>
                        <a:rPr kumimoji="1" lang="pt-B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 smtClean="0"/>
                        <a:t>c</a:t>
                      </a:r>
                      <a:r>
                        <a:rPr lang="pt-BR" sz="2000" b="0" baseline="-25000" dirty="0" smtClean="0"/>
                        <a:t>2</a:t>
                      </a:r>
                      <a:endParaRPr lang="pt-BR" sz="2000" b="0" kern="1200" baseline="30000" dirty="0" smtClean="0">
                        <a:solidFill>
                          <a:srgbClr val="002060"/>
                        </a:solidFill>
                        <a:latin typeface="+mn-lt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743" name="Text Box 79"/>
          <p:cNvSpPr txBox="1">
            <a:spLocks noChangeArrowheads="1"/>
          </p:cNvSpPr>
          <p:nvPr/>
        </p:nvSpPr>
        <p:spPr bwMode="auto">
          <a:xfrm>
            <a:off x="4860925" y="4619625"/>
            <a:ext cx="879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sz="2000" b="0" dirty="0" err="1" smtClean="0">
                <a:latin typeface="+mj-lt"/>
                <a:sym typeface="Symbol" pitchFamily="18" charset="2"/>
              </a:rPr>
              <a:t>D</a:t>
            </a:r>
            <a:r>
              <a:rPr lang="pt-BR" sz="2000" b="0" baseline="-25000" dirty="0" err="1" smtClean="0">
                <a:latin typeface="+mj-lt"/>
                <a:sym typeface="Symbol" pitchFamily="18" charset="2"/>
              </a:rPr>
              <a:t>y</a:t>
            </a:r>
            <a:r>
              <a:rPr lang="pt-BR" sz="2000" b="0" dirty="0" smtClean="0">
                <a:latin typeface="+mj-lt"/>
                <a:sym typeface="Symbol" pitchFamily="18" charset="2"/>
              </a:rPr>
              <a:t> =</a:t>
            </a:r>
          </a:p>
        </p:txBody>
      </p:sp>
      <p:sp>
        <p:nvSpPr>
          <p:cNvPr id="113744" name="Text Box 80"/>
          <p:cNvSpPr txBox="1">
            <a:spLocks noChangeArrowheads="1"/>
          </p:cNvSpPr>
          <p:nvPr/>
        </p:nvSpPr>
        <p:spPr bwMode="auto">
          <a:xfrm>
            <a:off x="6516688" y="4598988"/>
            <a:ext cx="2447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buClr>
                <a:srgbClr val="25A73B"/>
              </a:buClr>
              <a:buFontTx/>
              <a:buNone/>
              <a:defRPr/>
            </a:pPr>
            <a:r>
              <a:rPr lang="pt-BR" sz="2000" b="0" dirty="0" smtClean="0">
                <a:latin typeface="+mj-lt"/>
              </a:rPr>
              <a:t>= a</a:t>
            </a:r>
            <a:r>
              <a:rPr lang="pt-BR" sz="2000" b="0" baseline="-25000" dirty="0" smtClean="0">
                <a:latin typeface="+mj-lt"/>
              </a:rPr>
              <a:t>1</a:t>
            </a:r>
            <a:r>
              <a:rPr lang="pt-BR" sz="2000" b="0" dirty="0" smtClean="0">
                <a:latin typeface="+mj-lt"/>
              </a:rPr>
              <a:t>.</a:t>
            </a:r>
            <a:r>
              <a:rPr lang="pt-BR" sz="2000" b="0" dirty="0"/>
              <a:t> </a:t>
            </a:r>
            <a:r>
              <a:rPr lang="pt-BR" sz="2000" b="0" dirty="0" smtClean="0"/>
              <a:t>c</a:t>
            </a:r>
            <a:r>
              <a:rPr lang="pt-BR" sz="2000" b="0" baseline="-25000" dirty="0" smtClean="0"/>
              <a:t>2</a:t>
            </a:r>
            <a:r>
              <a:rPr lang="pt-BR" sz="2000" b="0" dirty="0" smtClean="0">
                <a:latin typeface="+mj-lt"/>
              </a:rPr>
              <a:t> – </a:t>
            </a:r>
            <a:r>
              <a:rPr lang="pt-BR" sz="2000" b="0" dirty="0" smtClean="0"/>
              <a:t>a</a:t>
            </a:r>
            <a:r>
              <a:rPr lang="pt-BR" sz="2000" b="0" baseline="-25000" dirty="0" smtClean="0"/>
              <a:t>2</a:t>
            </a:r>
            <a:r>
              <a:rPr lang="pt-BR" sz="2000" b="0" dirty="0" smtClean="0">
                <a:latin typeface="+mj-lt"/>
              </a:rPr>
              <a:t>.c</a:t>
            </a:r>
            <a:r>
              <a:rPr lang="pt-BR" sz="2000" b="0" baseline="-25000" dirty="0" smtClean="0">
                <a:latin typeface="+mj-lt"/>
              </a:rPr>
              <a:t>1</a:t>
            </a:r>
          </a:p>
        </p:txBody>
      </p:sp>
      <p:grpSp>
        <p:nvGrpSpPr>
          <p:cNvPr id="113754" name="Group 90"/>
          <p:cNvGrpSpPr>
            <a:grpSpLocks/>
          </p:cNvGrpSpPr>
          <p:nvPr/>
        </p:nvGrpSpPr>
        <p:grpSpPr bwMode="auto">
          <a:xfrm>
            <a:off x="2195736" y="5642917"/>
            <a:ext cx="1366838" cy="882650"/>
            <a:chOff x="3788" y="2332"/>
            <a:chExt cx="861" cy="556"/>
          </a:xfrm>
          <a:noFill/>
        </p:grpSpPr>
        <p:sp>
          <p:nvSpPr>
            <p:cNvPr id="113745" name="Text Box 81"/>
            <p:cNvSpPr txBox="1">
              <a:spLocks noChangeArrowheads="1"/>
            </p:cNvSpPr>
            <p:nvPr/>
          </p:nvSpPr>
          <p:spPr bwMode="auto">
            <a:xfrm>
              <a:off x="3788" y="2450"/>
              <a:ext cx="634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1938" indent="-26193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5429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marL="0" indent="0" algn="just">
                <a:buClr>
                  <a:srgbClr val="3333CC"/>
                </a:buClr>
                <a:buSzPct val="90000"/>
                <a:buFontTx/>
                <a:buNone/>
                <a:defRPr/>
              </a:pPr>
              <a:r>
                <a:rPr lang="pt-BR" sz="2000" b="0" dirty="0" smtClean="0">
                  <a:latin typeface="+mj-lt"/>
                </a:rPr>
                <a:t> x =</a:t>
              </a:r>
            </a:p>
          </p:txBody>
        </p:sp>
        <p:sp>
          <p:nvSpPr>
            <p:cNvPr id="113746" name="Rectangle 82"/>
            <p:cNvSpPr>
              <a:spLocks noChangeArrowheads="1"/>
            </p:cNvSpPr>
            <p:nvPr/>
          </p:nvSpPr>
          <p:spPr bwMode="auto">
            <a:xfrm>
              <a:off x="4095" y="2332"/>
              <a:ext cx="554" cy="3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rgbClr val="DCB48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buFontTx/>
                <a:buNone/>
                <a:defRPr/>
              </a:pPr>
              <a:r>
                <a:rPr lang="pt-BR" sz="2000" b="0" dirty="0" err="1">
                  <a:latin typeface="+mj-lt"/>
                  <a:ea typeface="Arial Unicode MS" pitchFamily="34" charset="-128"/>
                  <a:cs typeface="Arial Unicode MS" pitchFamily="34" charset="-128"/>
                  <a:sym typeface="Symbol" pitchFamily="18" charset="2"/>
                </a:rPr>
                <a:t>D</a:t>
              </a:r>
              <a:r>
                <a:rPr lang="pt-BR" sz="2000" b="0" baseline="-25000" dirty="0" err="1">
                  <a:latin typeface="+mj-lt"/>
                  <a:ea typeface="Arial Unicode MS" pitchFamily="34" charset="-128"/>
                  <a:cs typeface="Arial Unicode MS" pitchFamily="34" charset="-128"/>
                </a:rPr>
                <a:t>x</a:t>
              </a:r>
              <a:endParaRPr lang="pt-BR" sz="2000" b="0" baseline="-25000" dirty="0">
                <a:latin typeface="+mj-lt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3747" name="Rectangle 83"/>
            <p:cNvSpPr>
              <a:spLocks noChangeArrowheads="1"/>
            </p:cNvSpPr>
            <p:nvPr/>
          </p:nvSpPr>
          <p:spPr bwMode="auto">
            <a:xfrm>
              <a:off x="4203" y="2580"/>
              <a:ext cx="338" cy="30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rgbClr val="DCB48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buFontTx/>
                <a:buNone/>
                <a:defRPr/>
              </a:pPr>
              <a:r>
                <a:rPr lang="pt-BR" sz="2000" b="0" dirty="0">
                  <a:latin typeface="+mj-lt"/>
                  <a:sym typeface="Symbol" pitchFamily="18" charset="2"/>
                </a:rPr>
                <a:t>D</a:t>
              </a:r>
              <a:endParaRPr lang="pt-BR" sz="2000" b="0" baseline="-25000" dirty="0">
                <a:latin typeface="+mj-lt"/>
                <a:ea typeface="Arial Unicode MS" pitchFamily="34" charset="-128"/>
                <a:cs typeface="Arial Unicode MS" pitchFamily="34" charset="-128"/>
                <a:sym typeface="Symbol" pitchFamily="18" charset="2"/>
              </a:endParaRPr>
            </a:p>
          </p:txBody>
        </p:sp>
        <p:sp>
          <p:nvSpPr>
            <p:cNvPr id="113748" name="Line 84"/>
            <p:cNvSpPr>
              <a:spLocks noChangeShapeType="1"/>
            </p:cNvSpPr>
            <p:nvPr/>
          </p:nvSpPr>
          <p:spPr bwMode="auto">
            <a:xfrm>
              <a:off x="4148" y="2588"/>
              <a:ext cx="45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Tx/>
                <a:buNone/>
                <a:defRPr/>
              </a:pPr>
              <a:endParaRPr lang="pt-BR" sz="2000" b="0">
                <a:latin typeface="+mj-lt"/>
              </a:endParaRP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7388" y="969963"/>
            <a:ext cx="7772400" cy="587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REGRA DE CRAMER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84213" y="1628775"/>
            <a:ext cx="7775575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EAF3B7"/>
                </a:solidFill>
              </a14:hiddenFill>
            </a:ext>
            <a:ext uri="{91240B29-F687-4F45-9708-019B960494DF}">
              <a14:hiddenLine xmlns:a14="http://schemas.microsoft.com/office/drawing/2010/main" xmlns="" w="28575" cmpd="sng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Aft>
                <a:spcPct val="50000"/>
              </a:spcAft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b="0" dirty="0" smtClean="0">
                <a:latin typeface="+mj-lt"/>
              </a:rPr>
              <a:t>Processo de resolução de sistemas lineares por meio de determinantes.  </a:t>
            </a:r>
          </a:p>
        </p:txBody>
      </p:sp>
      <p:grpSp>
        <p:nvGrpSpPr>
          <p:cNvPr id="29" name="Group 90"/>
          <p:cNvGrpSpPr>
            <a:grpSpLocks/>
          </p:cNvGrpSpPr>
          <p:nvPr/>
        </p:nvGrpSpPr>
        <p:grpSpPr bwMode="auto">
          <a:xfrm>
            <a:off x="5941466" y="5572519"/>
            <a:ext cx="1366838" cy="911225"/>
            <a:chOff x="3788" y="2856"/>
            <a:chExt cx="861" cy="574"/>
          </a:xfrm>
          <a:noFill/>
        </p:grpSpPr>
        <p:sp>
          <p:nvSpPr>
            <p:cNvPr id="35" name="Text Box 85"/>
            <p:cNvSpPr txBox="1">
              <a:spLocks noChangeArrowheads="1"/>
            </p:cNvSpPr>
            <p:nvPr/>
          </p:nvSpPr>
          <p:spPr bwMode="auto">
            <a:xfrm>
              <a:off x="3788" y="2992"/>
              <a:ext cx="634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1938" indent="-261938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542925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marL="0" indent="0" algn="just">
                <a:buClr>
                  <a:srgbClr val="3333CC"/>
                </a:buClr>
                <a:buSzPct val="90000"/>
                <a:buFontTx/>
                <a:buNone/>
                <a:defRPr/>
              </a:pPr>
              <a:r>
                <a:rPr lang="pt-BR" sz="2000" b="0" dirty="0" smtClean="0">
                  <a:latin typeface="+mj-lt"/>
                </a:rPr>
                <a:t>y =</a:t>
              </a:r>
            </a:p>
          </p:txBody>
        </p:sp>
        <p:sp>
          <p:nvSpPr>
            <p:cNvPr id="36" name="Rectangle 86"/>
            <p:cNvSpPr>
              <a:spLocks noChangeArrowheads="1"/>
            </p:cNvSpPr>
            <p:nvPr/>
          </p:nvSpPr>
          <p:spPr bwMode="auto">
            <a:xfrm>
              <a:off x="4095" y="2856"/>
              <a:ext cx="554" cy="3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rgbClr val="DCB48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buFontTx/>
                <a:buNone/>
                <a:defRPr/>
              </a:pPr>
              <a:r>
                <a:rPr lang="pt-BR" sz="2000" b="0" dirty="0" err="1">
                  <a:latin typeface="+mj-lt"/>
                  <a:ea typeface="Arial Unicode MS" pitchFamily="34" charset="-128"/>
                  <a:cs typeface="Arial Unicode MS" pitchFamily="34" charset="-128"/>
                  <a:sym typeface="Symbol" pitchFamily="18" charset="2"/>
                </a:rPr>
                <a:t>D</a:t>
              </a:r>
              <a:r>
                <a:rPr lang="pt-BR" sz="2000" b="0" baseline="-25000" dirty="0" err="1">
                  <a:latin typeface="+mj-lt"/>
                  <a:ea typeface="Arial Unicode MS" pitchFamily="34" charset="-128"/>
                  <a:cs typeface="Arial Unicode MS" pitchFamily="34" charset="-128"/>
                </a:rPr>
                <a:t>y</a:t>
              </a:r>
              <a:endParaRPr lang="pt-BR" sz="2000" b="0" baseline="-25000" dirty="0">
                <a:latin typeface="+mj-lt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7" name="Rectangle 87"/>
            <p:cNvSpPr>
              <a:spLocks noChangeArrowheads="1"/>
            </p:cNvSpPr>
            <p:nvPr/>
          </p:nvSpPr>
          <p:spPr bwMode="auto">
            <a:xfrm>
              <a:off x="4203" y="3122"/>
              <a:ext cx="338" cy="30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rgbClr val="DCB48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buFontTx/>
                <a:buNone/>
                <a:defRPr/>
              </a:pPr>
              <a:r>
                <a:rPr lang="pt-BR" sz="2000" b="0" dirty="0">
                  <a:latin typeface="+mj-lt"/>
                  <a:sym typeface="Symbol" pitchFamily="18" charset="2"/>
                </a:rPr>
                <a:t>D</a:t>
              </a:r>
              <a:endParaRPr lang="pt-BR" sz="2000" b="0" baseline="-25000" dirty="0">
                <a:latin typeface="+mj-lt"/>
                <a:ea typeface="Arial Unicode MS" pitchFamily="34" charset="-128"/>
                <a:cs typeface="Arial Unicode MS" pitchFamily="34" charset="-128"/>
                <a:sym typeface="Symbol" pitchFamily="18" charset="2"/>
              </a:endParaRPr>
            </a:p>
          </p:txBody>
        </p:sp>
        <p:sp>
          <p:nvSpPr>
            <p:cNvPr id="38" name="Line 88"/>
            <p:cNvSpPr>
              <a:spLocks noChangeShapeType="1"/>
            </p:cNvSpPr>
            <p:nvPr/>
          </p:nvSpPr>
          <p:spPr bwMode="auto">
            <a:xfrm>
              <a:off x="4148" y="3130"/>
              <a:ext cx="45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Tx/>
                <a:buNone/>
                <a:defRPr/>
              </a:pPr>
              <a:endParaRPr lang="pt-BR" sz="2000" b="0">
                <a:latin typeface="+mj-lt"/>
              </a:endParaRPr>
            </a:p>
          </p:txBody>
        </p:sp>
      </p:grpSp>
      <p:sp>
        <p:nvSpPr>
          <p:cNvPr id="30" name="Seta para a direita listrada 29"/>
          <p:cNvSpPr/>
          <p:nvPr/>
        </p:nvSpPr>
        <p:spPr>
          <a:xfrm>
            <a:off x="8101013" y="5876925"/>
            <a:ext cx="792162" cy="484188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6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36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36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4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1137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1137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1137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8" dur="80"/>
                                        <p:tgtEl>
                                          <p:spTgt spid="1137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9" dur="80"/>
                                        <p:tgtEl>
                                          <p:spTgt spid="1137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80"/>
                                        <p:tgtEl>
                                          <p:spTgt spid="1137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1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  <p:bldP spid="113668" grpId="0" build="p" animBg="1"/>
      <p:bldP spid="113669" grpId="0" build="p"/>
      <p:bldP spid="113670" grpId="0" build="p"/>
      <p:bldP spid="113709" grpId="0"/>
      <p:bldP spid="113711" grpId="0"/>
      <p:bldP spid="113730" grpId="0"/>
      <p:bldP spid="113731" grpId="0"/>
      <p:bldP spid="113743" grpId="0"/>
      <p:bldP spid="113744" grpId="0"/>
      <p:bldP spid="27" grpId="0"/>
      <p:bldP spid="2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08300"/>
          </a:xfrm>
        </p:spPr>
        <p:txBody>
          <a:bodyPr/>
          <a:lstStyle/>
          <a:p>
            <a:pPr algn="just"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2000" dirty="0" smtClean="0"/>
              <a:t>Analogamente, podemos escrever a matriz incompleta de qualquer sistema linear n x m, assim como o seu determinantes D e também os determinantes D</a:t>
            </a:r>
            <a:r>
              <a:rPr lang="pt-BR" sz="2000" baseline="-25000" dirty="0" smtClean="0"/>
              <a:t>i</a:t>
            </a:r>
            <a:r>
              <a:rPr lang="pt-BR" sz="2000" dirty="0" smtClean="0"/>
              <a:t> obtidos através da troca dos coeficientes de uma i-</a:t>
            </a:r>
            <a:r>
              <a:rPr lang="pt-BR" sz="2000" dirty="0" err="1" smtClean="0"/>
              <a:t>ésima</a:t>
            </a:r>
            <a:r>
              <a:rPr lang="pt-BR" sz="2000" dirty="0" smtClean="0"/>
              <a:t> incógnita pelos termos independentes no determinante da matriz incompleta.</a:t>
            </a:r>
          </a:p>
          <a:p>
            <a:pPr marL="0" indent="0" algn="just">
              <a:buClr>
                <a:srgbClr val="002060"/>
              </a:buClr>
              <a:buFont typeface="Arial" charset="0"/>
              <a:buNone/>
              <a:defRPr/>
            </a:pPr>
            <a:endParaRPr lang="pt-BR" sz="2000" dirty="0" smtClean="0"/>
          </a:p>
          <a:p>
            <a:pPr algn="just"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2000" dirty="0" smtClean="0"/>
              <a:t>A regra de </a:t>
            </a:r>
            <a:r>
              <a:rPr lang="pt-BR" sz="2000" dirty="0" err="1" smtClean="0"/>
              <a:t>Cramer</a:t>
            </a:r>
            <a:r>
              <a:rPr lang="pt-BR" sz="2000" dirty="0" smtClean="0"/>
              <a:t> pode ser aplicada para resolver um sistema n x m, onde D </a:t>
            </a:r>
            <a:r>
              <a:rPr lang="pt-BR" sz="2000" dirty="0" smtClean="0">
                <a:sym typeface="Symbol"/>
              </a:rPr>
              <a:t></a:t>
            </a:r>
            <a:r>
              <a:rPr lang="pt-BR" sz="2000" dirty="0" smtClean="0"/>
              <a:t> 0. a solução é dada pelas razões: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CaixaDeTexto 4"/>
              <p:cNvSpPr txBox="1"/>
              <p:nvPr/>
            </p:nvSpPr>
            <p:spPr>
              <a:xfrm>
                <a:off x="2177408" y="4581128"/>
                <a:ext cx="4675639" cy="622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smtClean="0">
                            <a:latin typeface="+mj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+mj-lt"/>
                          </a:rPr>
                          <m:t>x</m:t>
                        </m:r>
                      </m:e>
                      <m:sub>
                        <m:r>
                          <a:rPr lang="pt-BR" sz="2400" b="0" i="0" smtClean="0">
                            <a:latin typeface="+mj-lt"/>
                          </a:rPr>
                          <m:t>1</m:t>
                        </m:r>
                      </m:sub>
                    </m:sSub>
                    <m:r>
                      <a:rPr lang="pt-BR" sz="2400" b="0" i="0" smtClean="0">
                        <a:latin typeface="+mj-lt"/>
                      </a:rPr>
                      <m:t>=</m:t>
                    </m:r>
                    <m:f>
                      <m:fPr>
                        <m:ctrlPr>
                          <a:rPr lang="pt-BR" sz="2400" b="0" smtClean="0">
                            <a:latin typeface="+mj-lt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400" b="0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400" b="0" i="0" smtClean="0">
                                <a:latin typeface="+mj-lt"/>
                              </a:rPr>
                              <m:t>D</m:t>
                            </m:r>
                          </m:e>
                          <m:sub>
                            <m:r>
                              <a:rPr lang="pt-BR" sz="2400" b="0" i="0" smtClean="0">
                                <a:latin typeface="+mj-lt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pt-BR" sz="2400" b="0" i="0" smtClean="0">
                            <a:latin typeface="+mj-lt"/>
                          </a:rPr>
                          <m:t>D</m:t>
                        </m:r>
                      </m:den>
                    </m:f>
                    <m:r>
                      <a:rPr lang="pt-BR" sz="2400" b="0" i="0" smtClean="0">
                        <a:latin typeface="+mj-lt"/>
                      </a:rPr>
                      <m:t>,</m:t>
                    </m:r>
                    <m:sSub>
                      <m:sSubPr>
                        <m:ctrlPr>
                          <a:rPr lang="pt-BR" sz="2400" b="0">
                            <a:latin typeface="+mj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>
                            <a:latin typeface="+mj-lt"/>
                          </a:rPr>
                          <m:t>x</m:t>
                        </m:r>
                      </m:e>
                      <m:sub>
                        <m:r>
                          <a:rPr lang="pt-BR" sz="2400" b="0" i="0" smtClean="0">
                            <a:latin typeface="+mj-lt"/>
                          </a:rPr>
                          <m:t>2</m:t>
                        </m:r>
                      </m:sub>
                    </m:sSub>
                    <m:r>
                      <a:rPr lang="pt-BR" sz="2400" b="0" i="0">
                        <a:latin typeface="+mj-lt"/>
                      </a:rPr>
                      <m:t>=</m:t>
                    </m:r>
                    <m:f>
                      <m:fPr>
                        <m:ctrlPr>
                          <a:rPr lang="pt-BR" sz="2400" b="0">
                            <a:latin typeface="+mj-lt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400" b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400" b="0" i="0">
                                <a:latin typeface="+mj-lt"/>
                              </a:rPr>
                              <m:t>D</m:t>
                            </m:r>
                          </m:e>
                          <m:sub>
                            <m:r>
                              <a:rPr lang="pt-BR" sz="2400" b="0" i="0" smtClean="0">
                                <a:latin typeface="+mj-lt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pt-BR" sz="2400" b="0" i="0">
                            <a:latin typeface="+mj-lt"/>
                          </a:rPr>
                          <m:t>D</m:t>
                        </m:r>
                      </m:den>
                    </m:f>
                    <m:r>
                      <a:rPr lang="pt-BR" sz="2400" b="0" i="0" smtClean="0">
                        <a:latin typeface="+mj-lt"/>
                      </a:rPr>
                      <m:t>,</m:t>
                    </m:r>
                    <m:sSub>
                      <m:sSubPr>
                        <m:ctrlPr>
                          <a:rPr lang="pt-BR" sz="2400" b="0">
                            <a:latin typeface="+mj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>
                            <a:latin typeface="+mj-lt"/>
                          </a:rPr>
                          <m:t>x</m:t>
                        </m:r>
                      </m:e>
                      <m:sub>
                        <m:r>
                          <a:rPr lang="pt-BR" sz="2400" b="0" i="0" smtClean="0">
                            <a:latin typeface="+mj-lt"/>
                          </a:rPr>
                          <m:t>3</m:t>
                        </m:r>
                      </m:sub>
                    </m:sSub>
                    <m:r>
                      <a:rPr lang="pt-BR" sz="2400" b="0" i="0">
                        <a:latin typeface="+mj-lt"/>
                      </a:rPr>
                      <m:t>=</m:t>
                    </m:r>
                    <m:f>
                      <m:fPr>
                        <m:ctrlPr>
                          <a:rPr lang="pt-BR" sz="2400" b="0">
                            <a:latin typeface="+mj-lt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400" b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400" b="0" i="0">
                                <a:latin typeface="+mj-lt"/>
                              </a:rPr>
                              <m:t>D</m:t>
                            </m:r>
                          </m:e>
                          <m:sub>
                            <m:r>
                              <a:rPr lang="pt-BR" sz="2400" b="0" i="0" smtClean="0">
                                <a:latin typeface="+mj-lt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pt-BR" sz="2400" b="0" i="0">
                            <a:latin typeface="+mj-lt"/>
                          </a:rPr>
                          <m:t>D</m:t>
                        </m:r>
                      </m:den>
                    </m:f>
                  </m:oMath>
                </a14:m>
                <a:r>
                  <a:rPr lang="pt-BR" sz="2400" b="0" dirty="0" smtClean="0">
                    <a:latin typeface="+mj-lt"/>
                  </a:rPr>
                  <a:t> ...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>
                            <a:latin typeface="+mj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>
                            <a:latin typeface="+mj-lt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latin typeface="+mj-lt"/>
                          </a:rPr>
                          <m:t>n</m:t>
                        </m:r>
                      </m:sub>
                    </m:sSub>
                    <m:r>
                      <a:rPr lang="pt-BR" sz="2400" b="0" i="0">
                        <a:latin typeface="+mj-lt"/>
                      </a:rPr>
                      <m:t>=</m:t>
                    </m:r>
                    <m:f>
                      <m:fPr>
                        <m:ctrlPr>
                          <a:rPr lang="pt-BR" sz="2400" b="0">
                            <a:latin typeface="+mj-lt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400" b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400" b="0" i="0">
                                <a:latin typeface="+mj-lt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400" b="0" i="0" smtClean="0">
                                <a:latin typeface="+mj-lt"/>
                              </a:rPr>
                              <m:t>n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pt-BR" sz="2400" b="0" i="0">
                            <a:latin typeface="+mj-lt"/>
                          </a:rPr>
                          <m:t>D</m:t>
                        </m:r>
                      </m:den>
                    </m:f>
                  </m:oMath>
                </a14:m>
                <a:endParaRPr lang="pt-BR" sz="2400" b="0" dirty="0">
                  <a:latin typeface="+mj-lt"/>
                </a:endParaRPr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08" y="4581128"/>
                <a:ext cx="4675639" cy="622286"/>
              </a:xfrm>
              <a:prstGeom prst="rect">
                <a:avLst/>
              </a:prstGeom>
              <a:blipFill rotWithShape="1">
                <a:blip r:embed="rId2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041400"/>
            <a:ext cx="7920038" cy="587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EXEMPLO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7700"/>
            <a:ext cx="8316913" cy="1366838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Resolver o sistema linear                              utilizando a regra de </a:t>
            </a:r>
            <a:r>
              <a:rPr lang="pt-BR" sz="2000" dirty="0" err="1" smtClean="0">
                <a:latin typeface="+mj-lt"/>
              </a:rPr>
              <a:t>Cramer</a:t>
            </a:r>
            <a:r>
              <a:rPr lang="pt-BR" sz="2000" dirty="0" smtClean="0">
                <a:latin typeface="+mj-lt"/>
              </a:rPr>
              <a:t>. </a:t>
            </a:r>
          </a:p>
        </p:txBody>
      </p:sp>
      <p:sp>
        <p:nvSpPr>
          <p:cNvPr id="114692" name="AutoShape 4"/>
          <p:cNvSpPr>
            <a:spLocks/>
          </p:cNvSpPr>
          <p:nvPr/>
        </p:nvSpPr>
        <p:spPr bwMode="auto">
          <a:xfrm>
            <a:off x="3636963" y="1746250"/>
            <a:ext cx="144462" cy="900113"/>
          </a:xfrm>
          <a:prstGeom prst="leftBrace">
            <a:avLst>
              <a:gd name="adj1" fmla="val 5192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3738563" y="1736725"/>
            <a:ext cx="1770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b="0" dirty="0" smtClean="0">
                <a:latin typeface="+mj-lt"/>
              </a:rPr>
              <a:t>3x + y = </a:t>
            </a:r>
            <a:r>
              <a:rPr lang="pt-BR" b="0" dirty="0" smtClean="0">
                <a:solidFill>
                  <a:srgbClr val="002060"/>
                </a:solidFill>
                <a:latin typeface="+mj-lt"/>
              </a:rPr>
              <a:t>5</a:t>
            </a:r>
            <a:endParaRPr lang="pt-BR" b="0" baseline="30000" dirty="0" smtClean="0">
              <a:solidFill>
                <a:srgbClr val="00206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3738563" y="2219325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b="0" dirty="0" smtClean="0">
                <a:latin typeface="+mj-lt"/>
              </a:rPr>
              <a:t>5x – 2y = </a:t>
            </a:r>
            <a:r>
              <a:rPr lang="pt-BR" b="0" dirty="0" smtClean="0">
                <a:solidFill>
                  <a:srgbClr val="002060"/>
                </a:solidFill>
                <a:latin typeface="+mj-lt"/>
              </a:rPr>
              <a:t>12</a:t>
            </a:r>
            <a:endParaRPr lang="pt-BR" b="0" baseline="30000" dirty="0" smtClean="0">
              <a:solidFill>
                <a:srgbClr val="00206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14784" name="Group 96"/>
          <p:cNvGraphicFramePr>
            <a:graphicFrameLocks noGrp="1"/>
          </p:cNvGraphicFramePr>
          <p:nvPr/>
        </p:nvGraphicFramePr>
        <p:xfrm>
          <a:off x="1881188" y="2962275"/>
          <a:ext cx="1106487" cy="971550"/>
        </p:xfrm>
        <a:graphic>
          <a:graphicData uri="http://schemas.openxmlformats.org/drawingml/2006/table">
            <a:tbl>
              <a:tblPr/>
              <a:tblGrid>
                <a:gridCol w="530720"/>
                <a:gridCol w="575767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  <a:endParaRPr kumimoji="1" lang="pt-BR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91393" marR="913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  <a:endParaRPr kumimoji="1" lang="pt-BR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91393" marR="91393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</a:t>
                      </a:r>
                      <a:endParaRPr kumimoji="1" lang="pt-BR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91393" marR="913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–2</a:t>
                      </a:r>
                      <a:endParaRPr kumimoji="1" lang="pt-BR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91393" marR="91393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752" name="Text Box 64"/>
          <p:cNvSpPr txBox="1">
            <a:spLocks noChangeArrowheads="1"/>
          </p:cNvSpPr>
          <p:nvPr/>
        </p:nvSpPr>
        <p:spPr bwMode="auto">
          <a:xfrm>
            <a:off x="1317625" y="3170238"/>
            <a:ext cx="7207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b="0" dirty="0" smtClean="0">
                <a:latin typeface="+mj-lt"/>
                <a:sym typeface="Symbol" pitchFamily="18" charset="2"/>
              </a:rPr>
              <a:t>D =</a:t>
            </a:r>
          </a:p>
        </p:txBody>
      </p:sp>
      <p:sp>
        <p:nvSpPr>
          <p:cNvPr id="114753" name="Text Box 65"/>
          <p:cNvSpPr txBox="1">
            <a:spLocks noChangeArrowheads="1"/>
          </p:cNvSpPr>
          <p:nvPr/>
        </p:nvSpPr>
        <p:spPr bwMode="auto">
          <a:xfrm>
            <a:off x="3033713" y="3149600"/>
            <a:ext cx="2447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b="0" dirty="0" smtClean="0">
                <a:latin typeface="+mj-lt"/>
              </a:rPr>
              <a:t>= 3.(–2) – 1.5</a:t>
            </a:r>
            <a:endParaRPr lang="pt-BR" b="0" baseline="-25000" dirty="0" smtClean="0">
              <a:latin typeface="+mj-lt"/>
            </a:endParaRPr>
          </a:p>
        </p:txBody>
      </p:sp>
      <p:graphicFrame>
        <p:nvGraphicFramePr>
          <p:cNvPr id="114788" name="Group 100"/>
          <p:cNvGraphicFramePr>
            <a:graphicFrameLocks noGrp="1"/>
          </p:cNvGraphicFramePr>
          <p:nvPr/>
        </p:nvGraphicFramePr>
        <p:xfrm>
          <a:off x="1879600" y="4113213"/>
          <a:ext cx="1123950" cy="971550"/>
        </p:xfrm>
        <a:graphic>
          <a:graphicData uri="http://schemas.openxmlformats.org/drawingml/2006/table">
            <a:tbl>
              <a:tblPr/>
              <a:tblGrid>
                <a:gridCol w="530225"/>
                <a:gridCol w="593725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cs typeface="Arial" charset="0"/>
                        </a:rPr>
                        <a:t>5</a:t>
                      </a:r>
                      <a:endParaRPr kumimoji="1" lang="pt-BR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  <a:endParaRPr kumimoji="1" lang="pt-BR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  <a:endParaRPr kumimoji="1" lang="pt-BR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–2</a:t>
                      </a:r>
                      <a:endParaRPr kumimoji="1" lang="pt-BR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765" name="Text Box 77"/>
          <p:cNvSpPr txBox="1">
            <a:spLocks noChangeArrowheads="1"/>
          </p:cNvSpPr>
          <p:nvPr/>
        </p:nvSpPr>
        <p:spPr bwMode="auto">
          <a:xfrm>
            <a:off x="1244600" y="4321175"/>
            <a:ext cx="8651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b="0" dirty="0" err="1" smtClean="0">
                <a:latin typeface="+mj-lt"/>
                <a:sym typeface="Symbol" pitchFamily="18" charset="2"/>
              </a:rPr>
              <a:t>D</a:t>
            </a:r>
            <a:r>
              <a:rPr lang="pt-BR" b="0" baseline="-25000" dirty="0" err="1" smtClean="0">
                <a:latin typeface="+mj-lt"/>
                <a:sym typeface="Symbol" pitchFamily="18" charset="2"/>
              </a:rPr>
              <a:t>x</a:t>
            </a:r>
            <a:r>
              <a:rPr lang="pt-BR" b="0" dirty="0" smtClean="0">
                <a:latin typeface="+mj-lt"/>
                <a:sym typeface="Symbol" pitchFamily="18" charset="2"/>
              </a:rPr>
              <a:t> =</a:t>
            </a:r>
          </a:p>
        </p:txBody>
      </p:sp>
      <p:sp>
        <p:nvSpPr>
          <p:cNvPr id="114766" name="Text Box 78"/>
          <p:cNvSpPr txBox="1">
            <a:spLocks noChangeArrowheads="1"/>
          </p:cNvSpPr>
          <p:nvPr/>
        </p:nvSpPr>
        <p:spPr bwMode="auto">
          <a:xfrm>
            <a:off x="3017838" y="4300538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b="0" smtClean="0">
                <a:latin typeface="+mj-lt"/>
              </a:rPr>
              <a:t>= 5.(–2) – 1.12</a:t>
            </a:r>
            <a:endParaRPr lang="pt-BR" b="0" baseline="-25000" smtClean="0">
              <a:latin typeface="+mj-lt"/>
            </a:endParaRPr>
          </a:p>
        </p:txBody>
      </p:sp>
      <p:graphicFrame>
        <p:nvGraphicFramePr>
          <p:cNvPr id="114789" name="Group 101"/>
          <p:cNvGraphicFramePr>
            <a:graphicFrameLocks noGrp="1"/>
          </p:cNvGraphicFramePr>
          <p:nvPr/>
        </p:nvGraphicFramePr>
        <p:xfrm>
          <a:off x="1879600" y="5265738"/>
          <a:ext cx="1138238" cy="971550"/>
        </p:xfrm>
        <a:graphic>
          <a:graphicData uri="http://schemas.openxmlformats.org/drawingml/2006/table">
            <a:tbl>
              <a:tblPr/>
              <a:tblGrid>
                <a:gridCol w="530225"/>
                <a:gridCol w="608013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  <a:endParaRPr kumimoji="1" lang="pt-BR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cs typeface="Arial" charset="0"/>
                        </a:rPr>
                        <a:t>5</a:t>
                      </a:r>
                      <a:endParaRPr kumimoji="1" lang="pt-BR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</a:t>
                      </a:r>
                      <a:endParaRPr kumimoji="1" lang="pt-BR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  <a:endParaRPr kumimoji="1" lang="pt-BR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778" name="Text Box 90"/>
          <p:cNvSpPr txBox="1">
            <a:spLocks noChangeArrowheads="1"/>
          </p:cNvSpPr>
          <p:nvPr/>
        </p:nvSpPr>
        <p:spPr bwMode="auto">
          <a:xfrm>
            <a:off x="1244600" y="5473700"/>
            <a:ext cx="879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b="0" dirty="0" err="1" smtClean="0">
                <a:latin typeface="+mj-lt"/>
                <a:sym typeface="Symbol" pitchFamily="18" charset="2"/>
              </a:rPr>
              <a:t>D</a:t>
            </a:r>
            <a:r>
              <a:rPr lang="pt-BR" b="0" baseline="-25000" dirty="0" err="1" smtClean="0">
                <a:latin typeface="+mj-lt"/>
                <a:sym typeface="Symbol" pitchFamily="18" charset="2"/>
              </a:rPr>
              <a:t>y</a:t>
            </a:r>
            <a:r>
              <a:rPr lang="pt-BR" b="0" dirty="0" smtClean="0">
                <a:latin typeface="+mj-lt"/>
                <a:sym typeface="Symbol" pitchFamily="18" charset="2"/>
              </a:rPr>
              <a:t> =</a:t>
            </a:r>
          </a:p>
        </p:txBody>
      </p:sp>
      <p:sp>
        <p:nvSpPr>
          <p:cNvPr id="114779" name="Text Box 91"/>
          <p:cNvSpPr txBox="1">
            <a:spLocks noChangeArrowheads="1"/>
          </p:cNvSpPr>
          <p:nvPr/>
        </p:nvSpPr>
        <p:spPr bwMode="auto">
          <a:xfrm>
            <a:off x="2989263" y="5453063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b="0" dirty="0" smtClean="0">
                <a:latin typeface="+mj-lt"/>
              </a:rPr>
              <a:t>= 3.12 – 5.5</a:t>
            </a:r>
            <a:endParaRPr lang="pt-BR" b="0" baseline="-25000" dirty="0" smtClean="0">
              <a:latin typeface="+mj-lt"/>
            </a:endParaRPr>
          </a:p>
        </p:txBody>
      </p:sp>
      <p:sp>
        <p:nvSpPr>
          <p:cNvPr id="114785" name="Text Box 97"/>
          <p:cNvSpPr txBox="1">
            <a:spLocks noChangeArrowheads="1"/>
          </p:cNvSpPr>
          <p:nvPr/>
        </p:nvSpPr>
        <p:spPr bwMode="auto">
          <a:xfrm>
            <a:off x="4429125" y="3149600"/>
            <a:ext cx="1079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lang="pt-BR" b="0" dirty="0" smtClean="0">
                <a:latin typeface="+mj-lt"/>
              </a:rPr>
              <a:t>= –11</a:t>
            </a:r>
            <a:endParaRPr lang="pt-BR" b="0" baseline="-25000" dirty="0" smtClean="0">
              <a:latin typeface="+mj-lt"/>
            </a:endParaRPr>
          </a:p>
        </p:txBody>
      </p:sp>
      <p:sp>
        <p:nvSpPr>
          <p:cNvPr id="114790" name="Text Box 102"/>
          <p:cNvSpPr txBox="1">
            <a:spLocks noChangeArrowheads="1"/>
          </p:cNvSpPr>
          <p:nvPr/>
        </p:nvSpPr>
        <p:spPr bwMode="auto">
          <a:xfrm>
            <a:off x="4572000" y="4292600"/>
            <a:ext cx="1079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buClr>
                <a:srgbClr val="25A73B"/>
              </a:buClr>
              <a:buFontTx/>
              <a:buNone/>
              <a:defRPr/>
            </a:pPr>
            <a:r>
              <a:rPr lang="pt-BR" b="0" dirty="0" smtClean="0">
                <a:latin typeface="+mj-lt"/>
              </a:rPr>
              <a:t>= –22</a:t>
            </a:r>
            <a:endParaRPr lang="pt-BR" b="0" baseline="-25000" dirty="0" smtClean="0">
              <a:latin typeface="+mj-lt"/>
            </a:endParaRPr>
          </a:p>
        </p:txBody>
      </p:sp>
      <p:sp>
        <p:nvSpPr>
          <p:cNvPr id="114791" name="Text Box 103"/>
          <p:cNvSpPr txBox="1">
            <a:spLocks noChangeArrowheads="1"/>
          </p:cNvSpPr>
          <p:nvPr/>
        </p:nvSpPr>
        <p:spPr bwMode="auto">
          <a:xfrm>
            <a:off x="4284663" y="5441950"/>
            <a:ext cx="1079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buClr>
                <a:srgbClr val="25A73B"/>
              </a:buClr>
              <a:buFontTx/>
              <a:buNone/>
              <a:defRPr/>
            </a:pPr>
            <a:r>
              <a:rPr lang="pt-BR" b="0" dirty="0" smtClean="0">
                <a:latin typeface="+mj-lt"/>
              </a:rPr>
              <a:t>= 11</a:t>
            </a:r>
            <a:endParaRPr lang="pt-BR" b="0" baseline="-25000" dirty="0" smtClean="0">
              <a:latin typeface="+mj-lt"/>
            </a:endParaRPr>
          </a:p>
        </p:txBody>
      </p:sp>
      <p:sp>
        <p:nvSpPr>
          <p:cNvPr id="114793" name="Rectangle 105"/>
          <p:cNvSpPr>
            <a:spLocks noChangeArrowheads="1"/>
          </p:cNvSpPr>
          <p:nvPr/>
        </p:nvSpPr>
        <p:spPr bwMode="auto">
          <a:xfrm>
            <a:off x="5940425" y="3609975"/>
            <a:ext cx="2916238" cy="18716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b="0">
              <a:latin typeface="+mj-lt"/>
            </a:endParaRPr>
          </a:p>
        </p:txBody>
      </p:sp>
      <p:sp>
        <p:nvSpPr>
          <p:cNvPr id="114794" name="Text Box 106"/>
          <p:cNvSpPr txBox="1">
            <a:spLocks noChangeArrowheads="1"/>
          </p:cNvSpPr>
          <p:nvPr/>
        </p:nvSpPr>
        <p:spPr bwMode="auto">
          <a:xfrm>
            <a:off x="5292725" y="4330700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indent="0" algn="just" eaLnBrk="1" hangingPunct="1">
              <a:buClr>
                <a:srgbClr val="3333CC"/>
              </a:buClr>
              <a:buSzPct val="90000"/>
              <a:buFontTx/>
              <a:buNone/>
              <a:defRPr/>
            </a:pPr>
            <a:r>
              <a:rPr lang="pt-BR" b="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lang="pt-BR" b="0" dirty="0" smtClean="0">
                <a:latin typeface="+mj-lt"/>
              </a:rPr>
              <a:t> x =</a:t>
            </a:r>
          </a:p>
        </p:txBody>
      </p:sp>
      <p:sp>
        <p:nvSpPr>
          <p:cNvPr id="114795" name="Rectangle 107"/>
          <p:cNvSpPr>
            <a:spLocks noChangeArrowheads="1"/>
          </p:cNvSpPr>
          <p:nvPr/>
        </p:nvSpPr>
        <p:spPr bwMode="auto">
          <a:xfrm>
            <a:off x="7148513" y="4143375"/>
            <a:ext cx="8794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2000" b="0" dirty="0">
                <a:latin typeface="+mj-lt"/>
                <a:sym typeface="Symbol" pitchFamily="18" charset="2"/>
              </a:rPr>
              <a:t>–</a:t>
            </a: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22</a:t>
            </a:r>
          </a:p>
        </p:txBody>
      </p:sp>
      <p:sp>
        <p:nvSpPr>
          <p:cNvPr id="114796" name="Rectangle 108"/>
          <p:cNvSpPr>
            <a:spLocks noChangeArrowheads="1"/>
          </p:cNvSpPr>
          <p:nvPr/>
        </p:nvSpPr>
        <p:spPr bwMode="auto">
          <a:xfrm>
            <a:off x="7148513" y="4537075"/>
            <a:ext cx="879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  <a:sym typeface="Symbol" pitchFamily="18" charset="2"/>
              </a:rPr>
              <a:t>–11</a:t>
            </a:r>
          </a:p>
        </p:txBody>
      </p:sp>
      <p:sp>
        <p:nvSpPr>
          <p:cNvPr id="114797" name="Line 109"/>
          <p:cNvSpPr>
            <a:spLocks noChangeShapeType="1"/>
          </p:cNvSpPr>
          <p:nvPr/>
        </p:nvSpPr>
        <p:spPr bwMode="auto">
          <a:xfrm>
            <a:off x="7232650" y="4549775"/>
            <a:ext cx="723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114798" name="Text Box 110"/>
          <p:cNvSpPr txBox="1">
            <a:spLocks noChangeArrowheads="1"/>
          </p:cNvSpPr>
          <p:nvPr/>
        </p:nvSpPr>
        <p:spPr bwMode="auto">
          <a:xfrm>
            <a:off x="4932363" y="5489575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indent="0" algn="just" eaLnBrk="1" hangingPunct="1">
              <a:buClr>
                <a:srgbClr val="3333CC"/>
              </a:buClr>
              <a:buSzPct val="90000"/>
              <a:buFontTx/>
              <a:buNone/>
              <a:defRPr/>
            </a:pPr>
            <a:r>
              <a:rPr lang="pt-BR" b="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lang="pt-BR" b="0" dirty="0" smtClean="0">
                <a:latin typeface="+mj-lt"/>
              </a:rPr>
              <a:t> y =</a:t>
            </a:r>
          </a:p>
        </p:txBody>
      </p:sp>
      <p:sp>
        <p:nvSpPr>
          <p:cNvPr id="114799" name="Rectangle 111"/>
          <p:cNvSpPr>
            <a:spLocks noChangeArrowheads="1"/>
          </p:cNvSpPr>
          <p:nvPr/>
        </p:nvSpPr>
        <p:spPr bwMode="auto">
          <a:xfrm>
            <a:off x="6732588" y="5273675"/>
            <a:ext cx="8794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11</a:t>
            </a:r>
            <a:endParaRPr lang="pt-BR" sz="2000" b="0" baseline="-2500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4800" name="Rectangle 112"/>
          <p:cNvSpPr>
            <a:spLocks noChangeArrowheads="1"/>
          </p:cNvSpPr>
          <p:nvPr/>
        </p:nvSpPr>
        <p:spPr bwMode="auto">
          <a:xfrm>
            <a:off x="6804025" y="5695950"/>
            <a:ext cx="736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  <a:sym typeface="Symbol" pitchFamily="18" charset="2"/>
              </a:rPr>
              <a:t>–11</a:t>
            </a:r>
            <a:endParaRPr lang="pt-BR" sz="2000" b="0" baseline="-25000">
              <a:latin typeface="+mj-lt"/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</p:txBody>
      </p:sp>
      <p:sp>
        <p:nvSpPr>
          <p:cNvPr id="114801" name="Line 113"/>
          <p:cNvSpPr>
            <a:spLocks noChangeShapeType="1"/>
          </p:cNvSpPr>
          <p:nvPr/>
        </p:nvSpPr>
        <p:spPr bwMode="auto">
          <a:xfrm>
            <a:off x="6816725" y="5708650"/>
            <a:ext cx="723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114802" name="Text Box 114"/>
          <p:cNvSpPr txBox="1">
            <a:spLocks noChangeArrowheads="1"/>
          </p:cNvSpPr>
          <p:nvPr/>
        </p:nvSpPr>
        <p:spPr bwMode="auto">
          <a:xfrm>
            <a:off x="7956550" y="4273550"/>
            <a:ext cx="7905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buClr>
                <a:srgbClr val="25A73B"/>
              </a:buClr>
              <a:buFontTx/>
              <a:buNone/>
              <a:defRPr/>
            </a:pPr>
            <a:r>
              <a:rPr lang="pt-BR" b="0" dirty="0" smtClean="0">
                <a:latin typeface="+mj-lt"/>
              </a:rPr>
              <a:t>= 2</a:t>
            </a:r>
            <a:endParaRPr lang="pt-BR" b="0" baseline="-25000" dirty="0" smtClean="0">
              <a:latin typeface="+mj-lt"/>
            </a:endParaRPr>
          </a:p>
        </p:txBody>
      </p:sp>
      <p:sp>
        <p:nvSpPr>
          <p:cNvPr id="114803" name="Text Box 115"/>
          <p:cNvSpPr txBox="1">
            <a:spLocks noChangeArrowheads="1"/>
          </p:cNvSpPr>
          <p:nvPr/>
        </p:nvSpPr>
        <p:spPr bwMode="auto">
          <a:xfrm>
            <a:off x="7539038" y="5410200"/>
            <a:ext cx="863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buClr>
                <a:srgbClr val="25A73B"/>
              </a:buClr>
              <a:buFontTx/>
              <a:buNone/>
              <a:defRPr/>
            </a:pPr>
            <a:r>
              <a:rPr lang="pt-BR" b="0" dirty="0" smtClean="0">
                <a:latin typeface="+mj-lt"/>
              </a:rPr>
              <a:t>= –1</a:t>
            </a:r>
            <a:endParaRPr lang="pt-BR" b="0" baseline="-25000" dirty="0" smtClean="0">
              <a:latin typeface="+mj-lt"/>
            </a:endParaRPr>
          </a:p>
        </p:txBody>
      </p:sp>
      <p:sp>
        <p:nvSpPr>
          <p:cNvPr id="30" name="Rectangle 107"/>
          <p:cNvSpPr>
            <a:spLocks noChangeArrowheads="1"/>
          </p:cNvSpPr>
          <p:nvPr/>
        </p:nvSpPr>
        <p:spPr bwMode="auto">
          <a:xfrm>
            <a:off x="6084888" y="4149725"/>
            <a:ext cx="8794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2000" b="0" dirty="0" err="1">
                <a:latin typeface="+mj-lt"/>
                <a:sym typeface="Symbol" pitchFamily="18" charset="2"/>
              </a:rPr>
              <a:t>D</a:t>
            </a:r>
            <a:r>
              <a:rPr lang="pt-BR" sz="2000" b="0" baseline="-25000" dirty="0" err="1">
                <a:latin typeface="+mj-lt"/>
                <a:sym typeface="Symbol" pitchFamily="18" charset="2"/>
              </a:rPr>
              <a:t>x</a:t>
            </a:r>
            <a:endParaRPr lang="pt-BR" sz="2000" b="0" dirty="0">
              <a:latin typeface="+mj-lt"/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</p:txBody>
      </p:sp>
      <p:sp>
        <p:nvSpPr>
          <p:cNvPr id="31" name="Rectangle 108"/>
          <p:cNvSpPr>
            <a:spLocks noChangeArrowheads="1"/>
          </p:cNvSpPr>
          <p:nvPr/>
        </p:nvSpPr>
        <p:spPr bwMode="auto">
          <a:xfrm>
            <a:off x="6084888" y="4543425"/>
            <a:ext cx="879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2000" b="0" dirty="0">
                <a:latin typeface="+mj-lt"/>
                <a:sym typeface="Symbol" pitchFamily="18" charset="2"/>
              </a:rPr>
              <a:t>D</a:t>
            </a:r>
          </a:p>
        </p:txBody>
      </p:sp>
      <p:sp>
        <p:nvSpPr>
          <p:cNvPr id="32" name="Line 109"/>
          <p:cNvSpPr>
            <a:spLocks noChangeShapeType="1"/>
          </p:cNvSpPr>
          <p:nvPr/>
        </p:nvSpPr>
        <p:spPr bwMode="auto">
          <a:xfrm>
            <a:off x="6169025" y="4556125"/>
            <a:ext cx="723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33" name="Text Box 114"/>
          <p:cNvSpPr txBox="1">
            <a:spLocks noChangeArrowheads="1"/>
          </p:cNvSpPr>
          <p:nvPr/>
        </p:nvSpPr>
        <p:spPr bwMode="auto">
          <a:xfrm>
            <a:off x="6877050" y="4275138"/>
            <a:ext cx="7905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buClr>
                <a:srgbClr val="25A73B"/>
              </a:buClr>
              <a:buFontTx/>
              <a:buNone/>
              <a:defRPr/>
            </a:pPr>
            <a:r>
              <a:rPr lang="pt-BR" b="0" dirty="0" smtClean="0">
                <a:latin typeface="+mj-lt"/>
              </a:rPr>
              <a:t>=</a:t>
            </a:r>
            <a:endParaRPr lang="pt-BR" b="0" baseline="-25000" dirty="0" smtClean="0">
              <a:latin typeface="+mj-lt"/>
            </a:endParaRPr>
          </a:p>
        </p:txBody>
      </p:sp>
      <p:sp>
        <p:nvSpPr>
          <p:cNvPr id="34" name="Rectangle 107"/>
          <p:cNvSpPr>
            <a:spLocks noChangeArrowheads="1"/>
          </p:cNvSpPr>
          <p:nvPr/>
        </p:nvSpPr>
        <p:spPr bwMode="auto">
          <a:xfrm>
            <a:off x="5724525" y="5314950"/>
            <a:ext cx="8794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2000" b="0" dirty="0" err="1">
                <a:latin typeface="+mj-lt"/>
                <a:sym typeface="Symbol" pitchFamily="18" charset="2"/>
              </a:rPr>
              <a:t>D</a:t>
            </a:r>
            <a:r>
              <a:rPr lang="pt-BR" sz="2000" b="0" baseline="-25000" dirty="0" err="1">
                <a:latin typeface="+mj-lt"/>
                <a:sym typeface="Symbol" pitchFamily="18" charset="2"/>
              </a:rPr>
              <a:t>y</a:t>
            </a:r>
            <a:endParaRPr lang="pt-BR" sz="2000" b="0" dirty="0">
              <a:latin typeface="+mj-lt"/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</p:txBody>
      </p:sp>
      <p:sp>
        <p:nvSpPr>
          <p:cNvPr id="35" name="Rectangle 108"/>
          <p:cNvSpPr>
            <a:spLocks noChangeArrowheads="1"/>
          </p:cNvSpPr>
          <p:nvPr/>
        </p:nvSpPr>
        <p:spPr bwMode="auto">
          <a:xfrm>
            <a:off x="5724525" y="5708650"/>
            <a:ext cx="879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2000" b="0" dirty="0">
                <a:latin typeface="+mj-lt"/>
                <a:sym typeface="Symbol" pitchFamily="18" charset="2"/>
              </a:rPr>
              <a:t>D</a:t>
            </a:r>
          </a:p>
        </p:txBody>
      </p:sp>
      <p:sp>
        <p:nvSpPr>
          <p:cNvPr id="36" name="Line 109"/>
          <p:cNvSpPr>
            <a:spLocks noChangeShapeType="1"/>
          </p:cNvSpPr>
          <p:nvPr/>
        </p:nvSpPr>
        <p:spPr bwMode="auto">
          <a:xfrm>
            <a:off x="5808663" y="5721350"/>
            <a:ext cx="723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37" name="Text Box 114"/>
          <p:cNvSpPr txBox="1">
            <a:spLocks noChangeArrowheads="1"/>
          </p:cNvSpPr>
          <p:nvPr/>
        </p:nvSpPr>
        <p:spPr bwMode="auto">
          <a:xfrm>
            <a:off x="6518275" y="5440363"/>
            <a:ext cx="7905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buClr>
                <a:srgbClr val="25A73B"/>
              </a:buClr>
              <a:buFontTx/>
              <a:buNone/>
              <a:defRPr/>
            </a:pPr>
            <a:r>
              <a:rPr lang="pt-BR" b="0" dirty="0" smtClean="0">
                <a:latin typeface="+mj-lt"/>
              </a:rPr>
              <a:t>=</a:t>
            </a:r>
            <a:endParaRPr lang="pt-BR" b="0" baseline="-25000" dirty="0" smtClean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46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69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69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4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147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147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147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147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147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147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1147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1147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1147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1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5" dur="80"/>
                                        <p:tgtEl>
                                          <p:spTgt spid="1147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6" dur="80"/>
                                        <p:tgtEl>
                                          <p:spTgt spid="1147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80"/>
                                        <p:tgtEl>
                                          <p:spTgt spid="1147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2" dur="80"/>
                                        <p:tgtEl>
                                          <p:spTgt spid="1147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3" dur="80"/>
                                        <p:tgtEl>
                                          <p:spTgt spid="1147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80"/>
                                        <p:tgtEl>
                                          <p:spTgt spid="1147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9" dur="80"/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0" dur="80"/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80"/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60"/>
                            </p:stCondLst>
                            <p:childTnLst>
                              <p:par>
                                <p:cTn id="1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66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16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8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9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80"/>
                            </p:stCondLst>
                            <p:childTnLst>
                              <p:par>
                                <p:cTn id="1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4" dur="500"/>
                                        <p:tgtEl>
                                          <p:spTgt spid="11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80"/>
                            </p:stCondLst>
                            <p:childTnLst>
                              <p:par>
                                <p:cTn id="1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1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8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1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7" dur="80"/>
                                        <p:tgtEl>
                                          <p:spTgt spid="1148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8" dur="80"/>
                                        <p:tgtEl>
                                          <p:spTgt spid="1148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80"/>
                                        <p:tgtEl>
                                          <p:spTgt spid="1148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4" dur="80"/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5" dur="80"/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80"/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60"/>
                            </p:stCondLst>
                            <p:childTnLst>
                              <p:par>
                                <p:cTn id="15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660"/>
                            </p:stCondLst>
                            <p:childTnLst>
                              <p:par>
                                <p:cTn id="1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116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3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4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80"/>
                            </p:stCondLst>
                            <p:childTnLst>
                              <p:par>
                                <p:cTn id="17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9" dur="500"/>
                                        <p:tgtEl>
                                          <p:spTgt spid="11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80"/>
                            </p:stCondLst>
                            <p:childTnLst>
                              <p:par>
                                <p:cTn id="1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1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1080"/>
                            </p:stCondLst>
                            <p:childTnLst>
                              <p:par>
                                <p:cTn id="1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1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2" dur="80"/>
                                        <p:tgtEl>
                                          <p:spTgt spid="1148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3" dur="80"/>
                                        <p:tgtEl>
                                          <p:spTgt spid="1148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80"/>
                                        <p:tgtEl>
                                          <p:spTgt spid="1148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114691" grpId="0" build="p"/>
      <p:bldP spid="114692" grpId="0" build="p" animBg="1"/>
      <p:bldP spid="114693" grpId="0" build="p"/>
      <p:bldP spid="114694" grpId="0" build="p"/>
      <p:bldP spid="114752" grpId="0"/>
      <p:bldP spid="114753" grpId="0"/>
      <p:bldP spid="114765" grpId="0"/>
      <p:bldP spid="114766" grpId="0"/>
      <p:bldP spid="114778" grpId="0"/>
      <p:bldP spid="114779" grpId="0"/>
      <p:bldP spid="114785" grpId="0"/>
      <p:bldP spid="114790" grpId="0"/>
      <p:bldP spid="114791" grpId="0"/>
      <p:bldP spid="114794" grpId="0"/>
      <p:bldP spid="114795" grpId="0"/>
      <p:bldP spid="114796" grpId="0"/>
      <p:bldP spid="114798" grpId="0"/>
      <p:bldP spid="114799" grpId="0"/>
      <p:bldP spid="114800" grpId="0"/>
      <p:bldP spid="114802" grpId="0"/>
      <p:bldP spid="114803" grpId="0"/>
      <p:bldP spid="30" grpId="0"/>
      <p:bldP spid="31" grpId="0"/>
      <p:bldP spid="33" grpId="0"/>
      <p:bldP spid="34" grpId="0"/>
      <p:bldP spid="35" grpId="0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422400"/>
            <a:ext cx="8820150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>
                <a:cs typeface="Times New Roman" pitchFamily="18" charset="0"/>
              </a:rPr>
              <a:t>RESOLUÇÃO DE SISTEMAS POR ESCALONAMENTO</a:t>
            </a:r>
            <a:r>
              <a:rPr lang="pt-BR" altLang="pt-BR" sz="2800" b="1" smtClean="0"/>
              <a:t> 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2635250"/>
            <a:ext cx="8424863" cy="4681538"/>
          </a:xfrm>
        </p:spPr>
        <p:txBody>
          <a:bodyPr/>
          <a:lstStyle/>
          <a:p>
            <a:pPr algn="just" eaLnBrk="1" hangingPunct="1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A regra de </a:t>
            </a:r>
            <a:r>
              <a:rPr lang="pt-BR" sz="2000" dirty="0" err="1" smtClean="0">
                <a:latin typeface="+mj-lt"/>
              </a:rPr>
              <a:t>Cramer</a:t>
            </a:r>
            <a:r>
              <a:rPr lang="pt-BR" sz="2000" dirty="0" smtClean="0">
                <a:latin typeface="+mj-lt"/>
              </a:rPr>
              <a:t> pode ser utilizada para discutir e resolver sistemas lineares em que o número de equações (</a:t>
            </a:r>
            <a:r>
              <a:rPr lang="pt-BR" sz="2000" b="1" dirty="0" smtClean="0">
                <a:latin typeface="+mj-lt"/>
              </a:rPr>
              <a:t>m</a:t>
            </a:r>
            <a:r>
              <a:rPr lang="pt-BR" sz="2000" dirty="0" smtClean="0">
                <a:latin typeface="+mj-lt"/>
              </a:rPr>
              <a:t>) é igual ao número de incógnitas (</a:t>
            </a:r>
            <a:r>
              <a:rPr lang="pt-BR" sz="2000" b="1" dirty="0" smtClean="0">
                <a:latin typeface="+mj-lt"/>
              </a:rPr>
              <a:t>n</a:t>
            </a:r>
            <a:r>
              <a:rPr lang="pt-BR" sz="2000" dirty="0" smtClean="0">
                <a:latin typeface="+mj-lt"/>
              </a:rPr>
              <a:t>). Quando </a:t>
            </a:r>
            <a:r>
              <a:rPr lang="pt-BR" sz="2000" b="1" dirty="0" smtClean="0">
                <a:latin typeface="+mj-lt"/>
              </a:rPr>
              <a:t>m</a:t>
            </a:r>
            <a:r>
              <a:rPr lang="pt-BR" sz="2000" dirty="0" smtClean="0">
                <a:latin typeface="+mj-lt"/>
              </a:rPr>
              <a:t> e </a:t>
            </a:r>
            <a:r>
              <a:rPr lang="pt-BR" sz="2000" b="1" dirty="0" smtClean="0">
                <a:latin typeface="+mj-lt"/>
              </a:rPr>
              <a:t>n </a:t>
            </a:r>
            <a:r>
              <a:rPr lang="pt-BR" sz="2000" dirty="0" smtClean="0">
                <a:latin typeface="+mj-lt"/>
              </a:rPr>
              <a:t>são maiores que três, torna-se muito trabalhoso utilizar essa regra. Por isso, usamos a técnica do </a:t>
            </a:r>
            <a:r>
              <a:rPr lang="pt-BR" sz="2000" i="1" dirty="0" smtClean="0">
                <a:latin typeface="+mj-lt"/>
              </a:rPr>
              <a:t>escalonamento, </a:t>
            </a:r>
            <a:r>
              <a:rPr lang="pt-BR" sz="2000" dirty="0" smtClean="0">
                <a:latin typeface="+mj-lt"/>
              </a:rPr>
              <a:t>que facilita a discussão e resolução de quaisquer sistemas lineares.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06500"/>
            <a:ext cx="8229600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ESCALONAMENTO DE SISTEMAS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060575"/>
            <a:ext cx="8229600" cy="22606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/>
              <a:t>Um sistema está escalonado quando de equação para equação, no sentido de cima para baixo, houver aumento dos coeficientes nulos situados antes dos coeficientes não nulos</a:t>
            </a:r>
            <a:r>
              <a:rPr lang="pt-BR" sz="2000" dirty="0" smtClean="0"/>
              <a:t>. Por esse motivo, vamos descrever o </a:t>
            </a:r>
            <a:r>
              <a:rPr lang="pt-BR" sz="2000" b="1" i="1" dirty="0" smtClean="0"/>
              <a:t>sistema em forma de escada</a:t>
            </a:r>
            <a:r>
              <a:rPr lang="pt-BR" sz="2000" dirty="0" smtClean="0"/>
              <a:t>, ou seja, por </a:t>
            </a:r>
            <a:r>
              <a:rPr lang="pt-BR" sz="2000" b="1" i="1" dirty="0" smtClean="0"/>
              <a:t>escalonamento</a:t>
            </a:r>
            <a:r>
              <a:rPr lang="pt-BR" sz="2000" dirty="0" smtClean="0"/>
              <a:t>.</a:t>
            </a:r>
          </a:p>
          <a:p>
            <a:pPr marL="0" indent="0" algn="just" eaLnBrk="1" hangingPunct="1">
              <a:lnSpc>
                <a:spcPct val="110000"/>
              </a:lnSpc>
              <a:buClr>
                <a:srgbClr val="002060"/>
              </a:buClr>
              <a:buFont typeface="Arial" charset="0"/>
              <a:buNone/>
              <a:defRPr/>
            </a:pPr>
            <a:endParaRPr lang="pt-BR" sz="1000" dirty="0" smtClean="0"/>
          </a:p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>
                <a:solidFill>
                  <a:srgbClr val="000000"/>
                </a:solidFill>
                <a:latin typeface="+mj-lt"/>
                <a:cs typeface="Arial" charset="0"/>
              </a:rPr>
              <a:t>Para escalonar um sistema adotamos o seguinte procedimento</a:t>
            </a:r>
            <a:r>
              <a:rPr lang="pt-BR" sz="2000" dirty="0" smtClean="0">
                <a:solidFill>
                  <a:srgbClr val="000000"/>
                </a:solidFill>
                <a:latin typeface="+mj-lt"/>
                <a:cs typeface="Arial" charset="0"/>
              </a:rPr>
              <a:t>:</a:t>
            </a:r>
            <a:endParaRPr lang="pt-BR" sz="2000" dirty="0">
              <a:cs typeface="Times New Roman" pitchFamily="18" charset="0"/>
            </a:endParaRPr>
          </a:p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468313" y="4260850"/>
            <a:ext cx="7416800" cy="2147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42950" lvl="1" indent="-285750" algn="just"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1600" b="0" dirty="0">
                <a:solidFill>
                  <a:srgbClr val="000000"/>
                </a:solidFill>
                <a:latin typeface="+mj-lt"/>
              </a:rPr>
              <a:t>Fixamos como 1ª equação uma das que possuem o coeficiente da 1ª incógnita diferente de zero;</a:t>
            </a:r>
          </a:p>
          <a:p>
            <a:pPr lvl="1" algn="just">
              <a:buClr>
                <a:srgbClr val="002060"/>
              </a:buClr>
              <a:buFontTx/>
              <a:buNone/>
              <a:defRPr/>
            </a:pPr>
            <a:endParaRPr lang="pt-BR" sz="500" b="0" dirty="0">
              <a:latin typeface="+mj-lt"/>
              <a:cs typeface="Times New Roman" pitchFamily="18" charset="0"/>
            </a:endParaRPr>
          </a:p>
          <a:p>
            <a:pPr marL="742950" lvl="1" indent="-285750" algn="just"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1600" b="0" dirty="0">
                <a:solidFill>
                  <a:srgbClr val="000000"/>
                </a:solidFill>
                <a:latin typeface="+mj-lt"/>
              </a:rPr>
              <a:t>Utilizando as propriedades de sistemas equivalentes, anulamos todos os coeficientes da 1ª incógnita das demais equações;</a:t>
            </a:r>
          </a:p>
          <a:p>
            <a:pPr lvl="1" algn="just">
              <a:buClr>
                <a:srgbClr val="002060"/>
              </a:buClr>
              <a:buFontTx/>
              <a:buNone/>
              <a:defRPr/>
            </a:pPr>
            <a:endParaRPr lang="pt-BR" sz="500" b="0" dirty="0">
              <a:latin typeface="+mj-lt"/>
              <a:cs typeface="Times New Roman" pitchFamily="18" charset="0"/>
            </a:endParaRPr>
          </a:p>
          <a:p>
            <a:pPr marL="742950" lvl="1" indent="-285750" algn="just"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16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Repetimos o processo com as demais incógnitas, até que o sistema se torne escalonado.</a:t>
            </a:r>
            <a:r>
              <a:rPr lang="pt-BR" sz="1600" b="0" dirty="0">
                <a:latin typeface="+mj-lt"/>
              </a:rPr>
              <a:t> 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endParaRPr lang="pt-BR" sz="1600" b="0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" grpId="0" build="p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971550" y="4941888"/>
            <a:ext cx="7345363" cy="1008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pt-BR" sz="2000" b="0" i="1" dirty="0">
                <a:latin typeface="+mj-lt"/>
                <a:ea typeface="Arial Unicode MS" pitchFamily="34" charset="-128"/>
                <a:cs typeface="Arial Unicode MS" pitchFamily="34" charset="-128"/>
              </a:rPr>
              <a:t>Um sistema escalonado é impossível (SI) só quando apresenta uma equação impossível.</a:t>
            </a:r>
            <a:endParaRPr lang="pt-BR" sz="2000" b="0" i="1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4772" name="AutoShape 20"/>
          <p:cNvSpPr>
            <a:spLocks/>
          </p:cNvSpPr>
          <p:nvPr/>
        </p:nvSpPr>
        <p:spPr bwMode="auto">
          <a:xfrm>
            <a:off x="1116013" y="2276475"/>
            <a:ext cx="144462" cy="1439863"/>
          </a:xfrm>
          <a:prstGeom prst="leftBrace">
            <a:avLst>
              <a:gd name="adj1" fmla="val 830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74773" name="Text Box 21"/>
          <p:cNvSpPr txBox="1">
            <a:spLocks noChangeArrowheads="1"/>
          </p:cNvSpPr>
          <p:nvPr/>
        </p:nvSpPr>
        <p:spPr bwMode="auto">
          <a:xfrm>
            <a:off x="1217613" y="2309813"/>
            <a:ext cx="2490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  x – 2y + z = 3</a:t>
            </a:r>
            <a:endParaRPr kumimoji="0" lang="pt-BR" sz="2000" b="0" baseline="30000" smtClean="0">
              <a:solidFill>
                <a:srgbClr val="0055F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1217613" y="2792413"/>
            <a:ext cx="2419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dirty="0" smtClean="0">
                <a:latin typeface="+mj-lt"/>
              </a:rPr>
              <a:t>0</a:t>
            </a:r>
            <a:r>
              <a:rPr kumimoji="0" lang="pt-BR" sz="2000" b="0" dirty="0" smtClean="0">
                <a:latin typeface="+mj-lt"/>
              </a:rPr>
              <a:t>x + y – z = 2</a:t>
            </a:r>
            <a:endParaRPr kumimoji="0" lang="pt-BR" sz="2000" b="0" baseline="30000" dirty="0" smtClean="0">
              <a:solidFill>
                <a:srgbClr val="0055F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1217613" y="3254375"/>
            <a:ext cx="2706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dirty="0" smtClean="0">
                <a:latin typeface="+mj-lt"/>
              </a:rPr>
              <a:t>0</a:t>
            </a:r>
            <a:r>
              <a:rPr kumimoji="0" lang="pt-BR" sz="2000" b="0" dirty="0" smtClean="0">
                <a:latin typeface="+mj-lt"/>
              </a:rPr>
              <a:t>x + </a:t>
            </a:r>
            <a:r>
              <a:rPr kumimoji="0" lang="pt-BR" sz="2000" dirty="0" smtClean="0">
                <a:latin typeface="+mj-lt"/>
              </a:rPr>
              <a:t>0</a:t>
            </a:r>
            <a:r>
              <a:rPr kumimoji="0" lang="pt-BR" sz="2000" b="0" dirty="0" smtClean="0">
                <a:latin typeface="+mj-lt"/>
              </a:rPr>
              <a:t>y + </a:t>
            </a:r>
            <a:r>
              <a:rPr kumimoji="0" lang="pt-BR" sz="2000" dirty="0" smtClean="0">
                <a:latin typeface="+mj-lt"/>
              </a:rPr>
              <a:t>0</a:t>
            </a:r>
            <a:r>
              <a:rPr kumimoji="0" lang="pt-BR" sz="2000" b="0" dirty="0" smtClean="0">
                <a:latin typeface="+mj-lt"/>
              </a:rPr>
              <a:t>z = 3</a:t>
            </a:r>
            <a:endParaRPr kumimoji="0" lang="pt-BR" sz="2000" b="0" baseline="30000" dirty="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6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350963"/>
            <a:ext cx="7772400" cy="7826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EXEMPLO 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86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22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747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747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4772" grpId="0" animBg="1"/>
      <p:bldP spid="74773" grpId="0"/>
      <p:bldP spid="74774" grpId="0"/>
      <p:bldP spid="74775" grpId="0"/>
      <p:bldP spid="286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77938"/>
            <a:ext cx="7772400" cy="7826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EXEMPLO 2</a:t>
            </a:r>
          </a:p>
        </p:txBody>
      </p:sp>
      <p:sp>
        <p:nvSpPr>
          <p:cNvPr id="76807" name="AutoShape 7"/>
          <p:cNvSpPr>
            <a:spLocks/>
          </p:cNvSpPr>
          <p:nvPr/>
        </p:nvSpPr>
        <p:spPr bwMode="auto">
          <a:xfrm>
            <a:off x="971550" y="2205038"/>
            <a:ext cx="144463" cy="1439862"/>
          </a:xfrm>
          <a:prstGeom prst="leftBrace">
            <a:avLst>
              <a:gd name="adj1" fmla="val 830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1073150" y="2238375"/>
            <a:ext cx="2419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  x – y + z = 4</a:t>
            </a:r>
            <a:endParaRPr kumimoji="0" lang="pt-BR" sz="2000" b="0" baseline="30000" smtClean="0">
              <a:solidFill>
                <a:srgbClr val="0055F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073150" y="2720975"/>
            <a:ext cx="2346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dirty="0" smtClean="0">
                <a:latin typeface="+mj-lt"/>
              </a:rPr>
              <a:t>0</a:t>
            </a:r>
            <a:r>
              <a:rPr kumimoji="0" lang="pt-BR" sz="2000" b="0" dirty="0" smtClean="0">
                <a:latin typeface="+mj-lt"/>
              </a:rPr>
              <a:t>x + y – z = 2</a:t>
            </a:r>
            <a:endParaRPr kumimoji="0" lang="pt-BR" sz="2000" b="0" baseline="30000" dirty="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1073150" y="3182938"/>
            <a:ext cx="2778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dirty="0" smtClean="0">
                <a:latin typeface="+mj-lt"/>
              </a:rPr>
              <a:t>0</a:t>
            </a:r>
            <a:r>
              <a:rPr kumimoji="0" lang="pt-BR" sz="2000" b="0" dirty="0" smtClean="0">
                <a:latin typeface="+mj-lt"/>
              </a:rPr>
              <a:t>x + </a:t>
            </a:r>
            <a:r>
              <a:rPr kumimoji="0" lang="pt-BR" sz="2000" dirty="0" smtClean="0">
                <a:latin typeface="+mj-lt"/>
              </a:rPr>
              <a:t>0</a:t>
            </a:r>
            <a:r>
              <a:rPr kumimoji="0" lang="pt-BR" sz="2000" b="0" dirty="0" smtClean="0">
                <a:latin typeface="+mj-lt"/>
              </a:rPr>
              <a:t>y + 3z = 3</a:t>
            </a:r>
            <a:endParaRPr kumimoji="0" lang="pt-BR" sz="2000" b="0" baseline="30000" dirty="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1122363" y="4797425"/>
            <a:ext cx="7481887" cy="1223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pt-BR" sz="2000" b="0" i="1" dirty="0">
                <a:latin typeface="+mj-lt"/>
                <a:ea typeface="Arial Unicode MS" pitchFamily="34" charset="-128"/>
                <a:cs typeface="Arial Unicode MS" pitchFamily="34" charset="-128"/>
              </a:rPr>
              <a:t>Um sistema escalonado é possível e determinado (SPD) quando o número de equações é igual ao número de incógnitas.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3130550" y="2241550"/>
            <a:ext cx="2160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3ª equação: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4572000" y="2241550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3z = 3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5148263" y="2247900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000" dirty="0" smtClean="0">
                <a:solidFill>
                  <a:srgbClr val="002060"/>
                </a:solidFill>
              </a:rPr>
              <a:t> </a:t>
            </a:r>
            <a:r>
              <a:rPr lang="pt-BR" sz="2000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kumimoji="0" lang="pt-BR" sz="2000" dirty="0" smtClean="0">
                <a:solidFill>
                  <a:srgbClr val="002060"/>
                </a:solidFill>
                <a:latin typeface="+mj-lt"/>
              </a:rPr>
              <a:t>z = 1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130550" y="2767013"/>
            <a:ext cx="2160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2ª equação:</a:t>
            </a: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4572000" y="2767013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y – z = 2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5364163" y="2752725"/>
            <a:ext cx="201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000" dirty="0" smtClean="0"/>
              <a:t> </a:t>
            </a:r>
            <a:r>
              <a:rPr lang="pt-BR" sz="2000" dirty="0" smtClean="0"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kumimoji="0" lang="pt-BR" sz="2000" b="0" dirty="0" smtClean="0">
                <a:latin typeface="+mj-lt"/>
              </a:rPr>
              <a:t>y – </a:t>
            </a:r>
            <a:r>
              <a:rPr kumimoji="0" lang="pt-BR" sz="2000" dirty="0" smtClean="0">
                <a:solidFill>
                  <a:srgbClr val="002060"/>
                </a:solidFill>
                <a:latin typeface="+mj-lt"/>
              </a:rPr>
              <a:t>1</a:t>
            </a:r>
            <a:r>
              <a:rPr kumimoji="0" lang="pt-BR" sz="2000" b="0" dirty="0" smtClean="0">
                <a:latin typeface="+mj-lt"/>
              </a:rPr>
              <a:t> = 2</a:t>
            </a:r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6659563" y="2752725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000" dirty="0" smtClean="0">
                <a:solidFill>
                  <a:srgbClr val="002060"/>
                </a:solidFill>
              </a:rPr>
              <a:t> </a:t>
            </a:r>
            <a:r>
              <a:rPr lang="pt-BR" sz="2000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kumimoji="0" lang="pt-BR" sz="2000" dirty="0" smtClean="0">
                <a:solidFill>
                  <a:srgbClr val="C00000"/>
                </a:solidFill>
                <a:latin typeface="+mj-lt"/>
              </a:rPr>
              <a:t>y = 3</a:t>
            </a:r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3130550" y="3351213"/>
            <a:ext cx="2160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1ª equação: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4572000" y="3351213"/>
            <a:ext cx="2160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x – y + z = 4</a:t>
            </a:r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5724525" y="3336925"/>
            <a:ext cx="2519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000" dirty="0" smtClean="0"/>
              <a:t> </a:t>
            </a:r>
            <a:r>
              <a:rPr lang="pt-BR" sz="2000" dirty="0" smtClean="0"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kumimoji="0" lang="pt-BR" sz="2000" b="0" dirty="0" smtClean="0">
                <a:latin typeface="+mj-lt"/>
              </a:rPr>
              <a:t>x – </a:t>
            </a:r>
            <a:r>
              <a:rPr kumimoji="0" lang="pt-BR" sz="2000" dirty="0" smtClean="0">
                <a:solidFill>
                  <a:srgbClr val="C00000"/>
                </a:solidFill>
                <a:latin typeface="+mj-lt"/>
              </a:rPr>
              <a:t>3</a:t>
            </a:r>
            <a:r>
              <a:rPr kumimoji="0" lang="pt-BR" sz="2000" b="0" dirty="0" smtClean="0">
                <a:latin typeface="+mj-lt"/>
              </a:rPr>
              <a:t> + </a:t>
            </a:r>
            <a:r>
              <a:rPr kumimoji="0" lang="pt-BR" sz="2000" dirty="0" smtClean="0">
                <a:solidFill>
                  <a:srgbClr val="002060"/>
                </a:solidFill>
                <a:latin typeface="+mj-lt"/>
              </a:rPr>
              <a:t>1</a:t>
            </a:r>
            <a:r>
              <a:rPr kumimoji="0" lang="pt-BR" sz="2000" b="0" dirty="0" smtClean="0">
                <a:latin typeface="+mj-lt"/>
              </a:rPr>
              <a:t> = 4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7380288" y="3335338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000" dirty="0" smtClean="0"/>
              <a:t> </a:t>
            </a:r>
            <a:r>
              <a:rPr lang="pt-BR" sz="2000" dirty="0" smtClean="0"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kumimoji="0" lang="pt-BR" sz="2000" dirty="0" smtClean="0">
                <a:solidFill>
                  <a:srgbClr val="3B4A1E"/>
                </a:solidFill>
                <a:latin typeface="+mj-lt"/>
              </a:rPr>
              <a:t>x = 6</a:t>
            </a: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4787900" y="4005263"/>
            <a:ext cx="316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Solução (</a:t>
            </a:r>
            <a:r>
              <a:rPr kumimoji="0" lang="pt-BR" sz="2000" dirty="0" smtClean="0">
                <a:solidFill>
                  <a:srgbClr val="3B4A1E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6</a:t>
            </a:r>
            <a:r>
              <a:rPr kumimoji="0" lang="pt-BR" sz="2000" b="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kumimoji="0" lang="pt-BR" sz="2000" dirty="0" smtClean="0">
                <a:solidFill>
                  <a:srgbClr val="C0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3</a:t>
            </a:r>
            <a:r>
              <a:rPr kumimoji="0" lang="pt-BR" sz="2000" b="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kumimoji="0" lang="pt-BR" sz="2000" dirty="0" smtClean="0"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kumimoji="0" lang="pt-BR" sz="2000" b="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)</a:t>
            </a:r>
            <a:endParaRPr kumimoji="0" lang="pt-BR" sz="2000" b="0" dirty="0" smtClean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82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18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768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768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768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768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5" dur="80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6" dur="80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80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2" dur="80"/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3" dur="80"/>
                                        <p:tgtEl>
                                          <p:spTgt spid="768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80"/>
                                        <p:tgtEl>
                                          <p:spTgt spid="768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9" dur="80"/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0" dur="80"/>
                                        <p:tgtEl>
                                          <p:spTgt spid="768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80"/>
                                        <p:tgtEl>
                                          <p:spTgt spid="768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6" dur="80"/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7" dur="80"/>
                                        <p:tgtEl>
                                          <p:spTgt spid="768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80"/>
                                        <p:tgtEl>
                                          <p:spTgt spid="768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3" dur="80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4" dur="80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80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76807" grpId="0" animBg="1"/>
      <p:bldP spid="76808" grpId="0"/>
      <p:bldP spid="76809" grpId="0"/>
      <p:bldP spid="76810" grpId="0"/>
      <p:bldP spid="76811" grpId="0" animBg="1"/>
      <p:bldP spid="76812" grpId="0"/>
      <p:bldP spid="76813" grpId="0"/>
      <p:bldP spid="76814" grpId="0"/>
      <p:bldP spid="76815" grpId="0"/>
      <p:bldP spid="76816" grpId="0"/>
      <p:bldP spid="76817" grpId="0"/>
      <p:bldP spid="76818" grpId="0"/>
      <p:bldP spid="76819" grpId="0"/>
      <p:bldP spid="76820" grpId="0"/>
      <p:bldP spid="76821" grpId="0"/>
      <p:bldP spid="76822" grpId="0"/>
      <p:bldP spid="768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33475"/>
            <a:ext cx="7772400" cy="7826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EXEMPLO 3</a:t>
            </a:r>
          </a:p>
        </p:txBody>
      </p:sp>
      <p:sp>
        <p:nvSpPr>
          <p:cNvPr id="78852" name="AutoShape 4"/>
          <p:cNvSpPr>
            <a:spLocks/>
          </p:cNvSpPr>
          <p:nvPr/>
        </p:nvSpPr>
        <p:spPr bwMode="auto">
          <a:xfrm>
            <a:off x="1073150" y="1939925"/>
            <a:ext cx="144463" cy="1439863"/>
          </a:xfrm>
          <a:prstGeom prst="leftBrace">
            <a:avLst>
              <a:gd name="adj1" fmla="val 830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b="0">
              <a:latin typeface="+mj-lt"/>
            </a:endParaRP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174750" y="1973263"/>
            <a:ext cx="2419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  x – y + z = 3</a:t>
            </a:r>
            <a:endParaRPr kumimoji="0" lang="pt-BR" sz="2000" b="0" baseline="30000" smtClean="0">
              <a:solidFill>
                <a:srgbClr val="0055F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174750" y="2455863"/>
            <a:ext cx="2562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dirty="0" smtClean="0">
                <a:latin typeface="+mj-lt"/>
              </a:rPr>
              <a:t>0</a:t>
            </a:r>
            <a:r>
              <a:rPr kumimoji="0" lang="pt-BR" sz="2000" b="0" dirty="0" smtClean="0">
                <a:latin typeface="+mj-lt"/>
              </a:rPr>
              <a:t>x + y – 2z = 3</a:t>
            </a:r>
            <a:endParaRPr kumimoji="0" lang="pt-BR" sz="2000" b="0" baseline="30000" dirty="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1174750" y="2917825"/>
            <a:ext cx="2778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dirty="0" smtClean="0">
                <a:latin typeface="+mj-lt"/>
              </a:rPr>
              <a:t>0</a:t>
            </a:r>
            <a:r>
              <a:rPr kumimoji="0" lang="pt-BR" sz="2000" b="0" dirty="0" smtClean="0">
                <a:latin typeface="+mj-lt"/>
              </a:rPr>
              <a:t>x + </a:t>
            </a:r>
            <a:r>
              <a:rPr kumimoji="0" lang="pt-BR" sz="2000" dirty="0" smtClean="0">
                <a:latin typeface="+mj-lt"/>
              </a:rPr>
              <a:t>0</a:t>
            </a:r>
            <a:r>
              <a:rPr kumimoji="0" lang="pt-BR" sz="2000" b="0" dirty="0" smtClean="0">
                <a:latin typeface="+mj-lt"/>
              </a:rPr>
              <a:t>y + </a:t>
            </a:r>
            <a:r>
              <a:rPr kumimoji="0" lang="pt-BR" sz="2000" dirty="0" smtClean="0">
                <a:latin typeface="+mj-lt"/>
              </a:rPr>
              <a:t>0</a:t>
            </a:r>
            <a:r>
              <a:rPr kumimoji="0" lang="pt-BR" sz="2000" b="0" dirty="0" smtClean="0">
                <a:latin typeface="+mj-lt"/>
              </a:rPr>
              <a:t>z = </a:t>
            </a:r>
            <a:r>
              <a:rPr kumimoji="0" lang="pt-BR" sz="2000" dirty="0" smtClean="0">
                <a:latin typeface="+mj-lt"/>
              </a:rPr>
              <a:t>0</a:t>
            </a:r>
          </a:p>
        </p:txBody>
      </p:sp>
      <p:sp>
        <p:nvSpPr>
          <p:cNvPr id="78869" name="Rectangle 21"/>
          <p:cNvSpPr>
            <a:spLocks noChangeArrowheads="1"/>
          </p:cNvSpPr>
          <p:nvPr/>
        </p:nvSpPr>
        <p:spPr bwMode="auto">
          <a:xfrm>
            <a:off x="2987675" y="2919413"/>
            <a:ext cx="746601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1800" b="0" dirty="0">
                <a:latin typeface="+mj-lt"/>
                <a:ea typeface="Arial Unicode MS" pitchFamily="34" charset="-128"/>
                <a:cs typeface="Arial Unicode MS" pitchFamily="34" charset="-128"/>
              </a:rPr>
              <a:t>A última equação é </a:t>
            </a:r>
            <a:r>
              <a:rPr lang="pt-BR" sz="1800" b="0" i="1" dirty="0">
                <a:latin typeface="+mj-lt"/>
                <a:ea typeface="Arial Unicode MS" pitchFamily="34" charset="-128"/>
                <a:cs typeface="Arial Unicode MS" pitchFamily="34" charset="-128"/>
              </a:rPr>
              <a:t>nula</a:t>
            </a:r>
            <a:r>
              <a:rPr lang="pt-BR" sz="1800" b="0" dirty="0">
                <a:latin typeface="+mj-lt"/>
                <a:ea typeface="Arial Unicode MS" pitchFamily="34" charset="-128"/>
                <a:cs typeface="Arial Unicode MS" pitchFamily="34" charset="-128"/>
              </a:rPr>
              <a:t>. Por isso, ela deve ser </a:t>
            </a:r>
            <a:r>
              <a:rPr lang="pt-BR" sz="1800" b="0" i="1" dirty="0">
                <a:latin typeface="+mj-lt"/>
                <a:ea typeface="Arial Unicode MS" pitchFamily="34" charset="-128"/>
                <a:cs typeface="Arial Unicode MS" pitchFamily="34" charset="-128"/>
              </a:rPr>
              <a:t>eliminada</a:t>
            </a:r>
            <a:r>
              <a:rPr lang="pt-BR" sz="1800" b="0" dirty="0">
                <a:latin typeface="+mj-lt"/>
                <a:ea typeface="Arial Unicode MS" pitchFamily="34" charset="-128"/>
                <a:cs typeface="Arial Unicode MS" pitchFamily="34" charset="-128"/>
              </a:rPr>
              <a:t>.</a:t>
            </a:r>
            <a:endParaRPr lang="pt-BR" sz="1800" b="0" baseline="-25000" dirty="0">
              <a:solidFill>
                <a:srgbClr val="FF5353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70" name="AutoShape 22"/>
          <p:cNvSpPr>
            <a:spLocks/>
          </p:cNvSpPr>
          <p:nvPr/>
        </p:nvSpPr>
        <p:spPr bwMode="auto">
          <a:xfrm>
            <a:off x="1116013" y="3740150"/>
            <a:ext cx="144462" cy="900113"/>
          </a:xfrm>
          <a:prstGeom prst="leftBrace">
            <a:avLst>
              <a:gd name="adj1" fmla="val 519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b="0">
              <a:latin typeface="+mj-lt"/>
            </a:endParaRPr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1217613" y="3773488"/>
            <a:ext cx="2419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  x – y + z = 3</a:t>
            </a:r>
            <a:endParaRPr kumimoji="0" lang="pt-BR" sz="2000" b="0" baseline="30000" smtClean="0">
              <a:solidFill>
                <a:srgbClr val="0055F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1217613" y="4256088"/>
            <a:ext cx="2562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dirty="0" smtClean="0">
                <a:latin typeface="+mj-lt"/>
              </a:rPr>
              <a:t>0</a:t>
            </a:r>
            <a:r>
              <a:rPr kumimoji="0" lang="pt-BR" sz="2000" b="0" dirty="0" smtClean="0">
                <a:latin typeface="+mj-lt"/>
              </a:rPr>
              <a:t>x + y – 2z = 3</a:t>
            </a:r>
            <a:endParaRPr kumimoji="0" lang="pt-BR" sz="2000" b="0" baseline="30000" dirty="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935038" y="4725988"/>
            <a:ext cx="7813675" cy="1079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pt-BR" sz="2000" b="0" i="1" dirty="0">
                <a:latin typeface="+mj-lt"/>
                <a:ea typeface="Arial Unicode MS" pitchFamily="34" charset="-128"/>
                <a:cs typeface="Arial Unicode MS" pitchFamily="34" charset="-128"/>
              </a:rPr>
              <a:t>Um sistema escalonado é possível e indeterminado (SPI) quando o número de equações é menor que o número de incógnitas.</a:t>
            </a:r>
          </a:p>
        </p:txBody>
      </p:sp>
      <p:sp>
        <p:nvSpPr>
          <p:cNvPr id="12" name="Seta para a direita listrada 11"/>
          <p:cNvSpPr/>
          <p:nvPr/>
        </p:nvSpPr>
        <p:spPr>
          <a:xfrm>
            <a:off x="8101013" y="5897563"/>
            <a:ext cx="792162" cy="484187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82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22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788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788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96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460"/>
                            </p:stCondLst>
                            <p:childTnLst>
                              <p:par>
                                <p:cTn id="4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780"/>
                            </p:stCondLst>
                            <p:childTnLst>
                              <p:par>
                                <p:cTn id="5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78852" grpId="0" animBg="1"/>
      <p:bldP spid="78853" grpId="0"/>
      <p:bldP spid="78854" grpId="0"/>
      <p:bldP spid="78855" grpId="0"/>
      <p:bldP spid="78869" grpId="0"/>
      <p:bldP spid="78870" grpId="0" animBg="1"/>
      <p:bldP spid="78871" grpId="0"/>
      <p:bldP spid="78872" grpId="0"/>
      <p:bldP spid="788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1288"/>
            <a:ext cx="7772400" cy="151288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Vamos denominar x, y e z os preços do minuto de ligação para telefones fixos, para telefones móveis e para Buenos Aires, respectivamente:</a:t>
            </a:r>
          </a:p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endParaRPr lang="pt-BR" sz="2000" dirty="0" smtClean="0">
              <a:latin typeface="+mj-lt"/>
            </a:endParaRPr>
          </a:p>
          <a:p>
            <a:pPr lvl="1"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2000" dirty="0" smtClean="0">
                <a:latin typeface="+mj-lt"/>
              </a:rPr>
              <a:t>A conta de Paula é dada por: 10x + 6y + 2z = 12,20</a:t>
            </a:r>
          </a:p>
          <a:p>
            <a:pPr lvl="1"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2000" dirty="0"/>
              <a:t>A conta de </a:t>
            </a:r>
            <a:r>
              <a:rPr lang="pt-BR" sz="2000" dirty="0" smtClean="0"/>
              <a:t>Júlia é </a:t>
            </a:r>
            <a:r>
              <a:rPr lang="pt-BR" sz="2000" dirty="0"/>
              <a:t>dada por</a:t>
            </a:r>
            <a:r>
              <a:rPr lang="pt-BR" sz="2000" dirty="0" smtClean="0"/>
              <a:t>: 14x + 4Y + 3z = 13,40</a:t>
            </a:r>
          </a:p>
          <a:p>
            <a:pPr lvl="1"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2000" dirty="0"/>
              <a:t>A conta de </a:t>
            </a:r>
            <a:r>
              <a:rPr lang="pt-BR" sz="2000" dirty="0" smtClean="0"/>
              <a:t>André é </a:t>
            </a:r>
            <a:r>
              <a:rPr lang="pt-BR" sz="2000" dirty="0"/>
              <a:t>dada por</a:t>
            </a:r>
            <a:r>
              <a:rPr lang="pt-BR" sz="2000" dirty="0" smtClean="0"/>
              <a:t>: 8x + 5y + 5z = 14,70</a:t>
            </a:r>
          </a:p>
          <a:p>
            <a:pPr lvl="1"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ü"/>
              <a:defRPr/>
            </a:pPr>
            <a:endParaRPr lang="pt-BR" sz="2000" dirty="0">
              <a:latin typeface="+mj-lt"/>
            </a:endParaRPr>
          </a:p>
          <a:p>
            <a:pPr marL="457200" lvl="1" indent="0" algn="just" eaLnBrk="1" hangingPunct="1">
              <a:lnSpc>
                <a:spcPct val="110000"/>
              </a:lnSpc>
              <a:buClr>
                <a:srgbClr val="002060"/>
              </a:buClr>
              <a:buFont typeface="Arial" charset="0"/>
              <a:buNone/>
              <a:defRPr/>
            </a:pPr>
            <a:r>
              <a:rPr lang="pt-BR" sz="2000" dirty="0" smtClean="0">
                <a:solidFill>
                  <a:srgbClr val="002060"/>
                </a:solidFill>
                <a:latin typeface="+mj-lt"/>
              </a:rPr>
              <a:t>As três equações acima constituem um exemplo de sistema linear.</a:t>
            </a:r>
            <a:endParaRPr lang="pt-BR" sz="200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1" name="AutoShape 9"/>
          <p:cNvSpPr>
            <a:spLocks/>
          </p:cNvSpPr>
          <p:nvPr/>
        </p:nvSpPr>
        <p:spPr bwMode="auto">
          <a:xfrm>
            <a:off x="539750" y="1184275"/>
            <a:ext cx="144463" cy="900113"/>
          </a:xfrm>
          <a:prstGeom prst="leftBrace">
            <a:avLst>
              <a:gd name="adj1" fmla="val 519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641350" y="1217613"/>
            <a:ext cx="2419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  x – y + z = 3</a:t>
            </a:r>
            <a:endParaRPr kumimoji="0" lang="pt-BR" sz="2000" b="0" baseline="30000" smtClean="0">
              <a:solidFill>
                <a:srgbClr val="0055F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641350" y="1700213"/>
            <a:ext cx="2562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dirty="0" smtClean="0">
                <a:latin typeface="+mj-lt"/>
              </a:rPr>
              <a:t>0</a:t>
            </a:r>
            <a:r>
              <a:rPr kumimoji="0" lang="pt-BR" sz="2000" b="0" dirty="0" smtClean="0">
                <a:latin typeface="+mj-lt"/>
              </a:rPr>
              <a:t>x + y – 2z = 3</a:t>
            </a:r>
            <a:endParaRPr kumimoji="0" lang="pt-BR" sz="2000" b="0" baseline="30000" dirty="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541338" y="2493963"/>
            <a:ext cx="2447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Troca de variável:</a:t>
            </a:r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2484438" y="2493963"/>
            <a:ext cx="936625" cy="4159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z = </a:t>
            </a:r>
            <a:r>
              <a:rPr kumimoji="0" lang="pt-BR" sz="2000" dirty="0" smtClean="0">
                <a:solidFill>
                  <a:srgbClr val="002060"/>
                </a:solidFill>
                <a:latin typeface="+mj-lt"/>
              </a:rPr>
              <a:t>k</a:t>
            </a: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541338" y="3033713"/>
            <a:ext cx="2160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2ª equação:</a:t>
            </a: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1908175" y="3033713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y – 2z = 2</a:t>
            </a:r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2843213" y="3033713"/>
            <a:ext cx="201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000" dirty="0" smtClean="0"/>
              <a:t> </a:t>
            </a:r>
            <a:r>
              <a:rPr lang="pt-BR" sz="2000" dirty="0" smtClean="0"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kumimoji="0" lang="pt-BR" sz="2000" b="0" dirty="0" smtClean="0">
                <a:latin typeface="+mj-lt"/>
              </a:rPr>
              <a:t>y – 2</a:t>
            </a:r>
            <a:r>
              <a:rPr kumimoji="0" lang="pt-BR" sz="2000" dirty="0" smtClean="0">
                <a:solidFill>
                  <a:srgbClr val="002060"/>
                </a:solidFill>
                <a:latin typeface="+mj-lt"/>
              </a:rPr>
              <a:t>k</a:t>
            </a:r>
            <a:r>
              <a:rPr kumimoji="0" lang="pt-BR" sz="2000" b="0" dirty="0" smtClean="0">
                <a:latin typeface="+mj-lt"/>
              </a:rPr>
              <a:t> = 3</a:t>
            </a:r>
          </a:p>
        </p:txBody>
      </p:sp>
      <p:sp>
        <p:nvSpPr>
          <p:cNvPr id="79891" name="Text Box 19"/>
          <p:cNvSpPr txBox="1">
            <a:spLocks noChangeArrowheads="1"/>
          </p:cNvSpPr>
          <p:nvPr/>
        </p:nvSpPr>
        <p:spPr bwMode="auto">
          <a:xfrm>
            <a:off x="4211638" y="3033713"/>
            <a:ext cx="2159000" cy="4159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000" dirty="0" smtClean="0">
                <a:solidFill>
                  <a:srgbClr val="002060"/>
                </a:solidFill>
              </a:rPr>
              <a:t> </a:t>
            </a:r>
            <a:r>
              <a:rPr lang="pt-BR" sz="2000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kumimoji="0" lang="pt-BR" sz="2000" dirty="0" smtClean="0">
                <a:solidFill>
                  <a:srgbClr val="C00000"/>
                </a:solidFill>
                <a:latin typeface="+mj-lt"/>
              </a:rPr>
              <a:t>y = 2k + 3</a:t>
            </a: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541338" y="3605213"/>
            <a:ext cx="2160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1ª equação:</a:t>
            </a:r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1908175" y="3605213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x – y + z = 3</a:t>
            </a:r>
          </a:p>
        </p:txBody>
      </p:sp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3059113" y="3605213"/>
            <a:ext cx="3671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000" dirty="0" smtClean="0"/>
              <a:t> </a:t>
            </a:r>
            <a:r>
              <a:rPr lang="pt-BR" sz="2000" dirty="0" smtClean="0"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kumimoji="0" lang="pt-BR" sz="2000" b="0" dirty="0" smtClean="0">
                <a:latin typeface="+mj-lt"/>
              </a:rPr>
              <a:t>x – (</a:t>
            </a:r>
            <a:r>
              <a:rPr kumimoji="0" lang="pt-BR" sz="2000" dirty="0" smtClean="0">
                <a:solidFill>
                  <a:srgbClr val="C00000"/>
                </a:solidFill>
                <a:latin typeface="+mj-lt"/>
              </a:rPr>
              <a:t>2k + 3</a:t>
            </a:r>
            <a:r>
              <a:rPr kumimoji="0" lang="pt-BR" sz="2000" b="0" dirty="0" smtClean="0">
                <a:latin typeface="+mj-lt"/>
              </a:rPr>
              <a:t>) + </a:t>
            </a:r>
            <a:r>
              <a:rPr kumimoji="0" lang="pt-BR" sz="2000" dirty="0" smtClean="0">
                <a:solidFill>
                  <a:srgbClr val="002060"/>
                </a:solidFill>
                <a:latin typeface="+mj-lt"/>
              </a:rPr>
              <a:t>k</a:t>
            </a:r>
            <a:r>
              <a:rPr kumimoji="0" lang="pt-BR" sz="2000" b="0" dirty="0" smtClean="0">
                <a:latin typeface="+mj-lt"/>
              </a:rPr>
              <a:t> = 3</a:t>
            </a: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5292725" y="3605213"/>
            <a:ext cx="3240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3F8D4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A59B7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000" dirty="0" smtClean="0"/>
              <a:t> </a:t>
            </a:r>
            <a:r>
              <a:rPr lang="pt-BR" sz="2000" dirty="0" smtClean="0"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kumimoji="0" lang="pt-BR" sz="2000" b="0" dirty="0" smtClean="0">
                <a:latin typeface="+mj-lt"/>
              </a:rPr>
              <a:t>x – 2k – 3 + k = 3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7380288" y="3605213"/>
            <a:ext cx="2159000" cy="4159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000" dirty="0" smtClean="0">
                <a:solidFill>
                  <a:srgbClr val="002060"/>
                </a:solidFill>
              </a:rPr>
              <a:t> </a:t>
            </a:r>
            <a:r>
              <a:rPr lang="pt-BR" sz="2000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kumimoji="0" lang="pt-BR" sz="2000" dirty="0" smtClean="0">
                <a:solidFill>
                  <a:srgbClr val="3B4A1E"/>
                </a:solidFill>
                <a:latin typeface="+mj-lt"/>
              </a:rPr>
              <a:t>x = k + 6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539750" y="4221163"/>
            <a:ext cx="230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  <a:ea typeface="Arial Unicode MS" pitchFamily="34" charset="-128"/>
                <a:cs typeface="Arial Unicode MS" pitchFamily="34" charset="-128"/>
              </a:rPr>
              <a:t>Solução geral:</a:t>
            </a:r>
            <a:endParaRPr kumimoji="0" lang="pt-BR" sz="2000" b="0" smtClean="0">
              <a:solidFill>
                <a:srgbClr val="FF5353"/>
              </a:solidFill>
              <a:latin typeface="+mj-lt"/>
            </a:endParaRPr>
          </a:p>
        </p:txBody>
      </p:sp>
      <p:sp>
        <p:nvSpPr>
          <p:cNvPr id="79898" name="Text Box 26"/>
          <p:cNvSpPr txBox="1">
            <a:spLocks noChangeArrowheads="1"/>
          </p:cNvSpPr>
          <p:nvPr/>
        </p:nvSpPr>
        <p:spPr bwMode="auto">
          <a:xfrm>
            <a:off x="2195513" y="4225925"/>
            <a:ext cx="2736850" cy="4159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kumimoji="0" lang="pt-BR" sz="2000" dirty="0" smtClean="0">
                <a:solidFill>
                  <a:srgbClr val="3B4A1E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k + 6</a:t>
            </a:r>
            <a:r>
              <a:rPr kumimoji="0" lang="pt-BR" sz="2000" b="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kumimoji="0" lang="pt-BR" sz="2000" dirty="0" smtClean="0">
                <a:solidFill>
                  <a:srgbClr val="C0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2k + 3</a:t>
            </a:r>
            <a:r>
              <a:rPr kumimoji="0" lang="pt-BR" sz="2000" b="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kumimoji="0" lang="pt-BR" sz="2000" dirty="0" smtClean="0"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k</a:t>
            </a:r>
            <a:r>
              <a:rPr kumimoji="0" lang="pt-BR" sz="2000" b="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)</a:t>
            </a:r>
            <a:endParaRPr kumimoji="0" lang="pt-BR" sz="2000" b="0" dirty="0" smtClean="0">
              <a:latin typeface="+mj-lt"/>
            </a:endParaRPr>
          </a:p>
        </p:txBody>
      </p:sp>
      <p:sp>
        <p:nvSpPr>
          <p:cNvPr id="79899" name="AutoShape 27"/>
          <p:cNvSpPr>
            <a:spLocks noChangeArrowheads="1"/>
          </p:cNvSpPr>
          <p:nvPr/>
        </p:nvSpPr>
        <p:spPr bwMode="auto">
          <a:xfrm>
            <a:off x="3994150" y="5156200"/>
            <a:ext cx="2233613" cy="1152525"/>
          </a:xfrm>
          <a:prstGeom prst="wedgeRoundRectCallout">
            <a:avLst>
              <a:gd name="adj1" fmla="val -82231"/>
              <a:gd name="adj2" fmla="val -94484"/>
              <a:gd name="adj3" fmla="val 16667"/>
            </a:avLst>
          </a:prstGeom>
          <a:solidFill>
            <a:schemeClr val="bg2">
              <a:lumMod val="90000"/>
            </a:schemeClr>
          </a:solidFill>
          <a:ln w="9525" algn="ctr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lIns="92075" tIns="46037" rIns="92075" bIns="46037" anchor="ctr"/>
          <a:lstStyle/>
          <a:p>
            <a:pPr marL="342900" indent="-342900">
              <a:buFontTx/>
              <a:buNone/>
              <a:defRPr/>
            </a:pPr>
            <a:r>
              <a:rPr lang="pt-BR" sz="2000" b="0" dirty="0">
                <a:latin typeface="+mj-lt"/>
              </a:rPr>
              <a:t>k = –1 </a:t>
            </a:r>
            <a:r>
              <a:rPr lang="pt-BR" sz="2000" dirty="0">
                <a:ea typeface="Arial Unicode MS" pitchFamily="34" charset="-128"/>
                <a:cs typeface="Arial Unicode MS" pitchFamily="34" charset="-128"/>
              </a:rPr>
              <a:t>→</a:t>
            </a: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000" b="0" dirty="0">
                <a:latin typeface="+mj-lt"/>
              </a:rPr>
              <a:t>(5, 1, –1) </a:t>
            </a:r>
          </a:p>
          <a:p>
            <a:pPr marL="342900" indent="-342900">
              <a:buFontTx/>
              <a:buNone/>
              <a:defRPr/>
            </a:pPr>
            <a:r>
              <a:rPr lang="pt-BR" sz="2000" b="0" dirty="0">
                <a:latin typeface="+mj-lt"/>
              </a:rPr>
              <a:t>k = 0 </a:t>
            </a:r>
            <a:r>
              <a:rPr lang="pt-BR" sz="2000" dirty="0">
                <a:ea typeface="Arial Unicode MS" pitchFamily="34" charset="-128"/>
                <a:cs typeface="Arial Unicode MS" pitchFamily="34" charset="-128"/>
              </a:rPr>
              <a:t>→</a:t>
            </a: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000" b="0" dirty="0">
                <a:latin typeface="+mj-lt"/>
              </a:rPr>
              <a:t>(5, 1, –1)</a:t>
            </a:r>
          </a:p>
          <a:p>
            <a:pPr marL="342900" indent="-342900">
              <a:buFontTx/>
              <a:buNone/>
              <a:defRPr/>
            </a:pPr>
            <a:r>
              <a:rPr lang="pt-BR" sz="2000" b="0" dirty="0">
                <a:latin typeface="+mj-lt"/>
              </a:rPr>
              <a:t>k = 1 </a:t>
            </a:r>
            <a:r>
              <a:rPr lang="pt-BR" sz="2000" dirty="0">
                <a:ea typeface="Arial Unicode MS" pitchFamily="34" charset="-128"/>
                <a:cs typeface="Arial Unicode MS" pitchFamily="34" charset="-128"/>
              </a:rPr>
              <a:t>→</a:t>
            </a: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000" b="0" dirty="0">
                <a:latin typeface="+mj-lt"/>
              </a:rPr>
              <a:t>(7, 5, 1)...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20"/>
                            </p:stCondLst>
                            <p:childTnLst>
                              <p:par>
                                <p:cTn id="1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798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798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798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798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798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798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798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798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798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798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798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798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798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798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798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798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798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798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798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798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7" dur="80"/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8" dur="80"/>
                                        <p:tgtEl>
                                          <p:spTgt spid="798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80"/>
                                        <p:tgtEl>
                                          <p:spTgt spid="798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4" dur="80"/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5" dur="80"/>
                                        <p:tgtEl>
                                          <p:spTgt spid="798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80"/>
                                        <p:tgtEl>
                                          <p:spTgt spid="798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1" dur="80"/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2" dur="80"/>
                                        <p:tgtEl>
                                          <p:spTgt spid="798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80"/>
                                        <p:tgtEl>
                                          <p:spTgt spid="798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8" dur="80"/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9" dur="80"/>
                                        <p:tgtEl>
                                          <p:spTgt spid="798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80"/>
                                        <p:tgtEl>
                                          <p:spTgt spid="798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1000"/>
                                        <p:tgtEl>
                                          <p:spTgt spid="7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" grpId="0" animBg="1"/>
      <p:bldP spid="79882" grpId="0"/>
      <p:bldP spid="79883" grpId="0"/>
      <p:bldP spid="79886" grpId="0"/>
      <p:bldP spid="79887" grpId="0"/>
      <p:bldP spid="79888" grpId="0"/>
      <p:bldP spid="79889" grpId="0"/>
      <p:bldP spid="79890" grpId="0"/>
      <p:bldP spid="79891" grpId="0"/>
      <p:bldP spid="79892" grpId="0"/>
      <p:bldP spid="79893" grpId="0"/>
      <p:bldP spid="79894" grpId="0"/>
      <p:bldP spid="79895" grpId="0"/>
      <p:bldP spid="79896" grpId="0"/>
      <p:bldP spid="79897" grpId="0"/>
      <p:bldP spid="79898" grpId="0"/>
      <p:bldP spid="7989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12838"/>
            <a:ext cx="7920038" cy="587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ESCALONAMENTO NA FORMA DE MATRIZ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876425"/>
            <a:ext cx="7993063" cy="935038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A todo sistema linear podemos associar uma matriz, chamada matriz completa do sistema.</a:t>
            </a:r>
          </a:p>
        </p:txBody>
      </p:sp>
      <p:sp>
        <p:nvSpPr>
          <p:cNvPr id="95238" name="AutoShape 6"/>
          <p:cNvSpPr>
            <a:spLocks/>
          </p:cNvSpPr>
          <p:nvPr/>
        </p:nvSpPr>
        <p:spPr bwMode="auto">
          <a:xfrm>
            <a:off x="1085850" y="2955925"/>
            <a:ext cx="144463" cy="1439863"/>
          </a:xfrm>
          <a:prstGeom prst="leftBrace">
            <a:avLst>
              <a:gd name="adj1" fmla="val 830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1187450" y="2989263"/>
            <a:ext cx="2592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 x – 2y + 3z = 1</a:t>
            </a:r>
            <a:endParaRPr kumimoji="0" lang="pt-BR" sz="2000" b="0" baseline="30000" smtClean="0">
              <a:solidFill>
                <a:srgbClr val="0055F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1187450" y="3471863"/>
            <a:ext cx="194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2y + z = 7</a:t>
            </a:r>
            <a:endParaRPr kumimoji="0" lang="pt-BR" sz="2000" b="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1187450" y="3933825"/>
            <a:ext cx="201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–x + z = 5</a:t>
            </a:r>
            <a:endParaRPr kumimoji="0" lang="pt-BR" sz="2000" b="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5247" name="AutoShape 15"/>
          <p:cNvSpPr>
            <a:spLocks/>
          </p:cNvSpPr>
          <p:nvPr/>
        </p:nvSpPr>
        <p:spPr bwMode="auto">
          <a:xfrm>
            <a:off x="3821113" y="2955925"/>
            <a:ext cx="144462" cy="1439863"/>
          </a:xfrm>
          <a:prstGeom prst="leftBrace">
            <a:avLst>
              <a:gd name="adj1" fmla="val 830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3922713" y="2989263"/>
            <a:ext cx="309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 </a:t>
            </a:r>
            <a:r>
              <a:rPr kumimoji="0" lang="pt-BR" sz="2000" dirty="0" smtClean="0">
                <a:solidFill>
                  <a:srgbClr val="002060"/>
                </a:solidFill>
                <a:latin typeface="+mj-lt"/>
              </a:rPr>
              <a:t>1</a:t>
            </a:r>
            <a:r>
              <a:rPr kumimoji="0" lang="pt-BR" sz="2000" b="0" dirty="0" smtClean="0">
                <a:latin typeface="+mj-lt"/>
              </a:rPr>
              <a:t>x </a:t>
            </a:r>
            <a:r>
              <a:rPr kumimoji="0" lang="pt-BR" sz="2000" dirty="0" smtClean="0">
                <a:solidFill>
                  <a:srgbClr val="002060"/>
                </a:solidFill>
                <a:latin typeface="+mj-lt"/>
              </a:rPr>
              <a:t>–</a:t>
            </a:r>
            <a:r>
              <a:rPr kumimoji="0" lang="pt-BR" sz="2000" b="0" dirty="0" smtClean="0">
                <a:solidFill>
                  <a:srgbClr val="FF5353"/>
                </a:solidFill>
                <a:latin typeface="+mj-lt"/>
              </a:rPr>
              <a:t> </a:t>
            </a:r>
            <a:r>
              <a:rPr kumimoji="0" lang="pt-BR" sz="2000" dirty="0" smtClean="0">
                <a:solidFill>
                  <a:srgbClr val="002060"/>
                </a:solidFill>
                <a:latin typeface="+mj-lt"/>
              </a:rPr>
              <a:t>2</a:t>
            </a:r>
            <a:r>
              <a:rPr kumimoji="0" lang="pt-BR" sz="2000" b="0" dirty="0" smtClean="0">
                <a:latin typeface="+mj-lt"/>
              </a:rPr>
              <a:t>y + </a:t>
            </a:r>
            <a:r>
              <a:rPr kumimoji="0" lang="pt-BR" sz="2000" dirty="0" smtClean="0">
                <a:solidFill>
                  <a:srgbClr val="002060"/>
                </a:solidFill>
                <a:latin typeface="+mj-lt"/>
              </a:rPr>
              <a:t>3</a:t>
            </a:r>
            <a:r>
              <a:rPr kumimoji="0" lang="pt-BR" sz="2000" b="0" dirty="0" smtClean="0">
                <a:latin typeface="+mj-lt"/>
              </a:rPr>
              <a:t>z = </a:t>
            </a:r>
            <a:r>
              <a:rPr kumimoji="0" lang="pt-BR" sz="2000" dirty="0" smtClean="0">
                <a:solidFill>
                  <a:srgbClr val="002060"/>
                </a:solidFill>
                <a:latin typeface="+mj-lt"/>
              </a:rPr>
              <a:t>1</a:t>
            </a:r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3922713" y="3471863"/>
            <a:ext cx="295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dirty="0" smtClean="0">
                <a:solidFill>
                  <a:srgbClr val="002060"/>
                </a:solidFill>
                <a:latin typeface="+mj-lt"/>
              </a:rPr>
              <a:t>0</a:t>
            </a:r>
            <a:r>
              <a:rPr kumimoji="0" lang="pt-BR" sz="2000" b="0" dirty="0" smtClean="0">
                <a:latin typeface="+mj-lt"/>
              </a:rPr>
              <a:t>x + </a:t>
            </a:r>
            <a:r>
              <a:rPr kumimoji="0" lang="pt-BR" sz="2000" dirty="0" smtClean="0">
                <a:solidFill>
                  <a:srgbClr val="002060"/>
                </a:solidFill>
                <a:latin typeface="+mj-lt"/>
              </a:rPr>
              <a:t>2</a:t>
            </a:r>
            <a:r>
              <a:rPr kumimoji="0" lang="pt-BR" sz="2000" b="0" dirty="0" smtClean="0">
                <a:latin typeface="+mj-lt"/>
              </a:rPr>
              <a:t>y + </a:t>
            </a:r>
            <a:r>
              <a:rPr kumimoji="0" lang="pt-BR" sz="2000" dirty="0" smtClean="0">
                <a:solidFill>
                  <a:srgbClr val="002060"/>
                </a:solidFill>
                <a:latin typeface="+mj-lt"/>
              </a:rPr>
              <a:t>1</a:t>
            </a:r>
            <a:r>
              <a:rPr kumimoji="0" lang="pt-BR" sz="2000" b="0" dirty="0" smtClean="0">
                <a:latin typeface="+mj-lt"/>
              </a:rPr>
              <a:t>z = </a:t>
            </a:r>
            <a:r>
              <a:rPr kumimoji="0" lang="pt-BR" sz="2000" dirty="0" smtClean="0">
                <a:solidFill>
                  <a:srgbClr val="002060"/>
                </a:solidFill>
                <a:latin typeface="+mj-lt"/>
              </a:rPr>
              <a:t>7</a:t>
            </a:r>
          </a:p>
        </p:txBody>
      </p:sp>
      <p:sp>
        <p:nvSpPr>
          <p:cNvPr id="95250" name="Text Box 18"/>
          <p:cNvSpPr txBox="1">
            <a:spLocks noChangeArrowheads="1"/>
          </p:cNvSpPr>
          <p:nvPr/>
        </p:nvSpPr>
        <p:spPr bwMode="auto">
          <a:xfrm>
            <a:off x="3922713" y="3933825"/>
            <a:ext cx="295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dirty="0" smtClean="0">
                <a:solidFill>
                  <a:srgbClr val="002060"/>
                </a:solidFill>
                <a:latin typeface="+mj-lt"/>
              </a:rPr>
              <a:t>–1</a:t>
            </a:r>
            <a:r>
              <a:rPr kumimoji="0" lang="pt-BR" sz="2000" b="0" dirty="0" smtClean="0">
                <a:latin typeface="+mj-lt"/>
              </a:rPr>
              <a:t>x + </a:t>
            </a:r>
            <a:r>
              <a:rPr kumimoji="0" lang="pt-BR" sz="2000" dirty="0" smtClean="0">
                <a:solidFill>
                  <a:srgbClr val="002060"/>
                </a:solidFill>
                <a:latin typeface="+mj-lt"/>
              </a:rPr>
              <a:t>0</a:t>
            </a:r>
            <a:r>
              <a:rPr kumimoji="0" lang="pt-BR" sz="2000" b="0" dirty="0" smtClean="0">
                <a:latin typeface="+mj-lt"/>
              </a:rPr>
              <a:t>y + </a:t>
            </a:r>
            <a:r>
              <a:rPr kumimoji="0" lang="pt-BR" sz="2000" dirty="0" smtClean="0">
                <a:solidFill>
                  <a:srgbClr val="002060"/>
                </a:solidFill>
                <a:latin typeface="+mj-lt"/>
              </a:rPr>
              <a:t>1</a:t>
            </a:r>
            <a:r>
              <a:rPr kumimoji="0" lang="pt-BR" sz="2000" b="0" dirty="0" smtClean="0">
                <a:latin typeface="+mj-lt"/>
              </a:rPr>
              <a:t>z = </a:t>
            </a:r>
            <a:r>
              <a:rPr kumimoji="0" lang="pt-BR" sz="2000" dirty="0" smtClean="0">
                <a:solidFill>
                  <a:srgbClr val="002060"/>
                </a:solidFill>
                <a:latin typeface="+mj-lt"/>
              </a:rPr>
              <a:t>5</a:t>
            </a:r>
          </a:p>
        </p:txBody>
      </p:sp>
      <p:graphicFrame>
        <p:nvGraphicFramePr>
          <p:cNvPr id="95282" name="Group 50"/>
          <p:cNvGraphicFramePr>
            <a:graphicFrameLocks noGrp="1"/>
          </p:cNvGraphicFramePr>
          <p:nvPr/>
        </p:nvGraphicFramePr>
        <p:xfrm>
          <a:off x="3348038" y="4827588"/>
          <a:ext cx="1728786" cy="1457325"/>
        </p:xfrm>
        <a:graphic>
          <a:graphicData uri="http://schemas.openxmlformats.org/drawingml/2006/table">
            <a:tbl>
              <a:tblPr/>
              <a:tblGrid>
                <a:gridCol w="495708"/>
                <a:gridCol w="495708"/>
                <a:gridCol w="368685"/>
                <a:gridCol w="368685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91457" marR="91457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cs typeface="Arial" charset="0"/>
                        </a:rPr>
                        <a:t>–2</a:t>
                      </a:r>
                    </a:p>
                  </a:txBody>
                  <a:tcPr marL="91457" marR="91457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marL="91457" marR="91457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91457" marR="91457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91457" marR="9145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marL="91457" marR="9145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91457" marR="9145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marL="91457" marR="9145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cs typeface="Arial" charset="0"/>
                        </a:rPr>
                        <a:t>–1</a:t>
                      </a:r>
                    </a:p>
                  </a:txBody>
                  <a:tcPr marL="91457" marR="9145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marL="91457" marR="9145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marL="91457" marR="9145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cs typeface="Arial" charset="0"/>
                        </a:rPr>
                        <a:t>5</a:t>
                      </a:r>
                    </a:p>
                  </a:txBody>
                  <a:tcPr marL="91457" marR="9145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278" name="AutoShape 46"/>
          <p:cNvSpPr>
            <a:spLocks noChangeArrowheads="1"/>
          </p:cNvSpPr>
          <p:nvPr/>
        </p:nvSpPr>
        <p:spPr bwMode="auto">
          <a:xfrm>
            <a:off x="3367088" y="4845050"/>
            <a:ext cx="1709737" cy="1454150"/>
          </a:xfrm>
          <a:prstGeom prst="bracketPair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95283" name="Text Box 51"/>
          <p:cNvSpPr txBox="1">
            <a:spLocks noChangeArrowheads="1"/>
          </p:cNvSpPr>
          <p:nvPr/>
        </p:nvSpPr>
        <p:spPr bwMode="auto">
          <a:xfrm>
            <a:off x="1042988" y="4756150"/>
            <a:ext cx="2592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kumimoji="0" lang="pt-BR" sz="2000" dirty="0" smtClean="0">
                <a:latin typeface="+mj-lt"/>
              </a:rPr>
              <a:t>Matriz completa: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680"/>
                            </p:stCondLst>
                            <p:childTnLst>
                              <p:par>
                                <p:cTn id="3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952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952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940"/>
                            </p:stCondLst>
                            <p:childTnLst>
                              <p:par>
                                <p:cTn id="5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952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952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380"/>
                            </p:stCondLst>
                            <p:childTnLst>
                              <p:par>
                                <p:cTn id="5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95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95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95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95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95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64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51203" grpId="0" build="p"/>
      <p:bldP spid="95238" grpId="0" animBg="1"/>
      <p:bldP spid="95239" grpId="0"/>
      <p:bldP spid="95240" grpId="0"/>
      <p:bldP spid="95241" grpId="0"/>
      <p:bldP spid="95247" grpId="0" animBg="1"/>
      <p:bldP spid="95248" grpId="0"/>
      <p:bldP spid="95249" grpId="0"/>
      <p:bldP spid="95250" grpId="0"/>
      <p:bldP spid="95278" grpId="0" animBg="1"/>
      <p:bldP spid="9528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25538"/>
            <a:ext cx="7920038" cy="587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EXEMPLO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349500"/>
            <a:ext cx="7993063" cy="1366838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Escalonar, discutir e resolver, se possível, o sistema</a:t>
            </a:r>
          </a:p>
        </p:txBody>
      </p:sp>
      <p:sp>
        <p:nvSpPr>
          <p:cNvPr id="96298" name="AutoShape 42"/>
          <p:cNvSpPr>
            <a:spLocks/>
          </p:cNvSpPr>
          <p:nvPr/>
        </p:nvSpPr>
        <p:spPr bwMode="auto">
          <a:xfrm>
            <a:off x="6372225" y="1889125"/>
            <a:ext cx="144463" cy="1439863"/>
          </a:xfrm>
          <a:prstGeom prst="leftBrace">
            <a:avLst>
              <a:gd name="adj1" fmla="val 830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96299" name="Text Box 43"/>
          <p:cNvSpPr txBox="1">
            <a:spLocks noChangeArrowheads="1"/>
          </p:cNvSpPr>
          <p:nvPr/>
        </p:nvSpPr>
        <p:spPr bwMode="auto">
          <a:xfrm>
            <a:off x="6473825" y="1922463"/>
            <a:ext cx="1843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2x – y = 5</a:t>
            </a:r>
            <a:endParaRPr kumimoji="0" lang="pt-BR" sz="2000" b="0" baseline="30000" smtClean="0">
              <a:solidFill>
                <a:srgbClr val="0055F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6300" name="Text Box 44"/>
          <p:cNvSpPr txBox="1">
            <a:spLocks noChangeArrowheads="1"/>
          </p:cNvSpPr>
          <p:nvPr/>
        </p:nvSpPr>
        <p:spPr bwMode="auto">
          <a:xfrm>
            <a:off x="6546850" y="2405063"/>
            <a:ext cx="177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x + 3y = 1</a:t>
            </a:r>
            <a:endParaRPr kumimoji="0" lang="pt-BR" sz="2000" b="0" baseline="30000" smtClean="0">
              <a:solidFill>
                <a:srgbClr val="0055F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6301" name="Text Box 45"/>
          <p:cNvSpPr txBox="1">
            <a:spLocks noChangeArrowheads="1"/>
          </p:cNvSpPr>
          <p:nvPr/>
        </p:nvSpPr>
        <p:spPr bwMode="auto">
          <a:xfrm>
            <a:off x="6473825" y="2867025"/>
            <a:ext cx="177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3x – y = 4</a:t>
            </a:r>
            <a:endParaRPr kumimoji="0" lang="pt-BR" sz="2000" b="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96330" name="Group 74"/>
          <p:cNvGraphicFramePr>
            <a:graphicFrameLocks noGrp="1"/>
          </p:cNvGraphicFramePr>
          <p:nvPr/>
        </p:nvGraphicFramePr>
        <p:xfrm>
          <a:off x="5580063" y="4076700"/>
          <a:ext cx="1655762" cy="1223964"/>
        </p:xfrm>
        <a:graphic>
          <a:graphicData uri="http://schemas.openxmlformats.org/drawingml/2006/table">
            <a:tbl>
              <a:tblPr/>
              <a:tblGrid>
                <a:gridCol w="550862"/>
                <a:gridCol w="554038"/>
                <a:gridCol w="550862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–1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–1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329" name="AutoShape 73"/>
          <p:cNvSpPr>
            <a:spLocks noChangeArrowheads="1"/>
          </p:cNvSpPr>
          <p:nvPr/>
        </p:nvSpPr>
        <p:spPr bwMode="auto">
          <a:xfrm>
            <a:off x="5599113" y="4079875"/>
            <a:ext cx="1565275" cy="1220788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4" name="Seta para a direita listrada 3"/>
          <p:cNvSpPr/>
          <p:nvPr/>
        </p:nvSpPr>
        <p:spPr>
          <a:xfrm>
            <a:off x="8101013" y="5805488"/>
            <a:ext cx="792162" cy="484187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12813" y="4395788"/>
            <a:ext cx="47021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pt-BR" sz="2000" b="0" dirty="0">
                <a:latin typeface="+mj-lt"/>
              </a:rPr>
              <a:t>Associando o sistema a uma matriz temos: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6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6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6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6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6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6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6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6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6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6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6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5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52227" grpId="0" build="p"/>
      <p:bldP spid="96298" grpId="0" animBg="1"/>
      <p:bldP spid="96299" grpId="0"/>
      <p:bldP spid="96300" grpId="0"/>
      <p:bldP spid="96301" grpId="0"/>
      <p:bldP spid="96329" grpId="0" animBg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18" name="Rectangle 138"/>
          <p:cNvSpPr>
            <a:spLocks noChangeArrowheads="1"/>
          </p:cNvSpPr>
          <p:nvPr/>
        </p:nvSpPr>
        <p:spPr bwMode="auto">
          <a:xfrm>
            <a:off x="2076450" y="4892675"/>
            <a:ext cx="550863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7</a:t>
            </a:r>
          </a:p>
        </p:txBody>
      </p:sp>
      <p:sp>
        <p:nvSpPr>
          <p:cNvPr id="97419" name="Rectangle 139"/>
          <p:cNvSpPr>
            <a:spLocks noChangeArrowheads="1"/>
          </p:cNvSpPr>
          <p:nvPr/>
        </p:nvSpPr>
        <p:spPr bwMode="auto">
          <a:xfrm>
            <a:off x="1374775" y="4892675"/>
            <a:ext cx="792163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–70</a:t>
            </a:r>
          </a:p>
        </p:txBody>
      </p:sp>
      <p:sp>
        <p:nvSpPr>
          <p:cNvPr id="97420" name="Rectangle 140"/>
          <p:cNvSpPr>
            <a:spLocks noChangeArrowheads="1"/>
          </p:cNvSpPr>
          <p:nvPr/>
        </p:nvSpPr>
        <p:spPr bwMode="auto">
          <a:xfrm>
            <a:off x="971550" y="4892675"/>
            <a:ext cx="550863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0</a:t>
            </a:r>
          </a:p>
        </p:txBody>
      </p:sp>
      <p:sp>
        <p:nvSpPr>
          <p:cNvPr id="97421" name="Rectangle 141"/>
          <p:cNvSpPr>
            <a:spLocks noChangeArrowheads="1"/>
          </p:cNvSpPr>
          <p:nvPr/>
        </p:nvSpPr>
        <p:spPr bwMode="auto">
          <a:xfrm>
            <a:off x="2076450" y="4484688"/>
            <a:ext cx="55086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30</a:t>
            </a:r>
          </a:p>
        </p:txBody>
      </p:sp>
      <p:sp>
        <p:nvSpPr>
          <p:cNvPr id="97422" name="Rectangle 142"/>
          <p:cNvSpPr>
            <a:spLocks noChangeArrowheads="1"/>
          </p:cNvSpPr>
          <p:nvPr/>
        </p:nvSpPr>
        <p:spPr bwMode="auto">
          <a:xfrm>
            <a:off x="1422400" y="4484688"/>
            <a:ext cx="744538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–70</a:t>
            </a:r>
          </a:p>
        </p:txBody>
      </p:sp>
      <p:sp>
        <p:nvSpPr>
          <p:cNvPr id="97423" name="Rectangle 143"/>
          <p:cNvSpPr>
            <a:spLocks noChangeArrowheads="1"/>
          </p:cNvSpPr>
          <p:nvPr/>
        </p:nvSpPr>
        <p:spPr bwMode="auto">
          <a:xfrm>
            <a:off x="971550" y="4484688"/>
            <a:ext cx="55086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0</a:t>
            </a:r>
          </a:p>
        </p:txBody>
      </p:sp>
      <p:sp>
        <p:nvSpPr>
          <p:cNvPr id="97424" name="Rectangle 144"/>
          <p:cNvSpPr>
            <a:spLocks noChangeArrowheads="1"/>
          </p:cNvSpPr>
          <p:nvPr/>
        </p:nvSpPr>
        <p:spPr bwMode="auto">
          <a:xfrm>
            <a:off x="2076450" y="4076700"/>
            <a:ext cx="550863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1</a:t>
            </a:r>
          </a:p>
        </p:txBody>
      </p:sp>
      <p:sp>
        <p:nvSpPr>
          <p:cNvPr id="97425" name="Rectangle 145"/>
          <p:cNvSpPr>
            <a:spLocks noChangeArrowheads="1"/>
          </p:cNvSpPr>
          <p:nvPr/>
        </p:nvSpPr>
        <p:spPr bwMode="auto">
          <a:xfrm>
            <a:off x="1522413" y="4076700"/>
            <a:ext cx="554037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3</a:t>
            </a:r>
          </a:p>
        </p:txBody>
      </p:sp>
      <p:sp>
        <p:nvSpPr>
          <p:cNvPr id="97426" name="Rectangle 146"/>
          <p:cNvSpPr>
            <a:spLocks noChangeArrowheads="1"/>
          </p:cNvSpPr>
          <p:nvPr/>
        </p:nvSpPr>
        <p:spPr bwMode="auto">
          <a:xfrm>
            <a:off x="971550" y="4076700"/>
            <a:ext cx="550863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1</a:t>
            </a:r>
          </a:p>
        </p:txBody>
      </p:sp>
      <p:sp>
        <p:nvSpPr>
          <p:cNvPr id="53289" name="Line 147"/>
          <p:cNvSpPr>
            <a:spLocks noChangeShapeType="1"/>
          </p:cNvSpPr>
          <p:nvPr/>
        </p:nvSpPr>
        <p:spPr bwMode="auto">
          <a:xfrm>
            <a:off x="971550" y="4076700"/>
            <a:ext cx="550863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53290" name="Line 148"/>
          <p:cNvSpPr>
            <a:spLocks noChangeShapeType="1"/>
          </p:cNvSpPr>
          <p:nvPr/>
        </p:nvSpPr>
        <p:spPr bwMode="auto">
          <a:xfrm>
            <a:off x="971550" y="4076700"/>
            <a:ext cx="1588" cy="4079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53291" name="Line 149"/>
          <p:cNvSpPr>
            <a:spLocks noChangeShapeType="1"/>
          </p:cNvSpPr>
          <p:nvPr/>
        </p:nvSpPr>
        <p:spPr bwMode="auto">
          <a:xfrm>
            <a:off x="2557463" y="4076700"/>
            <a:ext cx="1587" cy="4079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53292" name="Line 150"/>
          <p:cNvSpPr>
            <a:spLocks noChangeShapeType="1"/>
          </p:cNvSpPr>
          <p:nvPr/>
        </p:nvSpPr>
        <p:spPr bwMode="auto">
          <a:xfrm>
            <a:off x="1522413" y="4076700"/>
            <a:ext cx="1104900" cy="15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53293" name="Line 151"/>
          <p:cNvSpPr>
            <a:spLocks noChangeShapeType="1"/>
          </p:cNvSpPr>
          <p:nvPr/>
        </p:nvSpPr>
        <p:spPr bwMode="auto">
          <a:xfrm>
            <a:off x="971550" y="4484688"/>
            <a:ext cx="1588" cy="4079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53295" name="Line 153"/>
          <p:cNvSpPr>
            <a:spLocks noChangeShapeType="1"/>
          </p:cNvSpPr>
          <p:nvPr/>
        </p:nvSpPr>
        <p:spPr bwMode="auto">
          <a:xfrm>
            <a:off x="971550" y="4892675"/>
            <a:ext cx="1588" cy="4079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53296" name="Line 154"/>
          <p:cNvSpPr>
            <a:spLocks noChangeShapeType="1"/>
          </p:cNvSpPr>
          <p:nvPr/>
        </p:nvSpPr>
        <p:spPr bwMode="auto">
          <a:xfrm>
            <a:off x="2557463" y="4892675"/>
            <a:ext cx="1587" cy="4079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97435" name="AutoShape 155"/>
          <p:cNvSpPr>
            <a:spLocks noChangeArrowheads="1"/>
          </p:cNvSpPr>
          <p:nvPr/>
        </p:nvSpPr>
        <p:spPr bwMode="auto">
          <a:xfrm>
            <a:off x="990600" y="4079875"/>
            <a:ext cx="1568450" cy="1220788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grpSp>
        <p:nvGrpSpPr>
          <p:cNvPr id="97436" name="Group 156"/>
          <p:cNvGrpSpPr>
            <a:grpSpLocks/>
          </p:cNvGrpSpPr>
          <p:nvPr/>
        </p:nvGrpSpPr>
        <p:grpSpPr bwMode="auto">
          <a:xfrm>
            <a:off x="1116013" y="4148138"/>
            <a:ext cx="1373187" cy="1092200"/>
            <a:chOff x="684" y="2124"/>
            <a:chExt cx="865" cy="688"/>
          </a:xfrm>
        </p:grpSpPr>
        <p:sp>
          <p:nvSpPr>
            <p:cNvPr id="53331" name="Line 157"/>
            <p:cNvSpPr>
              <a:spLocks noChangeShapeType="1"/>
            </p:cNvSpPr>
            <p:nvPr/>
          </p:nvSpPr>
          <p:spPr bwMode="auto">
            <a:xfrm>
              <a:off x="684" y="2124"/>
              <a:ext cx="0" cy="227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53332" name="Line 158"/>
            <p:cNvSpPr>
              <a:spLocks noChangeShapeType="1"/>
            </p:cNvSpPr>
            <p:nvPr/>
          </p:nvSpPr>
          <p:spPr bwMode="auto">
            <a:xfrm rot="-5400000">
              <a:off x="820" y="2215"/>
              <a:ext cx="0" cy="272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53333" name="Line 159"/>
            <p:cNvSpPr>
              <a:spLocks noChangeShapeType="1"/>
            </p:cNvSpPr>
            <p:nvPr/>
          </p:nvSpPr>
          <p:spPr bwMode="auto">
            <a:xfrm rot="10800000">
              <a:off x="948" y="2349"/>
              <a:ext cx="0" cy="249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53334" name="Line 160"/>
            <p:cNvSpPr>
              <a:spLocks noChangeShapeType="1"/>
            </p:cNvSpPr>
            <p:nvPr/>
          </p:nvSpPr>
          <p:spPr bwMode="auto">
            <a:xfrm rot="-5400000">
              <a:off x="1117" y="2417"/>
              <a:ext cx="0" cy="340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53335" name="Line 161"/>
            <p:cNvSpPr>
              <a:spLocks noChangeShapeType="1"/>
            </p:cNvSpPr>
            <p:nvPr/>
          </p:nvSpPr>
          <p:spPr bwMode="auto">
            <a:xfrm rot="10800000">
              <a:off x="1280" y="2585"/>
              <a:ext cx="0" cy="227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53336" name="Line 162"/>
            <p:cNvSpPr>
              <a:spLocks noChangeShapeType="1"/>
            </p:cNvSpPr>
            <p:nvPr/>
          </p:nvSpPr>
          <p:spPr bwMode="auto">
            <a:xfrm rot="-5400000">
              <a:off x="1413" y="2671"/>
              <a:ext cx="0" cy="272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</p:grpSp>
      <p:sp>
        <p:nvSpPr>
          <p:cNvPr id="97448" name="Rectangle 168"/>
          <p:cNvSpPr>
            <a:spLocks noChangeArrowheads="1"/>
          </p:cNvSpPr>
          <p:nvPr/>
        </p:nvSpPr>
        <p:spPr bwMode="auto">
          <a:xfrm>
            <a:off x="5321300" y="4892675"/>
            <a:ext cx="727075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 dirty="0">
                <a:latin typeface="+mj-lt"/>
              </a:rPr>
              <a:t>–23</a:t>
            </a:r>
          </a:p>
        </p:txBody>
      </p:sp>
      <p:sp>
        <p:nvSpPr>
          <p:cNvPr id="97449" name="Rectangle 169"/>
          <p:cNvSpPr>
            <a:spLocks noChangeArrowheads="1"/>
          </p:cNvSpPr>
          <p:nvPr/>
        </p:nvSpPr>
        <p:spPr bwMode="auto">
          <a:xfrm>
            <a:off x="4641850" y="4892675"/>
            <a:ext cx="730250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0</a:t>
            </a:r>
          </a:p>
        </p:txBody>
      </p:sp>
      <p:sp>
        <p:nvSpPr>
          <p:cNvPr id="97450" name="Rectangle 170"/>
          <p:cNvSpPr>
            <a:spLocks noChangeArrowheads="1"/>
          </p:cNvSpPr>
          <p:nvPr/>
        </p:nvSpPr>
        <p:spPr bwMode="auto">
          <a:xfrm>
            <a:off x="4210050" y="4892675"/>
            <a:ext cx="431800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0</a:t>
            </a:r>
          </a:p>
        </p:txBody>
      </p:sp>
      <p:sp>
        <p:nvSpPr>
          <p:cNvPr id="97451" name="Rectangle 171"/>
          <p:cNvSpPr>
            <a:spLocks noChangeArrowheads="1"/>
          </p:cNvSpPr>
          <p:nvPr/>
        </p:nvSpPr>
        <p:spPr bwMode="auto">
          <a:xfrm>
            <a:off x="5372100" y="4484688"/>
            <a:ext cx="727075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30</a:t>
            </a:r>
          </a:p>
        </p:txBody>
      </p:sp>
      <p:sp>
        <p:nvSpPr>
          <p:cNvPr id="97452" name="Rectangle 172"/>
          <p:cNvSpPr>
            <a:spLocks noChangeArrowheads="1"/>
          </p:cNvSpPr>
          <p:nvPr/>
        </p:nvSpPr>
        <p:spPr bwMode="auto">
          <a:xfrm>
            <a:off x="4641850" y="4484688"/>
            <a:ext cx="73025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–70</a:t>
            </a:r>
          </a:p>
        </p:txBody>
      </p:sp>
      <p:sp>
        <p:nvSpPr>
          <p:cNvPr id="97453" name="Rectangle 173"/>
          <p:cNvSpPr>
            <a:spLocks noChangeArrowheads="1"/>
          </p:cNvSpPr>
          <p:nvPr/>
        </p:nvSpPr>
        <p:spPr bwMode="auto">
          <a:xfrm>
            <a:off x="4210050" y="4484688"/>
            <a:ext cx="4318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0</a:t>
            </a:r>
          </a:p>
        </p:txBody>
      </p:sp>
      <p:sp>
        <p:nvSpPr>
          <p:cNvPr id="97454" name="Rectangle 174"/>
          <p:cNvSpPr>
            <a:spLocks noChangeArrowheads="1"/>
          </p:cNvSpPr>
          <p:nvPr/>
        </p:nvSpPr>
        <p:spPr bwMode="auto">
          <a:xfrm>
            <a:off x="5372100" y="4076700"/>
            <a:ext cx="727075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1</a:t>
            </a:r>
          </a:p>
        </p:txBody>
      </p:sp>
      <p:sp>
        <p:nvSpPr>
          <p:cNvPr id="97455" name="Rectangle 175"/>
          <p:cNvSpPr>
            <a:spLocks noChangeArrowheads="1"/>
          </p:cNvSpPr>
          <p:nvPr/>
        </p:nvSpPr>
        <p:spPr bwMode="auto">
          <a:xfrm>
            <a:off x="4641850" y="4076700"/>
            <a:ext cx="730250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3</a:t>
            </a:r>
          </a:p>
        </p:txBody>
      </p:sp>
      <p:sp>
        <p:nvSpPr>
          <p:cNvPr id="97456" name="Rectangle 176"/>
          <p:cNvSpPr>
            <a:spLocks noChangeArrowheads="1"/>
          </p:cNvSpPr>
          <p:nvPr/>
        </p:nvSpPr>
        <p:spPr bwMode="auto">
          <a:xfrm>
            <a:off x="4210050" y="4076700"/>
            <a:ext cx="431800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1</a:t>
            </a:r>
          </a:p>
        </p:txBody>
      </p:sp>
      <p:sp>
        <p:nvSpPr>
          <p:cNvPr id="53309" name="Line 177"/>
          <p:cNvSpPr>
            <a:spLocks noChangeShapeType="1"/>
          </p:cNvSpPr>
          <p:nvPr/>
        </p:nvSpPr>
        <p:spPr bwMode="auto">
          <a:xfrm>
            <a:off x="4132263" y="4076700"/>
            <a:ext cx="431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53310" name="Line 178"/>
          <p:cNvSpPr>
            <a:spLocks noChangeShapeType="1"/>
          </p:cNvSpPr>
          <p:nvPr/>
        </p:nvSpPr>
        <p:spPr bwMode="auto">
          <a:xfrm>
            <a:off x="4210050" y="5300663"/>
            <a:ext cx="431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53311" name="Line 179"/>
          <p:cNvSpPr>
            <a:spLocks noChangeShapeType="1"/>
          </p:cNvSpPr>
          <p:nvPr/>
        </p:nvSpPr>
        <p:spPr bwMode="auto">
          <a:xfrm>
            <a:off x="4210050" y="4076700"/>
            <a:ext cx="0" cy="4079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53312" name="Line 180"/>
          <p:cNvSpPr>
            <a:spLocks noChangeShapeType="1"/>
          </p:cNvSpPr>
          <p:nvPr/>
        </p:nvSpPr>
        <p:spPr bwMode="auto">
          <a:xfrm>
            <a:off x="6099175" y="4076700"/>
            <a:ext cx="0" cy="4079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53313" name="Line 181"/>
          <p:cNvSpPr>
            <a:spLocks noChangeShapeType="1"/>
          </p:cNvSpPr>
          <p:nvPr/>
        </p:nvSpPr>
        <p:spPr bwMode="auto">
          <a:xfrm>
            <a:off x="4564063" y="4076700"/>
            <a:ext cx="14573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53314" name="Line 182"/>
          <p:cNvSpPr>
            <a:spLocks noChangeShapeType="1"/>
          </p:cNvSpPr>
          <p:nvPr/>
        </p:nvSpPr>
        <p:spPr bwMode="auto">
          <a:xfrm>
            <a:off x="4210050" y="4484688"/>
            <a:ext cx="0" cy="4079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53316" name="Line 184"/>
          <p:cNvSpPr>
            <a:spLocks noChangeShapeType="1"/>
          </p:cNvSpPr>
          <p:nvPr/>
        </p:nvSpPr>
        <p:spPr bwMode="auto">
          <a:xfrm>
            <a:off x="4210050" y="4892675"/>
            <a:ext cx="0" cy="4079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53317" name="Line 185"/>
          <p:cNvSpPr>
            <a:spLocks noChangeShapeType="1"/>
          </p:cNvSpPr>
          <p:nvPr/>
        </p:nvSpPr>
        <p:spPr bwMode="auto">
          <a:xfrm>
            <a:off x="6099175" y="4892675"/>
            <a:ext cx="0" cy="4079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53318" name="Line 186"/>
          <p:cNvSpPr>
            <a:spLocks noChangeShapeType="1"/>
          </p:cNvSpPr>
          <p:nvPr/>
        </p:nvSpPr>
        <p:spPr bwMode="auto">
          <a:xfrm>
            <a:off x="4641850" y="5300663"/>
            <a:ext cx="14573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97467" name="AutoShape 187"/>
          <p:cNvSpPr>
            <a:spLocks noChangeArrowheads="1"/>
          </p:cNvSpPr>
          <p:nvPr/>
        </p:nvSpPr>
        <p:spPr bwMode="auto">
          <a:xfrm>
            <a:off x="4229100" y="4079875"/>
            <a:ext cx="1736725" cy="1220788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grpSp>
        <p:nvGrpSpPr>
          <p:cNvPr id="97508" name="Group 228"/>
          <p:cNvGrpSpPr>
            <a:grpSpLocks/>
          </p:cNvGrpSpPr>
          <p:nvPr/>
        </p:nvGrpSpPr>
        <p:grpSpPr bwMode="auto">
          <a:xfrm>
            <a:off x="4306888" y="4167188"/>
            <a:ext cx="1660525" cy="1092200"/>
            <a:chOff x="745" y="2969"/>
            <a:chExt cx="1046" cy="688"/>
          </a:xfrm>
        </p:grpSpPr>
        <p:sp>
          <p:nvSpPr>
            <p:cNvPr id="53322" name="Line 222"/>
            <p:cNvSpPr>
              <a:spLocks noChangeShapeType="1"/>
            </p:cNvSpPr>
            <p:nvPr/>
          </p:nvSpPr>
          <p:spPr bwMode="auto">
            <a:xfrm>
              <a:off x="745" y="2969"/>
              <a:ext cx="0" cy="227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53323" name="Line 223"/>
            <p:cNvSpPr>
              <a:spLocks noChangeShapeType="1"/>
            </p:cNvSpPr>
            <p:nvPr/>
          </p:nvSpPr>
          <p:spPr bwMode="auto">
            <a:xfrm rot="-5400000">
              <a:off x="881" y="3060"/>
              <a:ext cx="0" cy="272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53324" name="Line 224"/>
            <p:cNvSpPr>
              <a:spLocks noChangeShapeType="1"/>
            </p:cNvSpPr>
            <p:nvPr/>
          </p:nvSpPr>
          <p:spPr bwMode="auto">
            <a:xfrm rot="10800000">
              <a:off x="1009" y="3194"/>
              <a:ext cx="0" cy="249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53325" name="Line 225"/>
            <p:cNvSpPr>
              <a:spLocks noChangeShapeType="1"/>
            </p:cNvSpPr>
            <p:nvPr/>
          </p:nvSpPr>
          <p:spPr bwMode="auto">
            <a:xfrm rot="-5400000">
              <a:off x="1178" y="3262"/>
              <a:ext cx="0" cy="340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53326" name="Line 226"/>
            <p:cNvSpPr>
              <a:spLocks noChangeShapeType="1"/>
            </p:cNvSpPr>
            <p:nvPr/>
          </p:nvSpPr>
          <p:spPr bwMode="auto">
            <a:xfrm rot="10800000">
              <a:off x="1341" y="3430"/>
              <a:ext cx="0" cy="227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53327" name="Line 227"/>
            <p:cNvSpPr>
              <a:spLocks noChangeShapeType="1"/>
            </p:cNvSpPr>
            <p:nvPr/>
          </p:nvSpPr>
          <p:spPr bwMode="auto">
            <a:xfrm rot="16200000">
              <a:off x="1564" y="3426"/>
              <a:ext cx="0" cy="453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</p:grpSp>
      <p:sp>
        <p:nvSpPr>
          <p:cNvPr id="97509" name="Rectangle 229"/>
          <p:cNvSpPr>
            <a:spLocks noChangeArrowheads="1"/>
          </p:cNvSpPr>
          <p:nvPr/>
        </p:nvSpPr>
        <p:spPr bwMode="auto">
          <a:xfrm>
            <a:off x="2700338" y="5503863"/>
            <a:ext cx="6048375" cy="827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9B7B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lnSpc>
                <a:spcPct val="12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1800" b="0" dirty="0">
                <a:latin typeface="+mj-lt"/>
                <a:ea typeface="Arial Unicode MS" pitchFamily="34" charset="-128"/>
                <a:cs typeface="Arial Unicode MS" pitchFamily="34" charset="-128"/>
              </a:rPr>
              <a:t>A matriz está escalonada.</a:t>
            </a:r>
          </a:p>
          <a:p>
            <a:pPr marL="285750" indent="-285750">
              <a:lnSpc>
                <a:spcPct val="12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1800" b="0" dirty="0">
                <a:latin typeface="+mj-lt"/>
                <a:ea typeface="Arial Unicode MS" pitchFamily="34" charset="-128"/>
                <a:cs typeface="Arial Unicode MS" pitchFamily="34" charset="-128"/>
              </a:rPr>
              <a:t>A última linha representa a equação </a:t>
            </a:r>
            <a:r>
              <a:rPr lang="pt-BR" sz="1800" dirty="0">
                <a:latin typeface="+mj-lt"/>
                <a:ea typeface="Arial Unicode MS" pitchFamily="34" charset="-128"/>
                <a:cs typeface="Arial Unicode MS" pitchFamily="34" charset="-128"/>
              </a:rPr>
              <a:t>0x + 0y = –23 </a:t>
            </a:r>
            <a:r>
              <a:rPr lang="pt-BR" sz="1800" dirty="0"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lang="pt-BR" sz="1800" dirty="0">
                <a:latin typeface="+mj-lt"/>
                <a:ea typeface="Arial Unicode MS" pitchFamily="34" charset="-128"/>
                <a:cs typeface="Arial Unicode MS" pitchFamily="34" charset="-128"/>
              </a:rPr>
              <a:t>SI</a:t>
            </a:r>
            <a:endParaRPr lang="pt-BR" sz="1800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97" name="Group 74"/>
          <p:cNvGraphicFramePr>
            <a:graphicFrameLocks noGrp="1"/>
          </p:cNvGraphicFramePr>
          <p:nvPr/>
        </p:nvGraphicFramePr>
        <p:xfrm>
          <a:off x="993775" y="981075"/>
          <a:ext cx="1655762" cy="1223964"/>
        </p:xfrm>
        <a:graphic>
          <a:graphicData uri="http://schemas.openxmlformats.org/drawingml/2006/table">
            <a:tbl>
              <a:tblPr/>
              <a:tblGrid>
                <a:gridCol w="550862"/>
                <a:gridCol w="554038"/>
                <a:gridCol w="550862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–1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–1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" name="AutoShape 73"/>
          <p:cNvSpPr>
            <a:spLocks noChangeArrowheads="1"/>
          </p:cNvSpPr>
          <p:nvPr/>
        </p:nvSpPr>
        <p:spPr bwMode="auto">
          <a:xfrm>
            <a:off x="1028700" y="984250"/>
            <a:ext cx="1544638" cy="1220788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grpSp>
        <p:nvGrpSpPr>
          <p:cNvPr id="99" name="Group 83"/>
          <p:cNvGrpSpPr>
            <a:grpSpLocks/>
          </p:cNvGrpSpPr>
          <p:nvPr/>
        </p:nvGrpSpPr>
        <p:grpSpPr bwMode="auto">
          <a:xfrm>
            <a:off x="1108075" y="1068388"/>
            <a:ext cx="1373188" cy="1092200"/>
            <a:chOff x="684" y="2124"/>
            <a:chExt cx="865" cy="688"/>
          </a:xfrm>
        </p:grpSpPr>
        <p:sp>
          <p:nvSpPr>
            <p:cNvPr id="100" name="Line 76"/>
            <p:cNvSpPr>
              <a:spLocks noChangeShapeType="1"/>
            </p:cNvSpPr>
            <p:nvPr/>
          </p:nvSpPr>
          <p:spPr bwMode="auto">
            <a:xfrm>
              <a:off x="684" y="2124"/>
              <a:ext cx="0" cy="227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01" name="Line 77"/>
            <p:cNvSpPr>
              <a:spLocks noChangeShapeType="1"/>
            </p:cNvSpPr>
            <p:nvPr/>
          </p:nvSpPr>
          <p:spPr bwMode="auto">
            <a:xfrm rot="-5400000">
              <a:off x="820" y="2215"/>
              <a:ext cx="0" cy="272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02" name="Line 78"/>
            <p:cNvSpPr>
              <a:spLocks noChangeShapeType="1"/>
            </p:cNvSpPr>
            <p:nvPr/>
          </p:nvSpPr>
          <p:spPr bwMode="auto">
            <a:xfrm rot="10800000">
              <a:off x="948" y="2349"/>
              <a:ext cx="0" cy="249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03" name="Line 79"/>
            <p:cNvSpPr>
              <a:spLocks noChangeShapeType="1"/>
            </p:cNvSpPr>
            <p:nvPr/>
          </p:nvSpPr>
          <p:spPr bwMode="auto">
            <a:xfrm rot="-5400000">
              <a:off x="1117" y="2417"/>
              <a:ext cx="0" cy="340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04" name="Line 80"/>
            <p:cNvSpPr>
              <a:spLocks noChangeShapeType="1"/>
            </p:cNvSpPr>
            <p:nvPr/>
          </p:nvSpPr>
          <p:spPr bwMode="auto">
            <a:xfrm rot="10800000">
              <a:off x="1280" y="2585"/>
              <a:ext cx="0" cy="227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05" name="Line 81"/>
            <p:cNvSpPr>
              <a:spLocks noChangeShapeType="1"/>
            </p:cNvSpPr>
            <p:nvPr/>
          </p:nvSpPr>
          <p:spPr bwMode="auto">
            <a:xfrm rot="-5400000">
              <a:off x="1413" y="2671"/>
              <a:ext cx="0" cy="272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</p:grpSp>
      <p:grpSp>
        <p:nvGrpSpPr>
          <p:cNvPr id="106" name="Group 84"/>
          <p:cNvGrpSpPr>
            <a:grpSpLocks/>
          </p:cNvGrpSpPr>
          <p:nvPr/>
        </p:nvGrpSpPr>
        <p:grpSpPr bwMode="auto">
          <a:xfrm>
            <a:off x="2786063" y="1127125"/>
            <a:ext cx="280987" cy="503238"/>
            <a:chOff x="2431" y="1344"/>
            <a:chExt cx="181" cy="227"/>
          </a:xfrm>
        </p:grpSpPr>
        <p:sp>
          <p:nvSpPr>
            <p:cNvPr id="107" name="Line 85"/>
            <p:cNvSpPr>
              <a:spLocks noChangeShapeType="1"/>
            </p:cNvSpPr>
            <p:nvPr/>
          </p:nvSpPr>
          <p:spPr bwMode="auto">
            <a:xfrm>
              <a:off x="2608" y="1344"/>
              <a:ext cx="0" cy="227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08" name="Line 86"/>
            <p:cNvSpPr>
              <a:spLocks noChangeShapeType="1"/>
            </p:cNvSpPr>
            <p:nvPr/>
          </p:nvSpPr>
          <p:spPr bwMode="auto">
            <a:xfrm>
              <a:off x="2431" y="1570"/>
              <a:ext cx="181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09" name="Line 87"/>
            <p:cNvSpPr>
              <a:spLocks noChangeShapeType="1"/>
            </p:cNvSpPr>
            <p:nvPr/>
          </p:nvSpPr>
          <p:spPr bwMode="auto">
            <a:xfrm>
              <a:off x="2431" y="1344"/>
              <a:ext cx="181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</p:grpSp>
      <p:graphicFrame>
        <p:nvGraphicFramePr>
          <p:cNvPr id="110" name="Group 89"/>
          <p:cNvGraphicFramePr>
            <a:graphicFrameLocks noGrp="1"/>
          </p:cNvGraphicFramePr>
          <p:nvPr/>
        </p:nvGraphicFramePr>
        <p:xfrm>
          <a:off x="4140200" y="981075"/>
          <a:ext cx="1655763" cy="1223964"/>
        </p:xfrm>
        <a:graphic>
          <a:graphicData uri="http://schemas.openxmlformats.org/drawingml/2006/table">
            <a:tbl>
              <a:tblPr/>
              <a:tblGrid>
                <a:gridCol w="550863"/>
                <a:gridCol w="554037"/>
                <a:gridCol w="550863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–1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–1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" name="AutoShape 109"/>
          <p:cNvSpPr>
            <a:spLocks noChangeArrowheads="1"/>
          </p:cNvSpPr>
          <p:nvPr/>
        </p:nvSpPr>
        <p:spPr bwMode="auto">
          <a:xfrm>
            <a:off x="4159250" y="984250"/>
            <a:ext cx="1543050" cy="1220788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grpSp>
        <p:nvGrpSpPr>
          <p:cNvPr id="112" name="Group 110"/>
          <p:cNvGrpSpPr>
            <a:grpSpLocks/>
          </p:cNvGrpSpPr>
          <p:nvPr/>
        </p:nvGrpSpPr>
        <p:grpSpPr bwMode="auto">
          <a:xfrm>
            <a:off x="4254500" y="1068388"/>
            <a:ext cx="1373188" cy="1092200"/>
            <a:chOff x="684" y="2124"/>
            <a:chExt cx="865" cy="688"/>
          </a:xfrm>
        </p:grpSpPr>
        <p:sp>
          <p:nvSpPr>
            <p:cNvPr id="113" name="Line 111"/>
            <p:cNvSpPr>
              <a:spLocks noChangeShapeType="1"/>
            </p:cNvSpPr>
            <p:nvPr/>
          </p:nvSpPr>
          <p:spPr bwMode="auto">
            <a:xfrm>
              <a:off x="684" y="2124"/>
              <a:ext cx="0" cy="227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14" name="Line 112"/>
            <p:cNvSpPr>
              <a:spLocks noChangeShapeType="1"/>
            </p:cNvSpPr>
            <p:nvPr/>
          </p:nvSpPr>
          <p:spPr bwMode="auto">
            <a:xfrm rot="-5400000">
              <a:off x="820" y="2215"/>
              <a:ext cx="0" cy="272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15" name="Line 113"/>
            <p:cNvSpPr>
              <a:spLocks noChangeShapeType="1"/>
            </p:cNvSpPr>
            <p:nvPr/>
          </p:nvSpPr>
          <p:spPr bwMode="auto">
            <a:xfrm rot="10800000">
              <a:off x="948" y="2349"/>
              <a:ext cx="0" cy="249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16" name="Line 114"/>
            <p:cNvSpPr>
              <a:spLocks noChangeShapeType="1"/>
            </p:cNvSpPr>
            <p:nvPr/>
          </p:nvSpPr>
          <p:spPr bwMode="auto">
            <a:xfrm rot="-5400000">
              <a:off x="1117" y="2417"/>
              <a:ext cx="0" cy="340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17" name="Line 115"/>
            <p:cNvSpPr>
              <a:spLocks noChangeShapeType="1"/>
            </p:cNvSpPr>
            <p:nvPr/>
          </p:nvSpPr>
          <p:spPr bwMode="auto">
            <a:xfrm rot="10800000">
              <a:off x="1280" y="2585"/>
              <a:ext cx="0" cy="227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18" name="Line 116"/>
            <p:cNvSpPr>
              <a:spLocks noChangeShapeType="1"/>
            </p:cNvSpPr>
            <p:nvPr/>
          </p:nvSpPr>
          <p:spPr bwMode="auto">
            <a:xfrm rot="-5400000">
              <a:off x="1413" y="2671"/>
              <a:ext cx="0" cy="272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</p:grpSp>
      <p:sp>
        <p:nvSpPr>
          <p:cNvPr id="123" name="Rectangle 123"/>
          <p:cNvSpPr>
            <a:spLocks noChangeArrowheads="1"/>
          </p:cNvSpPr>
          <p:nvPr/>
        </p:nvSpPr>
        <p:spPr bwMode="auto">
          <a:xfrm>
            <a:off x="2076450" y="3381375"/>
            <a:ext cx="550863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4</a:t>
            </a:r>
          </a:p>
        </p:txBody>
      </p:sp>
      <p:sp>
        <p:nvSpPr>
          <p:cNvPr id="124" name="Rectangle 124"/>
          <p:cNvSpPr>
            <a:spLocks noChangeArrowheads="1"/>
          </p:cNvSpPr>
          <p:nvPr/>
        </p:nvSpPr>
        <p:spPr bwMode="auto">
          <a:xfrm>
            <a:off x="1522413" y="3381375"/>
            <a:ext cx="554037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–1</a:t>
            </a:r>
          </a:p>
        </p:txBody>
      </p:sp>
      <p:sp>
        <p:nvSpPr>
          <p:cNvPr id="125" name="Rectangle 125"/>
          <p:cNvSpPr>
            <a:spLocks noChangeArrowheads="1"/>
          </p:cNvSpPr>
          <p:nvPr/>
        </p:nvSpPr>
        <p:spPr bwMode="auto">
          <a:xfrm>
            <a:off x="971550" y="3381375"/>
            <a:ext cx="550863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3</a:t>
            </a:r>
          </a:p>
        </p:txBody>
      </p:sp>
      <p:sp>
        <p:nvSpPr>
          <p:cNvPr id="126" name="Rectangle 126"/>
          <p:cNvSpPr>
            <a:spLocks noChangeArrowheads="1"/>
          </p:cNvSpPr>
          <p:nvPr/>
        </p:nvSpPr>
        <p:spPr bwMode="auto">
          <a:xfrm>
            <a:off x="2076450" y="2973388"/>
            <a:ext cx="55086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3</a:t>
            </a:r>
          </a:p>
        </p:txBody>
      </p:sp>
      <p:sp>
        <p:nvSpPr>
          <p:cNvPr id="127" name="Rectangle 127"/>
          <p:cNvSpPr>
            <a:spLocks noChangeArrowheads="1"/>
          </p:cNvSpPr>
          <p:nvPr/>
        </p:nvSpPr>
        <p:spPr bwMode="auto">
          <a:xfrm>
            <a:off x="1522413" y="2973388"/>
            <a:ext cx="55403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–7</a:t>
            </a:r>
          </a:p>
        </p:txBody>
      </p:sp>
      <p:sp>
        <p:nvSpPr>
          <p:cNvPr id="128" name="Rectangle 128"/>
          <p:cNvSpPr>
            <a:spLocks noChangeArrowheads="1"/>
          </p:cNvSpPr>
          <p:nvPr/>
        </p:nvSpPr>
        <p:spPr bwMode="auto">
          <a:xfrm>
            <a:off x="971550" y="2973388"/>
            <a:ext cx="55086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0</a:t>
            </a:r>
          </a:p>
        </p:txBody>
      </p:sp>
      <p:sp>
        <p:nvSpPr>
          <p:cNvPr id="129" name="Rectangle 129"/>
          <p:cNvSpPr>
            <a:spLocks noChangeArrowheads="1"/>
          </p:cNvSpPr>
          <p:nvPr/>
        </p:nvSpPr>
        <p:spPr bwMode="auto">
          <a:xfrm>
            <a:off x="2076450" y="2565400"/>
            <a:ext cx="550863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 dirty="0">
                <a:latin typeface="+mj-lt"/>
              </a:rPr>
              <a:t>1</a:t>
            </a:r>
          </a:p>
        </p:txBody>
      </p:sp>
      <p:sp>
        <p:nvSpPr>
          <p:cNvPr id="130" name="Rectangle 130"/>
          <p:cNvSpPr>
            <a:spLocks noChangeArrowheads="1"/>
          </p:cNvSpPr>
          <p:nvPr/>
        </p:nvSpPr>
        <p:spPr bwMode="auto">
          <a:xfrm>
            <a:off x="1522413" y="2565400"/>
            <a:ext cx="554037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 dirty="0">
                <a:latin typeface="+mj-lt"/>
              </a:rPr>
              <a:t>3</a:t>
            </a:r>
          </a:p>
        </p:txBody>
      </p:sp>
      <p:sp>
        <p:nvSpPr>
          <p:cNvPr id="131" name="Rectangle 131"/>
          <p:cNvSpPr>
            <a:spLocks noChangeArrowheads="1"/>
          </p:cNvSpPr>
          <p:nvPr/>
        </p:nvSpPr>
        <p:spPr bwMode="auto">
          <a:xfrm>
            <a:off x="971550" y="2565400"/>
            <a:ext cx="550863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1</a:t>
            </a:r>
          </a:p>
        </p:txBody>
      </p:sp>
      <p:sp>
        <p:nvSpPr>
          <p:cNvPr id="132" name="Line 132"/>
          <p:cNvSpPr>
            <a:spLocks noChangeShapeType="1"/>
          </p:cNvSpPr>
          <p:nvPr/>
        </p:nvSpPr>
        <p:spPr bwMode="auto">
          <a:xfrm>
            <a:off x="1008063" y="2565400"/>
            <a:ext cx="5508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133" name="Line 134"/>
          <p:cNvSpPr>
            <a:spLocks noChangeShapeType="1"/>
          </p:cNvSpPr>
          <p:nvPr/>
        </p:nvSpPr>
        <p:spPr bwMode="auto">
          <a:xfrm>
            <a:off x="971550" y="2565400"/>
            <a:ext cx="0" cy="4079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135" name="Line 136"/>
          <p:cNvSpPr>
            <a:spLocks noChangeShapeType="1"/>
          </p:cNvSpPr>
          <p:nvPr/>
        </p:nvSpPr>
        <p:spPr bwMode="auto">
          <a:xfrm>
            <a:off x="1558925" y="2565400"/>
            <a:ext cx="11049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136" name="Line 137"/>
          <p:cNvSpPr>
            <a:spLocks noChangeShapeType="1"/>
          </p:cNvSpPr>
          <p:nvPr/>
        </p:nvSpPr>
        <p:spPr bwMode="auto">
          <a:xfrm>
            <a:off x="971550" y="2973388"/>
            <a:ext cx="0" cy="4079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138" name="Line 139"/>
          <p:cNvSpPr>
            <a:spLocks noChangeShapeType="1"/>
          </p:cNvSpPr>
          <p:nvPr/>
        </p:nvSpPr>
        <p:spPr bwMode="auto">
          <a:xfrm>
            <a:off x="971550" y="3381375"/>
            <a:ext cx="0" cy="4079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140" name="AutoShape 142"/>
          <p:cNvSpPr>
            <a:spLocks noChangeArrowheads="1"/>
          </p:cNvSpPr>
          <p:nvPr/>
        </p:nvSpPr>
        <p:spPr bwMode="auto">
          <a:xfrm>
            <a:off x="990600" y="2568575"/>
            <a:ext cx="1558925" cy="1220788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grpSp>
        <p:nvGrpSpPr>
          <p:cNvPr id="141" name="Group 162"/>
          <p:cNvGrpSpPr>
            <a:grpSpLocks/>
          </p:cNvGrpSpPr>
          <p:nvPr/>
        </p:nvGrpSpPr>
        <p:grpSpPr bwMode="auto">
          <a:xfrm>
            <a:off x="1116013" y="2640013"/>
            <a:ext cx="1373187" cy="1092200"/>
            <a:chOff x="684" y="2124"/>
            <a:chExt cx="865" cy="688"/>
          </a:xfrm>
        </p:grpSpPr>
        <p:sp>
          <p:nvSpPr>
            <p:cNvPr id="142" name="Line 163"/>
            <p:cNvSpPr>
              <a:spLocks noChangeShapeType="1"/>
            </p:cNvSpPr>
            <p:nvPr/>
          </p:nvSpPr>
          <p:spPr bwMode="auto">
            <a:xfrm>
              <a:off x="684" y="2124"/>
              <a:ext cx="0" cy="227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43" name="Line 164"/>
            <p:cNvSpPr>
              <a:spLocks noChangeShapeType="1"/>
            </p:cNvSpPr>
            <p:nvPr/>
          </p:nvSpPr>
          <p:spPr bwMode="auto">
            <a:xfrm rot="-5400000">
              <a:off x="820" y="2215"/>
              <a:ext cx="0" cy="272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44" name="Line 165"/>
            <p:cNvSpPr>
              <a:spLocks noChangeShapeType="1"/>
            </p:cNvSpPr>
            <p:nvPr/>
          </p:nvSpPr>
          <p:spPr bwMode="auto">
            <a:xfrm rot="10800000">
              <a:off x="948" y="2349"/>
              <a:ext cx="0" cy="249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45" name="Line 166"/>
            <p:cNvSpPr>
              <a:spLocks noChangeShapeType="1"/>
            </p:cNvSpPr>
            <p:nvPr/>
          </p:nvSpPr>
          <p:spPr bwMode="auto">
            <a:xfrm rot="-5400000">
              <a:off x="1117" y="2417"/>
              <a:ext cx="0" cy="340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46" name="Line 167"/>
            <p:cNvSpPr>
              <a:spLocks noChangeShapeType="1"/>
            </p:cNvSpPr>
            <p:nvPr/>
          </p:nvSpPr>
          <p:spPr bwMode="auto">
            <a:xfrm rot="10800000">
              <a:off x="1280" y="2585"/>
              <a:ext cx="0" cy="227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47" name="Line 168"/>
            <p:cNvSpPr>
              <a:spLocks noChangeShapeType="1"/>
            </p:cNvSpPr>
            <p:nvPr/>
          </p:nvSpPr>
          <p:spPr bwMode="auto">
            <a:xfrm rot="-5400000">
              <a:off x="1413" y="2671"/>
              <a:ext cx="0" cy="272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</p:grpSp>
      <p:sp>
        <p:nvSpPr>
          <p:cNvPr id="152" name="Rectangle 204"/>
          <p:cNvSpPr>
            <a:spLocks noChangeArrowheads="1"/>
          </p:cNvSpPr>
          <p:nvPr/>
        </p:nvSpPr>
        <p:spPr bwMode="auto">
          <a:xfrm>
            <a:off x="5270500" y="3381375"/>
            <a:ext cx="550863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1</a:t>
            </a:r>
          </a:p>
        </p:txBody>
      </p:sp>
      <p:sp>
        <p:nvSpPr>
          <p:cNvPr id="153" name="Rectangle 205"/>
          <p:cNvSpPr>
            <a:spLocks noChangeArrowheads="1"/>
          </p:cNvSpPr>
          <p:nvPr/>
        </p:nvSpPr>
        <p:spPr bwMode="auto">
          <a:xfrm>
            <a:off x="4568825" y="3381375"/>
            <a:ext cx="792163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–10</a:t>
            </a:r>
          </a:p>
        </p:txBody>
      </p:sp>
      <p:sp>
        <p:nvSpPr>
          <p:cNvPr id="154" name="Rectangle 206"/>
          <p:cNvSpPr>
            <a:spLocks noChangeArrowheads="1"/>
          </p:cNvSpPr>
          <p:nvPr/>
        </p:nvSpPr>
        <p:spPr bwMode="auto">
          <a:xfrm>
            <a:off x="4165600" y="3381375"/>
            <a:ext cx="550863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0</a:t>
            </a:r>
          </a:p>
        </p:txBody>
      </p:sp>
      <p:sp>
        <p:nvSpPr>
          <p:cNvPr id="155" name="Rectangle 207"/>
          <p:cNvSpPr>
            <a:spLocks noChangeArrowheads="1"/>
          </p:cNvSpPr>
          <p:nvPr/>
        </p:nvSpPr>
        <p:spPr bwMode="auto">
          <a:xfrm>
            <a:off x="5270500" y="2973388"/>
            <a:ext cx="55086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3</a:t>
            </a:r>
          </a:p>
        </p:txBody>
      </p:sp>
      <p:sp>
        <p:nvSpPr>
          <p:cNvPr id="156" name="Rectangle 208"/>
          <p:cNvSpPr>
            <a:spLocks noChangeArrowheads="1"/>
          </p:cNvSpPr>
          <p:nvPr/>
        </p:nvSpPr>
        <p:spPr bwMode="auto">
          <a:xfrm>
            <a:off x="4716463" y="2973388"/>
            <a:ext cx="55403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–7</a:t>
            </a:r>
          </a:p>
        </p:txBody>
      </p:sp>
      <p:sp>
        <p:nvSpPr>
          <p:cNvPr id="157" name="Rectangle 209"/>
          <p:cNvSpPr>
            <a:spLocks noChangeArrowheads="1"/>
          </p:cNvSpPr>
          <p:nvPr/>
        </p:nvSpPr>
        <p:spPr bwMode="auto">
          <a:xfrm>
            <a:off x="4165600" y="2973388"/>
            <a:ext cx="55086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0</a:t>
            </a:r>
          </a:p>
        </p:txBody>
      </p:sp>
      <p:sp>
        <p:nvSpPr>
          <p:cNvPr id="158" name="Rectangle 210"/>
          <p:cNvSpPr>
            <a:spLocks noChangeArrowheads="1"/>
          </p:cNvSpPr>
          <p:nvPr/>
        </p:nvSpPr>
        <p:spPr bwMode="auto">
          <a:xfrm>
            <a:off x="5270500" y="2565400"/>
            <a:ext cx="550863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1</a:t>
            </a:r>
          </a:p>
        </p:txBody>
      </p:sp>
      <p:sp>
        <p:nvSpPr>
          <p:cNvPr id="159" name="Rectangle 211"/>
          <p:cNvSpPr>
            <a:spLocks noChangeArrowheads="1"/>
          </p:cNvSpPr>
          <p:nvPr/>
        </p:nvSpPr>
        <p:spPr bwMode="auto">
          <a:xfrm>
            <a:off x="4716463" y="2565400"/>
            <a:ext cx="554037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3</a:t>
            </a:r>
          </a:p>
        </p:txBody>
      </p:sp>
      <p:sp>
        <p:nvSpPr>
          <p:cNvPr id="160" name="Rectangle 212"/>
          <p:cNvSpPr>
            <a:spLocks noChangeArrowheads="1"/>
          </p:cNvSpPr>
          <p:nvPr/>
        </p:nvSpPr>
        <p:spPr bwMode="auto">
          <a:xfrm>
            <a:off x="4165600" y="2565400"/>
            <a:ext cx="550863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pt-BR" sz="2000" b="0">
                <a:latin typeface="+mj-lt"/>
              </a:rPr>
              <a:t>1</a:t>
            </a:r>
          </a:p>
        </p:txBody>
      </p:sp>
      <p:sp>
        <p:nvSpPr>
          <p:cNvPr id="161" name="Line 213"/>
          <p:cNvSpPr>
            <a:spLocks noChangeShapeType="1"/>
          </p:cNvSpPr>
          <p:nvPr/>
        </p:nvSpPr>
        <p:spPr bwMode="auto">
          <a:xfrm>
            <a:off x="4202113" y="2565400"/>
            <a:ext cx="5508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162" name="Line 215"/>
          <p:cNvSpPr>
            <a:spLocks noChangeShapeType="1"/>
          </p:cNvSpPr>
          <p:nvPr/>
        </p:nvSpPr>
        <p:spPr bwMode="auto">
          <a:xfrm>
            <a:off x="4165600" y="2565400"/>
            <a:ext cx="0" cy="4079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164" name="Line 217"/>
          <p:cNvSpPr>
            <a:spLocks noChangeShapeType="1"/>
          </p:cNvSpPr>
          <p:nvPr/>
        </p:nvSpPr>
        <p:spPr bwMode="auto">
          <a:xfrm>
            <a:off x="4752975" y="2565400"/>
            <a:ext cx="11049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165" name="Line 218"/>
          <p:cNvSpPr>
            <a:spLocks noChangeShapeType="1"/>
          </p:cNvSpPr>
          <p:nvPr/>
        </p:nvSpPr>
        <p:spPr bwMode="auto">
          <a:xfrm>
            <a:off x="4165600" y="2973388"/>
            <a:ext cx="0" cy="4079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167" name="Line 220"/>
          <p:cNvSpPr>
            <a:spLocks noChangeShapeType="1"/>
          </p:cNvSpPr>
          <p:nvPr/>
        </p:nvSpPr>
        <p:spPr bwMode="auto">
          <a:xfrm>
            <a:off x="4165600" y="3381375"/>
            <a:ext cx="0" cy="4079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169" name="Line 222"/>
          <p:cNvSpPr>
            <a:spLocks noChangeShapeType="1"/>
          </p:cNvSpPr>
          <p:nvPr/>
        </p:nvSpPr>
        <p:spPr bwMode="auto">
          <a:xfrm>
            <a:off x="4572000" y="3789363"/>
            <a:ext cx="11049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170" name="AutoShape 223"/>
          <p:cNvSpPr>
            <a:spLocks noChangeArrowheads="1"/>
          </p:cNvSpPr>
          <p:nvPr/>
        </p:nvSpPr>
        <p:spPr bwMode="auto">
          <a:xfrm>
            <a:off x="4184650" y="2568575"/>
            <a:ext cx="1550988" cy="1220788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grpSp>
        <p:nvGrpSpPr>
          <p:cNvPr id="171" name="Group 231"/>
          <p:cNvGrpSpPr>
            <a:grpSpLocks/>
          </p:cNvGrpSpPr>
          <p:nvPr/>
        </p:nvGrpSpPr>
        <p:grpSpPr bwMode="auto">
          <a:xfrm>
            <a:off x="4310063" y="2636838"/>
            <a:ext cx="1373187" cy="1092200"/>
            <a:chOff x="684" y="2124"/>
            <a:chExt cx="865" cy="688"/>
          </a:xfrm>
        </p:grpSpPr>
        <p:sp>
          <p:nvSpPr>
            <p:cNvPr id="172" name="Line 232"/>
            <p:cNvSpPr>
              <a:spLocks noChangeShapeType="1"/>
            </p:cNvSpPr>
            <p:nvPr/>
          </p:nvSpPr>
          <p:spPr bwMode="auto">
            <a:xfrm>
              <a:off x="684" y="2124"/>
              <a:ext cx="0" cy="227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73" name="Line 233"/>
            <p:cNvSpPr>
              <a:spLocks noChangeShapeType="1"/>
            </p:cNvSpPr>
            <p:nvPr/>
          </p:nvSpPr>
          <p:spPr bwMode="auto">
            <a:xfrm rot="-5400000">
              <a:off x="820" y="2215"/>
              <a:ext cx="0" cy="272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74" name="Line 234"/>
            <p:cNvSpPr>
              <a:spLocks noChangeShapeType="1"/>
            </p:cNvSpPr>
            <p:nvPr/>
          </p:nvSpPr>
          <p:spPr bwMode="auto">
            <a:xfrm rot="10800000">
              <a:off x="948" y="2349"/>
              <a:ext cx="0" cy="249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75" name="Line 235"/>
            <p:cNvSpPr>
              <a:spLocks noChangeShapeType="1"/>
            </p:cNvSpPr>
            <p:nvPr/>
          </p:nvSpPr>
          <p:spPr bwMode="auto">
            <a:xfrm rot="-5400000">
              <a:off x="1117" y="2417"/>
              <a:ext cx="0" cy="340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76" name="Line 236"/>
            <p:cNvSpPr>
              <a:spLocks noChangeShapeType="1"/>
            </p:cNvSpPr>
            <p:nvPr/>
          </p:nvSpPr>
          <p:spPr bwMode="auto">
            <a:xfrm rot="10800000">
              <a:off x="1280" y="2585"/>
              <a:ext cx="0" cy="227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  <p:sp>
          <p:nvSpPr>
            <p:cNvPr id="177" name="Line 237"/>
            <p:cNvSpPr>
              <a:spLocks noChangeShapeType="1"/>
            </p:cNvSpPr>
            <p:nvPr/>
          </p:nvSpPr>
          <p:spPr bwMode="auto">
            <a:xfrm rot="-5400000">
              <a:off x="1413" y="2671"/>
              <a:ext cx="0" cy="272"/>
            </a:xfrm>
            <a:prstGeom prst="line">
              <a:avLst/>
            </a:prstGeom>
            <a:noFill/>
            <a:ln w="1905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000" b="0">
                <a:latin typeface="+mj-lt"/>
              </a:endParaRPr>
            </a:p>
          </p:txBody>
        </p:sp>
      </p:grp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5651500" y="981075"/>
            <a:ext cx="884238" cy="695325"/>
            <a:chOff x="5841576" y="1340644"/>
            <a:chExt cx="883542" cy="696618"/>
          </a:xfrm>
        </p:grpSpPr>
        <p:grpSp>
          <p:nvGrpSpPr>
            <p:cNvPr id="54397" name="Group 117"/>
            <p:cNvGrpSpPr>
              <a:grpSpLocks/>
            </p:cNvGrpSpPr>
            <p:nvPr/>
          </p:nvGrpSpPr>
          <p:grpSpPr bwMode="auto">
            <a:xfrm>
              <a:off x="5841576" y="1340644"/>
              <a:ext cx="883542" cy="612775"/>
              <a:chOff x="1719" y="1371"/>
              <a:chExt cx="299" cy="386"/>
            </a:xfrm>
          </p:grpSpPr>
          <p:sp>
            <p:nvSpPr>
              <p:cNvPr id="120" name="Oval 118"/>
              <p:cNvSpPr>
                <a:spLocks noChangeArrowheads="1"/>
              </p:cNvSpPr>
              <p:nvPr/>
            </p:nvSpPr>
            <p:spPr bwMode="auto">
              <a:xfrm>
                <a:off x="1791" y="1371"/>
                <a:ext cx="227" cy="212"/>
              </a:xfrm>
              <a:prstGeom prst="ellipse">
                <a:avLst/>
              </a:prstGeom>
              <a:solidFill>
                <a:srgbClr val="B3C9E3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pt-BR" sz="1400" b="0" dirty="0">
                    <a:latin typeface="+mj-lt"/>
                  </a:rPr>
                  <a:t>x</a:t>
                </a:r>
                <a:r>
                  <a:rPr kumimoji="0" lang="pt-BR" sz="2000" b="0" dirty="0">
                    <a:latin typeface="+mj-lt"/>
                  </a:rPr>
                  <a:t>(-2)</a:t>
                </a:r>
              </a:p>
            </p:txBody>
          </p:sp>
          <p:sp>
            <p:nvSpPr>
              <p:cNvPr id="121" name="Line 119"/>
              <p:cNvSpPr>
                <a:spLocks noChangeShapeType="1"/>
              </p:cNvSpPr>
              <p:nvPr/>
            </p:nvSpPr>
            <p:spPr bwMode="auto">
              <a:xfrm>
                <a:off x="1905" y="1583"/>
                <a:ext cx="0" cy="159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 b="0">
                  <a:latin typeface="+mj-lt"/>
                </a:endParaRPr>
              </a:p>
            </p:txBody>
          </p:sp>
          <p:sp>
            <p:nvSpPr>
              <p:cNvPr id="122" name="Line 120"/>
              <p:cNvSpPr>
                <a:spLocks noChangeShapeType="1"/>
              </p:cNvSpPr>
              <p:nvPr/>
            </p:nvSpPr>
            <p:spPr bwMode="auto">
              <a:xfrm>
                <a:off x="1719" y="1752"/>
                <a:ext cx="181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 b="0">
                  <a:latin typeface="+mj-lt"/>
                </a:endParaRPr>
              </a:p>
            </p:txBody>
          </p:sp>
        </p:grpSp>
        <p:sp>
          <p:nvSpPr>
            <p:cNvPr id="180" name="Elipse 179"/>
            <p:cNvSpPr/>
            <p:nvPr/>
          </p:nvSpPr>
          <p:spPr>
            <a:xfrm>
              <a:off x="6304761" y="1859131"/>
              <a:ext cx="190350" cy="178131"/>
            </a:xfrm>
            <a:prstGeom prst="ellipse">
              <a:avLst/>
            </a:prstGeom>
            <a:solidFill>
              <a:srgbClr val="B3C9E3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r>
                <a:rPr lang="pt-BR" sz="2000" b="0" dirty="0">
                  <a:solidFill>
                    <a:schemeClr val="tx1"/>
                  </a:solidFill>
                </a:rPr>
                <a:t>+</a:t>
              </a:r>
            </a:p>
          </p:txBody>
        </p:sp>
      </p:grp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2441575" y="2600325"/>
            <a:ext cx="828675" cy="1073150"/>
            <a:chOff x="2561658" y="2960042"/>
            <a:chExt cx="830210" cy="1073950"/>
          </a:xfrm>
        </p:grpSpPr>
        <p:grpSp>
          <p:nvGrpSpPr>
            <p:cNvPr id="54392" name="Group 174"/>
            <p:cNvGrpSpPr>
              <a:grpSpLocks/>
            </p:cNvGrpSpPr>
            <p:nvPr/>
          </p:nvGrpSpPr>
          <p:grpSpPr bwMode="auto">
            <a:xfrm>
              <a:off x="2561658" y="2960042"/>
              <a:ext cx="830210" cy="990600"/>
              <a:chOff x="1901" y="2908"/>
              <a:chExt cx="288" cy="624"/>
            </a:xfrm>
          </p:grpSpPr>
          <p:sp>
            <p:nvSpPr>
              <p:cNvPr id="149" name="Oval 170"/>
              <p:cNvSpPr>
                <a:spLocks noChangeArrowheads="1"/>
              </p:cNvSpPr>
              <p:nvPr/>
            </p:nvSpPr>
            <p:spPr bwMode="auto">
              <a:xfrm>
                <a:off x="1973" y="2908"/>
                <a:ext cx="216" cy="227"/>
              </a:xfrm>
              <a:prstGeom prst="ellipse">
                <a:avLst/>
              </a:prstGeom>
              <a:solidFill>
                <a:srgbClr val="9EB9DA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pt-BR" sz="1400" b="0" dirty="0">
                    <a:latin typeface="+mj-lt"/>
                  </a:rPr>
                  <a:t>x</a:t>
                </a:r>
                <a:r>
                  <a:rPr kumimoji="0" lang="pt-BR" sz="2000" b="0" dirty="0">
                    <a:latin typeface="+mj-lt"/>
                  </a:rPr>
                  <a:t>(-3)</a:t>
                </a:r>
              </a:p>
            </p:txBody>
          </p:sp>
          <p:sp>
            <p:nvSpPr>
              <p:cNvPr id="150" name="Line 171"/>
              <p:cNvSpPr>
                <a:spLocks noChangeShapeType="1"/>
              </p:cNvSpPr>
              <p:nvPr/>
            </p:nvSpPr>
            <p:spPr bwMode="auto">
              <a:xfrm>
                <a:off x="2087" y="3135"/>
                <a:ext cx="0" cy="397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 b="0">
                  <a:latin typeface="+mj-lt"/>
                </a:endParaRPr>
              </a:p>
            </p:txBody>
          </p:sp>
          <p:sp>
            <p:nvSpPr>
              <p:cNvPr id="151" name="Line 172"/>
              <p:cNvSpPr>
                <a:spLocks noChangeShapeType="1"/>
              </p:cNvSpPr>
              <p:nvPr/>
            </p:nvSpPr>
            <p:spPr bwMode="auto">
              <a:xfrm>
                <a:off x="1901" y="3530"/>
                <a:ext cx="181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 b="0">
                  <a:latin typeface="+mj-lt"/>
                </a:endParaRPr>
              </a:p>
            </p:txBody>
          </p:sp>
        </p:grpSp>
        <p:sp>
          <p:nvSpPr>
            <p:cNvPr id="181" name="Elipse 180"/>
            <p:cNvSpPr/>
            <p:nvPr/>
          </p:nvSpPr>
          <p:spPr>
            <a:xfrm>
              <a:off x="2989487" y="3856059"/>
              <a:ext cx="189262" cy="177933"/>
            </a:xfrm>
            <a:prstGeom prst="ellipse">
              <a:avLst/>
            </a:prstGeom>
            <a:solidFill>
              <a:srgbClr val="8CA7F4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r>
                <a:rPr lang="pt-BR" sz="2000" b="0" dirty="0">
                  <a:solidFill>
                    <a:schemeClr val="tx1"/>
                  </a:solidFill>
                </a:rPr>
                <a:t>+</a:t>
              </a:r>
            </a:p>
          </p:txBody>
        </p:sp>
      </p:grpSp>
      <p:sp>
        <p:nvSpPr>
          <p:cNvPr id="182" name="CaixaDeTexto 181"/>
          <p:cNvSpPr txBox="1">
            <a:spLocks noChangeArrowheads="1"/>
          </p:cNvSpPr>
          <p:nvPr/>
        </p:nvSpPr>
        <p:spPr bwMode="auto">
          <a:xfrm>
            <a:off x="3282950" y="1268413"/>
            <a:ext cx="590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pt-BR" b="0" dirty="0" smtClean="0">
                <a:latin typeface="+mj-lt"/>
                <a:sym typeface="Symbol" pitchFamily="18" charset="2"/>
              </a:rPr>
              <a:t></a:t>
            </a:r>
            <a:endParaRPr lang="pt-BR" b="0" dirty="0" smtClean="0">
              <a:latin typeface="+mj-lt"/>
            </a:endParaRPr>
          </a:p>
        </p:txBody>
      </p:sp>
      <p:sp>
        <p:nvSpPr>
          <p:cNvPr id="183" name="CaixaDeTexto 182"/>
          <p:cNvSpPr txBox="1">
            <a:spLocks noChangeArrowheads="1"/>
          </p:cNvSpPr>
          <p:nvPr/>
        </p:nvSpPr>
        <p:spPr bwMode="auto">
          <a:xfrm>
            <a:off x="3325813" y="2940050"/>
            <a:ext cx="5905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pt-BR" b="0" dirty="0" smtClean="0">
                <a:latin typeface="+mj-lt"/>
                <a:sym typeface="Symbol" pitchFamily="18" charset="2"/>
              </a:rPr>
              <a:t></a:t>
            </a:r>
            <a:endParaRPr lang="pt-BR" b="0" dirty="0" smtClean="0">
              <a:latin typeface="+mj-lt"/>
            </a:endParaRPr>
          </a:p>
        </p:txBody>
      </p: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5630863" y="2982913"/>
            <a:ext cx="957262" cy="360362"/>
            <a:chOff x="5768132" y="3342630"/>
            <a:chExt cx="956986" cy="360362"/>
          </a:xfrm>
        </p:grpSpPr>
        <p:sp>
          <p:nvSpPr>
            <p:cNvPr id="178" name="Oval 239"/>
            <p:cNvSpPr>
              <a:spLocks noChangeArrowheads="1"/>
            </p:cNvSpPr>
            <p:nvPr/>
          </p:nvSpPr>
          <p:spPr bwMode="auto">
            <a:xfrm>
              <a:off x="6287094" y="3342630"/>
              <a:ext cx="438024" cy="360362"/>
            </a:xfrm>
            <a:prstGeom prst="ellipse">
              <a:avLst/>
            </a:prstGeom>
            <a:solidFill>
              <a:srgbClr val="92B1D6"/>
            </a:solidFill>
            <a:ln w="9525">
              <a:solidFill>
                <a:srgbClr val="00206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kumimoji="0" lang="pt-BR" sz="1400" b="0" dirty="0">
                  <a:latin typeface="+mj-lt"/>
                </a:rPr>
                <a:t>x</a:t>
              </a:r>
              <a:r>
                <a:rPr kumimoji="0" lang="pt-BR" sz="2000" b="0" dirty="0">
                  <a:latin typeface="+mj-lt"/>
                </a:rPr>
                <a:t>10</a:t>
              </a:r>
            </a:p>
          </p:txBody>
        </p:sp>
        <p:grpSp>
          <p:nvGrpSpPr>
            <p:cNvPr id="54389" name="Group 117"/>
            <p:cNvGrpSpPr>
              <a:grpSpLocks/>
            </p:cNvGrpSpPr>
            <p:nvPr/>
          </p:nvGrpSpPr>
          <p:grpSpPr bwMode="auto">
            <a:xfrm>
              <a:off x="5768132" y="3560043"/>
              <a:ext cx="549628" cy="159"/>
              <a:chOff x="1719" y="1598"/>
              <a:chExt cx="186" cy="159"/>
            </a:xfrm>
          </p:grpSpPr>
          <p:sp>
            <p:nvSpPr>
              <p:cNvPr id="185" name="Line 119"/>
              <p:cNvSpPr>
                <a:spLocks noChangeShapeType="1"/>
              </p:cNvSpPr>
              <p:nvPr/>
            </p:nvSpPr>
            <p:spPr bwMode="auto">
              <a:xfrm>
                <a:off x="1905" y="1672"/>
                <a:ext cx="0" cy="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 b="0">
                  <a:latin typeface="+mj-lt"/>
                </a:endParaRPr>
              </a:p>
            </p:txBody>
          </p:sp>
          <p:sp>
            <p:nvSpPr>
              <p:cNvPr id="186" name="Line 120"/>
              <p:cNvSpPr>
                <a:spLocks noChangeShapeType="1"/>
              </p:cNvSpPr>
              <p:nvPr/>
            </p:nvSpPr>
            <p:spPr bwMode="auto">
              <a:xfrm>
                <a:off x="1719" y="1672"/>
                <a:ext cx="181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 b="0">
                  <a:latin typeface="+mj-lt"/>
                </a:endParaRPr>
              </a:p>
            </p:txBody>
          </p:sp>
        </p:grpSp>
      </p:grpSp>
      <p:grpSp>
        <p:nvGrpSpPr>
          <p:cNvPr id="7" name="Grupo 6"/>
          <p:cNvGrpSpPr>
            <a:grpSpLocks/>
          </p:cNvGrpSpPr>
          <p:nvPr/>
        </p:nvGrpSpPr>
        <p:grpSpPr bwMode="auto">
          <a:xfrm>
            <a:off x="5613400" y="3371850"/>
            <a:ext cx="896938" cy="360363"/>
            <a:chOff x="5750961" y="3731794"/>
            <a:chExt cx="895781" cy="360362"/>
          </a:xfrm>
        </p:grpSpPr>
        <p:sp>
          <p:nvSpPr>
            <p:cNvPr id="179" name="Oval 242"/>
            <p:cNvSpPr>
              <a:spLocks noChangeArrowheads="1"/>
            </p:cNvSpPr>
            <p:nvPr/>
          </p:nvSpPr>
          <p:spPr bwMode="auto">
            <a:xfrm>
              <a:off x="6286844" y="3731794"/>
              <a:ext cx="359898" cy="360362"/>
            </a:xfrm>
            <a:prstGeom prst="ellipse">
              <a:avLst/>
            </a:prstGeom>
            <a:solidFill>
              <a:srgbClr val="8CA7F4"/>
            </a:solidFill>
            <a:ln w="9525">
              <a:solidFill>
                <a:srgbClr val="00206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kumimoji="0" lang="pt-BR" sz="1400" b="0" dirty="0">
                  <a:latin typeface="+mj-lt"/>
                </a:rPr>
                <a:t>x</a:t>
              </a:r>
              <a:r>
                <a:rPr kumimoji="0" lang="pt-BR" sz="2000" b="0" dirty="0">
                  <a:latin typeface="+mj-lt"/>
                </a:rPr>
                <a:t>7</a:t>
              </a:r>
            </a:p>
          </p:txBody>
        </p:sp>
        <p:grpSp>
          <p:nvGrpSpPr>
            <p:cNvPr id="54385" name="Group 117"/>
            <p:cNvGrpSpPr>
              <a:grpSpLocks/>
            </p:cNvGrpSpPr>
            <p:nvPr/>
          </p:nvGrpSpPr>
          <p:grpSpPr bwMode="auto">
            <a:xfrm>
              <a:off x="5750961" y="3932932"/>
              <a:ext cx="549628" cy="159"/>
              <a:chOff x="1719" y="1598"/>
              <a:chExt cx="186" cy="159"/>
            </a:xfrm>
          </p:grpSpPr>
          <p:sp>
            <p:nvSpPr>
              <p:cNvPr id="188" name="Line 119"/>
              <p:cNvSpPr>
                <a:spLocks noChangeShapeType="1"/>
              </p:cNvSpPr>
              <p:nvPr/>
            </p:nvSpPr>
            <p:spPr bwMode="auto">
              <a:xfrm>
                <a:off x="1905" y="2072"/>
                <a:ext cx="0" cy="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 b="0">
                  <a:latin typeface="+mj-lt"/>
                </a:endParaRPr>
              </a:p>
            </p:txBody>
          </p:sp>
          <p:sp>
            <p:nvSpPr>
              <p:cNvPr id="189" name="Line 120"/>
              <p:cNvSpPr>
                <a:spLocks noChangeShapeType="1"/>
              </p:cNvSpPr>
              <p:nvPr/>
            </p:nvSpPr>
            <p:spPr bwMode="auto">
              <a:xfrm>
                <a:off x="1719" y="2072"/>
                <a:ext cx="181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 b="0">
                  <a:latin typeface="+mj-lt"/>
                </a:endParaRPr>
              </a:p>
            </p:txBody>
          </p:sp>
        </p:grpSp>
      </p:grpSp>
      <p:sp>
        <p:nvSpPr>
          <p:cNvPr id="190" name="CaixaDeTexto 189"/>
          <p:cNvSpPr txBox="1">
            <a:spLocks noChangeArrowheads="1"/>
          </p:cNvSpPr>
          <p:nvPr/>
        </p:nvSpPr>
        <p:spPr bwMode="auto">
          <a:xfrm>
            <a:off x="3349625" y="4356100"/>
            <a:ext cx="590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pt-BR" b="0" dirty="0" smtClean="0">
                <a:latin typeface="+mj-lt"/>
                <a:sym typeface="Symbol" pitchFamily="18" charset="2"/>
              </a:rPr>
              <a:t></a:t>
            </a:r>
            <a:endParaRPr lang="pt-BR" b="0" dirty="0" smtClean="0">
              <a:latin typeface="+mj-lt"/>
            </a:endParaRPr>
          </a:p>
        </p:txBody>
      </p:sp>
      <p:grpSp>
        <p:nvGrpSpPr>
          <p:cNvPr id="8" name="Grupo 7"/>
          <p:cNvGrpSpPr>
            <a:grpSpLocks/>
          </p:cNvGrpSpPr>
          <p:nvPr/>
        </p:nvGrpSpPr>
        <p:grpSpPr bwMode="auto">
          <a:xfrm>
            <a:off x="2411413" y="4484688"/>
            <a:ext cx="895350" cy="714375"/>
            <a:chOff x="2411760" y="4845125"/>
            <a:chExt cx="895349" cy="715087"/>
          </a:xfrm>
        </p:grpSpPr>
        <p:grpSp>
          <p:nvGrpSpPr>
            <p:cNvPr id="54379" name="Group 163"/>
            <p:cNvGrpSpPr>
              <a:grpSpLocks/>
            </p:cNvGrpSpPr>
            <p:nvPr/>
          </p:nvGrpSpPr>
          <p:grpSpPr bwMode="auto">
            <a:xfrm>
              <a:off x="2411760" y="4845125"/>
              <a:ext cx="895349" cy="642938"/>
              <a:chOff x="1536" y="1352"/>
              <a:chExt cx="564" cy="405"/>
            </a:xfrm>
          </p:grpSpPr>
          <p:sp>
            <p:nvSpPr>
              <p:cNvPr id="53328" name="Oval 164"/>
              <p:cNvSpPr>
                <a:spLocks noChangeArrowheads="1"/>
              </p:cNvSpPr>
              <p:nvPr/>
            </p:nvSpPr>
            <p:spPr bwMode="auto">
              <a:xfrm>
                <a:off x="1751" y="1352"/>
                <a:ext cx="349" cy="249"/>
              </a:xfrm>
              <a:prstGeom prst="ellipse">
                <a:avLst/>
              </a:prstGeom>
              <a:solidFill>
                <a:srgbClr val="92B1D6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pt-BR" sz="1400" b="0" dirty="0">
                    <a:latin typeface="+mj-lt"/>
                  </a:rPr>
                  <a:t>X</a:t>
                </a:r>
                <a:r>
                  <a:rPr kumimoji="0" lang="pt-BR" sz="2000" b="0" dirty="0">
                    <a:latin typeface="+mj-lt"/>
                  </a:rPr>
                  <a:t>(-1)</a:t>
                </a:r>
              </a:p>
            </p:txBody>
          </p:sp>
          <p:sp>
            <p:nvSpPr>
              <p:cNvPr id="53329" name="Line 165"/>
              <p:cNvSpPr>
                <a:spLocks noChangeShapeType="1"/>
              </p:cNvSpPr>
              <p:nvPr/>
            </p:nvSpPr>
            <p:spPr bwMode="auto">
              <a:xfrm>
                <a:off x="1905" y="1598"/>
                <a:ext cx="0" cy="159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 b="0">
                  <a:latin typeface="+mj-lt"/>
                </a:endParaRPr>
              </a:p>
            </p:txBody>
          </p:sp>
          <p:sp>
            <p:nvSpPr>
              <p:cNvPr id="53330" name="Line 166"/>
              <p:cNvSpPr>
                <a:spLocks noChangeShapeType="1"/>
              </p:cNvSpPr>
              <p:nvPr/>
            </p:nvSpPr>
            <p:spPr bwMode="auto">
              <a:xfrm flipV="1">
                <a:off x="1536" y="1752"/>
                <a:ext cx="364" cy="5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pt-BR" sz="2000" b="0">
                  <a:latin typeface="+mj-lt"/>
                </a:endParaRPr>
              </a:p>
            </p:txBody>
          </p:sp>
        </p:grpSp>
        <p:sp>
          <p:nvSpPr>
            <p:cNvPr id="195" name="Elipse 194"/>
            <p:cNvSpPr/>
            <p:nvPr/>
          </p:nvSpPr>
          <p:spPr>
            <a:xfrm>
              <a:off x="2916584" y="5382235"/>
              <a:ext cx="188912" cy="177977"/>
            </a:xfrm>
            <a:prstGeom prst="ellipse">
              <a:avLst/>
            </a:prstGeom>
            <a:solidFill>
              <a:srgbClr val="B3C9E3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Tx/>
                <a:buNone/>
                <a:defRPr/>
              </a:pPr>
              <a:r>
                <a:rPr lang="pt-BR" sz="2000" b="0" dirty="0">
                  <a:solidFill>
                    <a:schemeClr val="tx1"/>
                  </a:solidFill>
                </a:rPr>
                <a:t>+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9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9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9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9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9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9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9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9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9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9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7" dur="500"/>
                                        <p:tgtEl>
                                          <p:spTgt spid="9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9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9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9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9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9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9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9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9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9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9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0" dur="500"/>
                                        <p:tgtEl>
                                          <p:spTgt spid="9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975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9" dur="80"/>
                                        <p:tgtEl>
                                          <p:spTgt spid="97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0" dur="80"/>
                                        <p:tgtEl>
                                          <p:spTgt spid="97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1" dur="80"/>
                                        <p:tgtEl>
                                          <p:spTgt spid="97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 nodeType="afterGroup">
                            <p:stCondLst>
                              <p:cond delay="1420"/>
                            </p:stCondLst>
                            <p:childTnLst>
                              <p:par>
                                <p:cTn id="26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5" dur="80"/>
                                        <p:tgtEl>
                                          <p:spTgt spid="97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6" dur="80"/>
                                        <p:tgtEl>
                                          <p:spTgt spid="97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7" dur="80"/>
                                        <p:tgtEl>
                                          <p:spTgt spid="97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18" grpId="0"/>
      <p:bldP spid="97419" grpId="0"/>
      <p:bldP spid="97420" grpId="0"/>
      <p:bldP spid="97421" grpId="0"/>
      <p:bldP spid="97422" grpId="0"/>
      <p:bldP spid="97423" grpId="0"/>
      <p:bldP spid="97424" grpId="0"/>
      <p:bldP spid="97425" grpId="0"/>
      <p:bldP spid="97426" grpId="0"/>
      <p:bldP spid="97435" grpId="0" animBg="1"/>
      <p:bldP spid="97448" grpId="0"/>
      <p:bldP spid="97449" grpId="0"/>
      <p:bldP spid="97450" grpId="0"/>
      <p:bldP spid="97451" grpId="0"/>
      <p:bldP spid="97452" grpId="0"/>
      <p:bldP spid="97453" grpId="0"/>
      <p:bldP spid="97454" grpId="0"/>
      <p:bldP spid="97455" grpId="0"/>
      <p:bldP spid="97456" grpId="0"/>
      <p:bldP spid="97467" grpId="0" animBg="1"/>
      <p:bldP spid="97509" grpId="0" build="p" animBg="1"/>
      <p:bldP spid="98" grpId="0" animBg="1"/>
      <p:bldP spid="111" grpId="0" animBg="1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40" grpId="0" animBg="1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70" grpId="0" animBg="1"/>
      <p:bldP spid="182" grpId="0"/>
      <p:bldP spid="183" grpId="0"/>
      <p:bldP spid="19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815262" cy="19415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b="1" i="1" dirty="0" smtClean="0">
                <a:solidFill>
                  <a:srgbClr val="1027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QUESTÕES</a:t>
            </a:r>
            <a:endParaRPr lang="pt-BR" i="1" dirty="0">
              <a:solidFill>
                <a:srgbClr val="1027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519113" y="1600200"/>
            <a:ext cx="8229600" cy="749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Font typeface="Arial" charset="0"/>
              <a:buNone/>
            </a:pPr>
            <a:r>
              <a:rPr lang="pt-BR" altLang="pt-BR" sz="2000" b="1" smtClean="0"/>
              <a:t>1) (UFF-RJ) Um biscoito é composto por açúcar, farinha de trigo e manteiga, sendo a quantidade de farinha o dobro da quantidade de açúcar. Os preços por quilograma do açúcar, da farinha e da manteiga são, respectivamente, R$ 0,50, R$ 0,80 e R$ 5,00. O custo por quilograma de massa do biscoito, considerando apenas esses ingredientes, é R$ 2,42. Calcule a quantidade, em gramas, de cada ingrediente presente em 1 kg de massa do biscoito.</a:t>
            </a:r>
          </a:p>
          <a:p>
            <a:pPr marL="0" indent="0" algn="just">
              <a:buFont typeface="Arial" charset="0"/>
              <a:buNone/>
            </a:pPr>
            <a:endParaRPr lang="pt-BR" altLang="pt-BR" sz="2000" b="1" smtClean="0"/>
          </a:p>
          <a:p>
            <a:pPr marL="0" indent="0" algn="just">
              <a:buFont typeface="Arial" charset="0"/>
              <a:buNone/>
            </a:pPr>
            <a:r>
              <a:rPr lang="pt-BR" altLang="pt-BR" sz="2000" smtClean="0">
                <a:solidFill>
                  <a:srgbClr val="FF0000"/>
                </a:solidFill>
              </a:rPr>
              <a:t>Açúcar: 200g</a:t>
            </a:r>
          </a:p>
          <a:p>
            <a:pPr marL="0" indent="0" algn="just">
              <a:buFont typeface="Arial" charset="0"/>
              <a:buNone/>
            </a:pPr>
            <a:r>
              <a:rPr lang="pt-BR" altLang="pt-BR" sz="2000" smtClean="0">
                <a:solidFill>
                  <a:srgbClr val="FF0000"/>
                </a:solidFill>
              </a:rPr>
              <a:t>Farinha: 400g</a:t>
            </a:r>
          </a:p>
          <a:p>
            <a:pPr marL="0" indent="0" algn="just">
              <a:buFont typeface="Arial" charset="0"/>
              <a:buNone/>
            </a:pPr>
            <a:r>
              <a:rPr lang="pt-BR" altLang="pt-BR" sz="2000" smtClean="0">
                <a:solidFill>
                  <a:srgbClr val="FF0000"/>
                </a:solidFill>
              </a:rPr>
              <a:t>Manteiga: 400g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marL="0" indent="0" algn="just">
              <a:buClr>
                <a:srgbClr val="002060"/>
              </a:buClr>
              <a:buFont typeface="Arial" charset="0"/>
              <a:buNone/>
              <a:defRPr/>
            </a:pPr>
            <a:r>
              <a:rPr lang="pt-BR" sz="2000" b="1" dirty="0" smtClean="0"/>
              <a:t>2) (Fuvest-SP) Carlos e sua irm</a:t>
            </a:r>
            <a:r>
              <a:rPr lang="pt-BR" sz="2000" b="1" dirty="0"/>
              <a:t>ã</a:t>
            </a:r>
            <a:r>
              <a:rPr lang="pt-BR" sz="2000" b="1" dirty="0" smtClean="0"/>
              <a:t> Andreia foram com seu cachorro </a:t>
            </a:r>
            <a:r>
              <a:rPr lang="pt-BR" sz="2000" b="1" dirty="0" err="1" smtClean="0"/>
              <a:t>Bidu</a:t>
            </a:r>
            <a:r>
              <a:rPr lang="pt-BR" sz="2000" b="1" dirty="0" smtClean="0"/>
              <a:t> à farmácia de seu avô. Lá, encontrara uma velha balança com defeito que só indicava corretamente pesos superiores a 60kg. Assim eles pesaram dois a dois e obtiveram as seguintes marcas: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pt-BR" sz="2000" dirty="0" smtClean="0"/>
              <a:t>Carlos e o cão pesam, juntos, 87 kg;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pt-BR" sz="2000" dirty="0" smtClean="0"/>
              <a:t>Carlos e Andreia pesam 123 kg;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pt-BR" sz="2000" dirty="0" smtClean="0"/>
              <a:t>Andreia e </a:t>
            </a:r>
            <a:r>
              <a:rPr lang="pt-BR" sz="2000" dirty="0" err="1" smtClean="0"/>
              <a:t>Bidu</a:t>
            </a:r>
            <a:r>
              <a:rPr lang="pt-BR" sz="2000" dirty="0" smtClean="0"/>
              <a:t> pesam 66 kg.</a:t>
            </a:r>
          </a:p>
          <a:p>
            <a:pPr marL="0" indent="0">
              <a:buFont typeface="Arial" charset="0"/>
              <a:buNone/>
              <a:defRPr/>
            </a:pPr>
            <a:endParaRPr lang="pt-BR" sz="10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/>
              <a:t>Podemos afirmar que:</a:t>
            </a:r>
          </a:p>
          <a:p>
            <a:pPr marL="0" indent="0">
              <a:buFont typeface="Arial" charset="0"/>
              <a:buNone/>
              <a:defRPr/>
            </a:pPr>
            <a:endParaRPr lang="pt-BR" sz="10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/>
              <a:t>a) Cada um deles pesa menos que 60 kg.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/>
              <a:t>b) Dois deles pesam mais que 60 kg.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/>
              <a:t>c) Andreia é a mais pesada de todas.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/>
              <a:t>d) O peso de Andreia é a média aritmética dos pesos de Carlos e </a:t>
            </a:r>
            <a:r>
              <a:rPr lang="pt-BR" sz="2000" dirty="0" err="1" smtClean="0"/>
              <a:t>Bidu</a:t>
            </a:r>
            <a:r>
              <a:rPr lang="pt-BR" sz="2000" dirty="0" smtClean="0"/>
              <a:t>.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/>
              <a:t>e) Carlos é o mais pesado que Andreia e </a:t>
            </a:r>
            <a:r>
              <a:rPr lang="pt-BR" sz="2000" dirty="0" err="1" smtClean="0"/>
              <a:t>Bidu</a:t>
            </a:r>
            <a:r>
              <a:rPr lang="pt-BR" sz="2000" dirty="0" smtClean="0"/>
              <a:t> juntos.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Font typeface="Arial" charset="0"/>
              <a:buNone/>
            </a:pPr>
            <a:r>
              <a:rPr lang="pt-BR" altLang="pt-BR" sz="2000" b="1" smtClean="0"/>
              <a:t>3) (Vunesp-SP) Misturam-se dois tipos de leite, um com3% de gordura e outro com 4% de gordura para obter, ao todo, 80 litros de leite com 3,25% de gordura. Quantos litros de leite de cada tipo foram misturados?</a:t>
            </a:r>
          </a:p>
          <a:p>
            <a:pPr marL="0" indent="0" algn="just">
              <a:buFont typeface="Arial" charset="0"/>
              <a:buNone/>
            </a:pPr>
            <a:endParaRPr lang="pt-BR" altLang="pt-BR" sz="2000" b="1" smtClean="0"/>
          </a:p>
          <a:p>
            <a:pPr marL="0" indent="0" algn="just">
              <a:buFont typeface="Arial" charset="0"/>
              <a:buNone/>
            </a:pPr>
            <a:r>
              <a:rPr lang="pt-BR" altLang="pt-BR" sz="2000" smtClean="0">
                <a:solidFill>
                  <a:srgbClr val="FF0000"/>
                </a:solidFill>
              </a:rPr>
              <a:t>60 litros de leite com 3% de gordura</a:t>
            </a:r>
          </a:p>
          <a:p>
            <a:pPr marL="0" indent="0" algn="just">
              <a:buFont typeface="Arial" charset="0"/>
              <a:buNone/>
            </a:pPr>
            <a:r>
              <a:rPr lang="pt-BR" altLang="pt-BR" sz="2000" smtClean="0">
                <a:solidFill>
                  <a:srgbClr val="FF0000"/>
                </a:solidFill>
              </a:rPr>
              <a:t>20 litros de leite com 4% de gordura</a:t>
            </a:r>
          </a:p>
          <a:p>
            <a:pPr marL="0" indent="0" algn="just">
              <a:buFont typeface="Arial" charset="0"/>
              <a:buNone/>
            </a:pPr>
            <a:endParaRPr lang="pt-BR" altLang="pt-BR" sz="2000" b="1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2000" b="1" dirty="0" smtClean="0"/>
              <a:t>4) (</a:t>
            </a:r>
            <a:r>
              <a:rPr lang="pt-BR" sz="2000" b="1" dirty="0" err="1" smtClean="0"/>
              <a:t>Osec</a:t>
            </a:r>
            <a:r>
              <a:rPr lang="pt-BR" sz="2000" b="1" dirty="0" smtClean="0"/>
              <a:t> </a:t>
            </a:r>
            <a:r>
              <a:rPr lang="pt-BR" sz="2000" b="1" dirty="0"/>
              <a:t>– SP) O sistema </a:t>
            </a:r>
            <a:r>
              <a:rPr lang="pt-BR" sz="2000" b="1" dirty="0" smtClean="0"/>
              <a:t>linear                                    :</a:t>
            </a:r>
          </a:p>
          <a:p>
            <a:pPr marL="0" indent="0">
              <a:buFont typeface="Arial" charset="0"/>
              <a:buNone/>
              <a:defRPr/>
            </a:pPr>
            <a:endParaRPr lang="pt-BR" sz="2000" dirty="0"/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/>
              <a:t>a) admite </a:t>
            </a:r>
            <a:r>
              <a:rPr lang="pt-BR" sz="2000" dirty="0"/>
              <a:t>solução </a:t>
            </a:r>
            <a:r>
              <a:rPr lang="pt-BR" sz="2000" dirty="0" smtClean="0"/>
              <a:t>única</a:t>
            </a:r>
            <a:endParaRPr lang="pt-BR" sz="2000" dirty="0"/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/>
              <a:t>b) admite </a:t>
            </a:r>
            <a:r>
              <a:rPr lang="pt-BR" sz="2000" dirty="0"/>
              <a:t>infinitas </a:t>
            </a:r>
            <a:r>
              <a:rPr lang="pt-BR" sz="2000" dirty="0" smtClean="0"/>
              <a:t>soluções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/>
              <a:t>c) admite </a:t>
            </a:r>
            <a:r>
              <a:rPr lang="pt-BR" sz="2000" dirty="0"/>
              <a:t>apenas duas </a:t>
            </a:r>
            <a:r>
              <a:rPr lang="pt-BR" sz="2000" dirty="0" smtClean="0"/>
              <a:t>soluções</a:t>
            </a:r>
            <a:endParaRPr lang="pt-BR" sz="2000" dirty="0"/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/>
              <a:t>d) não </a:t>
            </a:r>
            <a:r>
              <a:rPr lang="pt-BR" sz="2000" dirty="0"/>
              <a:t>admite </a:t>
            </a:r>
            <a:r>
              <a:rPr lang="pt-BR" sz="2000" dirty="0" smtClean="0"/>
              <a:t>solução</a:t>
            </a:r>
            <a:endParaRPr lang="pt-BR" sz="2000" dirty="0"/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/>
              <a:t>e) N.D.A</a:t>
            </a:r>
            <a:r>
              <a:rPr lang="pt-BR" sz="2000" dirty="0"/>
              <a:t>.</a:t>
            </a:r>
          </a:p>
          <a:p>
            <a:pPr>
              <a:defRPr/>
            </a:pPr>
            <a:endParaRPr lang="pt-BR" sz="2000" dirty="0"/>
          </a:p>
        </p:txBody>
      </p:sp>
      <p:sp>
        <p:nvSpPr>
          <p:cNvPr id="593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7" rIns="92075" bIns="46037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939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7" rIns="92075" bIns="46037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59397" name="Objeto 4"/>
          <p:cNvGraphicFramePr>
            <a:graphicFrameLocks noChangeAspect="1"/>
          </p:cNvGraphicFramePr>
          <p:nvPr/>
        </p:nvGraphicFramePr>
        <p:xfrm>
          <a:off x="3851275" y="1181100"/>
          <a:ext cx="1873250" cy="1243013"/>
        </p:xfrm>
        <a:graphic>
          <a:graphicData uri="http://schemas.openxmlformats.org/presentationml/2006/ole">
            <p:oleObj spid="_x0000_s59402" name="Equação" r:id="rId3" imgW="1079032" imgH="710891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33475"/>
            <a:ext cx="8229600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>
                <a:cs typeface="Arial" charset="0"/>
              </a:rPr>
              <a:t>EXTRAS</a:t>
            </a:r>
            <a:endParaRPr lang="pt-BR" altLang="pt-BR" sz="2800" b="1" smtClean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998663"/>
            <a:ext cx="8229600" cy="2006600"/>
          </a:xfrm>
        </p:spPr>
        <p:txBody>
          <a:bodyPr/>
          <a:lstStyle/>
          <a:p>
            <a:pPr marL="0" indent="0" algn="just">
              <a:buFont typeface="Arial" pitchFamily="34" charset="0"/>
              <a:buNone/>
              <a:defRPr/>
            </a:pPr>
            <a:r>
              <a:rPr lang="pt-BR" sz="2200" b="1" u="sng" dirty="0" smtClean="0"/>
              <a:t>GEOGEBRA </a:t>
            </a:r>
            <a:endParaRPr lang="pt-BR" sz="1500" b="1" u="sng" dirty="0" smtClean="0"/>
          </a:p>
          <a:p>
            <a:pPr marL="0" indent="0" algn="just">
              <a:buFont typeface="Arial" pitchFamily="34" charset="0"/>
              <a:buNone/>
              <a:defRPr/>
            </a:pPr>
            <a:endParaRPr lang="pt-BR" sz="1500" b="1" u="sng" dirty="0"/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 smtClean="0"/>
              <a:t>Utilizar o software </a:t>
            </a:r>
            <a:r>
              <a:rPr lang="pt-BR" sz="2000" dirty="0" err="1" smtClean="0"/>
              <a:t>geogebra</a:t>
            </a:r>
            <a:r>
              <a:rPr lang="pt-BR" sz="2000" dirty="0" smtClean="0"/>
              <a:t> para a representação gráfica de sistemas de equações lineares.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 smtClean="0"/>
              <a:t>Este programa é de uso livre e pode ser obtido no endereço: </a:t>
            </a:r>
            <a:r>
              <a:rPr lang="pt-BR" sz="2000" dirty="0" smtClean="0">
                <a:hlinkClick r:id="rId2"/>
              </a:rPr>
              <a:t>http://www.baixaki.com.br/download/geogebra.htm</a:t>
            </a:r>
            <a:r>
              <a:rPr lang="pt-BR" sz="2000" dirty="0" smtClean="0"/>
              <a:t>.</a:t>
            </a:r>
          </a:p>
          <a:p>
            <a:pPr marL="0" indent="0" algn="just">
              <a:buClr>
                <a:srgbClr val="002060"/>
              </a:buClr>
              <a:buFont typeface="Arial" pitchFamily="34" charset="0"/>
              <a:buNone/>
              <a:defRPr/>
            </a:pPr>
            <a:endParaRPr lang="pt-BR" sz="2000" b="1" dirty="0"/>
          </a:p>
          <a:p>
            <a:pPr marL="0" indent="0" algn="just">
              <a:buFont typeface="Arial" pitchFamily="34" charset="0"/>
              <a:buNone/>
              <a:defRPr/>
            </a:pPr>
            <a:r>
              <a:rPr lang="pt-BR" sz="2200" b="1" u="sng" dirty="0" smtClean="0"/>
              <a:t>WINMAT</a:t>
            </a:r>
            <a:endParaRPr lang="pt-BR" sz="1500" b="1" u="sng" dirty="0" smtClean="0"/>
          </a:p>
          <a:p>
            <a:pPr marL="0" indent="0" algn="just">
              <a:buFont typeface="Arial" pitchFamily="34" charset="0"/>
              <a:buNone/>
              <a:defRPr/>
            </a:pPr>
            <a:endParaRPr lang="pt-BR" sz="1500" b="1" u="sng" dirty="0"/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 smtClean="0"/>
              <a:t>Utilizar o </a:t>
            </a:r>
            <a:r>
              <a:rPr lang="pt-BR" sz="2000" dirty="0"/>
              <a:t>software </a:t>
            </a:r>
            <a:r>
              <a:rPr lang="pt-BR" sz="2000" dirty="0" err="1" smtClean="0"/>
              <a:t>winmat</a:t>
            </a:r>
            <a:r>
              <a:rPr lang="pt-BR" sz="2000" dirty="0"/>
              <a:t> </a:t>
            </a:r>
            <a:r>
              <a:rPr lang="pt-BR" sz="2000" dirty="0" smtClean="0"/>
              <a:t>para </a:t>
            </a:r>
            <a:r>
              <a:rPr lang="pt-BR" sz="2000" dirty="0"/>
              <a:t>o escalonamento de </a:t>
            </a:r>
            <a:r>
              <a:rPr lang="pt-BR" sz="2000" dirty="0" smtClean="0"/>
              <a:t>sistemas.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 smtClean="0"/>
              <a:t>Este programa é de uso livre e pode ser obtido no endereço: </a:t>
            </a:r>
            <a:r>
              <a:rPr lang="pt-BR" sz="2000" dirty="0" smtClean="0">
                <a:hlinkClick r:id="rId3"/>
              </a:rPr>
              <a:t>http://math.exeter.edu/rparris/winmat.html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7"/>
          <p:cNvSpPr>
            <a:spLocks noGrp="1" noChangeArrowheads="1"/>
          </p:cNvSpPr>
          <p:nvPr>
            <p:ph idx="1"/>
          </p:nvPr>
        </p:nvSpPr>
        <p:spPr>
          <a:xfrm>
            <a:off x="539750" y="2017713"/>
            <a:ext cx="7993063" cy="133985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As equações que obtivemos têm muitas coisas em comum. Vamos analisar por exemplo a equação: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1763713" y="2997200"/>
            <a:ext cx="51133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pt-BR" sz="2400" dirty="0">
                <a:latin typeface="+mj-lt"/>
              </a:rPr>
              <a:t>10x + 6y + 2z = 12,20</a:t>
            </a:r>
            <a:endParaRPr lang="pt-BR" sz="2400" dirty="0">
              <a:solidFill>
                <a:srgbClr val="FF6161"/>
              </a:solidFill>
              <a:latin typeface="+mj-lt"/>
            </a:endParaRP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889000" y="3933825"/>
            <a:ext cx="7643813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tabLst>
                <a:tab pos="536575" algn="l"/>
              </a:tabLst>
              <a:defRPr/>
            </a:pPr>
            <a:r>
              <a:rPr lang="pt-BR" sz="2000" b="0" dirty="0">
                <a:latin typeface="+mj-lt"/>
              </a:rPr>
              <a:t>É uma equação de 1º grau.</a:t>
            </a:r>
          </a:p>
          <a:p>
            <a:pPr marL="342900" indent="-342900" algn="just">
              <a:lnSpc>
                <a:spcPct val="13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tabLst>
                <a:tab pos="536575" algn="l"/>
              </a:tabLst>
              <a:defRPr/>
            </a:pPr>
            <a:r>
              <a:rPr lang="pt-BR" sz="2000" b="0" dirty="0">
                <a:latin typeface="+mj-lt"/>
              </a:rPr>
              <a:t>Os três termos do 1º membro são de 1º grau.</a:t>
            </a:r>
          </a:p>
          <a:p>
            <a:pPr marL="342900" indent="-342900" algn="just">
              <a:lnSpc>
                <a:spcPct val="13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tabLst>
                <a:tab pos="536575" algn="l"/>
              </a:tabLst>
              <a:defRPr/>
            </a:pPr>
            <a:r>
              <a:rPr lang="pt-BR" sz="2000" b="0" dirty="0">
                <a:latin typeface="+mj-lt"/>
              </a:rPr>
              <a:t>O termo do segundo membro é de grau zero (independe de qualquer variável).</a:t>
            </a:r>
          </a:p>
          <a:p>
            <a:pPr marL="342900" indent="-342900" algn="just">
              <a:lnSpc>
                <a:spcPct val="13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tabLst>
                <a:tab pos="536575" algn="l"/>
              </a:tabLst>
              <a:defRPr/>
            </a:pPr>
            <a:r>
              <a:rPr lang="pt-BR" sz="2000" b="0" dirty="0">
                <a:latin typeface="+mj-lt"/>
              </a:rPr>
              <a:t>Uma equação desse tipo é chamada de equação linear.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7388" y="1185863"/>
            <a:ext cx="7772400" cy="587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EQUAÇÃO LINEAR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5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5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5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5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5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5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5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5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5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15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15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15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5379" grpId="0"/>
      <p:bldP spid="15381" grpId="0" build="p"/>
      <p:bldP spid="1229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0600"/>
            <a:ext cx="8229600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>
                <a:cs typeface="Arial" charset="0"/>
              </a:rPr>
              <a:t>REFERÊNCIAS</a:t>
            </a:r>
            <a:endParaRPr lang="pt-BR" altLang="pt-BR" sz="2800" b="1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850" y="1773238"/>
            <a:ext cx="8280400" cy="2160587"/>
          </a:xfrm>
        </p:spPr>
        <p:txBody>
          <a:bodyPr/>
          <a:lstStyle/>
          <a:p>
            <a:pPr marL="0" indent="0" algn="just">
              <a:buClr>
                <a:srgbClr val="002060"/>
              </a:buClr>
              <a:buFont typeface="Arial" charset="0"/>
              <a:buNone/>
              <a:defRPr/>
            </a:pPr>
            <a:r>
              <a:rPr lang="pt-BR" sz="2000" b="1" u="sng" dirty="0" smtClean="0"/>
              <a:t>Sites</a:t>
            </a:r>
            <a:r>
              <a:rPr lang="pt-BR" sz="2000" b="1" dirty="0" smtClean="0"/>
              <a:t>:</a:t>
            </a:r>
            <a:endParaRPr lang="pt-BR" sz="2000" b="1" dirty="0"/>
          </a:p>
          <a:p>
            <a:pPr marL="0" indent="0">
              <a:buClr>
                <a:srgbClr val="002060"/>
              </a:buClr>
              <a:buFont typeface="Arial" charset="0"/>
              <a:buNone/>
              <a:defRPr/>
            </a:pPr>
            <a:endParaRPr lang="pt-BR" sz="500" dirty="0" smtClean="0"/>
          </a:p>
          <a:p>
            <a:pPr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u="sng" dirty="0">
                <a:hlinkClick r:id="rId2"/>
              </a:rPr>
              <a:t>http://</a:t>
            </a:r>
            <a:r>
              <a:rPr lang="pt-BR" sz="1800" u="sng" dirty="0" smtClean="0">
                <a:hlinkClick r:id="rId2"/>
              </a:rPr>
              <a:t>www.mundoeducacao.com.br/matematica/sistemas-equacoes-lineares.htm</a:t>
            </a:r>
            <a:endParaRPr lang="pt-BR" sz="1800" u="sng" dirty="0" smtClean="0"/>
          </a:p>
          <a:p>
            <a:pPr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u="sng" dirty="0">
                <a:hlinkClick r:id="rId3"/>
              </a:rPr>
              <a:t>http://</a:t>
            </a:r>
            <a:r>
              <a:rPr lang="pt-BR" sz="1800" u="sng" dirty="0" smtClean="0">
                <a:hlinkClick r:id="rId3"/>
              </a:rPr>
              <a:t>www.brasilescola.com/matematica/sistemas-lineares.htm</a:t>
            </a:r>
            <a:endParaRPr lang="pt-BR" sz="1800" u="sng" dirty="0" smtClean="0"/>
          </a:p>
          <a:p>
            <a:pPr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dirty="0">
                <a:hlinkClick r:id="rId4"/>
              </a:rPr>
              <a:t>http://</a:t>
            </a:r>
            <a:r>
              <a:rPr lang="pt-BR" sz="1800" dirty="0" smtClean="0">
                <a:hlinkClick r:id="rId4"/>
              </a:rPr>
              <a:t>pt.wikipedia.org/wiki/Sistemas_lineares</a:t>
            </a:r>
            <a:endParaRPr lang="pt-BR" sz="1800" dirty="0" smtClean="0"/>
          </a:p>
          <a:p>
            <a:pPr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dirty="0">
                <a:hlinkClick r:id="rId5"/>
              </a:rPr>
              <a:t>http://</a:t>
            </a:r>
            <a:r>
              <a:rPr lang="pt-BR" sz="1800" dirty="0" smtClean="0">
                <a:hlinkClick r:id="rId5"/>
              </a:rPr>
              <a:t>pt.wikibooks.org/wiki/Matem%C3%A1tica_elementar/Sistemas_lineares</a:t>
            </a:r>
            <a:endParaRPr lang="pt-BR" sz="1800" dirty="0" smtClean="0"/>
          </a:p>
          <a:p>
            <a:pPr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dirty="0">
                <a:hlinkClick r:id="rId6"/>
              </a:rPr>
              <a:t>http://</a:t>
            </a:r>
            <a:r>
              <a:rPr lang="pt-BR" sz="1800" dirty="0" smtClean="0">
                <a:hlinkClick r:id="rId6"/>
              </a:rPr>
              <a:t>www.somatematica.com.br/emedio/sistemas/sistemas.php</a:t>
            </a:r>
            <a:endParaRPr lang="pt-BR" sz="1800" dirty="0" smtClean="0"/>
          </a:p>
          <a:p>
            <a:pPr marL="0" indent="0">
              <a:buClr>
                <a:srgbClr val="002060"/>
              </a:buClr>
              <a:buFont typeface="Arial" charset="0"/>
              <a:buNone/>
              <a:defRPr/>
            </a:pPr>
            <a:endParaRPr lang="pt-BR" sz="1800" dirty="0"/>
          </a:p>
          <a:p>
            <a:pPr marL="0" indent="0">
              <a:buClr>
                <a:srgbClr val="002060"/>
              </a:buClr>
              <a:buFont typeface="Arial" charset="0"/>
              <a:buNone/>
              <a:defRPr/>
            </a:pPr>
            <a:endParaRPr lang="pt-BR" sz="800" dirty="0"/>
          </a:p>
          <a:p>
            <a:pPr marL="0" indent="0" algn="just">
              <a:buClr>
                <a:srgbClr val="002060"/>
              </a:buClr>
              <a:buFont typeface="Arial" charset="0"/>
              <a:buNone/>
              <a:defRPr/>
            </a:pPr>
            <a:endParaRPr lang="pt-BR" sz="1800" dirty="0"/>
          </a:p>
        </p:txBody>
      </p:sp>
      <p:sp>
        <p:nvSpPr>
          <p:cNvPr id="6" name="Espaço Reservado para Conteúdo 4"/>
          <p:cNvSpPr txBox="1">
            <a:spLocks/>
          </p:cNvSpPr>
          <p:nvPr/>
        </p:nvSpPr>
        <p:spPr bwMode="auto">
          <a:xfrm>
            <a:off x="352425" y="4005263"/>
            <a:ext cx="8280400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pt-BR" sz="2000" u="sng" dirty="0" smtClean="0"/>
              <a:t>Livros</a:t>
            </a:r>
            <a:r>
              <a:rPr lang="pt-BR" sz="2000" dirty="0" smtClean="0"/>
              <a:t>:</a:t>
            </a:r>
          </a:p>
          <a:p>
            <a:pPr marL="0" indent="0">
              <a:buFont typeface="Arial" charset="0"/>
              <a:buNone/>
              <a:defRPr/>
            </a:pPr>
            <a:endParaRPr lang="pt-BR" sz="500" dirty="0"/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b="0" smtClean="0"/>
              <a:t>I</a:t>
            </a:r>
            <a:r>
              <a:rPr lang="pt-BR" sz="1800" b="0" dirty="0" smtClean="0"/>
              <a:t>. Silva, Cláudio Xavier da. II. Filho, Benigno Barreto. Matemática aula por aula, 2 : ensino médio – São Paulo : FTD, 2009. </a:t>
            </a: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b="0" dirty="0" smtClean="0"/>
              <a:t>Dante, Luiz Roberto. Matemática : volume único - Ática. São Paulo : Ática,  2005.</a:t>
            </a: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b="0" dirty="0" smtClean="0"/>
              <a:t>I. </a:t>
            </a:r>
            <a:r>
              <a:rPr lang="pt-BR" sz="1800" b="0" dirty="0" err="1" smtClean="0"/>
              <a:t>Iezzi,Gelson</a:t>
            </a:r>
            <a:r>
              <a:rPr lang="pt-BR" sz="1800" b="0" dirty="0" smtClean="0"/>
              <a:t>. II. </a:t>
            </a:r>
            <a:r>
              <a:rPr lang="pt-BR" sz="1800" b="0" dirty="0" err="1" smtClean="0"/>
              <a:t>Dolce</a:t>
            </a:r>
            <a:r>
              <a:rPr lang="pt-BR" sz="1800" b="0" dirty="0" smtClean="0"/>
              <a:t>, Osvaldo. III. </a:t>
            </a:r>
            <a:r>
              <a:rPr lang="pt-BR" sz="1800" b="0" dirty="0" err="1" smtClean="0"/>
              <a:t>Degenszajn</a:t>
            </a:r>
            <a:r>
              <a:rPr lang="pt-BR" sz="1800" b="0" dirty="0" smtClean="0"/>
              <a:t>, David. IV. </a:t>
            </a:r>
            <a:r>
              <a:rPr lang="pt-BR" sz="1800" b="0" dirty="0" err="1" smtClean="0"/>
              <a:t>Périgo</a:t>
            </a:r>
            <a:r>
              <a:rPr lang="pt-BR" sz="1800" b="0" dirty="0" smtClean="0"/>
              <a:t>, Roberto. Matemática : volume único – São Paulo : Atual, 2002.</a:t>
            </a:r>
            <a:endParaRPr lang="pt-BR" sz="1800" b="0" dirty="0" smtClean="0">
              <a:solidFill>
                <a:srgbClr val="0000E2"/>
              </a:solidFill>
            </a:endParaRP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endParaRPr lang="pt-BR" sz="1800" dirty="0" smtClean="0"/>
          </a:p>
          <a:p>
            <a:pPr marL="0" indent="0" algn="just">
              <a:buClr>
                <a:srgbClr val="002060"/>
              </a:buClr>
              <a:buFont typeface="Arial" charset="0"/>
              <a:buNone/>
              <a:defRPr/>
            </a:pPr>
            <a:endParaRPr lang="pt-BR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7388" y="1328738"/>
            <a:ext cx="7772400" cy="587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EQUAÇÃO LINEAR (NOTAÇÃO)</a:t>
            </a:r>
          </a:p>
        </p:txBody>
      </p:sp>
      <p:sp>
        <p:nvSpPr>
          <p:cNvPr id="13315" name="Rectangle 30"/>
          <p:cNvSpPr>
            <a:spLocks noGrp="1" noChangeArrowheads="1"/>
          </p:cNvSpPr>
          <p:nvPr>
            <p:ph idx="1"/>
          </p:nvPr>
        </p:nvSpPr>
        <p:spPr>
          <a:xfrm>
            <a:off x="611188" y="2203450"/>
            <a:ext cx="7921625" cy="1439863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De maneira geral, se a</a:t>
            </a:r>
            <a:r>
              <a:rPr lang="pt-BR" sz="2000" baseline="-25000" dirty="0" smtClean="0">
                <a:latin typeface="+mj-lt"/>
              </a:rPr>
              <a:t>1</a:t>
            </a:r>
            <a:r>
              <a:rPr lang="pt-BR" sz="2000" dirty="0" smtClean="0">
                <a:latin typeface="+mj-lt"/>
              </a:rPr>
              <a:t>, a</a:t>
            </a:r>
            <a:r>
              <a:rPr lang="pt-BR" sz="2000" baseline="-25000" dirty="0" smtClean="0">
                <a:latin typeface="+mj-lt"/>
              </a:rPr>
              <a:t>2</a:t>
            </a:r>
            <a:r>
              <a:rPr lang="pt-BR" sz="2000" dirty="0" smtClean="0">
                <a:latin typeface="+mj-lt"/>
              </a:rPr>
              <a:t>, a</a:t>
            </a:r>
            <a:r>
              <a:rPr lang="pt-BR" sz="2000" baseline="-25000" dirty="0" smtClean="0">
                <a:latin typeface="+mj-lt"/>
              </a:rPr>
              <a:t>3</a:t>
            </a:r>
            <a:r>
              <a:rPr lang="pt-BR" sz="2000" dirty="0" smtClean="0">
                <a:latin typeface="+mj-lt"/>
              </a:rPr>
              <a:t>, ..., </a:t>
            </a:r>
            <a:r>
              <a:rPr lang="pt-BR" sz="2000" dirty="0" err="1" smtClean="0">
                <a:latin typeface="+mj-lt"/>
              </a:rPr>
              <a:t>a</a:t>
            </a:r>
            <a:r>
              <a:rPr lang="pt-BR" sz="2000" baseline="-25000" dirty="0" err="1" smtClean="0">
                <a:latin typeface="+mj-lt"/>
              </a:rPr>
              <a:t>n</a:t>
            </a:r>
            <a:r>
              <a:rPr lang="pt-BR" sz="2000" dirty="0" smtClean="0">
                <a:latin typeface="+mj-lt"/>
              </a:rPr>
              <a:t>, b são constantes reais e x</a:t>
            </a:r>
            <a:r>
              <a:rPr lang="pt-BR" sz="2000" baseline="-25000" dirty="0" smtClean="0">
                <a:latin typeface="+mj-lt"/>
              </a:rPr>
              <a:t>1</a:t>
            </a:r>
            <a:r>
              <a:rPr lang="pt-BR" sz="2000" dirty="0" smtClean="0">
                <a:latin typeface="+mj-lt"/>
              </a:rPr>
              <a:t>, x</a:t>
            </a:r>
            <a:r>
              <a:rPr lang="pt-BR" sz="2000" baseline="-25000" dirty="0" smtClean="0">
                <a:latin typeface="+mj-lt"/>
              </a:rPr>
              <a:t>2</a:t>
            </a:r>
            <a:r>
              <a:rPr lang="pt-BR" sz="2000" dirty="0" smtClean="0">
                <a:latin typeface="+mj-lt"/>
              </a:rPr>
              <a:t>, x</a:t>
            </a:r>
            <a:r>
              <a:rPr lang="pt-BR" sz="2000" baseline="-25000" dirty="0" smtClean="0">
                <a:latin typeface="+mj-lt"/>
              </a:rPr>
              <a:t>3</a:t>
            </a:r>
            <a:r>
              <a:rPr lang="pt-BR" sz="2000" dirty="0" smtClean="0">
                <a:latin typeface="+mj-lt"/>
              </a:rPr>
              <a:t>, ..., </a:t>
            </a:r>
            <a:r>
              <a:rPr lang="pt-BR" sz="2000" dirty="0" err="1" smtClean="0">
                <a:latin typeface="+mj-lt"/>
              </a:rPr>
              <a:t>x</a:t>
            </a:r>
            <a:r>
              <a:rPr lang="pt-BR" sz="2000" baseline="-25000" dirty="0" err="1" smtClean="0">
                <a:latin typeface="+mj-lt"/>
              </a:rPr>
              <a:t>n</a:t>
            </a:r>
            <a:r>
              <a:rPr lang="pt-BR" sz="2000" dirty="0" smtClean="0">
                <a:latin typeface="+mj-lt"/>
              </a:rPr>
              <a:t> são variáveis reais, uma equação linear é do tipo:</a:t>
            </a: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1401763" y="2997200"/>
            <a:ext cx="5978525" cy="5762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pt-BR" sz="2400" dirty="0">
                <a:latin typeface="+mj-lt"/>
              </a:rPr>
              <a:t>a</a:t>
            </a:r>
            <a:r>
              <a:rPr lang="pt-BR" sz="2400" baseline="-25000" dirty="0">
                <a:latin typeface="+mj-lt"/>
              </a:rPr>
              <a:t>1</a:t>
            </a:r>
            <a:r>
              <a:rPr lang="pt-BR" sz="2400" dirty="0">
                <a:latin typeface="+mj-lt"/>
              </a:rPr>
              <a:t>x</a:t>
            </a:r>
            <a:r>
              <a:rPr lang="pt-BR" sz="2400" baseline="-25000" dirty="0">
                <a:latin typeface="+mj-lt"/>
              </a:rPr>
              <a:t>1</a:t>
            </a:r>
            <a:r>
              <a:rPr lang="pt-BR" sz="2400" dirty="0">
                <a:latin typeface="+mj-lt"/>
              </a:rPr>
              <a:t> + a</a:t>
            </a:r>
            <a:r>
              <a:rPr lang="pt-BR" sz="2400" baseline="-25000" dirty="0">
                <a:latin typeface="+mj-lt"/>
              </a:rPr>
              <a:t>2</a:t>
            </a:r>
            <a:r>
              <a:rPr lang="pt-BR" sz="2400" dirty="0">
                <a:latin typeface="+mj-lt"/>
              </a:rPr>
              <a:t>x</a:t>
            </a:r>
            <a:r>
              <a:rPr lang="pt-BR" sz="2400" baseline="-25000" dirty="0">
                <a:latin typeface="+mj-lt"/>
              </a:rPr>
              <a:t>2</a:t>
            </a:r>
            <a:r>
              <a:rPr lang="pt-BR" sz="2400" dirty="0">
                <a:latin typeface="+mj-lt"/>
              </a:rPr>
              <a:t> + a</a:t>
            </a:r>
            <a:r>
              <a:rPr lang="pt-BR" sz="2400" baseline="-25000" dirty="0">
                <a:latin typeface="+mj-lt"/>
              </a:rPr>
              <a:t>3</a:t>
            </a:r>
            <a:r>
              <a:rPr lang="pt-BR" sz="2400" dirty="0">
                <a:latin typeface="+mj-lt"/>
              </a:rPr>
              <a:t>x</a:t>
            </a:r>
            <a:r>
              <a:rPr lang="pt-BR" sz="2400" baseline="-25000" dirty="0">
                <a:latin typeface="+mj-lt"/>
              </a:rPr>
              <a:t>3</a:t>
            </a:r>
            <a:r>
              <a:rPr lang="pt-BR" sz="2400" dirty="0">
                <a:latin typeface="+mj-lt"/>
              </a:rPr>
              <a:t> + ... + </a:t>
            </a:r>
            <a:r>
              <a:rPr lang="pt-BR" sz="2400" dirty="0" err="1">
                <a:latin typeface="+mj-lt"/>
              </a:rPr>
              <a:t>a</a:t>
            </a:r>
            <a:r>
              <a:rPr lang="pt-BR" sz="2400" baseline="-25000" dirty="0" err="1">
                <a:latin typeface="+mj-lt"/>
              </a:rPr>
              <a:t>n</a:t>
            </a:r>
            <a:r>
              <a:rPr lang="pt-BR" sz="2400" dirty="0" err="1">
                <a:latin typeface="+mj-lt"/>
              </a:rPr>
              <a:t>x</a:t>
            </a:r>
            <a:r>
              <a:rPr lang="pt-BR" sz="2400" baseline="-25000" dirty="0" err="1">
                <a:latin typeface="+mj-lt"/>
              </a:rPr>
              <a:t>n</a:t>
            </a:r>
            <a:r>
              <a:rPr lang="pt-BR" sz="2400" dirty="0">
                <a:latin typeface="+mj-lt"/>
              </a:rPr>
              <a:t> = b</a:t>
            </a: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971550" y="3790950"/>
            <a:ext cx="6121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2000" b="0" baseline="-25000" dirty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pt-BR" sz="2000" b="0" baseline="-25000" dirty="0">
                <a:latin typeface="+mj-lt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, x</a:t>
            </a:r>
            <a:r>
              <a:rPr lang="pt-BR" sz="2000" b="0" baseline="-25000" dirty="0"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, x</a:t>
            </a:r>
            <a:r>
              <a:rPr lang="pt-BR" sz="2000" b="0" baseline="-25000" dirty="0">
                <a:latin typeface="+mj-lt"/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, ..., </a:t>
            </a:r>
            <a:r>
              <a:rPr lang="pt-BR" sz="2000" b="0" dirty="0" err="1">
                <a:latin typeface="+mj-lt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pt-BR" sz="2000" b="0" baseline="-25000" dirty="0" err="1">
                <a:latin typeface="+mj-lt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 são as incógnitas;</a:t>
            </a:r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971550" y="4294188"/>
            <a:ext cx="61214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2000" b="0" baseline="-2500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000" b="0">
                <a:latin typeface="+mj-lt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pt-BR" sz="2000" b="0" baseline="-25000">
                <a:latin typeface="+mj-lt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sz="2000" b="0">
                <a:latin typeface="+mj-lt"/>
                <a:ea typeface="Arial Unicode MS" pitchFamily="34" charset="-128"/>
                <a:cs typeface="Arial Unicode MS" pitchFamily="34" charset="-128"/>
              </a:rPr>
              <a:t>, a</a:t>
            </a:r>
            <a:r>
              <a:rPr lang="pt-BR" sz="2000" b="0" baseline="-25000"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sz="2000" b="0">
                <a:latin typeface="+mj-lt"/>
                <a:ea typeface="Arial Unicode MS" pitchFamily="34" charset="-128"/>
                <a:cs typeface="Arial Unicode MS" pitchFamily="34" charset="-128"/>
              </a:rPr>
              <a:t>, a</a:t>
            </a:r>
            <a:r>
              <a:rPr lang="pt-BR" sz="2000" b="0" baseline="-25000">
                <a:latin typeface="+mj-lt"/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pt-BR" sz="2000" b="0">
                <a:latin typeface="+mj-lt"/>
                <a:ea typeface="Arial Unicode MS" pitchFamily="34" charset="-128"/>
                <a:cs typeface="Arial Unicode MS" pitchFamily="34" charset="-128"/>
              </a:rPr>
              <a:t>, ..., a</a:t>
            </a:r>
            <a:r>
              <a:rPr lang="pt-BR" sz="2000" b="0" baseline="-25000">
                <a:latin typeface="+mj-lt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pt-BR" sz="2000" b="0">
                <a:latin typeface="+mj-lt"/>
                <a:ea typeface="Arial Unicode MS" pitchFamily="34" charset="-128"/>
                <a:cs typeface="Arial Unicode MS" pitchFamily="34" charset="-128"/>
              </a:rPr>
              <a:t> são os coeficientes;</a:t>
            </a: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971550" y="4799013"/>
            <a:ext cx="61214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2000" b="0" baseline="-25000" dirty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b é o termo independente;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971550" y="5445125"/>
            <a:ext cx="741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spcBef>
                <a:spcPct val="0"/>
              </a:spcBef>
              <a:buClr>
                <a:srgbClr val="002060"/>
              </a:buClr>
              <a:buFontTx/>
              <a:buNone/>
              <a:defRPr/>
            </a:pPr>
            <a:r>
              <a:rPr lang="pt-BR" sz="2000" b="0" dirty="0"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Note que, numa equação linear, os expoentes de todas as variáveis são sempre iguais a 1.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74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74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  <p:bldP spid="17441" grpId="0"/>
      <p:bldP spid="17442" grpId="0"/>
      <p:bldP spid="17443" grpId="0"/>
      <p:bldP spid="1744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928670"/>
            <a:ext cx="7772400" cy="7826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dirty="0" smtClean="0"/>
              <a:t>SISTEMA LINEAR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9138"/>
            <a:ext cx="7772400" cy="93662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Chama-se sistema linear a </a:t>
            </a:r>
            <a:r>
              <a:rPr lang="pt-BR" sz="2000" i="1" dirty="0" smtClean="0">
                <a:latin typeface="+mj-lt"/>
              </a:rPr>
              <a:t>n</a:t>
            </a:r>
            <a:r>
              <a:rPr lang="pt-BR" sz="2000" dirty="0" smtClean="0">
                <a:latin typeface="+mj-lt"/>
              </a:rPr>
              <a:t> incógnitas um conjunto de duas ou mais equações lineares com </a:t>
            </a:r>
            <a:r>
              <a:rPr lang="pt-BR" sz="2000" i="1" dirty="0" smtClean="0">
                <a:latin typeface="+mj-lt"/>
              </a:rPr>
              <a:t>n</a:t>
            </a:r>
            <a:r>
              <a:rPr lang="pt-BR" sz="2000" dirty="0" smtClean="0">
                <a:latin typeface="+mj-lt"/>
              </a:rPr>
              <a:t> incógnitas.</a:t>
            </a:r>
          </a:p>
        </p:txBody>
      </p:sp>
      <p:sp>
        <p:nvSpPr>
          <p:cNvPr id="56324" name="AutoShape 4"/>
          <p:cNvSpPr>
            <a:spLocks/>
          </p:cNvSpPr>
          <p:nvPr/>
        </p:nvSpPr>
        <p:spPr bwMode="auto">
          <a:xfrm>
            <a:off x="1346200" y="3438525"/>
            <a:ext cx="144463" cy="900113"/>
          </a:xfrm>
          <a:prstGeom prst="leftBrace">
            <a:avLst>
              <a:gd name="adj1" fmla="val 519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447800" y="34290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x + 2y = 3</a:t>
            </a:r>
            <a:endParaRPr kumimoji="0" lang="pt-BR" sz="2000" b="0" baseline="30000" dirty="0" smtClean="0">
              <a:solidFill>
                <a:srgbClr val="0055F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152525" y="2924175"/>
            <a:ext cx="554355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Sistema linear com 2 equações e 2 incógnitas (x, y).</a:t>
            </a:r>
            <a:endParaRPr kumimoji="0" lang="pt-BR" sz="2000" b="0" baseline="30000" dirty="0" smtClean="0">
              <a:solidFill>
                <a:srgbClr val="00206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447800" y="3911600"/>
            <a:ext cx="1755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x – y = 5</a:t>
            </a:r>
            <a:endParaRPr kumimoji="0" lang="pt-BR" sz="2000" b="0" baseline="30000" smtClean="0">
              <a:solidFill>
                <a:srgbClr val="0055F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333" name="AutoShape 13"/>
          <p:cNvSpPr>
            <a:spLocks/>
          </p:cNvSpPr>
          <p:nvPr/>
        </p:nvSpPr>
        <p:spPr bwMode="auto">
          <a:xfrm>
            <a:off x="2423753" y="4866395"/>
            <a:ext cx="144462" cy="1439862"/>
          </a:xfrm>
          <a:prstGeom prst="leftBrace">
            <a:avLst>
              <a:gd name="adj1" fmla="val 830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>
              <a:latin typeface="+mj-lt"/>
            </a:endParaRP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2525353" y="4899732"/>
            <a:ext cx="2706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2x – y +z – t = 0</a:t>
            </a:r>
            <a:endParaRPr kumimoji="0" lang="pt-BR" sz="2000" b="0" baseline="30000" dirty="0" smtClean="0">
              <a:solidFill>
                <a:srgbClr val="0055F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1142976" y="4429132"/>
            <a:ext cx="7085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Sistema linear com 3 equações e 4 incógnitas (x, y, z e t).</a:t>
            </a:r>
            <a:endParaRPr kumimoji="0" lang="pt-BR" sz="2000" b="0" baseline="30000" dirty="0" smtClean="0">
              <a:solidFill>
                <a:srgbClr val="00206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2525353" y="5382332"/>
            <a:ext cx="2635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x – 2y + t = 0</a:t>
            </a:r>
            <a:endParaRPr kumimoji="0" lang="pt-BR" sz="2000" b="0" baseline="30000" smtClean="0">
              <a:solidFill>
                <a:srgbClr val="0055F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2525353" y="5844295"/>
            <a:ext cx="2635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3x + y – 2z = 0</a:t>
            </a:r>
            <a:endParaRPr kumimoji="0" lang="pt-BR" sz="2000" b="0" baseline="30000" smtClean="0">
              <a:solidFill>
                <a:srgbClr val="0055FE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780"/>
                            </p:stCondLst>
                            <p:childTnLst>
                              <p:par>
                                <p:cTn id="3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20"/>
                            </p:stCondLst>
                            <p:childTnLst>
                              <p:par>
                                <p:cTn id="4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940"/>
                            </p:stCondLst>
                            <p:childTnLst>
                              <p:par>
                                <p:cTn id="5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6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28675" grpId="0" build="p"/>
      <p:bldP spid="56324" grpId="0" animBg="1"/>
      <p:bldP spid="56325" grpId="0"/>
      <p:bldP spid="56326" grpId="0"/>
      <p:bldP spid="56327" grpId="0"/>
      <p:bldP spid="56333" grpId="0" animBg="1"/>
      <p:bldP spid="56334" grpId="0"/>
      <p:bldP spid="56335" grpId="0"/>
      <p:bldP spid="56336" grpId="0"/>
      <p:bldP spid="563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33475"/>
            <a:ext cx="7772400" cy="7826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OBSERVAÇÃO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98663"/>
            <a:ext cx="7772400" cy="93662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dirty="0" smtClean="0">
                <a:latin typeface="+mj-lt"/>
              </a:rPr>
              <a:t>Todo sistema linear pode ser representado na forma matricial.</a:t>
            </a:r>
          </a:p>
        </p:txBody>
      </p:sp>
      <p:sp>
        <p:nvSpPr>
          <p:cNvPr id="71688" name="AutoShape 8"/>
          <p:cNvSpPr>
            <a:spLocks/>
          </p:cNvSpPr>
          <p:nvPr/>
        </p:nvSpPr>
        <p:spPr bwMode="auto">
          <a:xfrm>
            <a:off x="3492500" y="2613025"/>
            <a:ext cx="144463" cy="1439863"/>
          </a:xfrm>
          <a:prstGeom prst="leftBrace">
            <a:avLst>
              <a:gd name="adj1" fmla="val 830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3594100" y="2646363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2x + y = 3</a:t>
            </a:r>
            <a:endParaRPr kumimoji="0" lang="pt-BR" sz="2000" b="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3594100" y="3128963"/>
            <a:ext cx="1914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x – 2y = 0</a:t>
            </a:r>
            <a:endParaRPr kumimoji="0" lang="pt-BR" sz="2000" b="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3594100" y="3590925"/>
            <a:ext cx="184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5x + y = 0</a:t>
            </a:r>
            <a:endParaRPr kumimoji="0" lang="pt-BR" sz="2000" b="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71717" name="Group 37"/>
          <p:cNvGraphicFramePr>
            <a:graphicFrameLocks noGrp="1"/>
          </p:cNvGraphicFramePr>
          <p:nvPr/>
        </p:nvGraphicFramePr>
        <p:xfrm>
          <a:off x="2179638" y="4005263"/>
          <a:ext cx="1138237" cy="1457325"/>
        </p:xfrm>
        <a:graphic>
          <a:graphicData uri="http://schemas.openxmlformats.org/drawingml/2006/table">
            <a:tbl>
              <a:tblPr/>
              <a:tblGrid>
                <a:gridCol w="568325"/>
                <a:gridCol w="569912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–2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12" name="AutoShape 32"/>
          <p:cNvSpPr>
            <a:spLocks noChangeArrowheads="1"/>
          </p:cNvSpPr>
          <p:nvPr/>
        </p:nvSpPr>
        <p:spPr bwMode="auto">
          <a:xfrm>
            <a:off x="2184400" y="4108450"/>
            <a:ext cx="1133475" cy="131127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71713" name="Text Box 33"/>
          <p:cNvSpPr txBox="1">
            <a:spLocks noChangeArrowheads="1"/>
          </p:cNvSpPr>
          <p:nvPr/>
        </p:nvSpPr>
        <p:spPr bwMode="auto">
          <a:xfrm>
            <a:off x="1490663" y="4483100"/>
            <a:ext cx="7048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A =</a:t>
            </a:r>
          </a:p>
        </p:txBody>
      </p:sp>
      <p:graphicFrame>
        <p:nvGraphicFramePr>
          <p:cNvPr id="71719" name="Group 39"/>
          <p:cNvGraphicFramePr>
            <a:graphicFrameLocks noGrp="1"/>
          </p:cNvGraphicFramePr>
          <p:nvPr/>
        </p:nvGraphicFramePr>
        <p:xfrm>
          <a:off x="4697413" y="4297363"/>
          <a:ext cx="463550" cy="971550"/>
        </p:xfrm>
        <a:graphic>
          <a:graphicData uri="http://schemas.openxmlformats.org/drawingml/2006/table">
            <a:tbl>
              <a:tblPr/>
              <a:tblGrid>
                <a:gridCol w="46355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  <a:endParaRPr kumimoji="1" lang="pt-BR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Y</a:t>
                      </a:r>
                      <a:endParaRPr kumimoji="1" lang="pt-BR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28" name="AutoShape 48"/>
          <p:cNvSpPr>
            <a:spLocks noChangeArrowheads="1"/>
          </p:cNvSpPr>
          <p:nvPr/>
        </p:nvSpPr>
        <p:spPr bwMode="auto">
          <a:xfrm>
            <a:off x="4667250" y="4414838"/>
            <a:ext cx="495300" cy="836612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71729" name="Text Box 49"/>
          <p:cNvSpPr txBox="1">
            <a:spLocks noChangeArrowheads="1"/>
          </p:cNvSpPr>
          <p:nvPr/>
        </p:nvSpPr>
        <p:spPr bwMode="auto">
          <a:xfrm>
            <a:off x="3960813" y="4552950"/>
            <a:ext cx="747712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X =</a:t>
            </a:r>
            <a:endParaRPr kumimoji="0" lang="pt-BR" sz="2000" b="0" baseline="-25000" smtClean="0">
              <a:latin typeface="+mj-lt"/>
            </a:endParaRPr>
          </a:p>
        </p:txBody>
      </p:sp>
      <p:graphicFrame>
        <p:nvGraphicFramePr>
          <p:cNvPr id="71743" name="Group 63"/>
          <p:cNvGraphicFramePr>
            <a:graphicFrameLocks noGrp="1"/>
          </p:cNvGraphicFramePr>
          <p:nvPr/>
        </p:nvGraphicFramePr>
        <p:xfrm>
          <a:off x="6664325" y="4037013"/>
          <a:ext cx="463550" cy="1457325"/>
        </p:xfrm>
        <a:graphic>
          <a:graphicData uri="http://schemas.openxmlformats.org/drawingml/2006/table">
            <a:tbl>
              <a:tblPr/>
              <a:tblGrid>
                <a:gridCol w="46355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  <a:endParaRPr kumimoji="1" lang="pt-BR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  <a:endParaRPr kumimoji="1" lang="pt-BR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40" name="AutoShape 60"/>
          <p:cNvSpPr>
            <a:spLocks noChangeArrowheads="1"/>
          </p:cNvSpPr>
          <p:nvPr/>
        </p:nvSpPr>
        <p:spPr bwMode="auto">
          <a:xfrm>
            <a:off x="6648450" y="4057650"/>
            <a:ext cx="531813" cy="1404938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000" b="0">
              <a:latin typeface="+mj-lt"/>
            </a:endParaRPr>
          </a:p>
        </p:txBody>
      </p:sp>
      <p:sp>
        <p:nvSpPr>
          <p:cNvPr id="71741" name="Text Box 61"/>
          <p:cNvSpPr txBox="1">
            <a:spLocks noChangeArrowheads="1"/>
          </p:cNvSpPr>
          <p:nvPr/>
        </p:nvSpPr>
        <p:spPr bwMode="auto">
          <a:xfrm>
            <a:off x="5942013" y="4538663"/>
            <a:ext cx="747712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25A73B"/>
              </a:buClr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B =</a:t>
            </a:r>
            <a:endParaRPr kumimoji="0" lang="pt-BR" sz="2000" b="0" baseline="-25000" smtClean="0">
              <a:latin typeface="+mj-lt"/>
            </a:endParaRPr>
          </a:p>
        </p:txBody>
      </p:sp>
      <p:sp>
        <p:nvSpPr>
          <p:cNvPr id="71744" name="Rectangle 64"/>
          <p:cNvSpPr>
            <a:spLocks noChangeArrowheads="1"/>
          </p:cNvSpPr>
          <p:nvPr/>
        </p:nvSpPr>
        <p:spPr bwMode="auto">
          <a:xfrm>
            <a:off x="1692275" y="5564188"/>
            <a:ext cx="18002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pt-BR" sz="2000" b="0" dirty="0"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Matriz dos coeficientes</a:t>
            </a:r>
            <a:endParaRPr lang="pt-BR" sz="2000" b="0" baseline="-25000" dirty="0">
              <a:solidFill>
                <a:srgbClr val="00206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1745" name="Rectangle 65"/>
          <p:cNvSpPr>
            <a:spLocks noChangeArrowheads="1"/>
          </p:cNvSpPr>
          <p:nvPr/>
        </p:nvSpPr>
        <p:spPr bwMode="auto">
          <a:xfrm>
            <a:off x="3851275" y="5565775"/>
            <a:ext cx="18002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pt-BR" sz="2000" b="0"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Matriz das incógnitas</a:t>
            </a:r>
            <a:endParaRPr lang="pt-BR" sz="2000" b="0" baseline="-25000">
              <a:solidFill>
                <a:srgbClr val="00206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1746" name="Rectangle 66"/>
          <p:cNvSpPr>
            <a:spLocks noChangeArrowheads="1"/>
          </p:cNvSpPr>
          <p:nvPr/>
        </p:nvSpPr>
        <p:spPr bwMode="auto">
          <a:xfrm>
            <a:off x="5580063" y="5565775"/>
            <a:ext cx="26638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pt-BR" sz="2000" b="0"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Matriz dos termos independentes</a:t>
            </a:r>
            <a:endParaRPr lang="pt-BR" sz="2000" b="0" baseline="-25000">
              <a:solidFill>
                <a:srgbClr val="00206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780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60"/>
                            </p:stCondLst>
                            <p:childTnLst>
                              <p:par>
                                <p:cTn id="3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717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717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717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717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717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717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7" dur="80"/>
                                        <p:tgtEl>
                                          <p:spTgt spid="717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8" dur="80"/>
                                        <p:tgtEl>
                                          <p:spTgt spid="717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80"/>
                                        <p:tgtEl>
                                          <p:spTgt spid="717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29699" grpId="0" build="p"/>
      <p:bldP spid="71688" grpId="0" animBg="1"/>
      <p:bldP spid="71689" grpId="0"/>
      <p:bldP spid="71691" grpId="0"/>
      <p:bldP spid="71692" grpId="0"/>
      <p:bldP spid="71712" grpId="0" animBg="1"/>
      <p:bldP spid="71713" grpId="0"/>
      <p:bldP spid="71728" grpId="0" animBg="1"/>
      <p:bldP spid="71729" grpId="0"/>
      <p:bldP spid="71740" grpId="0" animBg="1"/>
      <p:bldP spid="71741" grpId="0"/>
      <p:bldP spid="71744" grpId="0"/>
      <p:bldP spid="71745" grpId="0"/>
      <p:bldP spid="717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>
          <a:xfrm>
            <a:off x="1116013" y="3068638"/>
            <a:ext cx="7993062" cy="6477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2100" dirty="0" smtClean="0">
                <a:latin typeface="+mj-lt"/>
              </a:rPr>
              <a:t>No sistema linear</a:t>
            </a:r>
          </a:p>
        </p:txBody>
      </p:sp>
      <p:sp>
        <p:nvSpPr>
          <p:cNvPr id="58377" name="AutoShape 9"/>
          <p:cNvSpPr>
            <a:spLocks/>
          </p:cNvSpPr>
          <p:nvPr/>
        </p:nvSpPr>
        <p:spPr bwMode="auto">
          <a:xfrm>
            <a:off x="3492500" y="2933700"/>
            <a:ext cx="144463" cy="900113"/>
          </a:xfrm>
          <a:prstGeom prst="leftBrace">
            <a:avLst>
              <a:gd name="adj1" fmla="val 519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b="0">
              <a:latin typeface="+mj-lt"/>
            </a:endParaRP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3594100" y="2924175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x + y = 5</a:t>
            </a:r>
            <a:endParaRPr kumimoji="0" lang="pt-BR" sz="2000" b="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3594100" y="3406775"/>
            <a:ext cx="1755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smtClean="0">
                <a:latin typeface="+mj-lt"/>
              </a:rPr>
              <a:t>2x – y = 1</a:t>
            </a:r>
            <a:endParaRPr kumimoji="0" lang="pt-BR" sz="2000" b="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1417638" y="4410075"/>
            <a:ext cx="3240087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pt-BR" sz="2000" b="0" dirty="0">
                <a:latin typeface="+mj-lt"/>
                <a:ea typeface="Arial Unicode MS" pitchFamily="34" charset="-128"/>
                <a:cs typeface="Arial Unicode MS" pitchFamily="34" charset="-128"/>
              </a:rPr>
              <a:t>(2, 3) é solução  →</a:t>
            </a:r>
            <a:endParaRPr lang="pt-BR" sz="2000" b="0" baseline="-25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8391" name="AutoShape 23"/>
          <p:cNvSpPr>
            <a:spLocks/>
          </p:cNvSpPr>
          <p:nvPr/>
        </p:nvSpPr>
        <p:spPr bwMode="auto">
          <a:xfrm>
            <a:off x="3649663" y="4187825"/>
            <a:ext cx="144462" cy="900113"/>
          </a:xfrm>
          <a:prstGeom prst="leftBrace">
            <a:avLst>
              <a:gd name="adj1" fmla="val 519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b="0">
              <a:latin typeface="+mj-lt"/>
            </a:endParaRPr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3751263" y="4178300"/>
            <a:ext cx="2490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2 + 3 = 5  </a:t>
            </a:r>
            <a:r>
              <a:rPr kumimoji="0" lang="pt-BR" sz="2000" b="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(V)</a:t>
            </a:r>
            <a:endParaRPr kumimoji="0" lang="pt-BR" sz="2000" b="0" baseline="30000" dirty="0" smtClean="0">
              <a:solidFill>
                <a:schemeClr val="accent3">
                  <a:lumMod val="50000"/>
                </a:schemeClr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751263" y="4660900"/>
            <a:ext cx="285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2.2 – 3 = 1  </a:t>
            </a:r>
            <a:r>
              <a:rPr kumimoji="0" lang="pt-BR" sz="2000" b="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(V)</a:t>
            </a:r>
            <a:endParaRPr kumimoji="0" lang="pt-BR" sz="2000" b="0" baseline="30000" dirty="0" smtClean="0">
              <a:solidFill>
                <a:schemeClr val="accent3">
                  <a:lumMod val="50000"/>
                </a:schemeClr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8394" name="Rectangle 26"/>
          <p:cNvSpPr>
            <a:spLocks noChangeArrowheads="1"/>
          </p:cNvSpPr>
          <p:nvPr/>
        </p:nvSpPr>
        <p:spPr bwMode="auto">
          <a:xfrm>
            <a:off x="1403350" y="5632450"/>
            <a:ext cx="345598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D2B8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DCB4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pt-BR" sz="2000" b="0">
                <a:latin typeface="+mj-lt"/>
                <a:ea typeface="Arial Unicode MS" pitchFamily="34" charset="-128"/>
                <a:cs typeface="Arial Unicode MS" pitchFamily="34" charset="-128"/>
              </a:rPr>
              <a:t>(3, 2) não é solução  →</a:t>
            </a:r>
            <a:endParaRPr lang="pt-BR" sz="2000" b="0" baseline="-2500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8395" name="AutoShape 27"/>
          <p:cNvSpPr>
            <a:spLocks/>
          </p:cNvSpPr>
          <p:nvPr/>
        </p:nvSpPr>
        <p:spPr bwMode="auto">
          <a:xfrm>
            <a:off x="4067175" y="5410200"/>
            <a:ext cx="144463" cy="900113"/>
          </a:xfrm>
          <a:prstGeom prst="leftBrace">
            <a:avLst>
              <a:gd name="adj1" fmla="val 519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>
              <a:defRPr/>
            </a:pPr>
            <a:endParaRPr lang="pt-BR" b="0">
              <a:latin typeface="+mj-lt"/>
            </a:endParaRPr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4168775" y="5400675"/>
            <a:ext cx="2549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3 + 2 = 5 </a:t>
            </a:r>
            <a:r>
              <a:rPr kumimoji="0" lang="pt-BR" sz="2000" b="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 (V)</a:t>
            </a:r>
            <a:endParaRPr kumimoji="0" lang="pt-BR" sz="2000" b="0" baseline="30000" dirty="0" smtClean="0">
              <a:solidFill>
                <a:schemeClr val="accent3">
                  <a:lumMod val="50000"/>
                </a:schemeClr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4168775" y="5883275"/>
            <a:ext cx="2549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kumimoji="0" lang="pt-BR" sz="2000" b="0" dirty="0" smtClean="0">
                <a:latin typeface="+mj-lt"/>
              </a:rPr>
              <a:t>2.3 – 2 = 1  </a:t>
            </a:r>
            <a:r>
              <a:rPr kumimoji="0" lang="pt-BR" sz="2000" b="0" dirty="0" smtClean="0">
                <a:solidFill>
                  <a:srgbClr val="C00000"/>
                </a:solidFill>
                <a:latin typeface="+mj-lt"/>
              </a:rPr>
              <a:t>(F)</a:t>
            </a:r>
            <a:endParaRPr kumimoji="0" lang="pt-BR" sz="2000" b="0" baseline="30000" dirty="0" smtClean="0">
              <a:solidFill>
                <a:srgbClr val="C0000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3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7388" y="1185863"/>
            <a:ext cx="7772400" cy="587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2800" b="1" smtClean="0"/>
              <a:t>SOLUÇÃO DE UM SISTEMA LINEAR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84213" y="1916113"/>
            <a:ext cx="7848600" cy="1600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000" b="0" dirty="0" smtClean="0">
                <a:latin typeface="+mj-lt"/>
              </a:rPr>
              <a:t>Uma solução de um sistema linear é um conjunto de valores que satisfaz ao mesmo tempo todas as equações do sistema linear.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2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5" dur="80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6" dur="80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80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58377" grpId="0" animBg="1"/>
      <p:bldP spid="58378" grpId="0"/>
      <p:bldP spid="58379" grpId="0"/>
      <p:bldP spid="58388" grpId="0"/>
      <p:bldP spid="58391" grpId="0" animBg="1"/>
      <p:bldP spid="58392" grpId="0"/>
      <p:bldP spid="58393" grpId="0"/>
      <p:bldP spid="58394" grpId="0"/>
      <p:bldP spid="58395" grpId="0" animBg="1"/>
      <p:bldP spid="58396" grpId="0"/>
      <p:bldP spid="58397" grpId="0"/>
      <p:bldP spid="16398" grpId="0"/>
      <p:bldP spid="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 bwMode="auto">
          <a:xfrm>
            <a:off x="457200" y="1206500"/>
            <a:ext cx="8229600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2800" b="1" smtClean="0"/>
              <a:t>SISTEMA LINEAR HOMOGÊNEO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457200" y="2071688"/>
            <a:ext cx="8229600" cy="45259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Clr>
                <a:srgbClr val="002060"/>
              </a:buClr>
              <a:buFont typeface="Wingdings" pitchFamily="2" charset="2"/>
              <a:buChar char="v"/>
            </a:pPr>
            <a:r>
              <a:rPr lang="pt-BR" altLang="pt-BR" sz="2000" smtClean="0"/>
              <a:t>Consideramos como sistema linear homogêneo aquele que possui todos os coeficientes independentes nulos.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3052763"/>
            <a:ext cx="7416800" cy="1600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2000" b="0" dirty="0" smtClean="0">
                <a:latin typeface="+mj-lt"/>
              </a:rPr>
              <a:t>Num sistema linear homogêneo, todas as equações são homogêneas (possui todos os coeficientes independentes nulos). </a:t>
            </a:r>
          </a:p>
          <a:p>
            <a:pPr algn="just" eaLnBrk="1" hangingPunct="1">
              <a:lnSpc>
                <a:spcPct val="120000"/>
              </a:lnSpc>
              <a:buClr>
                <a:srgbClr val="002060"/>
              </a:buClr>
              <a:buFont typeface="Wingdings" pitchFamily="2" charset="2"/>
              <a:buChar char="ü"/>
              <a:defRPr/>
            </a:pPr>
            <a:endParaRPr lang="pt-BR" sz="1000" b="0" dirty="0" smtClean="0">
              <a:latin typeface="+mj-lt"/>
            </a:endParaRPr>
          </a:p>
          <a:p>
            <a:pPr algn="just" eaLnBrk="1" hangingPunct="1">
              <a:lnSpc>
                <a:spcPct val="120000"/>
              </a:lnSpc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2000" b="0" dirty="0" smtClean="0">
                <a:latin typeface="+mj-lt"/>
              </a:rPr>
              <a:t>Todo sistema linear homogêneo admite a solução nula (0, 0, 0, ..., 0), chamada de trivial.</a:t>
            </a:r>
          </a:p>
          <a:p>
            <a:pPr algn="just" eaLnBrk="1" hangingPunct="1">
              <a:lnSpc>
                <a:spcPct val="120000"/>
              </a:lnSpc>
              <a:buClr>
                <a:srgbClr val="002060"/>
              </a:buClr>
              <a:buFont typeface="Wingdings" pitchFamily="2" charset="2"/>
              <a:buChar char="ü"/>
              <a:defRPr/>
            </a:pPr>
            <a:endParaRPr lang="pt-BR" sz="1000" b="0" dirty="0" smtClean="0">
              <a:latin typeface="+mj-lt"/>
            </a:endParaRPr>
          </a:p>
          <a:p>
            <a:pPr algn="just" eaLnBrk="1" hangingPunct="1">
              <a:lnSpc>
                <a:spcPct val="120000"/>
              </a:lnSpc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pt-BR" sz="2000" b="0" dirty="0" smtClean="0">
                <a:latin typeface="+mj-lt"/>
              </a:rPr>
              <a:t>Um sistema homogêneo pode ter outras soluções além da trivial.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build="p"/>
      <p:bldP spid="4" grpId="0" build="p"/>
    </p:bldLst>
  </p:timing>
</p:sld>
</file>

<file path=ppt/theme/theme1.xml><?xml version="1.0" encoding="utf-8"?>
<a:theme xmlns:a="http://schemas.openxmlformats.org/drawingml/2006/main" name="Tema3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3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Tema3</Template>
  <TotalTime>2122</TotalTime>
  <Words>2862</Words>
  <Application>Microsoft Office PowerPoint</Application>
  <PresentationFormat>Apresentação na tela (4:3)</PresentationFormat>
  <Paragraphs>510</Paragraphs>
  <Slides>40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4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Tema3</vt:lpstr>
      <vt:lpstr>Personalizar design</vt:lpstr>
      <vt:lpstr>1_Tema3</vt:lpstr>
      <vt:lpstr>1_Personalizar design</vt:lpstr>
      <vt:lpstr>Equação</vt:lpstr>
      <vt:lpstr>Slide 1</vt:lpstr>
      <vt:lpstr>SISTEMAS LINEARES</vt:lpstr>
      <vt:lpstr>Slide 3</vt:lpstr>
      <vt:lpstr>EQUAÇÃO LINEAR</vt:lpstr>
      <vt:lpstr>EQUAÇÃO LINEAR (NOTAÇÃO)</vt:lpstr>
      <vt:lpstr>SISTEMA LINEAR</vt:lpstr>
      <vt:lpstr>OBSERVAÇÃO</vt:lpstr>
      <vt:lpstr>SOLUÇÃO DE UM SISTEMA LINEAR</vt:lpstr>
      <vt:lpstr>SISTEMA LINEAR HOMOGÊNEO</vt:lpstr>
      <vt:lpstr>EXEMPLO</vt:lpstr>
      <vt:lpstr>SISTEMAS EQUIVALENTES</vt:lpstr>
      <vt:lpstr>PROPRIEDADES DE EQUIVALÊNCIA ENTRE SISTEMAS</vt:lpstr>
      <vt:lpstr>CLASSIFICAÇÃO DE UM SISTEMA LINEAR</vt:lpstr>
      <vt:lpstr>SISTEMA DE EQUAÇÕES COM DUAS INCÓGNITAS E INTERPRETAÇÃO GRÁFICA DA SOLUÇÃO</vt:lpstr>
      <vt:lpstr>EXEMPLO 1</vt:lpstr>
      <vt:lpstr>Slide 16</vt:lpstr>
      <vt:lpstr>EXEMPLO 2</vt:lpstr>
      <vt:lpstr>Slide 18</vt:lpstr>
      <vt:lpstr>EXEMPLO 3</vt:lpstr>
      <vt:lpstr>Slide 20</vt:lpstr>
      <vt:lpstr>Slide 21</vt:lpstr>
      <vt:lpstr>REGRA DE CRAMER</vt:lpstr>
      <vt:lpstr>Slide 23</vt:lpstr>
      <vt:lpstr>EXEMPLO</vt:lpstr>
      <vt:lpstr>RESOLUÇÃO DE SISTEMAS POR ESCALONAMENTO </vt:lpstr>
      <vt:lpstr>ESCALONAMENTO DE SISTEMAS</vt:lpstr>
      <vt:lpstr>EXEMPLO 1</vt:lpstr>
      <vt:lpstr>EXEMPLO 2</vt:lpstr>
      <vt:lpstr>EXEMPLO 3</vt:lpstr>
      <vt:lpstr>Slide 30</vt:lpstr>
      <vt:lpstr>ESCALONAMENTO NA FORMA DE MATRIZ</vt:lpstr>
      <vt:lpstr>EXEMPLO</vt:lpstr>
      <vt:lpstr>Slide 33</vt:lpstr>
      <vt:lpstr>QUESTÕES</vt:lpstr>
      <vt:lpstr>Slide 35</vt:lpstr>
      <vt:lpstr>Slide 36</vt:lpstr>
      <vt:lpstr>Slide 37</vt:lpstr>
      <vt:lpstr>Slide 38</vt:lpstr>
      <vt:lpstr>EXTRAS</vt:lpstr>
      <vt:lpstr>REFERÊNCIAS</vt:lpstr>
    </vt:vector>
  </TitlesOfParts>
  <Company>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Lineares</dc:title>
  <dc:creator>Marcela</dc:creator>
  <cp:lastModifiedBy>Positivo Master</cp:lastModifiedBy>
  <cp:revision>873</cp:revision>
  <dcterms:created xsi:type="dcterms:W3CDTF">2008-08-10T19:33:57Z</dcterms:created>
  <dcterms:modified xsi:type="dcterms:W3CDTF">2015-10-06T14:07:58Z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TC010690501046</vt:lpwstr>
  </property>
</Properties>
</file>