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19" r:id="rId17"/>
    <p:sldId id="334" r:id="rId18"/>
    <p:sldId id="311" r:id="rId19"/>
    <p:sldId id="313" r:id="rId20"/>
    <p:sldId id="312" r:id="rId21"/>
    <p:sldId id="314" r:id="rId22"/>
    <p:sldId id="315" r:id="rId23"/>
    <p:sldId id="316" r:id="rId24"/>
    <p:sldId id="317" r:id="rId25"/>
    <p:sldId id="318" r:id="rId26"/>
    <p:sldId id="333" r:id="rId27"/>
    <p:sldId id="336" r:id="rId28"/>
    <p:sldId id="337" r:id="rId29"/>
    <p:sldId id="338" r:id="rId30"/>
    <p:sldId id="339" r:id="rId31"/>
    <p:sldId id="341" r:id="rId32"/>
    <p:sldId id="340" r:id="rId33"/>
    <p:sldId id="342" r:id="rId34"/>
    <p:sldId id="343" r:id="rId35"/>
    <p:sldId id="307" r:id="rId36"/>
    <p:sldId id="344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92" autoAdjust="0"/>
  </p:normalViewPr>
  <p:slideViewPr>
    <p:cSldViewPr>
      <p:cViewPr varScale="1">
        <p:scale>
          <a:sx n="88" d="100"/>
          <a:sy n="88" d="100"/>
        </p:scale>
        <p:origin x="-106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1C0E26-2057-4A07-8630-2F03DC3CE09E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F92469-8E05-4B0D-8E2F-2188530CF5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6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719074-6E5F-4EA0-BC39-E2CAC4C72A6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D3CAA4-1985-4FE5-ABCE-6A3180EB8BD4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C97844-824F-44BF-8959-E7417F8785C3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ADE579-BFCB-4115-8477-C0101E51152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065623-0B5F-4C60-8E32-8DC3EAAC1330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6874D-0300-4E91-8A97-8448A8EEC3C6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02AF9-7377-4B7B-93A1-0AF4D22A012F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74C1F-071A-4670-8DD9-D3328FD46775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E0B58A-C909-4C2A-9B40-0EB42E59C823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49DDA3-318B-417C-A6CB-358DBB0D90E7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815742-0594-4BB4-8418-94DE8DCB619E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F2F329-54EA-4C61-B2BE-FAF0E50AF659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BCF2C2-1657-4F80-83E0-DAD5CE94FD34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3C37B-AA00-4E42-863E-72F6D8527407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0C1B11-1D2D-49DB-AB08-EA997919C611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4F78C3-F229-4210-8B6D-11C73C133B4E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DEE45-6483-4E97-B589-361ED6F56A8D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8AFE6-6E7A-4A18-AC79-4912C0FB60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6419-7CAA-4751-8132-BFE5835013B6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D0014-92C6-469E-AD16-6F98E084CE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1B459-0E2E-430E-A2E2-C696DD2469A8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6625-1297-45CC-AFA8-48F53235C4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5715000" y="1600200"/>
            <a:ext cx="3124200" cy="4495800"/>
          </a:xfrm>
        </p:spPr>
        <p:txBody>
          <a:bodyPr rtlCol="0">
            <a:normAutofit/>
          </a:bodyPr>
          <a:lstStyle/>
          <a:p>
            <a:pPr lvl="0"/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18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85D1-14E2-41AE-BC3C-3E25406195A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B200F-5776-4135-ACDD-8BBC317C51AD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E5F56-E870-429B-8E9B-F78E5255EA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F8D59-C3CE-48EA-8DA4-97D7DE284613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2B141-86F9-4FFE-AC8D-170A14AD6E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0F630-E3CE-4A09-992A-1A679FFE548D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7F79-CB86-41B4-84F5-9D3159FFAA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A73FA-F4E1-48C7-90E1-D55C90F35096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5D558-FDC7-4FFA-B1D5-C69D040217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F0630-B98A-402E-9639-125B9EF831F9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F267D-8E97-47ED-B835-BC06A02066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D8707-1F2C-438D-9C60-589FEA874DDE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8CAE-4D28-4EF0-906F-6A8DD5F589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DB42F-4ED4-4208-9A11-E095C87C666D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CD13-5949-4A6E-8D14-D239C2A682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0106E-D693-4852-ABB0-ED29730CA86E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8DF0B-4165-4755-AD9B-7917E338D5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89B3E-B803-46E3-A281-9AA438FC94CF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19C85-758E-4BC9-A528-7B483A53E9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8D575-05B5-469A-B935-631F32C0BFFD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58E6-493A-4E31-9071-2D54988E4F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AB777-D5CB-49A8-9ECC-D3C1D4E93EC8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6C3FF-3E87-4169-8925-5A9F8D4E27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D635-66AD-4F03-A03E-F111E6969EE4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F1E18-783A-4111-9BCC-72A3CA4CB9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2D47C-07CB-4BAF-A0CF-F904103F6521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5D69-8C4C-4938-8C9F-7290E9FA4B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2CDD2-6D58-406B-8BFD-030CBA2B30F7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C096A-8614-4846-AF60-881E0FEE00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FED6-112A-4EDE-BCBB-DF6269ADDBCD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2BE95-FC45-412D-ACD4-50CBBCE345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1FDE7-9505-49FA-BD5C-185A6A09C501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75602-8AB2-4187-9B16-7461DB95C9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D4D3-628F-4EF8-AE98-83D3981E8D8F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973A3-040E-4CAC-ADC6-40016432DE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2D035-6D35-4BB7-8C9D-E7E1A021799E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846A8-4C74-4625-B18A-6F68270720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0DC13-CBD6-4B3A-B1AE-673197B6ED26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86242-C061-4370-8ED0-8ACA9D4599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9ABE6-1329-44A4-B410-BC5EF7E39D54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F0167D-FF75-419B-BC7E-FDFA7A4C78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5127" name="Imagem 6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614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1EEFE2-FEA6-4D93-83A8-5411FF9F425C}" type="datetimeFigureOut">
              <a:rPr lang="pt-BR"/>
              <a:pPr>
                <a:defRPr/>
              </a:pPr>
              <a:t>18/05/2012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BE8423-806B-4795-82BA-7D265027F3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CaixaDeTexto 6"/>
          <p:cNvSpPr txBox="1">
            <a:spLocks noChangeArrowheads="1"/>
          </p:cNvSpPr>
          <p:nvPr/>
        </p:nvSpPr>
        <p:spPr bwMode="auto">
          <a:xfrm>
            <a:off x="684213" y="4156075"/>
            <a:ext cx="7954962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2000">
              <a:solidFill>
                <a:srgbClr val="102766"/>
              </a:solidFill>
              <a:latin typeface="Calibri" pitchFamily="34" charset="0"/>
            </a:endParaRPr>
          </a:p>
          <a:p>
            <a:pPr algn="ctr"/>
            <a:r>
              <a:rPr lang="pt-BR" sz="3600" b="1">
                <a:solidFill>
                  <a:srgbClr val="102766"/>
                </a:solidFill>
                <a:latin typeface="Calibri" pitchFamily="34" charset="0"/>
              </a:rPr>
              <a:t>Matemática e suas Tecnologias - Matemática</a:t>
            </a:r>
          </a:p>
          <a:p>
            <a:pPr algn="ctr"/>
            <a:r>
              <a:rPr lang="pt-BR" sz="2000">
                <a:solidFill>
                  <a:srgbClr val="102766"/>
                </a:solidFill>
                <a:latin typeface="Calibri" pitchFamily="34" charset="0"/>
              </a:rPr>
              <a:t>Ensino Médio, 2ª Série</a:t>
            </a:r>
          </a:p>
          <a:p>
            <a:pPr algn="ctr"/>
            <a:r>
              <a:rPr lang="pt-BR" sz="3600" b="1">
                <a:solidFill>
                  <a:srgbClr val="102766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428625" y="2195513"/>
            <a:ext cx="8286750" cy="2459037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100" b="1" dirty="0">
                <a:latin typeface="+mj-lt"/>
                <a:cs typeface="Times New Roman" pitchFamily="18" charset="0"/>
              </a:rPr>
              <a:t>15)</a:t>
            </a:r>
            <a:r>
              <a:rPr lang="pt-BR" sz="2100" dirty="0">
                <a:latin typeface="+mj-lt"/>
                <a:cs typeface="Times New Roman" pitchFamily="18" charset="0"/>
              </a:rPr>
              <a:t> Depois que vocês analisaram quantos caminhos levam a Mônica para a casa de cada amigo, podem mudar de opinião na seguinte questão: </a:t>
            </a:r>
            <a:r>
              <a:rPr lang="pt-BR" sz="2100" b="1" i="1" dirty="0">
                <a:latin typeface="+mj-lt"/>
                <a:cs typeface="Times New Roman" pitchFamily="18" charset="0"/>
              </a:rPr>
              <a:t>“todos os amigos têm a mesma chance de serem visitados?</a:t>
            </a:r>
            <a:r>
              <a:rPr lang="pt-BR" sz="2100" dirty="0">
                <a:latin typeface="+mj-lt"/>
                <a:cs typeface="Times New Roman" pitchFamily="18" charset="0"/>
              </a:rPr>
              <a:t>”. Pense na sua resposta considerando a questão 10.                      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100" dirty="0">
                <a:latin typeface="+mj-lt"/>
                <a:cs typeface="Times New Roman" pitchFamily="18" charset="0"/>
              </a:rPr>
              <a:t>(     ) Não     (     ) Sim.    Por quê? </a:t>
            </a:r>
          </a:p>
        </p:txBody>
      </p:sp>
      <p:sp>
        <p:nvSpPr>
          <p:cNvPr id="17411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aixaDeTexto 11"/>
          <p:cNvSpPr txBox="1">
            <a:spLocks noChangeArrowheads="1"/>
          </p:cNvSpPr>
          <p:nvPr/>
        </p:nvSpPr>
        <p:spPr bwMode="auto">
          <a:xfrm>
            <a:off x="357188" y="973138"/>
            <a:ext cx="8286750" cy="14970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pt-BR" sz="2100" b="1" dirty="0" smtClean="0">
                <a:latin typeface="+mj-lt"/>
                <a:cs typeface="Times New Roman" pitchFamily="18" charset="0"/>
              </a:rPr>
              <a:t>16)</a:t>
            </a:r>
            <a:r>
              <a:rPr lang="pt-BR" sz="2100" dirty="0" smtClean="0">
                <a:latin typeface="+mj-lt"/>
                <a:cs typeface="Times New Roman" pitchFamily="18" charset="0"/>
              </a:rPr>
              <a:t> Analisando e sistematizando os resultados da árvore de possibilidades, preencham a Tabela 2: 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pt-BR" sz="21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450" y="2384425"/>
            <a:ext cx="8035925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100" dirty="0">
                <a:latin typeface="+mj-lt"/>
                <a:cs typeface="Times New Roman" pitchFamily="18" charset="0"/>
              </a:rPr>
              <a:t>Tabela 2. Distribuição e probabilidade da visita da Mônica a seus amigos</a:t>
            </a:r>
            <a:endParaRPr lang="pt-BR" sz="2100" dirty="0">
              <a:latin typeface="+mj-lt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9725" y="2800350"/>
          <a:ext cx="8463856" cy="307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015"/>
                <a:gridCol w="2363841"/>
                <a:gridCol w="2897475"/>
                <a:gridCol w="1982525"/>
              </a:tblGrid>
              <a:tr h="474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Amigo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N° de caminhos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N° de caminhos / total</a:t>
                      </a:r>
                      <a:r>
                        <a:rPr lang="pt-BR" baseline="0" dirty="0" smtClean="0"/>
                        <a:t> de caminhos (fração)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Probabilidade (</a:t>
                      </a:r>
                      <a:r>
                        <a:rPr lang="pt-BR" dirty="0" err="1" smtClean="0"/>
                        <a:t>Pi</a:t>
                      </a:r>
                      <a:r>
                        <a:rPr lang="pt-BR" dirty="0" smtClean="0"/>
                        <a:t>)*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Horácio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Cebolinha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Magali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Cascão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Bidu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66688" y="5894388"/>
            <a:ext cx="6042025" cy="414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100" dirty="0">
                <a:latin typeface="+mj-lt"/>
                <a:cs typeface="Times New Roman" pitchFamily="18" charset="0"/>
              </a:rPr>
              <a:t>(*) efetuar a divisão para expressar na forma decimal.</a:t>
            </a:r>
            <a:endParaRPr lang="pt-BR" sz="21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aixaDeTexto 11"/>
          <p:cNvSpPr txBox="1">
            <a:spLocks noChangeArrowheads="1"/>
          </p:cNvSpPr>
          <p:nvPr/>
        </p:nvSpPr>
        <p:spPr bwMode="auto">
          <a:xfrm>
            <a:off x="357188" y="892175"/>
            <a:ext cx="8358187" cy="10112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pt-BR" sz="2100" b="1" dirty="0" smtClean="0">
                <a:latin typeface="+mj-lt"/>
                <a:cs typeface="Times New Roman" pitchFamily="18" charset="0"/>
              </a:rPr>
              <a:t>17)</a:t>
            </a:r>
            <a:r>
              <a:rPr lang="pt-BR" sz="2100" dirty="0" smtClean="0">
                <a:latin typeface="+mj-lt"/>
                <a:cs typeface="Times New Roman" pitchFamily="18" charset="0"/>
              </a:rPr>
              <a:t> Preencham a Tabela 3 com os resultados da Tabela 1 e 2: 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pt-BR" sz="21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19459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450" y="1695450"/>
            <a:ext cx="6978650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100" dirty="0">
                <a:latin typeface="+mj-lt"/>
                <a:cs typeface="Times New Roman" pitchFamily="18" charset="0"/>
              </a:rPr>
              <a:t>Tabela 3. Quadro comparativo da atribuição de probabilidades</a:t>
            </a:r>
            <a:endParaRPr lang="pt-BR" sz="2100" dirty="0">
              <a:latin typeface="+mj-lt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9725" y="2111375"/>
          <a:ext cx="8480400" cy="291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11"/>
                <a:gridCol w="3092932"/>
                <a:gridCol w="3791157"/>
              </a:tblGrid>
              <a:tr h="474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Amigo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 relativa (</a:t>
                      </a:r>
                      <a:r>
                        <a:rPr lang="pt-BR" dirty="0" err="1" smtClean="0"/>
                        <a:t>hi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Probabilidade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Horácio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Cebolinha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Magali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Cascão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Bidu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57188" y="1187450"/>
            <a:ext cx="8786812" cy="1981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pt-BR" sz="2100" b="1" smtClean="0">
                <a:latin typeface="+mj-lt"/>
                <a:cs typeface="Times New Roman" pitchFamily="18" charset="0"/>
              </a:rPr>
              <a:t>18) </a:t>
            </a:r>
            <a:r>
              <a:rPr lang="pt-BR" sz="2100" smtClean="0">
                <a:latin typeface="+mj-lt"/>
                <a:cs typeface="Times New Roman" pitchFamily="18" charset="0"/>
              </a:rPr>
              <a:t>Qual é a diferença entre essas duas formas de atribuir probabilidades? </a:t>
            </a:r>
          </a:p>
          <a:p>
            <a:pPr eaLnBrk="1" hangingPunct="1">
              <a:lnSpc>
                <a:spcPct val="150000"/>
              </a:lnSpc>
              <a:defRPr/>
            </a:pPr>
            <a:endParaRPr lang="pt-BR" sz="2100" smtClean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pt-BR" sz="2100" b="1" smtClean="0">
                <a:latin typeface="+mj-lt"/>
                <a:cs typeface="Times New Roman" pitchFamily="18" charset="0"/>
              </a:rPr>
              <a:t>19)</a:t>
            </a:r>
            <a:r>
              <a:rPr lang="pt-BR" sz="2100" smtClean="0">
                <a:latin typeface="+mj-lt"/>
                <a:cs typeface="Times New Roman" pitchFamily="18" charset="0"/>
              </a:rPr>
              <a:t> Analisando os resultados,  qual dessas duas maneiras de atribuir probabilidades é mais adequada?  Por quê?</a:t>
            </a:r>
          </a:p>
        </p:txBody>
      </p:sp>
      <p:sp>
        <p:nvSpPr>
          <p:cNvPr id="20483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57188" y="1333500"/>
            <a:ext cx="8786812" cy="348557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pt-BR" sz="2100" b="1" dirty="0" smtClean="0">
                <a:latin typeface="+mj-lt"/>
                <a:cs typeface="Times New Roman" pitchFamily="18" charset="0"/>
              </a:rPr>
              <a:t>20)</a:t>
            </a:r>
            <a:r>
              <a:rPr lang="pt-BR" sz="2100" dirty="0" smtClean="0">
                <a:latin typeface="+mj-lt"/>
                <a:cs typeface="Times New Roman" pitchFamily="18" charset="0"/>
              </a:rPr>
              <a:t> Na grade de baixo da malha, representem os dados da probabilidade (</a:t>
            </a:r>
            <a:r>
              <a:rPr lang="pt-BR" sz="2100" dirty="0" err="1" smtClean="0">
                <a:latin typeface="+mj-lt"/>
                <a:cs typeface="Times New Roman" pitchFamily="18" charset="0"/>
              </a:rPr>
              <a:t>Pi</a:t>
            </a:r>
            <a:r>
              <a:rPr lang="pt-BR" sz="2100" dirty="0" smtClean="0">
                <a:latin typeface="+mj-lt"/>
                <a:cs typeface="Times New Roman" pitchFamily="18" charset="0"/>
              </a:rPr>
              <a:t>) constante na Tabela 3. Comparem seus resultados com as outras duplas. Esses são iguais?                </a:t>
            </a:r>
          </a:p>
          <a:p>
            <a:pPr eaLnBrk="1" hangingPunct="1">
              <a:lnSpc>
                <a:spcPct val="150000"/>
              </a:lnSpc>
              <a:defRPr/>
            </a:pPr>
            <a:endParaRPr lang="pt-BR" sz="2100" dirty="0" smtClean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pt-BR" sz="2100" dirty="0" smtClean="0">
                <a:latin typeface="+mj-lt"/>
                <a:cs typeface="Times New Roman" pitchFamily="18" charset="0"/>
              </a:rPr>
              <a:t>(     )Sim      (     )Não.    </a:t>
            </a:r>
          </a:p>
          <a:p>
            <a:pPr eaLnBrk="1" hangingPunct="1">
              <a:lnSpc>
                <a:spcPct val="150000"/>
              </a:lnSpc>
              <a:defRPr/>
            </a:pPr>
            <a:endParaRPr lang="pt-BR" sz="2100" dirty="0" smtClean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pt-BR" sz="2100" dirty="0" smtClean="0">
                <a:latin typeface="+mj-lt"/>
                <a:cs typeface="Times New Roman" pitchFamily="18" charset="0"/>
              </a:rPr>
              <a:t>  Por </a:t>
            </a:r>
            <a:r>
              <a:rPr lang="pt-BR" sz="2100" dirty="0" smtClean="0">
                <a:latin typeface="+mj-lt"/>
                <a:cs typeface="Times New Roman" pitchFamily="18" charset="0"/>
              </a:rPr>
              <a:t>quê?</a:t>
            </a:r>
            <a:endParaRPr lang="pt-BR" sz="21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150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5" descr="File:Resguardo primitiva 1985.jpg"/>
          <p:cNvPicPr>
            <a:picLocks noChangeAspect="1" noChangeArrowheads="1"/>
          </p:cNvPicPr>
          <p:nvPr/>
        </p:nvPicPr>
        <p:blipFill>
          <a:blip r:embed="rId3" cstate="print"/>
          <a:srcRect l="48293" t="28290" r="32516" b="38029"/>
          <a:stretch>
            <a:fillRect/>
          </a:stretch>
        </p:blipFill>
        <p:spPr bwMode="auto">
          <a:xfrm>
            <a:off x="5822950" y="2420938"/>
            <a:ext cx="28527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85750" y="1052513"/>
            <a:ext cx="8572500" cy="738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SITUAÇÃO – PROBLEMA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2532" name="CaixaDeTexto 7"/>
          <p:cNvSpPr txBox="1">
            <a:spLocks noChangeArrowheads="1"/>
          </p:cNvSpPr>
          <p:nvPr/>
        </p:nvSpPr>
        <p:spPr bwMode="auto">
          <a:xfrm>
            <a:off x="285750" y="1757363"/>
            <a:ext cx="8572500" cy="10112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pt-BR" sz="2100" dirty="0" smtClean="0">
                <a:latin typeface="+mj-lt"/>
                <a:cs typeface="Times New Roman" pitchFamily="18" charset="0"/>
              </a:rPr>
              <a:t>Maria Eduarda fez uma fezinha na Loteria, apostando com o cartão da figura abaixo:</a:t>
            </a:r>
            <a:endParaRPr lang="pt-BR" sz="21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8345488" y="2506663"/>
            <a:ext cx="214312" cy="20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8353425" y="3070225"/>
            <a:ext cx="214313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375650" y="5111750"/>
            <a:ext cx="214313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5894388" y="3063875"/>
            <a:ext cx="214312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731000" y="5648325"/>
            <a:ext cx="214313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7132638" y="4098925"/>
            <a:ext cx="214312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540" name="CaixaDeTexto 22"/>
          <p:cNvSpPr txBox="1">
            <a:spLocks noChangeArrowheads="1"/>
          </p:cNvSpPr>
          <p:nvPr/>
        </p:nvSpPr>
        <p:spPr bwMode="auto">
          <a:xfrm>
            <a:off x="357188" y="3000375"/>
            <a:ext cx="3214687" cy="1981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pt-BR" sz="2100" b="1" dirty="0" smtClean="0">
                <a:latin typeface="+mj-lt"/>
                <a:cs typeface="Times New Roman" pitchFamily="18" charset="0"/>
              </a:rPr>
              <a:t>Qual a chance dos números escolhidos por Maria Eduarda serem os sorteados?</a:t>
            </a:r>
          </a:p>
        </p:txBody>
      </p:sp>
      <p:sp>
        <p:nvSpPr>
          <p:cNvPr id="2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22541" name="CaixaDeTexto 1"/>
          <p:cNvSpPr txBox="1">
            <a:spLocks noChangeArrowheads="1"/>
          </p:cNvSpPr>
          <p:nvPr/>
        </p:nvSpPr>
        <p:spPr bwMode="auto">
          <a:xfrm>
            <a:off x="5595938" y="6021388"/>
            <a:ext cx="3306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Nubarron / GNU Free Documentation License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7"/>
          <p:cNvSpPr txBox="1">
            <a:spLocks noChangeArrowheads="1"/>
          </p:cNvSpPr>
          <p:nvPr/>
        </p:nvSpPr>
        <p:spPr bwMode="auto">
          <a:xfrm>
            <a:off x="333375" y="908050"/>
            <a:ext cx="85725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latin typeface="Times New Roman" pitchFamily="18" charset="0"/>
                <a:cs typeface="Times New Roman" pitchFamily="18" charset="0"/>
              </a:rPr>
              <a:t>Para resolver situações dessa natureza, recorremos ao estudo das </a:t>
            </a:r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Probabilidades</a:t>
            </a:r>
            <a:r>
              <a:rPr lang="pt-BR" sz="280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>
              <a:solidFill>
                <a:srgbClr val="FF0000"/>
              </a:solidFill>
            </a:endParaRPr>
          </a:p>
        </p:txBody>
      </p:sp>
      <p:sp>
        <p:nvSpPr>
          <p:cNvPr id="23555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pic>
        <p:nvPicPr>
          <p:cNvPr id="23556" name="Picture 8" descr="File:6sided dice.jpg"/>
          <p:cNvPicPr>
            <a:picLocks noChangeAspect="1" noChangeArrowheads="1"/>
          </p:cNvPicPr>
          <p:nvPr/>
        </p:nvPicPr>
        <p:blipFill>
          <a:blip r:embed="rId3" cstate="print"/>
          <a:srcRect l="21646" t="11652" r="22688" b="12836"/>
          <a:stretch>
            <a:fillRect/>
          </a:stretch>
        </p:blipFill>
        <p:spPr bwMode="auto">
          <a:xfrm>
            <a:off x="349250" y="3767138"/>
            <a:ext cx="27463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15" descr="File:Resguardo primitiva 1985.jpg"/>
          <p:cNvPicPr>
            <a:picLocks noChangeAspect="1" noChangeArrowheads="1"/>
          </p:cNvPicPr>
          <p:nvPr/>
        </p:nvPicPr>
        <p:blipFill>
          <a:blip r:embed="rId4" cstate="print"/>
          <a:srcRect l="48293" t="28290" r="32516" b="38029"/>
          <a:stretch>
            <a:fillRect/>
          </a:stretch>
        </p:blipFill>
        <p:spPr bwMode="auto">
          <a:xfrm>
            <a:off x="5561013" y="2706688"/>
            <a:ext cx="28527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23850" y="1971675"/>
          <a:ext cx="20162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504056"/>
              </a:tblGrid>
              <a:tr h="33130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30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30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30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263525" y="3357563"/>
            <a:ext cx="169863" cy="1682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50825" y="1892300"/>
            <a:ext cx="169863" cy="1682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66763" y="2208213"/>
            <a:ext cx="169862" cy="169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258888" y="2620963"/>
            <a:ext cx="169862" cy="16986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763713" y="2997200"/>
            <a:ext cx="169862" cy="1682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260600" y="3357563"/>
            <a:ext cx="169863" cy="1682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591" name="CaixaDeTexto 15"/>
          <p:cNvSpPr txBox="1">
            <a:spLocks noChangeArrowheads="1"/>
          </p:cNvSpPr>
          <p:nvPr/>
        </p:nvSpPr>
        <p:spPr bwMode="auto">
          <a:xfrm>
            <a:off x="5334000" y="6307138"/>
            <a:ext cx="3306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Nubarron / GNU Free Documentation License</a:t>
            </a:r>
          </a:p>
        </p:txBody>
      </p:sp>
      <p:sp>
        <p:nvSpPr>
          <p:cNvPr id="23592" name="CaixaDeTexto 1"/>
          <p:cNvSpPr txBox="1">
            <a:spLocks noChangeArrowheads="1"/>
          </p:cNvSpPr>
          <p:nvPr/>
        </p:nvSpPr>
        <p:spPr bwMode="auto">
          <a:xfrm>
            <a:off x="350838" y="6259513"/>
            <a:ext cx="274478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Imagem: Diacritica / Creative Commons Atribuição-Partilha nos Termos da Mesma Licença 3.0 Unported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aixaDeTexto 7"/>
          <p:cNvSpPr txBox="1">
            <a:spLocks noChangeArrowheads="1"/>
          </p:cNvSpPr>
          <p:nvPr/>
        </p:nvSpPr>
        <p:spPr bwMode="auto">
          <a:xfrm>
            <a:off x="214313" y="1541463"/>
            <a:ext cx="8572500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teoria das probabilidades</a:t>
            </a:r>
            <a:r>
              <a:rPr lang="pt-BR" sz="2800">
                <a:latin typeface="Times New Roman" pitchFamily="18" charset="0"/>
                <a:cs typeface="Times New Roman" pitchFamily="18" charset="0"/>
              </a:rPr>
              <a:t> é o ramo da Matemática que pesquisa e desenvolve modelos, visando estudar experimentos ou fenômenos aleatórios.</a:t>
            </a:r>
            <a:endParaRPr lang="pt-BR" sz="280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914420"/>
            <a:ext cx="914400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PROBABILIDADE</a:t>
            </a:r>
          </a:p>
        </p:txBody>
      </p:sp>
      <p:sp>
        <p:nvSpPr>
          <p:cNvPr id="7" name="Retângulo 6"/>
          <p:cNvSpPr/>
          <p:nvPr/>
        </p:nvSpPr>
        <p:spPr>
          <a:xfrm>
            <a:off x="251520" y="3429000"/>
            <a:ext cx="5749240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chemeClr val="bg1"/>
                </a:solidFill>
              </a:rPr>
              <a:t>Experimento aleatório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5750" y="4071938"/>
            <a:ext cx="5715000" cy="2124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É todo experimento que, mesmo repetido várias vezes, sob condições semelhantes, apresenta resultados imprevisíveis, dentre os resultados possíveis</a:t>
            </a:r>
            <a:r>
              <a:rPr lang="pt-BR" sz="2200" dirty="0"/>
              <a:t>.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00760" y="3429000"/>
            <a:ext cx="2857520" cy="28083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Exemplos:</a:t>
            </a:r>
          </a:p>
          <a:p>
            <a:pPr marL="342900" indent="-3429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100" dirty="0">
                <a:latin typeface="Times New Roman" pitchFamily="18" charset="0"/>
                <a:cs typeface="Times New Roman" pitchFamily="18" charset="0"/>
              </a:rPr>
              <a:t>Lançamento de um dado;</a:t>
            </a:r>
          </a:p>
          <a:p>
            <a:pPr marL="342900" indent="-3429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100" dirty="0">
                <a:latin typeface="Times New Roman" pitchFamily="18" charset="0"/>
                <a:cs typeface="Times New Roman" pitchFamily="18" charset="0"/>
              </a:rPr>
              <a:t>Lançamento de uma moeda;</a:t>
            </a:r>
          </a:p>
          <a:p>
            <a:pPr marL="342900" indent="-3429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100" dirty="0">
                <a:latin typeface="Times New Roman" pitchFamily="18" charset="0"/>
                <a:cs typeface="Times New Roman" pitchFamily="18" charset="0"/>
              </a:rPr>
              <a:t>Loteria de números.</a:t>
            </a:r>
            <a:endParaRPr lang="pt-BR" sz="2100" dirty="0"/>
          </a:p>
        </p:txBody>
      </p:sp>
      <p:sp>
        <p:nvSpPr>
          <p:cNvPr id="24585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95738" y="757238"/>
            <a:ext cx="21669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3200" b="1">
                <a:solidFill>
                  <a:srgbClr val="CC3300"/>
                </a:solidFill>
                <a:latin typeface="Times New Roman" pitchFamily="18" charset="0"/>
              </a:rPr>
              <a:t>Fenômenos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700338" y="1230313"/>
            <a:ext cx="4800600" cy="685800"/>
            <a:chOff x="1584" y="1152"/>
            <a:chExt cx="3024" cy="432"/>
          </a:xfrm>
        </p:grpSpPr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>
              <a:off x="1584" y="1344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5613" name="Group 22"/>
            <p:cNvGrpSpPr>
              <a:grpSpLocks/>
            </p:cNvGrpSpPr>
            <p:nvPr/>
          </p:nvGrpSpPr>
          <p:grpSpPr bwMode="auto">
            <a:xfrm>
              <a:off x="1584" y="1152"/>
              <a:ext cx="3024" cy="432"/>
              <a:chOff x="1584" y="1152"/>
              <a:chExt cx="3024" cy="432"/>
            </a:xfrm>
          </p:grpSpPr>
          <p:sp>
            <p:nvSpPr>
              <p:cNvPr id="25614" name="Line 13"/>
              <p:cNvSpPr>
                <a:spLocks noChangeShapeType="1"/>
              </p:cNvSpPr>
              <p:nvPr/>
            </p:nvSpPr>
            <p:spPr bwMode="auto">
              <a:xfrm>
                <a:off x="2976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5" name="Line 15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8210" name="WordArt 18" descr="Vertical estreito"/>
          <p:cNvSpPr>
            <a:spLocks noChangeArrowheads="1" noChangeShapeType="1" noTextEdit="1"/>
          </p:cNvSpPr>
          <p:nvPr/>
        </p:nvSpPr>
        <p:spPr bwMode="auto">
          <a:xfrm>
            <a:off x="1476375" y="1557338"/>
            <a:ext cx="2552700" cy="108426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0E7"/>
                </a:solidFill>
                <a:effectLst>
                  <a:outerShdw dist="40000" dir="5400000" algn="tl" rotWithShape="0">
                    <a:srgbClr val="000000">
                      <a:alpha val="32999"/>
                    </a:srgbClr>
                  </a:outerShdw>
                </a:effectLst>
                <a:latin typeface="Arial Black"/>
              </a:rPr>
              <a:t>Aleatório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57188" y="2767013"/>
            <a:ext cx="4786312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Char char="•"/>
            </a:pPr>
            <a:r>
              <a:rPr lang="pt-PT" sz="2400">
                <a:latin typeface="Times New Roman" pitchFamily="18" charset="0"/>
              </a:rPr>
              <a:t> </a:t>
            </a:r>
            <a:r>
              <a:rPr lang="pt-PT" sz="2200">
                <a:latin typeface="Times New Roman" pitchFamily="18" charset="0"/>
              </a:rPr>
              <a:t>Lançamento de uma moeda;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pt-PT" sz="2200">
                <a:latin typeface="Times New Roman" pitchFamily="18" charset="0"/>
              </a:rPr>
              <a:t> lançamento de um dado;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pt-PT" sz="2200">
                <a:latin typeface="Times New Roman" pitchFamily="18" charset="0"/>
              </a:rPr>
              <a:t> escolha casual de um caminho;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pt-PT" sz="2200">
                <a:latin typeface="Times New Roman" pitchFamily="18" charset="0"/>
              </a:rPr>
              <a:t> extracção de uma carta  num baralho.</a:t>
            </a:r>
          </a:p>
          <a:p>
            <a:pPr algn="just">
              <a:lnSpc>
                <a:spcPct val="150000"/>
              </a:lnSpc>
            </a:pPr>
            <a:endParaRPr lang="pt-PT" sz="2200">
              <a:latin typeface="Times New Roman" pitchFamily="18" charset="0"/>
            </a:endParaRP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429250" y="2643188"/>
            <a:ext cx="342265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  <a:buFontTx/>
              <a:buChar char="•"/>
            </a:pPr>
            <a:r>
              <a:rPr lang="pt-PT" sz="2400" dirty="0">
                <a:latin typeface="Times New Roman" pitchFamily="18" charset="0"/>
              </a:rPr>
              <a:t> </a:t>
            </a:r>
            <a:r>
              <a:rPr lang="pt-PT" sz="2200" dirty="0">
                <a:latin typeface="Times New Roman" pitchFamily="18" charset="0"/>
              </a:rPr>
              <a:t>Furar um balão cheio;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pt-PT" sz="2200" dirty="0">
                <a:latin typeface="Times New Roman" pitchFamily="18" charset="0"/>
              </a:rPr>
              <a:t> encher um balde;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pt-PT" sz="2200" dirty="0">
                <a:latin typeface="Times New Roman" pitchFamily="18" charset="0"/>
              </a:rPr>
              <a:t> calcular a área de quadrado de lado 7 cm; 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pt-PT" sz="2200" dirty="0">
                <a:latin typeface="Times New Roman" pitchFamily="18" charset="0"/>
              </a:rPr>
              <a:t> escrever uma </a:t>
            </a:r>
            <a:r>
              <a:rPr lang="pt-PT" sz="2200" dirty="0" smtClean="0">
                <a:latin typeface="Times New Roman" pitchFamily="18" charset="0"/>
              </a:rPr>
              <a:t>carta.</a:t>
            </a:r>
            <a:endParaRPr lang="pt-PT" sz="2200" dirty="0">
              <a:latin typeface="Times New Roman" pitchFamily="18" charset="0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71450" y="5715000"/>
            <a:ext cx="4897438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PT" sz="2000" b="1" dirty="0">
                <a:solidFill>
                  <a:srgbClr val="FF3300"/>
                </a:solidFill>
                <a:latin typeface="Times New Roman" pitchFamily="18" charset="0"/>
              </a:rPr>
              <a:t>RESULTADO DESCONHECIDO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429250" y="5715000"/>
            <a:ext cx="3532188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PT" sz="2000" b="1" dirty="0">
                <a:solidFill>
                  <a:srgbClr val="000099"/>
                </a:solidFill>
                <a:latin typeface="Times New Roman" pitchFamily="18" charset="0"/>
              </a:rPr>
              <a:t>RESULTADO CONHECIDO</a:t>
            </a:r>
          </a:p>
        </p:txBody>
      </p:sp>
      <p:sp>
        <p:nvSpPr>
          <p:cNvPr id="8218" name="WordArt 26" descr="Vertical estreito"/>
          <p:cNvSpPr>
            <a:spLocks noChangeArrowheads="1" noChangeShapeType="1" noTextEdit="1"/>
          </p:cNvSpPr>
          <p:nvPr/>
        </p:nvSpPr>
        <p:spPr bwMode="auto">
          <a:xfrm>
            <a:off x="5867400" y="1484313"/>
            <a:ext cx="2552700" cy="108426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>
              <a:defRPr/>
            </a:pPr>
            <a:r>
              <a:rPr lang="pt-BR" sz="3600" b="1" kern="1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/>
              </a:rPr>
              <a:t>Determinísticos</a:t>
            </a:r>
          </a:p>
        </p:txBody>
      </p:sp>
      <p:sp>
        <p:nvSpPr>
          <p:cNvPr id="25611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utoUpdateAnimBg="0"/>
      <p:bldP spid="8210" grpId="0" animBg="1"/>
      <p:bldP spid="8212" grpId="0" build="p" autoUpdateAnimBg="0"/>
      <p:bldP spid="8213" grpId="0" build="p" autoUpdateAnimBg="0"/>
      <p:bldP spid="8216" grpId="0" build="p" autoUpdateAnimBg="0"/>
      <p:bldP spid="821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2411413" y="4005263"/>
            <a:ext cx="1296987" cy="36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292725" y="3429000"/>
            <a:ext cx="2879725" cy="431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29" name="CaixaDeTexto 7"/>
          <p:cNvSpPr txBox="1">
            <a:spLocks noChangeArrowheads="1"/>
          </p:cNvSpPr>
          <p:nvPr/>
        </p:nvSpPr>
        <p:spPr bwMode="auto">
          <a:xfrm>
            <a:off x="285750" y="679450"/>
            <a:ext cx="85725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Problema </a:t>
            </a:r>
          </a:p>
          <a:p>
            <a:pPr algn="just">
              <a:lnSpc>
                <a:spcPct val="150000"/>
              </a:lnSpc>
            </a:pPr>
            <a:r>
              <a:rPr lang="pt-BR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Lança-se um dado de seis faces e lê-se o número da face voltada para cima. Qual a chance de se obter um número ímpar?</a:t>
            </a:r>
            <a:endParaRPr lang="pt-BR" sz="2800">
              <a:solidFill>
                <a:srgbClr val="0070C0"/>
              </a:solidFill>
            </a:endParaRPr>
          </a:p>
        </p:txBody>
      </p:sp>
      <p:sp>
        <p:nvSpPr>
          <p:cNvPr id="1030" name="Text Box 13"/>
          <p:cNvSpPr txBox="1">
            <a:spLocks noChangeArrowheads="1"/>
          </p:cNvSpPr>
          <p:nvPr/>
        </p:nvSpPr>
        <p:spPr bwMode="auto">
          <a:xfrm>
            <a:off x="285750" y="3357563"/>
            <a:ext cx="8045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>
                <a:latin typeface="Times New Roman" pitchFamily="18" charset="0"/>
              </a:rPr>
              <a:t>Resultados possíveis ao lançar um dado:   S = {1, 2, 3, 4, 5, 6 } </a:t>
            </a:r>
          </a:p>
        </p:txBody>
      </p:sp>
      <p:sp>
        <p:nvSpPr>
          <p:cNvPr id="1031" name="Text Box 15"/>
          <p:cNvSpPr txBox="1">
            <a:spLocks noChangeArrowheads="1"/>
          </p:cNvSpPr>
          <p:nvPr/>
        </p:nvSpPr>
        <p:spPr bwMode="auto">
          <a:xfrm>
            <a:off x="285750" y="3967163"/>
            <a:ext cx="3608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>
                <a:latin typeface="Times New Roman" pitchFamily="18" charset="0"/>
              </a:rPr>
              <a:t>Número ímpar = { 1, 3, 5 } </a:t>
            </a:r>
          </a:p>
        </p:txBody>
      </p:sp>
      <p:sp>
        <p:nvSpPr>
          <p:cNvPr id="1032" name="Text Box 15"/>
          <p:cNvSpPr txBox="1">
            <a:spLocks noChangeArrowheads="1"/>
          </p:cNvSpPr>
          <p:nvPr/>
        </p:nvSpPr>
        <p:spPr bwMode="auto">
          <a:xfrm>
            <a:off x="285750" y="4786313"/>
            <a:ext cx="2373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>
                <a:solidFill>
                  <a:srgbClr val="FF0000"/>
                </a:solidFill>
                <a:latin typeface="Times New Roman" pitchFamily="18" charset="0"/>
              </a:rPr>
              <a:t>Probabilidade =  </a:t>
            </a:r>
            <a:r>
              <a:rPr lang="pt-PT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2428875" y="4572000"/>
          <a:ext cx="28575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ção" r:id="rId4" imgW="1167893" imgH="393529" progId="Equation.3">
                  <p:embed/>
                </p:oleObj>
              </mc:Choice>
              <mc:Fallback>
                <p:oleObj name="Equação" r:id="rId4" imgW="1167893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572000"/>
                        <a:ext cx="285750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17"/>
          <p:cNvSpPr/>
          <p:nvPr/>
        </p:nvSpPr>
        <p:spPr>
          <a:xfrm>
            <a:off x="684213" y="5786438"/>
            <a:ext cx="2303462" cy="4286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EVENTO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602163" y="5786438"/>
            <a:ext cx="3714750" cy="4286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ESPAÇO AMOSTRAL</a:t>
            </a:r>
          </a:p>
        </p:txBody>
      </p:sp>
      <p:sp>
        <p:nvSpPr>
          <p:cNvPr id="1035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56069E-6 L 0.05348 -0.41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8 0.02104 L -0.08663 -0.259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-1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0" y="908050"/>
            <a:ext cx="9144000" cy="669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SEQUÊNCIA DIDÁTICA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772816"/>
            <a:ext cx="9144000" cy="5078313"/>
          </a:xfrm>
          <a:prstGeom prst="rect">
            <a:avLst/>
          </a:prstGeom>
          <a:noFill/>
        </p:spPr>
        <p:txBody>
          <a:bodyPr numCol="2" spcCol="360000">
            <a:spAutoFit/>
          </a:bodyPr>
          <a:lstStyle/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 Mônica e seus amigos moram no mesmo bairro. A distância da casa da Mônica (vermelho) para a casa do Horácio (verde), Cebolinha (preto), Magali (amarelo), Cascão (marrom) e </a:t>
            </a:r>
            <a:r>
              <a:rPr lang="pt-BR" dirty="0" err="1"/>
              <a:t>Bidú</a:t>
            </a:r>
            <a:r>
              <a:rPr lang="pt-BR" dirty="0"/>
              <a:t> (azul) é de quatro quarteirões, conforme ilustra a figura. A Mônica costumava visitar seus amigos durante os dias da semana em uma ordem pré-estabelecida: segunda-feira, Horácio; terça-feira, Cebolinha; quarta-feira, Magali; quinta-feira, Cascão e sexta-feira, </a:t>
            </a:r>
            <a:r>
              <a:rPr lang="pt-BR" dirty="0" err="1"/>
              <a:t>Bidú</a:t>
            </a:r>
            <a:r>
              <a:rPr lang="pt-BR" dirty="0"/>
              <a:t>. Para tornar mais emocionantes os encontros, a turma combinou que o acaso escolhesse o amigo a ser visitado pela Mônica. Para isso, na saída de sua casa e a cada cruzamento, Mônica deve jogar uma moeda; se sair cara (C), andará um quarteirão para o Norte, se sair coroa (X), um quarteirão para o Leste. Cada jogada representa um quarteirão de percurso. Mônica deve jogar a moeda quatro vezes para poder chegar à casa dos amigos. (</a:t>
            </a:r>
            <a:r>
              <a:rPr lang="pt-BR" dirty="0" err="1"/>
              <a:t>Cazorla</a:t>
            </a:r>
            <a:r>
              <a:rPr lang="pt-BR" dirty="0"/>
              <a:t> e Santana, 2006, 44)</a:t>
            </a:r>
          </a:p>
        </p:txBody>
      </p:sp>
      <p:sp>
        <p:nvSpPr>
          <p:cNvPr id="9221" name="CaixaDeTexto 3"/>
          <p:cNvSpPr txBox="1">
            <a:spLocks noChangeArrowheads="1"/>
          </p:cNvSpPr>
          <p:nvPr/>
        </p:nvSpPr>
        <p:spPr bwMode="auto">
          <a:xfrm>
            <a:off x="2470150" y="1571625"/>
            <a:ext cx="4203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PASSEIOS ALEATÓRIOS DA MÔNICA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23850" y="1971675"/>
          <a:ext cx="4032448" cy="265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</a:tblGrid>
              <a:tr h="66260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60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60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60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179388" y="4427538"/>
            <a:ext cx="338137" cy="3381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79388" y="1844675"/>
            <a:ext cx="338137" cy="3381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187450" y="2462213"/>
            <a:ext cx="338138" cy="3381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176463" y="3109913"/>
            <a:ext cx="338137" cy="3381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3203575" y="3751263"/>
            <a:ext cx="338138" cy="33813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154488" y="4427538"/>
            <a:ext cx="338137" cy="3381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4005263"/>
            <a:ext cx="9144000" cy="1368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0" y="5429250"/>
            <a:ext cx="9144000" cy="1200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Essa razão foi estabelecida pelo matemático e astrônomo francês Pierre Laplace (1749-1827).</a:t>
            </a:r>
          </a:p>
        </p:txBody>
      </p:sp>
      <p:sp>
        <p:nvSpPr>
          <p:cNvPr id="2053" name="CaixaDeTexto 7"/>
          <p:cNvSpPr txBox="1">
            <a:spLocks noChangeArrowheads="1"/>
          </p:cNvSpPr>
          <p:nvPr/>
        </p:nvSpPr>
        <p:spPr bwMode="auto">
          <a:xfrm>
            <a:off x="71438" y="1830388"/>
            <a:ext cx="889317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>
                <a:latin typeface="Times New Roman" pitchFamily="18" charset="0"/>
                <a:cs typeface="Times New Roman" pitchFamily="18" charset="0"/>
              </a:rPr>
              <a:t>Seja um evento A de um espaço amostral  finito S (não-vazio). A probabilidade de ocorrer o evento A é a razão entre o número de elementos de A e o número de elementos de S. </a:t>
            </a:r>
            <a:endParaRPr lang="pt-BR" sz="2800"/>
          </a:p>
        </p:txBody>
      </p:sp>
      <p:sp>
        <p:nvSpPr>
          <p:cNvPr id="11" name="Retângulo 10"/>
          <p:cNvSpPr/>
          <p:nvPr/>
        </p:nvSpPr>
        <p:spPr>
          <a:xfrm>
            <a:off x="0" y="1196752"/>
            <a:ext cx="914400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CONCEITUANDO PROBABILIDADE</a:t>
            </a: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714375" y="4000500"/>
          <a:ext cx="776922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ção" r:id="rId4" imgW="2400300" imgH="419100" progId="Equation.3">
                  <p:embed/>
                </p:oleObj>
              </mc:Choice>
              <mc:Fallback>
                <p:oleObj name="Equação" r:id="rId4" imgW="24003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00500"/>
                        <a:ext cx="776922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50825" y="1671638"/>
            <a:ext cx="6742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000099"/>
                </a:solidFill>
                <a:latin typeface="Times New Roman" pitchFamily="18" charset="0"/>
              </a:rPr>
              <a:t>01. Jogando 2 dados simultaneamente, determine:</a:t>
            </a:r>
          </a:p>
        </p:txBody>
      </p:sp>
      <p:graphicFrame>
        <p:nvGraphicFramePr>
          <p:cNvPr id="16513" name="Group 129"/>
          <p:cNvGraphicFramePr>
            <a:graphicFrameLocks noGrp="1"/>
          </p:cNvGraphicFramePr>
          <p:nvPr/>
        </p:nvGraphicFramePr>
        <p:xfrm>
          <a:off x="827088" y="2636838"/>
          <a:ext cx="5562600" cy="2951165"/>
        </p:xfrm>
        <a:graphic>
          <a:graphicData uri="http://schemas.openxmlformats.org/drawingml/2006/table">
            <a:tbl>
              <a:tblPr/>
              <a:tblGrid>
                <a:gridCol w="530225"/>
                <a:gridCol w="841375"/>
                <a:gridCol w="838200"/>
                <a:gridCol w="838200"/>
                <a:gridCol w="925512"/>
                <a:gridCol w="793750"/>
                <a:gridCol w="795338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(1,1)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(1,2)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(1,3)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(1,4)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(1,5)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(1,6)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(2,1)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(2,2)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(2,3)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(2,4)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(2,5)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(2,6)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(3,1)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(3,2)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(3,3)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(3,4)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(3,5)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(3,6)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(4,1)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(4,2)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(4,3)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(4,4)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(4,5)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(4,6)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(5,1)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(5,2)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(5,3)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(5,4)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(5,5)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(5,6)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(6,1)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(6,2)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(6,3)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(6,4)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(6,5)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(6,6)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3" name="Text Box 109"/>
          <p:cNvSpPr txBox="1">
            <a:spLocks noChangeArrowheads="1"/>
          </p:cNvSpPr>
          <p:nvPr/>
        </p:nvSpPr>
        <p:spPr bwMode="auto">
          <a:xfrm>
            <a:off x="214313" y="2103438"/>
            <a:ext cx="7713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a) O conjunto dos resultados possíveis (espaço amostral).</a:t>
            </a:r>
          </a:p>
        </p:txBody>
      </p:sp>
      <p:sp>
        <p:nvSpPr>
          <p:cNvPr id="16494" name="Text Box 110"/>
          <p:cNvSpPr txBox="1">
            <a:spLocks noChangeArrowheads="1"/>
          </p:cNvSpPr>
          <p:nvPr/>
        </p:nvSpPr>
        <p:spPr bwMode="auto">
          <a:xfrm>
            <a:off x="285750" y="5643563"/>
            <a:ext cx="6264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b) Qual é a probabilidade de sair dois números maiores que 4?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5580063" y="4652963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4787900" y="4652963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4787900" y="5084763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5580063" y="5084763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500" name="Object 2"/>
          <p:cNvGraphicFramePr>
            <a:graphicFrameLocks noChangeAspect="1"/>
          </p:cNvGraphicFramePr>
          <p:nvPr/>
        </p:nvGraphicFramePr>
        <p:xfrm>
          <a:off x="6858000" y="5500688"/>
          <a:ext cx="17637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ção" r:id="rId3" imgW="723586" imgH="393529" progId="Equation.3">
                  <p:embed/>
                </p:oleObj>
              </mc:Choice>
              <mc:Fallback>
                <p:oleObj name="Equação" r:id="rId3" imgW="723586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500688"/>
                        <a:ext cx="17637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APLICAÇÕES</a:t>
            </a:r>
          </a:p>
        </p:txBody>
      </p:sp>
      <p:sp>
        <p:nvSpPr>
          <p:cNvPr id="3152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utoUpdateAnimBg="0"/>
      <p:bldP spid="16493" grpId="0" autoUpdateAnimBg="0"/>
      <p:bldP spid="16494" grpId="0" autoUpdateAnimBg="0"/>
      <p:bldP spid="16495" grpId="0" animBg="1"/>
      <p:bldP spid="16497" grpId="0" animBg="1"/>
      <p:bldP spid="16498" grpId="0" animBg="1"/>
      <p:bldP spid="164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28625" y="942975"/>
            <a:ext cx="8358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b="1">
                <a:solidFill>
                  <a:srgbClr val="000099"/>
                </a:solidFill>
                <a:latin typeface="Times New Roman" pitchFamily="18" charset="0"/>
              </a:rPr>
              <a:t>02. Quantas refeições diferentes podemos escolher, tendo cada uma, uma entrada, um prato principal e uma sobremesa?</a:t>
            </a:r>
          </a:p>
        </p:txBody>
      </p:sp>
      <p:sp>
        <p:nvSpPr>
          <p:cNvPr id="26629" name="Rectangle 94"/>
          <p:cNvSpPr>
            <a:spLocks noChangeArrowheads="1"/>
          </p:cNvSpPr>
          <p:nvPr/>
        </p:nvSpPr>
        <p:spPr bwMode="auto">
          <a:xfrm>
            <a:off x="4143375" y="2905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539750" y="1938338"/>
            <a:ext cx="2952750" cy="3362325"/>
            <a:chOff x="1104" y="1344"/>
            <a:chExt cx="1413" cy="1957"/>
          </a:xfrm>
        </p:grpSpPr>
        <p:sp>
          <p:nvSpPr>
            <p:cNvPr id="12367" name="AutoShape 88"/>
            <p:cNvSpPr>
              <a:spLocks noChangeArrowheads="1"/>
            </p:cNvSpPr>
            <p:nvPr/>
          </p:nvSpPr>
          <p:spPr bwMode="auto">
            <a:xfrm>
              <a:off x="1114" y="2002"/>
              <a:ext cx="1392" cy="7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700" tIns="12700" rIns="12700" bIns="12700"/>
            <a:lstStyle/>
            <a:p>
              <a:pPr eaLnBrk="0" hangingPunct="0">
                <a:defRPr/>
              </a:pPr>
              <a:r>
                <a:rPr lang="pt-PT" i="1" u="sng" dirty="0">
                  <a:solidFill>
                    <a:srgbClr val="FF0000"/>
                  </a:solidFill>
                  <a:latin typeface="Times New Roman" pitchFamily="18" charset="0"/>
                </a:rPr>
                <a:t>Prato</a:t>
              </a:r>
              <a:endParaRPr lang="pt-PT" b="1" dirty="0">
                <a:latin typeface="Times New Roman" pitchFamily="18" charset="0"/>
              </a:endParaRPr>
            </a:p>
            <a:p>
              <a:pPr eaLnBrk="0" hangingPunct="0">
                <a:buFont typeface="Symbol" pitchFamily="18" charset="2"/>
                <a:buChar char="·"/>
                <a:defRPr/>
              </a:pPr>
              <a:r>
                <a:rPr lang="pt-PT" b="1" u="sng" dirty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lang="pt-PT" b="1" dirty="0">
                  <a:latin typeface="Times New Roman" pitchFamily="18" charset="0"/>
                </a:rPr>
                <a:t>rroz com camarão</a:t>
              </a:r>
            </a:p>
            <a:p>
              <a:pPr eaLnBrk="0" hangingPunct="0">
                <a:buFont typeface="Symbol" pitchFamily="18" charset="2"/>
                <a:buChar char="·"/>
                <a:defRPr/>
              </a:pPr>
              <a:r>
                <a:rPr lang="pt-PT" b="1" u="sng" dirty="0">
                  <a:latin typeface="Times New Roman" pitchFamily="18" charset="0"/>
                </a:rPr>
                <a:t> </a:t>
              </a:r>
              <a:r>
                <a:rPr lang="pt-PT" b="1" u="sng" dirty="0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r>
                <a:rPr lang="pt-PT" b="1" dirty="0">
                  <a:latin typeface="Times New Roman" pitchFamily="18" charset="0"/>
                </a:rPr>
                <a:t>ife acebolado</a:t>
              </a:r>
            </a:p>
            <a:p>
              <a:pPr eaLnBrk="0" hangingPunct="0">
                <a:buFont typeface="Symbol" pitchFamily="18" charset="2"/>
                <a:buChar char="·"/>
                <a:defRPr/>
              </a:pPr>
              <a:r>
                <a:rPr lang="pt-PT" b="1" u="sng" dirty="0">
                  <a:latin typeface="Times New Roman" pitchFamily="18" charset="0"/>
                </a:rPr>
                <a:t> </a:t>
              </a:r>
              <a:r>
                <a:rPr lang="pt-PT" b="1" u="sng" dirty="0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  <a:r>
                <a:rPr lang="pt-PT" b="1" dirty="0">
                  <a:latin typeface="Times New Roman" pitchFamily="18" charset="0"/>
                </a:rPr>
                <a:t>asanha</a:t>
              </a:r>
            </a:p>
          </p:txBody>
        </p:sp>
        <p:sp>
          <p:nvSpPr>
            <p:cNvPr id="12368" name="AutoShape 90"/>
            <p:cNvSpPr>
              <a:spLocks noChangeArrowheads="1"/>
            </p:cNvSpPr>
            <p:nvPr/>
          </p:nvSpPr>
          <p:spPr bwMode="auto">
            <a:xfrm>
              <a:off x="1104" y="2784"/>
              <a:ext cx="1413" cy="51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700" tIns="12700" rIns="12700" bIns="12700"/>
            <a:lstStyle/>
            <a:p>
              <a:pPr eaLnBrk="0" hangingPunct="0">
                <a:defRPr/>
              </a:pPr>
              <a:r>
                <a:rPr lang="pt-PT" i="1" u="sng" dirty="0">
                  <a:solidFill>
                    <a:srgbClr val="FF0000"/>
                  </a:solidFill>
                  <a:latin typeface="Times New Roman" pitchFamily="18" charset="0"/>
                </a:rPr>
                <a:t>Sobremesa:</a:t>
              </a:r>
            </a:p>
            <a:p>
              <a:pPr eaLnBrk="0" hangingPunct="0">
                <a:buFont typeface="Symbol" pitchFamily="18" charset="2"/>
                <a:buChar char="·"/>
                <a:defRPr/>
              </a:pPr>
              <a:r>
                <a:rPr lang="pt-PT" b="1" u="sng" dirty="0">
                  <a:latin typeface="Times New Roman" pitchFamily="18" charset="0"/>
                </a:rPr>
                <a:t> </a:t>
              </a:r>
              <a:r>
                <a:rPr lang="pt-PT" b="1" u="sng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pt-PT" b="1" dirty="0">
                  <a:latin typeface="Times New Roman" pitchFamily="18" charset="0"/>
                </a:rPr>
                <a:t>rutas </a:t>
              </a:r>
            </a:p>
            <a:p>
              <a:pPr eaLnBrk="0" hangingPunct="0">
                <a:buFont typeface="Symbol" pitchFamily="18" charset="2"/>
                <a:buChar char="·"/>
                <a:defRPr/>
              </a:pPr>
              <a:r>
                <a:rPr lang="pt-PT" b="1" u="sng" dirty="0">
                  <a:solidFill>
                    <a:srgbClr val="FF0000"/>
                  </a:solidFill>
                  <a:latin typeface="Times New Roman" pitchFamily="18" charset="0"/>
                </a:rPr>
                <a:t> P</a:t>
              </a:r>
              <a:r>
                <a:rPr lang="pt-PT" b="1" dirty="0">
                  <a:latin typeface="Times New Roman" pitchFamily="18" charset="0"/>
                </a:rPr>
                <a:t>udim</a:t>
              </a:r>
            </a:p>
          </p:txBody>
        </p:sp>
        <p:sp>
          <p:nvSpPr>
            <p:cNvPr id="12372" name="AutoShape 89"/>
            <p:cNvSpPr>
              <a:spLocks noChangeArrowheads="1"/>
            </p:cNvSpPr>
            <p:nvPr/>
          </p:nvSpPr>
          <p:spPr bwMode="auto">
            <a:xfrm>
              <a:off x="1104" y="1344"/>
              <a:ext cx="1402" cy="62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700" tIns="12700" rIns="12700" bIns="12700"/>
            <a:lstStyle/>
            <a:p>
              <a:pPr eaLnBrk="0" hangingPunct="0">
                <a:defRPr/>
              </a:pPr>
              <a:r>
                <a:rPr lang="pt-PT" i="1" u="sng" dirty="0">
                  <a:solidFill>
                    <a:srgbClr val="FF0000"/>
                  </a:solidFill>
                  <a:latin typeface="Times New Roman" pitchFamily="18" charset="0"/>
                </a:rPr>
                <a:t>Entrada</a:t>
              </a:r>
              <a:endParaRPr lang="pt-PT" b="1" dirty="0">
                <a:latin typeface="Times New Roman" pitchFamily="18" charset="0"/>
              </a:endParaRPr>
            </a:p>
            <a:p>
              <a:pPr eaLnBrk="0" hangingPunct="0">
                <a:buFont typeface="Symbol" pitchFamily="18" charset="2"/>
                <a:buChar char="·"/>
                <a:defRPr/>
              </a:pPr>
              <a:r>
                <a:rPr lang="pt-PT" b="1" u="sng" dirty="0">
                  <a:latin typeface="Times New Roman" pitchFamily="18" charset="0"/>
                </a:rPr>
                <a:t> </a:t>
              </a:r>
              <a:r>
                <a:rPr lang="pt-PT" b="1" u="sng" dirty="0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  <a:r>
                <a:rPr lang="pt-PT" b="1" dirty="0">
                  <a:latin typeface="Times New Roman" pitchFamily="18" charset="0"/>
                </a:rPr>
                <a:t>opa</a:t>
              </a:r>
            </a:p>
            <a:p>
              <a:pPr eaLnBrk="0" hangingPunct="0">
                <a:buFont typeface="Symbol" pitchFamily="18" charset="2"/>
                <a:buChar char="·"/>
                <a:defRPr/>
              </a:pPr>
              <a:r>
                <a:rPr lang="pt-PT" b="1" u="sng" dirty="0">
                  <a:latin typeface="Times New Roman" pitchFamily="18" charset="0"/>
                </a:rPr>
                <a:t> </a:t>
              </a:r>
              <a:r>
                <a:rPr lang="pt-PT" b="1" u="sng" dirty="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r>
                <a:rPr lang="pt-PT" b="1" dirty="0">
                  <a:latin typeface="Times New Roman" pitchFamily="18" charset="0"/>
                </a:rPr>
                <a:t>amarão ao alho e óleo</a:t>
              </a:r>
            </a:p>
          </p:txBody>
        </p:sp>
      </p:grpSp>
      <p:sp>
        <p:nvSpPr>
          <p:cNvPr id="17504" name="Text Box 96"/>
          <p:cNvSpPr txBox="1">
            <a:spLocks noChangeArrowheads="1"/>
          </p:cNvSpPr>
          <p:nvPr/>
        </p:nvSpPr>
        <p:spPr bwMode="auto">
          <a:xfrm>
            <a:off x="3581400" y="2362200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>
                <a:latin typeface="Times New Roman" pitchFamily="18" charset="0"/>
              </a:rPr>
              <a:t>Entrada</a:t>
            </a:r>
          </a:p>
        </p:txBody>
      </p:sp>
      <p:sp>
        <p:nvSpPr>
          <p:cNvPr id="17505" name="Text Box 97"/>
          <p:cNvSpPr txBox="1">
            <a:spLocks noChangeArrowheads="1"/>
          </p:cNvSpPr>
          <p:nvPr/>
        </p:nvSpPr>
        <p:spPr bwMode="auto">
          <a:xfrm>
            <a:off x="4846638" y="2349500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>
                <a:latin typeface="Times New Roman" pitchFamily="18" charset="0"/>
              </a:rPr>
              <a:t>Prato</a:t>
            </a:r>
          </a:p>
        </p:txBody>
      </p:sp>
      <p:sp>
        <p:nvSpPr>
          <p:cNvPr id="17506" name="Text Box 98"/>
          <p:cNvSpPr txBox="1">
            <a:spLocks noChangeArrowheads="1"/>
          </p:cNvSpPr>
          <p:nvPr/>
        </p:nvSpPr>
        <p:spPr bwMode="auto">
          <a:xfrm>
            <a:off x="5837238" y="2349500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>
                <a:latin typeface="Times New Roman" pitchFamily="18" charset="0"/>
              </a:rPr>
              <a:t>Sobremesa</a:t>
            </a:r>
          </a:p>
        </p:txBody>
      </p:sp>
      <p:sp>
        <p:nvSpPr>
          <p:cNvPr id="17507" name="Text Box 99"/>
          <p:cNvSpPr txBox="1">
            <a:spLocks noChangeArrowheads="1"/>
          </p:cNvSpPr>
          <p:nvPr/>
        </p:nvSpPr>
        <p:spPr bwMode="auto">
          <a:xfrm>
            <a:off x="7573963" y="2276475"/>
            <a:ext cx="126523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PT" sz="2400" dirty="0">
                <a:latin typeface="Times New Roman" pitchFamily="18" charset="0"/>
              </a:rPr>
              <a:t>Refeição</a:t>
            </a:r>
          </a:p>
        </p:txBody>
      </p:sp>
      <p:sp>
        <p:nvSpPr>
          <p:cNvPr id="17508" name="Text Box 100"/>
          <p:cNvSpPr txBox="1">
            <a:spLocks noChangeArrowheads="1"/>
          </p:cNvSpPr>
          <p:nvPr/>
        </p:nvSpPr>
        <p:spPr bwMode="auto">
          <a:xfrm>
            <a:off x="3886200" y="3429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S</a:t>
            </a:r>
          </a:p>
        </p:txBody>
      </p:sp>
      <p:sp>
        <p:nvSpPr>
          <p:cNvPr id="17509" name="Text Box 101"/>
          <p:cNvSpPr txBox="1">
            <a:spLocks noChangeArrowheads="1"/>
          </p:cNvSpPr>
          <p:nvPr/>
        </p:nvSpPr>
        <p:spPr bwMode="auto">
          <a:xfrm>
            <a:off x="3962400" y="5181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C</a:t>
            </a:r>
          </a:p>
        </p:txBody>
      </p:sp>
      <p:sp>
        <p:nvSpPr>
          <p:cNvPr id="17510" name="Text Box 102"/>
          <p:cNvSpPr txBox="1">
            <a:spLocks noChangeArrowheads="1"/>
          </p:cNvSpPr>
          <p:nvPr/>
        </p:nvSpPr>
        <p:spPr bwMode="auto">
          <a:xfrm>
            <a:off x="4953000" y="2895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000099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7511" name="Text Box 103"/>
          <p:cNvSpPr txBox="1">
            <a:spLocks noChangeArrowheads="1"/>
          </p:cNvSpPr>
          <p:nvPr/>
        </p:nvSpPr>
        <p:spPr bwMode="auto">
          <a:xfrm>
            <a:off x="4953000" y="3429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000099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7512" name="Text Box 104"/>
          <p:cNvSpPr txBox="1">
            <a:spLocks noChangeArrowheads="1"/>
          </p:cNvSpPr>
          <p:nvPr/>
        </p:nvSpPr>
        <p:spPr bwMode="auto">
          <a:xfrm>
            <a:off x="5029200" y="3962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000099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4876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000099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7514" name="Text Box 106"/>
          <p:cNvSpPr txBox="1">
            <a:spLocks noChangeArrowheads="1"/>
          </p:cNvSpPr>
          <p:nvPr/>
        </p:nvSpPr>
        <p:spPr bwMode="auto">
          <a:xfrm>
            <a:off x="4876800" y="5257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000099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7515" name="Text Box 107"/>
          <p:cNvSpPr txBox="1">
            <a:spLocks noChangeArrowheads="1"/>
          </p:cNvSpPr>
          <p:nvPr/>
        </p:nvSpPr>
        <p:spPr bwMode="auto">
          <a:xfrm>
            <a:off x="4876800" y="5867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000099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17516" name="Text Box 108"/>
          <p:cNvSpPr txBox="1">
            <a:spLocks noChangeArrowheads="1"/>
          </p:cNvSpPr>
          <p:nvPr/>
        </p:nvSpPr>
        <p:spPr bwMode="auto">
          <a:xfrm>
            <a:off x="6324600" y="2743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7517" name="Text Box 109"/>
          <p:cNvSpPr txBox="1">
            <a:spLocks noChangeArrowheads="1"/>
          </p:cNvSpPr>
          <p:nvPr/>
        </p:nvSpPr>
        <p:spPr bwMode="auto">
          <a:xfrm>
            <a:off x="63246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7519" name="Line 111"/>
          <p:cNvSpPr>
            <a:spLocks noChangeShapeType="1"/>
          </p:cNvSpPr>
          <p:nvPr/>
        </p:nvSpPr>
        <p:spPr bwMode="auto">
          <a:xfrm flipV="1">
            <a:off x="4267200" y="3124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20" name="Line 112"/>
          <p:cNvSpPr>
            <a:spLocks noChangeShapeType="1"/>
          </p:cNvSpPr>
          <p:nvPr/>
        </p:nvSpPr>
        <p:spPr bwMode="auto">
          <a:xfrm flipV="1">
            <a:off x="5257800" y="2971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21" name="Line 113"/>
          <p:cNvSpPr>
            <a:spLocks noChangeShapeType="1"/>
          </p:cNvSpPr>
          <p:nvPr/>
        </p:nvSpPr>
        <p:spPr bwMode="auto">
          <a:xfrm flipV="1">
            <a:off x="43434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22" name="Line 114"/>
          <p:cNvSpPr>
            <a:spLocks noChangeShapeType="1"/>
          </p:cNvSpPr>
          <p:nvPr/>
        </p:nvSpPr>
        <p:spPr bwMode="auto">
          <a:xfrm>
            <a:off x="5257800" y="3200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23" name="Text Box 115"/>
          <p:cNvSpPr txBox="1">
            <a:spLocks noChangeArrowheads="1"/>
          </p:cNvSpPr>
          <p:nvPr/>
        </p:nvSpPr>
        <p:spPr bwMode="auto">
          <a:xfrm>
            <a:off x="640080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7524" name="Text Box 116"/>
          <p:cNvSpPr txBox="1">
            <a:spLocks noChangeArrowheads="1"/>
          </p:cNvSpPr>
          <p:nvPr/>
        </p:nvSpPr>
        <p:spPr bwMode="auto">
          <a:xfrm>
            <a:off x="6400800" y="3581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7525" name="Line 117"/>
          <p:cNvSpPr>
            <a:spLocks noChangeShapeType="1"/>
          </p:cNvSpPr>
          <p:nvPr/>
        </p:nvSpPr>
        <p:spPr bwMode="auto">
          <a:xfrm flipV="1">
            <a:off x="5334000" y="3505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26" name="Line 118"/>
          <p:cNvSpPr>
            <a:spLocks noChangeShapeType="1"/>
          </p:cNvSpPr>
          <p:nvPr/>
        </p:nvSpPr>
        <p:spPr bwMode="auto">
          <a:xfrm>
            <a:off x="5334000" y="37338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27" name="Text Box 119"/>
          <p:cNvSpPr txBox="1">
            <a:spLocks noChangeArrowheads="1"/>
          </p:cNvSpPr>
          <p:nvPr/>
        </p:nvSpPr>
        <p:spPr bwMode="auto">
          <a:xfrm>
            <a:off x="6400800" y="3810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7528" name="Text Box 120"/>
          <p:cNvSpPr txBox="1">
            <a:spLocks noChangeArrowheads="1"/>
          </p:cNvSpPr>
          <p:nvPr/>
        </p:nvSpPr>
        <p:spPr bwMode="auto">
          <a:xfrm>
            <a:off x="6400800" y="4114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7529" name="Line 121"/>
          <p:cNvSpPr>
            <a:spLocks noChangeShapeType="1"/>
          </p:cNvSpPr>
          <p:nvPr/>
        </p:nvSpPr>
        <p:spPr bwMode="auto">
          <a:xfrm flipV="1">
            <a:off x="53340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30" name="Line 122"/>
          <p:cNvSpPr>
            <a:spLocks noChangeShapeType="1"/>
          </p:cNvSpPr>
          <p:nvPr/>
        </p:nvSpPr>
        <p:spPr bwMode="auto">
          <a:xfrm>
            <a:off x="5334000" y="42672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31" name="Text Box 123"/>
          <p:cNvSpPr txBox="1">
            <a:spLocks noChangeArrowheads="1"/>
          </p:cNvSpPr>
          <p:nvPr/>
        </p:nvSpPr>
        <p:spPr bwMode="auto">
          <a:xfrm>
            <a:off x="63246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7532" name="Text Box 124"/>
          <p:cNvSpPr txBox="1">
            <a:spLocks noChangeArrowheads="1"/>
          </p:cNvSpPr>
          <p:nvPr/>
        </p:nvSpPr>
        <p:spPr bwMode="auto">
          <a:xfrm>
            <a:off x="6324600" y="4876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7533" name="Line 125"/>
          <p:cNvSpPr>
            <a:spLocks noChangeShapeType="1"/>
          </p:cNvSpPr>
          <p:nvPr/>
        </p:nvSpPr>
        <p:spPr bwMode="auto">
          <a:xfrm flipV="1">
            <a:off x="52578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34" name="Line 126"/>
          <p:cNvSpPr>
            <a:spLocks noChangeShapeType="1"/>
          </p:cNvSpPr>
          <p:nvPr/>
        </p:nvSpPr>
        <p:spPr bwMode="auto">
          <a:xfrm>
            <a:off x="5257800" y="50292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35" name="Text Box 127"/>
          <p:cNvSpPr txBox="1">
            <a:spLocks noChangeArrowheads="1"/>
          </p:cNvSpPr>
          <p:nvPr/>
        </p:nvSpPr>
        <p:spPr bwMode="auto">
          <a:xfrm>
            <a:off x="6324600" y="5181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7536" name="Text Box 128"/>
          <p:cNvSpPr txBox="1">
            <a:spLocks noChangeArrowheads="1"/>
          </p:cNvSpPr>
          <p:nvPr/>
        </p:nvSpPr>
        <p:spPr bwMode="auto">
          <a:xfrm>
            <a:off x="6324600" y="5486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7537" name="Line 129"/>
          <p:cNvSpPr>
            <a:spLocks noChangeShapeType="1"/>
          </p:cNvSpPr>
          <p:nvPr/>
        </p:nvSpPr>
        <p:spPr bwMode="auto">
          <a:xfrm flipV="1">
            <a:off x="5257800" y="54102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38" name="Line 130"/>
          <p:cNvSpPr>
            <a:spLocks noChangeShapeType="1"/>
          </p:cNvSpPr>
          <p:nvPr/>
        </p:nvSpPr>
        <p:spPr bwMode="auto">
          <a:xfrm>
            <a:off x="5257800" y="5562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6324600" y="5715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7540" name="Text Box 132"/>
          <p:cNvSpPr txBox="1">
            <a:spLocks noChangeArrowheads="1"/>
          </p:cNvSpPr>
          <p:nvPr/>
        </p:nvSpPr>
        <p:spPr bwMode="auto">
          <a:xfrm>
            <a:off x="6324600" y="6019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solidFill>
                  <a:srgbClr val="CC33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7541" name="Line 133"/>
          <p:cNvSpPr>
            <a:spLocks noChangeShapeType="1"/>
          </p:cNvSpPr>
          <p:nvPr/>
        </p:nvSpPr>
        <p:spPr bwMode="auto">
          <a:xfrm flipV="1">
            <a:off x="5257800" y="5943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42" name="Line 134"/>
          <p:cNvSpPr>
            <a:spLocks noChangeShapeType="1"/>
          </p:cNvSpPr>
          <p:nvPr/>
        </p:nvSpPr>
        <p:spPr bwMode="auto">
          <a:xfrm>
            <a:off x="5257800" y="61722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43" name="Line 135"/>
          <p:cNvSpPr>
            <a:spLocks noChangeShapeType="1"/>
          </p:cNvSpPr>
          <p:nvPr/>
        </p:nvSpPr>
        <p:spPr bwMode="auto">
          <a:xfrm>
            <a:off x="4267200" y="3733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44" name="Line 136"/>
          <p:cNvSpPr>
            <a:spLocks noChangeShapeType="1"/>
          </p:cNvSpPr>
          <p:nvPr/>
        </p:nvSpPr>
        <p:spPr bwMode="auto">
          <a:xfrm flipV="1">
            <a:off x="4267200" y="4953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45" name="Line 137"/>
          <p:cNvSpPr>
            <a:spLocks noChangeShapeType="1"/>
          </p:cNvSpPr>
          <p:nvPr/>
        </p:nvSpPr>
        <p:spPr bwMode="auto">
          <a:xfrm>
            <a:off x="4267200" y="54102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46" name="Line 138"/>
          <p:cNvSpPr>
            <a:spLocks noChangeShapeType="1"/>
          </p:cNvSpPr>
          <p:nvPr/>
        </p:nvSpPr>
        <p:spPr bwMode="auto">
          <a:xfrm>
            <a:off x="4267200" y="5410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73" name="Text Box 139"/>
          <p:cNvSpPr txBox="1">
            <a:spLocks noChangeArrowheads="1"/>
          </p:cNvSpPr>
          <p:nvPr/>
        </p:nvSpPr>
        <p:spPr bwMode="auto">
          <a:xfrm>
            <a:off x="75438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7570788" y="2667000"/>
            <a:ext cx="126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S,A,F )</a:t>
            </a:r>
          </a:p>
        </p:txBody>
      </p:sp>
      <p:sp>
        <p:nvSpPr>
          <p:cNvPr id="17549" name="Line 141"/>
          <p:cNvSpPr>
            <a:spLocks noChangeShapeType="1"/>
          </p:cNvSpPr>
          <p:nvPr/>
        </p:nvSpPr>
        <p:spPr bwMode="auto">
          <a:xfrm>
            <a:off x="67056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50" name="Text Box 142"/>
          <p:cNvSpPr txBox="1">
            <a:spLocks noChangeArrowheads="1"/>
          </p:cNvSpPr>
          <p:nvPr/>
        </p:nvSpPr>
        <p:spPr bwMode="auto">
          <a:xfrm>
            <a:off x="7570788" y="2971800"/>
            <a:ext cx="126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S,A,P )</a:t>
            </a:r>
          </a:p>
        </p:txBody>
      </p:sp>
      <p:sp>
        <p:nvSpPr>
          <p:cNvPr id="17551" name="Text Box 143"/>
          <p:cNvSpPr txBox="1">
            <a:spLocks noChangeArrowheads="1"/>
          </p:cNvSpPr>
          <p:nvPr/>
        </p:nvSpPr>
        <p:spPr bwMode="auto">
          <a:xfrm>
            <a:off x="7570788" y="3276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S,B,F )</a:t>
            </a:r>
          </a:p>
        </p:txBody>
      </p:sp>
      <p:sp>
        <p:nvSpPr>
          <p:cNvPr id="17552" name="Line 144"/>
          <p:cNvSpPr>
            <a:spLocks noChangeShapeType="1"/>
          </p:cNvSpPr>
          <p:nvPr/>
        </p:nvSpPr>
        <p:spPr bwMode="auto">
          <a:xfrm>
            <a:off x="67056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53" name="Line 145"/>
          <p:cNvSpPr>
            <a:spLocks noChangeShapeType="1"/>
          </p:cNvSpPr>
          <p:nvPr/>
        </p:nvSpPr>
        <p:spPr bwMode="auto">
          <a:xfrm>
            <a:off x="6705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54" name="Line 146"/>
          <p:cNvSpPr>
            <a:spLocks noChangeShapeType="1"/>
          </p:cNvSpPr>
          <p:nvPr/>
        </p:nvSpPr>
        <p:spPr bwMode="auto">
          <a:xfrm>
            <a:off x="67056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55" name="Text Box 147"/>
          <p:cNvSpPr txBox="1">
            <a:spLocks noChangeArrowheads="1"/>
          </p:cNvSpPr>
          <p:nvPr/>
        </p:nvSpPr>
        <p:spPr bwMode="auto">
          <a:xfrm>
            <a:off x="7588250" y="35814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S,B,P )</a:t>
            </a:r>
          </a:p>
        </p:txBody>
      </p:sp>
      <p:sp>
        <p:nvSpPr>
          <p:cNvPr id="26682" name="Text Box 148"/>
          <p:cNvSpPr txBox="1">
            <a:spLocks noChangeArrowheads="1"/>
          </p:cNvSpPr>
          <p:nvPr/>
        </p:nvSpPr>
        <p:spPr bwMode="auto">
          <a:xfrm>
            <a:off x="7561263" y="3810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7557" name="Line 149"/>
          <p:cNvSpPr>
            <a:spLocks noChangeShapeType="1"/>
          </p:cNvSpPr>
          <p:nvPr/>
        </p:nvSpPr>
        <p:spPr bwMode="auto">
          <a:xfrm>
            <a:off x="67056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58" name="Text Box 150"/>
          <p:cNvSpPr txBox="1">
            <a:spLocks noChangeArrowheads="1"/>
          </p:cNvSpPr>
          <p:nvPr/>
        </p:nvSpPr>
        <p:spPr bwMode="auto">
          <a:xfrm>
            <a:off x="7588250" y="41910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S,L,P )</a:t>
            </a:r>
          </a:p>
        </p:txBody>
      </p:sp>
      <p:sp>
        <p:nvSpPr>
          <p:cNvPr id="17559" name="Line 151"/>
          <p:cNvSpPr>
            <a:spLocks noChangeShapeType="1"/>
          </p:cNvSpPr>
          <p:nvPr/>
        </p:nvSpPr>
        <p:spPr bwMode="auto">
          <a:xfrm>
            <a:off x="67056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60" name="Line 152"/>
          <p:cNvSpPr>
            <a:spLocks noChangeShapeType="1"/>
          </p:cNvSpPr>
          <p:nvPr/>
        </p:nvSpPr>
        <p:spPr bwMode="auto">
          <a:xfrm>
            <a:off x="67056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61" name="Line 153"/>
          <p:cNvSpPr>
            <a:spLocks noChangeShapeType="1"/>
          </p:cNvSpPr>
          <p:nvPr/>
        </p:nvSpPr>
        <p:spPr bwMode="auto">
          <a:xfrm>
            <a:off x="67056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62" name="Text Box 154"/>
          <p:cNvSpPr txBox="1">
            <a:spLocks noChangeArrowheads="1"/>
          </p:cNvSpPr>
          <p:nvPr/>
        </p:nvSpPr>
        <p:spPr bwMode="auto">
          <a:xfrm>
            <a:off x="7588250" y="3886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S,L,F )</a:t>
            </a:r>
          </a:p>
        </p:txBody>
      </p:sp>
      <p:sp>
        <p:nvSpPr>
          <p:cNvPr id="17563" name="Text Box 155"/>
          <p:cNvSpPr txBox="1">
            <a:spLocks noChangeArrowheads="1"/>
          </p:cNvSpPr>
          <p:nvPr/>
        </p:nvSpPr>
        <p:spPr bwMode="auto">
          <a:xfrm>
            <a:off x="7588250" y="45720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C,A,F )</a:t>
            </a:r>
          </a:p>
        </p:txBody>
      </p:sp>
      <p:sp>
        <p:nvSpPr>
          <p:cNvPr id="17564" name="Text Box 156"/>
          <p:cNvSpPr txBox="1">
            <a:spLocks noChangeArrowheads="1"/>
          </p:cNvSpPr>
          <p:nvPr/>
        </p:nvSpPr>
        <p:spPr bwMode="auto">
          <a:xfrm>
            <a:off x="7588250" y="48768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C,A,P )</a:t>
            </a:r>
          </a:p>
        </p:txBody>
      </p:sp>
      <p:sp>
        <p:nvSpPr>
          <p:cNvPr id="17565" name="Text Box 157"/>
          <p:cNvSpPr txBox="1">
            <a:spLocks noChangeArrowheads="1"/>
          </p:cNvSpPr>
          <p:nvPr/>
        </p:nvSpPr>
        <p:spPr bwMode="auto">
          <a:xfrm>
            <a:off x="7588250" y="51816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C,B,F )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7588250" y="54864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C,B,P )</a:t>
            </a:r>
          </a:p>
        </p:txBody>
      </p:sp>
      <p:sp>
        <p:nvSpPr>
          <p:cNvPr id="17567" name="Text Box 159"/>
          <p:cNvSpPr txBox="1">
            <a:spLocks noChangeArrowheads="1"/>
          </p:cNvSpPr>
          <p:nvPr/>
        </p:nvSpPr>
        <p:spPr bwMode="auto">
          <a:xfrm>
            <a:off x="7588250" y="57912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C,L,F )</a:t>
            </a:r>
          </a:p>
        </p:txBody>
      </p:sp>
      <p:sp>
        <p:nvSpPr>
          <p:cNvPr id="17568" name="Text Box 160"/>
          <p:cNvSpPr txBox="1">
            <a:spLocks noChangeArrowheads="1"/>
          </p:cNvSpPr>
          <p:nvPr/>
        </p:nvSpPr>
        <p:spPr bwMode="auto">
          <a:xfrm>
            <a:off x="7588250" y="60960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Times New Roman" pitchFamily="18" charset="0"/>
              </a:rPr>
              <a:t>( C,L,P )</a:t>
            </a:r>
          </a:p>
        </p:txBody>
      </p:sp>
      <p:sp>
        <p:nvSpPr>
          <p:cNvPr id="17569" name="Line 161"/>
          <p:cNvSpPr>
            <a:spLocks noChangeShapeType="1"/>
          </p:cNvSpPr>
          <p:nvPr/>
        </p:nvSpPr>
        <p:spPr bwMode="auto">
          <a:xfrm>
            <a:off x="6705600" y="541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70" name="Line 162"/>
          <p:cNvSpPr>
            <a:spLocks noChangeShapeType="1"/>
          </p:cNvSpPr>
          <p:nvPr/>
        </p:nvSpPr>
        <p:spPr bwMode="auto">
          <a:xfrm>
            <a:off x="67056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71" name="Line 163"/>
          <p:cNvSpPr>
            <a:spLocks noChangeShapeType="1"/>
          </p:cNvSpPr>
          <p:nvPr/>
        </p:nvSpPr>
        <p:spPr bwMode="auto">
          <a:xfrm>
            <a:off x="6705600" y="6019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72" name="Line 164"/>
          <p:cNvSpPr>
            <a:spLocks noChangeShapeType="1"/>
          </p:cNvSpPr>
          <p:nvPr/>
        </p:nvSpPr>
        <p:spPr bwMode="auto">
          <a:xfrm>
            <a:off x="6705600" y="632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73" name="Text Box 165"/>
          <p:cNvSpPr txBox="1">
            <a:spLocks noChangeArrowheads="1"/>
          </p:cNvSpPr>
          <p:nvPr/>
        </p:nvSpPr>
        <p:spPr bwMode="auto">
          <a:xfrm>
            <a:off x="706438" y="5578475"/>
            <a:ext cx="2928937" cy="946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2800" dirty="0">
                <a:solidFill>
                  <a:srgbClr val="FF3300"/>
                </a:solidFill>
                <a:latin typeface="Times New Roman" pitchFamily="18" charset="0"/>
              </a:rPr>
              <a:t>12 refeições diferentes!</a:t>
            </a:r>
          </a:p>
        </p:txBody>
      </p:sp>
      <p:sp>
        <p:nvSpPr>
          <p:cNvPr id="26700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9" dur="500"/>
                                        <p:tgtEl>
                                          <p:spTgt spid="1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75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75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build="p" autoUpdateAnimBg="0"/>
      <p:bldP spid="17504" grpId="0" build="p" autoUpdateAnimBg="0"/>
      <p:bldP spid="17505" grpId="0" build="p" autoUpdateAnimBg="0"/>
      <p:bldP spid="17506" grpId="0" build="p" autoUpdateAnimBg="0"/>
      <p:bldP spid="17507" grpId="0" build="p" autoUpdateAnimBg="0"/>
      <p:bldP spid="17508" grpId="0" build="p" autoUpdateAnimBg="0"/>
      <p:bldP spid="17509" grpId="0" build="p" autoUpdateAnimBg="0"/>
      <p:bldP spid="17510" grpId="0" build="p" autoUpdateAnimBg="0"/>
      <p:bldP spid="17511" grpId="0" build="p" autoUpdateAnimBg="0"/>
      <p:bldP spid="17512" grpId="0" build="p" autoUpdateAnimBg="0"/>
      <p:bldP spid="17513" grpId="0" build="p" autoUpdateAnimBg="0"/>
      <p:bldP spid="17514" grpId="0" build="p" autoUpdateAnimBg="0"/>
      <p:bldP spid="17515" grpId="0" build="p" autoUpdateAnimBg="0"/>
      <p:bldP spid="17516" grpId="0" build="p" autoUpdateAnimBg="0"/>
      <p:bldP spid="17517" grpId="0" build="p" autoUpdateAnimBg="0"/>
      <p:bldP spid="17519" grpId="0" animBg="1"/>
      <p:bldP spid="17520" grpId="0" animBg="1"/>
      <p:bldP spid="17521" grpId="0" animBg="1"/>
      <p:bldP spid="17522" grpId="0" animBg="1"/>
      <p:bldP spid="17523" grpId="0" build="p" autoUpdateAnimBg="0"/>
      <p:bldP spid="17524" grpId="0" build="p" autoUpdateAnimBg="0"/>
      <p:bldP spid="17525" grpId="0" animBg="1"/>
      <p:bldP spid="17526" grpId="0" animBg="1"/>
      <p:bldP spid="17527" grpId="0" build="p" autoUpdateAnimBg="0"/>
      <p:bldP spid="17528" grpId="0" build="p" autoUpdateAnimBg="0"/>
      <p:bldP spid="17529" grpId="0" animBg="1"/>
      <p:bldP spid="17530" grpId="0" animBg="1"/>
      <p:bldP spid="17531" grpId="0" build="p" autoUpdateAnimBg="0"/>
      <p:bldP spid="17532" grpId="0" build="p" autoUpdateAnimBg="0"/>
      <p:bldP spid="17533" grpId="0" animBg="1"/>
      <p:bldP spid="17534" grpId="0" animBg="1"/>
      <p:bldP spid="17535" grpId="0" build="p" autoUpdateAnimBg="0"/>
      <p:bldP spid="17536" grpId="0" build="p" autoUpdateAnimBg="0"/>
      <p:bldP spid="17537" grpId="0" animBg="1"/>
      <p:bldP spid="17538" grpId="0" animBg="1"/>
      <p:bldP spid="17539" grpId="0" build="p" autoUpdateAnimBg="0"/>
      <p:bldP spid="17540" grpId="0" build="p" autoUpdateAnimBg="0"/>
      <p:bldP spid="17541" grpId="0" animBg="1"/>
      <p:bldP spid="17542" grpId="0" animBg="1"/>
      <p:bldP spid="17543" grpId="0" animBg="1"/>
      <p:bldP spid="17544" grpId="0" animBg="1"/>
      <p:bldP spid="17545" grpId="0" animBg="1"/>
      <p:bldP spid="17546" grpId="0" animBg="1"/>
      <p:bldP spid="17548" grpId="0" build="p" autoUpdateAnimBg="0"/>
      <p:bldP spid="17549" grpId="0" animBg="1"/>
      <p:bldP spid="17550" grpId="0" build="p" autoUpdateAnimBg="0"/>
      <p:bldP spid="17551" grpId="0" build="p" autoUpdateAnimBg="0"/>
      <p:bldP spid="17552" grpId="0" animBg="1"/>
      <p:bldP spid="17553" grpId="0" animBg="1"/>
      <p:bldP spid="17554" grpId="0" animBg="1"/>
      <p:bldP spid="17555" grpId="0" build="p" autoUpdateAnimBg="0"/>
      <p:bldP spid="17557" grpId="0" animBg="1"/>
      <p:bldP spid="17558" grpId="0" build="p" autoUpdateAnimBg="0"/>
      <p:bldP spid="17559" grpId="0" animBg="1"/>
      <p:bldP spid="17560" grpId="0" animBg="1"/>
      <p:bldP spid="17561" grpId="0" animBg="1"/>
      <p:bldP spid="17562" grpId="0" build="p" autoUpdateAnimBg="0"/>
      <p:bldP spid="17563" grpId="0" build="p" autoUpdateAnimBg="0"/>
      <p:bldP spid="17564" grpId="0" build="p" autoUpdateAnimBg="0"/>
      <p:bldP spid="17565" grpId="0" build="p" autoUpdateAnimBg="0"/>
      <p:bldP spid="17566" grpId="0" build="p" autoUpdateAnimBg="0"/>
      <p:bldP spid="17567" grpId="0" build="p" autoUpdateAnimBg="0"/>
      <p:bldP spid="17568" grpId="0" build="p" autoUpdateAnimBg="0"/>
      <p:bldP spid="17569" grpId="0" animBg="1"/>
      <p:bldP spid="17570" grpId="0" animBg="1"/>
      <p:bldP spid="17571" grpId="0" animBg="1"/>
      <p:bldP spid="17572" grpId="0" animBg="1"/>
      <p:bldP spid="17573" grpId="0" build="p" autoUpdateAnimBg="0"/>
      <p:bldP spid="17573" grpI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4143375" y="2905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3" name="Text Box 91"/>
          <p:cNvSpPr txBox="1">
            <a:spLocks noChangeArrowheads="1"/>
          </p:cNvSpPr>
          <p:nvPr/>
        </p:nvSpPr>
        <p:spPr bwMode="auto">
          <a:xfrm>
            <a:off x="214313" y="942975"/>
            <a:ext cx="87868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b="1">
                <a:solidFill>
                  <a:srgbClr val="000099"/>
                </a:solidFill>
                <a:latin typeface="Times New Roman" pitchFamily="18" charset="0"/>
              </a:rPr>
              <a:t>03. Escolhida uma refeição ao acaso, qual é a probabilidade de comer arroz ou fruta?</a:t>
            </a:r>
          </a:p>
        </p:txBody>
      </p:sp>
      <p:graphicFrame>
        <p:nvGraphicFramePr>
          <p:cNvPr id="18532" name="Object 2"/>
          <p:cNvGraphicFramePr>
            <a:graphicFrameLocks noChangeAspect="1"/>
          </p:cNvGraphicFramePr>
          <p:nvPr/>
        </p:nvGraphicFramePr>
        <p:xfrm>
          <a:off x="6659563" y="1360488"/>
          <a:ext cx="165576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ção" r:id="rId3" imgW="710891" imgH="393529" progId="Equation.3">
                  <p:embed/>
                </p:oleObj>
              </mc:Choice>
              <mc:Fallback>
                <p:oleObj name="Equação" r:id="rId3" imgW="710891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360488"/>
                        <a:ext cx="165576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" name="Text Box 102"/>
          <p:cNvSpPr txBox="1">
            <a:spLocks noChangeArrowheads="1"/>
          </p:cNvSpPr>
          <p:nvPr/>
        </p:nvSpPr>
        <p:spPr bwMode="auto">
          <a:xfrm>
            <a:off x="5786438" y="2205038"/>
            <a:ext cx="33575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PT" sz="2400" b="1">
                <a:latin typeface="Times New Roman" pitchFamily="18" charset="0"/>
              </a:rPr>
              <a:t>Qual é a probabilidade de não comer lombo nem pudim?</a:t>
            </a:r>
          </a:p>
        </p:txBody>
      </p:sp>
      <p:grpSp>
        <p:nvGrpSpPr>
          <p:cNvPr id="4105" name="Group 108"/>
          <p:cNvGrpSpPr>
            <a:grpSpLocks/>
          </p:cNvGrpSpPr>
          <p:nvPr/>
        </p:nvGrpSpPr>
        <p:grpSpPr bwMode="auto">
          <a:xfrm>
            <a:off x="179388" y="1773238"/>
            <a:ext cx="5334000" cy="4267200"/>
            <a:chOff x="672" y="672"/>
            <a:chExt cx="3360" cy="2688"/>
          </a:xfrm>
        </p:grpSpPr>
        <p:sp>
          <p:nvSpPr>
            <p:cNvPr id="4107" name="Text Box 21"/>
            <p:cNvSpPr txBox="1">
              <a:spLocks noChangeArrowheads="1"/>
            </p:cNvSpPr>
            <p:nvPr/>
          </p:nvSpPr>
          <p:spPr bwMode="auto">
            <a:xfrm>
              <a:off x="672" y="672"/>
              <a:ext cx="7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>
                  <a:latin typeface="Times New Roman" pitchFamily="18" charset="0"/>
                </a:rPr>
                <a:t>Entrada</a:t>
              </a:r>
            </a:p>
          </p:txBody>
        </p:sp>
        <p:sp>
          <p:nvSpPr>
            <p:cNvPr id="4108" name="Text Box 22"/>
            <p:cNvSpPr txBox="1">
              <a:spLocks noChangeArrowheads="1"/>
            </p:cNvSpPr>
            <p:nvPr/>
          </p:nvSpPr>
          <p:spPr bwMode="auto">
            <a:xfrm>
              <a:off x="1469" y="694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>
                  <a:latin typeface="Times New Roman" pitchFamily="18" charset="0"/>
                </a:rPr>
                <a:t>Prato</a:t>
              </a:r>
            </a:p>
          </p:txBody>
        </p:sp>
        <p:sp>
          <p:nvSpPr>
            <p:cNvPr id="4109" name="Text Box 23"/>
            <p:cNvSpPr txBox="1">
              <a:spLocks noChangeArrowheads="1"/>
            </p:cNvSpPr>
            <p:nvPr/>
          </p:nvSpPr>
          <p:spPr bwMode="auto">
            <a:xfrm>
              <a:off x="2093" y="694"/>
              <a:ext cx="9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>
                  <a:latin typeface="Times New Roman" pitchFamily="18" charset="0"/>
                </a:rPr>
                <a:t>Sobremesa</a:t>
              </a:r>
            </a:p>
          </p:txBody>
        </p:sp>
        <p:sp>
          <p:nvSpPr>
            <p:cNvPr id="4110" name="Text Box 24"/>
            <p:cNvSpPr txBox="1">
              <a:spLocks noChangeArrowheads="1"/>
            </p:cNvSpPr>
            <p:nvPr/>
          </p:nvSpPr>
          <p:spPr bwMode="auto">
            <a:xfrm>
              <a:off x="3187" y="672"/>
              <a:ext cx="7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>
                  <a:latin typeface="Times New Roman" pitchFamily="18" charset="0"/>
                </a:rPr>
                <a:t>Refeição</a:t>
              </a:r>
            </a:p>
          </p:txBody>
        </p:sp>
        <p:sp>
          <p:nvSpPr>
            <p:cNvPr id="4111" name="Text Box 25"/>
            <p:cNvSpPr txBox="1">
              <a:spLocks noChangeArrowheads="1"/>
            </p:cNvSpPr>
            <p:nvPr/>
          </p:nvSpPr>
          <p:spPr bwMode="auto">
            <a:xfrm>
              <a:off x="864" y="134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112" name="Text Box 26"/>
            <p:cNvSpPr txBox="1">
              <a:spLocks noChangeArrowheads="1"/>
            </p:cNvSpPr>
            <p:nvPr/>
          </p:nvSpPr>
          <p:spPr bwMode="auto">
            <a:xfrm>
              <a:off x="912" y="244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113" name="Text Box 27"/>
            <p:cNvSpPr txBox="1">
              <a:spLocks noChangeArrowheads="1"/>
            </p:cNvSpPr>
            <p:nvPr/>
          </p:nvSpPr>
          <p:spPr bwMode="auto">
            <a:xfrm>
              <a:off x="1536" y="100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14" name="Text Box 28"/>
            <p:cNvSpPr txBox="1">
              <a:spLocks noChangeArrowheads="1"/>
            </p:cNvSpPr>
            <p:nvPr/>
          </p:nvSpPr>
          <p:spPr bwMode="auto">
            <a:xfrm>
              <a:off x="1536" y="134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0000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15" name="Text Box 29"/>
            <p:cNvSpPr txBox="1">
              <a:spLocks noChangeArrowheads="1"/>
            </p:cNvSpPr>
            <p:nvPr/>
          </p:nvSpPr>
          <p:spPr bwMode="auto">
            <a:xfrm>
              <a:off x="1584" y="168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0000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4116" name="Text Box 30"/>
            <p:cNvSpPr txBox="1">
              <a:spLocks noChangeArrowheads="1"/>
            </p:cNvSpPr>
            <p:nvPr/>
          </p:nvSpPr>
          <p:spPr bwMode="auto">
            <a:xfrm>
              <a:off x="1488" y="216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17" name="Text Box 31"/>
            <p:cNvSpPr txBox="1">
              <a:spLocks noChangeArrowheads="1"/>
            </p:cNvSpPr>
            <p:nvPr/>
          </p:nvSpPr>
          <p:spPr bwMode="auto">
            <a:xfrm>
              <a:off x="1488" y="249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0000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18" name="Text Box 32"/>
            <p:cNvSpPr txBox="1">
              <a:spLocks noChangeArrowheads="1"/>
            </p:cNvSpPr>
            <p:nvPr/>
          </p:nvSpPr>
          <p:spPr bwMode="auto">
            <a:xfrm>
              <a:off x="1488" y="288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0000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4119" name="Text Box 33"/>
            <p:cNvSpPr txBox="1">
              <a:spLocks noChangeArrowheads="1"/>
            </p:cNvSpPr>
            <p:nvPr/>
          </p:nvSpPr>
          <p:spPr bwMode="auto">
            <a:xfrm>
              <a:off x="2400" y="9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20" name="Text Box 34"/>
            <p:cNvSpPr txBox="1">
              <a:spLocks noChangeArrowheads="1"/>
            </p:cNvSpPr>
            <p:nvPr/>
          </p:nvSpPr>
          <p:spPr bwMode="auto">
            <a:xfrm>
              <a:off x="2400" y="11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121" name="Line 35"/>
            <p:cNvSpPr>
              <a:spLocks noChangeShapeType="1"/>
            </p:cNvSpPr>
            <p:nvPr/>
          </p:nvSpPr>
          <p:spPr bwMode="auto">
            <a:xfrm flipV="1">
              <a:off x="1104" y="115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2" name="Line 36"/>
            <p:cNvSpPr>
              <a:spLocks noChangeShapeType="1"/>
            </p:cNvSpPr>
            <p:nvPr/>
          </p:nvSpPr>
          <p:spPr bwMode="auto">
            <a:xfrm flipV="1">
              <a:off x="1728" y="1056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3" name="Line 37"/>
            <p:cNvSpPr>
              <a:spLocks noChangeShapeType="1"/>
            </p:cNvSpPr>
            <p:nvPr/>
          </p:nvSpPr>
          <p:spPr bwMode="auto">
            <a:xfrm flipV="1">
              <a:off x="1152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4" name="Line 38"/>
            <p:cNvSpPr>
              <a:spLocks noChangeShapeType="1"/>
            </p:cNvSpPr>
            <p:nvPr/>
          </p:nvSpPr>
          <p:spPr bwMode="auto">
            <a:xfrm>
              <a:off x="1728" y="1200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5" name="Text Box 39"/>
            <p:cNvSpPr txBox="1">
              <a:spLocks noChangeArrowheads="1"/>
            </p:cNvSpPr>
            <p:nvPr/>
          </p:nvSpPr>
          <p:spPr bwMode="auto">
            <a:xfrm>
              <a:off x="2448" y="12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26" name="Text Box 40"/>
            <p:cNvSpPr txBox="1">
              <a:spLocks noChangeArrowheads="1"/>
            </p:cNvSpPr>
            <p:nvPr/>
          </p:nvSpPr>
          <p:spPr bwMode="auto">
            <a:xfrm>
              <a:off x="2448" y="14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127" name="Line 41"/>
            <p:cNvSpPr>
              <a:spLocks noChangeShapeType="1"/>
            </p:cNvSpPr>
            <p:nvPr/>
          </p:nvSpPr>
          <p:spPr bwMode="auto">
            <a:xfrm flipV="1">
              <a:off x="1776" y="1392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8" name="Line 42"/>
            <p:cNvSpPr>
              <a:spLocks noChangeShapeType="1"/>
            </p:cNvSpPr>
            <p:nvPr/>
          </p:nvSpPr>
          <p:spPr bwMode="auto">
            <a:xfrm>
              <a:off x="1776" y="1536"/>
              <a:ext cx="72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9" name="Text Box 43"/>
            <p:cNvSpPr txBox="1">
              <a:spLocks noChangeArrowheads="1"/>
            </p:cNvSpPr>
            <p:nvPr/>
          </p:nvSpPr>
          <p:spPr bwMode="auto">
            <a:xfrm>
              <a:off x="2448" y="15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30" name="Text Box 44"/>
            <p:cNvSpPr txBox="1">
              <a:spLocks noChangeArrowheads="1"/>
            </p:cNvSpPr>
            <p:nvPr/>
          </p:nvSpPr>
          <p:spPr bwMode="auto">
            <a:xfrm>
              <a:off x="2448" y="17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131" name="Line 45"/>
            <p:cNvSpPr>
              <a:spLocks noChangeShapeType="1"/>
            </p:cNvSpPr>
            <p:nvPr/>
          </p:nvSpPr>
          <p:spPr bwMode="auto">
            <a:xfrm flipV="1">
              <a:off x="1776" y="1728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2" name="Line 46"/>
            <p:cNvSpPr>
              <a:spLocks noChangeShapeType="1"/>
            </p:cNvSpPr>
            <p:nvPr/>
          </p:nvSpPr>
          <p:spPr bwMode="auto">
            <a:xfrm>
              <a:off x="1776" y="1872"/>
              <a:ext cx="72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3" name="Text Box 47"/>
            <p:cNvSpPr txBox="1">
              <a:spLocks noChangeArrowheads="1"/>
            </p:cNvSpPr>
            <p:nvPr/>
          </p:nvSpPr>
          <p:spPr bwMode="auto">
            <a:xfrm>
              <a:off x="2400" y="206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34" name="Text Box 48"/>
            <p:cNvSpPr txBox="1">
              <a:spLocks noChangeArrowheads="1"/>
            </p:cNvSpPr>
            <p:nvPr/>
          </p:nvSpPr>
          <p:spPr bwMode="auto">
            <a:xfrm>
              <a:off x="2400" y="225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135" name="Line 49"/>
            <p:cNvSpPr>
              <a:spLocks noChangeShapeType="1"/>
            </p:cNvSpPr>
            <p:nvPr/>
          </p:nvSpPr>
          <p:spPr bwMode="auto">
            <a:xfrm flipV="1">
              <a:off x="1728" y="2208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6" name="Line 50"/>
            <p:cNvSpPr>
              <a:spLocks noChangeShapeType="1"/>
            </p:cNvSpPr>
            <p:nvPr/>
          </p:nvSpPr>
          <p:spPr bwMode="auto">
            <a:xfrm>
              <a:off x="1728" y="2352"/>
              <a:ext cx="72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7" name="Text Box 51"/>
            <p:cNvSpPr txBox="1">
              <a:spLocks noChangeArrowheads="1"/>
            </p:cNvSpPr>
            <p:nvPr/>
          </p:nvSpPr>
          <p:spPr bwMode="auto">
            <a:xfrm>
              <a:off x="2400" y="24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38" name="Text Box 52"/>
            <p:cNvSpPr txBox="1">
              <a:spLocks noChangeArrowheads="1"/>
            </p:cNvSpPr>
            <p:nvPr/>
          </p:nvSpPr>
          <p:spPr bwMode="auto">
            <a:xfrm>
              <a:off x="2400" y="26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139" name="Line 53"/>
            <p:cNvSpPr>
              <a:spLocks noChangeShapeType="1"/>
            </p:cNvSpPr>
            <p:nvPr/>
          </p:nvSpPr>
          <p:spPr bwMode="auto">
            <a:xfrm flipV="1">
              <a:off x="1728" y="2592"/>
              <a:ext cx="72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0" name="Line 54"/>
            <p:cNvSpPr>
              <a:spLocks noChangeShapeType="1"/>
            </p:cNvSpPr>
            <p:nvPr/>
          </p:nvSpPr>
          <p:spPr bwMode="auto">
            <a:xfrm>
              <a:off x="1728" y="2688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1" name="Text Box 55"/>
            <p:cNvSpPr txBox="1">
              <a:spLocks noChangeArrowheads="1"/>
            </p:cNvSpPr>
            <p:nvPr/>
          </p:nvSpPr>
          <p:spPr bwMode="auto">
            <a:xfrm>
              <a:off x="2400" y="2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42" name="Text Box 56"/>
            <p:cNvSpPr txBox="1">
              <a:spLocks noChangeArrowheads="1"/>
            </p:cNvSpPr>
            <p:nvPr/>
          </p:nvSpPr>
          <p:spPr bwMode="auto">
            <a:xfrm>
              <a:off x="24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solidFill>
                    <a:srgbClr val="CC33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143" name="Line 57"/>
            <p:cNvSpPr>
              <a:spLocks noChangeShapeType="1"/>
            </p:cNvSpPr>
            <p:nvPr/>
          </p:nvSpPr>
          <p:spPr bwMode="auto">
            <a:xfrm flipV="1">
              <a:off x="1728" y="2928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4" name="Line 58"/>
            <p:cNvSpPr>
              <a:spLocks noChangeShapeType="1"/>
            </p:cNvSpPr>
            <p:nvPr/>
          </p:nvSpPr>
          <p:spPr bwMode="auto">
            <a:xfrm>
              <a:off x="1728" y="3072"/>
              <a:ext cx="72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5" name="Line 59"/>
            <p:cNvSpPr>
              <a:spLocks noChangeShapeType="1"/>
            </p:cNvSpPr>
            <p:nvPr/>
          </p:nvSpPr>
          <p:spPr bwMode="auto">
            <a:xfrm>
              <a:off x="1104" y="15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6" name="Line 60"/>
            <p:cNvSpPr>
              <a:spLocks noChangeShapeType="1"/>
            </p:cNvSpPr>
            <p:nvPr/>
          </p:nvSpPr>
          <p:spPr bwMode="auto">
            <a:xfrm flipV="1">
              <a:off x="1104" y="230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7" name="Line 61"/>
            <p:cNvSpPr>
              <a:spLocks noChangeShapeType="1"/>
            </p:cNvSpPr>
            <p:nvPr/>
          </p:nvSpPr>
          <p:spPr bwMode="auto">
            <a:xfrm>
              <a:off x="1104" y="2592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8" name="Line 62"/>
            <p:cNvSpPr>
              <a:spLocks noChangeShapeType="1"/>
            </p:cNvSpPr>
            <p:nvPr/>
          </p:nvSpPr>
          <p:spPr bwMode="auto">
            <a:xfrm>
              <a:off x="1104" y="259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9" name="Text Box 63"/>
            <p:cNvSpPr txBox="1">
              <a:spLocks noChangeArrowheads="1"/>
            </p:cNvSpPr>
            <p:nvPr/>
          </p:nvSpPr>
          <p:spPr bwMode="auto">
            <a:xfrm>
              <a:off x="3168" y="91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50" name="Text Box 64"/>
            <p:cNvSpPr txBox="1">
              <a:spLocks noChangeArrowheads="1"/>
            </p:cNvSpPr>
            <p:nvPr/>
          </p:nvSpPr>
          <p:spPr bwMode="auto">
            <a:xfrm>
              <a:off x="3185" y="864"/>
              <a:ext cx="7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S,A,F )</a:t>
              </a:r>
            </a:p>
          </p:txBody>
        </p:sp>
        <p:sp>
          <p:nvSpPr>
            <p:cNvPr id="4151" name="Line 65"/>
            <p:cNvSpPr>
              <a:spLocks noChangeShapeType="1"/>
            </p:cNvSpPr>
            <p:nvPr/>
          </p:nvSpPr>
          <p:spPr bwMode="auto">
            <a:xfrm>
              <a:off x="2640" y="10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2" name="Text Box 66"/>
            <p:cNvSpPr txBox="1">
              <a:spLocks noChangeArrowheads="1"/>
            </p:cNvSpPr>
            <p:nvPr/>
          </p:nvSpPr>
          <p:spPr bwMode="auto">
            <a:xfrm>
              <a:off x="3185" y="1056"/>
              <a:ext cx="7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S,A,P )</a:t>
              </a:r>
            </a:p>
          </p:txBody>
        </p:sp>
        <p:sp>
          <p:nvSpPr>
            <p:cNvPr id="4153" name="Text Box 67"/>
            <p:cNvSpPr txBox="1">
              <a:spLocks noChangeArrowheads="1"/>
            </p:cNvSpPr>
            <p:nvPr/>
          </p:nvSpPr>
          <p:spPr bwMode="auto">
            <a:xfrm>
              <a:off x="3185" y="1248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S,B,F )</a:t>
              </a:r>
            </a:p>
          </p:txBody>
        </p:sp>
        <p:sp>
          <p:nvSpPr>
            <p:cNvPr id="4154" name="Line 68"/>
            <p:cNvSpPr>
              <a:spLocks noChangeShapeType="1"/>
            </p:cNvSpPr>
            <p:nvPr/>
          </p:nvSpPr>
          <p:spPr bwMode="auto">
            <a:xfrm>
              <a:off x="2640" y="12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5" name="Line 69"/>
            <p:cNvSpPr>
              <a:spLocks noChangeShapeType="1"/>
            </p:cNvSpPr>
            <p:nvPr/>
          </p:nvSpPr>
          <p:spPr bwMode="auto">
            <a:xfrm>
              <a:off x="2640" y="13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6" name="Line 70"/>
            <p:cNvSpPr>
              <a:spLocks noChangeShapeType="1"/>
            </p:cNvSpPr>
            <p:nvPr/>
          </p:nvSpPr>
          <p:spPr bwMode="auto">
            <a:xfrm>
              <a:off x="264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7" name="Text Box 71"/>
            <p:cNvSpPr txBox="1">
              <a:spLocks noChangeArrowheads="1"/>
            </p:cNvSpPr>
            <p:nvPr/>
          </p:nvSpPr>
          <p:spPr bwMode="auto">
            <a:xfrm>
              <a:off x="3196" y="1440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S,B,P )</a:t>
              </a:r>
            </a:p>
          </p:txBody>
        </p:sp>
        <p:sp>
          <p:nvSpPr>
            <p:cNvPr id="4158" name="Text Box 72"/>
            <p:cNvSpPr txBox="1">
              <a:spLocks noChangeArrowheads="1"/>
            </p:cNvSpPr>
            <p:nvPr/>
          </p:nvSpPr>
          <p:spPr bwMode="auto">
            <a:xfrm>
              <a:off x="3179" y="1584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59" name="Line 73"/>
            <p:cNvSpPr>
              <a:spLocks noChangeShapeType="1"/>
            </p:cNvSpPr>
            <p:nvPr/>
          </p:nvSpPr>
          <p:spPr bwMode="auto">
            <a:xfrm>
              <a:off x="264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0" name="Text Box 74"/>
            <p:cNvSpPr txBox="1">
              <a:spLocks noChangeArrowheads="1"/>
            </p:cNvSpPr>
            <p:nvPr/>
          </p:nvSpPr>
          <p:spPr bwMode="auto">
            <a:xfrm>
              <a:off x="3196" y="1824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S,L,P )</a:t>
              </a:r>
            </a:p>
          </p:txBody>
        </p:sp>
        <p:sp>
          <p:nvSpPr>
            <p:cNvPr id="4161" name="Line 75"/>
            <p:cNvSpPr>
              <a:spLocks noChangeShapeType="1"/>
            </p:cNvSpPr>
            <p:nvPr/>
          </p:nvSpPr>
          <p:spPr bwMode="auto">
            <a:xfrm>
              <a:off x="2640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2" name="Line 76"/>
            <p:cNvSpPr>
              <a:spLocks noChangeShapeType="1"/>
            </p:cNvSpPr>
            <p:nvPr/>
          </p:nvSpPr>
          <p:spPr bwMode="auto">
            <a:xfrm>
              <a:off x="2640" y="24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3" name="Line 77"/>
            <p:cNvSpPr>
              <a:spLocks noChangeShapeType="1"/>
            </p:cNvSpPr>
            <p:nvPr/>
          </p:nvSpPr>
          <p:spPr bwMode="auto">
            <a:xfrm>
              <a:off x="2640" y="22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4" name="Text Box 78"/>
            <p:cNvSpPr txBox="1">
              <a:spLocks noChangeArrowheads="1"/>
            </p:cNvSpPr>
            <p:nvPr/>
          </p:nvSpPr>
          <p:spPr bwMode="auto">
            <a:xfrm>
              <a:off x="3196" y="163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S,L,F )</a:t>
              </a:r>
            </a:p>
          </p:txBody>
        </p:sp>
        <p:sp>
          <p:nvSpPr>
            <p:cNvPr id="4165" name="Text Box 79"/>
            <p:cNvSpPr txBox="1">
              <a:spLocks noChangeArrowheads="1"/>
            </p:cNvSpPr>
            <p:nvPr/>
          </p:nvSpPr>
          <p:spPr bwMode="auto">
            <a:xfrm>
              <a:off x="3196" y="2064"/>
              <a:ext cx="8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C,A,F )</a:t>
              </a:r>
            </a:p>
          </p:txBody>
        </p:sp>
        <p:sp>
          <p:nvSpPr>
            <p:cNvPr id="4166" name="Text Box 80"/>
            <p:cNvSpPr txBox="1">
              <a:spLocks noChangeArrowheads="1"/>
            </p:cNvSpPr>
            <p:nvPr/>
          </p:nvSpPr>
          <p:spPr bwMode="auto">
            <a:xfrm>
              <a:off x="3196" y="2256"/>
              <a:ext cx="8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C,A,P )</a:t>
              </a:r>
            </a:p>
          </p:txBody>
        </p:sp>
        <p:sp>
          <p:nvSpPr>
            <p:cNvPr id="4167" name="Text Box 81"/>
            <p:cNvSpPr txBox="1">
              <a:spLocks noChangeArrowheads="1"/>
            </p:cNvSpPr>
            <p:nvPr/>
          </p:nvSpPr>
          <p:spPr bwMode="auto">
            <a:xfrm>
              <a:off x="3196" y="2448"/>
              <a:ext cx="8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C,B,F )</a:t>
              </a:r>
            </a:p>
          </p:txBody>
        </p:sp>
        <p:sp>
          <p:nvSpPr>
            <p:cNvPr id="4168" name="Text Box 82"/>
            <p:cNvSpPr txBox="1">
              <a:spLocks noChangeArrowheads="1"/>
            </p:cNvSpPr>
            <p:nvPr/>
          </p:nvSpPr>
          <p:spPr bwMode="auto">
            <a:xfrm>
              <a:off x="3196" y="2640"/>
              <a:ext cx="8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C,B,P )</a:t>
              </a:r>
            </a:p>
          </p:txBody>
        </p:sp>
        <p:sp>
          <p:nvSpPr>
            <p:cNvPr id="4169" name="Text Box 83"/>
            <p:cNvSpPr txBox="1">
              <a:spLocks noChangeArrowheads="1"/>
            </p:cNvSpPr>
            <p:nvPr/>
          </p:nvSpPr>
          <p:spPr bwMode="auto">
            <a:xfrm>
              <a:off x="3196" y="2832"/>
              <a:ext cx="8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C,L,F )</a:t>
              </a:r>
            </a:p>
          </p:txBody>
        </p:sp>
        <p:sp>
          <p:nvSpPr>
            <p:cNvPr id="4170" name="Text Box 84"/>
            <p:cNvSpPr txBox="1">
              <a:spLocks noChangeArrowheads="1"/>
            </p:cNvSpPr>
            <p:nvPr/>
          </p:nvSpPr>
          <p:spPr bwMode="auto">
            <a:xfrm>
              <a:off x="3196" y="3024"/>
              <a:ext cx="8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2400" b="1">
                  <a:latin typeface="Times New Roman" pitchFamily="18" charset="0"/>
                </a:rPr>
                <a:t>( C,L,P )</a:t>
              </a:r>
            </a:p>
          </p:txBody>
        </p:sp>
        <p:sp>
          <p:nvSpPr>
            <p:cNvPr id="4171" name="Line 85"/>
            <p:cNvSpPr>
              <a:spLocks noChangeShapeType="1"/>
            </p:cNvSpPr>
            <p:nvPr/>
          </p:nvSpPr>
          <p:spPr bwMode="auto">
            <a:xfrm>
              <a:off x="2640" y="25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2" name="Line 86"/>
            <p:cNvSpPr>
              <a:spLocks noChangeShapeType="1"/>
            </p:cNvSpPr>
            <p:nvPr/>
          </p:nvSpPr>
          <p:spPr bwMode="auto">
            <a:xfrm>
              <a:off x="2640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3" name="Line 87"/>
            <p:cNvSpPr>
              <a:spLocks noChangeShapeType="1"/>
            </p:cNvSpPr>
            <p:nvPr/>
          </p:nvSpPr>
          <p:spPr bwMode="auto">
            <a:xfrm>
              <a:off x="2640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4" name="Line 88"/>
            <p:cNvSpPr>
              <a:spLocks noChangeShapeType="1"/>
            </p:cNvSpPr>
            <p:nvPr/>
          </p:nvSpPr>
          <p:spPr bwMode="auto">
            <a:xfrm>
              <a:off x="2640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5" name="Line 90"/>
            <p:cNvSpPr>
              <a:spLocks noChangeShapeType="1"/>
            </p:cNvSpPr>
            <p:nvPr/>
          </p:nvSpPr>
          <p:spPr bwMode="auto">
            <a:xfrm>
              <a:off x="4032" y="76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6" name="Oval 92"/>
            <p:cNvSpPr>
              <a:spLocks noChangeArrowheads="1"/>
            </p:cNvSpPr>
            <p:nvPr/>
          </p:nvSpPr>
          <p:spPr bwMode="auto">
            <a:xfrm>
              <a:off x="3888" y="96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Oval 93"/>
            <p:cNvSpPr>
              <a:spLocks noChangeArrowheads="1"/>
            </p:cNvSpPr>
            <p:nvPr/>
          </p:nvSpPr>
          <p:spPr bwMode="auto">
            <a:xfrm>
              <a:off x="3888" y="115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Oval 94"/>
            <p:cNvSpPr>
              <a:spLocks noChangeArrowheads="1"/>
            </p:cNvSpPr>
            <p:nvPr/>
          </p:nvSpPr>
          <p:spPr bwMode="auto">
            <a:xfrm>
              <a:off x="3888" y="134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Oval 95"/>
            <p:cNvSpPr>
              <a:spLocks noChangeArrowheads="1"/>
            </p:cNvSpPr>
            <p:nvPr/>
          </p:nvSpPr>
          <p:spPr bwMode="auto">
            <a:xfrm>
              <a:off x="3888" y="172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Oval 96"/>
            <p:cNvSpPr>
              <a:spLocks noChangeArrowheads="1"/>
            </p:cNvSpPr>
            <p:nvPr/>
          </p:nvSpPr>
          <p:spPr bwMode="auto">
            <a:xfrm>
              <a:off x="3936" y="216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1" name="Oval 97"/>
            <p:cNvSpPr>
              <a:spLocks noChangeArrowheads="1"/>
            </p:cNvSpPr>
            <p:nvPr/>
          </p:nvSpPr>
          <p:spPr bwMode="auto">
            <a:xfrm>
              <a:off x="3936" y="254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Oval 98"/>
            <p:cNvSpPr>
              <a:spLocks noChangeArrowheads="1"/>
            </p:cNvSpPr>
            <p:nvPr/>
          </p:nvSpPr>
          <p:spPr bwMode="auto">
            <a:xfrm>
              <a:off x="3936" y="240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Oval 99"/>
            <p:cNvSpPr>
              <a:spLocks noChangeArrowheads="1"/>
            </p:cNvSpPr>
            <p:nvPr/>
          </p:nvSpPr>
          <p:spPr bwMode="auto">
            <a:xfrm>
              <a:off x="3936" y="292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101"/>
            <p:cNvSpPr>
              <a:spLocks noChangeShapeType="1"/>
            </p:cNvSpPr>
            <p:nvPr/>
          </p:nvSpPr>
          <p:spPr bwMode="auto">
            <a:xfrm flipH="1">
              <a:off x="816" y="3264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5" name="Rectangle 103"/>
            <p:cNvSpPr>
              <a:spLocks noChangeArrowheads="1"/>
            </p:cNvSpPr>
            <p:nvPr/>
          </p:nvSpPr>
          <p:spPr bwMode="auto">
            <a:xfrm>
              <a:off x="3120" y="960"/>
              <a:ext cx="96" cy="9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Rectangle 104"/>
            <p:cNvSpPr>
              <a:spLocks noChangeArrowheads="1"/>
            </p:cNvSpPr>
            <p:nvPr/>
          </p:nvSpPr>
          <p:spPr bwMode="auto">
            <a:xfrm>
              <a:off x="3120" y="1344"/>
              <a:ext cx="96" cy="9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Rectangle 105"/>
            <p:cNvSpPr>
              <a:spLocks noChangeArrowheads="1"/>
            </p:cNvSpPr>
            <p:nvPr/>
          </p:nvSpPr>
          <p:spPr bwMode="auto">
            <a:xfrm>
              <a:off x="3120" y="2160"/>
              <a:ext cx="96" cy="9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Rectangle 106"/>
            <p:cNvSpPr>
              <a:spLocks noChangeArrowheads="1"/>
            </p:cNvSpPr>
            <p:nvPr/>
          </p:nvSpPr>
          <p:spPr bwMode="auto">
            <a:xfrm>
              <a:off x="3120" y="2544"/>
              <a:ext cx="96" cy="9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539" name="Object 3"/>
          <p:cNvGraphicFramePr>
            <a:graphicFrameLocks noChangeAspect="1"/>
          </p:cNvGraphicFramePr>
          <p:nvPr/>
        </p:nvGraphicFramePr>
        <p:xfrm>
          <a:off x="6732588" y="3500438"/>
          <a:ext cx="17287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ção" r:id="rId5" imgW="710891" imgH="393529" progId="Equation.3">
                  <p:embed/>
                </p:oleObj>
              </mc:Choice>
              <mc:Fallback>
                <p:oleObj name="Equação" r:id="rId5" imgW="710891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00438"/>
                        <a:ext cx="17287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773113"/>
            <a:ext cx="8229600" cy="1143000"/>
          </a:xfrm>
        </p:spPr>
        <p:txBody>
          <a:bodyPr/>
          <a:lstStyle/>
          <a:p>
            <a:pPr algn="just"/>
            <a:r>
              <a:rPr lang="pt-PT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04. Como determinar a probabilidade de um acontecimento a partir da experiência?</a:t>
            </a:r>
          </a:p>
        </p:txBody>
      </p:sp>
      <p:sp>
        <p:nvSpPr>
          <p:cNvPr id="27651" name="Espaço Reservado para Conteúdo 6"/>
          <p:cNvSpPr>
            <a:spLocks noGrp="1"/>
          </p:cNvSpPr>
          <p:nvPr>
            <p:ph idx="1"/>
          </p:nvPr>
        </p:nvSpPr>
        <p:spPr>
          <a:xfrm>
            <a:off x="357188" y="1135063"/>
            <a:ext cx="8535987" cy="452596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pt-BR" sz="28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charset="0"/>
              <a:buNone/>
            </a:pPr>
            <a:r>
              <a:rPr lang="pt-BR" sz="2800" smtClean="0">
                <a:latin typeface="Times New Roman" pitchFamily="18" charset="0"/>
                <a:cs typeface="Times New Roman" pitchFamily="18" charset="0"/>
              </a:rPr>
              <a:t>Exemplo: </a:t>
            </a:r>
          </a:p>
          <a:p>
            <a:pPr marL="0" indent="0" algn="just">
              <a:buFont typeface="Arial" charset="0"/>
              <a:buNone/>
            </a:pP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a) Lançar uma moeda 10 vezes e anotar os resultados obtidos (cara ou coroa);</a:t>
            </a:r>
          </a:p>
          <a:p>
            <a:pPr marL="0" indent="0" algn="just">
              <a:buFont typeface="Arial" charset="0"/>
              <a:buNone/>
            </a:pPr>
            <a:endParaRPr lang="pt-BR" sz="2800" i="1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charset="0"/>
              <a:buNone/>
            </a:pP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b) E se aumentassem o número de lançamentos da moeda, qual seria a tendência do resultado?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0" y="4762500"/>
            <a:ext cx="9144000" cy="21224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PT" sz="22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Para um grande nº de experiências, a frequência relativa de um acontecimento A é um valor aproximado da sua probabilidade</a:t>
            </a:r>
            <a:endParaRPr lang="pt-PT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PT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LEI DOS GRANDES NÚMEROS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7653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2867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323850" y="1939925"/>
            <a:ext cx="842486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01.</a:t>
            </a:r>
            <a:r>
              <a:rPr lang="pt-BR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Lança-se um dado de seis faces e lê-se o número da face voltada para cima. Calcule a probabilidade de se obter:</a:t>
            </a:r>
            <a:endParaRPr lang="pt-BR" sz="2400">
              <a:ea typeface="Calibri" pitchFamily="34" charset="0"/>
              <a:cs typeface="Times New Roman" pitchFamily="18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pt-BR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a) o número 2 </a:t>
            </a:r>
            <a:endParaRPr lang="pt-BR" sz="2400">
              <a:ea typeface="Calibri" pitchFamily="34" charset="0"/>
              <a:cs typeface="Times New Roman" pitchFamily="18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pt-BR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b)  um número ímpar </a:t>
            </a:r>
            <a:endParaRPr lang="pt-BR" sz="2400">
              <a:ea typeface="Calibri" pitchFamily="34" charset="0"/>
              <a:cs typeface="Times New Roman" pitchFamily="18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pt-BR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c) um número maior que 2 </a:t>
            </a:r>
            <a:endParaRPr lang="pt-BR" sz="2400">
              <a:ea typeface="Calibri" pitchFamily="34" charset="0"/>
              <a:cs typeface="Times New Roman" pitchFamily="18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pt-BR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d) um número menor que 7 </a:t>
            </a:r>
            <a:endParaRPr lang="pt-BR" sz="2400">
              <a:ea typeface="Calibri" pitchFamily="34" charset="0"/>
              <a:cs typeface="Times New Roman" pitchFamily="18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pt-BR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e) um número maior que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29702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23850" y="1778000"/>
            <a:ext cx="8424863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b="1">
                <a:latin typeface="Times New Roman" pitchFamily="18" charset="0"/>
                <a:cs typeface="Times New Roman" pitchFamily="18" charset="0"/>
              </a:rPr>
              <a:t>02.</a:t>
            </a:r>
            <a:r>
              <a:rPr lang="pt-BR" sz="2600">
                <a:latin typeface="Times New Roman" pitchFamily="18" charset="0"/>
                <a:cs typeface="Times New Roman" pitchFamily="18" charset="0"/>
              </a:rPr>
              <a:t> Qual a probabilidade de sair coroa em três lançamentos seguidos de uma moeda? </a:t>
            </a:r>
          </a:p>
          <a:p>
            <a:pPr>
              <a:lnSpc>
                <a:spcPct val="150000"/>
              </a:lnSpc>
            </a:pPr>
            <a:r>
              <a:rPr lang="pt-BR" sz="2600" b="1" i="1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6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600" b="1">
                <a:latin typeface="Times New Roman" pitchFamily="18" charset="0"/>
                <a:cs typeface="Times New Roman" pitchFamily="18" charset="0"/>
              </a:rPr>
              <a:t>03.</a:t>
            </a:r>
            <a:r>
              <a:rPr lang="pt-BR" sz="2600">
                <a:latin typeface="Times New Roman" pitchFamily="18" charset="0"/>
                <a:cs typeface="Times New Roman" pitchFamily="18" charset="0"/>
              </a:rPr>
              <a:t> No lançamento simultâneo de dois dados, calcule a probabilidade de se obter:</a:t>
            </a:r>
          </a:p>
          <a:p>
            <a:pPr>
              <a:lnSpc>
                <a:spcPct val="150000"/>
              </a:lnSpc>
            </a:pPr>
            <a:r>
              <a:rPr lang="pt-BR" sz="2600">
                <a:latin typeface="Times New Roman" pitchFamily="18" charset="0"/>
                <a:cs typeface="Times New Roman" pitchFamily="18" charset="0"/>
              </a:rPr>
              <a:t>a) soma diferente de 11; </a:t>
            </a:r>
          </a:p>
          <a:p>
            <a:pPr>
              <a:lnSpc>
                <a:spcPct val="150000"/>
              </a:lnSpc>
            </a:pPr>
            <a:r>
              <a:rPr lang="pt-BR" sz="2600">
                <a:latin typeface="Times New Roman" pitchFamily="18" charset="0"/>
                <a:cs typeface="Times New Roman" pitchFamily="18" charset="0"/>
              </a:rPr>
              <a:t>b) faces diferentes. 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4356100" y="6308725"/>
            <a:ext cx="428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Respostas: 02) 1/8   03. a) 17/18   b) 5/6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30726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250825" y="1712913"/>
            <a:ext cx="8424863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b="1">
                <a:latin typeface="Times New Roman" pitchFamily="18" charset="0"/>
                <a:cs typeface="Times New Roman" pitchFamily="18" charset="0"/>
              </a:rPr>
              <a:t>04.</a:t>
            </a:r>
            <a:r>
              <a:rPr lang="pt-BR" sz="2600">
                <a:latin typeface="Times New Roman" pitchFamily="18" charset="0"/>
                <a:cs typeface="Times New Roman" pitchFamily="18" charset="0"/>
              </a:rPr>
              <a:t> Pegue 2 moedas e faça vários lançamentos sobre uma mesa. Descreva:</a:t>
            </a:r>
          </a:p>
          <a:p>
            <a:pPr>
              <a:lnSpc>
                <a:spcPct val="150000"/>
              </a:lnSpc>
              <a:buFontTx/>
              <a:buAutoNum type="alphaLcParenR"/>
            </a:pPr>
            <a:r>
              <a:rPr lang="pt-BR" sz="2600">
                <a:latin typeface="Times New Roman" pitchFamily="18" charset="0"/>
                <a:cs typeface="Times New Roman" pitchFamily="18" charset="0"/>
              </a:rPr>
              <a:t> O espaço amostral.</a:t>
            </a:r>
          </a:p>
          <a:p>
            <a:pPr>
              <a:lnSpc>
                <a:spcPct val="150000"/>
              </a:lnSpc>
              <a:buFontTx/>
              <a:buAutoNum type="alphaLcParenR"/>
            </a:pPr>
            <a:r>
              <a:rPr lang="pt-BR" sz="2600">
                <a:latin typeface="Times New Roman" pitchFamily="18" charset="0"/>
                <a:cs typeface="Times New Roman" pitchFamily="18" charset="0"/>
              </a:rPr>
              <a:t> O evento </a:t>
            </a:r>
            <a:r>
              <a:rPr lang="pt-BR" sz="2600" b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600">
                <a:latin typeface="Times New Roman" pitchFamily="18" charset="0"/>
                <a:cs typeface="Times New Roman" pitchFamily="18" charset="0"/>
              </a:rPr>
              <a:t>: obtenção das faces de mesmo nome.</a:t>
            </a:r>
          </a:p>
          <a:p>
            <a:pPr>
              <a:lnSpc>
                <a:spcPct val="150000"/>
              </a:lnSpc>
              <a:buFontTx/>
              <a:buAutoNum type="alphaLcParenR"/>
            </a:pPr>
            <a:r>
              <a:rPr lang="pt-BR" sz="2600">
                <a:latin typeface="Times New Roman" pitchFamily="18" charset="0"/>
                <a:cs typeface="Times New Roman" pitchFamily="18" charset="0"/>
              </a:rPr>
              <a:t> O evento </a:t>
            </a:r>
            <a:r>
              <a:rPr lang="pt-BR" sz="26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600">
                <a:latin typeface="Times New Roman" pitchFamily="18" charset="0"/>
                <a:cs typeface="Times New Roman" pitchFamily="18" charset="0"/>
              </a:rPr>
              <a:t>: obtenção de faces de nomes diferentes.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31750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31751" name="Rectangle 3"/>
          <p:cNvSpPr>
            <a:spLocks noChangeArrowheads="1"/>
          </p:cNvSpPr>
          <p:nvPr/>
        </p:nvSpPr>
        <p:spPr bwMode="auto">
          <a:xfrm>
            <a:off x="250825" y="2000250"/>
            <a:ext cx="8424863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>
                <a:latin typeface="Times New Roman" pitchFamily="18" charset="0"/>
                <a:cs typeface="Times New Roman" pitchFamily="18" charset="0"/>
              </a:rPr>
              <a:t>05. </a:t>
            </a:r>
            <a:r>
              <a:rPr lang="pt-BR" sz="2600">
                <a:latin typeface="Times New Roman" pitchFamily="18" charset="0"/>
                <a:cs typeface="Times New Roman" pitchFamily="18" charset="0"/>
              </a:rPr>
              <a:t>Durante um jogo de futebol, verificam-se muitos eventos. Faça uma lista de 10 eventos e classifique-os como </a:t>
            </a:r>
            <a:r>
              <a:rPr lang="pt-BR" sz="2600" i="1">
                <a:latin typeface="Times New Roman" pitchFamily="18" charset="0"/>
                <a:cs typeface="Times New Roman" pitchFamily="18" charset="0"/>
              </a:rPr>
              <a:t>certos, impossíveis, pouco prováveis ou muito prováveis</a:t>
            </a:r>
            <a:r>
              <a:rPr lang="pt-BR" sz="2600">
                <a:latin typeface="Times New Roman" pitchFamily="18" charset="0"/>
                <a:cs typeface="Times New Roman" pitchFamily="18" charset="0"/>
              </a:rPr>
              <a:t>, de modo que se tenha pelo menos um evento de cada tipo.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32774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50825" y="1700213"/>
            <a:ext cx="8424863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600" b="1" dirty="0">
                <a:latin typeface="Times New Roman" pitchFamily="18" charset="0"/>
                <a:cs typeface="Times New Roman" pitchFamily="18" charset="0"/>
              </a:rPr>
              <a:t>06. 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Crie uma frase que comece por:</a:t>
            </a:r>
          </a:p>
          <a:p>
            <a:pPr algn="just">
              <a:lnSpc>
                <a:spcPct val="150000"/>
              </a:lnSpc>
              <a:defRPr/>
            </a:pP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“É muito provável que amanhã...”.</a:t>
            </a:r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“É certo que amanhã...”.</a:t>
            </a:r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“É pouco provável que amanhã...”.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925" y="1770063"/>
            <a:ext cx="9109075" cy="38639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pt-BR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Após ler a história, responda: </a:t>
            </a:r>
          </a:p>
          <a:p>
            <a:pPr algn="just" eaLnBrk="0" hangingPunct="0">
              <a:defRPr/>
            </a:pPr>
            <a:endParaRPr lang="pt-BR" sz="2800" dirty="0"/>
          </a:p>
          <a:p>
            <a:pPr algn="just" eaLnBrk="0" hangingPunct="0">
              <a:defRPr/>
            </a:pPr>
            <a:r>
              <a:rPr lang="pt-BR" sz="2100" b="1" dirty="0">
                <a:solidFill>
                  <a:srgbClr val="000000"/>
                </a:solidFill>
                <a:latin typeface="+mn-lt"/>
              </a:rPr>
              <a:t>1)</a:t>
            </a:r>
            <a:r>
              <a:rPr lang="pt-BR" sz="2100" dirty="0">
                <a:solidFill>
                  <a:srgbClr val="000000"/>
                </a:solidFill>
                <a:latin typeface="+mn-lt"/>
              </a:rPr>
              <a:t> Qual é a diferença entre a forma antiga da Mônica visitar seus amigos e a nova forma?</a:t>
            </a:r>
            <a:endParaRPr lang="pt-BR" sz="2100" dirty="0">
              <a:latin typeface="+mn-lt"/>
            </a:endParaRPr>
          </a:p>
          <a:p>
            <a:pPr algn="just" eaLnBrk="0" hangingPunct="0">
              <a:defRPr/>
            </a:pPr>
            <a:endParaRPr lang="pt-BR" sz="2100" b="1" dirty="0">
              <a:solidFill>
                <a:srgbClr val="000000"/>
              </a:solidFill>
              <a:latin typeface="+mn-lt"/>
            </a:endParaRPr>
          </a:p>
          <a:p>
            <a:pPr algn="just" eaLnBrk="0" hangingPunct="0">
              <a:defRPr/>
            </a:pPr>
            <a:r>
              <a:rPr lang="pt-BR" sz="2100" b="1" dirty="0">
                <a:solidFill>
                  <a:srgbClr val="000000"/>
                </a:solidFill>
                <a:latin typeface="+mn-lt"/>
              </a:rPr>
              <a:t>2)</a:t>
            </a:r>
            <a:r>
              <a:rPr lang="pt-BR" sz="2100" dirty="0">
                <a:solidFill>
                  <a:srgbClr val="000000"/>
                </a:solidFill>
                <a:latin typeface="+mn-lt"/>
              </a:rPr>
              <a:t> Quais são os possíveis resultados ao lançar uma moeda?</a:t>
            </a:r>
            <a:endParaRPr lang="pt-BR" sz="2100" dirty="0">
              <a:latin typeface="+mn-lt"/>
            </a:endParaRPr>
          </a:p>
          <a:p>
            <a:pPr algn="just" eaLnBrk="0" hangingPunct="0">
              <a:defRPr/>
            </a:pPr>
            <a:endParaRPr lang="pt-BR" sz="2100" b="1" dirty="0">
              <a:solidFill>
                <a:srgbClr val="000000"/>
              </a:solidFill>
              <a:latin typeface="+mn-lt"/>
            </a:endParaRPr>
          </a:p>
          <a:p>
            <a:pPr algn="just" eaLnBrk="0" hangingPunct="0">
              <a:defRPr/>
            </a:pPr>
            <a:r>
              <a:rPr lang="pt-BR" sz="2100" b="1" dirty="0">
                <a:solidFill>
                  <a:srgbClr val="000000"/>
                </a:solidFill>
                <a:latin typeface="+mn-lt"/>
              </a:rPr>
              <a:t>3)</a:t>
            </a:r>
            <a:r>
              <a:rPr lang="pt-BR" sz="2100" dirty="0">
                <a:solidFill>
                  <a:srgbClr val="000000"/>
                </a:solidFill>
                <a:latin typeface="+mn-lt"/>
              </a:rPr>
              <a:t> Qual é a chance de sair cara? E de sair coroa?</a:t>
            </a:r>
          </a:p>
          <a:p>
            <a:pPr algn="just" eaLnBrk="0" hangingPunct="0">
              <a:defRPr/>
            </a:pPr>
            <a:endParaRPr lang="pt-BR" sz="2100" dirty="0">
              <a:latin typeface="+mn-lt"/>
            </a:endParaRPr>
          </a:p>
          <a:p>
            <a:pPr algn="just" eaLnBrk="0" hangingPunct="0">
              <a:defRPr/>
            </a:pPr>
            <a:r>
              <a:rPr lang="pt-BR" sz="2100" b="1" dirty="0">
                <a:solidFill>
                  <a:srgbClr val="000000"/>
                </a:solidFill>
                <a:latin typeface="+mn-lt"/>
              </a:rPr>
              <a:t>4)</a:t>
            </a:r>
            <a:r>
              <a:rPr lang="pt-BR" sz="2100" dirty="0">
                <a:solidFill>
                  <a:srgbClr val="000000"/>
                </a:solidFill>
                <a:latin typeface="+mn-lt"/>
              </a:rPr>
              <a:t> Todos os amigos têm a mesma chance de serem visitados?</a:t>
            </a:r>
          </a:p>
          <a:p>
            <a:pPr algn="just" eaLnBrk="0" hangingPunct="0">
              <a:defRPr/>
            </a:pPr>
            <a:r>
              <a:rPr lang="pt-BR" sz="2100" dirty="0">
                <a:solidFill>
                  <a:srgbClr val="000000"/>
                </a:solidFill>
                <a:latin typeface="+mn-lt"/>
              </a:rPr>
              <a:t>(     ) Não.     (     )Sim.</a:t>
            </a:r>
            <a:endParaRPr lang="pt-BR" sz="2100" dirty="0">
              <a:latin typeface="+mn-lt"/>
            </a:endParaRPr>
          </a:p>
        </p:txBody>
      </p:sp>
      <p:sp>
        <p:nvSpPr>
          <p:cNvPr id="10243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3379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23850" y="1752600"/>
            <a:ext cx="8424863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600" b="1" dirty="0">
                <a:latin typeface="Times New Roman" pitchFamily="18" charset="0"/>
                <a:cs typeface="Times New Roman" pitchFamily="18" charset="0"/>
              </a:rPr>
              <a:t>07. 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Em uma urna há 5 bolas brancas, 3 bolas pretas e 7 bolas vermelhas. Retirando uma dessas bolas ao acaso, qual a probabilidade dela ser:</a:t>
            </a:r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Branca</a:t>
            </a:r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Preta</a:t>
            </a:r>
          </a:p>
          <a:p>
            <a:pPr marL="514350" indent="-514350" algn="just">
              <a:lnSpc>
                <a:spcPct val="150000"/>
              </a:lnSpc>
              <a:defRPr/>
            </a:pPr>
            <a:endParaRPr lang="pt-B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580063" y="6308725"/>
            <a:ext cx="3300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Respostas: 07) a) 1/3     b) 1/5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819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34822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34823" name="Rectangle 3"/>
          <p:cNvSpPr>
            <a:spLocks noChangeArrowheads="1"/>
          </p:cNvSpPr>
          <p:nvPr/>
        </p:nvSpPr>
        <p:spPr bwMode="auto">
          <a:xfrm>
            <a:off x="395288" y="1878013"/>
            <a:ext cx="842486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>
                <a:latin typeface="Times New Roman" pitchFamily="18" charset="0"/>
                <a:cs typeface="Times New Roman" pitchFamily="18" charset="0"/>
              </a:rPr>
              <a:t>08. </a:t>
            </a:r>
            <a:r>
              <a:rPr lang="pt-BR" sz="2800">
                <a:latin typeface="Times New Roman" pitchFamily="18" charset="0"/>
                <a:cs typeface="Times New Roman" pitchFamily="18" charset="0"/>
              </a:rPr>
              <a:t>Considere um octógono regular. Tomando, ao acaso, uma das diagonais do polígono, qual a probabilidade de que ela passe pelo centro? </a:t>
            </a:r>
            <a:endParaRPr lang="pt-BR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443663" y="6165850"/>
            <a:ext cx="243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Resposta:1/5 ou  20%</a:t>
            </a:r>
          </a:p>
        </p:txBody>
      </p:sp>
      <p:sp>
        <p:nvSpPr>
          <p:cNvPr id="10" name="Octógono 9"/>
          <p:cNvSpPr/>
          <p:nvPr/>
        </p:nvSpPr>
        <p:spPr>
          <a:xfrm rot="4048473">
            <a:off x="6371432" y="3715544"/>
            <a:ext cx="1871662" cy="1873250"/>
          </a:xfrm>
          <a:prstGeom prst="oc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2" name="Conector reto 11"/>
          <p:cNvCxnSpPr>
            <a:stCxn id="10" idx="1"/>
            <a:endCxn id="10" idx="3"/>
          </p:cNvCxnSpPr>
          <p:nvPr/>
        </p:nvCxnSpPr>
        <p:spPr>
          <a:xfrm>
            <a:off x="7307263" y="3638550"/>
            <a:ext cx="0" cy="2027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0" idx="1"/>
            <a:endCxn id="10" idx="3"/>
          </p:cNvCxnSpPr>
          <p:nvPr/>
        </p:nvCxnSpPr>
        <p:spPr>
          <a:xfrm>
            <a:off x="6591300" y="3935413"/>
            <a:ext cx="1433513" cy="1433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0"/>
            <a:endCxn id="10" idx="2"/>
          </p:cNvCxnSpPr>
          <p:nvPr/>
        </p:nvCxnSpPr>
        <p:spPr>
          <a:xfrm flipH="1">
            <a:off x="6591300" y="3935413"/>
            <a:ext cx="1431925" cy="1433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0" idx="2"/>
            <a:endCxn id="10" idx="0"/>
          </p:cNvCxnSpPr>
          <p:nvPr/>
        </p:nvCxnSpPr>
        <p:spPr>
          <a:xfrm flipV="1">
            <a:off x="6294438" y="4651375"/>
            <a:ext cx="2025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843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35846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35847" name="Rectangle 3"/>
          <p:cNvSpPr>
            <a:spLocks noChangeArrowheads="1"/>
          </p:cNvSpPr>
          <p:nvPr/>
        </p:nvSpPr>
        <p:spPr bwMode="auto">
          <a:xfrm>
            <a:off x="395288" y="1878013"/>
            <a:ext cx="842486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>
                <a:latin typeface="Times New Roman" pitchFamily="18" charset="0"/>
                <a:cs typeface="Times New Roman" pitchFamily="18" charset="0"/>
              </a:rPr>
              <a:t>09. </a:t>
            </a:r>
            <a:r>
              <a:rPr lang="pt-BR" sz="2800">
                <a:latin typeface="Times New Roman" pitchFamily="18" charset="0"/>
                <a:cs typeface="Times New Roman" pitchFamily="18" charset="0"/>
              </a:rPr>
              <a:t>Em um pacote de balas, há 5 de sabor morango e 10 de sabor abacaxi. Se 3 balas forem retiradas ao acaso, qual é a probabilidade de serem todas de sabor morango?</a:t>
            </a:r>
            <a:endParaRPr lang="pt-BR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7092950" y="6237288"/>
            <a:ext cx="1735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Resposta: 2/91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7"/>
          <p:cNvSpPr txBox="1">
            <a:spLocks noChangeArrowheads="1"/>
          </p:cNvSpPr>
          <p:nvPr/>
        </p:nvSpPr>
        <p:spPr bwMode="auto">
          <a:xfrm>
            <a:off x="3048000" y="762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867" name="Rectangle 8"/>
          <p:cNvSpPr>
            <a:spLocks noChangeArrowheads="1"/>
          </p:cNvSpPr>
          <p:nvPr/>
        </p:nvSpPr>
        <p:spPr bwMode="auto">
          <a:xfrm>
            <a:off x="42624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41386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/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36870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395288" y="1878013"/>
            <a:ext cx="842486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pt-BR" sz="2800">
                <a:latin typeface="Times New Roman" pitchFamily="18" charset="0"/>
                <a:cs typeface="Times New Roman" pitchFamily="18" charset="0"/>
              </a:rPr>
              <a:t>Considere que três vértices de um hexágono regular são escolhidos ao acaso. Qual a probabilidade de que os vértices escolhidos formem um triângulo retângulo?</a:t>
            </a:r>
            <a:endParaRPr lang="pt-BR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300788" y="6237288"/>
            <a:ext cx="245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Resposta: 3/5 ou 60%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29600" cy="1143000"/>
          </a:xfrm>
        </p:spPr>
        <p:txBody>
          <a:bodyPr/>
          <a:lstStyle/>
          <a:p>
            <a:r>
              <a:rPr lang="pt-BR" smtClean="0"/>
              <a:t>Referências</a:t>
            </a:r>
            <a:br>
              <a:rPr lang="pt-BR" smtClean="0"/>
            </a:br>
            <a:endParaRPr lang="pt-BR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700213"/>
            <a:ext cx="8497887" cy="42497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SANTOS, Paulo Avelino dos.  A Modelagem como proposta para introdução á probabilidade por meio dos passeios aleatórios da Mônica.  PUC/SP, 2009. Dissertação de Mestrado.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SMOLE, Kátia Cristina </a:t>
            </a:r>
            <a:r>
              <a:rPr lang="pt-BR" sz="2000" dirty="0" err="1" smtClean="0"/>
              <a:t>Stocco</a:t>
            </a:r>
            <a:r>
              <a:rPr lang="pt-BR" sz="2000" dirty="0" smtClean="0"/>
              <a:t>; DINIZ, Maria Ignez de Souza Vieira. Matemática: Ensino Médio. Editora Saraiva. 5ª edição. 2º ano Ensino Médio. São Paulo 2005.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PAIVA, M. Matemática. 2.ed. volume único. São Paulo: Moderna, 2006.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PERNAMBUCO. Base Curricular Comum para as redes públicas de ensino: matemática. Recife: SE, 2008.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PERNAMBUCO. Orientações teórico-metodológicas. Matemática. Ensino Médio. Recife: SE, 2008.</a:t>
            </a:r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37892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279400" y="1333500"/>
          <a:ext cx="8568951" cy="2167875"/>
        </p:xfrm>
        <a:graphic>
          <a:graphicData uri="http://schemas.openxmlformats.org/drawingml/2006/table">
            <a:tbl>
              <a:tblPr/>
              <a:tblGrid>
                <a:gridCol w="475339"/>
                <a:gridCol w="3558620"/>
                <a:gridCol w="3558620"/>
                <a:gridCol w="976372"/>
              </a:tblGrid>
              <a:tr h="13709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09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Nubarron / GNU Free Documentation License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http://commons.wikimedia.org/wiki/File:Resguardo_primitiva_1985.jpg?uselang=pt-br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10/05/2012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16.a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Diacritica / Creative Commons Atribuição-Partilha nos Termos da Mesma Licença 3.0 Unported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http://commons.wikimedia.org/wiki/File:6sided_dice.jpg?uselang=pt-br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10/05/2012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16.b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Nubarron / GNU Free Documentation License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http://commons.wikimedia.org/wiki/File:Resguardo_primitiva_1985.jpg?uselang=pt-br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10/05/2012</a:t>
                      </a:r>
                    </a:p>
                  </a:txBody>
                  <a:tcPr marL="6855" marR="6855" marT="68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4763" y="908050"/>
            <a:ext cx="9128126" cy="1477963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pt-BR" b="1" i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5) </a:t>
            </a:r>
            <a:r>
              <a:rPr lang="pt-BR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Para Mônica visitar um amigo, </a:t>
            </a:r>
            <a:r>
              <a:rPr lang="pt-BR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tem</a:t>
            </a: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que lançar a moeda quatro vezes, que denominamos de experimento. Se sair cara (C), Mônica andará um quarteirão para o Norte, se sair coroa (X), um quarteirão para o Leste. Vocês devem repetir esse experimento 30 vezes e anotar os resultados no Quadro 1. Por exemplo, se sair a sequência: cara, cara, coroa, cara, anotar na coluna a sequência: CCXC e, na coluna do amigo visitado: Cebolinha</a:t>
            </a:r>
            <a:endParaRPr lang="pt-BR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8750" y="2386013"/>
          <a:ext cx="878497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3"/>
                <a:gridCol w="1464163"/>
                <a:gridCol w="1464163"/>
                <a:gridCol w="1464163"/>
                <a:gridCol w="1464163"/>
                <a:gridCol w="1464163"/>
              </a:tblGrid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Repetição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Sequência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Amigo visitado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Repetição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Sequência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Amigo visitado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01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02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03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18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04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05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06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21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07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22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08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23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09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24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25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11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26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27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28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29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30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250825" y="1843088"/>
            <a:ext cx="8391525" cy="39687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100" b="1" dirty="0">
                <a:latin typeface="+mn-lt"/>
                <a:cs typeface="Times New Roman" pitchFamily="18" charset="0"/>
              </a:rPr>
              <a:t>6)</a:t>
            </a:r>
            <a:r>
              <a:rPr lang="pt-BR" sz="2100" dirty="0">
                <a:latin typeface="+mn-lt"/>
                <a:cs typeface="Times New Roman" pitchFamily="18" charset="0"/>
              </a:rPr>
              <a:t> Quem tem mais chance de ser visitado(a) Magali ou Horácio? </a:t>
            </a:r>
          </a:p>
          <a:p>
            <a:pPr algn="just">
              <a:defRPr/>
            </a:pPr>
            <a:r>
              <a:rPr lang="pt-BR" sz="2100" dirty="0">
                <a:latin typeface="+mn-lt"/>
                <a:cs typeface="Times New Roman" pitchFamily="18" charset="0"/>
              </a:rPr>
              <a:t> </a:t>
            </a:r>
          </a:p>
          <a:p>
            <a:pPr algn="just">
              <a:defRPr/>
            </a:pPr>
            <a:r>
              <a:rPr lang="pt-BR" sz="2100" b="1" dirty="0">
                <a:latin typeface="+mn-lt"/>
                <a:cs typeface="Times New Roman" pitchFamily="18" charset="0"/>
              </a:rPr>
              <a:t>7)</a:t>
            </a:r>
            <a:r>
              <a:rPr lang="pt-BR" sz="2100" dirty="0">
                <a:latin typeface="+mn-lt"/>
                <a:cs typeface="Times New Roman" pitchFamily="18" charset="0"/>
              </a:rPr>
              <a:t> Existe a chance da Mônica não visitar nenhum amigo?                               </a:t>
            </a:r>
          </a:p>
          <a:p>
            <a:pPr algn="just">
              <a:defRPr/>
            </a:pPr>
            <a:endParaRPr lang="pt-BR" sz="2100" dirty="0">
              <a:latin typeface="+mn-lt"/>
              <a:cs typeface="Times New Roman" pitchFamily="18" charset="0"/>
            </a:endParaRPr>
          </a:p>
          <a:p>
            <a:pPr algn="just">
              <a:defRPr/>
            </a:pPr>
            <a:r>
              <a:rPr lang="pt-BR" sz="2100" dirty="0">
                <a:latin typeface="+mn-lt"/>
                <a:cs typeface="Times New Roman" pitchFamily="18" charset="0"/>
              </a:rPr>
              <a:t>(     ) Não.     (     ) Sim. </a:t>
            </a:r>
          </a:p>
          <a:p>
            <a:pPr algn="just">
              <a:defRPr/>
            </a:pPr>
            <a:r>
              <a:rPr lang="pt-BR" sz="2100" dirty="0">
                <a:latin typeface="+mn-lt"/>
                <a:cs typeface="Times New Roman" pitchFamily="18" charset="0"/>
              </a:rPr>
              <a:t> </a:t>
            </a:r>
          </a:p>
          <a:p>
            <a:pPr algn="just">
              <a:defRPr/>
            </a:pPr>
            <a:r>
              <a:rPr lang="pt-BR" sz="2100" b="1" dirty="0">
                <a:latin typeface="+mn-lt"/>
                <a:cs typeface="Times New Roman" pitchFamily="18" charset="0"/>
              </a:rPr>
              <a:t>8) </a:t>
            </a:r>
            <a:r>
              <a:rPr lang="pt-BR" sz="2100" dirty="0">
                <a:latin typeface="+mn-lt"/>
                <a:cs typeface="Times New Roman" pitchFamily="18" charset="0"/>
              </a:rPr>
              <a:t>Depois de ter realizado o experimento, vocês mudariam de opinião na seguinte questão:   </a:t>
            </a:r>
            <a:r>
              <a:rPr lang="pt-BR" sz="2100" i="1" dirty="0">
                <a:latin typeface="+mn-lt"/>
                <a:cs typeface="Times New Roman" pitchFamily="18" charset="0"/>
              </a:rPr>
              <a:t>“Todos os amigos têm a mesma chance de serem visitados?”</a:t>
            </a:r>
            <a:r>
              <a:rPr lang="pt-BR" sz="2100" dirty="0">
                <a:latin typeface="+mn-lt"/>
                <a:cs typeface="Times New Roman" pitchFamily="18" charset="0"/>
              </a:rPr>
              <a:t> Pense na sua resposta considerando a questão 4.                        </a:t>
            </a:r>
          </a:p>
          <a:p>
            <a:pPr algn="just">
              <a:defRPr/>
            </a:pPr>
            <a:r>
              <a:rPr lang="pt-BR" sz="2100" dirty="0">
                <a:latin typeface="+mn-lt"/>
                <a:cs typeface="Times New Roman" pitchFamily="18" charset="0"/>
              </a:rPr>
              <a:t> (     ) Não.     (     ) Sim.  </a:t>
            </a:r>
          </a:p>
          <a:p>
            <a:pPr algn="just">
              <a:defRPr/>
            </a:pPr>
            <a:endParaRPr lang="pt-BR" sz="2100" dirty="0">
              <a:latin typeface="+mn-lt"/>
              <a:cs typeface="Times New Roman" pitchFamily="18" charset="0"/>
            </a:endParaRPr>
          </a:p>
          <a:p>
            <a:pPr algn="just">
              <a:defRPr/>
            </a:pPr>
            <a:r>
              <a:rPr lang="pt-BR" sz="2100" dirty="0">
                <a:latin typeface="+mn-lt"/>
                <a:cs typeface="Times New Roman" pitchFamily="18" charset="0"/>
              </a:rPr>
              <a:t>Por quê? </a:t>
            </a:r>
          </a:p>
        </p:txBody>
      </p:sp>
      <p:sp>
        <p:nvSpPr>
          <p:cNvPr id="12291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0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0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28625" y="1370013"/>
            <a:ext cx="8286750" cy="1011237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100" b="1" dirty="0">
                <a:latin typeface="+mn-lt"/>
                <a:cs typeface="Times New Roman" pitchFamily="18" charset="0"/>
              </a:rPr>
              <a:t>9) </a:t>
            </a:r>
            <a:r>
              <a:rPr lang="pt-BR" sz="2100" dirty="0">
                <a:latin typeface="+mn-lt"/>
                <a:cs typeface="Times New Roman" pitchFamily="18" charset="0"/>
              </a:rPr>
              <a:t>Sistematizem os resultados do Quadro 1 na Tabela 1, chamada de Tabela de Distribuição de Frequência – TDF. </a:t>
            </a:r>
          </a:p>
        </p:txBody>
      </p:sp>
      <p:sp>
        <p:nvSpPr>
          <p:cNvPr id="13315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71450" y="2971800"/>
            <a:ext cx="8801100" cy="414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100" dirty="0">
                <a:latin typeface="+mj-lt"/>
                <a:cs typeface="Times New Roman" pitchFamily="18" charset="0"/>
              </a:rPr>
              <a:t>Tabela 1. Distribuição do número de visitas que cada amigo recebeu da Mônica</a:t>
            </a:r>
            <a:endParaRPr lang="pt-BR" sz="2100" dirty="0">
              <a:latin typeface="+mj-lt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39725" y="3386138"/>
          <a:ext cx="8463856" cy="291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015"/>
                <a:gridCol w="2897536"/>
                <a:gridCol w="2363780"/>
                <a:gridCol w="1982525"/>
              </a:tblGrid>
              <a:tr h="474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Amigo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N° de vezes que foi visitado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 relativa (</a:t>
                      </a:r>
                      <a:r>
                        <a:rPr lang="pt-BR" dirty="0" err="1" smtClean="0"/>
                        <a:t>hi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Portentagem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Horácio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Cebolinha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Magali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Cascão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Bidu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100,00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71450" y="6308725"/>
            <a:ext cx="7256463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100" dirty="0">
                <a:latin typeface="+mj-lt"/>
                <a:cs typeface="Times New Roman" pitchFamily="18" charset="0"/>
              </a:rPr>
              <a:t>Onde </a:t>
            </a:r>
            <a:r>
              <a:rPr lang="pt-BR" sz="2100" dirty="0" err="1">
                <a:latin typeface="+mj-lt"/>
                <a:cs typeface="Times New Roman" pitchFamily="18" charset="0"/>
              </a:rPr>
              <a:t>hi</a:t>
            </a:r>
            <a:r>
              <a:rPr lang="pt-BR" sz="2100" dirty="0">
                <a:latin typeface="+mj-lt"/>
                <a:cs typeface="Times New Roman" pitchFamily="18" charset="0"/>
              </a:rPr>
              <a:t> = </a:t>
            </a:r>
            <a:r>
              <a:rPr lang="pt-BR" sz="2100" dirty="0" err="1">
                <a:latin typeface="+mj-lt"/>
                <a:cs typeface="Times New Roman" pitchFamily="18" charset="0"/>
              </a:rPr>
              <a:t>fi</a:t>
            </a:r>
            <a:r>
              <a:rPr lang="pt-BR" sz="2100" dirty="0">
                <a:latin typeface="+mj-lt"/>
                <a:cs typeface="Times New Roman" pitchFamily="18" charset="0"/>
              </a:rPr>
              <a:t>/30, que representa uma estimativa da probabilidade</a:t>
            </a:r>
            <a:endParaRPr lang="pt-BR" sz="21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179388" y="1076325"/>
            <a:ext cx="8758237" cy="30003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100" b="1" dirty="0">
                <a:latin typeface="+mj-lt"/>
                <a:cs typeface="Times New Roman" pitchFamily="18" charset="0"/>
              </a:rPr>
              <a:t>10)</a:t>
            </a:r>
            <a:r>
              <a:rPr lang="pt-BR" sz="2100" dirty="0">
                <a:latin typeface="+mj-lt"/>
                <a:cs typeface="Times New Roman" pitchFamily="18" charset="0"/>
              </a:rPr>
              <a:t> Depois que vocês organizaram os resultados na TDF, podem mudar de opinião na seguinte questão: “todos os amigos têm a mesma chance de serem visitados?”. Pense na sua resposta considerando a questão 8.             </a:t>
            </a:r>
          </a:p>
          <a:p>
            <a:pPr algn="just">
              <a:defRPr/>
            </a:pPr>
            <a:r>
              <a:rPr lang="pt-BR" sz="2100" dirty="0">
                <a:latin typeface="+mj-lt"/>
                <a:cs typeface="Times New Roman" pitchFamily="18" charset="0"/>
              </a:rPr>
              <a:t>(     ) Não     (     ) Sim. Por quê? </a:t>
            </a:r>
          </a:p>
          <a:p>
            <a:pPr algn="just">
              <a:defRPr/>
            </a:pPr>
            <a:endParaRPr lang="pt-BR" sz="2100" dirty="0">
              <a:latin typeface="+mj-lt"/>
              <a:cs typeface="Times New Roman" pitchFamily="18" charset="0"/>
            </a:endParaRPr>
          </a:p>
          <a:p>
            <a:pPr algn="just">
              <a:defRPr/>
            </a:pPr>
            <a:r>
              <a:rPr lang="pt-BR" sz="2100" b="1" dirty="0">
                <a:latin typeface="+mj-lt"/>
                <a:cs typeface="Times New Roman" pitchFamily="18" charset="0"/>
              </a:rPr>
              <a:t>11)</a:t>
            </a:r>
            <a:r>
              <a:rPr lang="pt-BR" sz="2100" dirty="0">
                <a:latin typeface="+mj-lt"/>
                <a:cs typeface="Times New Roman" pitchFamily="18" charset="0"/>
              </a:rPr>
              <a:t> Na malha quadriculada, construam um gráfico que apresente os dados da frequência relativa, constante da Tabela 1. Depois, comparem seus resultados com os dos seus colegas. Esses são iguais?                                                         </a:t>
            </a:r>
          </a:p>
          <a:p>
            <a:pPr algn="just">
              <a:defRPr/>
            </a:pPr>
            <a:r>
              <a:rPr lang="pt-BR" sz="2100" dirty="0">
                <a:latin typeface="+mj-lt"/>
                <a:cs typeface="Times New Roman" pitchFamily="18" charset="0"/>
              </a:rPr>
              <a:t>(    ) Não     (     ) Sim.  Por quê? </a:t>
            </a:r>
          </a:p>
        </p:txBody>
      </p:sp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733550" y="4103688"/>
          <a:ext cx="5675400" cy="2632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  <a:gridCol w="157650"/>
              </a:tblGrid>
              <a:tr h="187354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54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marL="66125" marR="66125" marT="33062" marB="330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388" y="942975"/>
            <a:ext cx="9002712" cy="10604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100" b="1" dirty="0">
                <a:latin typeface="+mj-lt"/>
                <a:cs typeface="Times New Roman" pitchFamily="18" charset="0"/>
              </a:rPr>
              <a:t>12) </a:t>
            </a:r>
            <a:r>
              <a:rPr lang="pt-BR" sz="2100" dirty="0">
                <a:latin typeface="+mj-lt"/>
                <a:cs typeface="Times New Roman" pitchFamily="18" charset="0"/>
              </a:rPr>
              <a:t>Completem a árvore de possibilidades, indicando a sequência sorteada, o número de caras e o amigo visitado. Observe que cada ramo se desdobra em dois novos ramos (um para cara e outro para coroa) a cada sorteio: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79388" y="1989138"/>
          <a:ext cx="878497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/>
                <a:gridCol w="1098122"/>
                <a:gridCol w="1098122"/>
                <a:gridCol w="1098122"/>
                <a:gridCol w="1098122"/>
                <a:gridCol w="1098122"/>
                <a:gridCol w="1098122"/>
                <a:gridCol w="1098122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Ponto de partida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Primeiro sorteio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Segundo</a:t>
                      </a:r>
                      <a:r>
                        <a:rPr lang="pt-BR" sz="1200" baseline="0" dirty="0" smtClean="0"/>
                        <a:t> sorteio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Terceiro sorteio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Quarto sorteio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Sequência sorteada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N° de caras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Amigo visitado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Mônica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428625" y="1549400"/>
            <a:ext cx="8286750" cy="3435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100" b="1" dirty="0">
                <a:latin typeface="+mn-lt"/>
                <a:cs typeface="Times New Roman" pitchFamily="18" charset="0"/>
              </a:rPr>
              <a:t>13)</a:t>
            </a:r>
            <a:r>
              <a:rPr lang="pt-BR" sz="2100" dirty="0">
                <a:latin typeface="+mn-lt"/>
                <a:cs typeface="Times New Roman" pitchFamily="18" charset="0"/>
              </a:rPr>
              <a:t> E agora, quantos caminhos existem ao todo?</a:t>
            </a:r>
          </a:p>
          <a:p>
            <a:pPr algn="just">
              <a:lnSpc>
                <a:spcPct val="150000"/>
              </a:lnSpc>
              <a:defRPr/>
            </a:pPr>
            <a:endParaRPr lang="pt-BR" sz="2100" dirty="0">
              <a:latin typeface="+mn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2100" b="1" dirty="0">
                <a:latin typeface="+mn-lt"/>
                <a:cs typeface="Times New Roman" pitchFamily="18" charset="0"/>
              </a:rPr>
              <a:t>14)</a:t>
            </a:r>
            <a:r>
              <a:rPr lang="pt-BR" sz="2100" dirty="0">
                <a:latin typeface="+mn-lt"/>
                <a:cs typeface="Times New Roman" pitchFamily="18" charset="0"/>
              </a:rPr>
              <a:t> Existe alguma relação entre o(s) caminho(s) que leva(m) a cada um dos amigos. Caso exista, que relação é observada para o(s) caminho(s) que leva(m) a: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endParaRPr lang="pt-BR" sz="2100" dirty="0">
              <a:latin typeface="+mn-lt"/>
              <a:cs typeface="Times New Roman" pitchFamily="18" charset="0"/>
            </a:endParaRPr>
          </a:p>
        </p:txBody>
      </p:sp>
      <p:sp>
        <p:nvSpPr>
          <p:cNvPr id="1638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Teoria das Probabilidades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79" y="4509120"/>
            <a:ext cx="9814905" cy="2031325"/>
          </a:xfrm>
          <a:prstGeom prst="rect">
            <a:avLst/>
          </a:prstGeom>
          <a:noFill/>
          <a:ln>
            <a:noFill/>
          </a:ln>
          <a:extLst/>
        </p:spPr>
        <p:txBody>
          <a:bodyPr numCol="2" spcCol="360000" anchor="ctr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lphaLcPeriod"/>
              <a:defRPr/>
            </a:pPr>
            <a:r>
              <a:rPr lang="pt-BR" sz="2100" dirty="0">
                <a:latin typeface="+mn-lt"/>
                <a:cs typeface="Times New Roman" pitchFamily="18" charset="0"/>
              </a:rPr>
              <a:t>Horácio_____________________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eriod"/>
              <a:defRPr/>
            </a:pPr>
            <a:r>
              <a:rPr lang="pt-BR" sz="2100" dirty="0">
                <a:latin typeface="+mn-lt"/>
                <a:cs typeface="Times New Roman" pitchFamily="18" charset="0"/>
              </a:rPr>
              <a:t>Cebolinha___________________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eriod"/>
              <a:defRPr/>
            </a:pPr>
            <a:r>
              <a:rPr lang="pt-BR" sz="2100" dirty="0">
                <a:latin typeface="+mn-lt"/>
                <a:cs typeface="Times New Roman" pitchFamily="18" charset="0"/>
              </a:rPr>
              <a:t>Magali______________________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eriod"/>
              <a:defRPr/>
            </a:pPr>
            <a:endParaRPr lang="pt-BR" sz="2100" dirty="0">
              <a:latin typeface="+mn-lt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lphaLcPeriod"/>
              <a:defRPr/>
            </a:pPr>
            <a:r>
              <a:rPr lang="pt-BR" sz="2100" dirty="0">
                <a:latin typeface="+mn-lt"/>
                <a:cs typeface="Times New Roman" pitchFamily="18" charset="0"/>
              </a:rPr>
              <a:t>Cascão____________________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eriod"/>
              <a:defRPr/>
            </a:pPr>
            <a:r>
              <a:rPr lang="pt-BR" sz="2100" dirty="0" err="1">
                <a:latin typeface="+mn-lt"/>
                <a:cs typeface="Times New Roman" pitchFamily="18" charset="0"/>
              </a:rPr>
              <a:t>Bidu</a:t>
            </a:r>
            <a:r>
              <a:rPr lang="pt-BR" sz="2100" dirty="0">
                <a:latin typeface="+mn-lt"/>
                <a:cs typeface="Times New Roman" pitchFamily="18" charset="0"/>
              </a:rPr>
              <a:t>______________________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2468</Words>
  <Application>Microsoft Office PowerPoint</Application>
  <PresentationFormat>Apresentação na tela (4:3)</PresentationFormat>
  <Paragraphs>489</Paragraphs>
  <Slides>35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8" baseType="lpstr">
      <vt:lpstr>Tema do Office</vt:lpstr>
      <vt:lpstr>Personalizar design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04. Como determinar a probabilidade de um acontecimento a partir da experiência?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carlaalexandre</cp:lastModifiedBy>
  <cp:revision>93</cp:revision>
  <dcterms:created xsi:type="dcterms:W3CDTF">2011-07-13T12:53:46Z</dcterms:created>
  <dcterms:modified xsi:type="dcterms:W3CDTF">2012-05-18T13:00:45Z</dcterms:modified>
</cp:coreProperties>
</file>