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41" r:id="rId3"/>
    <p:sldId id="342" r:id="rId4"/>
    <p:sldId id="373" r:id="rId5"/>
    <p:sldId id="290" r:id="rId6"/>
    <p:sldId id="292" r:id="rId7"/>
    <p:sldId id="358" r:id="rId8"/>
    <p:sldId id="359" r:id="rId9"/>
    <p:sldId id="263" r:id="rId10"/>
    <p:sldId id="350" r:id="rId11"/>
    <p:sldId id="287" r:id="rId12"/>
    <p:sldId id="351" r:id="rId13"/>
    <p:sldId id="265" r:id="rId14"/>
    <p:sldId id="294" r:id="rId15"/>
    <p:sldId id="295" r:id="rId16"/>
    <p:sldId id="352" r:id="rId17"/>
    <p:sldId id="354" r:id="rId18"/>
    <p:sldId id="369" r:id="rId19"/>
    <p:sldId id="377" r:id="rId20"/>
    <p:sldId id="372" r:id="rId21"/>
    <p:sldId id="322" r:id="rId22"/>
    <p:sldId id="323" r:id="rId23"/>
    <p:sldId id="321" r:id="rId24"/>
    <p:sldId id="324" r:id="rId25"/>
    <p:sldId id="333" r:id="rId26"/>
    <p:sldId id="378" r:id="rId27"/>
    <p:sldId id="379" r:id="rId28"/>
    <p:sldId id="380" r:id="rId29"/>
    <p:sldId id="370" r:id="rId30"/>
    <p:sldId id="332" r:id="rId31"/>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600"/>
    <a:srgbClr val="FF0000"/>
    <a:srgbClr val="00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207" autoAdjust="0"/>
  </p:normalViewPr>
  <p:slideViewPr>
    <p:cSldViewPr>
      <p:cViewPr>
        <p:scale>
          <a:sx n="70" d="100"/>
          <a:sy n="70" d="100"/>
        </p:scale>
        <p:origin x="-1386" y="-12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D04308C-85E0-40EE-8436-174DCF91E15A}" type="datetimeFigureOut">
              <a:rPr lang="pt-BR"/>
              <a:pPr>
                <a:defRPr/>
              </a:pPr>
              <a:t>06/10/2015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BR" noProof="0" smtClean="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CC163C0-5E63-4F15-ADF9-F99A72D56448}" type="slidenum">
              <a:rPr lang="pt-BR"/>
              <a:pPr>
                <a:defRPr/>
              </a:pPr>
              <a:t>‹nº›</a:t>
            </a:fld>
            <a:endParaRPr lang="pt-BR"/>
          </a:p>
        </p:txBody>
      </p:sp>
    </p:spTree>
    <p:extLst>
      <p:ext uri="{BB962C8B-B14F-4D97-AF65-F5344CB8AC3E}">
        <p14:creationId xmlns:p14="http://schemas.microsoft.com/office/powerpoint/2010/main" xmlns="" val="8326191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CC163C0-5E63-4F15-ADF9-F99A72D56448}" type="slidenum">
              <a:rPr lang="pt-BR" smtClean="0"/>
              <a:pPr>
                <a:defRPr/>
              </a:pPr>
              <a:t>20</a:t>
            </a:fld>
            <a:endParaRPr lang="pt-BR"/>
          </a:p>
        </p:txBody>
      </p:sp>
    </p:spTree>
    <p:extLst>
      <p:ext uri="{BB962C8B-B14F-4D97-AF65-F5344CB8AC3E}">
        <p14:creationId xmlns:p14="http://schemas.microsoft.com/office/powerpoint/2010/main" xmlns="" val="996495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97F72F8E-1397-415E-84C3-E5588EE47C39}"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4E064D80-C6A3-42C0-AF27-460D543F20AB}" type="slidenum">
              <a:rPr lang="pt-BR"/>
              <a:pPr>
                <a:defRPr/>
              </a:pPr>
              <a:t>‹nº›</a:t>
            </a:fld>
            <a:endParaRPr lang="pt-BR"/>
          </a:p>
        </p:txBody>
      </p:sp>
    </p:spTree>
    <p:extLst>
      <p:ext uri="{BB962C8B-B14F-4D97-AF65-F5344CB8AC3E}">
        <p14:creationId xmlns:p14="http://schemas.microsoft.com/office/powerpoint/2010/main" xmlns="" val="3386940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74041205-0BE4-46C8-BFEE-0C36AC4ED59E}"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8BFFAD49-6199-4D98-99E8-035FAF258854}" type="slidenum">
              <a:rPr lang="pt-BR"/>
              <a:pPr>
                <a:defRPr/>
              </a:pPr>
              <a:t>‹nº›</a:t>
            </a:fld>
            <a:endParaRPr lang="pt-BR"/>
          </a:p>
        </p:txBody>
      </p:sp>
    </p:spTree>
    <p:extLst>
      <p:ext uri="{BB962C8B-B14F-4D97-AF65-F5344CB8AC3E}">
        <p14:creationId xmlns:p14="http://schemas.microsoft.com/office/powerpoint/2010/main" xmlns="" val="688024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E2879CCC-E089-49B8-B1A1-589AD9B95A79}"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BF533DAD-1CE5-4A51-88CA-E0B5B3CC16D5}" type="slidenum">
              <a:rPr lang="pt-BR"/>
              <a:pPr>
                <a:defRPr/>
              </a:pPr>
              <a:t>‹nº›</a:t>
            </a:fld>
            <a:endParaRPr lang="pt-BR"/>
          </a:p>
        </p:txBody>
      </p:sp>
    </p:spTree>
    <p:extLst>
      <p:ext uri="{BB962C8B-B14F-4D97-AF65-F5344CB8AC3E}">
        <p14:creationId xmlns:p14="http://schemas.microsoft.com/office/powerpoint/2010/main" xmlns="" val="2134366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1139825"/>
          </a:xfrm>
        </p:spPr>
        <p:txBody>
          <a:bodyPr/>
          <a:lstStyle/>
          <a:p>
            <a:r>
              <a:rPr lang="pt-BR" smtClean="0"/>
              <a:t>Clique para editar o título mestre</a:t>
            </a:r>
            <a:endParaRPr lang="pt-BR"/>
          </a:p>
        </p:txBody>
      </p:sp>
      <p:sp>
        <p:nvSpPr>
          <p:cNvPr id="3" name="Espaço Reservado para Tabela 2"/>
          <p:cNvSpPr>
            <a:spLocks noGrp="1"/>
          </p:cNvSpPr>
          <p:nvPr>
            <p:ph type="tbl" idx="1"/>
          </p:nvPr>
        </p:nvSpPr>
        <p:spPr>
          <a:xfrm>
            <a:off x="457200" y="1600200"/>
            <a:ext cx="8229600" cy="4530725"/>
          </a:xfrm>
        </p:spPr>
        <p:txBody>
          <a:bodyPr/>
          <a:lstStyle/>
          <a:p>
            <a:pPr lvl="0"/>
            <a:endParaRPr lang="pt-BR" noProof="0"/>
          </a:p>
        </p:txBody>
      </p:sp>
      <p:sp>
        <p:nvSpPr>
          <p:cNvPr id="4" name="Espaço Reservado para Rodapé 3"/>
          <p:cNvSpPr>
            <a:spLocks noGrp="1"/>
          </p:cNvSpPr>
          <p:nvPr>
            <p:ph type="ftr" sz="quarter" idx="10"/>
          </p:nvPr>
        </p:nvSpPr>
        <p:spPr>
          <a:xfrm>
            <a:off x="276225" y="5921375"/>
            <a:ext cx="1800225" cy="679450"/>
          </a:xfrm>
        </p:spPr>
        <p:txBody>
          <a:bodyPr/>
          <a:lstStyle>
            <a:lvl1pPr>
              <a:defRPr/>
            </a:lvl1pPr>
          </a:lstStyle>
          <a:p>
            <a:pPr>
              <a:defRPr/>
            </a:pPr>
            <a:r>
              <a:rPr lang="pt-BR" altLang="en-US"/>
              <a:t>Prof. Jorge</a:t>
            </a:r>
          </a:p>
        </p:txBody>
      </p:sp>
    </p:spTree>
    <p:extLst>
      <p:ext uri="{BB962C8B-B14F-4D97-AF65-F5344CB8AC3E}">
        <p14:creationId xmlns:p14="http://schemas.microsoft.com/office/powerpoint/2010/main" xmlns="" val="416162241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Objecto">
    <p:spTree>
      <p:nvGrpSpPr>
        <p:cNvPr id="1" name=""/>
        <p:cNvGrpSpPr/>
        <p:nvPr/>
      </p:nvGrpSpPr>
      <p:grpSpPr>
        <a:xfrm>
          <a:off x="0" y="0"/>
          <a:ext cx="0" cy="0"/>
          <a:chOff x="0" y="0"/>
          <a:chExt cx="0" cy="0"/>
        </a:xfrm>
      </p:grpSpPr>
      <p:sp>
        <p:nvSpPr>
          <p:cNvPr id="2" name="Marcador de Posição de Conteúdo 1"/>
          <p:cNvSpPr>
            <a:spLocks noGrp="1"/>
          </p:cNvSpPr>
          <p:nvPr>
            <p:ph/>
          </p:nvPr>
        </p:nvSpPr>
        <p:spPr>
          <a:xfrm>
            <a:off x="685800" y="609600"/>
            <a:ext cx="7772400" cy="548640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3" name="Rectangle 4"/>
          <p:cNvSpPr>
            <a:spLocks noGrp="1" noChangeArrowheads="1"/>
          </p:cNvSpPr>
          <p:nvPr>
            <p:ph type="dt" sz="half" idx="10"/>
          </p:nvPr>
        </p:nvSpPr>
        <p:spPr>
          <a:ln/>
        </p:spPr>
        <p:txBody>
          <a:bodyPr/>
          <a:lstStyle>
            <a:lvl1pPr>
              <a:defRPr/>
            </a:lvl1pPr>
          </a:lstStyle>
          <a:p>
            <a:pPr>
              <a:defRPr/>
            </a:pPr>
            <a:endParaRPr lang="pt-BR"/>
          </a:p>
        </p:txBody>
      </p:sp>
      <p:sp>
        <p:nvSpPr>
          <p:cNvPr id="4" name="Rectangle 5"/>
          <p:cNvSpPr>
            <a:spLocks noGrp="1" noChangeArrowheads="1"/>
          </p:cNvSpPr>
          <p:nvPr>
            <p:ph type="ftr" sz="quarter" idx="11"/>
          </p:nvPr>
        </p:nvSpPr>
        <p:spPr>
          <a:ln/>
        </p:spPr>
        <p:txBody>
          <a:bodyPr/>
          <a:lstStyle>
            <a:lvl1pPr>
              <a:defRPr/>
            </a:lvl1pPr>
          </a:lstStyle>
          <a:p>
            <a:pPr>
              <a:defRPr/>
            </a:pPr>
            <a:endParaRPr lang="pt-BR"/>
          </a:p>
        </p:txBody>
      </p:sp>
      <p:sp>
        <p:nvSpPr>
          <p:cNvPr id="5" name="Rectangle 6"/>
          <p:cNvSpPr>
            <a:spLocks noGrp="1" noChangeArrowheads="1"/>
          </p:cNvSpPr>
          <p:nvPr>
            <p:ph type="sldNum" sz="quarter" idx="12"/>
          </p:nvPr>
        </p:nvSpPr>
        <p:spPr>
          <a:ln/>
        </p:spPr>
        <p:txBody>
          <a:bodyPr/>
          <a:lstStyle>
            <a:lvl1pPr>
              <a:defRPr/>
            </a:lvl1pPr>
          </a:lstStyle>
          <a:p>
            <a:pPr>
              <a:defRPr/>
            </a:pPr>
            <a:fld id="{31FCFA69-6DBE-4C75-AA42-FCCED16E2756}" type="slidenum">
              <a:rPr lang="pt-BR"/>
              <a:pPr>
                <a:defRPr/>
              </a:pPr>
              <a:t>‹nº›</a:t>
            </a:fld>
            <a:endParaRPr lang="pt-BR"/>
          </a:p>
        </p:txBody>
      </p:sp>
    </p:spTree>
    <p:extLst>
      <p:ext uri="{BB962C8B-B14F-4D97-AF65-F5344CB8AC3E}">
        <p14:creationId xmlns:p14="http://schemas.microsoft.com/office/powerpoint/2010/main" xmlns="" val="265901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AD3B333D-1555-4A14-92F0-DE04634A3F39}"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3F5A6DE6-6C19-40F6-95B0-C9B96BD5D83A}" type="slidenum">
              <a:rPr lang="pt-BR"/>
              <a:pPr>
                <a:defRPr/>
              </a:pPr>
              <a:t>‹nº›</a:t>
            </a:fld>
            <a:endParaRPr lang="pt-BR"/>
          </a:p>
        </p:txBody>
      </p:sp>
    </p:spTree>
    <p:extLst>
      <p:ext uri="{BB962C8B-B14F-4D97-AF65-F5344CB8AC3E}">
        <p14:creationId xmlns:p14="http://schemas.microsoft.com/office/powerpoint/2010/main" xmlns="" val="259513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E303136C-8227-4B8F-ABBC-5E1011E4BBB3}"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ECFD844E-0DE0-4E69-B846-48883AC8BD79}" type="slidenum">
              <a:rPr lang="pt-BR"/>
              <a:pPr>
                <a:defRPr/>
              </a:pPr>
              <a:t>‹nº›</a:t>
            </a:fld>
            <a:endParaRPr lang="pt-BR"/>
          </a:p>
        </p:txBody>
      </p:sp>
    </p:spTree>
    <p:extLst>
      <p:ext uri="{BB962C8B-B14F-4D97-AF65-F5344CB8AC3E}">
        <p14:creationId xmlns:p14="http://schemas.microsoft.com/office/powerpoint/2010/main" xmlns="" val="315952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p:txBody>
          <a:bodyPr/>
          <a:lstStyle>
            <a:lvl1pPr>
              <a:defRPr/>
            </a:lvl1pPr>
          </a:lstStyle>
          <a:p>
            <a:pPr>
              <a:defRPr/>
            </a:pPr>
            <a:fld id="{BD54C012-258B-405B-8C06-DC674BE5B1E6}"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7777669C-ADD1-4758-921E-4BAAD35A8C3E}" type="slidenum">
              <a:rPr lang="pt-BR"/>
              <a:pPr>
                <a:defRPr/>
              </a:pPr>
              <a:t>‹nº›</a:t>
            </a:fld>
            <a:endParaRPr lang="pt-BR"/>
          </a:p>
        </p:txBody>
      </p:sp>
    </p:spTree>
    <p:extLst>
      <p:ext uri="{BB962C8B-B14F-4D97-AF65-F5344CB8AC3E}">
        <p14:creationId xmlns:p14="http://schemas.microsoft.com/office/powerpoint/2010/main" xmlns="" val="45378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nvPr>
        </p:nvSpPr>
        <p:spPr/>
        <p:txBody>
          <a:bodyPr/>
          <a:lstStyle>
            <a:lvl1pPr>
              <a:defRPr/>
            </a:lvl1pPr>
          </a:lstStyle>
          <a:p>
            <a:pPr>
              <a:defRPr/>
            </a:pPr>
            <a:fld id="{3F8C889A-6545-48D4-90BE-46DDAD4DC2FE}" type="datetimeFigureOut">
              <a:rPr lang="pt-BR"/>
              <a:pPr>
                <a:defRPr/>
              </a:pPr>
              <a:t>06/10/2015</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1C78F7AD-501E-4515-9DCA-60E26E7932A9}" type="slidenum">
              <a:rPr lang="pt-BR"/>
              <a:pPr>
                <a:defRPr/>
              </a:pPr>
              <a:t>‹nº›</a:t>
            </a:fld>
            <a:endParaRPr lang="pt-BR"/>
          </a:p>
        </p:txBody>
      </p:sp>
    </p:spTree>
    <p:extLst>
      <p:ext uri="{BB962C8B-B14F-4D97-AF65-F5344CB8AC3E}">
        <p14:creationId xmlns:p14="http://schemas.microsoft.com/office/powerpoint/2010/main" xmlns="" val="247495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3"/>
          <p:cNvSpPr>
            <a:spLocks noGrp="1"/>
          </p:cNvSpPr>
          <p:nvPr>
            <p:ph type="dt" sz="half" idx="10"/>
          </p:nvPr>
        </p:nvSpPr>
        <p:spPr/>
        <p:txBody>
          <a:bodyPr/>
          <a:lstStyle>
            <a:lvl1pPr>
              <a:defRPr/>
            </a:lvl1pPr>
          </a:lstStyle>
          <a:p>
            <a:pPr>
              <a:defRPr/>
            </a:pPr>
            <a:fld id="{2B12BFD7-2470-433C-8411-F826F7524621}" type="datetimeFigureOut">
              <a:rPr lang="pt-BR"/>
              <a:pPr>
                <a:defRPr/>
              </a:pPr>
              <a:t>06/10/2015</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D04044FD-78AF-47F4-AFC8-7AAAA754416D}" type="slidenum">
              <a:rPr lang="pt-BR"/>
              <a:pPr>
                <a:defRPr/>
              </a:pPr>
              <a:t>‹nº›</a:t>
            </a:fld>
            <a:endParaRPr lang="pt-BR"/>
          </a:p>
        </p:txBody>
      </p:sp>
    </p:spTree>
    <p:extLst>
      <p:ext uri="{BB962C8B-B14F-4D97-AF65-F5344CB8AC3E}">
        <p14:creationId xmlns:p14="http://schemas.microsoft.com/office/powerpoint/2010/main" xmlns="" val="263317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40FED790-0968-4E74-BF9B-8E180DDD4825}" type="datetimeFigureOut">
              <a:rPr lang="pt-BR"/>
              <a:pPr>
                <a:defRPr/>
              </a:pPr>
              <a:t>06/10/2015</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D68D2979-BF65-4C8F-9F60-E6CF8CDDC02E}" type="slidenum">
              <a:rPr lang="pt-BR"/>
              <a:pPr>
                <a:defRPr/>
              </a:pPr>
              <a:t>‹nº›</a:t>
            </a:fld>
            <a:endParaRPr lang="pt-BR"/>
          </a:p>
        </p:txBody>
      </p:sp>
    </p:spTree>
    <p:extLst>
      <p:ext uri="{BB962C8B-B14F-4D97-AF65-F5344CB8AC3E}">
        <p14:creationId xmlns:p14="http://schemas.microsoft.com/office/powerpoint/2010/main" xmlns="" val="281057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6D2221ED-2643-45F0-8E14-2DF53F392DEC}"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F16A6117-EAB3-4FFB-A726-F54577CCB74D}" type="slidenum">
              <a:rPr lang="pt-BR"/>
              <a:pPr>
                <a:defRPr/>
              </a:pPr>
              <a:t>‹nº›</a:t>
            </a:fld>
            <a:endParaRPr lang="pt-BR"/>
          </a:p>
        </p:txBody>
      </p:sp>
    </p:spTree>
    <p:extLst>
      <p:ext uri="{BB962C8B-B14F-4D97-AF65-F5344CB8AC3E}">
        <p14:creationId xmlns:p14="http://schemas.microsoft.com/office/powerpoint/2010/main" xmlns="" val="96027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A26089DB-F11F-4BFD-B68C-A52B343DD871}"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52FD2F91-6E49-4D14-ABB3-F440080C4313}" type="slidenum">
              <a:rPr lang="pt-BR"/>
              <a:pPr>
                <a:defRPr/>
              </a:pPr>
              <a:t>‹nº›</a:t>
            </a:fld>
            <a:endParaRPr lang="pt-BR"/>
          </a:p>
        </p:txBody>
      </p:sp>
    </p:spTree>
    <p:extLst>
      <p:ext uri="{BB962C8B-B14F-4D97-AF65-F5344CB8AC3E}">
        <p14:creationId xmlns:p14="http://schemas.microsoft.com/office/powerpoint/2010/main" xmlns="" val="90159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smtClean="0"/>
              <a:t>Clique para editar o título mestre</a:t>
            </a:r>
          </a:p>
        </p:txBody>
      </p:sp>
      <p:sp>
        <p:nvSpPr>
          <p:cNvPr id="1027" name="Espaço Reservado para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smtClean="0"/>
              <a:t>Clique para editar 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EE079E3-DDB6-4874-A335-8942AFBD15E0}" type="datetimeFigureOut">
              <a:rPr lang="pt-BR"/>
              <a:pPr>
                <a:defRPr/>
              </a:pPr>
              <a:t>06/10/2015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3C2F0EB-8F85-4D6F-B08C-5E4363169546}" type="slidenum">
              <a:rPr lang="pt-BR"/>
              <a:pPr>
                <a:defRPr/>
              </a:pPr>
              <a:t>‹nº›</a:t>
            </a:fld>
            <a:endParaRPr lang="pt-BR"/>
          </a:p>
        </p:txBody>
      </p:sp>
      <p:pic>
        <p:nvPicPr>
          <p:cNvPr id="1031" name="Imagem 1"/>
          <p:cNvPicPr>
            <a:picLocks noChangeAspect="1"/>
          </p:cNvPicPr>
          <p:nvPr userDrawn="1"/>
        </p:nvPicPr>
        <p:blipFill>
          <a:blip r:embed="rId15">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CaixaDeTexto 6"/>
          <p:cNvSpPr txBox="1">
            <a:spLocks noChangeArrowheads="1"/>
          </p:cNvSpPr>
          <p:nvPr userDrawn="1"/>
        </p:nvSpPr>
        <p:spPr bwMode="auto">
          <a:xfrm>
            <a:off x="107950" y="125413"/>
            <a:ext cx="43942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r>
              <a:rPr lang="pt-BR" altLang="pt-BR" sz="1800" b="1" dirty="0" smtClean="0">
                <a:solidFill>
                  <a:schemeClr val="bg1"/>
                </a:solidFill>
              </a:rPr>
              <a:t>Matemática, 2º ano, Triângulo de Pascal</a:t>
            </a:r>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gif"/><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gi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QaWepnGWRs8" TargetMode="External"/><Relationship Id="rId2" Type="http://schemas.openxmlformats.org/officeDocument/2006/relationships/hyperlink" Target="http://www.baixaki.com.br/download/geogebra.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www.infoescola.com/combinatoria/triangulo-de-pascal/" TargetMode="External"/><Relationship Id="rId2" Type="http://schemas.openxmlformats.org/officeDocument/2006/relationships/hyperlink" Target="http://pt.wikipedia.org/wiki/Tri%C3%A2ngulo_de_Pascal" TargetMode="External"/><Relationship Id="rId1" Type="http://schemas.openxmlformats.org/officeDocument/2006/relationships/slideLayout" Target="../slideLayouts/slideLayout2.xml"/><Relationship Id="rId5" Type="http://schemas.openxmlformats.org/officeDocument/2006/relationships/hyperlink" Target="http://www.somatematica.com.br/emedio/binomio/binomio3.php" TargetMode="External"/><Relationship Id="rId4" Type="http://schemas.openxmlformats.org/officeDocument/2006/relationships/hyperlink" Target="http://www.brasilescola.com/matematica/triangulo-pascal.ht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Imagem 3"/>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4763"/>
            <a:ext cx="9144000" cy="684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5" name="CaixaDeTexto 6"/>
          <p:cNvSpPr txBox="1">
            <a:spLocks noChangeArrowheads="1"/>
          </p:cNvSpPr>
          <p:nvPr/>
        </p:nvSpPr>
        <p:spPr bwMode="auto">
          <a:xfrm>
            <a:off x="1082675" y="3694113"/>
            <a:ext cx="8135938"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pt-BR" altLang="pt-BR" sz="4000" i="1">
              <a:solidFill>
                <a:schemeClr val="bg1"/>
              </a:solidFill>
            </a:endParaRPr>
          </a:p>
          <a:p>
            <a:pPr algn="ctr" eaLnBrk="1" hangingPunct="1">
              <a:spcBef>
                <a:spcPct val="0"/>
              </a:spcBef>
              <a:buFont typeface="Arial" charset="0"/>
              <a:buNone/>
            </a:pPr>
            <a:r>
              <a:rPr lang="pt-BR" altLang="pt-BR" sz="4000" i="1">
                <a:solidFill>
                  <a:schemeClr val="bg1"/>
                </a:solidFill>
              </a:rPr>
              <a:t>MATEMÁTICA E SUAS TECNOLOGIAS</a:t>
            </a:r>
          </a:p>
          <a:p>
            <a:pPr algn="ctr" eaLnBrk="1" hangingPunct="1">
              <a:spcBef>
                <a:spcPct val="0"/>
              </a:spcBef>
              <a:buFontTx/>
              <a:buNone/>
            </a:pPr>
            <a:r>
              <a:rPr lang="pt-BR" altLang="pt-BR" sz="2400" i="1">
                <a:solidFill>
                  <a:schemeClr val="bg1"/>
                </a:solidFill>
              </a:rPr>
              <a:t>Ensino Médio, 2º ano</a:t>
            </a:r>
          </a:p>
          <a:p>
            <a:pPr algn="ctr" eaLnBrk="1" hangingPunct="1">
              <a:spcBef>
                <a:spcPct val="0"/>
              </a:spcBef>
              <a:buFontTx/>
              <a:buNone/>
            </a:pPr>
            <a:r>
              <a:rPr lang="pt-BR" altLang="pt-BR" sz="4000" i="1">
                <a:solidFill>
                  <a:schemeClr val="bg1"/>
                </a:solidFill>
              </a:rPr>
              <a:t>Triângulo de Pascal</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descr="http://www.uff.br/cdme/pascal/pascal-html/html_img/fig_naturai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03532" y="2492896"/>
            <a:ext cx="3803333" cy="322015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tângulo 1"/>
          <p:cNvSpPr/>
          <p:nvPr/>
        </p:nvSpPr>
        <p:spPr>
          <a:xfrm>
            <a:off x="467544" y="1196752"/>
            <a:ext cx="8208912" cy="1138773"/>
          </a:xfrm>
          <a:prstGeom prst="rect">
            <a:avLst/>
          </a:prstGeom>
        </p:spPr>
        <p:txBody>
          <a:bodyPr wrap="square">
            <a:spAutoFit/>
          </a:bodyPr>
          <a:lstStyle/>
          <a:p>
            <a:pPr algn="just"/>
            <a:r>
              <a:rPr lang="pt-BR" altLang="pt-BR" sz="2400" b="1" dirty="0" smtClean="0">
                <a:solidFill>
                  <a:srgbClr val="000000"/>
                </a:solidFill>
              </a:rPr>
              <a:t>P2. </a:t>
            </a:r>
            <a:r>
              <a:rPr lang="pt-BR" sz="2200" dirty="0" smtClean="0"/>
              <a:t>Ao </a:t>
            </a:r>
            <a:r>
              <a:rPr lang="pt-BR" sz="2200" dirty="0"/>
              <a:t>longo das linhas do triângulo de Pascal, os elementos distantes uma posição dos extremos correspondem aos números naturais, uma vez </a:t>
            </a:r>
            <a:r>
              <a:rPr lang="pt-BR" sz="2200" dirty="0" smtClean="0"/>
              <a:t>que: </a:t>
            </a:r>
            <a:endParaRPr lang="pt-BR" sz="2200" dirty="0"/>
          </a:p>
        </p:txBody>
      </p:sp>
      <p:sp>
        <p:nvSpPr>
          <p:cNvPr id="3" name="Retângulo 2"/>
          <p:cNvSpPr/>
          <p:nvPr/>
        </p:nvSpPr>
        <p:spPr>
          <a:xfrm>
            <a:off x="4585091" y="5780554"/>
            <a:ext cx="3947349" cy="246221"/>
          </a:xfrm>
          <a:prstGeom prst="rect">
            <a:avLst/>
          </a:prstGeom>
        </p:spPr>
        <p:txBody>
          <a:bodyPr wrap="square">
            <a:spAutoFit/>
          </a:bodyPr>
          <a:lstStyle/>
          <a:p>
            <a:r>
              <a:rPr lang="pt-BR" sz="1000" dirty="0"/>
              <a:t>http://www.uff.br/cdme/pascal/pascal-html/html_img/fig_naturais.jpg</a:t>
            </a:r>
          </a:p>
        </p:txBody>
      </p:sp>
      <mc:AlternateContent xmlns:mc="http://schemas.openxmlformats.org/markup-compatibility/2006">
        <mc:Choice xmlns:a14="http://schemas.microsoft.com/office/drawing/2010/main" xmlns="" Requires="a14">
          <p:sp>
            <p:nvSpPr>
              <p:cNvPr id="7" name="CaixaDeTexto 6"/>
              <p:cNvSpPr txBox="1"/>
              <p:nvPr/>
            </p:nvSpPr>
            <p:spPr>
              <a:xfrm>
                <a:off x="1491931" y="2994910"/>
                <a:ext cx="3440109" cy="6501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a:rPr>
                          </m:ctrlPr>
                        </m:dPr>
                        <m:e>
                          <m:m>
                            <m:mPr>
                              <m:mcs>
                                <m:mc>
                                  <m:mcPr>
                                    <m:count m:val="1"/>
                                    <m:mcJc m:val="center"/>
                                  </m:mcPr>
                                </m:mc>
                              </m:mcs>
                              <m:ctrlPr>
                                <a:rPr lang="pt-BR" i="1" smtClean="0">
                                  <a:latin typeface="Cambria Math"/>
                                </a:rPr>
                              </m:ctrlPr>
                            </m:mPr>
                            <m:mr>
                              <m:e>
                                <m:r>
                                  <m:rPr>
                                    <m:brk m:alnAt="7"/>
                                  </m:rPr>
                                  <a:rPr lang="pt-BR" b="0" i="1" smtClean="0">
                                    <a:latin typeface="Cambria Math"/>
                                  </a:rPr>
                                  <m:t>𝑛</m:t>
                                </m:r>
                              </m:e>
                            </m:mr>
                            <m:mr>
                              <m:e>
                                <m:r>
                                  <a:rPr lang="pt-BR" b="0" i="1" smtClean="0">
                                    <a:latin typeface="Cambria Math"/>
                                  </a:rPr>
                                  <m:t>1</m:t>
                                </m:r>
                              </m:e>
                            </m:mr>
                          </m:m>
                        </m:e>
                      </m:d>
                      <m:r>
                        <a:rPr lang="pt-BR" b="0" i="1" smtClean="0">
                          <a:latin typeface="Cambria Math"/>
                        </a:rPr>
                        <m:t>=</m:t>
                      </m:r>
                      <m:d>
                        <m:dPr>
                          <m:ctrlPr>
                            <a:rPr lang="pt-BR" b="0" i="1" smtClean="0">
                              <a:latin typeface="Cambria Math"/>
                            </a:rPr>
                          </m:ctrlPr>
                        </m:dPr>
                        <m:e>
                          <m:m>
                            <m:mPr>
                              <m:mcs>
                                <m:mc>
                                  <m:mcPr>
                                    <m:count m:val="1"/>
                                    <m:mcJc m:val="center"/>
                                  </m:mcPr>
                                </m:mc>
                              </m:mcs>
                              <m:ctrlPr>
                                <a:rPr lang="pt-BR" b="0" i="1" smtClean="0">
                                  <a:latin typeface="Cambria Math"/>
                                </a:rPr>
                              </m:ctrlPr>
                            </m:mPr>
                            <m:mr>
                              <m:e>
                                <m:r>
                                  <m:rPr>
                                    <m:brk m:alnAt="7"/>
                                  </m:rPr>
                                  <a:rPr lang="pt-BR" b="0" i="1" smtClean="0">
                                    <a:latin typeface="Cambria Math"/>
                                  </a:rPr>
                                  <m:t>𝑛</m:t>
                                </m:r>
                              </m:e>
                            </m:mr>
                            <m:mr>
                              <m:e>
                                <m:r>
                                  <a:rPr lang="pt-BR" b="0" i="1" smtClean="0">
                                    <a:latin typeface="Cambria Math"/>
                                  </a:rPr>
                                  <m:t>𝑛</m:t>
                                </m:r>
                                <m:r>
                                  <a:rPr lang="pt-BR" b="0" i="1" smtClean="0">
                                    <a:latin typeface="Cambria Math"/>
                                  </a:rPr>
                                  <m:t>−1</m:t>
                                </m:r>
                              </m:e>
                            </m:mr>
                          </m:m>
                        </m:e>
                      </m:d>
                      <m:r>
                        <a:rPr lang="pt-BR" b="0" i="1" smtClean="0">
                          <a:latin typeface="Cambria Math"/>
                        </a:rPr>
                        <m:t>=</m:t>
                      </m:r>
                      <m:f>
                        <m:fPr>
                          <m:ctrlPr>
                            <a:rPr lang="pt-BR" b="0" i="1" smtClean="0">
                              <a:latin typeface="Cambria Math"/>
                            </a:rPr>
                          </m:ctrlPr>
                        </m:fPr>
                        <m:num>
                          <m:r>
                            <a:rPr lang="pt-BR" b="0" i="1" smtClean="0">
                              <a:latin typeface="Cambria Math"/>
                            </a:rPr>
                            <m:t>𝑛</m:t>
                          </m:r>
                          <m:r>
                            <a:rPr lang="pt-BR" b="0" i="1" smtClean="0">
                              <a:latin typeface="Cambria Math"/>
                            </a:rPr>
                            <m:t>!</m:t>
                          </m:r>
                        </m:num>
                        <m:den>
                          <m:r>
                            <a:rPr lang="pt-BR" b="0" i="1" smtClean="0">
                              <a:latin typeface="Cambria Math"/>
                            </a:rPr>
                            <m:t>1!</m:t>
                          </m:r>
                          <m:d>
                            <m:dPr>
                              <m:ctrlPr>
                                <a:rPr lang="pt-BR" b="0" i="1" smtClean="0">
                                  <a:latin typeface="Cambria Math"/>
                                </a:rPr>
                              </m:ctrlPr>
                            </m:dPr>
                            <m:e>
                              <m:r>
                                <a:rPr lang="pt-BR" b="0" i="1" smtClean="0">
                                  <a:latin typeface="Cambria Math"/>
                                </a:rPr>
                                <m:t>𝑛</m:t>
                              </m:r>
                              <m:r>
                                <a:rPr lang="pt-BR" b="0" i="1" smtClean="0">
                                  <a:latin typeface="Cambria Math"/>
                                </a:rPr>
                                <m:t>−1</m:t>
                              </m:r>
                            </m:e>
                          </m:d>
                          <m:r>
                            <a:rPr lang="pt-BR" b="0" i="1" smtClean="0">
                              <a:latin typeface="Cambria Math"/>
                            </a:rPr>
                            <m:t>!</m:t>
                          </m:r>
                        </m:den>
                      </m:f>
                      <m:r>
                        <a:rPr lang="pt-BR" b="0" i="1" smtClean="0">
                          <a:latin typeface="Cambria Math"/>
                        </a:rPr>
                        <m:t>=</m:t>
                      </m:r>
                      <m:r>
                        <a:rPr lang="pt-BR" b="0" i="1" smtClean="0">
                          <a:latin typeface="Cambria Math"/>
                        </a:rPr>
                        <m:t>𝑛</m:t>
                      </m:r>
                    </m:oMath>
                  </m:oMathPara>
                </a14:m>
                <a:endParaRPr lang="pt-BR" dirty="0"/>
              </a:p>
            </p:txBody>
          </p:sp>
        </mc:Choice>
        <mc:Fallback>
          <p:sp>
            <p:nvSpPr>
              <p:cNvPr id="7" name="CaixaDeTexto 6"/>
              <p:cNvSpPr txBox="1">
                <a:spLocks noRot="1" noChangeAspect="1" noMove="1" noResize="1" noEditPoints="1" noAdjustHandles="1" noChangeArrowheads="1" noChangeShapeType="1" noTextEdit="1"/>
              </p:cNvSpPr>
              <p:nvPr/>
            </p:nvSpPr>
            <p:spPr>
              <a:xfrm>
                <a:off x="1491931" y="2994910"/>
                <a:ext cx="3440109" cy="650114"/>
              </a:xfrm>
              <a:prstGeom prst="rect">
                <a:avLst/>
              </a:prstGeom>
              <a:blipFill rotWithShape="1">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xmlns="" val="398540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0724"/>
                                        </p:tgtEl>
                                        <p:attrNameLst>
                                          <p:attrName>style.visibility</p:attrName>
                                        </p:attrNameLst>
                                      </p:cBhvr>
                                      <p:to>
                                        <p:strVal val="visible"/>
                                      </p:to>
                                    </p:set>
                                    <p:animEffect transition="in" filter="fade">
                                      <p:cBhvr>
                                        <p:cTn id="14" dur="500"/>
                                        <p:tgtEl>
                                          <p:spTgt spid="3072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5" descr="http://www.uff.br/cdme/pascal/pascal-html/html_img/gif_simetria.gif"/>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5603841" y="1023471"/>
            <a:ext cx="3143250" cy="530161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 Box 6"/>
          <p:cNvSpPr txBox="1">
            <a:spLocks noChangeArrowheads="1"/>
          </p:cNvSpPr>
          <p:nvPr/>
        </p:nvSpPr>
        <p:spPr bwMode="auto">
          <a:xfrm>
            <a:off x="515822" y="1052736"/>
            <a:ext cx="4992282"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defRPr/>
            </a:pPr>
            <a:r>
              <a:rPr lang="pt-BR" altLang="pt-BR" sz="2200" b="1" dirty="0" smtClean="0">
                <a:solidFill>
                  <a:srgbClr val="000000"/>
                </a:solidFill>
                <a:latin typeface="+mj-lt"/>
                <a:ea typeface="Verdana" pitchFamily="34" charset="0"/>
                <a:cs typeface="Verdana" pitchFamily="34" charset="0"/>
              </a:rPr>
              <a:t>P3. </a:t>
            </a:r>
            <a:r>
              <a:rPr lang="pt-BR" altLang="pt-BR" sz="2200" dirty="0" smtClean="0">
                <a:latin typeface="+mj-lt"/>
                <a:ea typeface="Verdana" pitchFamily="34" charset="0"/>
                <a:cs typeface="Verdana" pitchFamily="34" charset="0"/>
              </a:rPr>
              <a:t>Em Qualquer linha, dois números binomiais equidistantes dos extremos são iguais.</a:t>
            </a:r>
            <a:endParaRPr lang="pt-BR" altLang="pt-BR" sz="2200" dirty="0" smtClean="0">
              <a:solidFill>
                <a:srgbClr val="000000"/>
              </a:solidFill>
              <a:latin typeface="+mj-lt"/>
              <a:ea typeface="Verdana" pitchFamily="34" charset="0"/>
              <a:cs typeface="Verdana" pitchFamily="34" charset="0"/>
            </a:endParaRPr>
          </a:p>
        </p:txBody>
      </p:sp>
      <p:sp>
        <p:nvSpPr>
          <p:cNvPr id="5" name="Retângulo 4"/>
          <p:cNvSpPr/>
          <p:nvPr/>
        </p:nvSpPr>
        <p:spPr>
          <a:xfrm>
            <a:off x="549115" y="3815107"/>
            <a:ext cx="4958989" cy="769441"/>
          </a:xfrm>
          <a:prstGeom prst="rect">
            <a:avLst/>
          </a:prstGeom>
        </p:spPr>
        <p:txBody>
          <a:bodyPr wrap="square">
            <a:spAutoFit/>
          </a:bodyPr>
          <a:lstStyle/>
          <a:p>
            <a:pPr marL="285750" indent="-285750" algn="just">
              <a:buClr>
                <a:srgbClr val="002060"/>
              </a:buClr>
              <a:buFont typeface="Wingdings" panose="05000000000000000000" pitchFamily="2" charset="2"/>
              <a:buChar char="v"/>
            </a:pPr>
            <a:r>
              <a:rPr lang="pt-BR" sz="2200" dirty="0" smtClean="0">
                <a:latin typeface="+mj-lt"/>
              </a:rPr>
              <a:t>Estes números binomiais são chamados </a:t>
            </a:r>
            <a:r>
              <a:rPr lang="pt-BR" sz="2200" i="1" dirty="0" smtClean="0">
                <a:latin typeface="+mj-lt"/>
              </a:rPr>
              <a:t>números</a:t>
            </a:r>
            <a:r>
              <a:rPr lang="pt-BR" sz="2200" dirty="0" smtClean="0">
                <a:latin typeface="+mj-lt"/>
              </a:rPr>
              <a:t> </a:t>
            </a:r>
            <a:r>
              <a:rPr lang="pt-BR" sz="2200" i="1" dirty="0" smtClean="0">
                <a:latin typeface="+mj-lt"/>
              </a:rPr>
              <a:t>binomiais</a:t>
            </a:r>
            <a:r>
              <a:rPr lang="pt-BR" sz="2200" dirty="0" smtClean="0">
                <a:latin typeface="+mj-lt"/>
              </a:rPr>
              <a:t> </a:t>
            </a:r>
            <a:r>
              <a:rPr lang="pt-BR" sz="2200" i="1" dirty="0" smtClean="0">
                <a:latin typeface="+mj-lt"/>
              </a:rPr>
              <a:t>complementares</a:t>
            </a:r>
            <a:r>
              <a:rPr lang="pt-BR" sz="2200" dirty="0" smtClean="0">
                <a:latin typeface="+mj-lt"/>
              </a:rPr>
              <a:t>. </a:t>
            </a:r>
            <a:endParaRPr lang="pt-BR" sz="2200" dirty="0">
              <a:latin typeface="+mj-lt"/>
            </a:endParaRPr>
          </a:p>
        </p:txBody>
      </p:sp>
      <mc:AlternateContent xmlns:mc="http://schemas.openxmlformats.org/markup-compatibility/2006">
        <mc:Choice xmlns:a14="http://schemas.microsoft.com/office/drawing/2010/main" xmlns="" Requires="a14">
          <p:sp>
            <p:nvSpPr>
              <p:cNvPr id="7" name="CaixaDeTexto 6"/>
              <p:cNvSpPr txBox="1"/>
              <p:nvPr/>
            </p:nvSpPr>
            <p:spPr>
              <a:xfrm>
                <a:off x="1933694" y="2470249"/>
                <a:ext cx="2214500" cy="6468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pt-BR" sz="2400" i="1" smtClean="0">
                              <a:latin typeface="Cambria Math"/>
                            </a:rPr>
                          </m:ctrlPr>
                        </m:dPr>
                        <m:e>
                          <m:m>
                            <m:mPr>
                              <m:mcs>
                                <m:mc>
                                  <m:mcPr>
                                    <m:count m:val="1"/>
                                    <m:mcJc m:val="center"/>
                                  </m:mcPr>
                                </m:mc>
                              </m:mcs>
                              <m:ctrlPr>
                                <a:rPr lang="pt-BR" sz="2400" i="1" smtClean="0">
                                  <a:latin typeface="Cambria Math"/>
                                </a:rPr>
                              </m:ctrlPr>
                            </m:mPr>
                            <m:mr>
                              <m:e>
                                <m:r>
                                  <m:rPr>
                                    <m:brk m:alnAt="7"/>
                                  </m:rPr>
                                  <a:rPr lang="pt-BR" sz="2400" b="0" i="1" smtClean="0">
                                    <a:latin typeface="Cambria Math"/>
                                  </a:rPr>
                                  <m:t>𝑛</m:t>
                                </m:r>
                              </m:e>
                            </m:mr>
                            <m:mr>
                              <m:e>
                                <m:r>
                                  <a:rPr lang="pt-BR" sz="2400" b="0" i="1" smtClean="0">
                                    <a:latin typeface="Cambria Math"/>
                                  </a:rPr>
                                  <m:t>𝑘</m:t>
                                </m:r>
                              </m:e>
                            </m:mr>
                          </m:m>
                        </m:e>
                      </m:d>
                      <m:r>
                        <a:rPr lang="pt-BR" sz="2400" b="0" i="1" smtClean="0">
                          <a:latin typeface="Cambria Math"/>
                        </a:rPr>
                        <m:t>=</m:t>
                      </m:r>
                      <m:d>
                        <m:dPr>
                          <m:ctrlPr>
                            <a:rPr lang="pt-BR" sz="2400" b="0" i="1" smtClean="0">
                              <a:latin typeface="Cambria Math"/>
                            </a:rPr>
                          </m:ctrlPr>
                        </m:dPr>
                        <m:e>
                          <m:m>
                            <m:mPr>
                              <m:mcs>
                                <m:mc>
                                  <m:mcPr>
                                    <m:count m:val="1"/>
                                    <m:mcJc m:val="center"/>
                                  </m:mcPr>
                                </m:mc>
                              </m:mcs>
                              <m:ctrlPr>
                                <a:rPr lang="pt-BR" sz="2400" b="0" i="1" smtClean="0">
                                  <a:latin typeface="Cambria Math"/>
                                </a:rPr>
                              </m:ctrlPr>
                            </m:mPr>
                            <m:mr>
                              <m:e>
                                <m:r>
                                  <m:rPr>
                                    <m:brk m:alnAt="7"/>
                                  </m:rPr>
                                  <a:rPr lang="pt-BR" sz="2400" b="0" i="1" smtClean="0">
                                    <a:latin typeface="Cambria Math"/>
                                  </a:rPr>
                                  <m:t>𝑛</m:t>
                                </m:r>
                              </m:e>
                            </m:mr>
                            <m:mr>
                              <m:e>
                                <m:r>
                                  <a:rPr lang="pt-BR" sz="2400" b="0" i="1" smtClean="0">
                                    <a:latin typeface="Cambria Math"/>
                                  </a:rPr>
                                  <m:t>𝑛</m:t>
                                </m:r>
                                <m:r>
                                  <a:rPr lang="pt-BR" sz="2400" b="0" i="1" smtClean="0">
                                    <a:latin typeface="Cambria Math"/>
                                  </a:rPr>
                                  <m:t>−</m:t>
                                </m:r>
                                <m:r>
                                  <a:rPr lang="pt-BR" sz="2400" b="0" i="1" smtClean="0">
                                    <a:latin typeface="Cambria Math"/>
                                  </a:rPr>
                                  <m:t>𝑘</m:t>
                                </m:r>
                              </m:e>
                            </m:mr>
                          </m:m>
                        </m:e>
                      </m:d>
                    </m:oMath>
                  </m:oMathPara>
                </a14:m>
                <a:endParaRPr lang="pt-BR" sz="2400" dirty="0"/>
              </a:p>
            </p:txBody>
          </p:sp>
        </mc:Choice>
        <mc:Fallback>
          <p:sp>
            <p:nvSpPr>
              <p:cNvPr id="7" name="CaixaDeTexto 6"/>
              <p:cNvSpPr txBox="1">
                <a:spLocks noRot="1" noChangeAspect="1" noMove="1" noResize="1" noEditPoints="1" noAdjustHandles="1" noChangeArrowheads="1" noChangeShapeType="1" noTextEdit="1"/>
              </p:cNvSpPr>
              <p:nvPr/>
            </p:nvSpPr>
            <p:spPr>
              <a:xfrm>
                <a:off x="1933694" y="2470249"/>
                <a:ext cx="2214500" cy="646844"/>
              </a:xfrm>
              <a:prstGeom prst="rect">
                <a:avLst/>
              </a:prstGeom>
              <a:blipFill rotWithShape="1">
                <a:blip r:embed="rId3"/>
                <a:stretch>
                  <a:fillRect/>
                </a:stretch>
              </a:blipFill>
            </p:spPr>
            <p:txBody>
              <a:bodyPr/>
              <a:lstStyle/>
              <a:p>
                <a:r>
                  <a:rPr lang="pt-BR">
                    <a:noFill/>
                  </a:rPr>
                  <a:t> </a:t>
                </a:r>
              </a:p>
            </p:txBody>
          </p:sp>
        </mc:Fallback>
      </mc:AlternateContent>
      <p:sp>
        <p:nvSpPr>
          <p:cNvPr id="2" name="Retângulo 1"/>
          <p:cNvSpPr/>
          <p:nvPr/>
        </p:nvSpPr>
        <p:spPr>
          <a:xfrm rot="16200000">
            <a:off x="6529333" y="3382509"/>
            <a:ext cx="4572000" cy="246221"/>
          </a:xfrm>
          <a:prstGeom prst="rect">
            <a:avLst/>
          </a:prstGeom>
        </p:spPr>
        <p:txBody>
          <a:bodyPr>
            <a:spAutoFit/>
          </a:bodyPr>
          <a:lstStyle/>
          <a:p>
            <a:r>
              <a:rPr lang="pt-BR" sz="1000" dirty="0"/>
              <a:t>http://www.uff.br/cdme/pascal/pascal-html/html_img/gif_simetria.gif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8437"/>
                                        </p:tgtEl>
                                        <p:attrNameLst>
                                          <p:attrName>style.visibility</p:attrName>
                                        </p:attrNameLst>
                                      </p:cBhvr>
                                      <p:to>
                                        <p:strVal val="visible"/>
                                      </p:to>
                                    </p:set>
                                    <p:animEffect transition="in" filter="fade">
                                      <p:cBhvr>
                                        <p:cTn id="14" dur="500"/>
                                        <p:tgtEl>
                                          <p:spTgt spid="1843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79512" y="3140968"/>
            <a:ext cx="5832648" cy="2431435"/>
          </a:xfrm>
          <a:prstGeom prst="rect">
            <a:avLst/>
          </a:prstGeom>
        </p:spPr>
        <p:txBody>
          <a:bodyPr wrap="square">
            <a:spAutoFit/>
          </a:bodyPr>
          <a:lstStyle/>
          <a:p>
            <a:pPr marL="285750" indent="-285750" algn="just">
              <a:buClr>
                <a:srgbClr val="002060"/>
              </a:buClr>
              <a:buFont typeface="Wingdings" panose="05000000000000000000" pitchFamily="2" charset="2"/>
              <a:buChar char="v"/>
            </a:pPr>
            <a:r>
              <a:rPr lang="pt-BR" sz="1900" dirty="0" smtClean="0"/>
              <a:t>Os dois termos do lado esquerdo correspondem aos hexágonos azuis (linha superior) e o termo do lado direito corresponde ao hexágono verde (linha inferior). Preenchidas as diagonais laterais com o algarismo 1, a relação de </a:t>
            </a:r>
            <a:r>
              <a:rPr lang="pt-BR" sz="1900" dirty="0" err="1" smtClean="0"/>
              <a:t>Stifel</a:t>
            </a:r>
            <a:r>
              <a:rPr lang="pt-BR" sz="1900" dirty="0" smtClean="0"/>
              <a:t> permite a obtenção recursiva dos elementos de cada linha do triângulo de Pascal. A diagonal esquerda corresponde aos coeficientes binomiais </a:t>
            </a:r>
            <a:endParaRPr lang="pt-BR" sz="1900" dirty="0"/>
          </a:p>
        </p:txBody>
      </p:sp>
      <mc:AlternateContent xmlns:mc="http://schemas.openxmlformats.org/markup-compatibility/2006">
        <mc:Choice xmlns:a14="http://schemas.microsoft.com/office/drawing/2010/main" xmlns="" Requires="a14">
          <p:sp>
            <p:nvSpPr>
              <p:cNvPr id="17" name="CaixaDeTexto 16"/>
              <p:cNvSpPr txBox="1"/>
              <p:nvPr/>
            </p:nvSpPr>
            <p:spPr>
              <a:xfrm>
                <a:off x="593904" y="2489058"/>
                <a:ext cx="4733283" cy="5799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pt-BR" sz="1900" i="1" smtClean="0">
                              <a:latin typeface="Cambria Math"/>
                            </a:rPr>
                          </m:ctrlPr>
                        </m:dPr>
                        <m:e>
                          <m:m>
                            <m:mPr>
                              <m:mcs>
                                <m:mc>
                                  <m:mcPr>
                                    <m:count m:val="1"/>
                                    <m:mcJc m:val="center"/>
                                  </m:mcPr>
                                </m:mc>
                              </m:mcs>
                              <m:ctrlPr>
                                <a:rPr lang="pt-BR" sz="1900" i="1" smtClean="0">
                                  <a:latin typeface="Cambria Math"/>
                                </a:rPr>
                              </m:ctrlPr>
                            </m:mPr>
                            <m:mr>
                              <m:e>
                                <m:r>
                                  <m:rPr>
                                    <m:brk m:alnAt="7"/>
                                  </m:rPr>
                                  <a:rPr lang="pt-BR" sz="1900" b="0" i="1" smtClean="0">
                                    <a:latin typeface="Cambria Math"/>
                                  </a:rPr>
                                  <m:t>𝑛</m:t>
                                </m:r>
                                <m:r>
                                  <a:rPr lang="pt-BR" sz="1900" b="0" i="1" smtClean="0">
                                    <a:latin typeface="Cambria Math"/>
                                  </a:rPr>
                                  <m:t>−1</m:t>
                                </m:r>
                              </m:e>
                            </m:mr>
                            <m:mr>
                              <m:e>
                                <m:r>
                                  <a:rPr lang="pt-BR" sz="1900" b="0" i="1" smtClean="0">
                                    <a:latin typeface="Cambria Math"/>
                                  </a:rPr>
                                  <m:t>𝑘</m:t>
                                </m:r>
                                <m:r>
                                  <a:rPr lang="pt-BR" sz="1900" b="0" i="1" smtClean="0">
                                    <a:latin typeface="Cambria Math"/>
                                  </a:rPr>
                                  <m:t>−1</m:t>
                                </m:r>
                              </m:e>
                            </m:mr>
                          </m:m>
                        </m:e>
                      </m:d>
                      <m:r>
                        <a:rPr lang="pt-BR" sz="1900" b="0" i="1" smtClean="0">
                          <a:latin typeface="Cambria Math"/>
                        </a:rPr>
                        <m:t>=</m:t>
                      </m:r>
                      <m:d>
                        <m:dPr>
                          <m:ctrlPr>
                            <a:rPr lang="pt-BR" sz="1900" b="0" i="1" smtClean="0">
                              <a:latin typeface="Cambria Math"/>
                            </a:rPr>
                          </m:ctrlPr>
                        </m:dPr>
                        <m:e>
                          <m:m>
                            <m:mPr>
                              <m:mcs>
                                <m:mc>
                                  <m:mcPr>
                                    <m:count m:val="1"/>
                                    <m:mcJc m:val="center"/>
                                  </m:mcPr>
                                </m:mc>
                              </m:mcs>
                              <m:ctrlPr>
                                <a:rPr lang="pt-BR" sz="1900" b="0" i="1" smtClean="0">
                                  <a:latin typeface="Cambria Math"/>
                                </a:rPr>
                              </m:ctrlPr>
                            </m:mPr>
                            <m:mr>
                              <m:e>
                                <m:r>
                                  <m:rPr>
                                    <m:brk m:alnAt="7"/>
                                  </m:rPr>
                                  <a:rPr lang="pt-BR" sz="1900" b="0" i="1" smtClean="0">
                                    <a:latin typeface="Cambria Math"/>
                                  </a:rPr>
                                  <m:t>𝑛</m:t>
                                </m:r>
                                <m:r>
                                  <a:rPr lang="pt-BR" sz="1900" b="0" i="1" smtClean="0">
                                    <a:latin typeface="Cambria Math"/>
                                  </a:rPr>
                                  <m:t>−1</m:t>
                                </m:r>
                              </m:e>
                            </m:mr>
                            <m:mr>
                              <m:e>
                                <m:r>
                                  <a:rPr lang="pt-BR" sz="1900" b="0" i="1" smtClean="0">
                                    <a:latin typeface="Cambria Math"/>
                                  </a:rPr>
                                  <m:t>𝑘</m:t>
                                </m:r>
                              </m:e>
                            </m:mr>
                          </m:m>
                        </m:e>
                      </m:d>
                      <m:r>
                        <a:rPr lang="pt-BR" sz="1900" b="0" i="1" smtClean="0">
                          <a:latin typeface="Cambria Math"/>
                        </a:rPr>
                        <m:t>=</m:t>
                      </m:r>
                      <m:d>
                        <m:dPr>
                          <m:ctrlPr>
                            <a:rPr lang="pt-BR" sz="1900" b="0" i="1" smtClean="0">
                              <a:latin typeface="Cambria Math"/>
                            </a:rPr>
                          </m:ctrlPr>
                        </m:dPr>
                        <m:e>
                          <m:m>
                            <m:mPr>
                              <m:mcs>
                                <m:mc>
                                  <m:mcPr>
                                    <m:count m:val="1"/>
                                    <m:mcJc m:val="center"/>
                                  </m:mcPr>
                                </m:mc>
                              </m:mcs>
                              <m:ctrlPr>
                                <a:rPr lang="pt-BR" sz="1900" b="0" i="1" smtClean="0">
                                  <a:latin typeface="Cambria Math"/>
                                </a:rPr>
                              </m:ctrlPr>
                            </m:mPr>
                            <m:mr>
                              <m:e>
                                <m:r>
                                  <m:rPr>
                                    <m:brk m:alnAt="7"/>
                                  </m:rPr>
                                  <a:rPr lang="pt-BR" sz="1900" b="0" i="1" smtClean="0">
                                    <a:latin typeface="Cambria Math"/>
                                  </a:rPr>
                                  <m:t>𝑛</m:t>
                                </m:r>
                              </m:e>
                            </m:mr>
                            <m:mr>
                              <m:e>
                                <m:r>
                                  <a:rPr lang="pt-BR" sz="1900" b="0" i="1" smtClean="0">
                                    <a:latin typeface="Cambria Math"/>
                                  </a:rPr>
                                  <m:t>𝑘</m:t>
                                </m:r>
                              </m:e>
                            </m:mr>
                          </m:m>
                        </m:e>
                      </m:d>
                      <m:r>
                        <a:rPr lang="pt-BR" sz="1900" b="0" i="1" smtClean="0">
                          <a:latin typeface="Cambria Math"/>
                        </a:rPr>
                        <m:t>   </m:t>
                      </m:r>
                      <m:r>
                        <a:rPr lang="pt-BR" sz="1900" b="0" i="1" smtClean="0">
                          <a:latin typeface="Cambria Math"/>
                        </a:rPr>
                        <m:t>𝑛</m:t>
                      </m:r>
                      <m:r>
                        <a:rPr lang="pt-BR" sz="1900" b="0" i="1" smtClean="0">
                          <a:latin typeface="Cambria Math"/>
                        </a:rPr>
                        <m:t>, </m:t>
                      </m:r>
                      <m:r>
                        <a:rPr lang="pt-BR" sz="1900" b="0" i="1" smtClean="0">
                          <a:latin typeface="Cambria Math"/>
                        </a:rPr>
                        <m:t>𝑘</m:t>
                      </m:r>
                      <m:r>
                        <a:rPr lang="pt-BR" sz="1900" b="0" i="1" smtClean="0">
                          <a:latin typeface="Cambria Math"/>
                          <a:ea typeface="Cambria Math"/>
                        </a:rPr>
                        <m:t>∈</m:t>
                      </m:r>
                      <m:sSup>
                        <m:sSupPr>
                          <m:ctrlPr>
                            <a:rPr lang="pt-BR" sz="1900" b="0" i="1" smtClean="0">
                              <a:latin typeface="Cambria Math"/>
                              <a:ea typeface="Cambria Math"/>
                            </a:rPr>
                          </m:ctrlPr>
                        </m:sSupPr>
                        <m:e>
                          <m:r>
                            <a:rPr lang="pt-BR" sz="1900" b="0" i="1" smtClean="0">
                              <a:latin typeface="Cambria Math"/>
                              <a:ea typeface="Cambria Math"/>
                            </a:rPr>
                            <m:t>𝑁</m:t>
                          </m:r>
                        </m:e>
                        <m:sup>
                          <m:r>
                            <a:rPr lang="pt-BR" sz="1900" b="0" i="1" smtClean="0">
                              <a:latin typeface="Cambria Math"/>
                              <a:ea typeface="Cambria Math"/>
                            </a:rPr>
                            <m:t>∗</m:t>
                          </m:r>
                        </m:sup>
                      </m:sSup>
                      <m:r>
                        <a:rPr lang="pt-BR" sz="1900" b="0" i="1" smtClean="0">
                          <a:latin typeface="Cambria Math"/>
                          <a:ea typeface="Cambria Math"/>
                        </a:rPr>
                        <m:t>;</m:t>
                      </m:r>
                      <m:r>
                        <a:rPr lang="pt-BR" sz="1900" b="0" i="1" smtClean="0">
                          <a:latin typeface="Cambria Math"/>
                          <a:ea typeface="Cambria Math"/>
                        </a:rPr>
                        <m:t>𝑛</m:t>
                      </m:r>
                      <m:r>
                        <a:rPr lang="pt-BR" sz="1900" b="0" i="1" smtClean="0">
                          <a:latin typeface="Cambria Math"/>
                          <a:ea typeface="Cambria Math"/>
                        </a:rPr>
                        <m:t>&gt;</m:t>
                      </m:r>
                      <m:r>
                        <a:rPr lang="pt-BR" sz="1900" b="0" i="1" smtClean="0">
                          <a:latin typeface="Cambria Math"/>
                          <a:ea typeface="Cambria Math"/>
                        </a:rPr>
                        <m:t>𝑘</m:t>
                      </m:r>
                    </m:oMath>
                  </m:oMathPara>
                </a14:m>
                <a:endParaRPr lang="pt-BR" sz="1900" dirty="0"/>
              </a:p>
            </p:txBody>
          </p:sp>
        </mc:Choice>
        <mc:Fallback>
          <p:sp>
            <p:nvSpPr>
              <p:cNvPr id="17" name="CaixaDeTexto 16"/>
              <p:cNvSpPr txBox="1">
                <a:spLocks noRot="1" noChangeAspect="1" noMove="1" noResize="1" noEditPoints="1" noAdjustHandles="1" noChangeArrowheads="1" noChangeShapeType="1" noTextEdit="1"/>
              </p:cNvSpPr>
              <p:nvPr/>
            </p:nvSpPr>
            <p:spPr>
              <a:xfrm>
                <a:off x="593904" y="2489058"/>
                <a:ext cx="4733283" cy="579902"/>
              </a:xfrm>
              <a:prstGeom prst="rect">
                <a:avLst/>
              </a:prstGeom>
              <a:blipFill rotWithShape="1">
                <a:blip r:embed="rId2"/>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xmlns="" Requires="a14">
          <p:sp>
            <p:nvSpPr>
              <p:cNvPr id="19" name="CaixaDeTexto 18"/>
              <p:cNvSpPr txBox="1"/>
              <p:nvPr/>
            </p:nvSpPr>
            <p:spPr>
              <a:xfrm>
                <a:off x="2704919" y="5242368"/>
                <a:ext cx="1829668" cy="5313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pt-BR" sz="1900" i="1" smtClean="0">
                              <a:latin typeface="Cambria Math"/>
                            </a:rPr>
                          </m:ctrlPr>
                        </m:dPr>
                        <m:e>
                          <m:m>
                            <m:mPr>
                              <m:mcs>
                                <m:mc>
                                  <m:mcPr>
                                    <m:count m:val="1"/>
                                    <m:mcJc m:val="center"/>
                                  </m:mcPr>
                                </m:mc>
                              </m:mcs>
                              <m:ctrlPr>
                                <a:rPr lang="pt-BR" sz="1900" i="1" smtClean="0">
                                  <a:latin typeface="Cambria Math"/>
                                </a:rPr>
                              </m:ctrlPr>
                            </m:mPr>
                            <m:mr>
                              <m:e>
                                <m:r>
                                  <m:rPr>
                                    <m:brk m:alnAt="7"/>
                                  </m:rPr>
                                  <a:rPr lang="pt-BR" sz="1900" b="0" i="1" smtClean="0">
                                    <a:latin typeface="Cambria Math"/>
                                  </a:rPr>
                                  <m:t>𝑛</m:t>
                                </m:r>
                              </m:e>
                            </m:mr>
                            <m:mr>
                              <m:e>
                                <m:r>
                                  <a:rPr lang="pt-BR" sz="1900" b="0" i="1" smtClean="0">
                                    <a:latin typeface="Cambria Math"/>
                                  </a:rPr>
                                  <m:t>0</m:t>
                                </m:r>
                              </m:e>
                            </m:mr>
                          </m:m>
                        </m:e>
                      </m:d>
                      <m:r>
                        <a:rPr lang="pt-BR" sz="1900" b="0" i="1" smtClean="0">
                          <a:latin typeface="Cambria Math"/>
                        </a:rPr>
                        <m:t>=1   </m:t>
                      </m:r>
                      <m:r>
                        <a:rPr lang="pt-BR" sz="1900" b="0" i="1" smtClean="0">
                          <a:latin typeface="Cambria Math"/>
                        </a:rPr>
                        <m:t>𝑛</m:t>
                      </m:r>
                      <m:r>
                        <a:rPr lang="pt-BR" sz="1900" b="0" i="1" smtClean="0">
                          <a:latin typeface="Cambria Math"/>
                          <a:ea typeface="Cambria Math"/>
                        </a:rPr>
                        <m:t>≥0</m:t>
                      </m:r>
                    </m:oMath>
                  </m:oMathPara>
                </a14:m>
                <a:endParaRPr lang="pt-BR" sz="1900" dirty="0"/>
              </a:p>
            </p:txBody>
          </p:sp>
        </mc:Choice>
        <mc:Fallback>
          <p:sp>
            <p:nvSpPr>
              <p:cNvPr id="19" name="CaixaDeTexto 18"/>
              <p:cNvSpPr txBox="1">
                <a:spLocks noRot="1" noChangeAspect="1" noMove="1" noResize="1" noEditPoints="1" noAdjustHandles="1" noChangeArrowheads="1" noChangeShapeType="1" noTextEdit="1"/>
              </p:cNvSpPr>
              <p:nvPr/>
            </p:nvSpPr>
            <p:spPr>
              <a:xfrm>
                <a:off x="2704919" y="5242368"/>
                <a:ext cx="1829668" cy="531364"/>
              </a:xfrm>
              <a:prstGeom prst="rect">
                <a:avLst/>
              </a:prstGeom>
              <a:blipFill rotWithShape="1">
                <a:blip r:embed="rId3"/>
                <a:stretch>
                  <a:fillRect/>
                </a:stretch>
              </a:blipFill>
            </p:spPr>
            <p:txBody>
              <a:bodyPr/>
              <a:lstStyle/>
              <a:p>
                <a:r>
                  <a:rPr lang="pt-BR">
                    <a:noFill/>
                  </a:rPr>
                  <a:t> </a:t>
                </a:r>
              </a:p>
            </p:txBody>
          </p:sp>
        </mc:Fallback>
      </mc:AlternateContent>
      <p:sp>
        <p:nvSpPr>
          <p:cNvPr id="18" name="Retângulo 17"/>
          <p:cNvSpPr/>
          <p:nvPr/>
        </p:nvSpPr>
        <p:spPr>
          <a:xfrm>
            <a:off x="469830" y="5818216"/>
            <a:ext cx="3755323" cy="384721"/>
          </a:xfrm>
          <a:prstGeom prst="rect">
            <a:avLst/>
          </a:prstGeom>
        </p:spPr>
        <p:txBody>
          <a:bodyPr wrap="none">
            <a:spAutoFit/>
          </a:bodyPr>
          <a:lstStyle/>
          <a:p>
            <a:r>
              <a:rPr lang="pt-BR" sz="1900" dirty="0" smtClean="0"/>
              <a:t>e a diagonal direita aos coeficientes </a:t>
            </a:r>
            <a:endParaRPr lang="pt-BR" sz="1900" dirty="0"/>
          </a:p>
        </p:txBody>
      </p:sp>
      <mc:AlternateContent xmlns:mc="http://schemas.openxmlformats.org/markup-compatibility/2006">
        <mc:Choice xmlns:a14="http://schemas.microsoft.com/office/drawing/2010/main" xmlns="" Requires="a14">
          <p:sp>
            <p:nvSpPr>
              <p:cNvPr id="21" name="CaixaDeTexto 20"/>
              <p:cNvSpPr txBox="1"/>
              <p:nvPr/>
            </p:nvSpPr>
            <p:spPr>
              <a:xfrm>
                <a:off x="4049104" y="5773732"/>
                <a:ext cx="1829668" cy="529953"/>
              </a:xfrm>
              <a:prstGeom prst="rect">
                <a:avLst/>
              </a:prstGeom>
              <a:noFill/>
            </p:spPr>
            <p:txBody>
              <a:bodyPr wrap="none" rtlCol="0">
                <a:spAutoFit/>
              </a:bodyPr>
              <a:lstStyle/>
              <a:p>
                <a14:m>
                  <m:oMath xmlns:m="http://schemas.openxmlformats.org/officeDocument/2006/math">
                    <m:d>
                      <m:dPr>
                        <m:ctrlPr>
                          <a:rPr lang="pt-BR" sz="1900" i="1" smtClean="0">
                            <a:latin typeface="Cambria Math"/>
                          </a:rPr>
                        </m:ctrlPr>
                      </m:dPr>
                      <m:e>
                        <m:m>
                          <m:mPr>
                            <m:mcs>
                              <m:mc>
                                <m:mcPr>
                                  <m:count m:val="1"/>
                                  <m:mcJc m:val="center"/>
                                </m:mcPr>
                              </m:mc>
                            </m:mcs>
                            <m:ctrlPr>
                              <a:rPr lang="pt-BR" sz="1900" i="1" smtClean="0">
                                <a:latin typeface="Cambria Math"/>
                              </a:rPr>
                            </m:ctrlPr>
                          </m:mPr>
                          <m:mr>
                            <m:e>
                              <m:r>
                                <m:rPr>
                                  <m:brk m:alnAt="7"/>
                                </m:rPr>
                                <a:rPr lang="pt-BR" sz="1900" b="0" i="1" smtClean="0">
                                  <a:latin typeface="Cambria Math"/>
                                </a:rPr>
                                <m:t>𝑛</m:t>
                              </m:r>
                            </m:e>
                          </m:mr>
                          <m:mr>
                            <m:e>
                              <m:r>
                                <a:rPr lang="pt-BR" sz="1900" b="0" i="1" smtClean="0">
                                  <a:latin typeface="Cambria Math"/>
                                </a:rPr>
                                <m:t>1</m:t>
                              </m:r>
                            </m:e>
                          </m:mr>
                        </m:m>
                      </m:e>
                    </m:d>
                    <m:r>
                      <a:rPr lang="pt-BR" sz="1900" b="0" i="1" smtClean="0">
                        <a:latin typeface="Cambria Math"/>
                      </a:rPr>
                      <m:t>=1   </m:t>
                    </m:r>
                    <m:r>
                      <a:rPr lang="pt-BR" sz="1900" b="0" i="1" smtClean="0">
                        <a:latin typeface="Cambria Math"/>
                      </a:rPr>
                      <m:t>𝑛</m:t>
                    </m:r>
                    <m:r>
                      <a:rPr lang="pt-BR" sz="1900" b="0" i="1" smtClean="0">
                        <a:latin typeface="Cambria Math"/>
                        <a:ea typeface="Cambria Math"/>
                      </a:rPr>
                      <m:t>≥0</m:t>
                    </m:r>
                  </m:oMath>
                </a14:m>
                <a:r>
                  <a:rPr lang="pt-BR" sz="1900" dirty="0" smtClean="0"/>
                  <a:t>.</a:t>
                </a:r>
                <a:endParaRPr lang="pt-BR" sz="1900" dirty="0"/>
              </a:p>
            </p:txBody>
          </p:sp>
        </mc:Choice>
        <mc:Fallback>
          <p:sp>
            <p:nvSpPr>
              <p:cNvPr id="21" name="CaixaDeTexto 20"/>
              <p:cNvSpPr txBox="1">
                <a:spLocks noRot="1" noChangeAspect="1" noMove="1" noResize="1" noEditPoints="1" noAdjustHandles="1" noChangeArrowheads="1" noChangeShapeType="1" noTextEdit="1"/>
              </p:cNvSpPr>
              <p:nvPr/>
            </p:nvSpPr>
            <p:spPr>
              <a:xfrm>
                <a:off x="4049104" y="5773732"/>
                <a:ext cx="1829668" cy="529953"/>
              </a:xfrm>
              <a:prstGeom prst="rect">
                <a:avLst/>
              </a:prstGeom>
              <a:blipFill rotWithShape="1">
                <a:blip r:embed="rId4"/>
                <a:stretch>
                  <a:fillRect r="-2667" b="-6897"/>
                </a:stretch>
              </a:blipFill>
            </p:spPr>
            <p:txBody>
              <a:bodyPr/>
              <a:lstStyle/>
              <a:p>
                <a:r>
                  <a:rPr lang="pt-BR">
                    <a:noFill/>
                  </a:rPr>
                  <a:t> </a:t>
                </a:r>
              </a:p>
            </p:txBody>
          </p:sp>
        </mc:Fallback>
      </mc:AlternateContent>
      <p:pic>
        <p:nvPicPr>
          <p:cNvPr id="11" name="Picture 2" descr="http://www.uff.br/cdme/pascal/pascal-html/html_img/gif_stifel.gif"/>
          <p:cNvPicPr>
            <a:picLocks noChangeAspect="1" noChangeArrowheads="1" noCrop="1"/>
          </p:cNvPicPr>
          <p:nvPr/>
        </p:nvPicPr>
        <p:blipFill>
          <a:blip r:embed="rId5">
            <a:extLst>
              <a:ext uri="{28A0092B-C50C-407E-A947-70E740481C1C}">
                <a14:useLocalDpi xmlns:a14="http://schemas.microsoft.com/office/drawing/2010/main" xmlns="" val="0"/>
              </a:ext>
            </a:extLst>
          </a:blip>
          <a:srcRect/>
          <a:stretch>
            <a:fillRect/>
          </a:stretch>
        </p:blipFill>
        <p:spPr bwMode="auto">
          <a:xfrm>
            <a:off x="6156176" y="980728"/>
            <a:ext cx="2857500" cy="481965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tângulo 12"/>
          <p:cNvSpPr/>
          <p:nvPr/>
        </p:nvSpPr>
        <p:spPr>
          <a:xfrm>
            <a:off x="6516216" y="5805264"/>
            <a:ext cx="2785492" cy="400110"/>
          </a:xfrm>
          <a:prstGeom prst="rect">
            <a:avLst/>
          </a:prstGeom>
        </p:spPr>
        <p:txBody>
          <a:bodyPr wrap="square">
            <a:spAutoFit/>
          </a:bodyPr>
          <a:lstStyle/>
          <a:p>
            <a:r>
              <a:rPr lang="pt-BR" sz="1000" dirty="0" smtClean="0"/>
              <a:t>http://www.uff.br/cdme/pascal/pascal-html/html_img/gif_stifel.gif</a:t>
            </a:r>
            <a:endParaRPr lang="pt-BR" sz="1000" dirty="0"/>
          </a:p>
        </p:txBody>
      </p:sp>
      <p:sp>
        <p:nvSpPr>
          <p:cNvPr id="2" name="Retângulo 1"/>
          <p:cNvSpPr/>
          <p:nvPr/>
        </p:nvSpPr>
        <p:spPr>
          <a:xfrm>
            <a:off x="179512" y="866616"/>
            <a:ext cx="6480720" cy="1554272"/>
          </a:xfrm>
          <a:prstGeom prst="rect">
            <a:avLst/>
          </a:prstGeom>
        </p:spPr>
        <p:txBody>
          <a:bodyPr wrap="square">
            <a:spAutoFit/>
          </a:bodyPr>
          <a:lstStyle/>
          <a:p>
            <a:pPr algn="just">
              <a:buClr>
                <a:srgbClr val="002060"/>
              </a:buClr>
            </a:pPr>
            <a:r>
              <a:rPr lang="pt-BR" sz="1900" b="1" dirty="0" smtClean="0"/>
              <a:t>P4. </a:t>
            </a:r>
            <a:r>
              <a:rPr lang="pt-BR" sz="1900" dirty="0" smtClean="0"/>
              <a:t>Observe a figura ao lado: o número que aparece em cada hexágono verde é a soma dos números que aparecem nos hexágonos em azul, vizinhos da linha superior. Essa propriedade, conhecida como </a:t>
            </a:r>
            <a:r>
              <a:rPr lang="pt-BR" sz="1900" i="1" dirty="0" smtClean="0"/>
              <a:t>relação de </a:t>
            </a:r>
            <a:r>
              <a:rPr lang="pt-BR" sz="1900" i="1" dirty="0" err="1" smtClean="0"/>
              <a:t>Stifel</a:t>
            </a:r>
            <a:r>
              <a:rPr lang="pt-BR" sz="1900" dirty="0" smtClean="0"/>
              <a:t>, estabelece a seguinte igualdade: </a:t>
            </a:r>
            <a:endParaRPr lang="pt-BR" sz="1900" dirty="0"/>
          </a:p>
        </p:txBody>
      </p:sp>
    </p:spTree>
    <p:extLst>
      <p:ext uri="{BB962C8B-B14F-4D97-AF65-F5344CB8AC3E}">
        <p14:creationId xmlns:p14="http://schemas.microsoft.com/office/powerpoint/2010/main" xmlns="" val="311920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animBg="1"/>
      <p:bldP spid="19" grpId="0" animBg="1"/>
      <p:bldP spid="18" grpId="0"/>
      <p:bldP spid="21" grpId="0" animBg="1"/>
      <p:bldP spid="13"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66700" y="1125538"/>
            <a:ext cx="8580438" cy="120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defRPr/>
            </a:pPr>
            <a:r>
              <a:rPr lang="pt-BR" altLang="pt-BR" sz="2400" b="1" dirty="0" smtClean="0">
                <a:latin typeface="+mj-lt"/>
              </a:rPr>
              <a:t>P5.</a:t>
            </a:r>
            <a:r>
              <a:rPr lang="pt-BR" altLang="pt-BR" sz="2400" dirty="0" smtClean="0">
                <a:latin typeface="+mj-lt"/>
              </a:rPr>
              <a:t> Teorema das linhas: A soma dos termos de cada linha do </a:t>
            </a:r>
            <a:r>
              <a:rPr lang="pt-BR" altLang="pt-BR" sz="2400" dirty="0">
                <a:latin typeface="+mj-lt"/>
              </a:rPr>
              <a:t>T</a:t>
            </a:r>
            <a:r>
              <a:rPr lang="pt-BR" altLang="pt-BR" sz="2400" dirty="0" smtClean="0">
                <a:latin typeface="+mj-lt"/>
              </a:rPr>
              <a:t>riângulo de Pascal é uma potência de 2, cujo expoente é o próprio número da linha.</a:t>
            </a:r>
          </a:p>
        </p:txBody>
      </p:sp>
      <p:pic>
        <p:nvPicPr>
          <p:cNvPr id="4" name="Picture 2" descr="http://www.uff.br/cdme/pascal/pascal-html/html_img/gif_potencia_de_dois.gif"/>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7624" y="2492896"/>
            <a:ext cx="4602033" cy="331346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tângulo 4"/>
          <p:cNvSpPr/>
          <p:nvPr/>
        </p:nvSpPr>
        <p:spPr>
          <a:xfrm rot="16200000">
            <a:off x="-520533" y="3864206"/>
            <a:ext cx="2808314" cy="400110"/>
          </a:xfrm>
          <a:prstGeom prst="rect">
            <a:avLst/>
          </a:prstGeom>
        </p:spPr>
        <p:txBody>
          <a:bodyPr wrap="square">
            <a:spAutoFit/>
          </a:bodyPr>
          <a:lstStyle/>
          <a:p>
            <a:r>
              <a:rPr lang="pt-BR" sz="1000" dirty="0" smtClean="0"/>
              <a:t>http://www.uff.br/cdme/pascal/pascal-html/html_img/gif_potencia_de_dois.gif</a:t>
            </a:r>
            <a:endParaRPr lang="pt-BR" sz="1000" dirty="0"/>
          </a:p>
        </p:txBody>
      </p:sp>
      <mc:AlternateContent xmlns:mc="http://schemas.openxmlformats.org/markup-compatibility/2006">
        <mc:Choice xmlns:a14="http://schemas.microsoft.com/office/drawing/2010/main" xmlns="" Requires="a14">
          <p:sp>
            <p:nvSpPr>
              <p:cNvPr id="6" name="CaixaDeTexto 5"/>
              <p:cNvSpPr txBox="1"/>
              <p:nvPr/>
            </p:nvSpPr>
            <p:spPr>
              <a:xfrm>
                <a:off x="3491880" y="2564904"/>
                <a:ext cx="4686604" cy="8487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a:rPr>
                          </m:ctrlPr>
                        </m:dPr>
                        <m:e>
                          <m:m>
                            <m:mPr>
                              <m:mcs>
                                <m:mc>
                                  <m:mcPr>
                                    <m:count m:val="1"/>
                                    <m:mcJc m:val="center"/>
                                  </m:mcPr>
                                </m:mc>
                              </m:mcs>
                              <m:ctrlPr>
                                <a:rPr lang="pt-BR" i="1" smtClean="0">
                                  <a:latin typeface="Cambria Math"/>
                                </a:rPr>
                              </m:ctrlPr>
                            </m:mPr>
                            <m:mr>
                              <m:e>
                                <m:r>
                                  <m:rPr>
                                    <m:brk m:alnAt="7"/>
                                  </m:rPr>
                                  <a:rPr lang="pt-BR" b="0" i="1" smtClean="0">
                                    <a:latin typeface="Cambria Math"/>
                                  </a:rPr>
                                  <m:t>𝑛</m:t>
                                </m:r>
                              </m:e>
                            </m:mr>
                            <m:mr>
                              <m:e>
                                <m:r>
                                  <a:rPr lang="pt-BR" b="0" i="1" smtClean="0">
                                    <a:latin typeface="Cambria Math"/>
                                  </a:rPr>
                                  <m:t>0</m:t>
                                </m:r>
                              </m:e>
                            </m:mr>
                          </m:m>
                        </m:e>
                      </m:d>
                      <m:r>
                        <a:rPr lang="pt-BR" b="0" i="1" smtClean="0">
                          <a:latin typeface="Cambria Math"/>
                        </a:rPr>
                        <m:t>+</m:t>
                      </m:r>
                      <m:d>
                        <m:dPr>
                          <m:ctrlPr>
                            <a:rPr lang="pt-BR" b="0" i="1" smtClean="0">
                              <a:latin typeface="Cambria Math"/>
                            </a:rPr>
                          </m:ctrlPr>
                        </m:dPr>
                        <m:e>
                          <m:m>
                            <m:mPr>
                              <m:mcs>
                                <m:mc>
                                  <m:mcPr>
                                    <m:count m:val="1"/>
                                    <m:mcJc m:val="center"/>
                                  </m:mcPr>
                                </m:mc>
                              </m:mcs>
                              <m:ctrlPr>
                                <a:rPr lang="pt-BR" b="0" i="1" smtClean="0">
                                  <a:latin typeface="Cambria Math"/>
                                </a:rPr>
                              </m:ctrlPr>
                            </m:mPr>
                            <m:mr>
                              <m:e>
                                <m:r>
                                  <m:rPr>
                                    <m:brk m:alnAt="7"/>
                                  </m:rPr>
                                  <a:rPr lang="pt-BR" b="0" i="1" smtClean="0">
                                    <a:latin typeface="Cambria Math"/>
                                  </a:rPr>
                                  <m:t>𝑛</m:t>
                                </m:r>
                              </m:e>
                            </m:mr>
                            <m:mr>
                              <m:e>
                                <m:r>
                                  <a:rPr lang="pt-BR" b="0" i="1" smtClean="0">
                                    <a:latin typeface="Cambria Math"/>
                                  </a:rPr>
                                  <m:t>1</m:t>
                                </m:r>
                              </m:e>
                            </m:mr>
                          </m:m>
                        </m:e>
                      </m:d>
                      <m:r>
                        <a:rPr lang="pt-BR" b="0" i="1" smtClean="0">
                          <a:latin typeface="Cambria Math"/>
                        </a:rPr>
                        <m:t>+</m:t>
                      </m:r>
                      <m:d>
                        <m:dPr>
                          <m:ctrlPr>
                            <a:rPr lang="pt-BR" b="0" i="1" smtClean="0">
                              <a:latin typeface="Cambria Math"/>
                            </a:rPr>
                          </m:ctrlPr>
                        </m:dPr>
                        <m:e>
                          <m:m>
                            <m:mPr>
                              <m:mcs>
                                <m:mc>
                                  <m:mcPr>
                                    <m:count m:val="1"/>
                                    <m:mcJc m:val="center"/>
                                  </m:mcPr>
                                </m:mc>
                              </m:mcs>
                              <m:ctrlPr>
                                <a:rPr lang="pt-BR" b="0" i="1" smtClean="0">
                                  <a:latin typeface="Cambria Math"/>
                                </a:rPr>
                              </m:ctrlPr>
                            </m:mPr>
                            <m:mr>
                              <m:e>
                                <m:r>
                                  <m:rPr>
                                    <m:brk m:alnAt="7"/>
                                  </m:rPr>
                                  <a:rPr lang="pt-BR" b="0" i="1" smtClean="0">
                                    <a:latin typeface="Cambria Math"/>
                                  </a:rPr>
                                  <m:t>𝑛</m:t>
                                </m:r>
                              </m:e>
                            </m:mr>
                            <m:mr>
                              <m:e>
                                <m:r>
                                  <a:rPr lang="pt-BR" b="0" i="1" smtClean="0">
                                    <a:latin typeface="Cambria Math"/>
                                  </a:rPr>
                                  <m:t>2</m:t>
                                </m:r>
                              </m:e>
                            </m:mr>
                          </m:m>
                        </m:e>
                      </m:d>
                      <m:r>
                        <a:rPr lang="pt-BR" b="0" i="1" smtClean="0">
                          <a:latin typeface="Cambria Math"/>
                        </a:rPr>
                        <m:t>+…+</m:t>
                      </m:r>
                      <m:d>
                        <m:dPr>
                          <m:ctrlPr>
                            <a:rPr lang="pt-BR" i="1" smtClean="0">
                              <a:latin typeface="Cambria Math"/>
                            </a:rPr>
                          </m:ctrlPr>
                        </m:dPr>
                        <m:e>
                          <m:m>
                            <m:mPr>
                              <m:mcs>
                                <m:mc>
                                  <m:mcPr>
                                    <m:count m:val="1"/>
                                    <m:mcJc m:val="center"/>
                                  </m:mcPr>
                                </m:mc>
                              </m:mcs>
                              <m:ctrlPr>
                                <a:rPr lang="pt-BR" i="1" smtClean="0">
                                  <a:latin typeface="Cambria Math"/>
                                </a:rPr>
                              </m:ctrlPr>
                            </m:mPr>
                            <m:mr>
                              <m:e>
                                <m:r>
                                  <m:rPr>
                                    <m:brk m:alnAt="7"/>
                                  </m:rPr>
                                  <a:rPr lang="pt-BR" b="0" i="1" smtClean="0">
                                    <a:latin typeface="Cambria Math"/>
                                  </a:rPr>
                                  <m:t>𝑛</m:t>
                                </m:r>
                              </m:e>
                            </m:mr>
                            <m:mr>
                              <m:e>
                                <m:r>
                                  <a:rPr lang="pt-BR" b="0" i="1" smtClean="0">
                                    <a:latin typeface="Cambria Math"/>
                                  </a:rPr>
                                  <m:t>𝑛</m:t>
                                </m:r>
                              </m:e>
                            </m:mr>
                          </m:m>
                        </m:e>
                      </m:d>
                      <m:r>
                        <a:rPr lang="pt-BR" b="0" i="1" smtClean="0">
                          <a:latin typeface="Cambria Math"/>
                        </a:rPr>
                        <m:t>=</m:t>
                      </m:r>
                      <m:nary>
                        <m:naryPr>
                          <m:chr m:val="∑"/>
                          <m:ctrlPr>
                            <a:rPr lang="pt-BR" b="0" i="1" smtClean="0">
                              <a:latin typeface="Cambria Math"/>
                            </a:rPr>
                          </m:ctrlPr>
                        </m:naryPr>
                        <m:sub>
                          <m:r>
                            <m:rPr>
                              <m:brk m:alnAt="23"/>
                            </m:rPr>
                            <a:rPr lang="pt-BR" b="0" i="1" smtClean="0">
                              <a:latin typeface="Cambria Math"/>
                            </a:rPr>
                            <m:t>𝑘</m:t>
                          </m:r>
                          <m:r>
                            <a:rPr lang="pt-BR" b="0" i="1" smtClean="0">
                              <a:latin typeface="Cambria Math"/>
                            </a:rPr>
                            <m:t>=0</m:t>
                          </m:r>
                        </m:sub>
                        <m:sup>
                          <m:r>
                            <a:rPr lang="pt-BR" b="0" i="1" smtClean="0">
                              <a:latin typeface="Cambria Math"/>
                            </a:rPr>
                            <m:t>𝑛</m:t>
                          </m:r>
                        </m:sup>
                        <m:e>
                          <m:d>
                            <m:dPr>
                              <m:ctrlPr>
                                <a:rPr lang="pt-BR" b="0" i="1" smtClean="0">
                                  <a:latin typeface="Cambria Math"/>
                                </a:rPr>
                              </m:ctrlPr>
                            </m:dPr>
                            <m:e>
                              <m:m>
                                <m:mPr>
                                  <m:mcs>
                                    <m:mc>
                                      <m:mcPr>
                                        <m:count m:val="1"/>
                                        <m:mcJc m:val="center"/>
                                      </m:mcPr>
                                    </m:mc>
                                  </m:mcs>
                                  <m:ctrlPr>
                                    <a:rPr lang="pt-BR" b="0" i="1" smtClean="0">
                                      <a:latin typeface="Cambria Math"/>
                                    </a:rPr>
                                  </m:ctrlPr>
                                </m:mPr>
                                <m:mr>
                                  <m:e>
                                    <m:r>
                                      <m:rPr>
                                        <m:brk m:alnAt="7"/>
                                      </m:rPr>
                                      <a:rPr lang="pt-BR" b="0" i="1" smtClean="0">
                                        <a:latin typeface="Cambria Math"/>
                                      </a:rPr>
                                      <m:t>𝑛</m:t>
                                    </m:r>
                                  </m:e>
                                </m:mr>
                                <m:mr>
                                  <m:e>
                                    <m:r>
                                      <a:rPr lang="pt-BR" b="0" i="1" smtClean="0">
                                        <a:latin typeface="Cambria Math"/>
                                      </a:rPr>
                                      <m:t>𝑘</m:t>
                                    </m:r>
                                  </m:e>
                                </m:mr>
                              </m:m>
                            </m:e>
                          </m:d>
                          <m:r>
                            <a:rPr lang="pt-BR" b="0" i="1" smtClean="0">
                              <a:latin typeface="Cambria Math"/>
                            </a:rPr>
                            <m:t>=</m:t>
                          </m:r>
                          <m:sSup>
                            <m:sSupPr>
                              <m:ctrlPr>
                                <a:rPr lang="pt-BR" b="0" i="1" smtClean="0">
                                  <a:latin typeface="Cambria Math"/>
                                </a:rPr>
                              </m:ctrlPr>
                            </m:sSupPr>
                            <m:e>
                              <m:r>
                                <a:rPr lang="pt-BR" b="0" i="1" smtClean="0">
                                  <a:latin typeface="Cambria Math"/>
                                </a:rPr>
                                <m:t>2</m:t>
                              </m:r>
                            </m:e>
                            <m:sup>
                              <m:r>
                                <a:rPr lang="pt-BR" b="0" i="1" smtClean="0">
                                  <a:latin typeface="Cambria Math"/>
                                </a:rPr>
                                <m:t>𝑛</m:t>
                              </m:r>
                            </m:sup>
                          </m:sSup>
                        </m:e>
                      </m:nary>
                    </m:oMath>
                  </m:oMathPara>
                </a14:m>
                <a:endParaRPr lang="pt-BR" dirty="0"/>
              </a:p>
            </p:txBody>
          </p:sp>
        </mc:Choice>
        <mc:Fallback>
          <p:sp>
            <p:nvSpPr>
              <p:cNvPr id="6" name="CaixaDeTexto 5"/>
              <p:cNvSpPr txBox="1">
                <a:spLocks noRot="1" noChangeAspect="1" noMove="1" noResize="1" noEditPoints="1" noAdjustHandles="1" noChangeArrowheads="1" noChangeShapeType="1" noTextEdit="1"/>
              </p:cNvSpPr>
              <p:nvPr/>
            </p:nvSpPr>
            <p:spPr>
              <a:xfrm>
                <a:off x="3491880" y="2564904"/>
                <a:ext cx="4686604" cy="848758"/>
              </a:xfrm>
              <a:prstGeom prst="rect">
                <a:avLst/>
              </a:prstGeom>
              <a:blipFill rotWithShape="1">
                <a:blip r:embed="rId3"/>
                <a:stretch>
                  <a:fillRect/>
                </a:stretch>
              </a:blipFill>
            </p:spPr>
            <p:txBody>
              <a:bodyPr/>
              <a:lstStyle/>
              <a:p>
                <a:r>
                  <a:rPr lang="pt-BR">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66700" y="908050"/>
            <a:ext cx="8580438"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defRPr/>
            </a:pPr>
            <a:r>
              <a:rPr lang="pt-BR" altLang="pt-BR" sz="2400" b="1" dirty="0" smtClean="0">
                <a:latin typeface="+mj-lt"/>
              </a:rPr>
              <a:t>P6.</a:t>
            </a:r>
            <a:r>
              <a:rPr lang="pt-BR" altLang="pt-BR" sz="2400" dirty="0" smtClean="0">
                <a:latin typeface="+mj-lt"/>
              </a:rPr>
              <a:t> Teorema das colunas: A soma dos elementos de qualquer coluna, do 1º elemento até um qualquer, é igual ao elemento situado na coluna à direita da considerada e na linha imediatamente abaixo.</a:t>
            </a:r>
          </a:p>
        </p:txBody>
      </p:sp>
      <p:pic>
        <p:nvPicPr>
          <p:cNvPr id="21509" name="Picture 5" descr="http://www.uff.br/cdme/pascal/pascal-html/html_img/gif_taco_de_hoquei.gif"/>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2620582" y="2570072"/>
            <a:ext cx="4183666" cy="351428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tângulo 2"/>
          <p:cNvSpPr/>
          <p:nvPr/>
        </p:nvSpPr>
        <p:spPr>
          <a:xfrm>
            <a:off x="2627784" y="6060977"/>
            <a:ext cx="4572000" cy="246221"/>
          </a:xfrm>
          <a:prstGeom prst="rect">
            <a:avLst/>
          </a:prstGeom>
        </p:spPr>
        <p:txBody>
          <a:bodyPr>
            <a:spAutoFit/>
          </a:bodyPr>
          <a:lstStyle/>
          <a:p>
            <a:r>
              <a:rPr lang="pt-BR" sz="1000" dirty="0" smtClean="0"/>
              <a:t>http://www.uff.br/cdme/pascal/pascal-html/html_img/gif_taco_de_hoquei.gif</a:t>
            </a:r>
            <a:endParaRPr lang="pt-BR"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1509"/>
                                        </p:tgtEl>
                                        <p:attrNameLst>
                                          <p:attrName>style.visibility</p:attrName>
                                        </p:attrNameLst>
                                      </p:cBhvr>
                                      <p:to>
                                        <p:strVal val="visible"/>
                                      </p:to>
                                    </p:set>
                                    <p:animEffect transition="in" filter="fade">
                                      <p:cBhvr>
                                        <p:cTn id="11" dur="500"/>
                                        <p:tgtEl>
                                          <p:spTgt spid="2150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66700" y="908050"/>
            <a:ext cx="8580438" cy="1201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defRPr/>
            </a:pPr>
            <a:r>
              <a:rPr lang="pt-BR" altLang="pt-BR" sz="2400" b="1" dirty="0" smtClean="0">
                <a:latin typeface="+mj-lt"/>
              </a:rPr>
              <a:t>P7.</a:t>
            </a:r>
            <a:r>
              <a:rPr lang="pt-BR" altLang="pt-BR" sz="2400" dirty="0" smtClean="0">
                <a:latin typeface="+mj-lt"/>
              </a:rPr>
              <a:t> Teorema das diagonais: A soma dos elementos situados na mesma diagonal desde o elemento da 1ª coluna até o de uma qualquer é igual ao elemento imediatamente abaixo deste.</a:t>
            </a:r>
          </a:p>
        </p:txBody>
      </p:sp>
      <p:pic>
        <p:nvPicPr>
          <p:cNvPr id="21508" name="Imagem 41"/>
          <p:cNvPicPr>
            <a:picLocks noChangeAspect="1" noChangeArrowheads="1"/>
          </p:cNvPicPr>
          <p:nvPr/>
        </p:nvPicPr>
        <p:blipFill>
          <a:blip r:embed="rId2">
            <a:lum bright="-12000" contrast="24000"/>
            <a:extLst>
              <a:ext uri="{28A0092B-C50C-407E-A947-70E740481C1C}">
                <a14:useLocalDpi xmlns:a14="http://schemas.microsoft.com/office/drawing/2010/main" xmlns="" val="0"/>
              </a:ext>
            </a:extLst>
          </a:blip>
          <a:srcRect/>
          <a:stretch>
            <a:fillRect/>
          </a:stretch>
        </p:blipFill>
        <p:spPr bwMode="auto">
          <a:xfrm>
            <a:off x="1682750" y="2339975"/>
            <a:ext cx="5905500" cy="37179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
        <p:nvSpPr>
          <p:cNvPr id="3" name="Retângulo 2"/>
          <p:cNvSpPr/>
          <p:nvPr/>
        </p:nvSpPr>
        <p:spPr>
          <a:xfrm rot="16200000">
            <a:off x="5505455" y="3589310"/>
            <a:ext cx="4572000" cy="246221"/>
          </a:xfrm>
          <a:prstGeom prst="rect">
            <a:avLst/>
          </a:prstGeom>
        </p:spPr>
        <p:txBody>
          <a:bodyPr>
            <a:spAutoFit/>
          </a:bodyPr>
          <a:lstStyle/>
          <a:p>
            <a:r>
              <a:rPr lang="pt-BR" sz="1000" dirty="0"/>
              <a:t>http://www.somatematica.com.br/emedio/binomio/binomio37.gif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1508"/>
                                        </p:tgtEl>
                                        <p:attrNameLst>
                                          <p:attrName>style.visibility</p:attrName>
                                        </p:attrNameLst>
                                      </p:cBhvr>
                                      <p:to>
                                        <p:strVal val="visible"/>
                                      </p:to>
                                    </p:set>
                                    <p:animEffect transition="in" filter="fade">
                                      <p:cBhvr>
                                        <p:cTn id="11" dur="500"/>
                                        <p:tgtEl>
                                          <p:spTgt spid="2150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23528" y="764704"/>
            <a:ext cx="8424936" cy="1323439"/>
          </a:xfrm>
          <a:prstGeom prst="rect">
            <a:avLst/>
          </a:prstGeom>
        </p:spPr>
        <p:txBody>
          <a:bodyPr wrap="square">
            <a:spAutoFit/>
          </a:bodyPr>
          <a:lstStyle/>
          <a:p>
            <a:pPr algn="just"/>
            <a:r>
              <a:rPr lang="pt-BR" altLang="pt-BR" sz="2000" b="1" dirty="0" smtClean="0"/>
              <a:t>P8.</a:t>
            </a:r>
            <a:r>
              <a:rPr lang="pt-BR" altLang="pt-BR" sz="2000" dirty="0" smtClean="0"/>
              <a:t> </a:t>
            </a:r>
            <a:r>
              <a:rPr lang="pt-BR" sz="2000" dirty="0"/>
              <a:t>As potências de 11 podem ser obtidas a partir dos elementos das linhas do triângulo de Pascal. Veja a figura ao lado: até a linha 4, todos os números do triângulo têm apenas um algarismo e as potências de 11 são obtidas diretamente, ou seja: </a:t>
            </a:r>
          </a:p>
        </p:txBody>
      </p:sp>
      <p:pic>
        <p:nvPicPr>
          <p:cNvPr id="31746" name="Picture 2" descr="http://www.uff.br/cdme/pascal/pascal-html/html_img/gif_pow11.gif"/>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912683" y="2183405"/>
            <a:ext cx="3803333" cy="230735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tângulo 2"/>
          <p:cNvSpPr/>
          <p:nvPr/>
        </p:nvSpPr>
        <p:spPr>
          <a:xfrm rot="16200000">
            <a:off x="-930655" y="2572364"/>
            <a:ext cx="3196509" cy="400110"/>
          </a:xfrm>
          <a:prstGeom prst="rect">
            <a:avLst/>
          </a:prstGeom>
        </p:spPr>
        <p:txBody>
          <a:bodyPr wrap="square">
            <a:spAutoFit/>
          </a:bodyPr>
          <a:lstStyle/>
          <a:p>
            <a:r>
              <a:rPr lang="pt-BR" sz="1000" dirty="0"/>
              <a:t>http://www.uff.br/cdme/pascal/pascal-html/html_img/gif_pow11.gif</a:t>
            </a:r>
          </a:p>
        </p:txBody>
      </p:sp>
      <p:pic>
        <p:nvPicPr>
          <p:cNvPr id="31748" name="Picture 4" descr="http://www.uff.br/cdme/pascal/pascal-html/html_img/fig_eq_pow_11_01.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153536" y="2532100"/>
            <a:ext cx="4378904" cy="138061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tângulo 3"/>
          <p:cNvSpPr/>
          <p:nvPr/>
        </p:nvSpPr>
        <p:spPr>
          <a:xfrm>
            <a:off x="323528" y="4600454"/>
            <a:ext cx="8424936" cy="1631216"/>
          </a:xfrm>
          <a:prstGeom prst="rect">
            <a:avLst/>
          </a:prstGeom>
        </p:spPr>
        <p:txBody>
          <a:bodyPr wrap="square">
            <a:spAutoFit/>
          </a:bodyPr>
          <a:lstStyle/>
          <a:p>
            <a:pPr algn="just"/>
            <a:r>
              <a:rPr lang="pt-BR" sz="2000" dirty="0"/>
              <a:t>A partir da linha 5, que equivale à quinta potência de 11, já aparecem números com mais de um algarismo. Os algarismos que não correspondem à unidade podem ser acrescentados à próxima potência de 10, de forma que, ao final, os coeficientes de todas as potências de 10 serão formadas por um único algarismo.</a:t>
            </a:r>
          </a:p>
        </p:txBody>
      </p:sp>
    </p:spTree>
    <p:extLst>
      <p:ext uri="{BB962C8B-B14F-4D97-AF65-F5344CB8AC3E}">
        <p14:creationId xmlns:p14="http://schemas.microsoft.com/office/powerpoint/2010/main" xmlns="" val="35195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1746"/>
                                        </p:tgtEl>
                                        <p:attrNameLst>
                                          <p:attrName>style.visibility</p:attrName>
                                        </p:attrNameLst>
                                      </p:cBhvr>
                                      <p:to>
                                        <p:strVal val="visible"/>
                                      </p:to>
                                    </p:set>
                                    <p:animEffect transition="in" filter="fade">
                                      <p:cBhvr>
                                        <p:cTn id="11" dur="500"/>
                                        <p:tgtEl>
                                          <p:spTgt spid="3174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1748"/>
                                        </p:tgtEl>
                                        <p:attrNameLst>
                                          <p:attrName>style.visibility</p:attrName>
                                        </p:attrNameLst>
                                      </p:cBhvr>
                                      <p:to>
                                        <p:strVal val="visible"/>
                                      </p:to>
                                    </p:set>
                                    <p:animEffect transition="in" filter="fade">
                                      <p:cBhvr>
                                        <p:cTn id="19" dur="500"/>
                                        <p:tgtEl>
                                          <p:spTgt spid="3174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tângulo 5"/>
          <p:cNvSpPr/>
          <p:nvPr/>
        </p:nvSpPr>
        <p:spPr>
          <a:xfrm>
            <a:off x="645428" y="1556792"/>
            <a:ext cx="7959019" cy="1200329"/>
          </a:xfrm>
          <a:prstGeom prst="rect">
            <a:avLst/>
          </a:prstGeom>
        </p:spPr>
        <p:txBody>
          <a:bodyPr wrap="square">
            <a:spAutoFit/>
          </a:bodyPr>
          <a:lstStyle/>
          <a:p>
            <a:pPr marL="285750" indent="-285750" algn="just">
              <a:buClr>
                <a:srgbClr val="002060"/>
              </a:buClr>
              <a:buFont typeface="Wingdings" panose="05000000000000000000" pitchFamily="2" charset="2"/>
              <a:buChar char="v"/>
            </a:pPr>
            <a:r>
              <a:rPr lang="pt-BR" dirty="0"/>
              <a:t>No diagrama de árvore abaixo ilustra-se a obtenção do número de subconjuntos de um conjunto com 3 elementos. Cada um dos três elementos pode pertencer, ou não, a um subconjunto. Considerando-se todas as possibilidades para os três elementos, resultam 2</a:t>
            </a:r>
            <a:r>
              <a:rPr lang="pt-BR" baseline="30000" dirty="0"/>
              <a:t>3</a:t>
            </a:r>
            <a:r>
              <a:rPr lang="pt-BR" dirty="0"/>
              <a:t> = 8 subconjuntos. </a:t>
            </a:r>
          </a:p>
        </p:txBody>
      </p:sp>
      <p:sp>
        <p:nvSpPr>
          <p:cNvPr id="7" name="Retângulo 6"/>
          <p:cNvSpPr/>
          <p:nvPr/>
        </p:nvSpPr>
        <p:spPr>
          <a:xfrm>
            <a:off x="2931429" y="908720"/>
            <a:ext cx="3962239" cy="461665"/>
          </a:xfrm>
          <a:prstGeom prst="rect">
            <a:avLst/>
          </a:prstGeom>
        </p:spPr>
        <p:txBody>
          <a:bodyPr wrap="none">
            <a:spAutoFit/>
          </a:bodyPr>
          <a:lstStyle/>
          <a:p>
            <a:r>
              <a:rPr lang="pt-BR" sz="2400" b="1" dirty="0"/>
              <a:t>NÚMERO DE SUBCONJUNTOS</a:t>
            </a:r>
            <a:endParaRPr lang="pt-BR" sz="2400" dirty="0"/>
          </a:p>
        </p:txBody>
      </p:sp>
      <p:pic>
        <p:nvPicPr>
          <p:cNvPr id="33796" name="Picture 4" descr="http://www.uff.br/cdme/pascal/pascal-html/html_img/gif_subset2.gif"/>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2429532" y="2676469"/>
            <a:ext cx="4675909" cy="36714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711861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33796"/>
                                        </p:tgtEl>
                                        <p:attrNameLst>
                                          <p:attrName>style.visibility</p:attrName>
                                        </p:attrNameLst>
                                      </p:cBhvr>
                                      <p:to>
                                        <p:strVal val="visible"/>
                                      </p:to>
                                    </p:set>
                                    <p:animEffect transition="in" filter="fade">
                                      <p:cBhvr>
                                        <p:cTn id="19"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299899" y="1988840"/>
            <a:ext cx="5544616"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just" eaLnBrk="1" hangingPunct="1">
              <a:buClr>
                <a:srgbClr val="002060"/>
              </a:buClr>
              <a:buFont typeface="Wingdings" panose="05000000000000000000" pitchFamily="2" charset="2"/>
              <a:buChar char="ü"/>
            </a:pPr>
            <a:r>
              <a:rPr lang="pt-BR" altLang="pt-BR" sz="2100" dirty="0">
                <a:latin typeface="+mj-lt"/>
                <a:ea typeface="Arial Unicode MS" pitchFamily="34" charset="-128"/>
                <a:cs typeface="Arial Unicode MS" pitchFamily="34" charset="-128"/>
              </a:rPr>
              <a:t>Os números dessa sequência </a:t>
            </a:r>
            <a:r>
              <a:rPr lang="pt-BR" altLang="pt-BR" sz="2100" dirty="0" smtClean="0">
                <a:latin typeface="+mj-lt"/>
                <a:ea typeface="Arial Unicode MS" pitchFamily="34" charset="-128"/>
                <a:cs typeface="Arial Unicode MS" pitchFamily="34" charset="-128"/>
              </a:rPr>
              <a:t>são: </a:t>
            </a:r>
          </a:p>
          <a:p>
            <a:pPr algn="ctr" eaLnBrk="1" hangingPunct="1">
              <a:buClr>
                <a:srgbClr val="002060"/>
              </a:buClr>
            </a:pPr>
            <a:r>
              <a:rPr lang="pt-BR" altLang="pt-BR" sz="2100" b="1" dirty="0" smtClean="0">
                <a:solidFill>
                  <a:srgbClr val="FF0000"/>
                </a:solidFill>
                <a:latin typeface="+mj-lt"/>
                <a:ea typeface="Arial Unicode MS" pitchFamily="34" charset="-128"/>
                <a:cs typeface="Arial Unicode MS" pitchFamily="34" charset="-128"/>
              </a:rPr>
              <a:t>1</a:t>
            </a:r>
            <a:r>
              <a:rPr lang="pt-BR" altLang="pt-BR" sz="2100" b="1" dirty="0">
                <a:solidFill>
                  <a:srgbClr val="FF0000"/>
                </a:solidFill>
                <a:latin typeface="+mj-lt"/>
                <a:ea typeface="Arial Unicode MS" pitchFamily="34" charset="-128"/>
                <a:cs typeface="Arial Unicode MS" pitchFamily="34" charset="-128"/>
              </a:rPr>
              <a:t>, 1, 2, 3, 5, 8, 13, 21, 34, 55, 89</a:t>
            </a:r>
            <a:r>
              <a:rPr lang="pt-BR" altLang="pt-BR" sz="2100" b="1" dirty="0" smtClean="0">
                <a:solidFill>
                  <a:srgbClr val="FF0000"/>
                </a:solidFill>
                <a:latin typeface="+mj-lt"/>
                <a:ea typeface="Arial Unicode MS" pitchFamily="34" charset="-128"/>
                <a:cs typeface="Arial Unicode MS" pitchFamily="34" charset="-128"/>
              </a:rPr>
              <a:t>...</a:t>
            </a:r>
            <a:endParaRPr lang="pt-BR" altLang="pt-BR" sz="2100" b="1" dirty="0">
              <a:solidFill>
                <a:srgbClr val="FF0000"/>
              </a:solidFill>
              <a:latin typeface="+mj-lt"/>
              <a:ea typeface="Arial Unicode MS" pitchFamily="34" charset="-128"/>
              <a:cs typeface="Arial Unicode MS" pitchFamily="34" charset="-128"/>
            </a:endParaRPr>
          </a:p>
        </p:txBody>
      </p:sp>
      <p:sp>
        <p:nvSpPr>
          <p:cNvPr id="7172" name="Text Box 18"/>
          <p:cNvSpPr txBox="1">
            <a:spLocks noChangeArrowheads="1"/>
          </p:cNvSpPr>
          <p:nvPr/>
        </p:nvSpPr>
        <p:spPr bwMode="auto">
          <a:xfrm>
            <a:off x="251520" y="836712"/>
            <a:ext cx="5448979" cy="16158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pt-BR" altLang="pt-BR" sz="2200" b="1" dirty="0">
                <a:latin typeface="+mj-lt"/>
                <a:ea typeface="Arial Unicode MS" pitchFamily="34" charset="-128"/>
                <a:cs typeface="Arial Unicode MS" pitchFamily="34" charset="-128"/>
              </a:rPr>
              <a:t>Fibonacci, um simples mercador, descobriu uma sequência de números que tem relação com a vida e o crescimento de seres </a:t>
            </a:r>
            <a:r>
              <a:rPr lang="pt-BR" altLang="pt-BR" sz="2200" b="1" dirty="0" smtClean="0">
                <a:latin typeface="+mj-lt"/>
                <a:ea typeface="Arial Unicode MS" pitchFamily="34" charset="-128"/>
                <a:cs typeface="Arial Unicode MS" pitchFamily="34" charset="-128"/>
              </a:rPr>
              <a:t>vivos.</a:t>
            </a:r>
            <a:endParaRPr lang="pt-BR" altLang="pt-BR" sz="2200" b="1" dirty="0">
              <a:latin typeface="+mj-lt"/>
              <a:ea typeface="Arial Unicode MS" pitchFamily="34" charset="-128"/>
              <a:cs typeface="Arial Unicode MS" pitchFamily="34" charset="-128"/>
            </a:endParaRPr>
          </a:p>
          <a:p>
            <a:pPr algn="just" eaLnBrk="1" hangingPunct="1">
              <a:spcBef>
                <a:spcPct val="50000"/>
              </a:spcBef>
            </a:pPr>
            <a:endParaRPr lang="pt-BR" altLang="pt-BR" sz="2200" b="1" dirty="0">
              <a:latin typeface="+mj-lt"/>
              <a:ea typeface="Arial Unicode MS" pitchFamily="34" charset="-128"/>
              <a:cs typeface="Arial Unicode MS" pitchFamily="34" charset="-128"/>
            </a:endParaRPr>
          </a:p>
        </p:txBody>
      </p:sp>
      <p:pic>
        <p:nvPicPr>
          <p:cNvPr id="31746" name="Picture 2" descr="https://upload.wikimedia.org/wikipedia/commons/3/35/Fibonacci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72059" y="908720"/>
            <a:ext cx="2228850" cy="255633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tângulo 2"/>
          <p:cNvSpPr/>
          <p:nvPr/>
        </p:nvSpPr>
        <p:spPr>
          <a:xfrm rot="16200000">
            <a:off x="7312839" y="1977889"/>
            <a:ext cx="2682464" cy="400110"/>
          </a:xfrm>
          <a:prstGeom prst="rect">
            <a:avLst/>
          </a:prstGeom>
        </p:spPr>
        <p:txBody>
          <a:bodyPr wrap="square">
            <a:spAutoFit/>
          </a:bodyPr>
          <a:lstStyle/>
          <a:p>
            <a:r>
              <a:rPr lang="pt-BR" sz="1000" dirty="0">
                <a:latin typeface="+mj-lt"/>
              </a:rPr>
              <a:t>https://upload.wikimedia.org/wikipedia/commons/3/35/Fibonacci2.jpg</a:t>
            </a:r>
          </a:p>
        </p:txBody>
      </p:sp>
      <p:sp>
        <p:nvSpPr>
          <p:cNvPr id="12" name="Rectangle 3"/>
          <p:cNvSpPr>
            <a:spLocks noChangeArrowheads="1"/>
          </p:cNvSpPr>
          <p:nvPr/>
        </p:nvSpPr>
        <p:spPr bwMode="auto">
          <a:xfrm>
            <a:off x="5364088" y="4055386"/>
            <a:ext cx="3490038"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just" eaLnBrk="1" hangingPunct="1">
              <a:buClr>
                <a:srgbClr val="002060"/>
              </a:buClr>
              <a:buFont typeface="Wingdings" panose="05000000000000000000" pitchFamily="2" charset="2"/>
              <a:buChar char="ü"/>
            </a:pPr>
            <a:r>
              <a:rPr lang="es-ES" altLang="pt-BR" sz="2100" dirty="0" smtClean="0">
                <a:latin typeface="+mj-lt"/>
                <a:ea typeface="Arial Unicode MS" pitchFamily="34" charset="-128"/>
                <a:cs typeface="Arial Unicode MS" pitchFamily="34" charset="-128"/>
              </a:rPr>
              <a:t>Este </a:t>
            </a:r>
            <a:r>
              <a:rPr lang="es-ES" altLang="pt-BR" sz="2100" dirty="0">
                <a:latin typeface="+mj-lt"/>
                <a:ea typeface="Arial Unicode MS" pitchFamily="34" charset="-128"/>
                <a:cs typeface="Arial Unicode MS" pitchFamily="34" charset="-128"/>
              </a:rPr>
              <a:t>número </a:t>
            </a:r>
            <a:r>
              <a:rPr lang="es-ES" altLang="pt-BR" sz="2100" dirty="0" err="1">
                <a:latin typeface="+mj-lt"/>
                <a:ea typeface="Arial Unicode MS" pitchFamily="34" charset="-128"/>
                <a:cs typeface="Arial Unicode MS" pitchFamily="34" charset="-128"/>
              </a:rPr>
              <a:t>foi</a:t>
            </a:r>
            <a:r>
              <a:rPr lang="es-ES" altLang="pt-BR" sz="2100" dirty="0">
                <a:latin typeface="+mj-lt"/>
                <a:ea typeface="Arial Unicode MS" pitchFamily="34" charset="-128"/>
                <a:cs typeface="Arial Unicode MS" pitchFamily="34" charset="-128"/>
              </a:rPr>
              <a:t> chamado de número áureo (número de </a:t>
            </a:r>
            <a:r>
              <a:rPr lang="es-ES" altLang="pt-BR" sz="2100" dirty="0" err="1">
                <a:latin typeface="+mj-lt"/>
                <a:ea typeface="Arial Unicode MS" pitchFamily="34" charset="-128"/>
                <a:cs typeface="Arial Unicode MS" pitchFamily="34" charset="-128"/>
              </a:rPr>
              <a:t>ouro</a:t>
            </a:r>
            <a:r>
              <a:rPr lang="es-ES" altLang="pt-BR" sz="2100" dirty="0">
                <a:latin typeface="+mj-lt"/>
                <a:ea typeface="Arial Unicode MS" pitchFamily="34" charset="-128"/>
                <a:cs typeface="Arial Unicode MS" pitchFamily="34" charset="-128"/>
              </a:rPr>
              <a:t>) </a:t>
            </a:r>
            <a:r>
              <a:rPr lang="es-ES" altLang="pt-BR" sz="2100" dirty="0" err="1">
                <a:latin typeface="+mj-lt"/>
                <a:ea typeface="Arial Unicode MS" pitchFamily="34" charset="-128"/>
                <a:cs typeface="Arial Unicode MS" pitchFamily="34" charset="-128"/>
              </a:rPr>
              <a:t>ou</a:t>
            </a:r>
            <a:r>
              <a:rPr lang="es-ES" altLang="pt-BR" sz="2100" dirty="0">
                <a:latin typeface="+mj-lt"/>
                <a:ea typeface="Arial Unicode MS" pitchFamily="34" charset="-128"/>
                <a:cs typeface="Arial Unicode MS" pitchFamily="34" charset="-128"/>
              </a:rPr>
              <a:t> </a:t>
            </a:r>
            <a:r>
              <a:rPr lang="es-ES" altLang="pt-BR" sz="2100" dirty="0" err="1">
                <a:latin typeface="+mj-lt"/>
                <a:ea typeface="Arial Unicode MS" pitchFamily="34" charset="-128"/>
                <a:cs typeface="Arial Unicode MS" pitchFamily="34" charset="-128"/>
              </a:rPr>
              <a:t>razão</a:t>
            </a:r>
            <a:r>
              <a:rPr lang="es-ES" altLang="pt-BR" sz="2100" dirty="0">
                <a:latin typeface="+mj-lt"/>
                <a:ea typeface="Arial Unicode MS" pitchFamily="34" charset="-128"/>
                <a:cs typeface="Arial Unicode MS" pitchFamily="34" charset="-128"/>
              </a:rPr>
              <a:t> </a:t>
            </a:r>
            <a:r>
              <a:rPr lang="es-ES" altLang="pt-BR" sz="2100" dirty="0" smtClean="0">
                <a:latin typeface="+mj-lt"/>
                <a:ea typeface="Arial Unicode MS" pitchFamily="34" charset="-128"/>
                <a:cs typeface="Arial Unicode MS" pitchFamily="34" charset="-128"/>
              </a:rPr>
              <a:t>áurea:</a:t>
            </a:r>
          </a:p>
          <a:p>
            <a:pPr algn="ctr" eaLnBrk="1" hangingPunct="1">
              <a:buClr>
                <a:srgbClr val="002060"/>
              </a:buClr>
            </a:pPr>
            <a:r>
              <a:rPr lang="es-ES" altLang="pt-BR" sz="2100" dirty="0" smtClean="0">
                <a:latin typeface="+mj-lt"/>
                <a:ea typeface="Arial Unicode MS" pitchFamily="34" charset="-128"/>
                <a:cs typeface="Arial Unicode MS" pitchFamily="34" charset="-128"/>
              </a:rPr>
              <a:t> </a:t>
            </a:r>
            <a:r>
              <a:rPr lang="en-US" altLang="pt-BR" sz="2100" dirty="0" smtClean="0">
                <a:solidFill>
                  <a:srgbClr val="FF0000"/>
                </a:solidFill>
                <a:latin typeface="+mj-lt"/>
                <a:ea typeface="Arial Unicode MS" pitchFamily="34" charset="-128"/>
                <a:cs typeface="Arial Unicode MS" pitchFamily="34" charset="-128"/>
              </a:rPr>
              <a:t>Ø </a:t>
            </a:r>
            <a:r>
              <a:rPr lang="es-ES" altLang="pt-BR" sz="2100" dirty="0">
                <a:solidFill>
                  <a:srgbClr val="FF0000"/>
                </a:solidFill>
                <a:latin typeface="+mj-lt"/>
                <a:ea typeface="Arial Unicode MS" pitchFamily="34" charset="-128"/>
                <a:cs typeface="Arial Unicode MS" pitchFamily="34" charset="-128"/>
              </a:rPr>
              <a:t>=1,618039</a:t>
            </a:r>
            <a:r>
              <a:rPr lang="es-ES" altLang="pt-BR" sz="2100" dirty="0" smtClean="0">
                <a:solidFill>
                  <a:srgbClr val="FF0000"/>
                </a:solidFill>
                <a:latin typeface="+mj-lt"/>
                <a:ea typeface="Arial Unicode MS" pitchFamily="34" charset="-128"/>
                <a:cs typeface="Arial Unicode MS" pitchFamily="34" charset="-128"/>
              </a:rPr>
              <a:t>...</a:t>
            </a:r>
            <a:endParaRPr lang="es-ES" altLang="pt-BR" sz="2100" dirty="0">
              <a:solidFill>
                <a:srgbClr val="FF0000"/>
              </a:solidFill>
              <a:latin typeface="+mj-lt"/>
              <a:ea typeface="Arial Unicode MS" pitchFamily="34" charset="-128"/>
              <a:cs typeface="Arial Unicode MS" pitchFamily="34" charset="-128"/>
            </a:endParaRPr>
          </a:p>
        </p:txBody>
      </p:sp>
      <p:sp>
        <p:nvSpPr>
          <p:cNvPr id="13" name="Rectangle 3"/>
          <p:cNvSpPr>
            <a:spLocks noChangeArrowheads="1"/>
          </p:cNvSpPr>
          <p:nvPr/>
        </p:nvSpPr>
        <p:spPr bwMode="auto">
          <a:xfrm>
            <a:off x="299898" y="2780928"/>
            <a:ext cx="5688633" cy="1061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just" eaLnBrk="1" hangingPunct="1">
              <a:buClr>
                <a:srgbClr val="002060"/>
              </a:buClr>
              <a:buFont typeface="Wingdings" panose="05000000000000000000" pitchFamily="2" charset="2"/>
              <a:buChar char="ü"/>
            </a:pPr>
            <a:r>
              <a:rPr lang="es-ES" altLang="pt-BR" sz="2100" dirty="0" smtClean="0">
                <a:latin typeface="+mj-lt"/>
                <a:ea typeface="Arial Unicode MS" pitchFamily="34" charset="-128"/>
                <a:cs typeface="Arial Unicode MS" pitchFamily="34" charset="-128"/>
              </a:rPr>
              <a:t>O </a:t>
            </a:r>
            <a:r>
              <a:rPr lang="es-ES" altLang="pt-BR" sz="2100" dirty="0" err="1">
                <a:latin typeface="+mj-lt"/>
                <a:ea typeface="Arial Unicode MS" pitchFamily="34" charset="-128"/>
                <a:cs typeface="Arial Unicode MS" pitchFamily="34" charset="-128"/>
              </a:rPr>
              <a:t>quociente</a:t>
            </a:r>
            <a:r>
              <a:rPr lang="es-ES" altLang="pt-BR" sz="2100" dirty="0">
                <a:latin typeface="+mj-lt"/>
                <a:ea typeface="Arial Unicode MS" pitchFamily="34" charset="-128"/>
                <a:cs typeface="Arial Unicode MS" pitchFamily="34" charset="-128"/>
              </a:rPr>
              <a:t> entre cada </a:t>
            </a:r>
            <a:r>
              <a:rPr lang="es-ES" altLang="pt-BR" sz="2100" dirty="0" err="1">
                <a:latin typeface="+mj-lt"/>
                <a:ea typeface="Arial Unicode MS" pitchFamily="34" charset="-128"/>
                <a:cs typeface="Arial Unicode MS" pitchFamily="34" charset="-128"/>
              </a:rPr>
              <a:t>um</a:t>
            </a:r>
            <a:r>
              <a:rPr lang="es-ES" altLang="pt-BR" sz="2100" dirty="0">
                <a:latin typeface="+mj-lt"/>
                <a:ea typeface="Arial Unicode MS" pitchFamily="34" charset="-128"/>
                <a:cs typeface="Arial Unicode MS" pitchFamily="34" charset="-128"/>
              </a:rPr>
              <a:t> </a:t>
            </a:r>
            <a:r>
              <a:rPr lang="es-ES" altLang="pt-BR" sz="2100" dirty="0" err="1">
                <a:latin typeface="+mj-lt"/>
                <a:ea typeface="Arial Unicode MS" pitchFamily="34" charset="-128"/>
                <a:cs typeface="Arial Unicode MS" pitchFamily="34" charset="-128"/>
              </a:rPr>
              <a:t>destes</a:t>
            </a:r>
            <a:r>
              <a:rPr lang="es-ES" altLang="pt-BR" sz="2100" dirty="0">
                <a:latin typeface="+mj-lt"/>
                <a:ea typeface="Arial Unicode MS" pitchFamily="34" charset="-128"/>
                <a:cs typeface="Arial Unicode MS" pitchFamily="34" charset="-128"/>
              </a:rPr>
              <a:t> </a:t>
            </a:r>
            <a:r>
              <a:rPr lang="es-ES" altLang="pt-BR" sz="2100" dirty="0" smtClean="0">
                <a:latin typeface="+mj-lt"/>
                <a:ea typeface="Arial Unicode MS" pitchFamily="34" charset="-128"/>
                <a:cs typeface="Arial Unicode MS" pitchFamily="34" charset="-128"/>
              </a:rPr>
              <a:t>números, a partir do segundo, </a:t>
            </a:r>
            <a:r>
              <a:rPr lang="es-ES" altLang="pt-BR" sz="2100" dirty="0">
                <a:latin typeface="+mj-lt"/>
                <a:ea typeface="Arial Unicode MS" pitchFamily="34" charset="-128"/>
                <a:cs typeface="Arial Unicode MS" pitchFamily="34" charset="-128"/>
              </a:rPr>
              <a:t>e o </a:t>
            </a:r>
            <a:r>
              <a:rPr lang="es-ES" altLang="pt-BR" sz="2100" dirty="0" err="1">
                <a:latin typeface="+mj-lt"/>
                <a:ea typeface="Arial Unicode MS" pitchFamily="34" charset="-128"/>
                <a:cs typeface="Arial Unicode MS" pitchFamily="34" charset="-128"/>
              </a:rPr>
              <a:t>seu</a:t>
            </a:r>
            <a:r>
              <a:rPr lang="es-ES" altLang="pt-BR" sz="2100" dirty="0">
                <a:latin typeface="+mj-lt"/>
                <a:ea typeface="Arial Unicode MS" pitchFamily="34" charset="-128"/>
                <a:cs typeface="Arial Unicode MS" pitchFamily="34" charset="-128"/>
              </a:rPr>
              <a:t> </a:t>
            </a:r>
            <a:r>
              <a:rPr lang="es-ES" altLang="pt-BR" sz="2100" dirty="0" err="1">
                <a:latin typeface="+mj-lt"/>
                <a:ea typeface="Arial Unicode MS" pitchFamily="34" charset="-128"/>
                <a:cs typeface="Arial Unicode MS" pitchFamily="34" charset="-128"/>
              </a:rPr>
              <a:t>imediatamente</a:t>
            </a:r>
            <a:r>
              <a:rPr lang="es-ES" altLang="pt-BR" sz="2100" dirty="0">
                <a:latin typeface="+mj-lt"/>
                <a:ea typeface="Arial Unicode MS" pitchFamily="34" charset="-128"/>
                <a:cs typeface="Arial Unicode MS" pitchFamily="34" charset="-128"/>
              </a:rPr>
              <a:t> </a:t>
            </a:r>
            <a:r>
              <a:rPr lang="es-ES" altLang="pt-BR" sz="2100" dirty="0" smtClean="0">
                <a:latin typeface="+mj-lt"/>
                <a:ea typeface="Arial Unicode MS" pitchFamily="34" charset="-128"/>
                <a:cs typeface="Arial Unicode MS" pitchFamily="34" charset="-128"/>
              </a:rPr>
              <a:t>anterior </a:t>
            </a:r>
            <a:r>
              <a:rPr lang="es-ES" altLang="pt-BR" sz="2100" dirty="0" err="1" smtClean="0">
                <a:latin typeface="+mj-lt"/>
                <a:ea typeface="Arial Unicode MS" pitchFamily="34" charset="-128"/>
                <a:cs typeface="Arial Unicode MS" pitchFamily="34" charset="-128"/>
              </a:rPr>
              <a:t>convergem</a:t>
            </a:r>
            <a:r>
              <a:rPr lang="es-ES" altLang="pt-BR" sz="2100" dirty="0" smtClean="0">
                <a:latin typeface="+mj-lt"/>
                <a:ea typeface="Arial Unicode MS" pitchFamily="34" charset="-128"/>
                <a:cs typeface="Arial Unicode MS" pitchFamily="34" charset="-128"/>
              </a:rPr>
              <a:t> para o número 1,618039…</a:t>
            </a:r>
            <a:endParaRPr lang="es-ES" altLang="pt-BR" sz="2100" dirty="0">
              <a:latin typeface="+mj-lt"/>
              <a:ea typeface="Arial Unicode MS" pitchFamily="34" charset="-128"/>
              <a:cs typeface="Arial Unicode MS" pitchFamily="34" charset="-128"/>
            </a:endParaRPr>
          </a:p>
        </p:txBody>
      </p:sp>
      <p:pic>
        <p:nvPicPr>
          <p:cNvPr id="31748" name="Picture 4" descr="http://www.alunospgmat.ufba.br/adrianocattai/construcoes/maple/seq-fibonacci/arquivos/fig-04.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35368" y="3916276"/>
            <a:ext cx="4238625" cy="213360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tângulo 3"/>
          <p:cNvSpPr/>
          <p:nvPr/>
        </p:nvSpPr>
        <p:spPr>
          <a:xfrm rot="16200000">
            <a:off x="-392613" y="4791092"/>
            <a:ext cx="2148185" cy="553998"/>
          </a:xfrm>
          <a:prstGeom prst="rect">
            <a:avLst/>
          </a:prstGeom>
        </p:spPr>
        <p:txBody>
          <a:bodyPr wrap="square">
            <a:spAutoFit/>
          </a:bodyPr>
          <a:lstStyle/>
          <a:p>
            <a:r>
              <a:rPr lang="pt-BR" sz="1000" dirty="0"/>
              <a:t>http://www.alunospgmat.ufba.br/adrianocattai/construcoes/maple/seq-fibonacci/arquivos/fig-04.gif</a:t>
            </a:r>
          </a:p>
        </p:txBody>
      </p:sp>
      <p:sp>
        <p:nvSpPr>
          <p:cNvPr id="16" name="Seta entalhada para a direita 15"/>
          <p:cNvSpPr/>
          <p:nvPr/>
        </p:nvSpPr>
        <p:spPr>
          <a:xfrm>
            <a:off x="7986713" y="5805488"/>
            <a:ext cx="762000" cy="484187"/>
          </a:xfrm>
          <a:prstGeom prst="notchedRightArrow">
            <a:avLst/>
          </a:prstGeom>
          <a:solidFill>
            <a:schemeClr val="accent1">
              <a:lumMod val="40000"/>
              <a:lumOff val="60000"/>
            </a:schemeClr>
          </a:solid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extLst>
      <p:ext uri="{BB962C8B-B14F-4D97-AF65-F5344CB8AC3E}">
        <p14:creationId xmlns:p14="http://schemas.microsoft.com/office/powerpoint/2010/main" xmlns="" val="42564664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anim calcmode="lin" valueType="num">
                                      <p:cBhvr>
                                        <p:cTn id="8" dur="1000" fill="hold"/>
                                        <p:tgtEl>
                                          <p:spTgt spid="7172"/>
                                        </p:tgtEl>
                                        <p:attrNameLst>
                                          <p:attrName>ppt_x</p:attrName>
                                        </p:attrNameLst>
                                      </p:cBhvr>
                                      <p:tavLst>
                                        <p:tav tm="0">
                                          <p:val>
                                            <p:strVal val="#ppt_x"/>
                                          </p:val>
                                        </p:tav>
                                        <p:tav tm="100000">
                                          <p:val>
                                            <p:strVal val="#ppt_x"/>
                                          </p:val>
                                        </p:tav>
                                      </p:tavLst>
                                    </p:anim>
                                    <p:anim calcmode="lin" valueType="num">
                                      <p:cBhvr>
                                        <p:cTn id="9" dur="1000" fill="hold"/>
                                        <p:tgtEl>
                                          <p:spTgt spid="71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1746"/>
                                        </p:tgtEl>
                                        <p:attrNameLst>
                                          <p:attrName>style.visibility</p:attrName>
                                        </p:attrNameLst>
                                      </p:cBhvr>
                                      <p:to>
                                        <p:strVal val="visible"/>
                                      </p:to>
                                    </p:set>
                                    <p:animEffect transition="in" filter="fade">
                                      <p:cBhvr>
                                        <p:cTn id="13" dur="500"/>
                                        <p:tgtEl>
                                          <p:spTgt spid="3174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 presetClass="entr" presetSubtype="0" fill="hold" grpId="0" nodeType="afterEffect">
                                  <p:stCondLst>
                                    <p:cond delay="500"/>
                                  </p:stCondLst>
                                  <p:childTnLst>
                                    <p:set>
                                      <p:cBhvr>
                                        <p:cTn id="19" dur="1" fill="hold">
                                          <p:stCondLst>
                                            <p:cond delay="0"/>
                                          </p:stCondLst>
                                        </p:cTn>
                                        <p:tgtEl>
                                          <p:spTgt spid="7170">
                                            <p:txEl>
                                              <p:pRg st="0" end="0"/>
                                            </p:txEl>
                                          </p:spTgt>
                                        </p:tgtEl>
                                        <p:attrNameLst>
                                          <p:attrName>style.visibility</p:attrName>
                                        </p:attrNameLst>
                                      </p:cBhvr>
                                      <p:to>
                                        <p:strVal val="visible"/>
                                      </p:to>
                                    </p:set>
                                  </p:childTnLst>
                                </p:cTn>
                              </p:par>
                            </p:childTnLst>
                          </p:cTn>
                        </p:par>
                        <p:par>
                          <p:cTn id="20" fill="hold">
                            <p:stCondLst>
                              <p:cond delay="2000"/>
                            </p:stCondLst>
                            <p:childTnLst>
                              <p:par>
                                <p:cTn id="21" presetID="1" presetClass="entr" presetSubtype="0" fill="hold" grpId="0" nodeType="afterEffect">
                                  <p:stCondLst>
                                    <p:cond delay="500"/>
                                  </p:stCondLst>
                                  <p:childTnLst>
                                    <p:set>
                                      <p:cBhvr>
                                        <p:cTn id="22" dur="1" fill="hold">
                                          <p:stCondLst>
                                            <p:cond delay="0"/>
                                          </p:stCondLst>
                                        </p:cTn>
                                        <p:tgtEl>
                                          <p:spTgt spid="717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nodeType="afterEffect">
                                  <p:stCondLst>
                                    <p:cond delay="500"/>
                                  </p:stCondLst>
                                  <p:childTnLst>
                                    <p:set>
                                      <p:cBhvr>
                                        <p:cTn id="29" dur="1" fill="hold">
                                          <p:stCondLst>
                                            <p:cond delay="0"/>
                                          </p:stCondLst>
                                        </p:cTn>
                                        <p:tgtEl>
                                          <p:spTgt spid="31748"/>
                                        </p:tgtEl>
                                        <p:attrNameLst>
                                          <p:attrName>style.visibility</p:attrName>
                                        </p:attrNameLst>
                                      </p:cBhvr>
                                      <p:to>
                                        <p:strVal val="visible"/>
                                      </p:to>
                                    </p:set>
                                    <p:animEffect transition="in" filter="fade">
                                      <p:cBhvr>
                                        <p:cTn id="30" dur="500"/>
                                        <p:tgtEl>
                                          <p:spTgt spid="31748"/>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2">
                                            <p:txEl>
                                              <p:pRg st="1" end="1"/>
                                            </p:txEl>
                                          </p:spTgt>
                                        </p:tgtEl>
                                        <p:attrNameLst>
                                          <p:attrName>style.visibility</p:attrName>
                                        </p:attrNameLst>
                                      </p:cBhvr>
                                      <p:to>
                                        <p:strVal val="visible"/>
                                      </p:to>
                                    </p:set>
                                  </p:childTnLst>
                                </p:cTn>
                              </p:par>
                            </p:childTnLst>
                          </p:cTn>
                        </p:par>
                        <p:par>
                          <p:cTn id="41" fill="hold">
                            <p:stCondLst>
                              <p:cond delay="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p:stCondLst>
                              <p:cond delay="500"/>
                            </p:stCondLst>
                            <p:childTnLst>
                              <p:par>
                                <p:cTn id="46" presetID="26" presetClass="emph" presetSubtype="0" fill="hold" grpId="1" nodeType="afterEffect">
                                  <p:stCondLst>
                                    <p:cond delay="0"/>
                                  </p:stCondLst>
                                  <p:childTnLst>
                                    <p:animEffect transition="out" filter="fade">
                                      <p:cBhvr>
                                        <p:cTn id="47" dur="500" tmFilter="0, 0; .2, .5; .8, .5; 1, 0"/>
                                        <p:tgtEl>
                                          <p:spTgt spid="16"/>
                                        </p:tgtEl>
                                      </p:cBhvr>
                                    </p:animEffect>
                                    <p:animScale>
                                      <p:cBhvr>
                                        <p:cTn id="48"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uiExpand="1" build="p"/>
      <p:bldP spid="7172" grpId="0"/>
      <p:bldP spid="3" grpId="0"/>
      <p:bldP spid="12" grpId="0" uiExpand="1" build="p"/>
      <p:bldP spid="13" grpId="0" build="p"/>
      <p:bldP spid="4" grpId="0"/>
      <p:bldP spid="16" grpId="0" animBg="1"/>
      <p:bldP spid="16" grpId="1"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4" descr="http://www.deldebbio.com.br/wp-content/uploads/2011/10/Acorde_fibonacci.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6587" y="4633157"/>
            <a:ext cx="1850105" cy="145423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tângulo 4"/>
          <p:cNvSpPr/>
          <p:nvPr/>
        </p:nvSpPr>
        <p:spPr>
          <a:xfrm rot="16200000">
            <a:off x="2232900" y="4919625"/>
            <a:ext cx="1224136" cy="861774"/>
          </a:xfrm>
          <a:prstGeom prst="rect">
            <a:avLst/>
          </a:prstGeom>
        </p:spPr>
        <p:txBody>
          <a:bodyPr wrap="square">
            <a:spAutoFit/>
          </a:bodyPr>
          <a:lstStyle/>
          <a:p>
            <a:r>
              <a:rPr lang="pt-BR" sz="1000" dirty="0"/>
              <a:t>http://www.deldebbio.com.br/wp-content/uploads/2011/10/Acorde_fibonacci.jpg</a:t>
            </a:r>
          </a:p>
        </p:txBody>
      </p:sp>
      <p:sp>
        <p:nvSpPr>
          <p:cNvPr id="6" name="Retângulo 5"/>
          <p:cNvSpPr/>
          <p:nvPr/>
        </p:nvSpPr>
        <p:spPr>
          <a:xfrm>
            <a:off x="323528" y="4261564"/>
            <a:ext cx="2928238" cy="397032"/>
          </a:xfrm>
          <a:prstGeom prst="rect">
            <a:avLst/>
          </a:prstGeom>
        </p:spPr>
        <p:txBody>
          <a:bodyPr wrap="none">
            <a:spAutoFit/>
          </a:bodyPr>
          <a:lstStyle/>
          <a:p>
            <a:pPr algn="just">
              <a:lnSpc>
                <a:spcPct val="90000"/>
              </a:lnSpc>
              <a:buClr>
                <a:srgbClr val="002060"/>
              </a:buClr>
              <a:buFont typeface="Wingdings" panose="05000000000000000000" pitchFamily="2" charset="2"/>
              <a:buChar char="ü"/>
            </a:pPr>
            <a:r>
              <a:rPr lang="pt-BR" altLang="pt-BR" sz="2200" dirty="0" smtClean="0"/>
              <a:t>Na música (</a:t>
            </a:r>
            <a:r>
              <a:rPr lang="pt-BR" sz="2200" dirty="0"/>
              <a:t>dó </a:t>
            </a:r>
            <a:r>
              <a:rPr lang="pt-BR" sz="2200" dirty="0" smtClean="0"/>
              <a:t>maior)</a:t>
            </a:r>
            <a:r>
              <a:rPr lang="pt-BR" altLang="pt-BR" sz="2200" dirty="0" smtClean="0"/>
              <a:t>;</a:t>
            </a:r>
            <a:endParaRPr lang="pt-BR" altLang="pt-BR" sz="2200" dirty="0"/>
          </a:p>
        </p:txBody>
      </p:sp>
      <p:pic>
        <p:nvPicPr>
          <p:cNvPr id="7" name="Picture 4" descr="http://pessoal.sercomtel.com.br/matematica/alegria/fibonacci/vitruvio.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51843" y="2177607"/>
            <a:ext cx="2555003" cy="1955133"/>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tângulo 7"/>
          <p:cNvSpPr/>
          <p:nvPr/>
        </p:nvSpPr>
        <p:spPr>
          <a:xfrm rot="16200000">
            <a:off x="2841264" y="2898916"/>
            <a:ext cx="1913650" cy="553998"/>
          </a:xfrm>
          <a:prstGeom prst="rect">
            <a:avLst/>
          </a:prstGeom>
        </p:spPr>
        <p:txBody>
          <a:bodyPr wrap="square">
            <a:spAutoFit/>
          </a:bodyPr>
          <a:lstStyle/>
          <a:p>
            <a:r>
              <a:rPr lang="pt-BR" sz="1000" dirty="0"/>
              <a:t>http://pessoal.sercomtel.com.br/matematica/alegria/fibonacci/vitruvio.png</a:t>
            </a:r>
          </a:p>
        </p:txBody>
      </p:sp>
      <p:sp>
        <p:nvSpPr>
          <p:cNvPr id="9" name="Retângulo 8"/>
          <p:cNvSpPr/>
          <p:nvPr/>
        </p:nvSpPr>
        <p:spPr>
          <a:xfrm>
            <a:off x="323528" y="1628257"/>
            <a:ext cx="4572000" cy="430887"/>
          </a:xfrm>
          <a:prstGeom prst="rect">
            <a:avLst/>
          </a:prstGeom>
        </p:spPr>
        <p:txBody>
          <a:bodyPr>
            <a:spAutoFit/>
          </a:bodyPr>
          <a:lstStyle/>
          <a:p>
            <a:pPr marL="285750" indent="-285750">
              <a:buClr>
                <a:srgbClr val="002060"/>
              </a:buClr>
              <a:buFont typeface="Wingdings" panose="05000000000000000000" pitchFamily="2" charset="2"/>
              <a:buChar char="ü"/>
            </a:pPr>
            <a:r>
              <a:rPr lang="pt-BR" sz="2200" dirty="0" smtClean="0"/>
              <a:t>Dimensões médias humanas:</a:t>
            </a:r>
            <a:endParaRPr lang="pt-BR" sz="2200" dirty="0"/>
          </a:p>
        </p:txBody>
      </p:sp>
      <p:sp>
        <p:nvSpPr>
          <p:cNvPr id="10" name="Retângulo 9"/>
          <p:cNvSpPr/>
          <p:nvPr/>
        </p:nvSpPr>
        <p:spPr>
          <a:xfrm>
            <a:off x="4785314" y="1620274"/>
            <a:ext cx="4107166" cy="430887"/>
          </a:xfrm>
          <a:prstGeom prst="rect">
            <a:avLst/>
          </a:prstGeom>
        </p:spPr>
        <p:txBody>
          <a:bodyPr wrap="square">
            <a:spAutoFit/>
          </a:bodyPr>
          <a:lstStyle/>
          <a:p>
            <a:pPr marL="342900" indent="-342900" algn="just">
              <a:buClr>
                <a:srgbClr val="002060"/>
              </a:buClr>
              <a:buFont typeface="Wingdings" panose="05000000000000000000" pitchFamily="2" charset="2"/>
              <a:buChar char="ü"/>
            </a:pPr>
            <a:r>
              <a:rPr lang="pt-BR" altLang="pt-BR" sz="2200" dirty="0"/>
              <a:t>Estudo genealógico de </a:t>
            </a:r>
            <a:r>
              <a:rPr lang="pt-BR" altLang="pt-BR" sz="2200" dirty="0" smtClean="0"/>
              <a:t>coelhos:</a:t>
            </a:r>
            <a:endParaRPr lang="pt-BR" sz="2200" dirty="0"/>
          </a:p>
        </p:txBody>
      </p:sp>
      <p:sp>
        <p:nvSpPr>
          <p:cNvPr id="13" name="Retângulo 12"/>
          <p:cNvSpPr/>
          <p:nvPr/>
        </p:nvSpPr>
        <p:spPr>
          <a:xfrm>
            <a:off x="4716016" y="4256104"/>
            <a:ext cx="3232808" cy="397032"/>
          </a:xfrm>
          <a:prstGeom prst="rect">
            <a:avLst/>
          </a:prstGeom>
        </p:spPr>
        <p:txBody>
          <a:bodyPr wrap="none">
            <a:spAutoFit/>
          </a:bodyPr>
          <a:lstStyle/>
          <a:p>
            <a:pPr algn="just">
              <a:lnSpc>
                <a:spcPct val="90000"/>
              </a:lnSpc>
              <a:buClr>
                <a:srgbClr val="002060"/>
              </a:buClr>
              <a:buFont typeface="Wingdings" panose="05000000000000000000" pitchFamily="2" charset="2"/>
              <a:buChar char="ü"/>
            </a:pPr>
            <a:r>
              <a:rPr lang="pt-BR" altLang="pt-BR" sz="2200" dirty="0"/>
              <a:t>Crescimento de </a:t>
            </a:r>
            <a:r>
              <a:rPr lang="pt-BR" altLang="pt-BR" sz="2200" dirty="0" smtClean="0"/>
              <a:t>plantas:</a:t>
            </a:r>
            <a:endParaRPr lang="pt-BR" altLang="pt-BR" sz="2200" dirty="0"/>
          </a:p>
        </p:txBody>
      </p:sp>
      <p:sp>
        <p:nvSpPr>
          <p:cNvPr id="17" name="Retângulo 16"/>
          <p:cNvSpPr/>
          <p:nvPr/>
        </p:nvSpPr>
        <p:spPr>
          <a:xfrm>
            <a:off x="323528" y="764704"/>
            <a:ext cx="8501462" cy="830997"/>
          </a:xfrm>
          <a:prstGeom prst="rect">
            <a:avLst/>
          </a:prstGeom>
        </p:spPr>
        <p:txBody>
          <a:bodyPr wrap="square">
            <a:spAutoFit/>
          </a:bodyPr>
          <a:lstStyle/>
          <a:p>
            <a:pPr marL="342900" indent="-342900" algn="just">
              <a:buClr>
                <a:srgbClr val="002060"/>
              </a:buClr>
              <a:buFont typeface="Wingdings" panose="05000000000000000000" pitchFamily="2" charset="2"/>
              <a:buChar char="v"/>
            </a:pPr>
            <a:r>
              <a:rPr lang="pt-BR" sz="2400" dirty="0"/>
              <a:t>Essa </a:t>
            </a:r>
            <a:r>
              <a:rPr lang="pt-BR" sz="2400" dirty="0" smtClean="0"/>
              <a:t>sequência </a:t>
            </a:r>
            <a:r>
              <a:rPr lang="pt-BR" sz="2400" dirty="0"/>
              <a:t>é dotada de uma grande quantidade de aplicações muito </a:t>
            </a:r>
            <a:r>
              <a:rPr lang="pt-BR" sz="2400" dirty="0" smtClean="0"/>
              <a:t>interessantes, dentre elas:</a:t>
            </a:r>
            <a:endParaRPr lang="pt-BR" altLang="pt-BR" sz="2200" dirty="0" smtClean="0"/>
          </a:p>
        </p:txBody>
      </p:sp>
      <p:pic>
        <p:nvPicPr>
          <p:cNvPr id="49154" name="Picture 2" descr="Problema dos Coelhos"/>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119540" y="2137435"/>
            <a:ext cx="3030682" cy="1939637"/>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Retângulo 17"/>
          <p:cNvSpPr/>
          <p:nvPr/>
        </p:nvSpPr>
        <p:spPr>
          <a:xfrm rot="16200000">
            <a:off x="7600504" y="2749504"/>
            <a:ext cx="1851680" cy="707886"/>
          </a:xfrm>
          <a:prstGeom prst="rect">
            <a:avLst/>
          </a:prstGeom>
        </p:spPr>
        <p:txBody>
          <a:bodyPr wrap="square">
            <a:spAutoFit/>
          </a:bodyPr>
          <a:lstStyle/>
          <a:p>
            <a:r>
              <a:rPr lang="pt-BR" sz="1000" dirty="0"/>
              <a:t>http://portaldoprofessor.mec.gov.br/storage/discovirtual/galerias/imagem/0000003480/md.0000038775.gif</a:t>
            </a:r>
          </a:p>
        </p:txBody>
      </p:sp>
      <p:pic>
        <p:nvPicPr>
          <p:cNvPr id="49158" name="Picture 6" descr="http://4.bp.blogspot.com/-R13DqgnIVYA/U_JoYPa0qRI/AAAAAAAADdg/nH-O148LZeM/s1600/numeros-fibonacci-como-ganhar-na-lotofacil-segredo.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333094" y="4653136"/>
            <a:ext cx="2047218" cy="1680264"/>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Retângulo 19"/>
          <p:cNvSpPr/>
          <p:nvPr/>
        </p:nvSpPr>
        <p:spPr>
          <a:xfrm rot="16200000">
            <a:off x="7200568" y="4944725"/>
            <a:ext cx="1598839" cy="1015663"/>
          </a:xfrm>
          <a:prstGeom prst="rect">
            <a:avLst/>
          </a:prstGeom>
        </p:spPr>
        <p:txBody>
          <a:bodyPr wrap="square">
            <a:spAutoFit/>
          </a:bodyPr>
          <a:lstStyle/>
          <a:p>
            <a:r>
              <a:rPr lang="pt-BR" sz="1000" dirty="0"/>
              <a:t>http://4.bp.blogspot.com/-R13DqgnIVYA/U_JoYPa0qRI/AAAAAAAADdg/nH-O148LZeM/s1600/numeros-fibonacci-como-ganhar-na-lotofacil-segredo.png</a:t>
            </a:r>
          </a:p>
        </p:txBody>
      </p:sp>
    </p:spTree>
    <p:extLst>
      <p:ext uri="{BB962C8B-B14F-4D97-AF65-F5344CB8AC3E}">
        <p14:creationId xmlns:p14="http://schemas.microsoft.com/office/powerpoint/2010/main" xmlns="" val="1776532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0"/>
                            </p:stCondLst>
                            <p:childTnLst>
                              <p:par>
                                <p:cTn id="26" presetID="10" presetClass="entr" presetSubtype="0" fill="hold" nodeType="afterEffect">
                                  <p:stCondLst>
                                    <p:cond delay="0"/>
                                  </p:stCondLst>
                                  <p:childTnLst>
                                    <p:set>
                                      <p:cBhvr>
                                        <p:cTn id="27" dur="1" fill="hold">
                                          <p:stCondLst>
                                            <p:cond delay="0"/>
                                          </p:stCondLst>
                                        </p:cTn>
                                        <p:tgtEl>
                                          <p:spTgt spid="49154"/>
                                        </p:tgtEl>
                                        <p:attrNameLst>
                                          <p:attrName>style.visibility</p:attrName>
                                        </p:attrNameLst>
                                      </p:cBhvr>
                                      <p:to>
                                        <p:strVal val="visible"/>
                                      </p:to>
                                    </p:set>
                                    <p:animEffect transition="in" filter="fade">
                                      <p:cBhvr>
                                        <p:cTn id="28" dur="500"/>
                                        <p:tgtEl>
                                          <p:spTgt spid="491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par>
                          <p:cTn id="36" fill="hold">
                            <p:stCondLst>
                              <p:cond delay="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par>
                          <p:cTn id="47" fill="hold">
                            <p:stCondLst>
                              <p:cond delay="0"/>
                            </p:stCondLst>
                            <p:childTnLst>
                              <p:par>
                                <p:cTn id="48" presetID="10" presetClass="entr" presetSubtype="0" fill="hold" nodeType="afterEffect">
                                  <p:stCondLst>
                                    <p:cond delay="0"/>
                                  </p:stCondLst>
                                  <p:childTnLst>
                                    <p:set>
                                      <p:cBhvr>
                                        <p:cTn id="49" dur="1" fill="hold">
                                          <p:stCondLst>
                                            <p:cond delay="0"/>
                                          </p:stCondLst>
                                        </p:cTn>
                                        <p:tgtEl>
                                          <p:spTgt spid="49158"/>
                                        </p:tgtEl>
                                        <p:attrNameLst>
                                          <p:attrName>style.visibility</p:attrName>
                                        </p:attrNameLst>
                                      </p:cBhvr>
                                      <p:to>
                                        <p:strVal val="visible"/>
                                      </p:to>
                                    </p:set>
                                    <p:animEffect transition="in" filter="fade">
                                      <p:cBhvr>
                                        <p:cTn id="50" dur="500"/>
                                        <p:tgtEl>
                                          <p:spTgt spid="4915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3" grpId="0"/>
      <p:bldP spid="17" grpId="0"/>
      <p:bldP spid="18"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916832"/>
            <a:ext cx="8229600" cy="2952932"/>
          </a:xfrm>
        </p:spPr>
        <p:txBody>
          <a:bodyPr/>
          <a:lstStyle/>
          <a:p>
            <a:pPr algn="just">
              <a:buClr>
                <a:srgbClr val="002060"/>
              </a:buClr>
              <a:buFont typeface="Wingdings" panose="05000000000000000000" pitchFamily="2" charset="2"/>
              <a:buChar char="v"/>
            </a:pPr>
            <a:r>
              <a:rPr lang="pt-BR" sz="1950" dirty="0" smtClean="0"/>
              <a:t>A </a:t>
            </a:r>
            <a:r>
              <a:rPr lang="pt-BR" sz="1950" dirty="0"/>
              <a:t>cor da pele humana é resultado da concentração de um pigmento marrom chamado melanina </a:t>
            </a:r>
            <a:r>
              <a:rPr lang="pt-BR" sz="1950" dirty="0" smtClean="0"/>
              <a:t>a qual </a:t>
            </a:r>
            <a:r>
              <a:rPr lang="pt-BR" sz="1950" dirty="0"/>
              <a:t>é determinada por no mínimo dois pares de genes, que indicaremos pelas letras </a:t>
            </a:r>
            <a:r>
              <a:rPr lang="pt-BR" sz="1950" dirty="0" err="1"/>
              <a:t>Nn</a:t>
            </a:r>
            <a:r>
              <a:rPr lang="pt-BR" sz="1950" dirty="0"/>
              <a:t> e </a:t>
            </a:r>
            <a:r>
              <a:rPr lang="pt-BR" sz="1950" dirty="0" err="1" smtClean="0"/>
              <a:t>Bb</a:t>
            </a:r>
            <a:r>
              <a:rPr lang="pt-BR" sz="1950" dirty="0" smtClean="0"/>
              <a:t>. Aqui </a:t>
            </a:r>
            <a:r>
              <a:rPr lang="pt-BR" sz="1950" dirty="0"/>
              <a:t>N e B determinarão uma grande quantidade de melanina (são os alelos efetivos) e n e b </a:t>
            </a:r>
            <a:r>
              <a:rPr lang="pt-BR" sz="1950" dirty="0" smtClean="0"/>
              <a:t>uma pequena </a:t>
            </a:r>
            <a:r>
              <a:rPr lang="pt-BR" sz="1950" dirty="0"/>
              <a:t>quantidade (alelos não efetivos). Com isto em mente, as pessoas NNBB serão negras </a:t>
            </a:r>
            <a:r>
              <a:rPr lang="pt-BR" sz="1950" dirty="0" smtClean="0"/>
              <a:t>e as </a:t>
            </a:r>
            <a:r>
              <a:rPr lang="pt-BR" sz="1950" dirty="0" err="1"/>
              <a:t>nnbb</a:t>
            </a:r>
            <a:r>
              <a:rPr lang="pt-BR" sz="1950" dirty="0"/>
              <a:t> serão brancas. Entre estes dois extremos teremos os mulatos com suas nuances: escuro</a:t>
            </a:r>
            <a:r>
              <a:rPr lang="pt-BR" sz="1950" dirty="0" smtClean="0"/>
              <a:t>, médio </a:t>
            </a:r>
            <a:r>
              <a:rPr lang="pt-BR" sz="1950" dirty="0"/>
              <a:t>e claro. Os cruzamentos possíveis entre um casal de mulatos médios estão </a:t>
            </a:r>
            <a:r>
              <a:rPr lang="pt-BR" sz="1950" dirty="0" smtClean="0"/>
              <a:t>representados esquematicamente </a:t>
            </a:r>
            <a:r>
              <a:rPr lang="pt-BR" sz="1950" dirty="0"/>
              <a:t>abaixo</a:t>
            </a:r>
            <a:r>
              <a:rPr lang="pt-BR" sz="1950" dirty="0" smtClean="0"/>
              <a:t>:</a:t>
            </a:r>
            <a:endParaRPr lang="pt-BR" sz="1950" dirty="0"/>
          </a:p>
        </p:txBody>
      </p:sp>
      <p:sp>
        <p:nvSpPr>
          <p:cNvPr id="4" name="Retângulo 3"/>
          <p:cNvSpPr/>
          <p:nvPr/>
        </p:nvSpPr>
        <p:spPr>
          <a:xfrm>
            <a:off x="467544" y="890717"/>
            <a:ext cx="8424936" cy="954107"/>
          </a:xfrm>
          <a:prstGeom prst="rect">
            <a:avLst/>
          </a:prstGeom>
        </p:spPr>
        <p:txBody>
          <a:bodyPr wrap="square">
            <a:spAutoFit/>
          </a:bodyPr>
          <a:lstStyle/>
          <a:p>
            <a:pPr algn="ctr"/>
            <a:r>
              <a:rPr lang="pt-BR" sz="2800" b="1" dirty="0" smtClean="0"/>
              <a:t>GENÉTICA: HERANÇA QUANTITATIVA</a:t>
            </a:r>
          </a:p>
          <a:p>
            <a:pPr algn="ctr"/>
            <a:r>
              <a:rPr lang="pt-BR" sz="2800" b="1" dirty="0" smtClean="0"/>
              <a:t>(A COR DA PELE)</a:t>
            </a:r>
            <a:endParaRPr lang="pt-BR" sz="2800" b="1" dirty="0"/>
          </a:p>
        </p:txBody>
      </p:sp>
      <p:grpSp>
        <p:nvGrpSpPr>
          <p:cNvPr id="7" name="Grupo 6"/>
          <p:cNvGrpSpPr/>
          <p:nvPr/>
        </p:nvGrpSpPr>
        <p:grpSpPr>
          <a:xfrm>
            <a:off x="1763688" y="4493970"/>
            <a:ext cx="1811991" cy="1785323"/>
            <a:chOff x="2188514" y="4541268"/>
            <a:chExt cx="1811991" cy="1785323"/>
          </a:xfrm>
        </p:grpSpPr>
        <p:pic>
          <p:nvPicPr>
            <p:cNvPr id="450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08786" y="4668828"/>
              <a:ext cx="771446" cy="14956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Elipse 4"/>
            <p:cNvSpPr/>
            <p:nvPr/>
          </p:nvSpPr>
          <p:spPr>
            <a:xfrm>
              <a:off x="2188514" y="4541268"/>
              <a:ext cx="1811991" cy="17853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9" name="Grupo 8"/>
          <p:cNvGrpSpPr/>
          <p:nvPr/>
        </p:nvGrpSpPr>
        <p:grpSpPr>
          <a:xfrm>
            <a:off x="4723238" y="4517175"/>
            <a:ext cx="1811991" cy="1785323"/>
            <a:chOff x="5556469" y="4564473"/>
            <a:chExt cx="1811991" cy="1785323"/>
          </a:xfrm>
        </p:grpSpPr>
        <p:pic>
          <p:nvPicPr>
            <p:cNvPr id="45059"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67824" y="4704529"/>
              <a:ext cx="771446" cy="14956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Elipse 7"/>
            <p:cNvSpPr/>
            <p:nvPr/>
          </p:nvSpPr>
          <p:spPr>
            <a:xfrm>
              <a:off x="5556469" y="4564473"/>
              <a:ext cx="1811991" cy="17853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6" name="CaixaDeTexto 5"/>
          <p:cNvSpPr txBox="1"/>
          <p:nvPr/>
        </p:nvSpPr>
        <p:spPr>
          <a:xfrm>
            <a:off x="4003158" y="5153162"/>
            <a:ext cx="304892" cy="369332"/>
          </a:xfrm>
          <a:prstGeom prst="rect">
            <a:avLst/>
          </a:prstGeom>
          <a:noFill/>
        </p:spPr>
        <p:txBody>
          <a:bodyPr wrap="none" rtlCol="0">
            <a:spAutoFit/>
          </a:bodyPr>
          <a:lstStyle/>
          <a:p>
            <a:r>
              <a:rPr lang="pt-BR" dirty="0" smtClean="0"/>
              <a:t>X</a:t>
            </a:r>
            <a:endParaRPr lang="pt-BR" dirty="0"/>
          </a:p>
        </p:txBody>
      </p:sp>
      <p:sp>
        <p:nvSpPr>
          <p:cNvPr id="2" name="Retângulo 1"/>
          <p:cNvSpPr/>
          <p:nvPr/>
        </p:nvSpPr>
        <p:spPr>
          <a:xfrm rot="16200000">
            <a:off x="6585004" y="4897229"/>
            <a:ext cx="1105306" cy="1015663"/>
          </a:xfrm>
          <a:prstGeom prst="rect">
            <a:avLst/>
          </a:prstGeom>
        </p:spPr>
        <p:txBody>
          <a:bodyPr wrap="square">
            <a:spAutoFit/>
          </a:bodyPr>
          <a:lstStyle/>
          <a:p>
            <a:r>
              <a:rPr lang="pt-BR" sz="1000" dirty="0"/>
              <a:t>https://www.yumpu.com/pt/document/view/29839992/genactica-e-combinataria-cdcc</a:t>
            </a:r>
          </a:p>
        </p:txBody>
      </p:sp>
      <p:sp>
        <p:nvSpPr>
          <p:cNvPr id="12" name="Seta entalhada para a direita 11"/>
          <p:cNvSpPr/>
          <p:nvPr/>
        </p:nvSpPr>
        <p:spPr>
          <a:xfrm>
            <a:off x="7986713" y="5805488"/>
            <a:ext cx="762000" cy="484187"/>
          </a:xfrm>
          <a:prstGeom prst="notchedRightArrow">
            <a:avLst/>
          </a:prstGeom>
          <a:solidFill>
            <a:schemeClr val="accent1">
              <a:lumMod val="40000"/>
              <a:lumOff val="60000"/>
            </a:schemeClr>
          </a:solid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extLst>
      <p:ext uri="{BB962C8B-B14F-4D97-AF65-F5344CB8AC3E}">
        <p14:creationId xmlns:p14="http://schemas.microsoft.com/office/powerpoint/2010/main" xmlns="" val="42261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par>
                          <p:cTn id="33" fill="hold">
                            <p:stCondLst>
                              <p:cond delay="3000"/>
                            </p:stCondLst>
                            <p:childTnLst>
                              <p:par>
                                <p:cTn id="34" presetID="26" presetClass="emph" presetSubtype="0" fill="hold" grpId="1" nodeType="afterEffect">
                                  <p:stCondLst>
                                    <p:cond delay="0"/>
                                  </p:stCondLst>
                                  <p:childTnLst>
                                    <p:animEffect transition="out" filter="fade">
                                      <p:cBhvr>
                                        <p:cTn id="35" dur="500" tmFilter="0, 0; .2, .5; .8, .5; 1, 0"/>
                                        <p:tgtEl>
                                          <p:spTgt spid="12"/>
                                        </p:tgtEl>
                                      </p:cBhvr>
                                    </p:animEffect>
                                    <p:animScale>
                                      <p:cBhvr>
                                        <p:cTn id="36"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2" grpId="0"/>
      <p:bldP spid="12" grpId="0" animBg="1"/>
      <p:bldP spid="1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Ficheiro:Sierpinski-zoom4-ani.gif"/>
          <p:cNvPicPr>
            <a:picLocks noChangeAspect="1" noChangeArrowheads="1" noCrop="1"/>
          </p:cNvPicPr>
          <p:nvPr/>
        </p:nvPicPr>
        <p:blipFill>
          <a:blip r:embed="rId3">
            <a:extLst>
              <a:ext uri="{28A0092B-C50C-407E-A947-70E740481C1C}">
                <a14:useLocalDpi xmlns:a14="http://schemas.microsoft.com/office/drawing/2010/main" xmlns="" val="0"/>
              </a:ext>
            </a:extLst>
          </a:blip>
          <a:srcRect/>
          <a:stretch>
            <a:fillRect/>
          </a:stretch>
        </p:blipFill>
        <p:spPr bwMode="auto">
          <a:xfrm>
            <a:off x="467544" y="3034937"/>
            <a:ext cx="2837921" cy="2454419"/>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tângulo 4"/>
          <p:cNvSpPr/>
          <p:nvPr/>
        </p:nvSpPr>
        <p:spPr>
          <a:xfrm>
            <a:off x="323528" y="5593302"/>
            <a:ext cx="2981937" cy="400110"/>
          </a:xfrm>
          <a:prstGeom prst="rect">
            <a:avLst/>
          </a:prstGeom>
        </p:spPr>
        <p:txBody>
          <a:bodyPr wrap="square">
            <a:spAutoFit/>
          </a:bodyPr>
          <a:lstStyle/>
          <a:p>
            <a:r>
              <a:rPr lang="pt-BR" sz="1000" dirty="0"/>
              <a:t>https://upload.wikimedia.org/wikipedia/commons/3/38/Sierpinski-zoom4-ani.gif</a:t>
            </a:r>
          </a:p>
        </p:txBody>
      </p:sp>
      <p:sp>
        <p:nvSpPr>
          <p:cNvPr id="6" name="Retângulo 5"/>
          <p:cNvSpPr/>
          <p:nvPr/>
        </p:nvSpPr>
        <p:spPr>
          <a:xfrm>
            <a:off x="2483768" y="961564"/>
            <a:ext cx="4161845" cy="523220"/>
          </a:xfrm>
          <a:prstGeom prst="rect">
            <a:avLst/>
          </a:prstGeom>
        </p:spPr>
        <p:txBody>
          <a:bodyPr wrap="none">
            <a:spAutoFit/>
          </a:bodyPr>
          <a:lstStyle/>
          <a:p>
            <a:r>
              <a:rPr lang="pt-PT" sz="2800" b="1" dirty="0" smtClean="0"/>
              <a:t>TRIÂNGULO DE SIERPINSKI</a:t>
            </a:r>
            <a:endParaRPr lang="pt-PT" sz="2800" b="1" dirty="0"/>
          </a:p>
        </p:txBody>
      </p:sp>
      <p:sp>
        <p:nvSpPr>
          <p:cNvPr id="8" name="Espaço Reservado para Conteúdo 2"/>
          <p:cNvSpPr txBox="1">
            <a:spLocks/>
          </p:cNvSpPr>
          <p:nvPr/>
        </p:nvSpPr>
        <p:spPr>
          <a:xfrm>
            <a:off x="2771800" y="4058766"/>
            <a:ext cx="6048672" cy="989598"/>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Clr>
                <a:srgbClr val="002060"/>
              </a:buClr>
              <a:buFont typeface="Wingdings" panose="05000000000000000000" pitchFamily="2" charset="2"/>
              <a:buChar char="v"/>
            </a:pPr>
            <a:r>
              <a:rPr lang="pt-BR" sz="1650" dirty="0" smtClean="0">
                <a:latin typeface="+mj-lt"/>
              </a:rPr>
              <a:t>A palavra fractal vem do latim </a:t>
            </a:r>
            <a:r>
              <a:rPr lang="pt-BR" sz="1650" i="1" dirty="0" err="1" smtClean="0">
                <a:latin typeface="+mj-lt"/>
              </a:rPr>
              <a:t>fractus</a:t>
            </a:r>
            <a:r>
              <a:rPr lang="pt-BR" sz="1650" dirty="0" smtClean="0">
                <a:latin typeface="+mj-lt"/>
              </a:rPr>
              <a:t>, que significa quebrado ou fraturado e foi introduzida pelo polonês </a:t>
            </a:r>
            <a:r>
              <a:rPr lang="pt-BR" sz="1650" dirty="0" err="1" smtClean="0">
                <a:latin typeface="+mj-lt"/>
              </a:rPr>
              <a:t>Benoît</a:t>
            </a:r>
            <a:r>
              <a:rPr lang="pt-BR" sz="1650" dirty="0" smtClean="0">
                <a:latin typeface="+mj-lt"/>
              </a:rPr>
              <a:t> </a:t>
            </a:r>
            <a:r>
              <a:rPr lang="pt-BR" sz="1650" dirty="0" err="1" smtClean="0">
                <a:latin typeface="+mj-lt"/>
              </a:rPr>
              <a:t>Mandelbrot</a:t>
            </a:r>
            <a:r>
              <a:rPr lang="pt-BR" sz="1650" dirty="0" smtClean="0">
                <a:latin typeface="+mj-lt"/>
              </a:rPr>
              <a:t> em 1975. Remete também aos números fracionários, indicando, assim, que tais objetos têm dimensão não inteira. </a:t>
            </a:r>
          </a:p>
        </p:txBody>
      </p:sp>
      <p:sp>
        <p:nvSpPr>
          <p:cNvPr id="9" name="Espaço Reservado para Conteúdo 2"/>
          <p:cNvSpPr txBox="1">
            <a:spLocks/>
          </p:cNvSpPr>
          <p:nvPr/>
        </p:nvSpPr>
        <p:spPr>
          <a:xfrm>
            <a:off x="251520" y="1683472"/>
            <a:ext cx="8496944" cy="1501627"/>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Clr>
                <a:srgbClr val="002060"/>
              </a:buClr>
              <a:buFont typeface="Wingdings" panose="05000000000000000000" pitchFamily="2" charset="2"/>
              <a:buChar char="v"/>
            </a:pPr>
            <a:r>
              <a:rPr lang="pt-BR" sz="1650" dirty="0" smtClean="0">
                <a:latin typeface="+mj-lt"/>
              </a:rPr>
              <a:t>Existe uma relação com o triângulo de Pascal. Montando o triângulo de Pascal com 2</a:t>
            </a:r>
            <a:r>
              <a:rPr lang="pt-BR" sz="1650" baseline="30000" dirty="0" smtClean="0">
                <a:latin typeface="+mj-lt"/>
              </a:rPr>
              <a:t>n</a:t>
            </a:r>
            <a:r>
              <a:rPr lang="pt-BR" sz="1650" dirty="0" smtClean="0">
                <a:latin typeface="+mj-lt"/>
              </a:rPr>
              <a:t> linhas, e pintando os números pares de branco e os ímpares de preto, a figura obtida será uma aproximação do </a:t>
            </a:r>
            <a:r>
              <a:rPr lang="pt-BR" sz="1650" dirty="0" smtClean="0">
                <a:solidFill>
                  <a:srgbClr val="FF0000"/>
                </a:solidFill>
                <a:latin typeface="+mj-lt"/>
              </a:rPr>
              <a:t>triângulo de </a:t>
            </a:r>
            <a:r>
              <a:rPr lang="pt-BR" sz="1650" dirty="0" err="1" smtClean="0">
                <a:solidFill>
                  <a:srgbClr val="FF0000"/>
                </a:solidFill>
                <a:latin typeface="+mj-lt"/>
              </a:rPr>
              <a:t>Sierpinski</a:t>
            </a:r>
            <a:r>
              <a:rPr lang="pt-BR" sz="1650" dirty="0" smtClean="0">
                <a:latin typeface="+mj-lt"/>
              </a:rPr>
              <a:t>.</a:t>
            </a:r>
          </a:p>
        </p:txBody>
      </p:sp>
      <p:sp>
        <p:nvSpPr>
          <p:cNvPr id="7" name="Retângulo 6"/>
          <p:cNvSpPr/>
          <p:nvPr/>
        </p:nvSpPr>
        <p:spPr>
          <a:xfrm>
            <a:off x="2227268" y="2611621"/>
            <a:ext cx="6552728" cy="1361911"/>
          </a:xfrm>
          <a:prstGeom prst="rect">
            <a:avLst/>
          </a:prstGeom>
        </p:spPr>
        <p:txBody>
          <a:bodyPr wrap="square">
            <a:spAutoFit/>
          </a:bodyPr>
          <a:lstStyle/>
          <a:p>
            <a:pPr marL="285750" indent="-285750" algn="just">
              <a:buClr>
                <a:srgbClr val="002060"/>
              </a:buClr>
              <a:buFont typeface="Wingdings" panose="05000000000000000000" pitchFamily="2" charset="2"/>
              <a:buChar char="v"/>
            </a:pPr>
            <a:r>
              <a:rPr lang="pt-BR" sz="1650" dirty="0">
                <a:latin typeface="+mj-lt"/>
              </a:rPr>
              <a:t>Essa figura é uma aproximação do Triângulo de </a:t>
            </a:r>
            <a:r>
              <a:rPr lang="pt-BR" sz="1650" dirty="0" err="1">
                <a:latin typeface="+mj-lt"/>
              </a:rPr>
              <a:t>Sierpinski</a:t>
            </a:r>
            <a:r>
              <a:rPr lang="pt-BR" sz="1650" dirty="0">
                <a:latin typeface="+mj-lt"/>
              </a:rPr>
              <a:t>, que é um exemplo de </a:t>
            </a:r>
            <a:r>
              <a:rPr lang="pt-BR" sz="1650" i="1" dirty="0">
                <a:solidFill>
                  <a:srgbClr val="FF0000"/>
                </a:solidFill>
                <a:latin typeface="+mj-lt"/>
              </a:rPr>
              <a:t>fractal</a:t>
            </a:r>
            <a:r>
              <a:rPr lang="pt-BR" sz="1650" dirty="0">
                <a:latin typeface="+mj-lt"/>
              </a:rPr>
              <a:t>.  De forma simplificada, fractal é uma figura geométrica definida em uma região </a:t>
            </a:r>
            <a:r>
              <a:rPr lang="pt-BR" sz="1650" i="1" dirty="0">
                <a:latin typeface="+mj-lt"/>
              </a:rPr>
              <a:t>limitada</a:t>
            </a:r>
            <a:r>
              <a:rPr lang="pt-BR" sz="1650" dirty="0">
                <a:latin typeface="+mj-lt"/>
              </a:rPr>
              <a:t>, que possui padrões que se repetem </a:t>
            </a:r>
            <a:r>
              <a:rPr lang="pt-BR" sz="1650" i="1" dirty="0">
                <a:latin typeface="+mj-lt"/>
              </a:rPr>
              <a:t>indefinidamente</a:t>
            </a:r>
            <a:r>
              <a:rPr lang="pt-BR" sz="1650" dirty="0">
                <a:latin typeface="+mj-lt"/>
              </a:rPr>
              <a:t> (por isso a figura ao lado é uma aproximação). </a:t>
            </a:r>
          </a:p>
        </p:txBody>
      </p:sp>
      <p:sp>
        <p:nvSpPr>
          <p:cNvPr id="10" name="Retângulo 9"/>
          <p:cNvSpPr/>
          <p:nvPr/>
        </p:nvSpPr>
        <p:spPr>
          <a:xfrm>
            <a:off x="3404106" y="5201324"/>
            <a:ext cx="5416366" cy="1107996"/>
          </a:xfrm>
          <a:prstGeom prst="rect">
            <a:avLst/>
          </a:prstGeom>
        </p:spPr>
        <p:txBody>
          <a:bodyPr wrap="square">
            <a:spAutoFit/>
          </a:bodyPr>
          <a:lstStyle/>
          <a:p>
            <a:pPr marL="285750" indent="-285750" algn="just">
              <a:buClr>
                <a:srgbClr val="002060"/>
              </a:buClr>
              <a:buFont typeface="Wingdings" panose="05000000000000000000" pitchFamily="2" charset="2"/>
              <a:buChar char="v"/>
            </a:pPr>
            <a:r>
              <a:rPr lang="pt-BR" sz="1650" dirty="0" smtClean="0">
                <a:latin typeface="+mj-lt"/>
              </a:rPr>
              <a:t>Outra </a:t>
            </a:r>
            <a:r>
              <a:rPr lang="pt-BR" sz="1650" dirty="0">
                <a:latin typeface="+mj-lt"/>
              </a:rPr>
              <a:t>propriedade dos fractais é a </a:t>
            </a:r>
            <a:r>
              <a:rPr lang="pt-BR" sz="1650" dirty="0" err="1">
                <a:latin typeface="+mj-lt"/>
              </a:rPr>
              <a:t>auto-semelhança</a:t>
            </a:r>
            <a:r>
              <a:rPr lang="pt-BR" sz="1650" dirty="0">
                <a:latin typeface="+mj-lt"/>
              </a:rPr>
              <a:t> ou simetria através das escalas. Isso significa que cada pequena porção de um fractal pode ser vista como uma réplica do fractal completo, mas em uma escala menor. </a:t>
            </a:r>
          </a:p>
        </p:txBody>
      </p:sp>
    </p:spTree>
    <p:extLst>
      <p:ext uri="{BB962C8B-B14F-4D97-AF65-F5344CB8AC3E}">
        <p14:creationId xmlns:p14="http://schemas.microsoft.com/office/powerpoint/2010/main" xmlns="" val="265547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1000"/>
                                        <p:tgtEl>
                                          <p:spTgt spid="9">
                                            <p:txEl>
                                              <p:pRg st="0" end="0"/>
                                            </p:txEl>
                                          </p:spTgt>
                                        </p:tgtEl>
                                      </p:cBhvr>
                                    </p:animEffect>
                                    <p:anim calcmode="lin" valueType="num">
                                      <p:cBhvr>
                                        <p:cTn id="1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38914"/>
                                        </p:tgtEl>
                                        <p:attrNameLst>
                                          <p:attrName>style.visibility</p:attrName>
                                        </p:attrNameLst>
                                      </p:cBhvr>
                                      <p:to>
                                        <p:strVal val="visible"/>
                                      </p:to>
                                    </p:set>
                                    <p:animEffect transition="in" filter="fade">
                                      <p:cBhvr>
                                        <p:cTn id="19" dur="500"/>
                                        <p:tgtEl>
                                          <p:spTgt spid="389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1000"/>
                                        <p:tgtEl>
                                          <p:spTgt spid="7">
                                            <p:txEl>
                                              <p:pRg st="0" end="0"/>
                                            </p:txEl>
                                          </p:spTgt>
                                        </p:tgtEl>
                                      </p:cBhvr>
                                    </p:animEffect>
                                    <p:anim calcmode="lin" valueType="num">
                                      <p:cBhvr>
                                        <p:cTn id="2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fade">
                                      <p:cBhvr>
                                        <p:cTn id="34" dur="1000"/>
                                        <p:tgtEl>
                                          <p:spTgt spid="8">
                                            <p:txEl>
                                              <p:pRg st="0" end="0"/>
                                            </p:txEl>
                                          </p:spTgt>
                                        </p:tgtEl>
                                      </p:cBhvr>
                                    </p:animEffect>
                                    <p:anim calcmode="lin" valueType="num">
                                      <p:cBhvr>
                                        <p:cTn id="3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fade">
                                      <p:cBhvr>
                                        <p:cTn id="41" dur="1000"/>
                                        <p:tgtEl>
                                          <p:spTgt spid="10">
                                            <p:txEl>
                                              <p:pRg st="0" end="0"/>
                                            </p:txEl>
                                          </p:spTgt>
                                        </p:tgtEl>
                                      </p:cBhvr>
                                    </p:animEffect>
                                    <p:anim calcmode="lin" valueType="num">
                                      <p:cBhvr>
                                        <p:cTn id="4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build="p"/>
      <p:bldP spid="9" grpId="0" build="p"/>
      <p:bldP spid="7" grpId="0" build="p"/>
      <p:bldP spid="10"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850" y="2351088"/>
            <a:ext cx="7815263" cy="1941512"/>
          </a:xfrm>
        </p:spPr>
        <p:txBody>
          <a:bodyPr rtlCol="0">
            <a:normAutofit/>
          </a:bodyPr>
          <a:lstStyle/>
          <a:p>
            <a:pPr eaLnBrk="1" fontAlgn="auto" hangingPunct="1">
              <a:spcAft>
                <a:spcPts val="0"/>
              </a:spcAft>
              <a:defRPr/>
            </a:pPr>
            <a:r>
              <a:rPr lang="pt-BR" sz="5500" b="1" i="1" dirty="0" smtClean="0">
                <a:solidFill>
                  <a:srgbClr val="102766"/>
                </a:solidFill>
                <a:effectLst>
                  <a:outerShdw blurRad="38100" dist="38100" dir="2700000" algn="tl">
                    <a:srgbClr val="000000">
                      <a:alpha val="43137"/>
                    </a:srgbClr>
                  </a:outerShdw>
                </a:effectLst>
                <a:ea typeface="+mn-ea"/>
                <a:cs typeface="+mn-cs"/>
              </a:rPr>
              <a:t>QUESTÕES</a:t>
            </a:r>
            <a:endParaRPr lang="pt-BR" sz="5500" i="1" dirty="0">
              <a:solidFill>
                <a:srgbClr val="102766"/>
              </a:solidFill>
              <a:effectLst>
                <a:outerShdw blurRad="38100" dist="38100" dir="2700000" algn="tl">
                  <a:srgbClr val="000000">
                    <a:alpha val="43137"/>
                  </a:srgbClr>
                </a:outerShdw>
              </a:effectLst>
            </a:endParaRPr>
          </a:p>
        </p:txBody>
      </p:sp>
      <p:pic>
        <p:nvPicPr>
          <p:cNvPr id="3" name="Picture 2" descr="http://zonadaponte.com.sapo.pt/gifs/escola/esc003.gif"/>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5507038" y="2566988"/>
            <a:ext cx="2305050" cy="971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tângulo 3"/>
          <p:cNvSpPr>
            <a:spLocks noChangeArrowheads="1"/>
          </p:cNvSpPr>
          <p:nvPr/>
        </p:nvSpPr>
        <p:spPr bwMode="auto">
          <a:xfrm>
            <a:off x="5795963" y="3071813"/>
            <a:ext cx="17303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pt-BR" altLang="pt-BR" sz="1000"/>
              <a:t>http://zonadaponte.com.sapo.pt/gifs/escola/esc003.gif</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ço Reservado para Conteúdo 2"/>
          <p:cNvSpPr>
            <a:spLocks noGrp="1"/>
          </p:cNvSpPr>
          <p:nvPr>
            <p:ph idx="1"/>
          </p:nvPr>
        </p:nvSpPr>
        <p:spPr>
          <a:xfrm>
            <a:off x="395288" y="981075"/>
            <a:ext cx="8229600" cy="4525963"/>
          </a:xfrm>
        </p:spPr>
        <p:txBody>
          <a:bodyPr/>
          <a:lstStyle/>
          <a:p>
            <a:pPr marL="0" indent="0" algn="just">
              <a:buFont typeface="Arial" charset="0"/>
              <a:buNone/>
              <a:defRPr/>
            </a:pPr>
            <a:r>
              <a:rPr lang="pt-BR" altLang="pt-BR" sz="2800" dirty="0" smtClean="0">
                <a:latin typeface="+mj-lt"/>
              </a:rPr>
              <a:t>1º) (UFMG) Determine o número inteiro </a:t>
            </a:r>
            <a:r>
              <a:rPr lang="pt-BR" altLang="pt-BR" sz="2800" b="1" u="sng" dirty="0" smtClean="0">
                <a:latin typeface="+mj-lt"/>
              </a:rPr>
              <a:t>m</a:t>
            </a:r>
            <a:r>
              <a:rPr lang="pt-BR" altLang="pt-BR" sz="2800" dirty="0" smtClean="0">
                <a:latin typeface="+mj-lt"/>
              </a:rPr>
              <a:t> que satisfaz a equação envolvendo números combinatórios:</a:t>
            </a:r>
          </a:p>
          <a:p>
            <a:pPr marL="0" indent="0" algn="just">
              <a:buFont typeface="Arial" charset="0"/>
              <a:buNone/>
              <a:defRPr/>
            </a:pPr>
            <a:r>
              <a:rPr lang="pt-BR" altLang="pt-BR" sz="2800" dirty="0" smtClean="0">
                <a:latin typeface="+mj-lt"/>
              </a:rPr>
              <a:t> </a:t>
            </a:r>
          </a:p>
          <a:p>
            <a:pPr marL="0" indent="0" algn="just">
              <a:buFont typeface="Arial" charset="0"/>
              <a:buNone/>
              <a:defRPr/>
            </a:pPr>
            <a:endParaRPr lang="pt-BR" altLang="pt-BR" sz="2800" dirty="0" smtClean="0">
              <a:latin typeface="+mj-lt"/>
            </a:endParaRPr>
          </a:p>
        </p:txBody>
      </p:sp>
      <p:sp>
        <p:nvSpPr>
          <p:cNvPr id="266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t-BR" altLang="pt-BR" sz="1800"/>
          </a:p>
        </p:txBody>
      </p:sp>
      <p:graphicFrame>
        <p:nvGraphicFramePr>
          <p:cNvPr id="26628" name="Objeto 4"/>
          <p:cNvGraphicFramePr>
            <a:graphicFrameLocks noChangeAspect="1"/>
          </p:cNvGraphicFramePr>
          <p:nvPr/>
        </p:nvGraphicFramePr>
        <p:xfrm>
          <a:off x="2124075" y="2420938"/>
          <a:ext cx="4914900" cy="898525"/>
        </p:xfrm>
        <a:graphic>
          <a:graphicData uri="http://schemas.openxmlformats.org/presentationml/2006/ole">
            <p:oleObj spid="_x0000_s26706" name="Equação" r:id="rId3" imgW="2514600" imgH="457200" progId="Equation.3">
              <p:embed/>
            </p:oleObj>
          </a:graphicData>
        </a:graphic>
      </p:graphicFrame>
      <p:sp>
        <p:nvSpPr>
          <p:cNvPr id="25605" name="Retângulo 5"/>
          <p:cNvSpPr>
            <a:spLocks noChangeArrowheads="1"/>
          </p:cNvSpPr>
          <p:nvPr/>
        </p:nvSpPr>
        <p:spPr bwMode="auto">
          <a:xfrm>
            <a:off x="900113" y="4005263"/>
            <a:ext cx="11874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pt-BR" altLang="pt-BR" sz="2400" dirty="0">
                <a:solidFill>
                  <a:srgbClr val="FF0000"/>
                </a:solidFill>
              </a:rPr>
              <a:t>m = 550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fade">
                                      <p:cBhvr>
                                        <p:cTn id="7"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Espaço Reservado para Conteúdo 26"/>
          <p:cNvSpPr>
            <a:spLocks noGrp="1"/>
          </p:cNvSpPr>
          <p:nvPr>
            <p:ph idx="1"/>
          </p:nvPr>
        </p:nvSpPr>
        <p:spPr>
          <a:xfrm>
            <a:off x="303213" y="990600"/>
            <a:ext cx="8445500" cy="4525963"/>
          </a:xfrm>
        </p:spPr>
        <p:txBody>
          <a:bodyPr/>
          <a:lstStyle/>
          <a:p>
            <a:pPr marL="0" indent="0">
              <a:buFont typeface="Arial" charset="0"/>
              <a:buNone/>
              <a:defRPr/>
            </a:pPr>
            <a:r>
              <a:rPr lang="pt-BR" altLang="pt-BR" sz="2800" dirty="0" smtClean="0">
                <a:latin typeface="+mj-lt"/>
                <a:cs typeface="Times New Roman" pitchFamily="18" charset="0"/>
              </a:rPr>
              <a:t>2º) Seja n um número natural tal que                                 ,                   </a:t>
            </a:r>
          </a:p>
          <a:p>
            <a:pPr marL="0" indent="0">
              <a:buFont typeface="Arial" charset="0"/>
              <a:buNone/>
              <a:defRPr/>
            </a:pPr>
            <a:endParaRPr lang="pt-BR" altLang="pt-BR" sz="2800" dirty="0" smtClean="0">
              <a:latin typeface="+mj-lt"/>
              <a:cs typeface="Times New Roman" pitchFamily="18" charset="0"/>
            </a:endParaRPr>
          </a:p>
          <a:p>
            <a:pPr marL="0" indent="0">
              <a:buFont typeface="Arial" charset="0"/>
              <a:buNone/>
              <a:defRPr/>
            </a:pPr>
            <a:r>
              <a:rPr lang="pt-BR" altLang="pt-BR" sz="2800" dirty="0" smtClean="0">
                <a:latin typeface="+mj-lt"/>
                <a:cs typeface="Times New Roman" pitchFamily="18" charset="0"/>
              </a:rPr>
              <a:t>então:</a:t>
            </a:r>
            <a:endParaRPr lang="pt-BR" altLang="pt-BR" sz="1500" dirty="0" smtClean="0">
              <a:latin typeface="+mj-lt"/>
              <a:cs typeface="Times New Roman" pitchFamily="18" charset="0"/>
            </a:endParaRPr>
          </a:p>
          <a:p>
            <a:pPr marL="0" indent="0">
              <a:buFont typeface="Arial" charset="0"/>
              <a:buNone/>
              <a:defRPr/>
            </a:pPr>
            <a:r>
              <a:rPr lang="pt-BR" altLang="pt-BR" sz="1500" dirty="0" smtClean="0">
                <a:latin typeface="+mj-lt"/>
                <a:cs typeface="Times New Roman" pitchFamily="18" charset="0"/>
              </a:rPr>
              <a:t> </a:t>
            </a:r>
          </a:p>
          <a:p>
            <a:pPr marL="0" indent="0">
              <a:buFont typeface="Arial" charset="0"/>
              <a:buNone/>
              <a:defRPr/>
            </a:pPr>
            <a:r>
              <a:rPr lang="pt-BR" altLang="pt-BR" sz="2800" dirty="0" smtClean="0">
                <a:latin typeface="+mj-lt"/>
                <a:cs typeface="Times New Roman" pitchFamily="18" charset="0"/>
              </a:rPr>
              <a:t>a) n = 5</a:t>
            </a:r>
          </a:p>
          <a:p>
            <a:pPr marL="0" indent="0">
              <a:buFont typeface="Arial" charset="0"/>
              <a:buNone/>
              <a:defRPr/>
            </a:pPr>
            <a:r>
              <a:rPr lang="pt-BR" altLang="pt-BR" sz="2800" dirty="0" smtClean="0">
                <a:latin typeface="+mj-lt"/>
                <a:cs typeface="Times New Roman" pitchFamily="18" charset="0"/>
              </a:rPr>
              <a:t>b) n = 4 ou n = 6</a:t>
            </a:r>
          </a:p>
          <a:p>
            <a:pPr marL="0" indent="0">
              <a:buFont typeface="Arial" charset="0"/>
              <a:buNone/>
              <a:defRPr/>
            </a:pPr>
            <a:r>
              <a:rPr lang="pt-BR" altLang="pt-BR" sz="2800" dirty="0" smtClean="0">
                <a:latin typeface="+mj-lt"/>
                <a:cs typeface="Times New Roman" pitchFamily="18" charset="0"/>
              </a:rPr>
              <a:t>c) n = 3 ou n = 7</a:t>
            </a:r>
          </a:p>
          <a:p>
            <a:pPr marL="0" indent="0">
              <a:buFont typeface="Arial" charset="0"/>
              <a:buNone/>
              <a:defRPr/>
            </a:pPr>
            <a:r>
              <a:rPr lang="pt-BR" altLang="pt-BR" sz="2800" dirty="0" smtClean="0">
                <a:latin typeface="+mj-lt"/>
                <a:cs typeface="Times New Roman" pitchFamily="18" charset="0"/>
              </a:rPr>
              <a:t>d) n = 2</a:t>
            </a:r>
          </a:p>
          <a:p>
            <a:pPr marL="0" indent="0">
              <a:buFont typeface="Arial" charset="0"/>
              <a:buNone/>
              <a:defRPr/>
            </a:pPr>
            <a:r>
              <a:rPr lang="pt-BR" altLang="pt-BR" sz="2800" dirty="0" smtClean="0">
                <a:latin typeface="+mj-lt"/>
                <a:cs typeface="Times New Roman" pitchFamily="18" charset="0"/>
              </a:rPr>
              <a:t>e) n = 2 ou n = 6 </a:t>
            </a:r>
          </a:p>
          <a:p>
            <a:pPr marL="0" indent="0">
              <a:buFont typeface="Arial" charset="0"/>
              <a:buNone/>
              <a:defRPr/>
            </a:pPr>
            <a:endParaRPr lang="pt-BR" altLang="pt-BR" sz="2800" dirty="0" smtClean="0">
              <a:latin typeface="+mj-lt"/>
            </a:endParaRPr>
          </a:p>
        </p:txBody>
      </p:sp>
      <p:sp>
        <p:nvSpPr>
          <p:cNvPr id="40963" name="Rectangle 19"/>
          <p:cNvSpPr>
            <a:spLocks noChangeArrowheads="1"/>
          </p:cNvSpPr>
          <p:nvPr/>
        </p:nvSpPr>
        <p:spPr bwMode="auto">
          <a:xfrm>
            <a:off x="0" y="-230188"/>
            <a:ext cx="184150" cy="4603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pt-BR" altLang="pt-BR" sz="2400" smtClean="0">
              <a:latin typeface="+mj-lt"/>
            </a:endParaRPr>
          </a:p>
        </p:txBody>
      </p:sp>
      <p:graphicFrame>
        <p:nvGraphicFramePr>
          <p:cNvPr id="27652" name="Objeto 28"/>
          <p:cNvGraphicFramePr>
            <a:graphicFrameLocks noChangeAspect="1"/>
          </p:cNvGraphicFramePr>
          <p:nvPr/>
        </p:nvGraphicFramePr>
        <p:xfrm>
          <a:off x="5795963" y="869950"/>
          <a:ext cx="2640012" cy="946150"/>
        </p:xfrm>
        <a:graphic>
          <a:graphicData uri="http://schemas.openxmlformats.org/presentationml/2006/ole">
            <p:oleObj spid="_x0000_s27729" name="Equação" r:id="rId3" imgW="1270000" imgH="4572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1" nodeType="clickEffect">
                                  <p:stCondLst>
                                    <p:cond delay="0"/>
                                  </p:stCondLst>
                                  <p:childTnLst>
                                    <p:set>
                                      <p:cBhvr override="childStyle">
                                        <p:cTn id="6" dur="indefinite"/>
                                        <p:tgtEl>
                                          <p:spTgt spid="40962">
                                            <p:txEl>
                                              <p:pRg st="7" end="7"/>
                                            </p:txEl>
                                          </p:spTgt>
                                        </p:tgtEl>
                                        <p:attrNameLst>
                                          <p:attrName>style.color</p:attrName>
                                        </p:attrNameLst>
                                      </p:cBhvr>
                                      <p:to>
                                        <p:clrVal>
                                          <a:srgbClr val="FF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ço Reservado para Conteúdo 2"/>
          <p:cNvSpPr>
            <a:spLocks noGrp="1"/>
          </p:cNvSpPr>
          <p:nvPr>
            <p:ph idx="1"/>
          </p:nvPr>
        </p:nvSpPr>
        <p:spPr>
          <a:xfrm>
            <a:off x="230188" y="1412875"/>
            <a:ext cx="8229600" cy="936625"/>
          </a:xfrm>
        </p:spPr>
        <p:txBody>
          <a:bodyPr/>
          <a:lstStyle/>
          <a:p>
            <a:pPr marL="0" indent="0">
              <a:buFont typeface="Arial" charset="0"/>
              <a:buNone/>
            </a:pPr>
            <a:r>
              <a:rPr lang="pt-BR" altLang="pt-BR" sz="2800" smtClean="0"/>
              <a:t>3º) Sabendo que </a:t>
            </a:r>
            <a:r>
              <a:rPr lang="pt-BR" altLang="pt-BR" sz="2800" b="1" smtClean="0"/>
              <a:t>p ≠ q</a:t>
            </a:r>
            <a:r>
              <a:rPr lang="pt-BR" altLang="pt-BR" sz="2800" smtClean="0"/>
              <a:t>, resolva o sistema</a:t>
            </a:r>
          </a:p>
        </p:txBody>
      </p:sp>
      <p:sp>
        <p:nvSpPr>
          <p:cNvPr id="2867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t-BR" altLang="pt-BR" sz="1800"/>
          </a:p>
        </p:txBody>
      </p:sp>
      <p:graphicFrame>
        <p:nvGraphicFramePr>
          <p:cNvPr id="28676" name="Objeto 4"/>
          <p:cNvGraphicFramePr>
            <a:graphicFrameLocks noChangeAspect="1"/>
          </p:cNvGraphicFramePr>
          <p:nvPr/>
        </p:nvGraphicFramePr>
        <p:xfrm>
          <a:off x="6372225" y="869950"/>
          <a:ext cx="2087563" cy="1695450"/>
        </p:xfrm>
        <a:graphic>
          <a:graphicData uri="http://schemas.openxmlformats.org/presentationml/2006/ole">
            <p:oleObj spid="_x0000_s28754" name="Equação" r:id="rId3" imgW="888614" imgH="710891" progId="Equation.3">
              <p:embed/>
            </p:oleObj>
          </a:graphicData>
        </a:graphic>
      </p:graphicFrame>
      <p:sp>
        <p:nvSpPr>
          <p:cNvPr id="27653" name="Retângulo 5"/>
          <p:cNvSpPr>
            <a:spLocks noChangeArrowheads="1"/>
          </p:cNvSpPr>
          <p:nvPr/>
        </p:nvSpPr>
        <p:spPr bwMode="auto">
          <a:xfrm>
            <a:off x="827088" y="3059113"/>
            <a:ext cx="16954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pt-BR" altLang="pt-BR" sz="2400" dirty="0">
                <a:solidFill>
                  <a:srgbClr val="FF0000"/>
                </a:solidFill>
              </a:rPr>
              <a:t>p = 8 e q = 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fade">
                                      <p:cBhvr>
                                        <p:cTn id="7"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9113" y="1052513"/>
            <a:ext cx="8229600" cy="1655762"/>
          </a:xfrm>
        </p:spPr>
        <p:txBody>
          <a:bodyPr/>
          <a:lstStyle/>
          <a:p>
            <a:pPr algn="l">
              <a:spcBef>
                <a:spcPct val="20000"/>
              </a:spcBef>
              <a:defRPr/>
            </a:pPr>
            <a:r>
              <a:rPr lang="pt-BR" sz="2800" dirty="0" smtClean="0">
                <a:ea typeface="+mn-ea"/>
                <a:cs typeface="Times New Roman" pitchFamily="18" charset="0"/>
              </a:rPr>
              <a:t>4º) Sabendo</a:t>
            </a:r>
            <a:r>
              <a:rPr lang="pt-BR" sz="2800" dirty="0" smtClean="0"/>
              <a:t> </a:t>
            </a:r>
            <a:r>
              <a:rPr lang="pt-BR" sz="2800" dirty="0">
                <a:ea typeface="+mn-ea"/>
                <a:cs typeface="Times New Roman" pitchFamily="18" charset="0"/>
              </a:rPr>
              <a:t>que</a:t>
            </a:r>
            <a:r>
              <a:rPr lang="pt-BR" sz="2800" dirty="0"/>
              <a:t>   </a:t>
            </a:r>
            <a:r>
              <a:rPr lang="pt-BR" sz="2800" dirty="0" smtClean="0"/>
              <a:t>                  </a:t>
            </a:r>
            <a:r>
              <a:rPr lang="pt-BR" sz="2800" dirty="0" smtClean="0">
                <a:ea typeface="+mn-ea"/>
                <a:cs typeface="Times New Roman" pitchFamily="18" charset="0"/>
              </a:rPr>
              <a:t>e</a:t>
            </a:r>
            <a:r>
              <a:rPr lang="pt-BR" sz="2800" dirty="0" smtClean="0"/>
              <a:t>                       </a:t>
            </a:r>
            <a:r>
              <a:rPr lang="pt-BR" sz="2800" dirty="0" smtClean="0">
                <a:ea typeface="+mn-ea"/>
                <a:cs typeface="Times New Roman" pitchFamily="18" charset="0"/>
              </a:rPr>
              <a:t>, </a:t>
            </a:r>
            <a:r>
              <a:rPr lang="pt-BR" sz="2800" dirty="0">
                <a:ea typeface="+mn-ea"/>
                <a:cs typeface="Times New Roman" pitchFamily="18" charset="0"/>
              </a:rPr>
              <a:t>calcule o </a:t>
            </a:r>
            <a:r>
              <a:rPr lang="pt-BR" sz="2800" dirty="0" smtClean="0">
                <a:ea typeface="+mn-ea"/>
                <a:cs typeface="Times New Roman" pitchFamily="18" charset="0"/>
              </a:rPr>
              <a:t/>
            </a:r>
            <a:br>
              <a:rPr lang="pt-BR" sz="2800" dirty="0" smtClean="0">
                <a:ea typeface="+mn-ea"/>
                <a:cs typeface="Times New Roman" pitchFamily="18" charset="0"/>
              </a:rPr>
            </a:br>
            <a:r>
              <a:rPr lang="pt-BR" sz="2800" dirty="0">
                <a:ea typeface="+mn-ea"/>
                <a:cs typeface="Times New Roman" pitchFamily="18" charset="0"/>
              </a:rPr>
              <a:t/>
            </a:r>
            <a:br>
              <a:rPr lang="pt-BR" sz="2800" dirty="0">
                <a:ea typeface="+mn-ea"/>
                <a:cs typeface="Times New Roman" pitchFamily="18" charset="0"/>
              </a:rPr>
            </a:br>
            <a:r>
              <a:rPr lang="pt-BR" sz="2800" dirty="0" smtClean="0">
                <a:ea typeface="+mn-ea"/>
                <a:cs typeface="Times New Roman" pitchFamily="18" charset="0"/>
              </a:rPr>
              <a:t/>
            </a:r>
            <a:br>
              <a:rPr lang="pt-BR" sz="2800" dirty="0" smtClean="0">
                <a:ea typeface="+mn-ea"/>
                <a:cs typeface="Times New Roman" pitchFamily="18" charset="0"/>
              </a:rPr>
            </a:br>
            <a:r>
              <a:rPr lang="pt-BR" sz="2800" dirty="0" smtClean="0">
                <a:ea typeface="+mn-ea"/>
                <a:cs typeface="Times New Roman" pitchFamily="18" charset="0"/>
              </a:rPr>
              <a:t>valor de              .</a:t>
            </a:r>
            <a:endParaRPr lang="pt-BR" sz="2800" dirty="0">
              <a:ea typeface="+mn-ea"/>
              <a:cs typeface="Times New Roman" pitchFamily="18" charset="0"/>
            </a:endParaRPr>
          </a:p>
        </p:txBody>
      </p:sp>
      <p:graphicFrame>
        <p:nvGraphicFramePr>
          <p:cNvPr id="29699" name="Objeto 3"/>
          <p:cNvGraphicFramePr>
            <a:graphicFrameLocks noChangeAspect="1"/>
          </p:cNvGraphicFramePr>
          <p:nvPr/>
        </p:nvGraphicFramePr>
        <p:xfrm>
          <a:off x="3124200" y="739775"/>
          <a:ext cx="1560513" cy="1169988"/>
        </p:xfrm>
        <a:graphic>
          <a:graphicData uri="http://schemas.openxmlformats.org/presentationml/2006/ole">
            <p:oleObj spid="_x0000_s29931" name="Equação" r:id="rId3" imgW="609600" imgH="457200" progId="Equation.3">
              <p:embed/>
            </p:oleObj>
          </a:graphicData>
        </a:graphic>
      </p:graphicFrame>
      <p:graphicFrame>
        <p:nvGraphicFramePr>
          <p:cNvPr id="29700" name="Objeto 4"/>
          <p:cNvGraphicFramePr>
            <a:graphicFrameLocks noChangeAspect="1"/>
          </p:cNvGraphicFramePr>
          <p:nvPr/>
        </p:nvGraphicFramePr>
        <p:xfrm>
          <a:off x="4964113" y="781050"/>
          <a:ext cx="1800225" cy="1028700"/>
        </p:xfrm>
        <a:graphic>
          <a:graphicData uri="http://schemas.openxmlformats.org/presentationml/2006/ole">
            <p:oleObj spid="_x0000_s29932" name="Equação" r:id="rId4" imgW="800100" imgH="457200" progId="Equation.3">
              <p:embed/>
            </p:oleObj>
          </a:graphicData>
        </a:graphic>
      </p:graphicFrame>
      <p:graphicFrame>
        <p:nvGraphicFramePr>
          <p:cNvPr id="29701" name="Objeto 5"/>
          <p:cNvGraphicFramePr>
            <a:graphicFrameLocks noChangeAspect="1"/>
          </p:cNvGraphicFramePr>
          <p:nvPr/>
        </p:nvGraphicFramePr>
        <p:xfrm>
          <a:off x="1835150" y="1989138"/>
          <a:ext cx="1128713" cy="1104900"/>
        </p:xfrm>
        <a:graphic>
          <a:graphicData uri="http://schemas.openxmlformats.org/presentationml/2006/ole">
            <p:oleObj spid="_x0000_s29933" name="Equação" r:id="rId5" imgW="469900" imgH="457200" progId="Equation.3">
              <p:embed/>
            </p:oleObj>
          </a:graphicData>
        </a:graphic>
      </p:graphicFrame>
      <p:sp>
        <p:nvSpPr>
          <p:cNvPr id="18" name="Retângulo 5"/>
          <p:cNvSpPr>
            <a:spLocks noChangeArrowheads="1"/>
          </p:cNvSpPr>
          <p:nvPr/>
        </p:nvSpPr>
        <p:spPr bwMode="auto">
          <a:xfrm>
            <a:off x="836613" y="3255963"/>
            <a:ext cx="4953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pt-BR" altLang="pt-BR" sz="2400">
                <a:solidFill>
                  <a:srgbClr val="FF0000"/>
                </a:solidFill>
              </a:rPr>
              <a:t>84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24744"/>
            <a:ext cx="8229600" cy="4525963"/>
          </a:xfrm>
        </p:spPr>
        <p:txBody>
          <a:bodyPr/>
          <a:lstStyle/>
          <a:p>
            <a:pPr marL="0" indent="0" algn="just">
              <a:buNone/>
            </a:pPr>
            <a:r>
              <a:rPr lang="pt-BR" sz="2800" dirty="0" smtClean="0"/>
              <a:t>5º) Os </a:t>
            </a:r>
            <a:r>
              <a:rPr lang="pt-BR" sz="2800" dirty="0"/>
              <a:t>quatro primeiros números de uma certa linha do triângulo de Pascal são</a:t>
            </a:r>
            <a:r>
              <a:rPr lang="pt-BR" sz="2800" b="1" dirty="0"/>
              <a:t> 1, 11, 55 e </a:t>
            </a:r>
            <a:r>
              <a:rPr lang="pt-BR" sz="2800" b="1" dirty="0" smtClean="0"/>
              <a:t>165. </a:t>
            </a:r>
            <a:r>
              <a:rPr lang="pt-BR" sz="2800" dirty="0" smtClean="0"/>
              <a:t>Então </a:t>
            </a:r>
            <a:r>
              <a:rPr lang="pt-BR" sz="2800" dirty="0"/>
              <a:t>os últimos números da linha seguinte são</a:t>
            </a:r>
            <a:r>
              <a:rPr lang="pt-BR" sz="2800" dirty="0" smtClean="0"/>
              <a:t>:</a:t>
            </a:r>
          </a:p>
          <a:p>
            <a:pPr marL="0" indent="0" algn="just">
              <a:buNone/>
            </a:pPr>
            <a:endParaRPr lang="pt-BR" sz="2800" dirty="0" smtClean="0"/>
          </a:p>
          <a:p>
            <a:pPr marL="0" indent="0">
              <a:buNone/>
            </a:pPr>
            <a:r>
              <a:rPr lang="pt-BR" sz="2800" dirty="0" smtClean="0"/>
              <a:t>a) 36</a:t>
            </a:r>
            <a:r>
              <a:rPr lang="pt-BR" sz="2800" dirty="0"/>
              <a:t>, 24 e 12         </a:t>
            </a:r>
            <a:endParaRPr lang="pt-BR" sz="2800" dirty="0" smtClean="0"/>
          </a:p>
          <a:p>
            <a:pPr marL="0" indent="0">
              <a:buNone/>
            </a:pPr>
            <a:r>
              <a:rPr lang="pt-BR" sz="2800" dirty="0" smtClean="0"/>
              <a:t>b) </a:t>
            </a:r>
            <a:r>
              <a:rPr lang="pt-BR" sz="2800" dirty="0"/>
              <a:t>66, 12 e 1          </a:t>
            </a:r>
            <a:endParaRPr lang="pt-BR" sz="2800" dirty="0" smtClean="0"/>
          </a:p>
          <a:p>
            <a:pPr marL="0" indent="0">
              <a:buNone/>
            </a:pPr>
            <a:r>
              <a:rPr lang="pt-BR" sz="2800" dirty="0" smtClean="0"/>
              <a:t>c) </a:t>
            </a:r>
            <a:r>
              <a:rPr lang="pt-BR" sz="2800" dirty="0"/>
              <a:t>220, 66 e 12       </a:t>
            </a:r>
            <a:endParaRPr lang="pt-BR" sz="2800" dirty="0" smtClean="0"/>
          </a:p>
          <a:p>
            <a:pPr marL="0" indent="0">
              <a:buNone/>
            </a:pPr>
            <a:r>
              <a:rPr lang="pt-BR" sz="2800" dirty="0" smtClean="0"/>
              <a:t>d) 24</a:t>
            </a:r>
            <a:r>
              <a:rPr lang="pt-BR" sz="2800" dirty="0"/>
              <a:t>, 12 e 1</a:t>
            </a:r>
          </a:p>
          <a:p>
            <a:endParaRPr lang="pt-BR" sz="2800" dirty="0"/>
          </a:p>
        </p:txBody>
      </p:sp>
    </p:spTree>
    <p:extLst>
      <p:ext uri="{BB962C8B-B14F-4D97-AF65-F5344CB8AC3E}">
        <p14:creationId xmlns:p14="http://schemas.microsoft.com/office/powerpoint/2010/main" xmlns="" val="325158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3" end="3"/>
                                            </p:txEl>
                                          </p:spTgt>
                                        </p:tgtEl>
                                        <p:attrNameLst>
                                          <p:attrName>style.color</p:attrName>
                                        </p:attrNameLst>
                                      </p:cBhvr>
                                      <p:to>
                                        <p:clrVal>
                                          <a:srgbClr val="FF0000"/>
                                        </p:clrVal>
                                      </p:to>
                                    </p:set>
                                    <p:set>
                                      <p:cBhvr>
                                        <p:cTn id="7" dur="500" fill="hold"/>
                                        <p:tgtEl>
                                          <p:spTgt spid="3">
                                            <p:txEl>
                                              <p:pRg st="3" end="3"/>
                                            </p:txEl>
                                          </p:spTgt>
                                        </p:tgtEl>
                                        <p:attrNameLst>
                                          <p:attrName>fillcolor</p:attrName>
                                        </p:attrNameLst>
                                      </p:cBhvr>
                                      <p:to>
                                        <p:clrVal>
                                          <a:srgbClr val="FF0000"/>
                                        </p:clrVal>
                                      </p:to>
                                    </p:set>
                                    <p:set>
                                      <p:cBhvr>
                                        <p:cTn id="8"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052736"/>
            <a:ext cx="8229600" cy="4525963"/>
          </a:xfrm>
        </p:spPr>
        <p:txBody>
          <a:bodyPr/>
          <a:lstStyle/>
          <a:p>
            <a:pPr marL="0" lvl="0" indent="0" algn="just">
              <a:buNone/>
            </a:pPr>
            <a:r>
              <a:rPr lang="pt-BR" sz="2800" dirty="0" smtClean="0"/>
              <a:t>6º) O </a:t>
            </a:r>
            <a:r>
              <a:rPr lang="pt-BR" sz="2800" dirty="0"/>
              <a:t>penúltimo número de uma certa linha do triângulo de Pascal é </a:t>
            </a:r>
            <a:r>
              <a:rPr lang="pt-BR" sz="2800" dirty="0" smtClean="0"/>
              <a:t>10. Qual </a:t>
            </a:r>
            <a:r>
              <a:rPr lang="pt-BR" sz="2800" dirty="0"/>
              <a:t>é o terceiro número dessa </a:t>
            </a:r>
            <a:r>
              <a:rPr lang="pt-BR" sz="2800" dirty="0" smtClean="0"/>
              <a:t>linha?</a:t>
            </a:r>
            <a:endParaRPr lang="pt-BR" sz="1500" dirty="0" smtClean="0"/>
          </a:p>
          <a:p>
            <a:pPr marL="0" lvl="0" indent="0" algn="just">
              <a:buNone/>
            </a:pPr>
            <a:endParaRPr lang="pt-BR" sz="1500" dirty="0" smtClean="0"/>
          </a:p>
          <a:p>
            <a:pPr marL="0" lvl="0" indent="0" algn="just">
              <a:buNone/>
            </a:pPr>
            <a:r>
              <a:rPr lang="pt-BR" sz="2800" dirty="0" smtClean="0"/>
              <a:t>a) 11           </a:t>
            </a:r>
          </a:p>
          <a:p>
            <a:pPr marL="0" lvl="0" indent="0" algn="just">
              <a:buNone/>
            </a:pPr>
            <a:r>
              <a:rPr lang="pt-BR" sz="2800" dirty="0" smtClean="0"/>
              <a:t>b) 19            </a:t>
            </a:r>
          </a:p>
          <a:p>
            <a:pPr marL="0" lvl="0" indent="0" algn="just">
              <a:buNone/>
            </a:pPr>
            <a:r>
              <a:rPr lang="pt-BR" sz="2800" dirty="0" smtClean="0"/>
              <a:t>c) 45           </a:t>
            </a:r>
          </a:p>
          <a:p>
            <a:pPr marL="0" lvl="0" indent="0" algn="just">
              <a:buNone/>
            </a:pPr>
            <a:r>
              <a:rPr lang="pt-BR" sz="2800" dirty="0" smtClean="0"/>
              <a:t>d) 144 </a:t>
            </a:r>
            <a:endParaRPr lang="pt-BR" sz="2800" dirty="0"/>
          </a:p>
          <a:p>
            <a:pPr algn="just"/>
            <a:endParaRPr lang="pt-BR" sz="2800" dirty="0"/>
          </a:p>
        </p:txBody>
      </p:sp>
    </p:spTree>
    <p:extLst>
      <p:ext uri="{BB962C8B-B14F-4D97-AF65-F5344CB8AC3E}">
        <p14:creationId xmlns:p14="http://schemas.microsoft.com/office/powerpoint/2010/main" xmlns="" val="276777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rgbClr val="FF0000"/>
                                        </p:clrVal>
                                      </p:to>
                                    </p:set>
                                    <p:set>
                                      <p:cBhvr>
                                        <p:cTn id="7" dur="500" fill="hold"/>
                                        <p:tgtEl>
                                          <p:spTgt spid="3">
                                            <p:txEl>
                                              <p:pRg st="4" end="4"/>
                                            </p:txEl>
                                          </p:spTgt>
                                        </p:tgtEl>
                                        <p:attrNameLst>
                                          <p:attrName>fillcolor</p:attrName>
                                        </p:attrNameLst>
                                      </p:cBhvr>
                                      <p:to>
                                        <p:clrVal>
                                          <a:srgbClr val="FF0000"/>
                                        </p:clrVal>
                                      </p:to>
                                    </p:set>
                                    <p:set>
                                      <p:cBhvr>
                                        <p:cTn id="8"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908720"/>
            <a:ext cx="8229600" cy="4525963"/>
          </a:xfrm>
        </p:spPr>
        <p:txBody>
          <a:bodyPr/>
          <a:lstStyle/>
          <a:p>
            <a:pPr marL="0" indent="0" algn="just">
              <a:buClr>
                <a:srgbClr val="002060"/>
              </a:buClr>
              <a:buNone/>
            </a:pPr>
            <a:r>
              <a:rPr lang="pt-BR" sz="2800" dirty="0" smtClean="0"/>
              <a:t>7º) Considere </a:t>
            </a:r>
            <a:r>
              <a:rPr lang="pt-BR" sz="2800" dirty="0"/>
              <a:t>duas linhas consecutivas do triângulo de Pascal, das quais se reproduzem alguns elementos</a:t>
            </a:r>
            <a:r>
              <a:rPr lang="pt-BR" sz="2800" dirty="0" smtClean="0"/>
              <a:t>:</a:t>
            </a:r>
            <a:endParaRPr lang="pt-BR" sz="1500" dirty="0" smtClean="0"/>
          </a:p>
          <a:p>
            <a:pPr marL="0" indent="0">
              <a:buNone/>
            </a:pPr>
            <a:endParaRPr lang="pt-BR" sz="1500" dirty="0" smtClean="0"/>
          </a:p>
          <a:p>
            <a:pPr marL="0" indent="0" algn="ctr">
              <a:buNone/>
            </a:pPr>
            <a:r>
              <a:rPr lang="pt-BR" sz="2500" dirty="0" smtClean="0"/>
              <a:t>....                    </a:t>
            </a:r>
            <a:r>
              <a:rPr lang="pt-BR" sz="2500" dirty="0"/>
              <a:t>36                     a                    126                         </a:t>
            </a:r>
            <a:r>
              <a:rPr lang="pt-BR" sz="2500" dirty="0" smtClean="0"/>
              <a:t>.....</a:t>
            </a:r>
          </a:p>
          <a:p>
            <a:pPr marL="0" indent="0">
              <a:buNone/>
            </a:pPr>
            <a:r>
              <a:rPr lang="pt-BR" sz="2500" dirty="0" smtClean="0"/>
              <a:t>             ....                   120                    </a:t>
            </a:r>
            <a:r>
              <a:rPr lang="pt-BR" sz="2500" b="1" dirty="0" smtClean="0"/>
              <a:t>b</a:t>
            </a:r>
            <a:r>
              <a:rPr lang="pt-BR" sz="2500" dirty="0" smtClean="0"/>
              <a:t>                        ....</a:t>
            </a:r>
            <a:endParaRPr lang="pt-BR" sz="1500" dirty="0" smtClean="0"/>
          </a:p>
          <a:p>
            <a:pPr marL="0" indent="0">
              <a:buNone/>
            </a:pPr>
            <a:endParaRPr lang="pt-BR" sz="1500" dirty="0" smtClean="0"/>
          </a:p>
          <a:p>
            <a:pPr marL="0" indent="0">
              <a:buNone/>
            </a:pPr>
            <a:r>
              <a:rPr lang="pt-BR" sz="2800" dirty="0" smtClean="0"/>
              <a:t>O </a:t>
            </a:r>
            <a:r>
              <a:rPr lang="pt-BR" sz="2800" dirty="0"/>
              <a:t>valor de  </a:t>
            </a:r>
            <a:r>
              <a:rPr lang="pt-BR" sz="2800" b="1" dirty="0"/>
              <a:t>b</a:t>
            </a:r>
            <a:r>
              <a:rPr lang="pt-BR" sz="2800" dirty="0"/>
              <a:t>  </a:t>
            </a:r>
            <a:r>
              <a:rPr lang="pt-BR" sz="2800" dirty="0" smtClean="0"/>
              <a:t>é:</a:t>
            </a:r>
            <a:endParaRPr lang="pt-BR" sz="1500" dirty="0" smtClean="0"/>
          </a:p>
          <a:p>
            <a:pPr marL="0" indent="0">
              <a:buNone/>
            </a:pPr>
            <a:endParaRPr lang="pt-BR" sz="1500" dirty="0" smtClean="0"/>
          </a:p>
          <a:p>
            <a:pPr marL="0" indent="0">
              <a:buNone/>
            </a:pPr>
            <a:r>
              <a:rPr lang="pt-BR" sz="2800" dirty="0" smtClean="0"/>
              <a:t>a) 164          </a:t>
            </a:r>
          </a:p>
          <a:p>
            <a:pPr marL="0" indent="0">
              <a:buNone/>
            </a:pPr>
            <a:r>
              <a:rPr lang="pt-BR" sz="2800" dirty="0" smtClean="0"/>
              <a:t>b) </a:t>
            </a:r>
            <a:r>
              <a:rPr lang="pt-BR" sz="2800" dirty="0"/>
              <a:t>198            </a:t>
            </a:r>
            <a:endParaRPr lang="pt-BR" sz="2800" dirty="0" smtClean="0"/>
          </a:p>
          <a:p>
            <a:pPr marL="0" indent="0">
              <a:buNone/>
            </a:pPr>
            <a:r>
              <a:rPr lang="pt-BR" sz="2800" dirty="0" smtClean="0"/>
              <a:t>c) </a:t>
            </a:r>
            <a:r>
              <a:rPr lang="pt-BR" sz="2800" dirty="0"/>
              <a:t>210          </a:t>
            </a:r>
            <a:endParaRPr lang="pt-BR" sz="2800" dirty="0" smtClean="0"/>
          </a:p>
          <a:p>
            <a:pPr marL="0" indent="0">
              <a:buNone/>
            </a:pPr>
            <a:r>
              <a:rPr lang="pt-BR" sz="2800" dirty="0" smtClean="0"/>
              <a:t>d) 234</a:t>
            </a:r>
            <a:endParaRPr lang="pt-BR" sz="2800" dirty="0"/>
          </a:p>
        </p:txBody>
      </p:sp>
    </p:spTree>
    <p:extLst>
      <p:ext uri="{BB962C8B-B14F-4D97-AF65-F5344CB8AC3E}">
        <p14:creationId xmlns:p14="http://schemas.microsoft.com/office/powerpoint/2010/main" xmlns="" val="56003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9" end="9"/>
                                            </p:txEl>
                                          </p:spTgt>
                                        </p:tgtEl>
                                        <p:attrNameLst>
                                          <p:attrName>style.color</p:attrName>
                                        </p:attrNameLst>
                                      </p:cBhvr>
                                      <p:to>
                                        <p:clrVal>
                                          <a:srgbClr val="FF0000"/>
                                        </p:clrVal>
                                      </p:to>
                                    </p:set>
                                    <p:set>
                                      <p:cBhvr>
                                        <p:cTn id="7" dur="500" fill="hold"/>
                                        <p:tgtEl>
                                          <p:spTgt spid="3">
                                            <p:txEl>
                                              <p:pRg st="9" end="9"/>
                                            </p:txEl>
                                          </p:spTgt>
                                        </p:tgtEl>
                                        <p:attrNameLst>
                                          <p:attrName>fillcolor</p:attrName>
                                        </p:attrNameLst>
                                      </p:cBhvr>
                                      <p:to>
                                        <p:clrVal>
                                          <a:srgbClr val="FF0000"/>
                                        </p:clrVal>
                                      </p:to>
                                    </p:set>
                                    <p:set>
                                      <p:cBhvr>
                                        <p:cTn id="8" dur="500" fill="hold"/>
                                        <p:tgtEl>
                                          <p:spTgt spid="3">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133872"/>
            <a:ext cx="8229600" cy="1143000"/>
          </a:xfrm>
        </p:spPr>
        <p:txBody>
          <a:bodyPr anchor="t"/>
          <a:lstStyle/>
          <a:p>
            <a:pPr eaLnBrk="1" hangingPunct="1"/>
            <a:r>
              <a:rPr lang="pt-BR" altLang="pt-BR" sz="2800" b="1" dirty="0" smtClean="0">
                <a:cs typeface="Arial" pitchFamily="34" charset="0"/>
              </a:rPr>
              <a:t>EXTRAS</a:t>
            </a:r>
            <a:endParaRPr lang="pt-BR" altLang="pt-BR" sz="2800" b="1" dirty="0" smtClean="0"/>
          </a:p>
        </p:txBody>
      </p:sp>
      <p:sp>
        <p:nvSpPr>
          <p:cNvPr id="5" name="Espaço Reservado para Conteúdo 1"/>
          <p:cNvSpPr>
            <a:spLocks noGrp="1"/>
          </p:cNvSpPr>
          <p:nvPr>
            <p:ph idx="1"/>
          </p:nvPr>
        </p:nvSpPr>
        <p:spPr>
          <a:xfrm>
            <a:off x="457200" y="3438624"/>
            <a:ext cx="8229600" cy="2006600"/>
          </a:xfrm>
        </p:spPr>
        <p:txBody>
          <a:bodyPr/>
          <a:lstStyle/>
          <a:p>
            <a:pPr marL="0" indent="0" algn="just">
              <a:buFont typeface="Arial" pitchFamily="34" charset="0"/>
              <a:buNone/>
              <a:defRPr/>
            </a:pPr>
            <a:r>
              <a:rPr lang="pt-BR" sz="2200" b="1" u="sng" dirty="0" smtClean="0"/>
              <a:t>GEOGEBRA </a:t>
            </a:r>
            <a:endParaRPr lang="pt-BR" sz="1500" b="1" u="sng" dirty="0" smtClean="0"/>
          </a:p>
          <a:p>
            <a:pPr marL="0" indent="0" algn="just">
              <a:buFont typeface="Arial" pitchFamily="34" charset="0"/>
              <a:buNone/>
              <a:defRPr/>
            </a:pPr>
            <a:endParaRPr lang="pt-BR" sz="1500" b="1" u="sng" dirty="0"/>
          </a:p>
          <a:p>
            <a:pPr algn="just">
              <a:buClr>
                <a:srgbClr val="002060"/>
              </a:buClr>
              <a:buFont typeface="Wingdings" panose="05000000000000000000" pitchFamily="2" charset="2"/>
              <a:buChar char="ü"/>
            </a:pPr>
            <a:r>
              <a:rPr lang="pt-BR" sz="2000" dirty="0" smtClean="0"/>
              <a:t>Utilizar o software </a:t>
            </a:r>
            <a:r>
              <a:rPr lang="pt-BR" sz="2000" dirty="0" err="1" smtClean="0"/>
              <a:t>geogebra</a:t>
            </a:r>
            <a:r>
              <a:rPr lang="pt-BR" sz="2000" dirty="0" smtClean="0"/>
              <a:t> para construir </a:t>
            </a:r>
            <a:r>
              <a:rPr lang="pt-BR" sz="2000" dirty="0"/>
              <a:t>o Triângulo de Pascal sobre o de </a:t>
            </a:r>
            <a:r>
              <a:rPr lang="pt-BR" sz="2000" dirty="0" err="1" smtClean="0"/>
              <a:t>Sierpinski</a:t>
            </a:r>
            <a:r>
              <a:rPr lang="pt-BR" sz="2000" dirty="0"/>
              <a:t> </a:t>
            </a:r>
            <a:r>
              <a:rPr lang="pt-BR" sz="2000" dirty="0" smtClean="0"/>
              <a:t>(uma </a:t>
            </a:r>
            <a:r>
              <a:rPr lang="pt-BR" sz="2000" dirty="0"/>
              <a:t>abordagem alternativa da construção de </a:t>
            </a:r>
            <a:r>
              <a:rPr lang="pt-BR" sz="2000" dirty="0" smtClean="0"/>
              <a:t>fractais explorando </a:t>
            </a:r>
            <a:r>
              <a:rPr lang="pt-BR" sz="2000" dirty="0"/>
              <a:t>conteúdos geométricos e </a:t>
            </a:r>
            <a:r>
              <a:rPr lang="pt-BR" sz="2000" dirty="0" smtClean="0"/>
              <a:t>algébricos). </a:t>
            </a:r>
            <a:endParaRPr lang="pt-BR" sz="1000" dirty="0" smtClean="0"/>
          </a:p>
          <a:p>
            <a:pPr marL="0" indent="0" algn="just">
              <a:buClr>
                <a:srgbClr val="002060"/>
              </a:buClr>
              <a:buNone/>
            </a:pPr>
            <a:endParaRPr lang="pt-BR" sz="1000" dirty="0"/>
          </a:p>
          <a:p>
            <a:pPr algn="just">
              <a:buClr>
                <a:srgbClr val="002060"/>
              </a:buClr>
              <a:buFont typeface="Wingdings" panose="05000000000000000000" pitchFamily="2" charset="2"/>
              <a:buChar char="ü"/>
              <a:defRPr/>
            </a:pPr>
            <a:r>
              <a:rPr lang="pt-BR" sz="2000" dirty="0" smtClean="0"/>
              <a:t>Este programa é de uso livre e pode ser obtido no endereço: </a:t>
            </a:r>
            <a:r>
              <a:rPr lang="pt-BR" sz="2000" dirty="0" smtClean="0">
                <a:hlinkClick r:id="rId2"/>
              </a:rPr>
              <a:t>http://www.baixaki.com.br/download/geogebra.htm</a:t>
            </a:r>
            <a:r>
              <a:rPr lang="pt-BR" sz="2000" dirty="0" smtClean="0"/>
              <a:t>.</a:t>
            </a:r>
          </a:p>
        </p:txBody>
      </p:sp>
      <p:sp>
        <p:nvSpPr>
          <p:cNvPr id="6" name="Retângulo 5"/>
          <p:cNvSpPr/>
          <p:nvPr/>
        </p:nvSpPr>
        <p:spPr>
          <a:xfrm>
            <a:off x="539552" y="2070472"/>
            <a:ext cx="8136904" cy="1000274"/>
          </a:xfrm>
          <a:prstGeom prst="rect">
            <a:avLst/>
          </a:prstGeom>
        </p:spPr>
        <p:txBody>
          <a:bodyPr wrap="square">
            <a:spAutoFit/>
          </a:bodyPr>
          <a:lstStyle/>
          <a:p>
            <a:r>
              <a:rPr lang="pt-BR" sz="2200" b="1" u="sng" dirty="0" smtClean="0">
                <a:latin typeface="+mj-lt"/>
              </a:rPr>
              <a:t>VÍDEO</a:t>
            </a:r>
            <a:r>
              <a:rPr lang="pt-BR" sz="2200" b="1" dirty="0" smtClean="0">
                <a:latin typeface="+mj-lt"/>
              </a:rPr>
              <a:t> - SEQUÊNCIA DE FIBONACCI E O NÚMERO DE OURO.</a:t>
            </a:r>
            <a:endParaRPr lang="pt-BR" sz="1500" b="1" dirty="0" smtClean="0">
              <a:latin typeface="+mj-lt"/>
            </a:endParaRPr>
          </a:p>
          <a:p>
            <a:endParaRPr lang="pt-BR" sz="1500" b="1" dirty="0" smtClean="0">
              <a:latin typeface="+mj-lt"/>
            </a:endParaRPr>
          </a:p>
          <a:p>
            <a:pPr marL="342900" indent="-342900">
              <a:buClr>
                <a:srgbClr val="002060"/>
              </a:buClr>
              <a:buFont typeface="Wingdings" panose="05000000000000000000" pitchFamily="2" charset="2"/>
              <a:buChar char="ü"/>
            </a:pPr>
            <a:r>
              <a:rPr lang="pt-BR" sz="2200" dirty="0">
                <a:latin typeface="+mj-lt"/>
                <a:hlinkClick r:id="rId3"/>
              </a:rPr>
              <a:t>https://</a:t>
            </a:r>
            <a:r>
              <a:rPr lang="pt-BR" sz="2200" dirty="0" smtClean="0">
                <a:latin typeface="+mj-lt"/>
                <a:hlinkClick r:id="rId3"/>
              </a:rPr>
              <a:t>www.youtube.com/watch?v=QaWepnGWRs8</a:t>
            </a:r>
            <a:endParaRPr lang="pt-BR" sz="2200" dirty="0" smtClean="0">
              <a:latin typeface="+mj-lt"/>
            </a:endParaRPr>
          </a:p>
        </p:txBody>
      </p:sp>
    </p:spTree>
    <p:extLst>
      <p:ext uri="{BB962C8B-B14F-4D97-AF65-F5344CB8AC3E}">
        <p14:creationId xmlns:p14="http://schemas.microsoft.com/office/powerpoint/2010/main" xmlns="" val="30047150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1000"/>
                                        <p:tgtEl>
                                          <p:spTgt spid="5">
                                            <p:txEl>
                                              <p:pRg st="0" end="0"/>
                                            </p:txEl>
                                          </p:spTgt>
                                        </p:tgtEl>
                                      </p:cBhvr>
                                    </p:animEffect>
                                    <p:anim calcmode="lin" valueType="num">
                                      <p:cBhvr>
                                        <p:cTn id="2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fade">
                                      <p:cBhvr>
                                        <p:cTn id="31" dur="1000"/>
                                        <p:tgtEl>
                                          <p:spTgt spid="5">
                                            <p:txEl>
                                              <p:pRg st="2" end="2"/>
                                            </p:txEl>
                                          </p:spTgt>
                                        </p:tgtEl>
                                      </p:cBhvr>
                                    </p:animEffect>
                                    <p:anim calcmode="lin" valueType="num">
                                      <p:cBhvr>
                                        <p:cTn id="3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1000"/>
                                        <p:tgtEl>
                                          <p:spTgt spid="5">
                                            <p:txEl>
                                              <p:pRg st="4" end="4"/>
                                            </p:txEl>
                                          </p:spTgt>
                                        </p:tgtEl>
                                      </p:cBhvr>
                                    </p:animEffect>
                                    <p:anim calcmode="lin" valueType="num">
                                      <p:cBhvr>
                                        <p:cTn id="3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9346" y="1336778"/>
            <a:ext cx="4825475" cy="344002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tângulo 3"/>
          <p:cNvSpPr/>
          <p:nvPr/>
        </p:nvSpPr>
        <p:spPr>
          <a:xfrm>
            <a:off x="5580112" y="1114866"/>
            <a:ext cx="3024336" cy="3970318"/>
          </a:xfrm>
          <a:prstGeom prst="rect">
            <a:avLst/>
          </a:prstGeom>
        </p:spPr>
        <p:txBody>
          <a:bodyPr wrap="square">
            <a:spAutoFit/>
          </a:bodyPr>
          <a:lstStyle/>
          <a:p>
            <a:pPr algn="just"/>
            <a:r>
              <a:rPr lang="pt-BR" sz="2200" i="1" dirty="0"/>
              <a:t>Proporção dos fenótipos:</a:t>
            </a:r>
          </a:p>
          <a:p>
            <a:pPr algn="just"/>
            <a:r>
              <a:rPr lang="pt-BR" sz="2200" dirty="0"/>
              <a:t>Negro: 1/16</a:t>
            </a:r>
          </a:p>
          <a:p>
            <a:pPr algn="just"/>
            <a:r>
              <a:rPr lang="pt-BR" sz="2200" dirty="0"/>
              <a:t>Mulato escuro: 4/16</a:t>
            </a:r>
          </a:p>
          <a:p>
            <a:pPr algn="just"/>
            <a:r>
              <a:rPr lang="pt-BR" sz="2200" dirty="0"/>
              <a:t>Mulato médio: 6/16</a:t>
            </a:r>
          </a:p>
          <a:p>
            <a:pPr algn="just"/>
            <a:r>
              <a:rPr lang="pt-BR" sz="2200" dirty="0"/>
              <a:t>Mulato claro: 4/16</a:t>
            </a:r>
          </a:p>
          <a:p>
            <a:pPr algn="just"/>
            <a:r>
              <a:rPr lang="pt-BR" sz="2200" dirty="0"/>
              <a:t>Branco: </a:t>
            </a:r>
            <a:r>
              <a:rPr lang="pt-BR" sz="2200" dirty="0" smtClean="0"/>
              <a:t>1/16</a:t>
            </a:r>
            <a:endParaRPr lang="pt-BR" sz="1500" dirty="0" smtClean="0"/>
          </a:p>
          <a:p>
            <a:pPr algn="just"/>
            <a:endParaRPr lang="pt-BR" sz="1500" dirty="0"/>
          </a:p>
          <a:p>
            <a:pPr algn="just"/>
            <a:r>
              <a:rPr lang="pt-BR" sz="2400" dirty="0"/>
              <a:t>ou </a:t>
            </a:r>
            <a:r>
              <a:rPr lang="pt-BR" sz="2400" dirty="0">
                <a:solidFill>
                  <a:srgbClr val="FF0000"/>
                </a:solidFill>
              </a:rPr>
              <a:t>1 : 4 : 6 : 4 : 1</a:t>
            </a:r>
            <a:endParaRPr lang="pt-BR" sz="1500" dirty="0">
              <a:solidFill>
                <a:srgbClr val="FF0000"/>
              </a:solidFill>
            </a:endParaRPr>
          </a:p>
          <a:p>
            <a:pPr algn="just"/>
            <a:endParaRPr lang="pt-BR" sz="1500" dirty="0"/>
          </a:p>
          <a:p>
            <a:pPr algn="just"/>
            <a:r>
              <a:rPr lang="pt-BR" sz="2200" dirty="0" smtClean="0"/>
              <a:t>Como </a:t>
            </a:r>
            <a:r>
              <a:rPr lang="pt-BR" sz="2200" dirty="0"/>
              <a:t>esperado, há concentração maior em torno da média.</a:t>
            </a:r>
          </a:p>
        </p:txBody>
      </p:sp>
      <p:sp>
        <p:nvSpPr>
          <p:cNvPr id="8" name="Retângulo 7"/>
          <p:cNvSpPr/>
          <p:nvPr/>
        </p:nvSpPr>
        <p:spPr>
          <a:xfrm>
            <a:off x="479346" y="5301208"/>
            <a:ext cx="8125102" cy="769441"/>
          </a:xfrm>
          <a:prstGeom prst="rect">
            <a:avLst/>
          </a:prstGeom>
        </p:spPr>
        <p:txBody>
          <a:bodyPr wrap="square">
            <a:spAutoFit/>
          </a:bodyPr>
          <a:lstStyle/>
          <a:p>
            <a:pPr algn="just"/>
            <a:r>
              <a:rPr lang="pt-BR" sz="2200" i="1" dirty="0" smtClean="0">
                <a:solidFill>
                  <a:srgbClr val="FF0000"/>
                </a:solidFill>
              </a:rPr>
              <a:t>A seguir iremos dar início ao estudo </a:t>
            </a:r>
            <a:r>
              <a:rPr lang="pt-BR" sz="2200" i="1" dirty="0">
                <a:solidFill>
                  <a:srgbClr val="FF0000"/>
                </a:solidFill>
              </a:rPr>
              <a:t>do Triângulo de Pascal </a:t>
            </a:r>
            <a:r>
              <a:rPr lang="pt-BR" sz="2200" i="1" dirty="0" smtClean="0">
                <a:solidFill>
                  <a:srgbClr val="FF0000"/>
                </a:solidFill>
              </a:rPr>
              <a:t>comparando-o com os resultados obtidos </a:t>
            </a:r>
            <a:r>
              <a:rPr lang="pt-BR" sz="2200" i="1" dirty="0">
                <a:solidFill>
                  <a:srgbClr val="FF0000"/>
                </a:solidFill>
              </a:rPr>
              <a:t>no cruzamento </a:t>
            </a:r>
            <a:r>
              <a:rPr lang="pt-BR" sz="2200" i="1" dirty="0" smtClean="0">
                <a:solidFill>
                  <a:srgbClr val="FF0000"/>
                </a:solidFill>
              </a:rPr>
              <a:t>acima.</a:t>
            </a:r>
            <a:endParaRPr lang="pt-BR" sz="2200" i="1" dirty="0">
              <a:solidFill>
                <a:srgbClr val="FF0000"/>
              </a:solidFill>
            </a:endParaRPr>
          </a:p>
        </p:txBody>
      </p:sp>
    </p:spTree>
    <p:extLst>
      <p:ext uri="{BB962C8B-B14F-4D97-AF65-F5344CB8AC3E}">
        <p14:creationId xmlns:p14="http://schemas.microsoft.com/office/powerpoint/2010/main" xmlns="" val="407994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fade">
                                      <p:cBhvr>
                                        <p:cTn id="7" dur="500"/>
                                        <p:tgtEl>
                                          <p:spTgt spid="4608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wipe(left)">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wipe(left)">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wipe(left)">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wipe(left)">
                                      <p:cBhvr>
                                        <p:cTn id="31" dur="500"/>
                                        <p:tgtEl>
                                          <p:spTgt spid="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wipe(left)">
                                      <p:cBhvr>
                                        <p:cTn id="36" dur="500"/>
                                        <p:tgtEl>
                                          <p:spTgt spid="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wipe(left)">
                                      <p:cBhvr>
                                        <p:cTn id="41" dur="500"/>
                                        <p:tgtEl>
                                          <p:spTgt spid="4">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wipe(left)">
                                      <p:cBhvr>
                                        <p:cTn id="46" dur="500"/>
                                        <p:tgtEl>
                                          <p:spTgt spid="4">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
                                            <p:txEl>
                                              <p:pRg st="0" end="0"/>
                                            </p:txEl>
                                          </p:spTgt>
                                        </p:tgtEl>
                                        <p:attrNameLst>
                                          <p:attrName>style.visibility</p:attrName>
                                        </p:attrNameLst>
                                      </p:cBhvr>
                                      <p:to>
                                        <p:strVal val="visible"/>
                                      </p:to>
                                    </p:set>
                                    <p:animEffect transition="in" filter="wipe(left)">
                                      <p:cBhvr>
                                        <p:cTn id="5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030332"/>
            <a:ext cx="8229600" cy="1143000"/>
          </a:xfrm>
        </p:spPr>
        <p:txBody>
          <a:bodyPr anchor="t"/>
          <a:lstStyle/>
          <a:p>
            <a:pPr eaLnBrk="1" hangingPunct="1"/>
            <a:r>
              <a:rPr lang="pt-BR" altLang="pt-BR" sz="2800" b="1" dirty="0" smtClean="0">
                <a:cs typeface="Arial" charset="0"/>
              </a:rPr>
              <a:t>REFERÊNCIAS</a:t>
            </a:r>
            <a:endParaRPr lang="pt-BR" altLang="pt-BR" sz="2800" b="1" dirty="0" smtClean="0"/>
          </a:p>
        </p:txBody>
      </p:sp>
      <p:sp>
        <p:nvSpPr>
          <p:cNvPr id="5" name="Espaço Reservado para Conteúdo 4"/>
          <p:cNvSpPr>
            <a:spLocks noGrp="1"/>
          </p:cNvSpPr>
          <p:nvPr>
            <p:ph idx="1"/>
          </p:nvPr>
        </p:nvSpPr>
        <p:spPr>
          <a:xfrm>
            <a:off x="323850" y="1773238"/>
            <a:ext cx="8280400" cy="2160587"/>
          </a:xfrm>
        </p:spPr>
        <p:txBody>
          <a:bodyPr/>
          <a:lstStyle/>
          <a:p>
            <a:pPr marL="0" indent="0" algn="just">
              <a:buClr>
                <a:srgbClr val="002060"/>
              </a:buClr>
              <a:buFont typeface="Arial" charset="0"/>
              <a:buNone/>
              <a:defRPr/>
            </a:pPr>
            <a:r>
              <a:rPr lang="pt-BR" sz="2000" b="1" u="sng" dirty="0" smtClean="0"/>
              <a:t>Sites</a:t>
            </a:r>
            <a:r>
              <a:rPr lang="pt-BR" sz="2000" b="1" dirty="0" smtClean="0"/>
              <a:t>:</a:t>
            </a:r>
          </a:p>
          <a:p>
            <a:pPr marL="0" indent="0" algn="just">
              <a:buClr>
                <a:srgbClr val="002060"/>
              </a:buClr>
              <a:buFont typeface="Arial" charset="0"/>
              <a:buNone/>
              <a:defRPr/>
            </a:pPr>
            <a:endParaRPr lang="pt-BR" sz="2000" b="1" dirty="0"/>
          </a:p>
          <a:p>
            <a:pPr algn="just">
              <a:buClr>
                <a:srgbClr val="002060"/>
              </a:buClr>
              <a:buFont typeface="Wingdings" panose="05000000000000000000" pitchFamily="2" charset="2"/>
              <a:buChar char="v"/>
              <a:defRPr/>
            </a:pPr>
            <a:r>
              <a:rPr lang="pt-BR" sz="2000" dirty="0">
                <a:hlinkClick r:id="rId2"/>
              </a:rPr>
              <a:t>http://</a:t>
            </a:r>
            <a:r>
              <a:rPr lang="pt-BR" sz="2000" dirty="0" smtClean="0">
                <a:hlinkClick r:id="rId2"/>
              </a:rPr>
              <a:t>pt.wikipedia.org/wiki/Tri%C3%A2ngulo_de_Pascal</a:t>
            </a:r>
            <a:endParaRPr lang="pt-BR" sz="2000" dirty="0" smtClean="0"/>
          </a:p>
          <a:p>
            <a:pPr algn="just">
              <a:buClr>
                <a:srgbClr val="002060"/>
              </a:buClr>
              <a:buFont typeface="Wingdings" panose="05000000000000000000" pitchFamily="2" charset="2"/>
              <a:buChar char="v"/>
              <a:defRPr/>
            </a:pPr>
            <a:r>
              <a:rPr lang="pt-BR" sz="2000" dirty="0">
                <a:hlinkClick r:id="rId3"/>
              </a:rPr>
              <a:t>http://www.infoescola.com/combinatoria/triangulo-de-pascal</a:t>
            </a:r>
            <a:r>
              <a:rPr lang="pt-BR" sz="2000" dirty="0" smtClean="0">
                <a:hlinkClick r:id="rId3"/>
              </a:rPr>
              <a:t>/</a:t>
            </a:r>
            <a:endParaRPr lang="pt-BR" sz="2000" dirty="0" smtClean="0"/>
          </a:p>
          <a:p>
            <a:pPr algn="just">
              <a:buClr>
                <a:srgbClr val="002060"/>
              </a:buClr>
              <a:buFont typeface="Wingdings" panose="05000000000000000000" pitchFamily="2" charset="2"/>
              <a:buChar char="v"/>
              <a:defRPr/>
            </a:pPr>
            <a:r>
              <a:rPr lang="pt-BR" sz="2000" dirty="0">
                <a:hlinkClick r:id="rId4"/>
              </a:rPr>
              <a:t>http://</a:t>
            </a:r>
            <a:r>
              <a:rPr lang="pt-BR" sz="2000" dirty="0" smtClean="0">
                <a:hlinkClick r:id="rId4"/>
              </a:rPr>
              <a:t>www.brasilescola.com/matematica/triangulo-pascal.htm</a:t>
            </a:r>
            <a:endParaRPr lang="pt-BR" sz="2000" dirty="0" smtClean="0"/>
          </a:p>
          <a:p>
            <a:pPr algn="just">
              <a:buClr>
                <a:srgbClr val="002060"/>
              </a:buClr>
              <a:buFont typeface="Wingdings" panose="05000000000000000000" pitchFamily="2" charset="2"/>
              <a:buChar char="v"/>
              <a:defRPr/>
            </a:pPr>
            <a:r>
              <a:rPr lang="pt-BR" altLang="pt-BR" sz="2000" dirty="0">
                <a:hlinkClick r:id="rId5"/>
              </a:rPr>
              <a:t>http://</a:t>
            </a:r>
            <a:r>
              <a:rPr lang="pt-BR" altLang="pt-BR" sz="2000" dirty="0" smtClean="0">
                <a:hlinkClick r:id="rId5"/>
              </a:rPr>
              <a:t>www.somatematica.com.br/emedio/binomio/binomio3.php</a:t>
            </a:r>
            <a:endParaRPr lang="pt-BR" altLang="pt-BR" sz="2000" dirty="0"/>
          </a:p>
          <a:p>
            <a:pPr algn="just">
              <a:buClr>
                <a:srgbClr val="002060"/>
              </a:buClr>
              <a:buFont typeface="Wingdings" panose="05000000000000000000" pitchFamily="2" charset="2"/>
              <a:buChar char="v"/>
              <a:defRPr/>
            </a:pPr>
            <a:endParaRPr lang="pt-BR" sz="2000" dirty="0" smtClean="0"/>
          </a:p>
          <a:p>
            <a:pPr algn="just">
              <a:buClr>
                <a:srgbClr val="002060"/>
              </a:buClr>
              <a:buFont typeface="Wingdings" panose="05000000000000000000" pitchFamily="2" charset="2"/>
              <a:buChar char="v"/>
              <a:defRPr/>
            </a:pPr>
            <a:endParaRPr lang="pt-BR" sz="2000" b="1" dirty="0" smtClean="0"/>
          </a:p>
          <a:p>
            <a:pPr marL="0" indent="0">
              <a:buClr>
                <a:srgbClr val="002060"/>
              </a:buClr>
              <a:buFont typeface="Arial" charset="0"/>
              <a:buNone/>
              <a:defRPr/>
            </a:pPr>
            <a:endParaRPr lang="pt-BR" sz="500" dirty="0" smtClean="0"/>
          </a:p>
          <a:p>
            <a:pPr marL="0" indent="0">
              <a:buClr>
                <a:srgbClr val="002060"/>
              </a:buClr>
              <a:buFont typeface="Arial" charset="0"/>
              <a:buNone/>
              <a:defRPr/>
            </a:pPr>
            <a:endParaRPr lang="pt-BR" sz="1800" dirty="0"/>
          </a:p>
          <a:p>
            <a:pPr marL="0" indent="0">
              <a:buClr>
                <a:srgbClr val="002060"/>
              </a:buClr>
              <a:buFont typeface="Arial" charset="0"/>
              <a:buNone/>
              <a:defRPr/>
            </a:pPr>
            <a:endParaRPr lang="pt-BR" sz="800" dirty="0"/>
          </a:p>
          <a:p>
            <a:pPr marL="0" indent="0" algn="just">
              <a:buClr>
                <a:srgbClr val="002060"/>
              </a:buClr>
              <a:buFont typeface="Arial" charset="0"/>
              <a:buNone/>
              <a:defRPr/>
            </a:pPr>
            <a:endParaRPr lang="pt-BR" sz="1800" dirty="0"/>
          </a:p>
        </p:txBody>
      </p:sp>
      <p:sp>
        <p:nvSpPr>
          <p:cNvPr id="6" name="Espaço Reservado para Conteúdo 4"/>
          <p:cNvSpPr txBox="1">
            <a:spLocks/>
          </p:cNvSpPr>
          <p:nvPr/>
        </p:nvSpPr>
        <p:spPr bwMode="auto">
          <a:xfrm>
            <a:off x="352425" y="4078288"/>
            <a:ext cx="8280400" cy="2087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pt-BR" sz="2000" b="1" u="sng" dirty="0" smtClean="0"/>
              <a:t>Livros</a:t>
            </a:r>
            <a:r>
              <a:rPr lang="pt-BR" sz="2000" b="1" dirty="0" smtClean="0"/>
              <a:t>:</a:t>
            </a:r>
          </a:p>
          <a:p>
            <a:pPr marL="0" indent="0">
              <a:buFont typeface="Arial" charset="0"/>
              <a:buNone/>
              <a:defRPr/>
            </a:pPr>
            <a:endParaRPr lang="pt-BR" sz="500" dirty="0"/>
          </a:p>
          <a:p>
            <a:pPr algn="just">
              <a:buClr>
                <a:srgbClr val="002060"/>
              </a:buClr>
              <a:buFont typeface="Wingdings" pitchFamily="2" charset="2"/>
              <a:buChar char="v"/>
              <a:defRPr/>
            </a:pPr>
            <a:r>
              <a:rPr lang="pt-BR" sz="1800" dirty="0" smtClean="0"/>
              <a:t>I. Silva, Cláudio Xavier da. II. Filho, Benigno Barreto. Matemática aula por aula, 2 : ensino médio – São Paulo : FTD, 2009. </a:t>
            </a:r>
          </a:p>
          <a:p>
            <a:pPr algn="just">
              <a:buClr>
                <a:srgbClr val="002060"/>
              </a:buClr>
              <a:buFont typeface="Wingdings" pitchFamily="2" charset="2"/>
              <a:buChar char="v"/>
              <a:defRPr/>
            </a:pPr>
            <a:r>
              <a:rPr lang="pt-BR" sz="1800" dirty="0" smtClean="0"/>
              <a:t>Dante, Luiz Roberto. Matemática : volume único - Ática. São Paulo : Ática,  2005.</a:t>
            </a:r>
          </a:p>
          <a:p>
            <a:pPr algn="just">
              <a:buClr>
                <a:srgbClr val="002060"/>
              </a:buClr>
              <a:buFont typeface="Wingdings" pitchFamily="2" charset="2"/>
              <a:buChar char="v"/>
              <a:defRPr/>
            </a:pPr>
            <a:r>
              <a:rPr lang="pt-BR" sz="1800" dirty="0" smtClean="0"/>
              <a:t>I. </a:t>
            </a:r>
            <a:r>
              <a:rPr lang="pt-BR" sz="1800" dirty="0" err="1" smtClean="0"/>
              <a:t>Iezzi,Gelson</a:t>
            </a:r>
            <a:r>
              <a:rPr lang="pt-BR" sz="1800" dirty="0" smtClean="0"/>
              <a:t>. II. </a:t>
            </a:r>
            <a:r>
              <a:rPr lang="pt-BR" sz="1800" dirty="0" err="1" smtClean="0"/>
              <a:t>Dolce</a:t>
            </a:r>
            <a:r>
              <a:rPr lang="pt-BR" sz="1800" dirty="0" smtClean="0"/>
              <a:t>, Osvaldo. III. </a:t>
            </a:r>
            <a:r>
              <a:rPr lang="pt-BR" sz="1800" dirty="0" err="1" smtClean="0"/>
              <a:t>Degenszajn</a:t>
            </a:r>
            <a:r>
              <a:rPr lang="pt-BR" sz="1800" dirty="0" smtClean="0"/>
              <a:t>, David. IV. </a:t>
            </a:r>
            <a:r>
              <a:rPr lang="pt-BR" sz="1800" dirty="0" err="1" smtClean="0"/>
              <a:t>Périgo</a:t>
            </a:r>
            <a:r>
              <a:rPr lang="pt-BR" sz="1800" dirty="0" smtClean="0"/>
              <a:t>, Roberto. Matemática : volume único – São Paulo : Atual, 2002.</a:t>
            </a:r>
            <a:endParaRPr lang="pt-BR" sz="1800" dirty="0" smtClean="0">
              <a:solidFill>
                <a:srgbClr val="0000E2"/>
              </a:solidFill>
            </a:endParaRPr>
          </a:p>
          <a:p>
            <a:pPr algn="just">
              <a:buClr>
                <a:srgbClr val="002060"/>
              </a:buClr>
              <a:buFont typeface="Wingdings" pitchFamily="2" charset="2"/>
              <a:buChar char="v"/>
              <a:defRPr/>
            </a:pPr>
            <a:endParaRPr lang="pt-BR" sz="1800" dirty="0" smtClean="0"/>
          </a:p>
          <a:p>
            <a:pPr marL="0" indent="0" algn="just">
              <a:buClr>
                <a:srgbClr val="002060"/>
              </a:buClr>
              <a:buFont typeface="Arial" charset="0"/>
              <a:buNone/>
              <a:defRPr/>
            </a:pPr>
            <a:endParaRPr lang="pt-BR"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619672" y="1052736"/>
            <a:ext cx="5993436" cy="523220"/>
          </a:xfrm>
          <a:prstGeom prst="rect">
            <a:avLst/>
          </a:prstGeom>
        </p:spPr>
        <p:txBody>
          <a:bodyPr wrap="none">
            <a:spAutoFit/>
          </a:bodyPr>
          <a:lstStyle/>
          <a:p>
            <a:r>
              <a:rPr lang="pt-BR" sz="2800" b="1" dirty="0" smtClean="0"/>
              <a:t>A HISTÓRIA DO TRIÂNGULO DE PASCAL</a:t>
            </a:r>
            <a:endParaRPr lang="pt-BR" sz="2800" b="1" dirty="0"/>
          </a:p>
        </p:txBody>
      </p:sp>
      <p:sp>
        <p:nvSpPr>
          <p:cNvPr id="4" name="Retângulo 3"/>
          <p:cNvSpPr/>
          <p:nvPr/>
        </p:nvSpPr>
        <p:spPr>
          <a:xfrm>
            <a:off x="3851671" y="1916832"/>
            <a:ext cx="4752777" cy="2800767"/>
          </a:xfrm>
          <a:prstGeom prst="rect">
            <a:avLst/>
          </a:prstGeom>
        </p:spPr>
        <p:txBody>
          <a:bodyPr wrap="square">
            <a:spAutoFit/>
          </a:bodyPr>
          <a:lstStyle/>
          <a:p>
            <a:pPr marL="342900" indent="-342900" algn="just">
              <a:buClr>
                <a:srgbClr val="002060"/>
              </a:buClr>
              <a:buFont typeface="Wingdings" panose="05000000000000000000" pitchFamily="2" charset="2"/>
              <a:buChar char="v"/>
            </a:pPr>
            <a:r>
              <a:rPr lang="pt-BR" sz="2200" dirty="0"/>
              <a:t>O triângulo de Pascal </a:t>
            </a:r>
            <a:r>
              <a:rPr lang="pt-BR" altLang="pt-BR" sz="2200" dirty="0" smtClean="0"/>
              <a:t>ou </a:t>
            </a:r>
            <a:r>
              <a:rPr lang="pt-BR" altLang="pt-BR" sz="2200" dirty="0" err="1"/>
              <a:t>T</a:t>
            </a:r>
            <a:r>
              <a:rPr lang="pt-BR" sz="2200" dirty="0" err="1" smtClean="0"/>
              <a:t>artaglia</a:t>
            </a:r>
            <a:r>
              <a:rPr lang="pt-BR" sz="2400" b="1" dirty="0"/>
              <a:t/>
            </a:r>
            <a:br>
              <a:rPr lang="pt-BR" sz="2400" b="1" dirty="0"/>
            </a:br>
            <a:r>
              <a:rPr lang="pt-BR" sz="2200" dirty="0" smtClean="0"/>
              <a:t>é </a:t>
            </a:r>
            <a:r>
              <a:rPr lang="pt-BR" sz="2200" dirty="0"/>
              <a:t>um triângulo numérico infinito formado pelos coeficientes </a:t>
            </a:r>
            <a:r>
              <a:rPr lang="pt-BR" sz="2200" dirty="0" smtClean="0"/>
              <a:t>binomiais. Foi descoberto </a:t>
            </a:r>
            <a:r>
              <a:rPr lang="pt-BR" sz="2200" dirty="0"/>
              <a:t>pelo matemático </a:t>
            </a:r>
            <a:r>
              <a:rPr lang="pt-BR" sz="2200" dirty="0" smtClean="0">
                <a:solidFill>
                  <a:srgbClr val="FF0000"/>
                </a:solidFill>
              </a:rPr>
              <a:t>chinês </a:t>
            </a:r>
            <a:r>
              <a:rPr lang="pt-BR" sz="2200" dirty="0">
                <a:solidFill>
                  <a:srgbClr val="FF0000"/>
                </a:solidFill>
              </a:rPr>
              <a:t>Yang </a:t>
            </a:r>
            <a:r>
              <a:rPr lang="pt-BR" sz="2200" dirty="0" err="1">
                <a:solidFill>
                  <a:srgbClr val="FF0000"/>
                </a:solidFill>
              </a:rPr>
              <a:t>Hui</a:t>
            </a:r>
            <a:r>
              <a:rPr lang="pt-BR" sz="2200" dirty="0">
                <a:solidFill>
                  <a:srgbClr val="FF0000"/>
                </a:solidFill>
              </a:rPr>
              <a:t> </a:t>
            </a:r>
            <a:r>
              <a:rPr lang="pt-BR" sz="2200" dirty="0"/>
              <a:t>(</a:t>
            </a:r>
            <a:r>
              <a:rPr lang="pt-BR" sz="2200" dirty="0" smtClean="0"/>
              <a:t>1238-1298</a:t>
            </a:r>
            <a:r>
              <a:rPr lang="pt-BR" sz="2200" dirty="0"/>
              <a:t>) </a:t>
            </a:r>
            <a:r>
              <a:rPr lang="pt-BR" sz="2200" dirty="0" smtClean="0"/>
              <a:t>e posteriormente </a:t>
            </a:r>
            <a:r>
              <a:rPr lang="pt-BR" sz="2200" dirty="0"/>
              <a:t>várias de suas propriedades foram estudadas por </a:t>
            </a:r>
            <a:r>
              <a:rPr lang="pt-BR" sz="2200" dirty="0" err="1"/>
              <a:t>Blaise</a:t>
            </a:r>
            <a:r>
              <a:rPr lang="pt-BR" sz="2200" dirty="0"/>
              <a:t> Pascal (1623-1662). </a:t>
            </a:r>
          </a:p>
        </p:txBody>
      </p:sp>
      <p:pic>
        <p:nvPicPr>
          <p:cNvPr id="41986" name="Picture 2" descr="https://upload.wikimedia.org/wikipedia/commons/e/ea/Yanghui_triangle.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46673" y="1988840"/>
            <a:ext cx="2644959" cy="411700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tângulo 4"/>
          <p:cNvSpPr/>
          <p:nvPr/>
        </p:nvSpPr>
        <p:spPr>
          <a:xfrm rot="16200000">
            <a:off x="-1676256" y="3719682"/>
            <a:ext cx="4572000" cy="246221"/>
          </a:xfrm>
          <a:prstGeom prst="rect">
            <a:avLst/>
          </a:prstGeom>
        </p:spPr>
        <p:txBody>
          <a:bodyPr>
            <a:spAutoFit/>
          </a:bodyPr>
          <a:lstStyle/>
          <a:p>
            <a:r>
              <a:rPr lang="pt-BR" sz="1000" dirty="0"/>
              <a:t>https://upload.wikimedia.org/wikipedia/commons/e/ea/Yanghui_triangle.gif</a:t>
            </a:r>
          </a:p>
        </p:txBody>
      </p:sp>
      <p:sp>
        <p:nvSpPr>
          <p:cNvPr id="7" name="Seta entalhada para a direita 6"/>
          <p:cNvSpPr/>
          <p:nvPr/>
        </p:nvSpPr>
        <p:spPr>
          <a:xfrm>
            <a:off x="7986713" y="5805488"/>
            <a:ext cx="762000" cy="484187"/>
          </a:xfrm>
          <a:prstGeom prst="notchedRightArrow">
            <a:avLst/>
          </a:prstGeom>
          <a:solidFill>
            <a:schemeClr val="accent1">
              <a:lumMod val="40000"/>
              <a:lumOff val="60000"/>
            </a:schemeClr>
          </a:solid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extLst>
      <p:ext uri="{BB962C8B-B14F-4D97-AF65-F5344CB8AC3E}">
        <p14:creationId xmlns:p14="http://schemas.microsoft.com/office/powerpoint/2010/main" xmlns="" val="219866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1986"/>
                                        </p:tgtEl>
                                        <p:attrNameLst>
                                          <p:attrName>style.visibility</p:attrName>
                                        </p:attrNameLst>
                                      </p:cBhvr>
                                      <p:to>
                                        <p:strVal val="visible"/>
                                      </p:to>
                                    </p:set>
                                    <p:animEffect transition="in" filter="fade">
                                      <p:cBhvr>
                                        <p:cTn id="13" dur="500"/>
                                        <p:tgtEl>
                                          <p:spTgt spid="4198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3000"/>
                            </p:stCondLst>
                            <p:childTnLst>
                              <p:par>
                                <p:cTn id="28" presetID="26" presetClass="emph" presetSubtype="0" fill="hold" grpId="1" nodeType="afterEffect">
                                  <p:stCondLst>
                                    <p:cond delay="0"/>
                                  </p:stCondLst>
                                  <p:childTnLst>
                                    <p:animEffect transition="out" filter="fade">
                                      <p:cBhvr>
                                        <p:cTn id="29" dur="500" tmFilter="0, 0; .2, .5; .8, .5; 1, 0"/>
                                        <p:tgtEl>
                                          <p:spTgt spid="7"/>
                                        </p:tgtEl>
                                      </p:cBhvr>
                                    </p:animEffect>
                                    <p:animScale>
                                      <p:cBhvr>
                                        <p:cTn id="30"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animBg="1"/>
      <p:bldP spid="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idx="1"/>
          </p:nvPr>
        </p:nvSpPr>
        <p:spPr>
          <a:xfrm>
            <a:off x="339294" y="1124744"/>
            <a:ext cx="5456842" cy="2232248"/>
          </a:xfrm>
        </p:spPr>
        <p:txBody>
          <a:bodyPr/>
          <a:lstStyle/>
          <a:p>
            <a:pPr algn="just">
              <a:lnSpc>
                <a:spcPct val="120000"/>
              </a:lnSpc>
              <a:spcBef>
                <a:spcPct val="0"/>
              </a:spcBef>
              <a:buClr>
                <a:srgbClr val="002060"/>
              </a:buClr>
              <a:buFont typeface="Wingdings" panose="05000000000000000000" pitchFamily="2" charset="2"/>
              <a:buChar char="v"/>
              <a:defRPr/>
            </a:pPr>
            <a:r>
              <a:rPr lang="pt-BR" altLang="pt-BR" sz="2200" dirty="0" err="1" smtClean="0">
                <a:latin typeface="+mj-lt"/>
              </a:rPr>
              <a:t>Blaise</a:t>
            </a:r>
            <a:r>
              <a:rPr lang="pt-BR" altLang="pt-BR" sz="2200" dirty="0" smtClean="0">
                <a:latin typeface="+mj-lt"/>
              </a:rPr>
              <a:t> </a:t>
            </a:r>
            <a:r>
              <a:rPr lang="pt-BR" altLang="pt-BR" sz="2200" dirty="0">
                <a:latin typeface="+mj-lt"/>
              </a:rPr>
              <a:t>Pascal, conhecido </a:t>
            </a:r>
            <a:r>
              <a:rPr lang="pt-BR" altLang="pt-BR" sz="2200" dirty="0" smtClean="0">
                <a:latin typeface="+mj-lt"/>
              </a:rPr>
              <a:t>simplesmente </a:t>
            </a:r>
            <a:r>
              <a:rPr lang="pt-BR" altLang="pt-BR" sz="2200" dirty="0">
                <a:latin typeface="+mj-lt"/>
              </a:rPr>
              <a:t>como Pascal, foi um grande gênio do século XVII. Em sua vida curta, fez descobertas notáveis, principalmente na área de Matemática e Física</a:t>
            </a:r>
            <a:r>
              <a:rPr lang="pt-BR" altLang="pt-BR" sz="2200" dirty="0" smtClean="0">
                <a:latin typeface="+mj-lt"/>
              </a:rPr>
              <a:t>.</a:t>
            </a:r>
            <a:endParaRPr lang="pt-BR" altLang="pt-BR" sz="1000" dirty="0">
              <a:latin typeface="+mj-lt"/>
            </a:endParaRPr>
          </a:p>
        </p:txBody>
      </p:sp>
      <p:pic>
        <p:nvPicPr>
          <p:cNvPr id="13316" name="Picture 2" descr="http://upload.wikimedia.org/wikipedia/commons/7/79/Blaise_pascal.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986222" y="1029231"/>
            <a:ext cx="2361570" cy="2471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41" name="Retângulo 8"/>
          <p:cNvSpPr>
            <a:spLocks noChangeArrowheads="1"/>
          </p:cNvSpPr>
          <p:nvPr/>
        </p:nvSpPr>
        <p:spPr bwMode="auto">
          <a:xfrm rot="16200000">
            <a:off x="7436322" y="1981334"/>
            <a:ext cx="230425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r>
              <a:rPr lang="pt-BR" altLang="pt-BR" sz="1000" dirty="0" smtClean="0">
                <a:latin typeface="+mj-lt"/>
              </a:rPr>
              <a:t>http://pt.wikipedia.org/wiki/Blaise_Pascal#/media/File:Blaise_pascal.jpg</a:t>
            </a:r>
          </a:p>
        </p:txBody>
      </p:sp>
      <p:sp>
        <p:nvSpPr>
          <p:cNvPr id="7" name="Rectangle 3"/>
          <p:cNvSpPr txBox="1">
            <a:spLocks noChangeArrowheads="1"/>
          </p:cNvSpPr>
          <p:nvPr/>
        </p:nvSpPr>
        <p:spPr bwMode="auto">
          <a:xfrm>
            <a:off x="316705" y="3500437"/>
            <a:ext cx="8471770" cy="22328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spcBef>
                <a:spcPct val="0"/>
              </a:spcBef>
              <a:buClr>
                <a:srgbClr val="002060"/>
              </a:buClr>
              <a:buFont typeface="Wingdings" panose="05000000000000000000" pitchFamily="2" charset="2"/>
              <a:buChar char="v"/>
              <a:defRPr/>
            </a:pPr>
            <a:r>
              <a:rPr lang="pt-BR" altLang="pt-BR" sz="2200" dirty="0" smtClean="0">
                <a:latin typeface="+mj-lt"/>
              </a:rPr>
              <a:t>Em 1653, ele publicou um de seus escritos mais famosos. Nele, Pascal fazia considerações sobre um </a:t>
            </a:r>
            <a:r>
              <a:rPr lang="pt-BR" altLang="pt-BR" sz="2200" dirty="0" smtClean="0">
                <a:solidFill>
                  <a:srgbClr val="FF0000"/>
                </a:solidFill>
                <a:latin typeface="+mj-lt"/>
              </a:rPr>
              <a:t>triângulo numérico </a:t>
            </a:r>
            <a:r>
              <a:rPr lang="pt-BR" altLang="pt-BR" sz="2200" dirty="0" smtClean="0">
                <a:latin typeface="+mj-lt"/>
              </a:rPr>
              <a:t>muito especial, cheio de relações matemáticas importantes.</a:t>
            </a:r>
            <a:endParaRPr lang="pt-BR" altLang="pt-BR" sz="2200" dirty="0">
              <a:latin typeface="+mj-lt"/>
            </a:endParaRPr>
          </a:p>
        </p:txBody>
      </p:sp>
      <p:sp>
        <p:nvSpPr>
          <p:cNvPr id="8" name="Rectangle 3"/>
          <p:cNvSpPr txBox="1">
            <a:spLocks noChangeArrowheads="1"/>
          </p:cNvSpPr>
          <p:nvPr/>
        </p:nvSpPr>
        <p:spPr bwMode="auto">
          <a:xfrm>
            <a:off x="323453" y="5013176"/>
            <a:ext cx="8409012" cy="1080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spcBef>
                <a:spcPct val="0"/>
              </a:spcBef>
              <a:buClr>
                <a:srgbClr val="002060"/>
              </a:buClr>
              <a:buFont typeface="Wingdings" panose="05000000000000000000" pitchFamily="2" charset="2"/>
              <a:buChar char="v"/>
              <a:defRPr/>
            </a:pPr>
            <a:r>
              <a:rPr lang="pt-BR" altLang="pt-BR" sz="2200" dirty="0" smtClean="0">
                <a:latin typeface="+mj-lt"/>
              </a:rPr>
              <a:t>Os números que formam o triângulo de Pascal são os </a:t>
            </a:r>
            <a:r>
              <a:rPr lang="pt-BR" altLang="pt-BR" sz="2200" dirty="0" smtClean="0">
                <a:solidFill>
                  <a:srgbClr val="FF0000"/>
                </a:solidFill>
                <a:latin typeface="+mj-lt"/>
              </a:rPr>
              <a:t>números combinatórios</a:t>
            </a:r>
            <a:r>
              <a:rPr lang="pt-BR" altLang="pt-BR" sz="2200" dirty="0" smtClean="0">
                <a:latin typeface="+mj-lt"/>
              </a:rPr>
              <a:t>.</a:t>
            </a:r>
            <a:endParaRPr lang="pt-BR" altLang="pt-BR" sz="2200" dirty="0">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animEffect transition="in" filter="fade">
                                      <p:cBhvr>
                                        <p:cTn id="7" dur="1000"/>
                                        <p:tgtEl>
                                          <p:spTgt spid="444419">
                                            <p:txEl>
                                              <p:pRg st="0" end="0"/>
                                            </p:txEl>
                                          </p:spTgt>
                                        </p:tgtEl>
                                      </p:cBhvr>
                                    </p:animEffect>
                                    <p:anim calcmode="lin" valueType="num">
                                      <p:cBhvr>
                                        <p:cTn id="8" dur="1000" fill="hold"/>
                                        <p:tgtEl>
                                          <p:spTgt spid="4444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441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3316"/>
                                        </p:tgtEl>
                                        <p:attrNameLst>
                                          <p:attrName>style.visibility</p:attrName>
                                        </p:attrNameLst>
                                      </p:cBhvr>
                                      <p:to>
                                        <p:strVal val="visible"/>
                                      </p:to>
                                    </p:set>
                                    <p:animEffect transition="in" filter="fade">
                                      <p:cBhvr>
                                        <p:cTn id="13" dur="500"/>
                                        <p:tgtEl>
                                          <p:spTgt spid="133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341"/>
                                        </p:tgtEl>
                                        <p:attrNameLst>
                                          <p:attrName>style.visibility</p:attrName>
                                        </p:attrNameLst>
                                      </p:cBhvr>
                                      <p:to>
                                        <p:strVal val="visible"/>
                                      </p:to>
                                    </p:set>
                                    <p:animEffect transition="in" filter="fade">
                                      <p:cBhvr>
                                        <p:cTn id="16" dur="500"/>
                                        <p:tgtEl>
                                          <p:spTgt spid="14341"/>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1000"/>
                                        <p:tgtEl>
                                          <p:spTgt spid="7">
                                            <p:txEl>
                                              <p:pRg st="0" end="0"/>
                                            </p:txEl>
                                          </p:spTgt>
                                        </p:tgtEl>
                                      </p:cBhvr>
                                    </p:animEffect>
                                    <p:anim calcmode="lin" valueType="num">
                                      <p:cBhvr>
                                        <p:cTn id="2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1000"/>
                                        <p:tgtEl>
                                          <p:spTgt spid="8">
                                            <p:txEl>
                                              <p:pRg st="0" end="0"/>
                                            </p:txEl>
                                          </p:spTgt>
                                        </p:tgtEl>
                                      </p:cBhvr>
                                    </p:animEffect>
                                    <p:anim calcmode="lin" valueType="num">
                                      <p:cBhvr>
                                        <p:cTn id="2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P spid="14341" grpId="0"/>
      <p:bldP spid="7" grpId="0" build="p"/>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a:xfrm>
            <a:off x="457200" y="704999"/>
            <a:ext cx="8229600" cy="1139825"/>
          </a:xfrm>
        </p:spPr>
        <p:txBody>
          <a:bodyPr/>
          <a:lstStyle/>
          <a:p>
            <a:r>
              <a:rPr lang="pt-BR" altLang="pt-BR" sz="2800" b="1" dirty="0" smtClean="0"/>
              <a:t>TRIÂNGULO DE PASCAL OU </a:t>
            </a:r>
            <a:r>
              <a:rPr lang="pt-BR" sz="2800" b="1" dirty="0" smtClean="0"/>
              <a:t>TARTAGLIA</a:t>
            </a:r>
            <a:br>
              <a:rPr lang="pt-BR" sz="2800" b="1" dirty="0" smtClean="0"/>
            </a:br>
            <a:endParaRPr lang="pt-BR" altLang="pt-BR" sz="2800" b="1" dirty="0" smtClean="0"/>
          </a:p>
        </p:txBody>
      </p:sp>
      <p:sp>
        <p:nvSpPr>
          <p:cNvPr id="445571" name="Rectangle 131"/>
          <p:cNvSpPr>
            <a:spLocks noChangeArrowheads="1"/>
          </p:cNvSpPr>
          <p:nvPr/>
        </p:nvSpPr>
        <p:spPr bwMode="auto">
          <a:xfrm>
            <a:off x="1418282" y="5710238"/>
            <a:ext cx="893763"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344488" indent="-285750" eaLnBrk="0" hangingPunct="0">
              <a:spcBef>
                <a:spcPct val="20000"/>
              </a:spcBef>
              <a:buFont typeface="Arial" charset="0"/>
              <a:buChar char="–"/>
              <a:defRPr sz="2800">
                <a:solidFill>
                  <a:schemeClr val="tx1"/>
                </a:solidFill>
                <a:latin typeface="Calibri" pitchFamily="34" charset="0"/>
              </a:defRPr>
            </a:lvl2pPr>
            <a:lvl3pPr marL="671513" indent="-228600" eaLnBrk="0" hangingPunct="0">
              <a:spcBef>
                <a:spcPct val="20000"/>
              </a:spcBef>
              <a:buFont typeface="Arial" charset="0"/>
              <a:buChar char="•"/>
              <a:defRPr sz="2400">
                <a:solidFill>
                  <a:schemeClr val="tx1"/>
                </a:solidFill>
                <a:latin typeface="Calibri" pitchFamily="34" charset="0"/>
              </a:defRPr>
            </a:lvl3pPr>
            <a:lvl4pPr marL="1023938" indent="-228600" eaLnBrk="0" hangingPunct="0">
              <a:spcBef>
                <a:spcPct val="20000"/>
              </a:spcBef>
              <a:buFont typeface="Arial" charset="0"/>
              <a:buChar char="–"/>
              <a:defRPr sz="2000">
                <a:solidFill>
                  <a:schemeClr val="tx1"/>
                </a:solidFill>
                <a:latin typeface="Calibri" pitchFamily="34" charset="0"/>
              </a:defRPr>
            </a:lvl4pPr>
            <a:lvl5pPr marL="1341438" indent="-228600" eaLnBrk="0" hangingPunct="0">
              <a:spcBef>
                <a:spcPct val="20000"/>
              </a:spcBef>
              <a:buFont typeface="Arial" charset="0"/>
              <a:buChar char="»"/>
              <a:defRPr sz="2000">
                <a:solidFill>
                  <a:schemeClr val="tx1"/>
                </a:solidFill>
                <a:latin typeface="Calibri" pitchFamily="34" charset="0"/>
              </a:defRPr>
            </a:lvl5pPr>
            <a:lvl6pPr marL="1798638"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255838"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2713038"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170238"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buSzPct val="65000"/>
              <a:buFont typeface="Wingdings" pitchFamily="2" charset="2"/>
              <a:buNone/>
              <a:defRPr/>
            </a:pPr>
            <a:r>
              <a:rPr lang="pt-BR" altLang="pt-BR" sz="2000" smtClean="0">
                <a:solidFill>
                  <a:srgbClr val="3E32D6"/>
                </a:solidFill>
                <a:latin typeface="+mj-lt"/>
              </a:rPr>
              <a:t>5</a:t>
            </a:r>
          </a:p>
          <a:p>
            <a:pPr algn="ctr" eaLnBrk="1" hangingPunct="1">
              <a:buSzPct val="65000"/>
              <a:buFont typeface="Wingdings" pitchFamily="2" charset="2"/>
              <a:buNone/>
              <a:defRPr/>
            </a:pPr>
            <a:r>
              <a:rPr lang="pt-BR" altLang="pt-BR" sz="2000" smtClean="0">
                <a:solidFill>
                  <a:srgbClr val="3E32D6"/>
                </a:solidFill>
                <a:latin typeface="+mj-lt"/>
              </a:rPr>
              <a:t>...</a:t>
            </a:r>
          </a:p>
        </p:txBody>
      </p:sp>
      <p:sp>
        <p:nvSpPr>
          <p:cNvPr id="445541" name="Rectangle 101"/>
          <p:cNvSpPr>
            <a:spLocks noChangeArrowheads="1"/>
          </p:cNvSpPr>
          <p:nvPr/>
        </p:nvSpPr>
        <p:spPr bwMode="auto">
          <a:xfrm>
            <a:off x="4097982" y="1455738"/>
            <a:ext cx="892175"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344488" indent="-285750" eaLnBrk="0" hangingPunct="0">
              <a:spcBef>
                <a:spcPct val="20000"/>
              </a:spcBef>
              <a:buFont typeface="Arial" charset="0"/>
              <a:buChar char="–"/>
              <a:defRPr sz="2800">
                <a:solidFill>
                  <a:schemeClr val="tx1"/>
                </a:solidFill>
                <a:latin typeface="Calibri" pitchFamily="34" charset="0"/>
              </a:defRPr>
            </a:lvl2pPr>
            <a:lvl3pPr marL="671513" indent="-228600" eaLnBrk="0" hangingPunct="0">
              <a:spcBef>
                <a:spcPct val="20000"/>
              </a:spcBef>
              <a:buFont typeface="Arial" charset="0"/>
              <a:buChar char="•"/>
              <a:defRPr sz="2400">
                <a:solidFill>
                  <a:schemeClr val="tx1"/>
                </a:solidFill>
                <a:latin typeface="Calibri" pitchFamily="34" charset="0"/>
              </a:defRPr>
            </a:lvl3pPr>
            <a:lvl4pPr marL="1023938" indent="-228600" eaLnBrk="0" hangingPunct="0">
              <a:spcBef>
                <a:spcPct val="20000"/>
              </a:spcBef>
              <a:buFont typeface="Arial" charset="0"/>
              <a:buChar char="–"/>
              <a:defRPr sz="2000">
                <a:solidFill>
                  <a:schemeClr val="tx1"/>
                </a:solidFill>
                <a:latin typeface="Calibri" pitchFamily="34" charset="0"/>
              </a:defRPr>
            </a:lvl4pPr>
            <a:lvl5pPr marL="1341438" indent="-228600" eaLnBrk="0" hangingPunct="0">
              <a:spcBef>
                <a:spcPct val="20000"/>
              </a:spcBef>
              <a:buFont typeface="Arial" charset="0"/>
              <a:buChar char="»"/>
              <a:defRPr sz="2000">
                <a:solidFill>
                  <a:schemeClr val="tx1"/>
                </a:solidFill>
                <a:latin typeface="Calibri" pitchFamily="34" charset="0"/>
              </a:defRPr>
            </a:lvl5pPr>
            <a:lvl6pPr marL="1798638"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255838"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2713038"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170238"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buSzPct val="65000"/>
              <a:buFont typeface="Wingdings" pitchFamily="2" charset="2"/>
              <a:buNone/>
              <a:defRPr/>
            </a:pPr>
            <a:r>
              <a:rPr lang="pt-BR" altLang="pt-BR" sz="2000" smtClean="0">
                <a:solidFill>
                  <a:srgbClr val="006600"/>
                </a:solidFill>
                <a:latin typeface="+mj-lt"/>
              </a:rPr>
              <a:t>2</a:t>
            </a:r>
          </a:p>
        </p:txBody>
      </p:sp>
      <p:sp>
        <p:nvSpPr>
          <p:cNvPr id="445528" name="Rectangle 88"/>
          <p:cNvSpPr>
            <a:spLocks noChangeArrowheads="1"/>
          </p:cNvSpPr>
          <p:nvPr/>
        </p:nvSpPr>
        <p:spPr bwMode="auto">
          <a:xfrm>
            <a:off x="4990157" y="1455738"/>
            <a:ext cx="892175"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344488" indent="-285750" eaLnBrk="0" hangingPunct="0">
              <a:spcBef>
                <a:spcPct val="20000"/>
              </a:spcBef>
              <a:buFont typeface="Arial" charset="0"/>
              <a:buChar char="–"/>
              <a:defRPr sz="2800">
                <a:solidFill>
                  <a:schemeClr val="tx1"/>
                </a:solidFill>
                <a:latin typeface="Calibri" pitchFamily="34" charset="0"/>
              </a:defRPr>
            </a:lvl2pPr>
            <a:lvl3pPr marL="671513" indent="-228600" eaLnBrk="0" hangingPunct="0">
              <a:spcBef>
                <a:spcPct val="20000"/>
              </a:spcBef>
              <a:buFont typeface="Arial" charset="0"/>
              <a:buChar char="•"/>
              <a:defRPr sz="2400">
                <a:solidFill>
                  <a:schemeClr val="tx1"/>
                </a:solidFill>
                <a:latin typeface="Calibri" pitchFamily="34" charset="0"/>
              </a:defRPr>
            </a:lvl3pPr>
            <a:lvl4pPr marL="1023938" indent="-228600" eaLnBrk="0" hangingPunct="0">
              <a:spcBef>
                <a:spcPct val="20000"/>
              </a:spcBef>
              <a:buFont typeface="Arial" charset="0"/>
              <a:buChar char="–"/>
              <a:defRPr sz="2000">
                <a:solidFill>
                  <a:schemeClr val="tx1"/>
                </a:solidFill>
                <a:latin typeface="Calibri" pitchFamily="34" charset="0"/>
              </a:defRPr>
            </a:lvl4pPr>
            <a:lvl5pPr marL="1341438" indent="-228600" eaLnBrk="0" hangingPunct="0">
              <a:spcBef>
                <a:spcPct val="20000"/>
              </a:spcBef>
              <a:buFont typeface="Arial" charset="0"/>
              <a:buChar char="»"/>
              <a:defRPr sz="2000">
                <a:solidFill>
                  <a:schemeClr val="tx1"/>
                </a:solidFill>
                <a:latin typeface="Calibri" pitchFamily="34" charset="0"/>
              </a:defRPr>
            </a:lvl5pPr>
            <a:lvl6pPr marL="1798638"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255838"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2713038"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170238"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buSzPct val="65000"/>
              <a:buFont typeface="Wingdings" pitchFamily="2" charset="2"/>
              <a:buNone/>
              <a:defRPr/>
            </a:pPr>
            <a:r>
              <a:rPr lang="pt-BR" altLang="pt-BR" sz="2000" smtClean="0">
                <a:solidFill>
                  <a:srgbClr val="006600"/>
                </a:solidFill>
                <a:latin typeface="+mj-lt"/>
              </a:rPr>
              <a:t>3</a:t>
            </a:r>
          </a:p>
        </p:txBody>
      </p:sp>
      <p:sp>
        <p:nvSpPr>
          <p:cNvPr id="445515" name="Rectangle 75"/>
          <p:cNvSpPr>
            <a:spLocks noChangeArrowheads="1"/>
          </p:cNvSpPr>
          <p:nvPr/>
        </p:nvSpPr>
        <p:spPr bwMode="auto">
          <a:xfrm>
            <a:off x="5882332" y="1455738"/>
            <a:ext cx="892175"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344488" indent="-285750" eaLnBrk="0" hangingPunct="0">
              <a:spcBef>
                <a:spcPct val="20000"/>
              </a:spcBef>
              <a:buFont typeface="Arial" charset="0"/>
              <a:buChar char="–"/>
              <a:defRPr sz="2800">
                <a:solidFill>
                  <a:schemeClr val="tx1"/>
                </a:solidFill>
                <a:latin typeface="Calibri" pitchFamily="34" charset="0"/>
              </a:defRPr>
            </a:lvl2pPr>
            <a:lvl3pPr marL="671513" indent="-228600" eaLnBrk="0" hangingPunct="0">
              <a:spcBef>
                <a:spcPct val="20000"/>
              </a:spcBef>
              <a:buFont typeface="Arial" charset="0"/>
              <a:buChar char="•"/>
              <a:defRPr sz="2400">
                <a:solidFill>
                  <a:schemeClr val="tx1"/>
                </a:solidFill>
                <a:latin typeface="Calibri" pitchFamily="34" charset="0"/>
              </a:defRPr>
            </a:lvl3pPr>
            <a:lvl4pPr marL="1023938" indent="-228600" eaLnBrk="0" hangingPunct="0">
              <a:spcBef>
                <a:spcPct val="20000"/>
              </a:spcBef>
              <a:buFont typeface="Arial" charset="0"/>
              <a:buChar char="–"/>
              <a:defRPr sz="2000">
                <a:solidFill>
                  <a:schemeClr val="tx1"/>
                </a:solidFill>
                <a:latin typeface="Calibri" pitchFamily="34" charset="0"/>
              </a:defRPr>
            </a:lvl4pPr>
            <a:lvl5pPr marL="1341438" indent="-228600" eaLnBrk="0" hangingPunct="0">
              <a:spcBef>
                <a:spcPct val="20000"/>
              </a:spcBef>
              <a:buFont typeface="Arial" charset="0"/>
              <a:buChar char="»"/>
              <a:defRPr sz="2000">
                <a:solidFill>
                  <a:schemeClr val="tx1"/>
                </a:solidFill>
                <a:latin typeface="Calibri" pitchFamily="34" charset="0"/>
              </a:defRPr>
            </a:lvl5pPr>
            <a:lvl6pPr marL="1798638"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255838"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2713038"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170238"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buSzPct val="65000"/>
              <a:buFont typeface="Wingdings" pitchFamily="2" charset="2"/>
              <a:buNone/>
              <a:defRPr/>
            </a:pPr>
            <a:r>
              <a:rPr lang="pt-BR" altLang="pt-BR" sz="2000" smtClean="0">
                <a:solidFill>
                  <a:srgbClr val="006600"/>
                </a:solidFill>
                <a:latin typeface="+mj-lt"/>
              </a:rPr>
              <a:t>4</a:t>
            </a:r>
          </a:p>
        </p:txBody>
      </p:sp>
      <p:sp>
        <p:nvSpPr>
          <p:cNvPr id="445504" name="Rectangle 64"/>
          <p:cNvSpPr>
            <a:spLocks noChangeArrowheads="1"/>
          </p:cNvSpPr>
          <p:nvPr/>
        </p:nvSpPr>
        <p:spPr bwMode="auto">
          <a:xfrm>
            <a:off x="1419870" y="4864100"/>
            <a:ext cx="893762" cy="71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344488" indent="-285750" eaLnBrk="0" hangingPunct="0">
              <a:spcBef>
                <a:spcPct val="20000"/>
              </a:spcBef>
              <a:buFont typeface="Arial" charset="0"/>
              <a:buChar char="–"/>
              <a:defRPr sz="2800">
                <a:solidFill>
                  <a:schemeClr val="tx1"/>
                </a:solidFill>
                <a:latin typeface="Calibri" pitchFamily="34" charset="0"/>
              </a:defRPr>
            </a:lvl2pPr>
            <a:lvl3pPr marL="671513" indent="-228600" eaLnBrk="0" hangingPunct="0">
              <a:spcBef>
                <a:spcPct val="20000"/>
              </a:spcBef>
              <a:buFont typeface="Arial" charset="0"/>
              <a:buChar char="•"/>
              <a:defRPr sz="2400">
                <a:solidFill>
                  <a:schemeClr val="tx1"/>
                </a:solidFill>
                <a:latin typeface="Calibri" pitchFamily="34" charset="0"/>
              </a:defRPr>
            </a:lvl3pPr>
            <a:lvl4pPr marL="1023938" indent="-228600" eaLnBrk="0" hangingPunct="0">
              <a:spcBef>
                <a:spcPct val="20000"/>
              </a:spcBef>
              <a:buFont typeface="Arial" charset="0"/>
              <a:buChar char="–"/>
              <a:defRPr sz="2000">
                <a:solidFill>
                  <a:schemeClr val="tx1"/>
                </a:solidFill>
                <a:latin typeface="Calibri" pitchFamily="34" charset="0"/>
              </a:defRPr>
            </a:lvl4pPr>
            <a:lvl5pPr marL="1341438" indent="-228600" eaLnBrk="0" hangingPunct="0">
              <a:spcBef>
                <a:spcPct val="20000"/>
              </a:spcBef>
              <a:buFont typeface="Arial" charset="0"/>
              <a:buChar char="»"/>
              <a:defRPr sz="2000">
                <a:solidFill>
                  <a:schemeClr val="tx1"/>
                </a:solidFill>
                <a:latin typeface="Calibri" pitchFamily="34" charset="0"/>
              </a:defRPr>
            </a:lvl5pPr>
            <a:lvl6pPr marL="1798638"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255838"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2713038"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170238"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buSzPct val="65000"/>
              <a:buFont typeface="Wingdings" pitchFamily="2" charset="2"/>
              <a:buNone/>
              <a:defRPr/>
            </a:pPr>
            <a:r>
              <a:rPr lang="pt-BR" altLang="pt-BR" sz="2000" smtClean="0">
                <a:solidFill>
                  <a:srgbClr val="3E32D6"/>
                </a:solidFill>
                <a:latin typeface="+mj-lt"/>
              </a:rPr>
              <a:t>4</a:t>
            </a:r>
          </a:p>
        </p:txBody>
      </p:sp>
      <p:sp>
        <p:nvSpPr>
          <p:cNvPr id="445493" name="Rectangle 53"/>
          <p:cNvSpPr>
            <a:spLocks noChangeArrowheads="1"/>
          </p:cNvSpPr>
          <p:nvPr/>
        </p:nvSpPr>
        <p:spPr bwMode="auto">
          <a:xfrm>
            <a:off x="1419870" y="4146550"/>
            <a:ext cx="893762" cy="717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344488" indent="-285750" eaLnBrk="0" hangingPunct="0">
              <a:spcBef>
                <a:spcPct val="20000"/>
              </a:spcBef>
              <a:buFont typeface="Arial" charset="0"/>
              <a:buChar char="–"/>
              <a:defRPr sz="2800">
                <a:solidFill>
                  <a:schemeClr val="tx1"/>
                </a:solidFill>
                <a:latin typeface="Calibri" pitchFamily="34" charset="0"/>
              </a:defRPr>
            </a:lvl2pPr>
            <a:lvl3pPr marL="671513" indent="-228600" eaLnBrk="0" hangingPunct="0">
              <a:spcBef>
                <a:spcPct val="20000"/>
              </a:spcBef>
              <a:buFont typeface="Arial" charset="0"/>
              <a:buChar char="•"/>
              <a:defRPr sz="2400">
                <a:solidFill>
                  <a:schemeClr val="tx1"/>
                </a:solidFill>
                <a:latin typeface="Calibri" pitchFamily="34" charset="0"/>
              </a:defRPr>
            </a:lvl3pPr>
            <a:lvl4pPr marL="1023938" indent="-228600" eaLnBrk="0" hangingPunct="0">
              <a:spcBef>
                <a:spcPct val="20000"/>
              </a:spcBef>
              <a:buFont typeface="Arial" charset="0"/>
              <a:buChar char="–"/>
              <a:defRPr sz="2000">
                <a:solidFill>
                  <a:schemeClr val="tx1"/>
                </a:solidFill>
                <a:latin typeface="Calibri" pitchFamily="34" charset="0"/>
              </a:defRPr>
            </a:lvl4pPr>
            <a:lvl5pPr marL="1341438" indent="-228600" eaLnBrk="0" hangingPunct="0">
              <a:spcBef>
                <a:spcPct val="20000"/>
              </a:spcBef>
              <a:buFont typeface="Arial" charset="0"/>
              <a:buChar char="»"/>
              <a:defRPr sz="2000">
                <a:solidFill>
                  <a:schemeClr val="tx1"/>
                </a:solidFill>
                <a:latin typeface="Calibri" pitchFamily="34" charset="0"/>
              </a:defRPr>
            </a:lvl5pPr>
            <a:lvl6pPr marL="1798638"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255838"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2713038"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170238"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buSzPct val="65000"/>
              <a:buFont typeface="Wingdings" pitchFamily="2" charset="2"/>
              <a:buNone/>
              <a:defRPr/>
            </a:pPr>
            <a:r>
              <a:rPr lang="pt-BR" altLang="pt-BR" sz="2000" smtClean="0">
                <a:solidFill>
                  <a:srgbClr val="3E32D6"/>
                </a:solidFill>
                <a:latin typeface="+mj-lt"/>
              </a:rPr>
              <a:t>3</a:t>
            </a:r>
          </a:p>
        </p:txBody>
      </p:sp>
      <p:sp>
        <p:nvSpPr>
          <p:cNvPr id="445475" name="Rectangle 35"/>
          <p:cNvSpPr>
            <a:spLocks noChangeArrowheads="1"/>
          </p:cNvSpPr>
          <p:nvPr/>
        </p:nvSpPr>
        <p:spPr bwMode="auto">
          <a:xfrm>
            <a:off x="1419870" y="3429000"/>
            <a:ext cx="893762" cy="717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344488" indent="-285750" eaLnBrk="0" hangingPunct="0">
              <a:spcBef>
                <a:spcPct val="20000"/>
              </a:spcBef>
              <a:buFont typeface="Arial" charset="0"/>
              <a:buChar char="–"/>
              <a:defRPr sz="2800">
                <a:solidFill>
                  <a:schemeClr val="tx1"/>
                </a:solidFill>
                <a:latin typeface="Calibri" pitchFamily="34" charset="0"/>
              </a:defRPr>
            </a:lvl2pPr>
            <a:lvl3pPr marL="671513" indent="-228600" eaLnBrk="0" hangingPunct="0">
              <a:spcBef>
                <a:spcPct val="20000"/>
              </a:spcBef>
              <a:buFont typeface="Arial" charset="0"/>
              <a:buChar char="•"/>
              <a:defRPr sz="2400">
                <a:solidFill>
                  <a:schemeClr val="tx1"/>
                </a:solidFill>
                <a:latin typeface="Calibri" pitchFamily="34" charset="0"/>
              </a:defRPr>
            </a:lvl3pPr>
            <a:lvl4pPr marL="1023938" indent="-228600" eaLnBrk="0" hangingPunct="0">
              <a:spcBef>
                <a:spcPct val="20000"/>
              </a:spcBef>
              <a:buFont typeface="Arial" charset="0"/>
              <a:buChar char="–"/>
              <a:defRPr sz="2000">
                <a:solidFill>
                  <a:schemeClr val="tx1"/>
                </a:solidFill>
                <a:latin typeface="Calibri" pitchFamily="34" charset="0"/>
              </a:defRPr>
            </a:lvl4pPr>
            <a:lvl5pPr marL="1341438" indent="-228600" eaLnBrk="0" hangingPunct="0">
              <a:spcBef>
                <a:spcPct val="20000"/>
              </a:spcBef>
              <a:buFont typeface="Arial" charset="0"/>
              <a:buChar char="»"/>
              <a:defRPr sz="2000">
                <a:solidFill>
                  <a:schemeClr val="tx1"/>
                </a:solidFill>
                <a:latin typeface="Calibri" pitchFamily="34" charset="0"/>
              </a:defRPr>
            </a:lvl5pPr>
            <a:lvl6pPr marL="1798638"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255838"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2713038"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170238"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buSzPct val="65000"/>
              <a:buFont typeface="Wingdings" pitchFamily="2" charset="2"/>
              <a:buNone/>
              <a:defRPr/>
            </a:pPr>
            <a:r>
              <a:rPr lang="pt-BR" altLang="pt-BR" sz="2000" smtClean="0">
                <a:solidFill>
                  <a:srgbClr val="3E32D6"/>
                </a:solidFill>
                <a:latin typeface="+mj-lt"/>
              </a:rPr>
              <a:t>2</a:t>
            </a:r>
          </a:p>
        </p:txBody>
      </p:sp>
      <p:sp>
        <p:nvSpPr>
          <p:cNvPr id="445470" name="Rectangle 30"/>
          <p:cNvSpPr>
            <a:spLocks noChangeArrowheads="1"/>
          </p:cNvSpPr>
          <p:nvPr/>
        </p:nvSpPr>
        <p:spPr bwMode="auto">
          <a:xfrm>
            <a:off x="1419870" y="2714625"/>
            <a:ext cx="893762"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344488" indent="-285750" eaLnBrk="0" hangingPunct="0">
              <a:spcBef>
                <a:spcPct val="20000"/>
              </a:spcBef>
              <a:buFont typeface="Arial" charset="0"/>
              <a:buChar char="–"/>
              <a:defRPr sz="2800">
                <a:solidFill>
                  <a:schemeClr val="tx1"/>
                </a:solidFill>
                <a:latin typeface="Calibri" pitchFamily="34" charset="0"/>
              </a:defRPr>
            </a:lvl2pPr>
            <a:lvl3pPr marL="671513" indent="-228600" eaLnBrk="0" hangingPunct="0">
              <a:spcBef>
                <a:spcPct val="20000"/>
              </a:spcBef>
              <a:buFont typeface="Arial" charset="0"/>
              <a:buChar char="•"/>
              <a:defRPr sz="2400">
                <a:solidFill>
                  <a:schemeClr val="tx1"/>
                </a:solidFill>
                <a:latin typeface="Calibri" pitchFamily="34" charset="0"/>
              </a:defRPr>
            </a:lvl3pPr>
            <a:lvl4pPr marL="1023938" indent="-228600" eaLnBrk="0" hangingPunct="0">
              <a:spcBef>
                <a:spcPct val="20000"/>
              </a:spcBef>
              <a:buFont typeface="Arial" charset="0"/>
              <a:buChar char="–"/>
              <a:defRPr sz="2000">
                <a:solidFill>
                  <a:schemeClr val="tx1"/>
                </a:solidFill>
                <a:latin typeface="Calibri" pitchFamily="34" charset="0"/>
              </a:defRPr>
            </a:lvl4pPr>
            <a:lvl5pPr marL="1341438" indent="-228600" eaLnBrk="0" hangingPunct="0">
              <a:spcBef>
                <a:spcPct val="20000"/>
              </a:spcBef>
              <a:buFont typeface="Arial" charset="0"/>
              <a:buChar char="»"/>
              <a:defRPr sz="2000">
                <a:solidFill>
                  <a:schemeClr val="tx1"/>
                </a:solidFill>
                <a:latin typeface="Calibri" pitchFamily="34" charset="0"/>
              </a:defRPr>
            </a:lvl5pPr>
            <a:lvl6pPr marL="1798638"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255838"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2713038"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170238"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buSzPct val="65000"/>
              <a:buFont typeface="Wingdings" pitchFamily="2" charset="2"/>
              <a:buNone/>
              <a:defRPr/>
            </a:pPr>
            <a:r>
              <a:rPr lang="pt-BR" altLang="pt-BR" sz="2000" smtClean="0">
                <a:solidFill>
                  <a:srgbClr val="3E32D6"/>
                </a:solidFill>
                <a:latin typeface="+mj-lt"/>
              </a:rPr>
              <a:t>1</a:t>
            </a:r>
          </a:p>
        </p:txBody>
      </p:sp>
      <p:sp>
        <p:nvSpPr>
          <p:cNvPr id="445465" name="Rectangle 25"/>
          <p:cNvSpPr>
            <a:spLocks noChangeArrowheads="1"/>
          </p:cNvSpPr>
          <p:nvPr/>
        </p:nvSpPr>
        <p:spPr bwMode="auto">
          <a:xfrm>
            <a:off x="1419870" y="1995488"/>
            <a:ext cx="893762" cy="719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344488" indent="-285750" eaLnBrk="0" hangingPunct="0">
              <a:spcBef>
                <a:spcPct val="20000"/>
              </a:spcBef>
              <a:buFont typeface="Arial" charset="0"/>
              <a:buChar char="–"/>
              <a:defRPr sz="2800">
                <a:solidFill>
                  <a:schemeClr val="tx1"/>
                </a:solidFill>
                <a:latin typeface="Calibri" pitchFamily="34" charset="0"/>
              </a:defRPr>
            </a:lvl2pPr>
            <a:lvl3pPr marL="671513" indent="-228600" eaLnBrk="0" hangingPunct="0">
              <a:spcBef>
                <a:spcPct val="20000"/>
              </a:spcBef>
              <a:buFont typeface="Arial" charset="0"/>
              <a:buChar char="•"/>
              <a:defRPr sz="2400">
                <a:solidFill>
                  <a:schemeClr val="tx1"/>
                </a:solidFill>
                <a:latin typeface="Calibri" pitchFamily="34" charset="0"/>
              </a:defRPr>
            </a:lvl3pPr>
            <a:lvl4pPr marL="1023938" indent="-228600" eaLnBrk="0" hangingPunct="0">
              <a:spcBef>
                <a:spcPct val="20000"/>
              </a:spcBef>
              <a:buFont typeface="Arial" charset="0"/>
              <a:buChar char="–"/>
              <a:defRPr sz="2000">
                <a:solidFill>
                  <a:schemeClr val="tx1"/>
                </a:solidFill>
                <a:latin typeface="Calibri" pitchFamily="34" charset="0"/>
              </a:defRPr>
            </a:lvl4pPr>
            <a:lvl5pPr marL="1341438" indent="-228600" eaLnBrk="0" hangingPunct="0">
              <a:spcBef>
                <a:spcPct val="20000"/>
              </a:spcBef>
              <a:buFont typeface="Arial" charset="0"/>
              <a:buChar char="»"/>
              <a:defRPr sz="2000">
                <a:solidFill>
                  <a:schemeClr val="tx1"/>
                </a:solidFill>
                <a:latin typeface="Calibri" pitchFamily="34" charset="0"/>
              </a:defRPr>
            </a:lvl5pPr>
            <a:lvl6pPr marL="1798638"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255838"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2713038"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170238"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buSzPct val="65000"/>
              <a:buFont typeface="Wingdings" pitchFamily="2" charset="2"/>
              <a:buNone/>
              <a:defRPr/>
            </a:pPr>
            <a:r>
              <a:rPr lang="pt-BR" altLang="pt-BR" sz="2000" dirty="0" smtClean="0">
                <a:solidFill>
                  <a:srgbClr val="3E32D6"/>
                </a:solidFill>
                <a:latin typeface="+mj-lt"/>
              </a:rPr>
              <a:t>0</a:t>
            </a:r>
          </a:p>
        </p:txBody>
      </p:sp>
      <p:sp>
        <p:nvSpPr>
          <p:cNvPr id="445464" name="Rectangle 24"/>
          <p:cNvSpPr>
            <a:spLocks noChangeArrowheads="1"/>
          </p:cNvSpPr>
          <p:nvPr/>
        </p:nvSpPr>
        <p:spPr bwMode="auto">
          <a:xfrm>
            <a:off x="6774507" y="1455738"/>
            <a:ext cx="893763"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344488" indent="-285750" eaLnBrk="0" hangingPunct="0">
              <a:spcBef>
                <a:spcPct val="20000"/>
              </a:spcBef>
              <a:buFont typeface="Arial" charset="0"/>
              <a:buChar char="–"/>
              <a:defRPr sz="2800">
                <a:solidFill>
                  <a:schemeClr val="tx1"/>
                </a:solidFill>
                <a:latin typeface="Calibri" pitchFamily="34" charset="0"/>
              </a:defRPr>
            </a:lvl2pPr>
            <a:lvl3pPr marL="671513" indent="-228600" eaLnBrk="0" hangingPunct="0">
              <a:spcBef>
                <a:spcPct val="20000"/>
              </a:spcBef>
              <a:buFont typeface="Arial" charset="0"/>
              <a:buChar char="•"/>
              <a:defRPr sz="2400">
                <a:solidFill>
                  <a:schemeClr val="tx1"/>
                </a:solidFill>
                <a:latin typeface="Calibri" pitchFamily="34" charset="0"/>
              </a:defRPr>
            </a:lvl3pPr>
            <a:lvl4pPr marL="1023938" indent="-228600" eaLnBrk="0" hangingPunct="0">
              <a:spcBef>
                <a:spcPct val="20000"/>
              </a:spcBef>
              <a:buFont typeface="Arial" charset="0"/>
              <a:buChar char="–"/>
              <a:defRPr sz="2000">
                <a:solidFill>
                  <a:schemeClr val="tx1"/>
                </a:solidFill>
                <a:latin typeface="Calibri" pitchFamily="34" charset="0"/>
              </a:defRPr>
            </a:lvl4pPr>
            <a:lvl5pPr marL="1341438" indent="-228600" eaLnBrk="0" hangingPunct="0">
              <a:spcBef>
                <a:spcPct val="20000"/>
              </a:spcBef>
              <a:buFont typeface="Arial" charset="0"/>
              <a:buChar char="»"/>
              <a:defRPr sz="2000">
                <a:solidFill>
                  <a:schemeClr val="tx1"/>
                </a:solidFill>
                <a:latin typeface="Calibri" pitchFamily="34" charset="0"/>
              </a:defRPr>
            </a:lvl5pPr>
            <a:lvl6pPr marL="1798638"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255838"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2713038"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170238"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buSzPct val="65000"/>
              <a:buFont typeface="Wingdings" pitchFamily="2" charset="2"/>
              <a:buNone/>
              <a:defRPr/>
            </a:pPr>
            <a:r>
              <a:rPr lang="pt-BR" altLang="pt-BR" sz="2000" smtClean="0">
                <a:solidFill>
                  <a:srgbClr val="006600"/>
                </a:solidFill>
                <a:latin typeface="+mj-lt"/>
              </a:rPr>
              <a:t>5</a:t>
            </a:r>
          </a:p>
        </p:txBody>
      </p:sp>
      <p:sp>
        <p:nvSpPr>
          <p:cNvPr id="445462" name="Rectangle 22"/>
          <p:cNvSpPr>
            <a:spLocks noChangeArrowheads="1"/>
          </p:cNvSpPr>
          <p:nvPr/>
        </p:nvSpPr>
        <p:spPr bwMode="auto">
          <a:xfrm>
            <a:off x="3205807" y="1455738"/>
            <a:ext cx="892175"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344488" indent="-285750" eaLnBrk="0" hangingPunct="0">
              <a:spcBef>
                <a:spcPct val="20000"/>
              </a:spcBef>
              <a:buFont typeface="Arial" charset="0"/>
              <a:buChar char="–"/>
              <a:defRPr sz="2800">
                <a:solidFill>
                  <a:schemeClr val="tx1"/>
                </a:solidFill>
                <a:latin typeface="Calibri" pitchFamily="34" charset="0"/>
              </a:defRPr>
            </a:lvl2pPr>
            <a:lvl3pPr marL="671513" indent="-228600" eaLnBrk="0" hangingPunct="0">
              <a:spcBef>
                <a:spcPct val="20000"/>
              </a:spcBef>
              <a:buFont typeface="Arial" charset="0"/>
              <a:buChar char="•"/>
              <a:defRPr sz="2400">
                <a:solidFill>
                  <a:schemeClr val="tx1"/>
                </a:solidFill>
                <a:latin typeface="Calibri" pitchFamily="34" charset="0"/>
              </a:defRPr>
            </a:lvl3pPr>
            <a:lvl4pPr marL="1023938" indent="-228600" eaLnBrk="0" hangingPunct="0">
              <a:spcBef>
                <a:spcPct val="20000"/>
              </a:spcBef>
              <a:buFont typeface="Arial" charset="0"/>
              <a:buChar char="–"/>
              <a:defRPr sz="2000">
                <a:solidFill>
                  <a:schemeClr val="tx1"/>
                </a:solidFill>
                <a:latin typeface="Calibri" pitchFamily="34" charset="0"/>
              </a:defRPr>
            </a:lvl4pPr>
            <a:lvl5pPr marL="1341438" indent="-228600" eaLnBrk="0" hangingPunct="0">
              <a:spcBef>
                <a:spcPct val="20000"/>
              </a:spcBef>
              <a:buFont typeface="Arial" charset="0"/>
              <a:buChar char="»"/>
              <a:defRPr sz="2000">
                <a:solidFill>
                  <a:schemeClr val="tx1"/>
                </a:solidFill>
                <a:latin typeface="Calibri" pitchFamily="34" charset="0"/>
              </a:defRPr>
            </a:lvl5pPr>
            <a:lvl6pPr marL="1798638"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255838"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2713038"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170238"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buSzPct val="65000"/>
              <a:buFont typeface="Wingdings" pitchFamily="2" charset="2"/>
              <a:buNone/>
              <a:defRPr/>
            </a:pPr>
            <a:r>
              <a:rPr lang="pt-BR" altLang="pt-BR" sz="2000" smtClean="0">
                <a:solidFill>
                  <a:srgbClr val="006600"/>
                </a:solidFill>
                <a:latin typeface="+mj-lt"/>
              </a:rPr>
              <a:t>1</a:t>
            </a:r>
          </a:p>
        </p:txBody>
      </p:sp>
      <p:sp>
        <p:nvSpPr>
          <p:cNvPr id="445461" name="Rectangle 21"/>
          <p:cNvSpPr>
            <a:spLocks noChangeArrowheads="1"/>
          </p:cNvSpPr>
          <p:nvPr/>
        </p:nvSpPr>
        <p:spPr bwMode="auto">
          <a:xfrm>
            <a:off x="2313632" y="1455738"/>
            <a:ext cx="892175"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344488" indent="-285750" eaLnBrk="0" hangingPunct="0">
              <a:spcBef>
                <a:spcPct val="20000"/>
              </a:spcBef>
              <a:buFont typeface="Arial" charset="0"/>
              <a:buChar char="–"/>
              <a:defRPr sz="2800">
                <a:solidFill>
                  <a:schemeClr val="tx1"/>
                </a:solidFill>
                <a:latin typeface="Calibri" pitchFamily="34" charset="0"/>
              </a:defRPr>
            </a:lvl2pPr>
            <a:lvl3pPr marL="671513" indent="-228600" eaLnBrk="0" hangingPunct="0">
              <a:spcBef>
                <a:spcPct val="20000"/>
              </a:spcBef>
              <a:buFont typeface="Arial" charset="0"/>
              <a:buChar char="•"/>
              <a:defRPr sz="2400">
                <a:solidFill>
                  <a:schemeClr val="tx1"/>
                </a:solidFill>
                <a:latin typeface="Calibri" pitchFamily="34" charset="0"/>
              </a:defRPr>
            </a:lvl3pPr>
            <a:lvl4pPr marL="1023938" indent="-228600" eaLnBrk="0" hangingPunct="0">
              <a:spcBef>
                <a:spcPct val="20000"/>
              </a:spcBef>
              <a:buFont typeface="Arial" charset="0"/>
              <a:buChar char="–"/>
              <a:defRPr sz="2000">
                <a:solidFill>
                  <a:schemeClr val="tx1"/>
                </a:solidFill>
                <a:latin typeface="Calibri" pitchFamily="34" charset="0"/>
              </a:defRPr>
            </a:lvl4pPr>
            <a:lvl5pPr marL="1341438" indent="-228600" eaLnBrk="0" hangingPunct="0">
              <a:spcBef>
                <a:spcPct val="20000"/>
              </a:spcBef>
              <a:buFont typeface="Arial" charset="0"/>
              <a:buChar char="»"/>
              <a:defRPr sz="2000">
                <a:solidFill>
                  <a:schemeClr val="tx1"/>
                </a:solidFill>
                <a:latin typeface="Calibri" pitchFamily="34" charset="0"/>
              </a:defRPr>
            </a:lvl5pPr>
            <a:lvl6pPr marL="1798638"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255838"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2713038"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170238"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buSzPct val="65000"/>
              <a:buFont typeface="Wingdings" pitchFamily="2" charset="2"/>
              <a:buNone/>
              <a:defRPr/>
            </a:pPr>
            <a:r>
              <a:rPr lang="pt-BR" altLang="pt-BR" sz="2000" dirty="0" smtClean="0">
                <a:solidFill>
                  <a:srgbClr val="006600"/>
                </a:solidFill>
                <a:latin typeface="+mj-lt"/>
              </a:rPr>
              <a:t>0</a:t>
            </a:r>
          </a:p>
        </p:txBody>
      </p:sp>
      <p:sp>
        <p:nvSpPr>
          <p:cNvPr id="15375" name="Rectangle 20"/>
          <p:cNvSpPr>
            <a:spLocks noChangeArrowheads="1"/>
          </p:cNvSpPr>
          <p:nvPr/>
        </p:nvSpPr>
        <p:spPr bwMode="auto">
          <a:xfrm>
            <a:off x="1419870" y="1281113"/>
            <a:ext cx="893762"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344488" indent="-285750" eaLnBrk="0" hangingPunct="0">
              <a:spcBef>
                <a:spcPct val="20000"/>
              </a:spcBef>
              <a:buFont typeface="Arial" charset="0"/>
              <a:buChar char="–"/>
              <a:defRPr sz="2800">
                <a:solidFill>
                  <a:schemeClr val="tx1"/>
                </a:solidFill>
                <a:latin typeface="Calibri" pitchFamily="34" charset="0"/>
              </a:defRPr>
            </a:lvl2pPr>
            <a:lvl3pPr marL="671513" indent="-228600" eaLnBrk="0" hangingPunct="0">
              <a:spcBef>
                <a:spcPct val="20000"/>
              </a:spcBef>
              <a:buFont typeface="Arial" charset="0"/>
              <a:buChar char="•"/>
              <a:defRPr sz="2400">
                <a:solidFill>
                  <a:schemeClr val="tx1"/>
                </a:solidFill>
                <a:latin typeface="Calibri" pitchFamily="34" charset="0"/>
              </a:defRPr>
            </a:lvl3pPr>
            <a:lvl4pPr marL="1023938" indent="-228600" eaLnBrk="0" hangingPunct="0">
              <a:spcBef>
                <a:spcPct val="20000"/>
              </a:spcBef>
              <a:buFont typeface="Arial" charset="0"/>
              <a:buChar char="–"/>
              <a:defRPr sz="2000">
                <a:solidFill>
                  <a:schemeClr val="tx1"/>
                </a:solidFill>
                <a:latin typeface="Calibri" pitchFamily="34" charset="0"/>
              </a:defRPr>
            </a:lvl4pPr>
            <a:lvl5pPr marL="1341438" indent="-228600" eaLnBrk="0" hangingPunct="0">
              <a:spcBef>
                <a:spcPct val="20000"/>
              </a:spcBef>
              <a:buFont typeface="Arial" charset="0"/>
              <a:buChar char="»"/>
              <a:defRPr sz="2000">
                <a:solidFill>
                  <a:schemeClr val="tx1"/>
                </a:solidFill>
                <a:latin typeface="Calibri" pitchFamily="34" charset="0"/>
              </a:defRPr>
            </a:lvl5pPr>
            <a:lvl6pPr marL="1798638"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255838"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2713038"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170238"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buSzPct val="65000"/>
              <a:buFont typeface="Wingdings" pitchFamily="2" charset="2"/>
              <a:buNone/>
              <a:defRPr/>
            </a:pPr>
            <a:endParaRPr lang="pt-BR" altLang="pt-BR" sz="2000" smtClean="0">
              <a:latin typeface="+mj-lt"/>
            </a:endParaRPr>
          </a:p>
        </p:txBody>
      </p:sp>
      <p:sp>
        <p:nvSpPr>
          <p:cNvPr id="15376" name="Line 44"/>
          <p:cNvSpPr>
            <a:spLocks noChangeShapeType="1"/>
          </p:cNvSpPr>
          <p:nvPr/>
        </p:nvSpPr>
        <p:spPr bwMode="auto">
          <a:xfrm>
            <a:off x="1419870" y="6294438"/>
            <a:ext cx="893762"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defRPr/>
            </a:pPr>
            <a:endParaRPr lang="pt-BR">
              <a:latin typeface="+mj-lt"/>
            </a:endParaRPr>
          </a:p>
        </p:txBody>
      </p:sp>
      <p:sp>
        <p:nvSpPr>
          <p:cNvPr id="15378" name="Line 50"/>
          <p:cNvSpPr>
            <a:spLocks noChangeShapeType="1"/>
          </p:cNvSpPr>
          <p:nvPr/>
        </p:nvSpPr>
        <p:spPr bwMode="auto">
          <a:xfrm>
            <a:off x="7668270" y="1455738"/>
            <a:ext cx="0" cy="714375"/>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defRPr/>
            </a:pPr>
            <a:endParaRPr lang="pt-BR">
              <a:latin typeface="+mj-lt"/>
            </a:endParaRPr>
          </a:p>
        </p:txBody>
      </p:sp>
      <p:sp>
        <p:nvSpPr>
          <p:cNvPr id="15380" name="Line 240"/>
          <p:cNvSpPr>
            <a:spLocks noChangeShapeType="1"/>
          </p:cNvSpPr>
          <p:nvPr/>
        </p:nvSpPr>
        <p:spPr bwMode="auto">
          <a:xfrm>
            <a:off x="7668270" y="1995488"/>
            <a:ext cx="0" cy="719137"/>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defRPr/>
            </a:pPr>
            <a:endParaRPr lang="pt-BR">
              <a:latin typeface="+mj-lt"/>
            </a:endParaRPr>
          </a:p>
        </p:txBody>
      </p:sp>
      <p:sp>
        <p:nvSpPr>
          <p:cNvPr id="15382" name="Line 254"/>
          <p:cNvSpPr>
            <a:spLocks noChangeShapeType="1"/>
          </p:cNvSpPr>
          <p:nvPr/>
        </p:nvSpPr>
        <p:spPr bwMode="auto">
          <a:xfrm>
            <a:off x="7668270" y="2714625"/>
            <a:ext cx="0" cy="714375"/>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defRPr/>
            </a:pPr>
            <a:endParaRPr lang="pt-BR">
              <a:latin typeface="+mj-lt"/>
            </a:endParaRPr>
          </a:p>
        </p:txBody>
      </p:sp>
      <p:sp>
        <p:nvSpPr>
          <p:cNvPr id="15384" name="Line 268"/>
          <p:cNvSpPr>
            <a:spLocks noChangeShapeType="1"/>
          </p:cNvSpPr>
          <p:nvPr/>
        </p:nvSpPr>
        <p:spPr bwMode="auto">
          <a:xfrm>
            <a:off x="7668270" y="3429000"/>
            <a:ext cx="0" cy="71755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defRPr/>
            </a:pPr>
            <a:endParaRPr lang="pt-BR">
              <a:latin typeface="+mj-lt"/>
            </a:endParaRPr>
          </a:p>
        </p:txBody>
      </p:sp>
      <p:sp>
        <p:nvSpPr>
          <p:cNvPr id="15386" name="Line 282"/>
          <p:cNvSpPr>
            <a:spLocks noChangeShapeType="1"/>
          </p:cNvSpPr>
          <p:nvPr/>
        </p:nvSpPr>
        <p:spPr bwMode="auto">
          <a:xfrm>
            <a:off x="7668270" y="4146550"/>
            <a:ext cx="0" cy="71755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defRPr/>
            </a:pPr>
            <a:endParaRPr lang="pt-BR">
              <a:latin typeface="+mj-lt"/>
            </a:endParaRPr>
          </a:p>
        </p:txBody>
      </p:sp>
      <p:sp>
        <p:nvSpPr>
          <p:cNvPr id="15388" name="Line 296"/>
          <p:cNvSpPr>
            <a:spLocks noChangeShapeType="1"/>
          </p:cNvSpPr>
          <p:nvPr/>
        </p:nvSpPr>
        <p:spPr bwMode="auto">
          <a:xfrm>
            <a:off x="7668270" y="4864100"/>
            <a:ext cx="0" cy="715963"/>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defRPr/>
            </a:pPr>
            <a:endParaRPr lang="pt-BR">
              <a:latin typeface="+mj-lt"/>
            </a:endParaRPr>
          </a:p>
        </p:txBody>
      </p:sp>
      <p:sp>
        <p:nvSpPr>
          <p:cNvPr id="15390" name="Line 310"/>
          <p:cNvSpPr>
            <a:spLocks noChangeShapeType="1"/>
          </p:cNvSpPr>
          <p:nvPr/>
        </p:nvSpPr>
        <p:spPr bwMode="auto">
          <a:xfrm>
            <a:off x="7668270" y="5580063"/>
            <a:ext cx="0" cy="714375"/>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defRPr/>
            </a:pPr>
            <a:endParaRPr lang="pt-BR">
              <a:latin typeface="+mj-lt"/>
            </a:endParaRPr>
          </a:p>
        </p:txBody>
      </p:sp>
      <p:sp>
        <p:nvSpPr>
          <p:cNvPr id="15391" name="Line 312"/>
          <p:cNvSpPr>
            <a:spLocks noChangeShapeType="1"/>
          </p:cNvSpPr>
          <p:nvPr/>
        </p:nvSpPr>
        <p:spPr bwMode="auto">
          <a:xfrm>
            <a:off x="2313632" y="6294438"/>
            <a:ext cx="892175"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defRPr/>
            </a:pPr>
            <a:endParaRPr lang="pt-BR">
              <a:latin typeface="+mj-lt"/>
            </a:endParaRPr>
          </a:p>
        </p:txBody>
      </p:sp>
      <p:sp>
        <p:nvSpPr>
          <p:cNvPr id="15392" name="Line 314"/>
          <p:cNvSpPr>
            <a:spLocks noChangeShapeType="1"/>
          </p:cNvSpPr>
          <p:nvPr/>
        </p:nvSpPr>
        <p:spPr bwMode="auto">
          <a:xfrm>
            <a:off x="3205807" y="6294438"/>
            <a:ext cx="892175"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defRPr/>
            </a:pPr>
            <a:endParaRPr lang="pt-BR">
              <a:latin typeface="+mj-lt"/>
            </a:endParaRPr>
          </a:p>
        </p:txBody>
      </p:sp>
      <p:sp>
        <p:nvSpPr>
          <p:cNvPr id="15393" name="Line 316"/>
          <p:cNvSpPr>
            <a:spLocks noChangeShapeType="1"/>
          </p:cNvSpPr>
          <p:nvPr/>
        </p:nvSpPr>
        <p:spPr bwMode="auto">
          <a:xfrm>
            <a:off x="4097982" y="6294438"/>
            <a:ext cx="892175"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defRPr/>
            </a:pPr>
            <a:endParaRPr lang="pt-BR">
              <a:latin typeface="+mj-lt"/>
            </a:endParaRPr>
          </a:p>
        </p:txBody>
      </p:sp>
      <p:sp>
        <p:nvSpPr>
          <p:cNvPr id="15394" name="Line 318"/>
          <p:cNvSpPr>
            <a:spLocks noChangeShapeType="1"/>
          </p:cNvSpPr>
          <p:nvPr/>
        </p:nvSpPr>
        <p:spPr bwMode="auto">
          <a:xfrm>
            <a:off x="4990157" y="6294438"/>
            <a:ext cx="892175"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defRPr/>
            </a:pPr>
            <a:endParaRPr lang="pt-BR">
              <a:latin typeface="+mj-lt"/>
            </a:endParaRPr>
          </a:p>
        </p:txBody>
      </p:sp>
      <p:sp>
        <p:nvSpPr>
          <p:cNvPr id="15395" name="Line 320"/>
          <p:cNvSpPr>
            <a:spLocks noChangeShapeType="1"/>
          </p:cNvSpPr>
          <p:nvPr/>
        </p:nvSpPr>
        <p:spPr bwMode="auto">
          <a:xfrm>
            <a:off x="5882332" y="6294438"/>
            <a:ext cx="892175"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defRPr/>
            </a:pPr>
            <a:endParaRPr lang="pt-BR">
              <a:latin typeface="+mj-lt"/>
            </a:endParaRPr>
          </a:p>
        </p:txBody>
      </p:sp>
      <p:sp>
        <p:nvSpPr>
          <p:cNvPr id="15396" name="Line 322"/>
          <p:cNvSpPr>
            <a:spLocks noChangeShapeType="1"/>
          </p:cNvSpPr>
          <p:nvPr/>
        </p:nvSpPr>
        <p:spPr bwMode="auto">
          <a:xfrm>
            <a:off x="6774507" y="6294438"/>
            <a:ext cx="893763"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defRPr/>
            </a:pPr>
            <a:endParaRPr lang="pt-BR">
              <a:latin typeface="+mj-lt"/>
            </a:endParaRPr>
          </a:p>
        </p:txBody>
      </p:sp>
      <p:sp>
        <p:nvSpPr>
          <p:cNvPr id="445764" name="Line 324"/>
          <p:cNvSpPr>
            <a:spLocks noChangeShapeType="1"/>
          </p:cNvSpPr>
          <p:nvPr/>
        </p:nvSpPr>
        <p:spPr bwMode="auto">
          <a:xfrm>
            <a:off x="2312045" y="1365250"/>
            <a:ext cx="1587" cy="507365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a:latin typeface="+mj-lt"/>
            </a:endParaRPr>
          </a:p>
        </p:txBody>
      </p:sp>
      <p:sp>
        <p:nvSpPr>
          <p:cNvPr id="445794" name="Line 354"/>
          <p:cNvSpPr>
            <a:spLocks noChangeShapeType="1"/>
          </p:cNvSpPr>
          <p:nvPr/>
        </p:nvSpPr>
        <p:spPr bwMode="auto">
          <a:xfrm>
            <a:off x="1419870" y="1995488"/>
            <a:ext cx="69691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a:latin typeface="+mj-lt"/>
            </a:endParaRPr>
          </a:p>
        </p:txBody>
      </p:sp>
      <p:grpSp>
        <p:nvGrpSpPr>
          <p:cNvPr id="445606" name="Group 166"/>
          <p:cNvGrpSpPr>
            <a:grpSpLocks/>
          </p:cNvGrpSpPr>
          <p:nvPr/>
        </p:nvGrpSpPr>
        <p:grpSpPr bwMode="auto">
          <a:xfrm>
            <a:off x="2580332" y="2095500"/>
            <a:ext cx="423863" cy="736600"/>
            <a:chOff x="1388" y="1026"/>
            <a:chExt cx="267" cy="464"/>
          </a:xfrm>
        </p:grpSpPr>
        <p:sp>
          <p:nvSpPr>
            <p:cNvPr id="15505" name="Text Box 162"/>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0</a:t>
              </a:r>
              <a:endParaRPr lang="pt-BR" altLang="pt-BR" sz="1800" baseline="-25000" smtClean="0">
                <a:latin typeface="+mj-lt"/>
              </a:endParaRPr>
            </a:p>
          </p:txBody>
        </p:sp>
        <p:sp>
          <p:nvSpPr>
            <p:cNvPr id="15506" name="AutoShape 163"/>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507" name="Text Box 164"/>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dirty="0" smtClean="0">
                  <a:latin typeface="+mj-lt"/>
                </a:rPr>
                <a:t>0</a:t>
              </a:r>
              <a:endParaRPr lang="pt-BR" altLang="pt-BR" sz="1800" baseline="-25000" dirty="0" smtClean="0">
                <a:latin typeface="+mj-lt"/>
              </a:endParaRPr>
            </a:p>
          </p:txBody>
        </p:sp>
      </p:grpSp>
      <p:grpSp>
        <p:nvGrpSpPr>
          <p:cNvPr id="445607" name="Group 167"/>
          <p:cNvGrpSpPr>
            <a:grpSpLocks/>
          </p:cNvGrpSpPr>
          <p:nvPr/>
        </p:nvGrpSpPr>
        <p:grpSpPr bwMode="auto">
          <a:xfrm>
            <a:off x="2572395" y="2800350"/>
            <a:ext cx="423862" cy="736600"/>
            <a:chOff x="1388" y="1026"/>
            <a:chExt cx="267" cy="464"/>
          </a:xfrm>
        </p:grpSpPr>
        <p:sp>
          <p:nvSpPr>
            <p:cNvPr id="15502" name="Text Box 168"/>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1</a:t>
              </a:r>
              <a:endParaRPr lang="pt-BR" altLang="pt-BR" sz="1800" baseline="-25000" smtClean="0">
                <a:latin typeface="+mj-lt"/>
              </a:endParaRPr>
            </a:p>
          </p:txBody>
        </p:sp>
        <p:sp>
          <p:nvSpPr>
            <p:cNvPr id="15503" name="AutoShape 169"/>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504" name="Text Box 170"/>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0</a:t>
              </a:r>
              <a:endParaRPr lang="pt-BR" altLang="pt-BR" sz="1800" baseline="-25000" smtClean="0">
                <a:latin typeface="+mj-lt"/>
              </a:endParaRPr>
            </a:p>
          </p:txBody>
        </p:sp>
      </p:grpSp>
      <p:grpSp>
        <p:nvGrpSpPr>
          <p:cNvPr id="445611" name="Group 171"/>
          <p:cNvGrpSpPr>
            <a:grpSpLocks/>
          </p:cNvGrpSpPr>
          <p:nvPr/>
        </p:nvGrpSpPr>
        <p:grpSpPr bwMode="auto">
          <a:xfrm>
            <a:off x="2572395" y="3527425"/>
            <a:ext cx="423862" cy="736600"/>
            <a:chOff x="1388" y="1026"/>
            <a:chExt cx="267" cy="464"/>
          </a:xfrm>
        </p:grpSpPr>
        <p:sp>
          <p:nvSpPr>
            <p:cNvPr id="15499" name="Text Box 172"/>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2</a:t>
              </a:r>
              <a:endParaRPr lang="pt-BR" altLang="pt-BR" sz="1800" baseline="-25000" smtClean="0">
                <a:latin typeface="+mj-lt"/>
              </a:endParaRPr>
            </a:p>
          </p:txBody>
        </p:sp>
        <p:sp>
          <p:nvSpPr>
            <p:cNvPr id="15500" name="AutoShape 173"/>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501" name="Text Box 174"/>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0</a:t>
              </a:r>
              <a:endParaRPr lang="pt-BR" altLang="pt-BR" sz="1800" baseline="-25000" smtClean="0">
                <a:latin typeface="+mj-lt"/>
              </a:endParaRPr>
            </a:p>
          </p:txBody>
        </p:sp>
      </p:grpSp>
      <p:grpSp>
        <p:nvGrpSpPr>
          <p:cNvPr id="445615" name="Group 175"/>
          <p:cNvGrpSpPr>
            <a:grpSpLocks/>
          </p:cNvGrpSpPr>
          <p:nvPr/>
        </p:nvGrpSpPr>
        <p:grpSpPr bwMode="auto">
          <a:xfrm>
            <a:off x="2572395" y="4240213"/>
            <a:ext cx="423862" cy="736600"/>
            <a:chOff x="1388" y="1026"/>
            <a:chExt cx="267" cy="464"/>
          </a:xfrm>
        </p:grpSpPr>
        <p:sp>
          <p:nvSpPr>
            <p:cNvPr id="15496" name="Text Box 176"/>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3</a:t>
              </a:r>
              <a:endParaRPr lang="pt-BR" altLang="pt-BR" sz="1800" baseline="-25000" smtClean="0">
                <a:latin typeface="+mj-lt"/>
              </a:endParaRPr>
            </a:p>
          </p:txBody>
        </p:sp>
        <p:sp>
          <p:nvSpPr>
            <p:cNvPr id="15497" name="AutoShape 177"/>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98" name="Text Box 178"/>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0</a:t>
              </a:r>
              <a:endParaRPr lang="pt-BR" altLang="pt-BR" sz="1800" baseline="-25000" smtClean="0">
                <a:latin typeface="+mj-lt"/>
              </a:endParaRPr>
            </a:p>
          </p:txBody>
        </p:sp>
      </p:grpSp>
      <p:grpSp>
        <p:nvGrpSpPr>
          <p:cNvPr id="445619" name="Group 179"/>
          <p:cNvGrpSpPr>
            <a:grpSpLocks/>
          </p:cNvGrpSpPr>
          <p:nvPr/>
        </p:nvGrpSpPr>
        <p:grpSpPr bwMode="auto">
          <a:xfrm>
            <a:off x="2572395" y="4954588"/>
            <a:ext cx="423862" cy="736600"/>
            <a:chOff x="1388" y="1026"/>
            <a:chExt cx="267" cy="464"/>
          </a:xfrm>
        </p:grpSpPr>
        <p:sp>
          <p:nvSpPr>
            <p:cNvPr id="15493" name="Text Box 180"/>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4</a:t>
              </a:r>
              <a:endParaRPr lang="pt-BR" altLang="pt-BR" sz="1800" baseline="-25000" smtClean="0">
                <a:latin typeface="+mj-lt"/>
              </a:endParaRPr>
            </a:p>
          </p:txBody>
        </p:sp>
        <p:sp>
          <p:nvSpPr>
            <p:cNvPr id="15494" name="AutoShape 181"/>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95" name="Text Box 182"/>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0</a:t>
              </a:r>
              <a:endParaRPr lang="pt-BR" altLang="pt-BR" sz="1800" baseline="-25000" smtClean="0">
                <a:latin typeface="+mj-lt"/>
              </a:endParaRPr>
            </a:p>
          </p:txBody>
        </p:sp>
      </p:grpSp>
      <p:grpSp>
        <p:nvGrpSpPr>
          <p:cNvPr id="445623" name="Group 183"/>
          <p:cNvGrpSpPr>
            <a:grpSpLocks/>
          </p:cNvGrpSpPr>
          <p:nvPr/>
        </p:nvGrpSpPr>
        <p:grpSpPr bwMode="auto">
          <a:xfrm>
            <a:off x="3435995" y="2801938"/>
            <a:ext cx="423862" cy="736600"/>
            <a:chOff x="1388" y="1026"/>
            <a:chExt cx="267" cy="464"/>
          </a:xfrm>
        </p:grpSpPr>
        <p:sp>
          <p:nvSpPr>
            <p:cNvPr id="15490" name="Text Box 184"/>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1</a:t>
              </a:r>
              <a:endParaRPr lang="pt-BR" altLang="pt-BR" sz="1800" baseline="-25000" smtClean="0">
                <a:latin typeface="+mj-lt"/>
              </a:endParaRPr>
            </a:p>
          </p:txBody>
        </p:sp>
        <p:sp>
          <p:nvSpPr>
            <p:cNvPr id="15491" name="AutoShape 185"/>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92" name="Text Box 186"/>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1</a:t>
              </a:r>
              <a:endParaRPr lang="pt-BR" altLang="pt-BR" sz="1800" baseline="-25000" smtClean="0">
                <a:latin typeface="+mj-lt"/>
              </a:endParaRPr>
            </a:p>
          </p:txBody>
        </p:sp>
      </p:grpSp>
      <p:grpSp>
        <p:nvGrpSpPr>
          <p:cNvPr id="445627" name="Group 187"/>
          <p:cNvGrpSpPr>
            <a:grpSpLocks/>
          </p:cNvGrpSpPr>
          <p:nvPr/>
        </p:nvGrpSpPr>
        <p:grpSpPr bwMode="auto">
          <a:xfrm>
            <a:off x="3435995" y="3527425"/>
            <a:ext cx="423862" cy="736600"/>
            <a:chOff x="1388" y="1026"/>
            <a:chExt cx="267" cy="464"/>
          </a:xfrm>
        </p:grpSpPr>
        <p:sp>
          <p:nvSpPr>
            <p:cNvPr id="15487" name="Text Box 188"/>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2</a:t>
              </a:r>
              <a:endParaRPr lang="pt-BR" altLang="pt-BR" sz="1800" baseline="-25000" smtClean="0">
                <a:latin typeface="+mj-lt"/>
              </a:endParaRPr>
            </a:p>
          </p:txBody>
        </p:sp>
        <p:sp>
          <p:nvSpPr>
            <p:cNvPr id="15488" name="AutoShape 189"/>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89" name="Text Box 190"/>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1</a:t>
              </a:r>
              <a:endParaRPr lang="pt-BR" altLang="pt-BR" sz="1800" baseline="-25000" smtClean="0">
                <a:latin typeface="+mj-lt"/>
              </a:endParaRPr>
            </a:p>
          </p:txBody>
        </p:sp>
      </p:grpSp>
      <p:grpSp>
        <p:nvGrpSpPr>
          <p:cNvPr id="445631" name="Group 191"/>
          <p:cNvGrpSpPr>
            <a:grpSpLocks/>
          </p:cNvGrpSpPr>
          <p:nvPr/>
        </p:nvGrpSpPr>
        <p:grpSpPr bwMode="auto">
          <a:xfrm>
            <a:off x="3435995" y="4240213"/>
            <a:ext cx="423862" cy="736600"/>
            <a:chOff x="1388" y="1026"/>
            <a:chExt cx="267" cy="464"/>
          </a:xfrm>
        </p:grpSpPr>
        <p:sp>
          <p:nvSpPr>
            <p:cNvPr id="15484" name="Text Box 192"/>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3</a:t>
              </a:r>
              <a:endParaRPr lang="pt-BR" altLang="pt-BR" sz="1800" baseline="-25000" smtClean="0">
                <a:latin typeface="+mj-lt"/>
              </a:endParaRPr>
            </a:p>
          </p:txBody>
        </p:sp>
        <p:sp>
          <p:nvSpPr>
            <p:cNvPr id="15485" name="AutoShape 193"/>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86" name="Text Box 194"/>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1</a:t>
              </a:r>
              <a:endParaRPr lang="pt-BR" altLang="pt-BR" sz="1800" baseline="-25000" smtClean="0">
                <a:latin typeface="+mj-lt"/>
              </a:endParaRPr>
            </a:p>
          </p:txBody>
        </p:sp>
      </p:grpSp>
      <p:grpSp>
        <p:nvGrpSpPr>
          <p:cNvPr id="445635" name="Group 195"/>
          <p:cNvGrpSpPr>
            <a:grpSpLocks/>
          </p:cNvGrpSpPr>
          <p:nvPr/>
        </p:nvGrpSpPr>
        <p:grpSpPr bwMode="auto">
          <a:xfrm>
            <a:off x="3435995" y="4954588"/>
            <a:ext cx="423862" cy="736600"/>
            <a:chOff x="1388" y="1026"/>
            <a:chExt cx="267" cy="464"/>
          </a:xfrm>
        </p:grpSpPr>
        <p:sp>
          <p:nvSpPr>
            <p:cNvPr id="15481" name="Text Box 196"/>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4</a:t>
              </a:r>
              <a:endParaRPr lang="pt-BR" altLang="pt-BR" sz="1800" baseline="-25000" smtClean="0">
                <a:latin typeface="+mj-lt"/>
              </a:endParaRPr>
            </a:p>
          </p:txBody>
        </p:sp>
        <p:sp>
          <p:nvSpPr>
            <p:cNvPr id="15482" name="AutoShape 197"/>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83" name="Text Box 198"/>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1</a:t>
              </a:r>
              <a:endParaRPr lang="pt-BR" altLang="pt-BR" sz="1800" baseline="-25000" smtClean="0">
                <a:latin typeface="+mj-lt"/>
              </a:endParaRPr>
            </a:p>
          </p:txBody>
        </p:sp>
      </p:grpSp>
      <p:grpSp>
        <p:nvGrpSpPr>
          <p:cNvPr id="445639" name="Group 199"/>
          <p:cNvGrpSpPr>
            <a:grpSpLocks/>
          </p:cNvGrpSpPr>
          <p:nvPr/>
        </p:nvGrpSpPr>
        <p:grpSpPr bwMode="auto">
          <a:xfrm>
            <a:off x="4323407" y="3529013"/>
            <a:ext cx="423863" cy="736600"/>
            <a:chOff x="1388" y="1026"/>
            <a:chExt cx="267" cy="464"/>
          </a:xfrm>
        </p:grpSpPr>
        <p:sp>
          <p:nvSpPr>
            <p:cNvPr id="15478" name="Text Box 200"/>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2</a:t>
              </a:r>
              <a:endParaRPr lang="pt-BR" altLang="pt-BR" sz="1800" baseline="-25000" smtClean="0">
                <a:latin typeface="+mj-lt"/>
              </a:endParaRPr>
            </a:p>
          </p:txBody>
        </p:sp>
        <p:sp>
          <p:nvSpPr>
            <p:cNvPr id="15479" name="AutoShape 201"/>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80" name="Text Box 202"/>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2</a:t>
              </a:r>
              <a:endParaRPr lang="pt-BR" altLang="pt-BR" sz="1800" baseline="-25000" smtClean="0">
                <a:latin typeface="+mj-lt"/>
              </a:endParaRPr>
            </a:p>
          </p:txBody>
        </p:sp>
      </p:grpSp>
      <p:grpSp>
        <p:nvGrpSpPr>
          <p:cNvPr id="445643" name="Group 203"/>
          <p:cNvGrpSpPr>
            <a:grpSpLocks/>
          </p:cNvGrpSpPr>
          <p:nvPr/>
        </p:nvGrpSpPr>
        <p:grpSpPr bwMode="auto">
          <a:xfrm>
            <a:off x="4323407" y="4240213"/>
            <a:ext cx="423863" cy="736600"/>
            <a:chOff x="1388" y="1026"/>
            <a:chExt cx="267" cy="464"/>
          </a:xfrm>
        </p:grpSpPr>
        <p:sp>
          <p:nvSpPr>
            <p:cNvPr id="15475" name="Text Box 204"/>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3</a:t>
              </a:r>
              <a:endParaRPr lang="pt-BR" altLang="pt-BR" sz="1800" baseline="-25000" smtClean="0">
                <a:latin typeface="+mj-lt"/>
              </a:endParaRPr>
            </a:p>
          </p:txBody>
        </p:sp>
        <p:sp>
          <p:nvSpPr>
            <p:cNvPr id="15476" name="AutoShape 205"/>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77" name="Text Box 206"/>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2</a:t>
              </a:r>
              <a:endParaRPr lang="pt-BR" altLang="pt-BR" sz="1800" baseline="-25000" smtClean="0">
                <a:latin typeface="+mj-lt"/>
              </a:endParaRPr>
            </a:p>
          </p:txBody>
        </p:sp>
      </p:grpSp>
      <p:grpSp>
        <p:nvGrpSpPr>
          <p:cNvPr id="445647" name="Group 207"/>
          <p:cNvGrpSpPr>
            <a:grpSpLocks/>
          </p:cNvGrpSpPr>
          <p:nvPr/>
        </p:nvGrpSpPr>
        <p:grpSpPr bwMode="auto">
          <a:xfrm>
            <a:off x="4323407" y="4954588"/>
            <a:ext cx="423863" cy="736600"/>
            <a:chOff x="1388" y="1026"/>
            <a:chExt cx="267" cy="464"/>
          </a:xfrm>
        </p:grpSpPr>
        <p:sp>
          <p:nvSpPr>
            <p:cNvPr id="15472" name="Text Box 208"/>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4</a:t>
              </a:r>
              <a:endParaRPr lang="pt-BR" altLang="pt-BR" sz="1800" baseline="-25000" smtClean="0">
                <a:latin typeface="+mj-lt"/>
              </a:endParaRPr>
            </a:p>
          </p:txBody>
        </p:sp>
        <p:sp>
          <p:nvSpPr>
            <p:cNvPr id="15473" name="AutoShape 209"/>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74" name="Text Box 210"/>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2</a:t>
              </a:r>
              <a:endParaRPr lang="pt-BR" altLang="pt-BR" sz="1800" baseline="-25000" smtClean="0">
                <a:latin typeface="+mj-lt"/>
              </a:endParaRPr>
            </a:p>
          </p:txBody>
        </p:sp>
      </p:grpSp>
      <p:grpSp>
        <p:nvGrpSpPr>
          <p:cNvPr id="445651" name="Group 211"/>
          <p:cNvGrpSpPr>
            <a:grpSpLocks/>
          </p:cNvGrpSpPr>
          <p:nvPr/>
        </p:nvGrpSpPr>
        <p:grpSpPr bwMode="auto">
          <a:xfrm>
            <a:off x="5231457" y="4241800"/>
            <a:ext cx="423863" cy="736600"/>
            <a:chOff x="1388" y="1026"/>
            <a:chExt cx="267" cy="464"/>
          </a:xfrm>
        </p:grpSpPr>
        <p:sp>
          <p:nvSpPr>
            <p:cNvPr id="15469" name="Text Box 212"/>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3</a:t>
              </a:r>
              <a:endParaRPr lang="pt-BR" altLang="pt-BR" sz="1800" baseline="-25000" smtClean="0">
                <a:latin typeface="+mj-lt"/>
              </a:endParaRPr>
            </a:p>
          </p:txBody>
        </p:sp>
        <p:sp>
          <p:nvSpPr>
            <p:cNvPr id="15470" name="AutoShape 213"/>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71" name="Text Box 214"/>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3</a:t>
              </a:r>
              <a:endParaRPr lang="pt-BR" altLang="pt-BR" sz="1800" baseline="-25000" smtClean="0">
                <a:latin typeface="+mj-lt"/>
              </a:endParaRPr>
            </a:p>
          </p:txBody>
        </p:sp>
      </p:grpSp>
      <p:grpSp>
        <p:nvGrpSpPr>
          <p:cNvPr id="445655" name="Group 215"/>
          <p:cNvGrpSpPr>
            <a:grpSpLocks/>
          </p:cNvGrpSpPr>
          <p:nvPr/>
        </p:nvGrpSpPr>
        <p:grpSpPr bwMode="auto">
          <a:xfrm>
            <a:off x="5231457" y="4954588"/>
            <a:ext cx="423863" cy="736600"/>
            <a:chOff x="1388" y="1026"/>
            <a:chExt cx="267" cy="464"/>
          </a:xfrm>
        </p:grpSpPr>
        <p:sp>
          <p:nvSpPr>
            <p:cNvPr id="15466" name="Text Box 216"/>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4</a:t>
              </a:r>
              <a:endParaRPr lang="pt-BR" altLang="pt-BR" sz="1800" baseline="-25000" smtClean="0">
                <a:latin typeface="+mj-lt"/>
              </a:endParaRPr>
            </a:p>
          </p:txBody>
        </p:sp>
        <p:sp>
          <p:nvSpPr>
            <p:cNvPr id="15467" name="AutoShape 217"/>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68" name="Text Box 218"/>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3</a:t>
              </a:r>
              <a:endParaRPr lang="pt-BR" altLang="pt-BR" sz="1800" baseline="-25000" smtClean="0">
                <a:latin typeface="+mj-lt"/>
              </a:endParaRPr>
            </a:p>
          </p:txBody>
        </p:sp>
      </p:grpSp>
      <p:grpSp>
        <p:nvGrpSpPr>
          <p:cNvPr id="445659" name="Group 219"/>
          <p:cNvGrpSpPr>
            <a:grpSpLocks/>
          </p:cNvGrpSpPr>
          <p:nvPr/>
        </p:nvGrpSpPr>
        <p:grpSpPr bwMode="auto">
          <a:xfrm>
            <a:off x="6166495" y="4954588"/>
            <a:ext cx="423862" cy="736600"/>
            <a:chOff x="1388" y="1026"/>
            <a:chExt cx="267" cy="464"/>
          </a:xfrm>
        </p:grpSpPr>
        <p:sp>
          <p:nvSpPr>
            <p:cNvPr id="15463" name="Text Box 220"/>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4</a:t>
              </a:r>
              <a:endParaRPr lang="pt-BR" altLang="pt-BR" sz="1800" baseline="-25000" smtClean="0">
                <a:latin typeface="+mj-lt"/>
              </a:endParaRPr>
            </a:p>
          </p:txBody>
        </p:sp>
        <p:sp>
          <p:nvSpPr>
            <p:cNvPr id="15464" name="AutoShape 221"/>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65" name="Text Box 222"/>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4</a:t>
              </a:r>
              <a:endParaRPr lang="pt-BR" altLang="pt-BR" sz="1800" baseline="-25000" smtClean="0">
                <a:latin typeface="+mj-lt"/>
              </a:endParaRPr>
            </a:p>
          </p:txBody>
        </p:sp>
      </p:grpSp>
      <p:sp>
        <p:nvSpPr>
          <p:cNvPr id="445664" name="Line 224"/>
          <p:cNvSpPr>
            <a:spLocks noChangeShapeType="1"/>
          </p:cNvSpPr>
          <p:nvPr/>
        </p:nvSpPr>
        <p:spPr bwMode="auto">
          <a:xfrm>
            <a:off x="1419870" y="1458913"/>
            <a:ext cx="892175" cy="53657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pt-BR">
              <a:latin typeface="+mj-lt"/>
            </a:endParaRPr>
          </a:p>
        </p:txBody>
      </p:sp>
      <p:sp>
        <p:nvSpPr>
          <p:cNvPr id="445665" name="Text Box 225"/>
          <p:cNvSpPr txBox="1">
            <a:spLocks noChangeArrowheads="1"/>
          </p:cNvSpPr>
          <p:nvPr/>
        </p:nvSpPr>
        <p:spPr bwMode="auto">
          <a:xfrm>
            <a:off x="1619895" y="1638300"/>
            <a:ext cx="374650"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solidFill>
                  <a:srgbClr val="3E32D6"/>
                </a:solidFill>
                <a:latin typeface="+mj-lt"/>
              </a:rPr>
              <a:t>n</a:t>
            </a:r>
            <a:endParaRPr lang="pt-BR" altLang="pt-BR" sz="1800" baseline="-25000" smtClean="0">
              <a:solidFill>
                <a:srgbClr val="3E32D6"/>
              </a:solidFill>
              <a:latin typeface="+mj-lt"/>
            </a:endParaRPr>
          </a:p>
        </p:txBody>
      </p:sp>
      <p:sp>
        <p:nvSpPr>
          <p:cNvPr id="445666" name="Text Box 226"/>
          <p:cNvSpPr txBox="1">
            <a:spLocks noChangeArrowheads="1"/>
          </p:cNvSpPr>
          <p:nvPr/>
        </p:nvSpPr>
        <p:spPr bwMode="auto">
          <a:xfrm>
            <a:off x="1882875" y="1381016"/>
            <a:ext cx="374650"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dirty="0" smtClean="0">
                <a:solidFill>
                  <a:srgbClr val="006600"/>
                </a:solidFill>
                <a:latin typeface="+mj-lt"/>
              </a:rPr>
              <a:t>p</a:t>
            </a:r>
            <a:endParaRPr lang="pt-BR" altLang="pt-BR" sz="1800" baseline="-25000" dirty="0" smtClean="0">
              <a:solidFill>
                <a:srgbClr val="006600"/>
              </a:solidFill>
              <a:latin typeface="+mj-lt"/>
            </a:endParaRPr>
          </a:p>
        </p:txBody>
      </p:sp>
      <p:sp>
        <p:nvSpPr>
          <p:cNvPr id="445805" name="Text Box 365"/>
          <p:cNvSpPr txBox="1">
            <a:spLocks noChangeArrowheads="1"/>
          </p:cNvSpPr>
          <p:nvPr/>
        </p:nvSpPr>
        <p:spPr bwMode="auto">
          <a:xfrm>
            <a:off x="2627957" y="2103438"/>
            <a:ext cx="360363"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dirty="0" smtClean="0">
                <a:solidFill>
                  <a:srgbClr val="E016C3"/>
                </a:solidFill>
                <a:latin typeface="+mj-lt"/>
                <a:ea typeface="Arial Unicode MS" pitchFamily="34" charset="-128"/>
                <a:cs typeface="Arial Unicode MS" pitchFamily="34" charset="-128"/>
              </a:rPr>
              <a:t>1</a:t>
            </a:r>
            <a:endParaRPr lang="pt-BR" altLang="pt-BR" sz="1800" baseline="30000" dirty="0" smtClean="0">
              <a:solidFill>
                <a:srgbClr val="E016C3"/>
              </a:solidFill>
              <a:latin typeface="+mj-lt"/>
              <a:ea typeface="Arial Unicode MS" pitchFamily="34" charset="-128"/>
              <a:cs typeface="Arial Unicode MS" pitchFamily="34" charset="-128"/>
            </a:endParaRPr>
          </a:p>
        </p:txBody>
      </p:sp>
      <p:sp>
        <p:nvSpPr>
          <p:cNvPr id="445807" name="Text Box 367"/>
          <p:cNvSpPr txBox="1">
            <a:spLocks noChangeArrowheads="1"/>
          </p:cNvSpPr>
          <p:nvPr/>
        </p:nvSpPr>
        <p:spPr bwMode="auto">
          <a:xfrm>
            <a:off x="2627957" y="2828925"/>
            <a:ext cx="360363"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1</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08" name="Text Box 368"/>
          <p:cNvSpPr txBox="1">
            <a:spLocks noChangeArrowheads="1"/>
          </p:cNvSpPr>
          <p:nvPr/>
        </p:nvSpPr>
        <p:spPr bwMode="auto">
          <a:xfrm>
            <a:off x="2613670" y="3571875"/>
            <a:ext cx="360362"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1</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09" name="Text Box 369"/>
          <p:cNvSpPr txBox="1">
            <a:spLocks noChangeArrowheads="1"/>
          </p:cNvSpPr>
          <p:nvPr/>
        </p:nvSpPr>
        <p:spPr bwMode="auto">
          <a:xfrm>
            <a:off x="2627957" y="4295775"/>
            <a:ext cx="360363"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1</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10" name="Text Box 370"/>
          <p:cNvSpPr txBox="1">
            <a:spLocks noChangeArrowheads="1"/>
          </p:cNvSpPr>
          <p:nvPr/>
        </p:nvSpPr>
        <p:spPr bwMode="auto">
          <a:xfrm>
            <a:off x="2627957" y="4995863"/>
            <a:ext cx="360363"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1</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11" name="Text Box 371"/>
          <p:cNvSpPr txBox="1">
            <a:spLocks noChangeArrowheads="1"/>
          </p:cNvSpPr>
          <p:nvPr/>
        </p:nvSpPr>
        <p:spPr bwMode="auto">
          <a:xfrm>
            <a:off x="3462982" y="2828925"/>
            <a:ext cx="360363"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1</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12" name="Text Box 372"/>
          <p:cNvSpPr txBox="1">
            <a:spLocks noChangeArrowheads="1"/>
          </p:cNvSpPr>
          <p:nvPr/>
        </p:nvSpPr>
        <p:spPr bwMode="auto">
          <a:xfrm>
            <a:off x="3462982" y="3570288"/>
            <a:ext cx="360363"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2</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13" name="Text Box 373"/>
          <p:cNvSpPr txBox="1">
            <a:spLocks noChangeArrowheads="1"/>
          </p:cNvSpPr>
          <p:nvPr/>
        </p:nvSpPr>
        <p:spPr bwMode="auto">
          <a:xfrm>
            <a:off x="3462982" y="4295775"/>
            <a:ext cx="360363"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3</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14" name="Text Box 374"/>
          <p:cNvSpPr txBox="1">
            <a:spLocks noChangeArrowheads="1"/>
          </p:cNvSpPr>
          <p:nvPr/>
        </p:nvSpPr>
        <p:spPr bwMode="auto">
          <a:xfrm>
            <a:off x="3434407" y="4995863"/>
            <a:ext cx="360363"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4</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15" name="Text Box 375"/>
          <p:cNvSpPr txBox="1">
            <a:spLocks noChangeArrowheads="1"/>
          </p:cNvSpPr>
          <p:nvPr/>
        </p:nvSpPr>
        <p:spPr bwMode="auto">
          <a:xfrm>
            <a:off x="4356745" y="3571875"/>
            <a:ext cx="360362"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1</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16" name="Text Box 376"/>
          <p:cNvSpPr txBox="1">
            <a:spLocks noChangeArrowheads="1"/>
          </p:cNvSpPr>
          <p:nvPr/>
        </p:nvSpPr>
        <p:spPr bwMode="auto">
          <a:xfrm>
            <a:off x="4356745" y="4294188"/>
            <a:ext cx="360362"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3</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17" name="Text Box 377"/>
          <p:cNvSpPr txBox="1">
            <a:spLocks noChangeArrowheads="1"/>
          </p:cNvSpPr>
          <p:nvPr/>
        </p:nvSpPr>
        <p:spPr bwMode="auto">
          <a:xfrm>
            <a:off x="4356745" y="4995863"/>
            <a:ext cx="360362"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6</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18" name="Text Box 378"/>
          <p:cNvSpPr txBox="1">
            <a:spLocks noChangeArrowheads="1"/>
          </p:cNvSpPr>
          <p:nvPr/>
        </p:nvSpPr>
        <p:spPr bwMode="auto">
          <a:xfrm>
            <a:off x="5264795" y="4294188"/>
            <a:ext cx="360362"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1</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19" name="Text Box 379"/>
          <p:cNvSpPr txBox="1">
            <a:spLocks noChangeArrowheads="1"/>
          </p:cNvSpPr>
          <p:nvPr/>
        </p:nvSpPr>
        <p:spPr bwMode="auto">
          <a:xfrm>
            <a:off x="5250507" y="4995863"/>
            <a:ext cx="360363"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4</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20" name="Text Box 380"/>
          <p:cNvSpPr txBox="1">
            <a:spLocks noChangeArrowheads="1"/>
          </p:cNvSpPr>
          <p:nvPr/>
        </p:nvSpPr>
        <p:spPr bwMode="auto">
          <a:xfrm>
            <a:off x="6214120" y="4997450"/>
            <a:ext cx="360362"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1</a:t>
            </a:r>
            <a:endParaRPr lang="pt-BR" altLang="pt-BR" sz="1800" baseline="30000" smtClean="0">
              <a:solidFill>
                <a:srgbClr val="E016C3"/>
              </a:solidFill>
              <a:latin typeface="+mj-lt"/>
              <a:ea typeface="Arial Unicode MS" pitchFamily="34" charset="-128"/>
              <a:cs typeface="Arial Unicode MS" pitchFamily="34" charset="-128"/>
            </a:endParaRPr>
          </a:p>
        </p:txBody>
      </p:sp>
      <p:grpSp>
        <p:nvGrpSpPr>
          <p:cNvPr id="445821" name="Group 381"/>
          <p:cNvGrpSpPr>
            <a:grpSpLocks/>
          </p:cNvGrpSpPr>
          <p:nvPr/>
        </p:nvGrpSpPr>
        <p:grpSpPr bwMode="auto">
          <a:xfrm>
            <a:off x="2570807" y="5688013"/>
            <a:ext cx="423863" cy="736600"/>
            <a:chOff x="1388" y="1026"/>
            <a:chExt cx="267" cy="464"/>
          </a:xfrm>
        </p:grpSpPr>
        <p:sp>
          <p:nvSpPr>
            <p:cNvPr id="15460" name="Text Box 382"/>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5</a:t>
              </a:r>
              <a:endParaRPr lang="pt-BR" altLang="pt-BR" sz="1800" baseline="-25000" smtClean="0">
                <a:latin typeface="+mj-lt"/>
              </a:endParaRPr>
            </a:p>
          </p:txBody>
        </p:sp>
        <p:sp>
          <p:nvSpPr>
            <p:cNvPr id="15461" name="AutoShape 383"/>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62" name="Text Box 384"/>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0</a:t>
              </a:r>
              <a:endParaRPr lang="pt-BR" altLang="pt-BR" sz="1800" baseline="-25000" smtClean="0">
                <a:latin typeface="+mj-lt"/>
              </a:endParaRPr>
            </a:p>
          </p:txBody>
        </p:sp>
      </p:grpSp>
      <p:grpSp>
        <p:nvGrpSpPr>
          <p:cNvPr id="445825" name="Group 385"/>
          <p:cNvGrpSpPr>
            <a:grpSpLocks/>
          </p:cNvGrpSpPr>
          <p:nvPr/>
        </p:nvGrpSpPr>
        <p:grpSpPr bwMode="auto">
          <a:xfrm>
            <a:off x="3434407" y="5689600"/>
            <a:ext cx="423863" cy="736600"/>
            <a:chOff x="1388" y="1026"/>
            <a:chExt cx="267" cy="464"/>
          </a:xfrm>
        </p:grpSpPr>
        <p:sp>
          <p:nvSpPr>
            <p:cNvPr id="15457" name="Text Box 386"/>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5</a:t>
              </a:r>
              <a:endParaRPr lang="pt-BR" altLang="pt-BR" sz="1800" baseline="-25000" smtClean="0">
                <a:latin typeface="+mj-lt"/>
              </a:endParaRPr>
            </a:p>
          </p:txBody>
        </p:sp>
        <p:sp>
          <p:nvSpPr>
            <p:cNvPr id="15458" name="AutoShape 387"/>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59" name="Text Box 388"/>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1</a:t>
              </a:r>
              <a:endParaRPr lang="pt-BR" altLang="pt-BR" sz="1800" baseline="-25000" smtClean="0">
                <a:latin typeface="+mj-lt"/>
              </a:endParaRPr>
            </a:p>
          </p:txBody>
        </p:sp>
      </p:grpSp>
      <p:grpSp>
        <p:nvGrpSpPr>
          <p:cNvPr id="445829" name="Group 389"/>
          <p:cNvGrpSpPr>
            <a:grpSpLocks/>
          </p:cNvGrpSpPr>
          <p:nvPr/>
        </p:nvGrpSpPr>
        <p:grpSpPr bwMode="auto">
          <a:xfrm>
            <a:off x="4321820" y="5689600"/>
            <a:ext cx="423862" cy="736600"/>
            <a:chOff x="1388" y="1026"/>
            <a:chExt cx="267" cy="464"/>
          </a:xfrm>
        </p:grpSpPr>
        <p:sp>
          <p:nvSpPr>
            <p:cNvPr id="15454" name="Text Box 390"/>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5</a:t>
              </a:r>
              <a:endParaRPr lang="pt-BR" altLang="pt-BR" sz="1800" baseline="-25000" smtClean="0">
                <a:latin typeface="+mj-lt"/>
              </a:endParaRPr>
            </a:p>
          </p:txBody>
        </p:sp>
        <p:sp>
          <p:nvSpPr>
            <p:cNvPr id="15455" name="AutoShape 391"/>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56" name="Text Box 392"/>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2</a:t>
              </a:r>
              <a:endParaRPr lang="pt-BR" altLang="pt-BR" sz="1800" baseline="-25000" smtClean="0">
                <a:latin typeface="+mj-lt"/>
              </a:endParaRPr>
            </a:p>
          </p:txBody>
        </p:sp>
      </p:grpSp>
      <p:grpSp>
        <p:nvGrpSpPr>
          <p:cNvPr id="445833" name="Group 393"/>
          <p:cNvGrpSpPr>
            <a:grpSpLocks/>
          </p:cNvGrpSpPr>
          <p:nvPr/>
        </p:nvGrpSpPr>
        <p:grpSpPr bwMode="auto">
          <a:xfrm>
            <a:off x="5228282" y="5689600"/>
            <a:ext cx="423863" cy="736600"/>
            <a:chOff x="1388" y="1026"/>
            <a:chExt cx="267" cy="464"/>
          </a:xfrm>
        </p:grpSpPr>
        <p:sp>
          <p:nvSpPr>
            <p:cNvPr id="15451" name="Text Box 394"/>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5</a:t>
              </a:r>
              <a:endParaRPr lang="pt-BR" altLang="pt-BR" sz="1800" baseline="-25000" smtClean="0">
                <a:latin typeface="+mj-lt"/>
              </a:endParaRPr>
            </a:p>
          </p:txBody>
        </p:sp>
        <p:sp>
          <p:nvSpPr>
            <p:cNvPr id="15452" name="AutoShape 395"/>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53" name="Text Box 396"/>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3</a:t>
              </a:r>
              <a:endParaRPr lang="pt-BR" altLang="pt-BR" sz="1800" baseline="-25000" smtClean="0">
                <a:latin typeface="+mj-lt"/>
              </a:endParaRPr>
            </a:p>
          </p:txBody>
        </p:sp>
      </p:grpSp>
      <p:grpSp>
        <p:nvGrpSpPr>
          <p:cNvPr id="445837" name="Group 397"/>
          <p:cNvGrpSpPr>
            <a:grpSpLocks/>
          </p:cNvGrpSpPr>
          <p:nvPr/>
        </p:nvGrpSpPr>
        <p:grpSpPr bwMode="auto">
          <a:xfrm>
            <a:off x="6164907" y="5689600"/>
            <a:ext cx="423863" cy="736600"/>
            <a:chOff x="1388" y="1026"/>
            <a:chExt cx="267" cy="464"/>
          </a:xfrm>
        </p:grpSpPr>
        <p:sp>
          <p:nvSpPr>
            <p:cNvPr id="15448" name="Text Box 398"/>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5</a:t>
              </a:r>
              <a:endParaRPr lang="pt-BR" altLang="pt-BR" sz="1800" baseline="-25000" smtClean="0">
                <a:latin typeface="+mj-lt"/>
              </a:endParaRPr>
            </a:p>
          </p:txBody>
        </p:sp>
        <p:sp>
          <p:nvSpPr>
            <p:cNvPr id="15449" name="AutoShape 399"/>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50" name="Text Box 400"/>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4</a:t>
              </a:r>
              <a:endParaRPr lang="pt-BR" altLang="pt-BR" sz="1800" baseline="-25000" smtClean="0">
                <a:latin typeface="+mj-lt"/>
              </a:endParaRPr>
            </a:p>
          </p:txBody>
        </p:sp>
      </p:grpSp>
      <p:grpSp>
        <p:nvGrpSpPr>
          <p:cNvPr id="445841" name="Group 401"/>
          <p:cNvGrpSpPr>
            <a:grpSpLocks/>
          </p:cNvGrpSpPr>
          <p:nvPr/>
        </p:nvGrpSpPr>
        <p:grpSpPr bwMode="auto">
          <a:xfrm>
            <a:off x="7101532" y="5689600"/>
            <a:ext cx="423863" cy="736600"/>
            <a:chOff x="1388" y="1026"/>
            <a:chExt cx="267" cy="464"/>
          </a:xfrm>
        </p:grpSpPr>
        <p:sp>
          <p:nvSpPr>
            <p:cNvPr id="15445" name="Text Box 402"/>
            <p:cNvSpPr txBox="1">
              <a:spLocks noChangeArrowheads="1"/>
            </p:cNvSpPr>
            <p:nvPr/>
          </p:nvSpPr>
          <p:spPr bwMode="auto">
            <a:xfrm>
              <a:off x="1405" y="1026"/>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5</a:t>
              </a:r>
              <a:endParaRPr lang="pt-BR" altLang="pt-BR" sz="1800" baseline="-25000" smtClean="0">
                <a:latin typeface="+mj-lt"/>
              </a:endParaRPr>
            </a:p>
          </p:txBody>
        </p:sp>
        <p:sp>
          <p:nvSpPr>
            <p:cNvPr id="15446" name="AutoShape 403"/>
            <p:cNvSpPr>
              <a:spLocks noChangeArrowheads="1"/>
            </p:cNvSpPr>
            <p:nvPr/>
          </p:nvSpPr>
          <p:spPr bwMode="auto">
            <a:xfrm>
              <a:off x="1388" y="1073"/>
              <a:ext cx="267" cy="398"/>
            </a:xfrm>
            <a:prstGeom prst="bracketPair">
              <a:avLst>
                <a:gd name="adj" fmla="val 16667"/>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endParaRPr lang="pt-BR" altLang="pt-BR" sz="1800" smtClean="0">
                <a:latin typeface="+mj-lt"/>
              </a:endParaRPr>
            </a:p>
          </p:txBody>
        </p:sp>
        <p:sp>
          <p:nvSpPr>
            <p:cNvPr id="15447" name="Text Box 404"/>
            <p:cNvSpPr txBox="1">
              <a:spLocks noChangeArrowheads="1"/>
            </p:cNvSpPr>
            <p:nvPr/>
          </p:nvSpPr>
          <p:spPr bwMode="auto">
            <a:xfrm>
              <a:off x="1401" y="1257"/>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61938" indent="-261938"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Clr>
                  <a:srgbClr val="3333CC"/>
                </a:buClr>
                <a:buSzPct val="90000"/>
                <a:buFont typeface="Wingdings" pitchFamily="2" charset="2"/>
                <a:buNone/>
                <a:defRPr/>
              </a:pPr>
              <a:r>
                <a:rPr lang="pt-BR" altLang="pt-BR" sz="1800" smtClean="0">
                  <a:latin typeface="+mj-lt"/>
                </a:rPr>
                <a:t>5</a:t>
              </a:r>
              <a:endParaRPr lang="pt-BR" altLang="pt-BR" sz="1800" baseline="-25000" smtClean="0">
                <a:latin typeface="+mj-lt"/>
              </a:endParaRPr>
            </a:p>
          </p:txBody>
        </p:sp>
      </p:grpSp>
      <p:sp>
        <p:nvSpPr>
          <p:cNvPr id="445845" name="Rectangle 405"/>
          <p:cNvSpPr>
            <a:spLocks noChangeArrowheads="1"/>
          </p:cNvSpPr>
          <p:nvPr/>
        </p:nvSpPr>
        <p:spPr bwMode="auto">
          <a:xfrm>
            <a:off x="7566670" y="1458913"/>
            <a:ext cx="893762"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344488" indent="-285750" eaLnBrk="0" hangingPunct="0">
              <a:spcBef>
                <a:spcPct val="20000"/>
              </a:spcBef>
              <a:buFont typeface="Arial" charset="0"/>
              <a:buChar char="–"/>
              <a:defRPr sz="2800">
                <a:solidFill>
                  <a:schemeClr val="tx1"/>
                </a:solidFill>
                <a:latin typeface="Calibri" pitchFamily="34" charset="0"/>
              </a:defRPr>
            </a:lvl2pPr>
            <a:lvl3pPr marL="671513" indent="-228600" eaLnBrk="0" hangingPunct="0">
              <a:spcBef>
                <a:spcPct val="20000"/>
              </a:spcBef>
              <a:buFont typeface="Arial" charset="0"/>
              <a:buChar char="•"/>
              <a:defRPr sz="2400">
                <a:solidFill>
                  <a:schemeClr val="tx1"/>
                </a:solidFill>
                <a:latin typeface="Calibri" pitchFamily="34" charset="0"/>
              </a:defRPr>
            </a:lvl3pPr>
            <a:lvl4pPr marL="1023938" indent="-228600" eaLnBrk="0" hangingPunct="0">
              <a:spcBef>
                <a:spcPct val="20000"/>
              </a:spcBef>
              <a:buFont typeface="Arial" charset="0"/>
              <a:buChar char="–"/>
              <a:defRPr sz="2000">
                <a:solidFill>
                  <a:schemeClr val="tx1"/>
                </a:solidFill>
                <a:latin typeface="Calibri" pitchFamily="34" charset="0"/>
              </a:defRPr>
            </a:lvl4pPr>
            <a:lvl5pPr marL="1341438" indent="-228600" eaLnBrk="0" hangingPunct="0">
              <a:spcBef>
                <a:spcPct val="20000"/>
              </a:spcBef>
              <a:buFont typeface="Arial" charset="0"/>
              <a:buChar char="»"/>
              <a:defRPr sz="2000">
                <a:solidFill>
                  <a:schemeClr val="tx1"/>
                </a:solidFill>
                <a:latin typeface="Calibri" pitchFamily="34" charset="0"/>
              </a:defRPr>
            </a:lvl5pPr>
            <a:lvl6pPr marL="1798638"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255838"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2713038"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170238"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buSzPct val="65000"/>
              <a:buFont typeface="Wingdings" pitchFamily="2" charset="2"/>
              <a:buNone/>
              <a:defRPr/>
            </a:pPr>
            <a:r>
              <a:rPr lang="pt-BR" altLang="pt-BR" sz="2000" smtClean="0">
                <a:solidFill>
                  <a:schemeClr val="tx2"/>
                </a:solidFill>
                <a:latin typeface="+mj-lt"/>
              </a:rPr>
              <a:t>...</a:t>
            </a:r>
          </a:p>
        </p:txBody>
      </p:sp>
      <p:sp>
        <p:nvSpPr>
          <p:cNvPr id="445846" name="Text Box 406"/>
          <p:cNvSpPr txBox="1">
            <a:spLocks noChangeArrowheads="1"/>
          </p:cNvSpPr>
          <p:nvPr/>
        </p:nvSpPr>
        <p:spPr bwMode="auto">
          <a:xfrm>
            <a:off x="2639070" y="5680075"/>
            <a:ext cx="360362"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1</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47" name="Text Box 407"/>
          <p:cNvSpPr txBox="1">
            <a:spLocks noChangeArrowheads="1"/>
          </p:cNvSpPr>
          <p:nvPr/>
        </p:nvSpPr>
        <p:spPr bwMode="auto">
          <a:xfrm>
            <a:off x="3459807" y="5680075"/>
            <a:ext cx="360363"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5</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48" name="Text Box 408"/>
          <p:cNvSpPr txBox="1">
            <a:spLocks noChangeArrowheads="1"/>
          </p:cNvSpPr>
          <p:nvPr/>
        </p:nvSpPr>
        <p:spPr bwMode="auto">
          <a:xfrm>
            <a:off x="4256732" y="5680075"/>
            <a:ext cx="571500"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10</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49" name="Text Box 409"/>
          <p:cNvSpPr txBox="1">
            <a:spLocks noChangeArrowheads="1"/>
          </p:cNvSpPr>
          <p:nvPr/>
        </p:nvSpPr>
        <p:spPr bwMode="auto">
          <a:xfrm>
            <a:off x="5150495" y="5680075"/>
            <a:ext cx="571500"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10</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50" name="Text Box 410"/>
          <p:cNvSpPr txBox="1">
            <a:spLocks noChangeArrowheads="1"/>
          </p:cNvSpPr>
          <p:nvPr/>
        </p:nvSpPr>
        <p:spPr bwMode="auto">
          <a:xfrm>
            <a:off x="6185545" y="5680075"/>
            <a:ext cx="428625"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5</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445852" name="Text Box 412"/>
          <p:cNvSpPr txBox="1">
            <a:spLocks noChangeArrowheads="1"/>
          </p:cNvSpPr>
          <p:nvPr/>
        </p:nvSpPr>
        <p:spPr bwMode="auto">
          <a:xfrm>
            <a:off x="7103120" y="5680075"/>
            <a:ext cx="360362"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542925"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
                <a:srgbClr val="0000FF"/>
              </a:buClr>
              <a:buSzPct val="90000"/>
              <a:buFont typeface="Wingdings" pitchFamily="2" charset="2"/>
              <a:buNone/>
              <a:defRPr/>
            </a:pPr>
            <a:r>
              <a:rPr lang="pt-BR" altLang="pt-BR" sz="1800" smtClean="0">
                <a:solidFill>
                  <a:srgbClr val="E016C3"/>
                </a:solidFill>
                <a:latin typeface="+mj-lt"/>
                <a:ea typeface="Arial Unicode MS" pitchFamily="34" charset="-128"/>
                <a:cs typeface="Arial Unicode MS" pitchFamily="34" charset="-128"/>
              </a:rPr>
              <a:t>1</a:t>
            </a:r>
            <a:endParaRPr lang="pt-BR" altLang="pt-BR" sz="1800" baseline="30000" smtClean="0">
              <a:solidFill>
                <a:srgbClr val="E016C3"/>
              </a:solidFill>
              <a:latin typeface="+mj-lt"/>
              <a:ea typeface="Arial Unicode MS" pitchFamily="34" charset="-128"/>
              <a:cs typeface="Arial Unicode MS" pitchFamily="34" charset="-128"/>
            </a:endParaRPr>
          </a:p>
        </p:txBody>
      </p:sp>
      <p:sp>
        <p:nvSpPr>
          <p:cNvPr id="142" name="Seta entalhada para a direita 141"/>
          <p:cNvSpPr/>
          <p:nvPr/>
        </p:nvSpPr>
        <p:spPr>
          <a:xfrm>
            <a:off x="7986713" y="5805488"/>
            <a:ext cx="762000" cy="484187"/>
          </a:xfrm>
          <a:prstGeom prst="notchedRightArrow">
            <a:avLst/>
          </a:prstGeom>
          <a:solidFill>
            <a:schemeClr val="accent1">
              <a:lumMod val="40000"/>
              <a:lumOff val="60000"/>
            </a:schemeClr>
          </a:solid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1000" fill="hold"/>
                                        <p:tgtEl>
                                          <p:spTgt spid="15362"/>
                                        </p:tgtEl>
                                        <p:attrNameLst>
                                          <p:attrName>ppt_x</p:attrName>
                                        </p:attrNameLst>
                                      </p:cBhvr>
                                      <p:tavLst>
                                        <p:tav tm="0">
                                          <p:val>
                                            <p:strVal val="#ppt_x-.2"/>
                                          </p:val>
                                        </p:tav>
                                        <p:tav tm="100000">
                                          <p:val>
                                            <p:strVal val="#ppt_x"/>
                                          </p:val>
                                        </p:tav>
                                      </p:tavLst>
                                    </p:anim>
                                    <p:anim calcmode="lin" valueType="num">
                                      <p:cBhvr>
                                        <p:cTn id="8" dur="1000" fill="hold"/>
                                        <p:tgtEl>
                                          <p:spTgt spid="1536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362"/>
                                        </p:tgtEl>
                                      </p:cBhvr>
                                    </p:animEffect>
                                  </p:childTnLst>
                                </p:cTn>
                              </p:par>
                            </p:childTnLst>
                          </p:cTn>
                        </p:par>
                        <p:par>
                          <p:cTn id="10" fill="hold">
                            <p:stCondLst>
                              <p:cond delay="1000"/>
                            </p:stCondLst>
                            <p:childTnLst>
                              <p:par>
                                <p:cTn id="11" presetID="18" presetClass="entr" presetSubtype="6" fill="hold" nodeType="afterEffect">
                                  <p:stCondLst>
                                    <p:cond delay="0"/>
                                  </p:stCondLst>
                                  <p:childTnLst>
                                    <p:set>
                                      <p:cBhvr>
                                        <p:cTn id="12" dur="1" fill="hold">
                                          <p:stCondLst>
                                            <p:cond delay="0"/>
                                          </p:stCondLst>
                                        </p:cTn>
                                        <p:tgtEl>
                                          <p:spTgt spid="445794"/>
                                        </p:tgtEl>
                                        <p:attrNameLst>
                                          <p:attrName>style.visibility</p:attrName>
                                        </p:attrNameLst>
                                      </p:cBhvr>
                                      <p:to>
                                        <p:strVal val="visible"/>
                                      </p:to>
                                    </p:set>
                                    <p:animEffect transition="in" filter="strips(downRight)">
                                      <p:cBhvr>
                                        <p:cTn id="13" dur="500"/>
                                        <p:tgtEl>
                                          <p:spTgt spid="445794"/>
                                        </p:tgtEl>
                                      </p:cBhvr>
                                    </p:animEffect>
                                  </p:childTnLst>
                                </p:cTn>
                              </p:par>
                            </p:childTnLst>
                          </p:cTn>
                        </p:par>
                        <p:par>
                          <p:cTn id="14" fill="hold" nodeType="withGroup">
                            <p:stCondLst>
                              <p:cond delay="1500"/>
                            </p:stCondLst>
                            <p:childTnLst>
                              <p:par>
                                <p:cTn id="15" presetID="18" presetClass="entr" presetSubtype="12" fill="hold" nodeType="afterEffect">
                                  <p:stCondLst>
                                    <p:cond delay="0"/>
                                  </p:stCondLst>
                                  <p:childTnLst>
                                    <p:set>
                                      <p:cBhvr>
                                        <p:cTn id="16" dur="1" fill="hold">
                                          <p:stCondLst>
                                            <p:cond delay="0"/>
                                          </p:stCondLst>
                                        </p:cTn>
                                        <p:tgtEl>
                                          <p:spTgt spid="445764"/>
                                        </p:tgtEl>
                                        <p:attrNameLst>
                                          <p:attrName>style.visibility</p:attrName>
                                        </p:attrNameLst>
                                      </p:cBhvr>
                                      <p:to>
                                        <p:strVal val="visible"/>
                                      </p:to>
                                    </p:set>
                                    <p:animEffect transition="in" filter="strips(downLeft)">
                                      <p:cBhvr>
                                        <p:cTn id="17" dur="500"/>
                                        <p:tgtEl>
                                          <p:spTgt spid="445764"/>
                                        </p:tgtEl>
                                      </p:cBhvr>
                                    </p:animEffect>
                                  </p:childTnLst>
                                </p:cTn>
                              </p:par>
                            </p:childTnLst>
                          </p:cTn>
                        </p:par>
                        <p:par>
                          <p:cTn id="18" fill="hold" nodeType="withGroup">
                            <p:stCondLst>
                              <p:cond delay="2000"/>
                            </p:stCondLst>
                            <p:childTnLst>
                              <p:par>
                                <p:cTn id="19" presetID="18" presetClass="entr" presetSubtype="9" fill="hold" nodeType="afterEffect">
                                  <p:stCondLst>
                                    <p:cond delay="0"/>
                                  </p:stCondLst>
                                  <p:childTnLst>
                                    <p:set>
                                      <p:cBhvr>
                                        <p:cTn id="20" dur="1" fill="hold">
                                          <p:stCondLst>
                                            <p:cond delay="0"/>
                                          </p:stCondLst>
                                        </p:cTn>
                                        <p:tgtEl>
                                          <p:spTgt spid="445664"/>
                                        </p:tgtEl>
                                        <p:attrNameLst>
                                          <p:attrName>style.visibility</p:attrName>
                                        </p:attrNameLst>
                                      </p:cBhvr>
                                      <p:to>
                                        <p:strVal val="visible"/>
                                      </p:to>
                                    </p:set>
                                    <p:animEffect transition="in" filter="strips(upLeft)">
                                      <p:cBhvr>
                                        <p:cTn id="21" dur="500"/>
                                        <p:tgtEl>
                                          <p:spTgt spid="445664"/>
                                        </p:tgtEl>
                                      </p:cBhvr>
                                    </p:animEffect>
                                  </p:childTnLst>
                                </p:cTn>
                              </p:par>
                            </p:childTnLst>
                          </p:cTn>
                        </p:par>
                        <p:par>
                          <p:cTn id="22" fill="hold" nodeType="withGroup">
                            <p:stCondLst>
                              <p:cond delay="2500"/>
                            </p:stCondLst>
                            <p:childTnLst>
                              <p:par>
                                <p:cTn id="23" presetID="1" presetClass="entr" presetSubtype="0" fill="hold" grpId="0" nodeType="afterEffect">
                                  <p:stCondLst>
                                    <p:cond delay="0"/>
                                  </p:stCondLst>
                                  <p:childTnLst>
                                    <p:set>
                                      <p:cBhvr>
                                        <p:cTn id="24" dur="1" fill="hold">
                                          <p:stCondLst>
                                            <p:cond delay="0"/>
                                          </p:stCondLst>
                                        </p:cTn>
                                        <p:tgtEl>
                                          <p:spTgt spid="445665"/>
                                        </p:tgtEl>
                                        <p:attrNameLst>
                                          <p:attrName>style.visibility</p:attrName>
                                        </p:attrNameLst>
                                      </p:cBhvr>
                                      <p:to>
                                        <p:strVal val="visible"/>
                                      </p:to>
                                    </p:set>
                                  </p:childTnLst>
                                </p:cTn>
                              </p:par>
                            </p:childTnLst>
                          </p:cTn>
                        </p:par>
                        <p:par>
                          <p:cTn id="25" fill="hold" nodeType="withGroup">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445465"/>
                                        </p:tgtEl>
                                        <p:attrNameLst>
                                          <p:attrName>style.visibility</p:attrName>
                                        </p:attrNameLst>
                                      </p:cBhvr>
                                      <p:to>
                                        <p:strVal val="visible"/>
                                      </p:to>
                                    </p:set>
                                  </p:childTnLst>
                                </p:cTn>
                              </p:par>
                            </p:childTnLst>
                          </p:cTn>
                        </p:par>
                        <p:par>
                          <p:cTn id="28" fill="hold" nodeType="afterGroup">
                            <p:stCondLst>
                              <p:cond delay="2500"/>
                            </p:stCondLst>
                            <p:childTnLst>
                              <p:par>
                                <p:cTn id="29" presetID="1" presetClass="entr" presetSubtype="0" fill="hold" grpId="0" nodeType="afterEffect">
                                  <p:stCondLst>
                                    <p:cond delay="0"/>
                                  </p:stCondLst>
                                  <p:childTnLst>
                                    <p:set>
                                      <p:cBhvr>
                                        <p:cTn id="30" dur="1" fill="hold">
                                          <p:stCondLst>
                                            <p:cond delay="0"/>
                                          </p:stCondLst>
                                        </p:cTn>
                                        <p:tgtEl>
                                          <p:spTgt spid="445470"/>
                                        </p:tgtEl>
                                        <p:attrNameLst>
                                          <p:attrName>style.visibility</p:attrName>
                                        </p:attrNameLst>
                                      </p:cBhvr>
                                      <p:to>
                                        <p:strVal val="visible"/>
                                      </p:to>
                                    </p:set>
                                  </p:childTnLst>
                                </p:cTn>
                              </p:par>
                            </p:childTnLst>
                          </p:cTn>
                        </p:par>
                        <p:par>
                          <p:cTn id="31" fill="hold" nodeType="afterGroup">
                            <p:stCondLst>
                              <p:cond delay="2500"/>
                            </p:stCondLst>
                            <p:childTnLst>
                              <p:par>
                                <p:cTn id="32" presetID="1" presetClass="entr" presetSubtype="0" fill="hold" grpId="0" nodeType="afterEffect">
                                  <p:stCondLst>
                                    <p:cond delay="0"/>
                                  </p:stCondLst>
                                  <p:childTnLst>
                                    <p:set>
                                      <p:cBhvr>
                                        <p:cTn id="33" dur="1" fill="hold">
                                          <p:stCondLst>
                                            <p:cond delay="0"/>
                                          </p:stCondLst>
                                        </p:cTn>
                                        <p:tgtEl>
                                          <p:spTgt spid="445475"/>
                                        </p:tgtEl>
                                        <p:attrNameLst>
                                          <p:attrName>style.visibility</p:attrName>
                                        </p:attrNameLst>
                                      </p:cBhvr>
                                      <p:to>
                                        <p:strVal val="visible"/>
                                      </p:to>
                                    </p:set>
                                  </p:childTnLst>
                                </p:cTn>
                              </p:par>
                            </p:childTnLst>
                          </p:cTn>
                        </p:par>
                        <p:par>
                          <p:cTn id="34" fill="hold" nodeType="afterGroup">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445493"/>
                                        </p:tgtEl>
                                        <p:attrNameLst>
                                          <p:attrName>style.visibility</p:attrName>
                                        </p:attrNameLst>
                                      </p:cBhvr>
                                      <p:to>
                                        <p:strVal val="visible"/>
                                      </p:to>
                                    </p:set>
                                  </p:childTnLst>
                                </p:cTn>
                              </p:par>
                            </p:childTnLst>
                          </p:cTn>
                        </p:par>
                        <p:par>
                          <p:cTn id="37" fill="hold" nodeType="afterGroup">
                            <p:stCondLst>
                              <p:cond delay="2500"/>
                            </p:stCondLst>
                            <p:childTnLst>
                              <p:par>
                                <p:cTn id="38" presetID="1" presetClass="entr" presetSubtype="0" fill="hold" grpId="0" nodeType="afterEffect">
                                  <p:stCondLst>
                                    <p:cond delay="0"/>
                                  </p:stCondLst>
                                  <p:childTnLst>
                                    <p:set>
                                      <p:cBhvr>
                                        <p:cTn id="39" dur="1" fill="hold">
                                          <p:stCondLst>
                                            <p:cond delay="0"/>
                                          </p:stCondLst>
                                        </p:cTn>
                                        <p:tgtEl>
                                          <p:spTgt spid="445504"/>
                                        </p:tgtEl>
                                        <p:attrNameLst>
                                          <p:attrName>style.visibility</p:attrName>
                                        </p:attrNameLst>
                                      </p:cBhvr>
                                      <p:to>
                                        <p:strVal val="visible"/>
                                      </p:to>
                                    </p:set>
                                  </p:childTnLst>
                                </p:cTn>
                              </p:par>
                            </p:childTnLst>
                          </p:cTn>
                        </p:par>
                        <p:par>
                          <p:cTn id="40" fill="hold" nodeType="afterGroup">
                            <p:stCondLst>
                              <p:cond delay="2500"/>
                            </p:stCondLst>
                            <p:childTnLst>
                              <p:par>
                                <p:cTn id="41" presetID="1" presetClass="entr" presetSubtype="0" fill="hold" grpId="0" nodeType="afterEffect">
                                  <p:stCondLst>
                                    <p:cond delay="0"/>
                                  </p:stCondLst>
                                  <p:childTnLst>
                                    <p:set>
                                      <p:cBhvr>
                                        <p:cTn id="42" dur="1" fill="hold">
                                          <p:stCondLst>
                                            <p:cond delay="0"/>
                                          </p:stCondLst>
                                        </p:cTn>
                                        <p:tgtEl>
                                          <p:spTgt spid="445571"/>
                                        </p:tgtEl>
                                        <p:attrNameLst>
                                          <p:attrName>style.visibility</p:attrName>
                                        </p:attrNameLst>
                                      </p:cBhvr>
                                      <p:to>
                                        <p:strVal val="visible"/>
                                      </p:to>
                                    </p:set>
                                  </p:childTnLst>
                                </p:cTn>
                              </p:par>
                            </p:childTnLst>
                          </p:cTn>
                        </p:par>
                        <p:par>
                          <p:cTn id="43" fill="hold" nodeType="withGroup">
                            <p:stCondLst>
                              <p:cond delay="2500"/>
                            </p:stCondLst>
                            <p:childTnLst>
                              <p:par>
                                <p:cTn id="44" presetID="1" presetClass="entr" presetSubtype="0" fill="hold" grpId="0" nodeType="afterEffect">
                                  <p:stCondLst>
                                    <p:cond delay="0"/>
                                  </p:stCondLst>
                                  <p:childTnLst>
                                    <p:set>
                                      <p:cBhvr>
                                        <p:cTn id="45" dur="1" fill="hold">
                                          <p:stCondLst>
                                            <p:cond delay="0"/>
                                          </p:stCondLst>
                                        </p:cTn>
                                        <p:tgtEl>
                                          <p:spTgt spid="445666"/>
                                        </p:tgtEl>
                                        <p:attrNameLst>
                                          <p:attrName>style.visibility</p:attrName>
                                        </p:attrNameLst>
                                      </p:cBhvr>
                                      <p:to>
                                        <p:strVal val="visible"/>
                                      </p:to>
                                    </p:set>
                                  </p:childTnLst>
                                </p:cTn>
                              </p:par>
                            </p:childTnLst>
                          </p:cTn>
                        </p:par>
                        <p:par>
                          <p:cTn id="46" fill="hold">
                            <p:stCondLst>
                              <p:cond delay="2500"/>
                            </p:stCondLst>
                            <p:childTnLst>
                              <p:par>
                                <p:cTn id="47" presetID="1" presetClass="entr" presetSubtype="0" fill="hold" grpId="0" nodeType="afterEffect">
                                  <p:stCondLst>
                                    <p:cond delay="0"/>
                                  </p:stCondLst>
                                  <p:childTnLst>
                                    <p:set>
                                      <p:cBhvr>
                                        <p:cTn id="48" dur="1" fill="hold">
                                          <p:stCondLst>
                                            <p:cond delay="0"/>
                                          </p:stCondLst>
                                        </p:cTn>
                                        <p:tgtEl>
                                          <p:spTgt spid="445461"/>
                                        </p:tgtEl>
                                        <p:attrNameLst>
                                          <p:attrName>style.visibility</p:attrName>
                                        </p:attrNameLst>
                                      </p:cBhvr>
                                      <p:to>
                                        <p:strVal val="visible"/>
                                      </p:to>
                                    </p:set>
                                  </p:childTnLst>
                                </p:cTn>
                              </p:par>
                            </p:childTnLst>
                          </p:cTn>
                        </p:par>
                        <p:par>
                          <p:cTn id="49" fill="hold" nodeType="afterGroup">
                            <p:stCondLst>
                              <p:cond delay="2500"/>
                            </p:stCondLst>
                            <p:childTnLst>
                              <p:par>
                                <p:cTn id="50" presetID="1" presetClass="entr" presetSubtype="0" fill="hold" grpId="0" nodeType="afterEffect">
                                  <p:stCondLst>
                                    <p:cond delay="0"/>
                                  </p:stCondLst>
                                  <p:childTnLst>
                                    <p:set>
                                      <p:cBhvr>
                                        <p:cTn id="51" dur="1" fill="hold">
                                          <p:stCondLst>
                                            <p:cond delay="0"/>
                                          </p:stCondLst>
                                        </p:cTn>
                                        <p:tgtEl>
                                          <p:spTgt spid="445462"/>
                                        </p:tgtEl>
                                        <p:attrNameLst>
                                          <p:attrName>style.visibility</p:attrName>
                                        </p:attrNameLst>
                                      </p:cBhvr>
                                      <p:to>
                                        <p:strVal val="visible"/>
                                      </p:to>
                                    </p:set>
                                  </p:childTnLst>
                                </p:cTn>
                              </p:par>
                            </p:childTnLst>
                          </p:cTn>
                        </p:par>
                        <p:par>
                          <p:cTn id="52" fill="hold" nodeType="afterGroup">
                            <p:stCondLst>
                              <p:cond delay="2500"/>
                            </p:stCondLst>
                            <p:childTnLst>
                              <p:par>
                                <p:cTn id="53" presetID="1" presetClass="entr" presetSubtype="0" fill="hold" grpId="0" nodeType="afterEffect">
                                  <p:stCondLst>
                                    <p:cond delay="0"/>
                                  </p:stCondLst>
                                  <p:childTnLst>
                                    <p:set>
                                      <p:cBhvr>
                                        <p:cTn id="54" dur="1" fill="hold">
                                          <p:stCondLst>
                                            <p:cond delay="0"/>
                                          </p:stCondLst>
                                        </p:cTn>
                                        <p:tgtEl>
                                          <p:spTgt spid="445541"/>
                                        </p:tgtEl>
                                        <p:attrNameLst>
                                          <p:attrName>style.visibility</p:attrName>
                                        </p:attrNameLst>
                                      </p:cBhvr>
                                      <p:to>
                                        <p:strVal val="visible"/>
                                      </p:to>
                                    </p:set>
                                  </p:childTnLst>
                                </p:cTn>
                              </p:par>
                            </p:childTnLst>
                          </p:cTn>
                        </p:par>
                        <p:par>
                          <p:cTn id="55" fill="hold" nodeType="afterGroup">
                            <p:stCondLst>
                              <p:cond delay="2500"/>
                            </p:stCondLst>
                            <p:childTnLst>
                              <p:par>
                                <p:cTn id="56" presetID="1" presetClass="entr" presetSubtype="0" fill="hold" grpId="0" nodeType="afterEffect">
                                  <p:stCondLst>
                                    <p:cond delay="0"/>
                                  </p:stCondLst>
                                  <p:childTnLst>
                                    <p:set>
                                      <p:cBhvr>
                                        <p:cTn id="57" dur="1" fill="hold">
                                          <p:stCondLst>
                                            <p:cond delay="0"/>
                                          </p:stCondLst>
                                        </p:cTn>
                                        <p:tgtEl>
                                          <p:spTgt spid="445528"/>
                                        </p:tgtEl>
                                        <p:attrNameLst>
                                          <p:attrName>style.visibility</p:attrName>
                                        </p:attrNameLst>
                                      </p:cBhvr>
                                      <p:to>
                                        <p:strVal val="visible"/>
                                      </p:to>
                                    </p:set>
                                  </p:childTnLst>
                                </p:cTn>
                              </p:par>
                            </p:childTnLst>
                          </p:cTn>
                        </p:par>
                        <p:par>
                          <p:cTn id="58" fill="hold" nodeType="afterGroup">
                            <p:stCondLst>
                              <p:cond delay="2500"/>
                            </p:stCondLst>
                            <p:childTnLst>
                              <p:par>
                                <p:cTn id="59" presetID="1" presetClass="entr" presetSubtype="0" fill="hold" grpId="0" nodeType="afterEffect">
                                  <p:stCondLst>
                                    <p:cond delay="0"/>
                                  </p:stCondLst>
                                  <p:childTnLst>
                                    <p:set>
                                      <p:cBhvr>
                                        <p:cTn id="60" dur="1" fill="hold">
                                          <p:stCondLst>
                                            <p:cond delay="0"/>
                                          </p:stCondLst>
                                        </p:cTn>
                                        <p:tgtEl>
                                          <p:spTgt spid="445515"/>
                                        </p:tgtEl>
                                        <p:attrNameLst>
                                          <p:attrName>style.visibility</p:attrName>
                                        </p:attrNameLst>
                                      </p:cBhvr>
                                      <p:to>
                                        <p:strVal val="visible"/>
                                      </p:to>
                                    </p:set>
                                  </p:childTnLst>
                                </p:cTn>
                              </p:par>
                            </p:childTnLst>
                          </p:cTn>
                        </p:par>
                        <p:par>
                          <p:cTn id="61" fill="hold" nodeType="afterGroup">
                            <p:stCondLst>
                              <p:cond delay="2500"/>
                            </p:stCondLst>
                            <p:childTnLst>
                              <p:par>
                                <p:cTn id="62" presetID="1" presetClass="entr" presetSubtype="0" fill="hold" grpId="0" nodeType="afterEffect">
                                  <p:stCondLst>
                                    <p:cond delay="0"/>
                                  </p:stCondLst>
                                  <p:childTnLst>
                                    <p:set>
                                      <p:cBhvr>
                                        <p:cTn id="63" dur="1" fill="hold">
                                          <p:stCondLst>
                                            <p:cond delay="0"/>
                                          </p:stCondLst>
                                        </p:cTn>
                                        <p:tgtEl>
                                          <p:spTgt spid="445464"/>
                                        </p:tgtEl>
                                        <p:attrNameLst>
                                          <p:attrName>style.visibility</p:attrName>
                                        </p:attrNameLst>
                                      </p:cBhvr>
                                      <p:to>
                                        <p:strVal val="visible"/>
                                      </p:to>
                                    </p:set>
                                  </p:childTnLst>
                                </p:cTn>
                              </p:par>
                            </p:childTnLst>
                          </p:cTn>
                        </p:par>
                        <p:par>
                          <p:cTn id="64" fill="hold" nodeType="afterGroup">
                            <p:stCondLst>
                              <p:cond delay="2500"/>
                            </p:stCondLst>
                            <p:childTnLst>
                              <p:par>
                                <p:cTn id="65" presetID="1" presetClass="entr" presetSubtype="0" fill="hold" grpId="0" nodeType="afterEffect">
                                  <p:stCondLst>
                                    <p:cond delay="0"/>
                                  </p:stCondLst>
                                  <p:childTnLst>
                                    <p:set>
                                      <p:cBhvr>
                                        <p:cTn id="66" dur="1" fill="hold">
                                          <p:stCondLst>
                                            <p:cond delay="0"/>
                                          </p:stCondLst>
                                        </p:cTn>
                                        <p:tgtEl>
                                          <p:spTgt spid="44584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44560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44560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44561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44561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44561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445821"/>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445623"/>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445627"/>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445631"/>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445635"/>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445825"/>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445639"/>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445643"/>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445647"/>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445829"/>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445651"/>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445655"/>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445833"/>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445659"/>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0"/>
                                          </p:stCondLst>
                                        </p:cTn>
                                        <p:tgtEl>
                                          <p:spTgt spid="445837"/>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0"/>
                                          </p:stCondLst>
                                        </p:cTn>
                                        <p:tgtEl>
                                          <p:spTgt spid="445841"/>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xit" presetSubtype="0" fill="hold" nodeType="clickEffect">
                                  <p:stCondLst>
                                    <p:cond delay="0"/>
                                  </p:stCondLst>
                                  <p:childTnLst>
                                    <p:set>
                                      <p:cBhvr>
                                        <p:cTn id="154" dur="1" fill="hold">
                                          <p:stCondLst>
                                            <p:cond delay="0"/>
                                          </p:stCondLst>
                                        </p:cTn>
                                        <p:tgtEl>
                                          <p:spTgt spid="445606"/>
                                        </p:tgtEl>
                                        <p:attrNameLst>
                                          <p:attrName>style.visibility</p:attrName>
                                        </p:attrNameLst>
                                      </p:cBhvr>
                                      <p:to>
                                        <p:strVal val="hidden"/>
                                      </p:to>
                                    </p:set>
                                  </p:childTnLst>
                                </p:cTn>
                              </p:par>
                            </p:childTnLst>
                          </p:cTn>
                        </p:par>
                        <p:par>
                          <p:cTn id="155" fill="hold" nodeType="afterGroup">
                            <p:stCondLst>
                              <p:cond delay="0"/>
                            </p:stCondLst>
                            <p:childTnLst>
                              <p:par>
                                <p:cTn id="156" presetID="9" presetClass="entr" presetSubtype="0" fill="hold" grpId="0" nodeType="afterEffect">
                                  <p:stCondLst>
                                    <p:cond delay="0"/>
                                  </p:stCondLst>
                                  <p:childTnLst>
                                    <p:set>
                                      <p:cBhvr>
                                        <p:cTn id="157" dur="1" fill="hold">
                                          <p:stCondLst>
                                            <p:cond delay="0"/>
                                          </p:stCondLst>
                                        </p:cTn>
                                        <p:tgtEl>
                                          <p:spTgt spid="445805"/>
                                        </p:tgtEl>
                                        <p:attrNameLst>
                                          <p:attrName>style.visibility</p:attrName>
                                        </p:attrNameLst>
                                      </p:cBhvr>
                                      <p:to>
                                        <p:strVal val="visible"/>
                                      </p:to>
                                    </p:set>
                                    <p:animEffect transition="in" filter="dissolve">
                                      <p:cBhvr>
                                        <p:cTn id="158" dur="500"/>
                                        <p:tgtEl>
                                          <p:spTgt spid="445805"/>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xit" presetSubtype="0" fill="hold" nodeType="clickEffect">
                                  <p:stCondLst>
                                    <p:cond delay="0"/>
                                  </p:stCondLst>
                                  <p:childTnLst>
                                    <p:set>
                                      <p:cBhvr>
                                        <p:cTn id="162" dur="1" fill="hold">
                                          <p:stCondLst>
                                            <p:cond delay="0"/>
                                          </p:stCondLst>
                                        </p:cTn>
                                        <p:tgtEl>
                                          <p:spTgt spid="445607"/>
                                        </p:tgtEl>
                                        <p:attrNameLst>
                                          <p:attrName>style.visibility</p:attrName>
                                        </p:attrNameLst>
                                      </p:cBhvr>
                                      <p:to>
                                        <p:strVal val="hidden"/>
                                      </p:to>
                                    </p:set>
                                  </p:childTnLst>
                                </p:cTn>
                              </p:par>
                            </p:childTnLst>
                          </p:cTn>
                        </p:par>
                        <p:par>
                          <p:cTn id="163" fill="hold" nodeType="afterGroup">
                            <p:stCondLst>
                              <p:cond delay="0"/>
                            </p:stCondLst>
                            <p:childTnLst>
                              <p:par>
                                <p:cTn id="164" presetID="9" presetClass="entr" presetSubtype="0" fill="hold" grpId="0" nodeType="afterEffect">
                                  <p:stCondLst>
                                    <p:cond delay="0"/>
                                  </p:stCondLst>
                                  <p:childTnLst>
                                    <p:set>
                                      <p:cBhvr>
                                        <p:cTn id="165" dur="1" fill="hold">
                                          <p:stCondLst>
                                            <p:cond delay="0"/>
                                          </p:stCondLst>
                                        </p:cTn>
                                        <p:tgtEl>
                                          <p:spTgt spid="445807"/>
                                        </p:tgtEl>
                                        <p:attrNameLst>
                                          <p:attrName>style.visibility</p:attrName>
                                        </p:attrNameLst>
                                      </p:cBhvr>
                                      <p:to>
                                        <p:strVal val="visible"/>
                                      </p:to>
                                    </p:set>
                                    <p:animEffect transition="in" filter="dissolve">
                                      <p:cBhvr>
                                        <p:cTn id="166" dur="500"/>
                                        <p:tgtEl>
                                          <p:spTgt spid="445807"/>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xit" presetSubtype="0" fill="hold" nodeType="clickEffect">
                                  <p:stCondLst>
                                    <p:cond delay="0"/>
                                  </p:stCondLst>
                                  <p:childTnLst>
                                    <p:set>
                                      <p:cBhvr>
                                        <p:cTn id="170" dur="1" fill="hold">
                                          <p:stCondLst>
                                            <p:cond delay="0"/>
                                          </p:stCondLst>
                                        </p:cTn>
                                        <p:tgtEl>
                                          <p:spTgt spid="445611"/>
                                        </p:tgtEl>
                                        <p:attrNameLst>
                                          <p:attrName>style.visibility</p:attrName>
                                        </p:attrNameLst>
                                      </p:cBhvr>
                                      <p:to>
                                        <p:strVal val="hidden"/>
                                      </p:to>
                                    </p:set>
                                  </p:childTnLst>
                                </p:cTn>
                              </p:par>
                            </p:childTnLst>
                          </p:cTn>
                        </p:par>
                        <p:par>
                          <p:cTn id="171" fill="hold" nodeType="afterGroup">
                            <p:stCondLst>
                              <p:cond delay="0"/>
                            </p:stCondLst>
                            <p:childTnLst>
                              <p:par>
                                <p:cTn id="172" presetID="9" presetClass="entr" presetSubtype="0" fill="hold" grpId="0" nodeType="afterEffect">
                                  <p:stCondLst>
                                    <p:cond delay="0"/>
                                  </p:stCondLst>
                                  <p:childTnLst>
                                    <p:set>
                                      <p:cBhvr>
                                        <p:cTn id="173" dur="1" fill="hold">
                                          <p:stCondLst>
                                            <p:cond delay="0"/>
                                          </p:stCondLst>
                                        </p:cTn>
                                        <p:tgtEl>
                                          <p:spTgt spid="445808"/>
                                        </p:tgtEl>
                                        <p:attrNameLst>
                                          <p:attrName>style.visibility</p:attrName>
                                        </p:attrNameLst>
                                      </p:cBhvr>
                                      <p:to>
                                        <p:strVal val="visible"/>
                                      </p:to>
                                    </p:set>
                                    <p:animEffect transition="in" filter="dissolve">
                                      <p:cBhvr>
                                        <p:cTn id="174" dur="500"/>
                                        <p:tgtEl>
                                          <p:spTgt spid="445808"/>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xit" presetSubtype="0" fill="hold" nodeType="clickEffect">
                                  <p:stCondLst>
                                    <p:cond delay="0"/>
                                  </p:stCondLst>
                                  <p:childTnLst>
                                    <p:set>
                                      <p:cBhvr>
                                        <p:cTn id="178" dur="1" fill="hold">
                                          <p:stCondLst>
                                            <p:cond delay="0"/>
                                          </p:stCondLst>
                                        </p:cTn>
                                        <p:tgtEl>
                                          <p:spTgt spid="445615"/>
                                        </p:tgtEl>
                                        <p:attrNameLst>
                                          <p:attrName>style.visibility</p:attrName>
                                        </p:attrNameLst>
                                      </p:cBhvr>
                                      <p:to>
                                        <p:strVal val="hidden"/>
                                      </p:to>
                                    </p:set>
                                  </p:childTnLst>
                                </p:cTn>
                              </p:par>
                            </p:childTnLst>
                          </p:cTn>
                        </p:par>
                        <p:par>
                          <p:cTn id="179" fill="hold" nodeType="afterGroup">
                            <p:stCondLst>
                              <p:cond delay="0"/>
                            </p:stCondLst>
                            <p:childTnLst>
                              <p:par>
                                <p:cTn id="180" presetID="9" presetClass="entr" presetSubtype="0" fill="hold" grpId="0" nodeType="afterEffect">
                                  <p:stCondLst>
                                    <p:cond delay="0"/>
                                  </p:stCondLst>
                                  <p:childTnLst>
                                    <p:set>
                                      <p:cBhvr>
                                        <p:cTn id="181" dur="1" fill="hold">
                                          <p:stCondLst>
                                            <p:cond delay="0"/>
                                          </p:stCondLst>
                                        </p:cTn>
                                        <p:tgtEl>
                                          <p:spTgt spid="445809"/>
                                        </p:tgtEl>
                                        <p:attrNameLst>
                                          <p:attrName>style.visibility</p:attrName>
                                        </p:attrNameLst>
                                      </p:cBhvr>
                                      <p:to>
                                        <p:strVal val="visible"/>
                                      </p:to>
                                    </p:set>
                                    <p:animEffect transition="in" filter="dissolve">
                                      <p:cBhvr>
                                        <p:cTn id="182" dur="500"/>
                                        <p:tgtEl>
                                          <p:spTgt spid="445809"/>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xit" presetSubtype="0" fill="hold" nodeType="clickEffect">
                                  <p:stCondLst>
                                    <p:cond delay="0"/>
                                  </p:stCondLst>
                                  <p:childTnLst>
                                    <p:set>
                                      <p:cBhvr>
                                        <p:cTn id="186" dur="1" fill="hold">
                                          <p:stCondLst>
                                            <p:cond delay="0"/>
                                          </p:stCondLst>
                                        </p:cTn>
                                        <p:tgtEl>
                                          <p:spTgt spid="445619"/>
                                        </p:tgtEl>
                                        <p:attrNameLst>
                                          <p:attrName>style.visibility</p:attrName>
                                        </p:attrNameLst>
                                      </p:cBhvr>
                                      <p:to>
                                        <p:strVal val="hidden"/>
                                      </p:to>
                                    </p:set>
                                  </p:childTnLst>
                                </p:cTn>
                              </p:par>
                            </p:childTnLst>
                          </p:cTn>
                        </p:par>
                        <p:par>
                          <p:cTn id="187" fill="hold" nodeType="afterGroup">
                            <p:stCondLst>
                              <p:cond delay="0"/>
                            </p:stCondLst>
                            <p:childTnLst>
                              <p:par>
                                <p:cTn id="188" presetID="9" presetClass="entr" presetSubtype="0" fill="hold" grpId="0" nodeType="afterEffect">
                                  <p:stCondLst>
                                    <p:cond delay="0"/>
                                  </p:stCondLst>
                                  <p:childTnLst>
                                    <p:set>
                                      <p:cBhvr>
                                        <p:cTn id="189" dur="1" fill="hold">
                                          <p:stCondLst>
                                            <p:cond delay="0"/>
                                          </p:stCondLst>
                                        </p:cTn>
                                        <p:tgtEl>
                                          <p:spTgt spid="445810"/>
                                        </p:tgtEl>
                                        <p:attrNameLst>
                                          <p:attrName>style.visibility</p:attrName>
                                        </p:attrNameLst>
                                      </p:cBhvr>
                                      <p:to>
                                        <p:strVal val="visible"/>
                                      </p:to>
                                    </p:set>
                                    <p:animEffect transition="in" filter="dissolve">
                                      <p:cBhvr>
                                        <p:cTn id="190" dur="500"/>
                                        <p:tgtEl>
                                          <p:spTgt spid="445810"/>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xit" presetSubtype="0" fill="hold" nodeType="clickEffect">
                                  <p:stCondLst>
                                    <p:cond delay="0"/>
                                  </p:stCondLst>
                                  <p:childTnLst>
                                    <p:set>
                                      <p:cBhvr>
                                        <p:cTn id="194" dur="1" fill="hold">
                                          <p:stCondLst>
                                            <p:cond delay="0"/>
                                          </p:stCondLst>
                                        </p:cTn>
                                        <p:tgtEl>
                                          <p:spTgt spid="445821"/>
                                        </p:tgtEl>
                                        <p:attrNameLst>
                                          <p:attrName>style.visibility</p:attrName>
                                        </p:attrNameLst>
                                      </p:cBhvr>
                                      <p:to>
                                        <p:strVal val="hidden"/>
                                      </p:to>
                                    </p:set>
                                  </p:childTnLst>
                                </p:cTn>
                              </p:par>
                            </p:childTnLst>
                          </p:cTn>
                        </p:par>
                        <p:par>
                          <p:cTn id="195" fill="hold" nodeType="afterGroup">
                            <p:stCondLst>
                              <p:cond delay="0"/>
                            </p:stCondLst>
                            <p:childTnLst>
                              <p:par>
                                <p:cTn id="196" presetID="9" presetClass="entr" presetSubtype="0" fill="hold" grpId="0" nodeType="afterEffect">
                                  <p:stCondLst>
                                    <p:cond delay="0"/>
                                  </p:stCondLst>
                                  <p:childTnLst>
                                    <p:set>
                                      <p:cBhvr>
                                        <p:cTn id="197" dur="1" fill="hold">
                                          <p:stCondLst>
                                            <p:cond delay="0"/>
                                          </p:stCondLst>
                                        </p:cTn>
                                        <p:tgtEl>
                                          <p:spTgt spid="445846"/>
                                        </p:tgtEl>
                                        <p:attrNameLst>
                                          <p:attrName>style.visibility</p:attrName>
                                        </p:attrNameLst>
                                      </p:cBhvr>
                                      <p:to>
                                        <p:strVal val="visible"/>
                                      </p:to>
                                    </p:set>
                                    <p:animEffect transition="in" filter="dissolve">
                                      <p:cBhvr>
                                        <p:cTn id="198" dur="500"/>
                                        <p:tgtEl>
                                          <p:spTgt spid="445846"/>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 presetClass="exit" presetSubtype="0" fill="hold" nodeType="clickEffect">
                                  <p:stCondLst>
                                    <p:cond delay="0"/>
                                  </p:stCondLst>
                                  <p:childTnLst>
                                    <p:set>
                                      <p:cBhvr>
                                        <p:cTn id="202" dur="1" fill="hold">
                                          <p:stCondLst>
                                            <p:cond delay="0"/>
                                          </p:stCondLst>
                                        </p:cTn>
                                        <p:tgtEl>
                                          <p:spTgt spid="445623"/>
                                        </p:tgtEl>
                                        <p:attrNameLst>
                                          <p:attrName>style.visibility</p:attrName>
                                        </p:attrNameLst>
                                      </p:cBhvr>
                                      <p:to>
                                        <p:strVal val="hidden"/>
                                      </p:to>
                                    </p:set>
                                  </p:childTnLst>
                                </p:cTn>
                              </p:par>
                            </p:childTnLst>
                          </p:cTn>
                        </p:par>
                        <p:par>
                          <p:cTn id="203" fill="hold" nodeType="afterGroup">
                            <p:stCondLst>
                              <p:cond delay="0"/>
                            </p:stCondLst>
                            <p:childTnLst>
                              <p:par>
                                <p:cTn id="204" presetID="9" presetClass="entr" presetSubtype="0" fill="hold" grpId="0" nodeType="afterEffect">
                                  <p:stCondLst>
                                    <p:cond delay="0"/>
                                  </p:stCondLst>
                                  <p:childTnLst>
                                    <p:set>
                                      <p:cBhvr>
                                        <p:cTn id="205" dur="1" fill="hold">
                                          <p:stCondLst>
                                            <p:cond delay="0"/>
                                          </p:stCondLst>
                                        </p:cTn>
                                        <p:tgtEl>
                                          <p:spTgt spid="445811"/>
                                        </p:tgtEl>
                                        <p:attrNameLst>
                                          <p:attrName>style.visibility</p:attrName>
                                        </p:attrNameLst>
                                      </p:cBhvr>
                                      <p:to>
                                        <p:strVal val="visible"/>
                                      </p:to>
                                    </p:set>
                                    <p:animEffect transition="in" filter="dissolve">
                                      <p:cBhvr>
                                        <p:cTn id="206" dur="500"/>
                                        <p:tgtEl>
                                          <p:spTgt spid="445811"/>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 presetClass="exit" presetSubtype="0" fill="hold" nodeType="clickEffect">
                                  <p:stCondLst>
                                    <p:cond delay="0"/>
                                  </p:stCondLst>
                                  <p:childTnLst>
                                    <p:set>
                                      <p:cBhvr>
                                        <p:cTn id="210" dur="1" fill="hold">
                                          <p:stCondLst>
                                            <p:cond delay="0"/>
                                          </p:stCondLst>
                                        </p:cTn>
                                        <p:tgtEl>
                                          <p:spTgt spid="445627"/>
                                        </p:tgtEl>
                                        <p:attrNameLst>
                                          <p:attrName>style.visibility</p:attrName>
                                        </p:attrNameLst>
                                      </p:cBhvr>
                                      <p:to>
                                        <p:strVal val="hidden"/>
                                      </p:to>
                                    </p:set>
                                  </p:childTnLst>
                                </p:cTn>
                              </p:par>
                            </p:childTnLst>
                          </p:cTn>
                        </p:par>
                        <p:par>
                          <p:cTn id="211" fill="hold" nodeType="afterGroup">
                            <p:stCondLst>
                              <p:cond delay="0"/>
                            </p:stCondLst>
                            <p:childTnLst>
                              <p:par>
                                <p:cTn id="212" presetID="9" presetClass="entr" presetSubtype="0" fill="hold" grpId="0" nodeType="afterEffect">
                                  <p:stCondLst>
                                    <p:cond delay="0"/>
                                  </p:stCondLst>
                                  <p:childTnLst>
                                    <p:set>
                                      <p:cBhvr>
                                        <p:cTn id="213" dur="1" fill="hold">
                                          <p:stCondLst>
                                            <p:cond delay="0"/>
                                          </p:stCondLst>
                                        </p:cTn>
                                        <p:tgtEl>
                                          <p:spTgt spid="445812"/>
                                        </p:tgtEl>
                                        <p:attrNameLst>
                                          <p:attrName>style.visibility</p:attrName>
                                        </p:attrNameLst>
                                      </p:cBhvr>
                                      <p:to>
                                        <p:strVal val="visible"/>
                                      </p:to>
                                    </p:set>
                                    <p:animEffect transition="in" filter="dissolve">
                                      <p:cBhvr>
                                        <p:cTn id="214" dur="500"/>
                                        <p:tgtEl>
                                          <p:spTgt spid="445812"/>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 presetClass="exit" presetSubtype="0" fill="hold" nodeType="clickEffect">
                                  <p:stCondLst>
                                    <p:cond delay="0"/>
                                  </p:stCondLst>
                                  <p:childTnLst>
                                    <p:set>
                                      <p:cBhvr>
                                        <p:cTn id="218" dur="1" fill="hold">
                                          <p:stCondLst>
                                            <p:cond delay="0"/>
                                          </p:stCondLst>
                                        </p:cTn>
                                        <p:tgtEl>
                                          <p:spTgt spid="445631"/>
                                        </p:tgtEl>
                                        <p:attrNameLst>
                                          <p:attrName>style.visibility</p:attrName>
                                        </p:attrNameLst>
                                      </p:cBhvr>
                                      <p:to>
                                        <p:strVal val="hidden"/>
                                      </p:to>
                                    </p:set>
                                  </p:childTnLst>
                                </p:cTn>
                              </p:par>
                            </p:childTnLst>
                          </p:cTn>
                        </p:par>
                        <p:par>
                          <p:cTn id="219" fill="hold" nodeType="afterGroup">
                            <p:stCondLst>
                              <p:cond delay="0"/>
                            </p:stCondLst>
                            <p:childTnLst>
                              <p:par>
                                <p:cTn id="220" presetID="9" presetClass="entr" presetSubtype="0" fill="hold" grpId="0" nodeType="afterEffect">
                                  <p:stCondLst>
                                    <p:cond delay="0"/>
                                  </p:stCondLst>
                                  <p:childTnLst>
                                    <p:set>
                                      <p:cBhvr>
                                        <p:cTn id="221" dur="1" fill="hold">
                                          <p:stCondLst>
                                            <p:cond delay="0"/>
                                          </p:stCondLst>
                                        </p:cTn>
                                        <p:tgtEl>
                                          <p:spTgt spid="445813"/>
                                        </p:tgtEl>
                                        <p:attrNameLst>
                                          <p:attrName>style.visibility</p:attrName>
                                        </p:attrNameLst>
                                      </p:cBhvr>
                                      <p:to>
                                        <p:strVal val="visible"/>
                                      </p:to>
                                    </p:set>
                                    <p:animEffect transition="in" filter="dissolve">
                                      <p:cBhvr>
                                        <p:cTn id="222" dur="500"/>
                                        <p:tgtEl>
                                          <p:spTgt spid="445813"/>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 presetClass="exit" presetSubtype="0" fill="hold" nodeType="clickEffect">
                                  <p:stCondLst>
                                    <p:cond delay="0"/>
                                  </p:stCondLst>
                                  <p:childTnLst>
                                    <p:set>
                                      <p:cBhvr>
                                        <p:cTn id="226" dur="1" fill="hold">
                                          <p:stCondLst>
                                            <p:cond delay="0"/>
                                          </p:stCondLst>
                                        </p:cTn>
                                        <p:tgtEl>
                                          <p:spTgt spid="445635"/>
                                        </p:tgtEl>
                                        <p:attrNameLst>
                                          <p:attrName>style.visibility</p:attrName>
                                        </p:attrNameLst>
                                      </p:cBhvr>
                                      <p:to>
                                        <p:strVal val="hidden"/>
                                      </p:to>
                                    </p:set>
                                  </p:childTnLst>
                                </p:cTn>
                              </p:par>
                            </p:childTnLst>
                          </p:cTn>
                        </p:par>
                        <p:par>
                          <p:cTn id="227" fill="hold" nodeType="afterGroup">
                            <p:stCondLst>
                              <p:cond delay="0"/>
                            </p:stCondLst>
                            <p:childTnLst>
                              <p:par>
                                <p:cTn id="228" presetID="9" presetClass="entr" presetSubtype="0" fill="hold" grpId="0" nodeType="afterEffect">
                                  <p:stCondLst>
                                    <p:cond delay="0"/>
                                  </p:stCondLst>
                                  <p:childTnLst>
                                    <p:set>
                                      <p:cBhvr>
                                        <p:cTn id="229" dur="1" fill="hold">
                                          <p:stCondLst>
                                            <p:cond delay="0"/>
                                          </p:stCondLst>
                                        </p:cTn>
                                        <p:tgtEl>
                                          <p:spTgt spid="445814"/>
                                        </p:tgtEl>
                                        <p:attrNameLst>
                                          <p:attrName>style.visibility</p:attrName>
                                        </p:attrNameLst>
                                      </p:cBhvr>
                                      <p:to>
                                        <p:strVal val="visible"/>
                                      </p:to>
                                    </p:set>
                                    <p:animEffect transition="in" filter="dissolve">
                                      <p:cBhvr>
                                        <p:cTn id="230" dur="500"/>
                                        <p:tgtEl>
                                          <p:spTgt spid="445814"/>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1" presetClass="exit" presetSubtype="0" fill="hold" nodeType="clickEffect">
                                  <p:stCondLst>
                                    <p:cond delay="0"/>
                                  </p:stCondLst>
                                  <p:childTnLst>
                                    <p:set>
                                      <p:cBhvr>
                                        <p:cTn id="234" dur="1" fill="hold">
                                          <p:stCondLst>
                                            <p:cond delay="0"/>
                                          </p:stCondLst>
                                        </p:cTn>
                                        <p:tgtEl>
                                          <p:spTgt spid="445825"/>
                                        </p:tgtEl>
                                        <p:attrNameLst>
                                          <p:attrName>style.visibility</p:attrName>
                                        </p:attrNameLst>
                                      </p:cBhvr>
                                      <p:to>
                                        <p:strVal val="hidden"/>
                                      </p:to>
                                    </p:set>
                                  </p:childTnLst>
                                </p:cTn>
                              </p:par>
                            </p:childTnLst>
                          </p:cTn>
                        </p:par>
                        <p:par>
                          <p:cTn id="235" fill="hold" nodeType="afterGroup">
                            <p:stCondLst>
                              <p:cond delay="0"/>
                            </p:stCondLst>
                            <p:childTnLst>
                              <p:par>
                                <p:cTn id="236" presetID="9" presetClass="entr" presetSubtype="0" fill="hold" grpId="0" nodeType="afterEffect">
                                  <p:stCondLst>
                                    <p:cond delay="0"/>
                                  </p:stCondLst>
                                  <p:childTnLst>
                                    <p:set>
                                      <p:cBhvr>
                                        <p:cTn id="237" dur="1" fill="hold">
                                          <p:stCondLst>
                                            <p:cond delay="0"/>
                                          </p:stCondLst>
                                        </p:cTn>
                                        <p:tgtEl>
                                          <p:spTgt spid="445847"/>
                                        </p:tgtEl>
                                        <p:attrNameLst>
                                          <p:attrName>style.visibility</p:attrName>
                                        </p:attrNameLst>
                                      </p:cBhvr>
                                      <p:to>
                                        <p:strVal val="visible"/>
                                      </p:to>
                                    </p:set>
                                    <p:animEffect transition="in" filter="dissolve">
                                      <p:cBhvr>
                                        <p:cTn id="238" dur="500"/>
                                        <p:tgtEl>
                                          <p:spTgt spid="445847"/>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1" presetClass="exit" presetSubtype="0" fill="hold" nodeType="clickEffect">
                                  <p:stCondLst>
                                    <p:cond delay="0"/>
                                  </p:stCondLst>
                                  <p:childTnLst>
                                    <p:set>
                                      <p:cBhvr>
                                        <p:cTn id="242" dur="1" fill="hold">
                                          <p:stCondLst>
                                            <p:cond delay="0"/>
                                          </p:stCondLst>
                                        </p:cTn>
                                        <p:tgtEl>
                                          <p:spTgt spid="445639"/>
                                        </p:tgtEl>
                                        <p:attrNameLst>
                                          <p:attrName>style.visibility</p:attrName>
                                        </p:attrNameLst>
                                      </p:cBhvr>
                                      <p:to>
                                        <p:strVal val="hidden"/>
                                      </p:to>
                                    </p:set>
                                  </p:childTnLst>
                                </p:cTn>
                              </p:par>
                            </p:childTnLst>
                          </p:cTn>
                        </p:par>
                        <p:par>
                          <p:cTn id="243" fill="hold" nodeType="afterGroup">
                            <p:stCondLst>
                              <p:cond delay="0"/>
                            </p:stCondLst>
                            <p:childTnLst>
                              <p:par>
                                <p:cTn id="244" presetID="9" presetClass="entr" presetSubtype="0" fill="hold" grpId="0" nodeType="afterEffect">
                                  <p:stCondLst>
                                    <p:cond delay="0"/>
                                  </p:stCondLst>
                                  <p:childTnLst>
                                    <p:set>
                                      <p:cBhvr>
                                        <p:cTn id="245" dur="1" fill="hold">
                                          <p:stCondLst>
                                            <p:cond delay="0"/>
                                          </p:stCondLst>
                                        </p:cTn>
                                        <p:tgtEl>
                                          <p:spTgt spid="445815"/>
                                        </p:tgtEl>
                                        <p:attrNameLst>
                                          <p:attrName>style.visibility</p:attrName>
                                        </p:attrNameLst>
                                      </p:cBhvr>
                                      <p:to>
                                        <p:strVal val="visible"/>
                                      </p:to>
                                    </p:set>
                                    <p:animEffect transition="in" filter="dissolve">
                                      <p:cBhvr>
                                        <p:cTn id="246" dur="500"/>
                                        <p:tgtEl>
                                          <p:spTgt spid="445815"/>
                                        </p:tgtEl>
                                      </p:cBhvr>
                                    </p:animEffec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1" presetClass="exit" presetSubtype="0" fill="hold" nodeType="clickEffect">
                                  <p:stCondLst>
                                    <p:cond delay="0"/>
                                  </p:stCondLst>
                                  <p:childTnLst>
                                    <p:set>
                                      <p:cBhvr>
                                        <p:cTn id="250" dur="1" fill="hold">
                                          <p:stCondLst>
                                            <p:cond delay="0"/>
                                          </p:stCondLst>
                                        </p:cTn>
                                        <p:tgtEl>
                                          <p:spTgt spid="445643"/>
                                        </p:tgtEl>
                                        <p:attrNameLst>
                                          <p:attrName>style.visibility</p:attrName>
                                        </p:attrNameLst>
                                      </p:cBhvr>
                                      <p:to>
                                        <p:strVal val="hidden"/>
                                      </p:to>
                                    </p:set>
                                  </p:childTnLst>
                                </p:cTn>
                              </p:par>
                            </p:childTnLst>
                          </p:cTn>
                        </p:par>
                        <p:par>
                          <p:cTn id="251" fill="hold" nodeType="afterGroup">
                            <p:stCondLst>
                              <p:cond delay="0"/>
                            </p:stCondLst>
                            <p:childTnLst>
                              <p:par>
                                <p:cTn id="252" presetID="9" presetClass="entr" presetSubtype="0" fill="hold" grpId="0" nodeType="afterEffect">
                                  <p:stCondLst>
                                    <p:cond delay="0"/>
                                  </p:stCondLst>
                                  <p:childTnLst>
                                    <p:set>
                                      <p:cBhvr>
                                        <p:cTn id="253" dur="1" fill="hold">
                                          <p:stCondLst>
                                            <p:cond delay="0"/>
                                          </p:stCondLst>
                                        </p:cTn>
                                        <p:tgtEl>
                                          <p:spTgt spid="445816"/>
                                        </p:tgtEl>
                                        <p:attrNameLst>
                                          <p:attrName>style.visibility</p:attrName>
                                        </p:attrNameLst>
                                      </p:cBhvr>
                                      <p:to>
                                        <p:strVal val="visible"/>
                                      </p:to>
                                    </p:set>
                                    <p:animEffect transition="in" filter="dissolve">
                                      <p:cBhvr>
                                        <p:cTn id="254" dur="500"/>
                                        <p:tgtEl>
                                          <p:spTgt spid="445816"/>
                                        </p:tgtEl>
                                      </p:cBhvr>
                                    </p:animEffec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1" presetClass="exit" presetSubtype="0" fill="hold" nodeType="clickEffect">
                                  <p:stCondLst>
                                    <p:cond delay="0"/>
                                  </p:stCondLst>
                                  <p:childTnLst>
                                    <p:set>
                                      <p:cBhvr>
                                        <p:cTn id="258" dur="1" fill="hold">
                                          <p:stCondLst>
                                            <p:cond delay="0"/>
                                          </p:stCondLst>
                                        </p:cTn>
                                        <p:tgtEl>
                                          <p:spTgt spid="445647"/>
                                        </p:tgtEl>
                                        <p:attrNameLst>
                                          <p:attrName>style.visibility</p:attrName>
                                        </p:attrNameLst>
                                      </p:cBhvr>
                                      <p:to>
                                        <p:strVal val="hidden"/>
                                      </p:to>
                                    </p:set>
                                  </p:childTnLst>
                                </p:cTn>
                              </p:par>
                            </p:childTnLst>
                          </p:cTn>
                        </p:par>
                        <p:par>
                          <p:cTn id="259" fill="hold" nodeType="afterGroup">
                            <p:stCondLst>
                              <p:cond delay="0"/>
                            </p:stCondLst>
                            <p:childTnLst>
                              <p:par>
                                <p:cTn id="260" presetID="9" presetClass="entr" presetSubtype="0" fill="hold" grpId="0" nodeType="afterEffect">
                                  <p:stCondLst>
                                    <p:cond delay="0"/>
                                  </p:stCondLst>
                                  <p:childTnLst>
                                    <p:set>
                                      <p:cBhvr>
                                        <p:cTn id="261" dur="1" fill="hold">
                                          <p:stCondLst>
                                            <p:cond delay="0"/>
                                          </p:stCondLst>
                                        </p:cTn>
                                        <p:tgtEl>
                                          <p:spTgt spid="445817"/>
                                        </p:tgtEl>
                                        <p:attrNameLst>
                                          <p:attrName>style.visibility</p:attrName>
                                        </p:attrNameLst>
                                      </p:cBhvr>
                                      <p:to>
                                        <p:strVal val="visible"/>
                                      </p:to>
                                    </p:set>
                                    <p:animEffect transition="in" filter="dissolve">
                                      <p:cBhvr>
                                        <p:cTn id="262" dur="500"/>
                                        <p:tgtEl>
                                          <p:spTgt spid="445817"/>
                                        </p:tgtEl>
                                      </p:cBhvr>
                                    </p:animEffec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1" presetClass="exit" presetSubtype="0" fill="hold" nodeType="clickEffect">
                                  <p:stCondLst>
                                    <p:cond delay="0"/>
                                  </p:stCondLst>
                                  <p:childTnLst>
                                    <p:set>
                                      <p:cBhvr>
                                        <p:cTn id="266" dur="1" fill="hold">
                                          <p:stCondLst>
                                            <p:cond delay="0"/>
                                          </p:stCondLst>
                                        </p:cTn>
                                        <p:tgtEl>
                                          <p:spTgt spid="445829"/>
                                        </p:tgtEl>
                                        <p:attrNameLst>
                                          <p:attrName>style.visibility</p:attrName>
                                        </p:attrNameLst>
                                      </p:cBhvr>
                                      <p:to>
                                        <p:strVal val="hidden"/>
                                      </p:to>
                                    </p:set>
                                  </p:childTnLst>
                                </p:cTn>
                              </p:par>
                            </p:childTnLst>
                          </p:cTn>
                        </p:par>
                        <p:par>
                          <p:cTn id="267" fill="hold" nodeType="afterGroup">
                            <p:stCondLst>
                              <p:cond delay="0"/>
                            </p:stCondLst>
                            <p:childTnLst>
                              <p:par>
                                <p:cTn id="268" presetID="9" presetClass="entr" presetSubtype="0" fill="hold" grpId="0" nodeType="afterEffect">
                                  <p:stCondLst>
                                    <p:cond delay="0"/>
                                  </p:stCondLst>
                                  <p:childTnLst>
                                    <p:set>
                                      <p:cBhvr>
                                        <p:cTn id="269" dur="1" fill="hold">
                                          <p:stCondLst>
                                            <p:cond delay="0"/>
                                          </p:stCondLst>
                                        </p:cTn>
                                        <p:tgtEl>
                                          <p:spTgt spid="445848"/>
                                        </p:tgtEl>
                                        <p:attrNameLst>
                                          <p:attrName>style.visibility</p:attrName>
                                        </p:attrNameLst>
                                      </p:cBhvr>
                                      <p:to>
                                        <p:strVal val="visible"/>
                                      </p:to>
                                    </p:set>
                                    <p:animEffect transition="in" filter="dissolve">
                                      <p:cBhvr>
                                        <p:cTn id="270" dur="500"/>
                                        <p:tgtEl>
                                          <p:spTgt spid="445848"/>
                                        </p:tgtEl>
                                      </p:cBhvr>
                                    </p:animEffec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1" presetClass="exit" presetSubtype="0" fill="hold" nodeType="clickEffect">
                                  <p:stCondLst>
                                    <p:cond delay="0"/>
                                  </p:stCondLst>
                                  <p:childTnLst>
                                    <p:set>
                                      <p:cBhvr>
                                        <p:cTn id="274" dur="1" fill="hold">
                                          <p:stCondLst>
                                            <p:cond delay="0"/>
                                          </p:stCondLst>
                                        </p:cTn>
                                        <p:tgtEl>
                                          <p:spTgt spid="445651"/>
                                        </p:tgtEl>
                                        <p:attrNameLst>
                                          <p:attrName>style.visibility</p:attrName>
                                        </p:attrNameLst>
                                      </p:cBhvr>
                                      <p:to>
                                        <p:strVal val="hidden"/>
                                      </p:to>
                                    </p:set>
                                  </p:childTnLst>
                                </p:cTn>
                              </p:par>
                            </p:childTnLst>
                          </p:cTn>
                        </p:par>
                        <p:par>
                          <p:cTn id="275" fill="hold" nodeType="afterGroup">
                            <p:stCondLst>
                              <p:cond delay="0"/>
                            </p:stCondLst>
                            <p:childTnLst>
                              <p:par>
                                <p:cTn id="276" presetID="9" presetClass="entr" presetSubtype="0" fill="hold" grpId="0" nodeType="afterEffect">
                                  <p:stCondLst>
                                    <p:cond delay="0"/>
                                  </p:stCondLst>
                                  <p:childTnLst>
                                    <p:set>
                                      <p:cBhvr>
                                        <p:cTn id="277" dur="1" fill="hold">
                                          <p:stCondLst>
                                            <p:cond delay="0"/>
                                          </p:stCondLst>
                                        </p:cTn>
                                        <p:tgtEl>
                                          <p:spTgt spid="445818"/>
                                        </p:tgtEl>
                                        <p:attrNameLst>
                                          <p:attrName>style.visibility</p:attrName>
                                        </p:attrNameLst>
                                      </p:cBhvr>
                                      <p:to>
                                        <p:strVal val="visible"/>
                                      </p:to>
                                    </p:set>
                                    <p:animEffect transition="in" filter="dissolve">
                                      <p:cBhvr>
                                        <p:cTn id="278" dur="500"/>
                                        <p:tgtEl>
                                          <p:spTgt spid="445818"/>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1" presetClass="exit" presetSubtype="0" fill="hold" nodeType="clickEffect">
                                  <p:stCondLst>
                                    <p:cond delay="0"/>
                                  </p:stCondLst>
                                  <p:childTnLst>
                                    <p:set>
                                      <p:cBhvr>
                                        <p:cTn id="282" dur="1" fill="hold">
                                          <p:stCondLst>
                                            <p:cond delay="0"/>
                                          </p:stCondLst>
                                        </p:cTn>
                                        <p:tgtEl>
                                          <p:spTgt spid="445655"/>
                                        </p:tgtEl>
                                        <p:attrNameLst>
                                          <p:attrName>style.visibility</p:attrName>
                                        </p:attrNameLst>
                                      </p:cBhvr>
                                      <p:to>
                                        <p:strVal val="hidden"/>
                                      </p:to>
                                    </p:set>
                                  </p:childTnLst>
                                </p:cTn>
                              </p:par>
                            </p:childTnLst>
                          </p:cTn>
                        </p:par>
                        <p:par>
                          <p:cTn id="283" fill="hold" nodeType="afterGroup">
                            <p:stCondLst>
                              <p:cond delay="0"/>
                            </p:stCondLst>
                            <p:childTnLst>
                              <p:par>
                                <p:cTn id="284" presetID="9" presetClass="entr" presetSubtype="0" fill="hold" grpId="0" nodeType="afterEffect">
                                  <p:stCondLst>
                                    <p:cond delay="0"/>
                                  </p:stCondLst>
                                  <p:childTnLst>
                                    <p:set>
                                      <p:cBhvr>
                                        <p:cTn id="285" dur="1" fill="hold">
                                          <p:stCondLst>
                                            <p:cond delay="0"/>
                                          </p:stCondLst>
                                        </p:cTn>
                                        <p:tgtEl>
                                          <p:spTgt spid="445819"/>
                                        </p:tgtEl>
                                        <p:attrNameLst>
                                          <p:attrName>style.visibility</p:attrName>
                                        </p:attrNameLst>
                                      </p:cBhvr>
                                      <p:to>
                                        <p:strVal val="visible"/>
                                      </p:to>
                                    </p:set>
                                    <p:animEffect transition="in" filter="dissolve">
                                      <p:cBhvr>
                                        <p:cTn id="286" dur="500"/>
                                        <p:tgtEl>
                                          <p:spTgt spid="445819"/>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1" presetClass="exit" presetSubtype="0" fill="hold" nodeType="clickEffect">
                                  <p:stCondLst>
                                    <p:cond delay="0"/>
                                  </p:stCondLst>
                                  <p:childTnLst>
                                    <p:set>
                                      <p:cBhvr>
                                        <p:cTn id="290" dur="1" fill="hold">
                                          <p:stCondLst>
                                            <p:cond delay="0"/>
                                          </p:stCondLst>
                                        </p:cTn>
                                        <p:tgtEl>
                                          <p:spTgt spid="445833"/>
                                        </p:tgtEl>
                                        <p:attrNameLst>
                                          <p:attrName>style.visibility</p:attrName>
                                        </p:attrNameLst>
                                      </p:cBhvr>
                                      <p:to>
                                        <p:strVal val="hidden"/>
                                      </p:to>
                                    </p:set>
                                  </p:childTnLst>
                                </p:cTn>
                              </p:par>
                            </p:childTnLst>
                          </p:cTn>
                        </p:par>
                        <p:par>
                          <p:cTn id="291" fill="hold" nodeType="afterGroup">
                            <p:stCondLst>
                              <p:cond delay="0"/>
                            </p:stCondLst>
                            <p:childTnLst>
                              <p:par>
                                <p:cTn id="292" presetID="9" presetClass="entr" presetSubtype="0" fill="hold" grpId="0" nodeType="afterEffect">
                                  <p:stCondLst>
                                    <p:cond delay="0"/>
                                  </p:stCondLst>
                                  <p:childTnLst>
                                    <p:set>
                                      <p:cBhvr>
                                        <p:cTn id="293" dur="1" fill="hold">
                                          <p:stCondLst>
                                            <p:cond delay="0"/>
                                          </p:stCondLst>
                                        </p:cTn>
                                        <p:tgtEl>
                                          <p:spTgt spid="445849"/>
                                        </p:tgtEl>
                                        <p:attrNameLst>
                                          <p:attrName>style.visibility</p:attrName>
                                        </p:attrNameLst>
                                      </p:cBhvr>
                                      <p:to>
                                        <p:strVal val="visible"/>
                                      </p:to>
                                    </p:set>
                                    <p:animEffect transition="in" filter="dissolve">
                                      <p:cBhvr>
                                        <p:cTn id="294" dur="500"/>
                                        <p:tgtEl>
                                          <p:spTgt spid="445849"/>
                                        </p:tgtEl>
                                      </p:cBhvr>
                                    </p:animEffect>
                                  </p:childTnLst>
                                </p:cTn>
                              </p:par>
                            </p:childTnLst>
                          </p:cTn>
                        </p:par>
                      </p:childTnLst>
                    </p:cTn>
                  </p:par>
                  <p:par>
                    <p:cTn id="295" fill="hold" nodeType="clickPar">
                      <p:stCondLst>
                        <p:cond delay="indefinite"/>
                      </p:stCondLst>
                      <p:childTnLst>
                        <p:par>
                          <p:cTn id="296" fill="hold" nodeType="withGroup">
                            <p:stCondLst>
                              <p:cond delay="0"/>
                            </p:stCondLst>
                            <p:childTnLst>
                              <p:par>
                                <p:cTn id="297" presetID="1" presetClass="exit" presetSubtype="0" fill="hold" nodeType="clickEffect">
                                  <p:stCondLst>
                                    <p:cond delay="0"/>
                                  </p:stCondLst>
                                  <p:childTnLst>
                                    <p:set>
                                      <p:cBhvr>
                                        <p:cTn id="298" dur="1" fill="hold">
                                          <p:stCondLst>
                                            <p:cond delay="0"/>
                                          </p:stCondLst>
                                        </p:cTn>
                                        <p:tgtEl>
                                          <p:spTgt spid="445659"/>
                                        </p:tgtEl>
                                        <p:attrNameLst>
                                          <p:attrName>style.visibility</p:attrName>
                                        </p:attrNameLst>
                                      </p:cBhvr>
                                      <p:to>
                                        <p:strVal val="hidden"/>
                                      </p:to>
                                    </p:set>
                                  </p:childTnLst>
                                </p:cTn>
                              </p:par>
                            </p:childTnLst>
                          </p:cTn>
                        </p:par>
                        <p:par>
                          <p:cTn id="299" fill="hold" nodeType="afterGroup">
                            <p:stCondLst>
                              <p:cond delay="0"/>
                            </p:stCondLst>
                            <p:childTnLst>
                              <p:par>
                                <p:cTn id="300" presetID="9" presetClass="entr" presetSubtype="0" fill="hold" grpId="0" nodeType="afterEffect">
                                  <p:stCondLst>
                                    <p:cond delay="0"/>
                                  </p:stCondLst>
                                  <p:childTnLst>
                                    <p:set>
                                      <p:cBhvr>
                                        <p:cTn id="301" dur="1" fill="hold">
                                          <p:stCondLst>
                                            <p:cond delay="0"/>
                                          </p:stCondLst>
                                        </p:cTn>
                                        <p:tgtEl>
                                          <p:spTgt spid="445820"/>
                                        </p:tgtEl>
                                        <p:attrNameLst>
                                          <p:attrName>style.visibility</p:attrName>
                                        </p:attrNameLst>
                                      </p:cBhvr>
                                      <p:to>
                                        <p:strVal val="visible"/>
                                      </p:to>
                                    </p:set>
                                    <p:animEffect transition="in" filter="dissolve">
                                      <p:cBhvr>
                                        <p:cTn id="302" dur="500"/>
                                        <p:tgtEl>
                                          <p:spTgt spid="445820"/>
                                        </p:tgtEl>
                                      </p:cBhvr>
                                    </p:animEffect>
                                  </p:childTnLst>
                                </p:cTn>
                              </p:par>
                            </p:childTnLst>
                          </p:cTn>
                        </p:par>
                      </p:childTnLst>
                    </p:cTn>
                  </p:par>
                  <p:par>
                    <p:cTn id="303" fill="hold" nodeType="clickPar">
                      <p:stCondLst>
                        <p:cond delay="indefinite"/>
                      </p:stCondLst>
                      <p:childTnLst>
                        <p:par>
                          <p:cTn id="304" fill="hold" nodeType="withGroup">
                            <p:stCondLst>
                              <p:cond delay="0"/>
                            </p:stCondLst>
                            <p:childTnLst>
                              <p:par>
                                <p:cTn id="305" presetID="1" presetClass="exit" presetSubtype="0" fill="hold" nodeType="clickEffect">
                                  <p:stCondLst>
                                    <p:cond delay="0"/>
                                  </p:stCondLst>
                                  <p:childTnLst>
                                    <p:set>
                                      <p:cBhvr>
                                        <p:cTn id="306" dur="1" fill="hold">
                                          <p:stCondLst>
                                            <p:cond delay="0"/>
                                          </p:stCondLst>
                                        </p:cTn>
                                        <p:tgtEl>
                                          <p:spTgt spid="445837"/>
                                        </p:tgtEl>
                                        <p:attrNameLst>
                                          <p:attrName>style.visibility</p:attrName>
                                        </p:attrNameLst>
                                      </p:cBhvr>
                                      <p:to>
                                        <p:strVal val="hidden"/>
                                      </p:to>
                                    </p:set>
                                  </p:childTnLst>
                                </p:cTn>
                              </p:par>
                            </p:childTnLst>
                          </p:cTn>
                        </p:par>
                        <p:par>
                          <p:cTn id="307" fill="hold" nodeType="afterGroup">
                            <p:stCondLst>
                              <p:cond delay="0"/>
                            </p:stCondLst>
                            <p:childTnLst>
                              <p:par>
                                <p:cTn id="308" presetID="9" presetClass="entr" presetSubtype="0" fill="hold" grpId="0" nodeType="afterEffect">
                                  <p:stCondLst>
                                    <p:cond delay="0"/>
                                  </p:stCondLst>
                                  <p:childTnLst>
                                    <p:set>
                                      <p:cBhvr>
                                        <p:cTn id="309" dur="1" fill="hold">
                                          <p:stCondLst>
                                            <p:cond delay="0"/>
                                          </p:stCondLst>
                                        </p:cTn>
                                        <p:tgtEl>
                                          <p:spTgt spid="445850"/>
                                        </p:tgtEl>
                                        <p:attrNameLst>
                                          <p:attrName>style.visibility</p:attrName>
                                        </p:attrNameLst>
                                      </p:cBhvr>
                                      <p:to>
                                        <p:strVal val="visible"/>
                                      </p:to>
                                    </p:set>
                                    <p:animEffect transition="in" filter="dissolve">
                                      <p:cBhvr>
                                        <p:cTn id="310" dur="500"/>
                                        <p:tgtEl>
                                          <p:spTgt spid="445850"/>
                                        </p:tgtEl>
                                      </p:cBhvr>
                                    </p:animEffect>
                                  </p:childTnLst>
                                </p:cTn>
                              </p:par>
                            </p:childTnLst>
                          </p:cTn>
                        </p:par>
                      </p:childTnLst>
                    </p:cTn>
                  </p:par>
                  <p:par>
                    <p:cTn id="311" fill="hold" nodeType="clickPar">
                      <p:stCondLst>
                        <p:cond delay="indefinite"/>
                      </p:stCondLst>
                      <p:childTnLst>
                        <p:par>
                          <p:cTn id="312" fill="hold" nodeType="withGroup">
                            <p:stCondLst>
                              <p:cond delay="0"/>
                            </p:stCondLst>
                            <p:childTnLst>
                              <p:par>
                                <p:cTn id="313" presetID="1" presetClass="exit" presetSubtype="0" fill="hold" nodeType="clickEffect">
                                  <p:stCondLst>
                                    <p:cond delay="0"/>
                                  </p:stCondLst>
                                  <p:childTnLst>
                                    <p:set>
                                      <p:cBhvr>
                                        <p:cTn id="314" dur="1" fill="hold">
                                          <p:stCondLst>
                                            <p:cond delay="0"/>
                                          </p:stCondLst>
                                        </p:cTn>
                                        <p:tgtEl>
                                          <p:spTgt spid="445841"/>
                                        </p:tgtEl>
                                        <p:attrNameLst>
                                          <p:attrName>style.visibility</p:attrName>
                                        </p:attrNameLst>
                                      </p:cBhvr>
                                      <p:to>
                                        <p:strVal val="hidden"/>
                                      </p:to>
                                    </p:set>
                                  </p:childTnLst>
                                </p:cTn>
                              </p:par>
                            </p:childTnLst>
                          </p:cTn>
                        </p:par>
                        <p:par>
                          <p:cTn id="315" fill="hold" nodeType="afterGroup">
                            <p:stCondLst>
                              <p:cond delay="0"/>
                            </p:stCondLst>
                            <p:childTnLst>
                              <p:par>
                                <p:cTn id="316" presetID="9" presetClass="entr" presetSubtype="0" fill="hold" grpId="0" nodeType="afterEffect">
                                  <p:stCondLst>
                                    <p:cond delay="0"/>
                                  </p:stCondLst>
                                  <p:childTnLst>
                                    <p:set>
                                      <p:cBhvr>
                                        <p:cTn id="317" dur="1" fill="hold">
                                          <p:stCondLst>
                                            <p:cond delay="0"/>
                                          </p:stCondLst>
                                        </p:cTn>
                                        <p:tgtEl>
                                          <p:spTgt spid="445852"/>
                                        </p:tgtEl>
                                        <p:attrNameLst>
                                          <p:attrName>style.visibility</p:attrName>
                                        </p:attrNameLst>
                                      </p:cBhvr>
                                      <p:to>
                                        <p:strVal val="visible"/>
                                      </p:to>
                                    </p:set>
                                    <p:animEffect transition="in" filter="dissolve">
                                      <p:cBhvr>
                                        <p:cTn id="318" dur="500"/>
                                        <p:tgtEl>
                                          <p:spTgt spid="445852"/>
                                        </p:tgtEl>
                                      </p:cBhvr>
                                    </p:animEffect>
                                  </p:childTnLst>
                                </p:cTn>
                              </p:par>
                            </p:childTnLst>
                          </p:cTn>
                        </p:par>
                        <p:par>
                          <p:cTn id="319" fill="hold">
                            <p:stCondLst>
                              <p:cond delay="500"/>
                            </p:stCondLst>
                            <p:childTnLst>
                              <p:par>
                                <p:cTn id="320" presetID="22" presetClass="entr" presetSubtype="8" fill="hold" grpId="0" nodeType="afterEffect">
                                  <p:stCondLst>
                                    <p:cond delay="0"/>
                                  </p:stCondLst>
                                  <p:childTnLst>
                                    <p:set>
                                      <p:cBhvr>
                                        <p:cTn id="321" dur="1" fill="hold">
                                          <p:stCondLst>
                                            <p:cond delay="0"/>
                                          </p:stCondLst>
                                        </p:cTn>
                                        <p:tgtEl>
                                          <p:spTgt spid="142"/>
                                        </p:tgtEl>
                                        <p:attrNameLst>
                                          <p:attrName>style.visibility</p:attrName>
                                        </p:attrNameLst>
                                      </p:cBhvr>
                                      <p:to>
                                        <p:strVal val="visible"/>
                                      </p:to>
                                    </p:set>
                                    <p:animEffect transition="in" filter="wipe(left)">
                                      <p:cBhvr>
                                        <p:cTn id="322" dur="500"/>
                                        <p:tgtEl>
                                          <p:spTgt spid="142"/>
                                        </p:tgtEl>
                                      </p:cBhvr>
                                    </p:animEffect>
                                  </p:childTnLst>
                                </p:cTn>
                              </p:par>
                            </p:childTnLst>
                          </p:cTn>
                        </p:par>
                        <p:par>
                          <p:cTn id="323" fill="hold">
                            <p:stCondLst>
                              <p:cond delay="1000"/>
                            </p:stCondLst>
                            <p:childTnLst>
                              <p:par>
                                <p:cTn id="324" presetID="26" presetClass="emph" presetSubtype="0" fill="hold" grpId="1" nodeType="afterEffect">
                                  <p:stCondLst>
                                    <p:cond delay="0"/>
                                  </p:stCondLst>
                                  <p:childTnLst>
                                    <p:animEffect transition="out" filter="fade">
                                      <p:cBhvr>
                                        <p:cTn id="325" dur="500" tmFilter="0, 0; .2, .5; .8, .5; 1, 0"/>
                                        <p:tgtEl>
                                          <p:spTgt spid="142"/>
                                        </p:tgtEl>
                                      </p:cBhvr>
                                    </p:animEffect>
                                    <p:animScale>
                                      <p:cBhvr>
                                        <p:cTn id="326" dur="250" autoRev="1" fill="hold"/>
                                        <p:tgtEl>
                                          <p:spTgt spid="1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445571" grpId="0"/>
      <p:bldP spid="445541" grpId="0"/>
      <p:bldP spid="445528" grpId="0"/>
      <p:bldP spid="445515" grpId="0"/>
      <p:bldP spid="445504" grpId="0"/>
      <p:bldP spid="445493" grpId="0"/>
      <p:bldP spid="445475" grpId="0"/>
      <p:bldP spid="445470" grpId="0"/>
      <p:bldP spid="445465" grpId="0"/>
      <p:bldP spid="445464" grpId="0"/>
      <p:bldP spid="445462" grpId="0"/>
      <p:bldP spid="445461" grpId="0"/>
      <p:bldP spid="445665" grpId="0"/>
      <p:bldP spid="445666" grpId="0"/>
      <p:bldP spid="445805" grpId="0"/>
      <p:bldP spid="445807" grpId="0"/>
      <p:bldP spid="445808" grpId="0"/>
      <p:bldP spid="445809" grpId="0"/>
      <p:bldP spid="445810" grpId="0"/>
      <p:bldP spid="445811" grpId="0"/>
      <p:bldP spid="445812" grpId="0"/>
      <p:bldP spid="445813" grpId="0"/>
      <p:bldP spid="445814" grpId="0"/>
      <p:bldP spid="445815" grpId="0"/>
      <p:bldP spid="445816" grpId="0"/>
      <p:bldP spid="445817" grpId="0"/>
      <p:bldP spid="445818" grpId="0"/>
      <p:bldP spid="445819" grpId="0"/>
      <p:bldP spid="445820" grpId="0"/>
      <p:bldP spid="445845" grpId="0"/>
      <p:bldP spid="445846" grpId="0"/>
      <p:bldP spid="445847" grpId="0"/>
      <p:bldP spid="445848" grpId="0"/>
      <p:bldP spid="445849" grpId="0"/>
      <p:bldP spid="445850" grpId="0"/>
      <p:bldP spid="445852" grpId="0"/>
      <p:bldP spid="142" grpId="0" animBg="1"/>
      <p:bldP spid="142" grpId="1"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8" name="CaixaDeTexto 5"/>
          <p:cNvSpPr txBox="1">
            <a:spLocks noChangeArrowheads="1"/>
          </p:cNvSpPr>
          <p:nvPr/>
        </p:nvSpPr>
        <p:spPr bwMode="auto">
          <a:xfrm>
            <a:off x="539552" y="4964975"/>
            <a:ext cx="828092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just" eaLnBrk="1" hangingPunct="1">
              <a:spcBef>
                <a:spcPct val="0"/>
              </a:spcBef>
              <a:buFontTx/>
              <a:buNone/>
            </a:pPr>
            <a:r>
              <a:rPr lang="pt-BR" altLang="pt-BR" sz="1800" dirty="0" smtClean="0">
                <a:solidFill>
                  <a:srgbClr val="006600"/>
                </a:solidFill>
                <a:latin typeface="+mj-lt"/>
              </a:rPr>
              <a:t>Repare, </a:t>
            </a:r>
            <a:r>
              <a:rPr lang="pt-BR" altLang="pt-BR" sz="1800" dirty="0">
                <a:solidFill>
                  <a:srgbClr val="006600"/>
                </a:solidFill>
                <a:latin typeface="+mj-lt"/>
              </a:rPr>
              <a:t>também, que a soma dos valores desta quinta linha é igual a 16, que seria o denominador das frações que expressam as proporções fenotípicas esperadas na descendência do cruzamento entre dois duplos heterozigotos nesta herança </a:t>
            </a:r>
          </a:p>
          <a:p>
            <a:pPr algn="ctr" eaLnBrk="1" hangingPunct="1">
              <a:spcBef>
                <a:spcPct val="0"/>
              </a:spcBef>
              <a:buFontTx/>
              <a:buNone/>
            </a:pPr>
            <a:r>
              <a:rPr lang="pt-BR" altLang="pt-BR" sz="1800" dirty="0">
                <a:solidFill>
                  <a:srgbClr val="006600"/>
                </a:solidFill>
                <a:latin typeface="+mj-lt"/>
              </a:rPr>
              <a:t>(</a:t>
            </a:r>
            <a:r>
              <a:rPr lang="pt-BR" altLang="pt-BR" sz="1800" dirty="0" smtClean="0">
                <a:solidFill>
                  <a:srgbClr val="006600"/>
                </a:solidFill>
                <a:latin typeface="+mj-lt"/>
              </a:rPr>
              <a:t>1/16 + 4/16 + 6/16 + 4/16 + 1/16</a:t>
            </a:r>
            <a:r>
              <a:rPr lang="pt-BR" altLang="pt-BR" sz="1800" dirty="0">
                <a:solidFill>
                  <a:srgbClr val="006600"/>
                </a:solidFill>
                <a:latin typeface="+mj-lt"/>
              </a:rPr>
              <a:t>)</a:t>
            </a:r>
          </a:p>
        </p:txBody>
      </p:sp>
      <p:pic>
        <p:nvPicPr>
          <p:cNvPr id="34818" name="Picture 2" descr="https://upload.wikimedia.org/wikipedia/commons/2/24/Pascaltriangle2.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5085" y="836712"/>
            <a:ext cx="5341147" cy="285884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tângulo 4"/>
          <p:cNvSpPr/>
          <p:nvPr/>
        </p:nvSpPr>
        <p:spPr>
          <a:xfrm>
            <a:off x="2331160" y="2472896"/>
            <a:ext cx="2499328" cy="297821"/>
          </a:xfrm>
          <a:prstGeom prst="rect">
            <a:avLst/>
          </a:prstGeom>
          <a:noFill/>
          <a:ln w="381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3" name="Retângulo 2"/>
          <p:cNvSpPr/>
          <p:nvPr/>
        </p:nvSpPr>
        <p:spPr>
          <a:xfrm rot="16200000">
            <a:off x="-917567" y="2107056"/>
            <a:ext cx="2605304" cy="411144"/>
          </a:xfrm>
          <a:prstGeom prst="rect">
            <a:avLst/>
          </a:prstGeom>
        </p:spPr>
        <p:txBody>
          <a:bodyPr wrap="square">
            <a:spAutoFit/>
          </a:bodyPr>
          <a:lstStyle/>
          <a:p>
            <a:r>
              <a:rPr lang="pt-BR" sz="1000"/>
              <a:t>https://upload.wikimedia.org/wikipedia/commons/2/24/Pascaltriangle2.PNG</a:t>
            </a:r>
          </a:p>
        </p:txBody>
      </p:sp>
      <p:sp>
        <p:nvSpPr>
          <p:cNvPr id="6" name="Retângulo 5"/>
          <p:cNvSpPr/>
          <p:nvPr/>
        </p:nvSpPr>
        <p:spPr>
          <a:xfrm>
            <a:off x="2636673" y="2153916"/>
            <a:ext cx="1877782" cy="2978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7" name="Retângulo 6"/>
          <p:cNvSpPr/>
          <p:nvPr/>
        </p:nvSpPr>
        <p:spPr>
          <a:xfrm>
            <a:off x="5796136" y="1052736"/>
            <a:ext cx="3024336" cy="2554545"/>
          </a:xfrm>
          <a:prstGeom prst="rect">
            <a:avLst/>
          </a:prstGeom>
        </p:spPr>
        <p:txBody>
          <a:bodyPr wrap="square">
            <a:spAutoFit/>
          </a:bodyPr>
          <a:lstStyle/>
          <a:p>
            <a:pPr algn="just"/>
            <a:r>
              <a:rPr lang="pt-BR" sz="2000" i="1" dirty="0"/>
              <a:t>Proporção dos fenótipos:</a:t>
            </a:r>
          </a:p>
          <a:p>
            <a:pPr algn="just"/>
            <a:r>
              <a:rPr lang="pt-BR" sz="2000" dirty="0"/>
              <a:t>Negro: 1/16</a:t>
            </a:r>
          </a:p>
          <a:p>
            <a:pPr algn="just"/>
            <a:r>
              <a:rPr lang="pt-BR" sz="2000" dirty="0"/>
              <a:t>Mulato escuro: 4/16</a:t>
            </a:r>
          </a:p>
          <a:p>
            <a:pPr algn="just"/>
            <a:r>
              <a:rPr lang="pt-BR" sz="2000" dirty="0"/>
              <a:t>Mulato médio: 6/16</a:t>
            </a:r>
          </a:p>
          <a:p>
            <a:pPr algn="just"/>
            <a:r>
              <a:rPr lang="pt-BR" sz="2000" dirty="0"/>
              <a:t>Mulato claro: 4/16</a:t>
            </a:r>
          </a:p>
          <a:p>
            <a:pPr algn="just"/>
            <a:r>
              <a:rPr lang="pt-BR" sz="2000" dirty="0"/>
              <a:t>Branco: </a:t>
            </a:r>
            <a:r>
              <a:rPr lang="pt-BR" sz="2000" dirty="0" smtClean="0"/>
              <a:t>1/16</a:t>
            </a:r>
          </a:p>
          <a:p>
            <a:pPr algn="just"/>
            <a:endParaRPr lang="pt-BR" sz="2000" dirty="0"/>
          </a:p>
          <a:p>
            <a:pPr algn="just"/>
            <a:r>
              <a:rPr lang="pt-BR" sz="2000" dirty="0"/>
              <a:t>ou </a:t>
            </a:r>
            <a:r>
              <a:rPr lang="pt-BR" sz="2000" dirty="0">
                <a:solidFill>
                  <a:srgbClr val="FF0000"/>
                </a:solidFill>
              </a:rPr>
              <a:t>1 : 4 : 6 : 4 : </a:t>
            </a:r>
            <a:r>
              <a:rPr lang="pt-BR" sz="2000" dirty="0" smtClean="0">
                <a:solidFill>
                  <a:srgbClr val="FF0000"/>
                </a:solidFill>
              </a:rPr>
              <a:t>1</a:t>
            </a:r>
            <a:endParaRPr lang="pt-BR" sz="2000" dirty="0">
              <a:solidFill>
                <a:srgbClr val="FF0000"/>
              </a:solidFill>
            </a:endParaRPr>
          </a:p>
        </p:txBody>
      </p:sp>
      <p:sp>
        <p:nvSpPr>
          <p:cNvPr id="8" name="Retângulo 7"/>
          <p:cNvSpPr/>
          <p:nvPr/>
        </p:nvSpPr>
        <p:spPr>
          <a:xfrm>
            <a:off x="555318" y="3933056"/>
            <a:ext cx="8172400" cy="1015663"/>
          </a:xfrm>
          <a:prstGeom prst="rect">
            <a:avLst/>
          </a:prstGeom>
        </p:spPr>
        <p:txBody>
          <a:bodyPr wrap="square">
            <a:spAutoFit/>
          </a:bodyPr>
          <a:lstStyle/>
          <a:p>
            <a:pPr algn="just"/>
            <a:r>
              <a:rPr lang="pt-BR" sz="2000" dirty="0" smtClean="0">
                <a:solidFill>
                  <a:srgbClr val="FF0000"/>
                </a:solidFill>
              </a:rPr>
              <a:t>Podemos observar que os </a:t>
            </a:r>
            <a:r>
              <a:rPr lang="pt-BR" sz="2000" dirty="0">
                <a:solidFill>
                  <a:srgbClr val="FF0000"/>
                </a:solidFill>
              </a:rPr>
              <a:t>números da proporção fenotípica </a:t>
            </a:r>
            <a:r>
              <a:rPr lang="pt-BR" sz="2000" dirty="0" smtClean="0">
                <a:solidFill>
                  <a:srgbClr val="FF0000"/>
                </a:solidFill>
              </a:rPr>
              <a:t>obtida no numerador das proporções </a:t>
            </a:r>
            <a:r>
              <a:rPr lang="pt-BR" sz="2000" dirty="0">
                <a:solidFill>
                  <a:srgbClr val="FF0000"/>
                </a:solidFill>
              </a:rPr>
              <a:t>(1 : 4 : 6 : 4 : 1) correspondem à 4ª </a:t>
            </a:r>
            <a:r>
              <a:rPr lang="pt-BR" sz="2000" dirty="0" smtClean="0">
                <a:solidFill>
                  <a:srgbClr val="FF0000"/>
                </a:solidFill>
              </a:rPr>
              <a:t>linha do </a:t>
            </a:r>
            <a:r>
              <a:rPr lang="pt-BR" sz="2000" dirty="0">
                <a:solidFill>
                  <a:srgbClr val="FF0000"/>
                </a:solidFill>
              </a:rPr>
              <a:t>Triângulo de Pascal</a:t>
            </a:r>
            <a:r>
              <a:rPr lang="pt-BR" sz="2000" dirty="0" smtClean="0">
                <a:solidFill>
                  <a:srgbClr val="FF0000"/>
                </a:solidFill>
              </a:rPr>
              <a:t>.</a:t>
            </a:r>
          </a:p>
        </p:txBody>
      </p:sp>
      <p:sp>
        <p:nvSpPr>
          <p:cNvPr id="9" name="Seta entalhada para a direita 8"/>
          <p:cNvSpPr/>
          <p:nvPr/>
        </p:nvSpPr>
        <p:spPr>
          <a:xfrm>
            <a:off x="7986713" y="5805488"/>
            <a:ext cx="762000" cy="484187"/>
          </a:xfrm>
          <a:prstGeom prst="notchedRightArrow">
            <a:avLst/>
          </a:prstGeom>
          <a:solidFill>
            <a:schemeClr val="accent1">
              <a:lumMod val="40000"/>
              <a:lumOff val="60000"/>
            </a:schemeClr>
          </a:solid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extLst>
      <p:ext uri="{BB962C8B-B14F-4D97-AF65-F5344CB8AC3E}">
        <p14:creationId xmlns:p14="http://schemas.microsoft.com/office/powerpoint/2010/main" xmlns="" val="27957084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8548"/>
                                        </p:tgtEl>
                                        <p:attrNameLst>
                                          <p:attrName>style.visibility</p:attrName>
                                        </p:attrNameLst>
                                      </p:cBhvr>
                                      <p:to>
                                        <p:strVal val="visible"/>
                                      </p:to>
                                    </p:set>
                                    <p:animEffect transition="in" filter="fade">
                                      <p:cBhvr>
                                        <p:cTn id="14" dur="1000"/>
                                        <p:tgtEl>
                                          <p:spTgt spid="108548"/>
                                        </p:tgtEl>
                                      </p:cBhvr>
                                    </p:animEffect>
                                    <p:anim calcmode="lin" valueType="num">
                                      <p:cBhvr>
                                        <p:cTn id="15" dur="1000" fill="hold"/>
                                        <p:tgtEl>
                                          <p:spTgt spid="108548"/>
                                        </p:tgtEl>
                                        <p:attrNameLst>
                                          <p:attrName>ppt_x</p:attrName>
                                        </p:attrNameLst>
                                      </p:cBhvr>
                                      <p:tavLst>
                                        <p:tav tm="0">
                                          <p:val>
                                            <p:strVal val="#ppt_x"/>
                                          </p:val>
                                        </p:tav>
                                        <p:tav tm="100000">
                                          <p:val>
                                            <p:strVal val="#ppt_x"/>
                                          </p:val>
                                        </p:tav>
                                      </p:tavLst>
                                    </p:anim>
                                    <p:anim calcmode="lin" valueType="num">
                                      <p:cBhvr>
                                        <p:cTn id="16" dur="1000" fill="hold"/>
                                        <p:tgtEl>
                                          <p:spTgt spid="108548"/>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500"/>
                            </p:stCondLst>
                            <p:childTnLst>
                              <p:par>
                                <p:cTn id="22" presetID="26" presetClass="emph" presetSubtype="0" fill="hold" grpId="1" nodeType="afterEffect">
                                  <p:stCondLst>
                                    <p:cond delay="0"/>
                                  </p:stCondLst>
                                  <p:childTnLst>
                                    <p:animEffect transition="out" filter="fade">
                                      <p:cBhvr>
                                        <p:cTn id="23" dur="500" tmFilter="0, 0; .2, .5; .8, .5; 1, 0"/>
                                        <p:tgtEl>
                                          <p:spTgt spid="9"/>
                                        </p:tgtEl>
                                      </p:cBhvr>
                                    </p:animEffect>
                                    <p:animScale>
                                      <p:cBhvr>
                                        <p:cTn id="24"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p:bldP spid="8" grpId="0"/>
      <p:bldP spid="9" grpId="0" animBg="1"/>
      <p:bldP spid="9" grpId="1"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tângulo 1"/>
          <p:cNvSpPr/>
          <p:nvPr/>
        </p:nvSpPr>
        <p:spPr>
          <a:xfrm>
            <a:off x="971600" y="2263512"/>
            <a:ext cx="7632848" cy="1938992"/>
          </a:xfrm>
          <a:prstGeom prst="rect">
            <a:avLst/>
          </a:prstGeom>
        </p:spPr>
        <p:txBody>
          <a:bodyPr wrap="square">
            <a:spAutoFit/>
          </a:bodyPr>
          <a:lstStyle/>
          <a:p>
            <a:pPr algn="just"/>
            <a:r>
              <a:rPr lang="pt-BR" sz="2400" dirty="0" smtClean="0"/>
              <a:t>Dentre outras aplicações, o triângulo de Pascal é usado para obter as frequências resultantes de um cruzamento entre indivíduos heterozigóticos para todos os pares de genes envolvidos. Nestes casos, sempre haverá uma distribuição normal para as frequências esperadas na descendência.</a:t>
            </a:r>
            <a:endParaRPr lang="pt-BR" sz="2400" dirty="0"/>
          </a:p>
        </p:txBody>
      </p:sp>
      <p:pic>
        <p:nvPicPr>
          <p:cNvPr id="3" name="Picture 4" descr="http://www.fotosdahora.com.br/gifs_animados/gifs/16Objetos//lampada_ideia.gif"/>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407014" y="940650"/>
            <a:ext cx="1009650" cy="115252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tângulo 3"/>
          <p:cNvSpPr/>
          <p:nvPr/>
        </p:nvSpPr>
        <p:spPr>
          <a:xfrm rot="16200000">
            <a:off x="-1049361" y="2259119"/>
            <a:ext cx="2803748" cy="400110"/>
          </a:xfrm>
          <a:prstGeom prst="rect">
            <a:avLst/>
          </a:prstGeom>
        </p:spPr>
        <p:txBody>
          <a:bodyPr wrap="square">
            <a:spAutoFit/>
          </a:bodyPr>
          <a:lstStyle/>
          <a:p>
            <a:r>
              <a:rPr lang="pt-BR" sz="1000" dirty="0"/>
              <a:t>http://www.fotosdahora.com.br/gifs_animados/gifs/16Objetos//lampada_ideia.gif</a:t>
            </a:r>
          </a:p>
        </p:txBody>
      </p:sp>
    </p:spTree>
    <p:extLst>
      <p:ext uri="{BB962C8B-B14F-4D97-AF65-F5344CB8AC3E}">
        <p14:creationId xmlns:p14="http://schemas.microsoft.com/office/powerpoint/2010/main" xmlns="" val="5243984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115616" y="1033463"/>
            <a:ext cx="657701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defRPr/>
            </a:pPr>
            <a:r>
              <a:rPr lang="pt-BR" altLang="pt-BR" sz="2800" b="1" dirty="0" smtClean="0">
                <a:solidFill>
                  <a:srgbClr val="000000"/>
                </a:solidFill>
                <a:latin typeface="+mj-lt"/>
                <a:ea typeface="Verdana" pitchFamily="34" charset="0"/>
                <a:cs typeface="Verdana" pitchFamily="34" charset="0"/>
              </a:rPr>
              <a:t>PROPRIEDADES DO TRIÂNGULO DE PASCAL</a:t>
            </a:r>
          </a:p>
        </p:txBody>
      </p:sp>
      <p:sp>
        <p:nvSpPr>
          <p:cNvPr id="3" name="Text Box 3"/>
          <p:cNvSpPr txBox="1">
            <a:spLocks noChangeArrowheads="1"/>
          </p:cNvSpPr>
          <p:nvPr/>
        </p:nvSpPr>
        <p:spPr bwMode="auto">
          <a:xfrm>
            <a:off x="733306" y="1988840"/>
            <a:ext cx="7007046"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pt-BR" altLang="pt-BR" sz="2200" b="1" dirty="0" smtClean="0">
                <a:solidFill>
                  <a:srgbClr val="000000"/>
                </a:solidFill>
                <a:latin typeface="+mj-lt"/>
                <a:cs typeface="+mn-cs"/>
              </a:rPr>
              <a:t>P1. </a:t>
            </a:r>
            <a:r>
              <a:rPr lang="pt-BR" altLang="pt-BR" sz="2200" dirty="0" smtClean="0">
                <a:solidFill>
                  <a:srgbClr val="000000"/>
                </a:solidFill>
                <a:latin typeface="+mj-lt"/>
                <a:cs typeface="+mn-cs"/>
              </a:rPr>
              <a:t>O </a:t>
            </a:r>
            <a:r>
              <a:rPr lang="pt-BR" altLang="pt-BR" sz="2200" b="1" dirty="0" smtClean="0">
                <a:solidFill>
                  <a:srgbClr val="000000"/>
                </a:solidFill>
                <a:latin typeface="+mj-lt"/>
                <a:cs typeface="+mn-cs"/>
              </a:rPr>
              <a:t>primeiro</a:t>
            </a:r>
            <a:r>
              <a:rPr lang="pt-BR" altLang="pt-BR" sz="2200" dirty="0" smtClean="0">
                <a:solidFill>
                  <a:srgbClr val="000000"/>
                </a:solidFill>
                <a:latin typeface="+mj-lt"/>
                <a:cs typeface="+mn-cs"/>
              </a:rPr>
              <a:t> e o </a:t>
            </a:r>
            <a:r>
              <a:rPr lang="pt-BR" altLang="pt-BR" sz="2200" b="1" dirty="0" smtClean="0">
                <a:solidFill>
                  <a:srgbClr val="000000"/>
                </a:solidFill>
                <a:latin typeface="+mj-lt"/>
                <a:cs typeface="+mn-cs"/>
              </a:rPr>
              <a:t>último</a:t>
            </a:r>
            <a:r>
              <a:rPr lang="pt-BR" altLang="pt-BR" sz="2200" dirty="0" smtClean="0">
                <a:solidFill>
                  <a:srgbClr val="000000"/>
                </a:solidFill>
                <a:latin typeface="+mj-lt"/>
                <a:cs typeface="+mn-cs"/>
              </a:rPr>
              <a:t> elementos de cada são iguais a 1.</a:t>
            </a:r>
          </a:p>
        </p:txBody>
      </p:sp>
      <p:pic>
        <p:nvPicPr>
          <p:cNvPr id="16390" name="Picture 7"/>
          <p:cNvPicPr>
            <a:picLocks noChangeAspect="1" noChangeArrowheads="1"/>
          </p:cNvPicPr>
          <p:nvPr/>
        </p:nvPicPr>
        <p:blipFill>
          <a:blip r:embed="rId2">
            <a:extLst>
              <a:ext uri="{28A0092B-C50C-407E-A947-70E740481C1C}">
                <a14:useLocalDpi xmlns:a14="http://schemas.microsoft.com/office/drawing/2010/main" xmlns="" val="0"/>
              </a:ext>
            </a:extLst>
          </a:blip>
          <a:srcRect b="3972"/>
          <a:stretch>
            <a:fillRect/>
          </a:stretch>
        </p:blipFill>
        <p:spPr bwMode="auto">
          <a:xfrm>
            <a:off x="2611319" y="2534672"/>
            <a:ext cx="4162425" cy="37734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6391" name="Retângulo 6"/>
          <p:cNvSpPr>
            <a:spLocks noChangeArrowheads="1"/>
          </p:cNvSpPr>
          <p:nvPr/>
        </p:nvSpPr>
        <p:spPr bwMode="auto">
          <a:xfrm rot="-5400000">
            <a:off x="5141794" y="4187706"/>
            <a:ext cx="3706812"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pt-BR" altLang="pt-BR" sz="1000"/>
              <a:t>http://photos1.blogger.com/blogger/4210/3978/1600/tripascal.gif</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fade">
                                      <p:cBhvr>
                                        <p:cTn id="17" dur="500"/>
                                        <p:tgtEl>
                                          <p:spTgt spid="1639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391"/>
                                        </p:tgtEl>
                                        <p:attrNameLst>
                                          <p:attrName>style.visibility</p:attrName>
                                        </p:attrNameLst>
                                      </p:cBhvr>
                                      <p:to>
                                        <p:strVal val="visible"/>
                                      </p:to>
                                    </p:set>
                                    <p:animEffect transition="in" filter="fade">
                                      <p:cBhvr>
                                        <p:cTn id="20"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utoUpdateAnimBg="0"/>
      <p:bldP spid="16391" grpId="0"/>
    </p:bld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2385</TotalTime>
  <Words>1758</Words>
  <Application>Microsoft Office PowerPoint</Application>
  <PresentationFormat>Apresentação na tela (4:3)</PresentationFormat>
  <Paragraphs>240</Paragraphs>
  <Slides>30</Slides>
  <Notes>1</Notes>
  <HiddenSlides>5</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30</vt:i4>
      </vt:variant>
    </vt:vector>
  </HeadingPairs>
  <TitlesOfParts>
    <vt:vector size="32" baseType="lpstr">
      <vt:lpstr>Tema do Office</vt:lpstr>
      <vt:lpstr>Equação</vt:lpstr>
      <vt:lpstr>Slide 1</vt:lpstr>
      <vt:lpstr>Slide 2</vt:lpstr>
      <vt:lpstr>Slide 3</vt:lpstr>
      <vt:lpstr>Slide 4</vt:lpstr>
      <vt:lpstr>Slide 5</vt:lpstr>
      <vt:lpstr>TRIÂNGULO DE PASCAL OU TARTAGLIA </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QUESTÕES</vt:lpstr>
      <vt:lpstr>Slide 22</vt:lpstr>
      <vt:lpstr>Slide 23</vt:lpstr>
      <vt:lpstr>Slide 24</vt:lpstr>
      <vt:lpstr>4º) Sabendo que                     e                       , calcule o    valor de              .</vt:lpstr>
      <vt:lpstr>Slide 26</vt:lpstr>
      <vt:lpstr>Slide 27</vt:lpstr>
      <vt:lpstr>Slide 28</vt:lpstr>
      <vt:lpstr>EXTRAS</vt:lpstr>
      <vt:lpstr>REFERÊNCIAS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Triângulo de Pascal</dc:title>
  <dc:creator>Marcela</dc:creator>
  <cp:lastModifiedBy>Positivo Master</cp:lastModifiedBy>
  <cp:revision>186</cp:revision>
  <dcterms:created xsi:type="dcterms:W3CDTF">2015-04-17T18:03:36Z</dcterms:created>
  <dcterms:modified xsi:type="dcterms:W3CDTF">2015-10-06T14:11:21Z</dcterms:modified>
</cp:coreProperties>
</file>