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7" r:id="rId3"/>
    <p:sldId id="347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7" r:id="rId14"/>
    <p:sldId id="358" r:id="rId15"/>
    <p:sldId id="359" r:id="rId16"/>
    <p:sldId id="360" r:id="rId17"/>
    <p:sldId id="361" r:id="rId18"/>
    <p:sldId id="365" r:id="rId19"/>
    <p:sldId id="368" r:id="rId20"/>
    <p:sldId id="369" r:id="rId21"/>
    <p:sldId id="379" r:id="rId22"/>
    <p:sldId id="373" r:id="rId23"/>
    <p:sldId id="375" r:id="rId24"/>
    <p:sldId id="377" r:id="rId25"/>
    <p:sldId id="378" r:id="rId26"/>
    <p:sldId id="383" r:id="rId27"/>
    <p:sldId id="385" r:id="rId28"/>
    <p:sldId id="387" r:id="rId29"/>
    <p:sldId id="390" r:id="rId30"/>
    <p:sldId id="391" r:id="rId31"/>
    <p:sldId id="311" r:id="rId32"/>
    <p:sldId id="309" r:id="rId33"/>
    <p:sldId id="392" r:id="rId34"/>
    <p:sldId id="393" r:id="rId35"/>
    <p:sldId id="310" r:id="rId36"/>
    <p:sldId id="315" r:id="rId37"/>
    <p:sldId id="380" r:id="rId38"/>
    <p:sldId id="331" r:id="rId39"/>
    <p:sldId id="330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90EDD"/>
    <a:srgbClr val="60E146"/>
    <a:srgbClr val="5C732F"/>
    <a:srgbClr val="68605C"/>
    <a:srgbClr val="004D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9CB82-698E-45B6-9046-0D089965B2DD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E79AC33-AD2C-4667-B3BE-8E143E7777B0}">
      <dgm:prSet phldrT="[Texto]"/>
      <dgm:spPr/>
      <dgm:t>
        <a:bodyPr/>
        <a:lstStyle/>
        <a:p>
          <a:r>
            <a:rPr lang="pt-BR" dirty="0" smtClean="0"/>
            <a:t>PRISMA RETO</a:t>
          </a:r>
          <a:endParaRPr lang="pt-BR" dirty="0"/>
        </a:p>
      </dgm:t>
    </dgm:pt>
    <dgm:pt modelId="{1B607CD6-204D-4D35-97BB-9A85243990EC}" type="parTrans" cxnId="{F7EA4905-E924-4FE1-B740-BFC651ED8732}">
      <dgm:prSet/>
      <dgm:spPr/>
      <dgm:t>
        <a:bodyPr/>
        <a:lstStyle/>
        <a:p>
          <a:endParaRPr lang="pt-BR"/>
        </a:p>
      </dgm:t>
    </dgm:pt>
    <dgm:pt modelId="{B401E60D-F957-436E-86BB-C92DFF47FD95}" type="sibTrans" cxnId="{F7EA4905-E924-4FE1-B740-BFC651ED8732}">
      <dgm:prSet/>
      <dgm:spPr/>
      <dgm:t>
        <a:bodyPr/>
        <a:lstStyle/>
        <a:p>
          <a:endParaRPr lang="pt-BR"/>
        </a:p>
      </dgm:t>
    </dgm:pt>
    <dgm:pt modelId="{2A7FDB6F-101D-46E7-921C-066BECA10EA1}">
      <dgm:prSet phldrT="[Texto]"/>
      <dgm:spPr/>
      <dgm:t>
        <a:bodyPr/>
        <a:lstStyle/>
        <a:p>
          <a:pPr algn="just"/>
          <a:r>
            <a:rPr lang="pt-BR" u="none" dirty="0" smtClean="0"/>
            <a:t>As arestas laterais são perpendiculares aos planos de base.</a:t>
          </a:r>
          <a:endParaRPr lang="pt-BR" u="none" dirty="0"/>
        </a:p>
      </dgm:t>
    </dgm:pt>
    <dgm:pt modelId="{A24B7342-B905-4CC6-B9D8-7A72B11C24C3}" type="parTrans" cxnId="{C9C7E23C-D2E5-4896-8A0A-D4B8EE5F7E80}">
      <dgm:prSet/>
      <dgm:spPr/>
      <dgm:t>
        <a:bodyPr/>
        <a:lstStyle/>
        <a:p>
          <a:endParaRPr lang="pt-BR"/>
        </a:p>
      </dgm:t>
    </dgm:pt>
    <dgm:pt modelId="{E4EA63B9-6F7D-4F2E-84EC-52DBB10E6E04}" type="sibTrans" cxnId="{C9C7E23C-D2E5-4896-8A0A-D4B8EE5F7E80}">
      <dgm:prSet/>
      <dgm:spPr/>
      <dgm:t>
        <a:bodyPr/>
        <a:lstStyle/>
        <a:p>
          <a:endParaRPr lang="pt-BR"/>
        </a:p>
      </dgm:t>
    </dgm:pt>
    <dgm:pt modelId="{123DC8BC-3544-4907-8F0D-4DAB070FD0D5}">
      <dgm:prSet phldrT="[Texto]"/>
      <dgm:spPr/>
      <dgm:t>
        <a:bodyPr/>
        <a:lstStyle/>
        <a:p>
          <a:r>
            <a:rPr lang="pt-BR" dirty="0" smtClean="0"/>
            <a:t>PRISMA OBLÍQUO</a:t>
          </a:r>
          <a:endParaRPr lang="pt-BR" dirty="0"/>
        </a:p>
      </dgm:t>
    </dgm:pt>
    <dgm:pt modelId="{E00CDE2E-0BEF-4742-BAAB-7C7DF73B8900}" type="parTrans" cxnId="{B4460634-61E2-433D-99B1-B6756E2E0004}">
      <dgm:prSet/>
      <dgm:spPr/>
      <dgm:t>
        <a:bodyPr/>
        <a:lstStyle/>
        <a:p>
          <a:endParaRPr lang="pt-BR"/>
        </a:p>
      </dgm:t>
    </dgm:pt>
    <dgm:pt modelId="{3F4B0CEB-E26E-41FD-998A-56CB3F8951DC}" type="sibTrans" cxnId="{B4460634-61E2-433D-99B1-B6756E2E0004}">
      <dgm:prSet/>
      <dgm:spPr/>
      <dgm:t>
        <a:bodyPr/>
        <a:lstStyle/>
        <a:p>
          <a:endParaRPr lang="pt-BR"/>
        </a:p>
      </dgm:t>
    </dgm:pt>
    <dgm:pt modelId="{7A11FD80-B905-4AD9-92BF-A7F52426086C}">
      <dgm:prSet phldrT="[Texto]"/>
      <dgm:spPr/>
      <dgm:t>
        <a:bodyPr/>
        <a:lstStyle/>
        <a:p>
          <a:pPr algn="just"/>
          <a:r>
            <a:rPr lang="pt-BR" u="none" dirty="0" smtClean="0"/>
            <a:t>As arestas laterais são oblíquas ao plano das bases.</a:t>
          </a:r>
          <a:endParaRPr lang="pt-BR" dirty="0"/>
        </a:p>
      </dgm:t>
    </dgm:pt>
    <dgm:pt modelId="{C09CC607-C31A-4FA4-ACDD-17B7F1CAA43C}" type="parTrans" cxnId="{A77FE72F-E72D-48CC-9D89-9AA683DA5A1B}">
      <dgm:prSet/>
      <dgm:spPr/>
      <dgm:t>
        <a:bodyPr/>
        <a:lstStyle/>
        <a:p>
          <a:endParaRPr lang="pt-BR"/>
        </a:p>
      </dgm:t>
    </dgm:pt>
    <dgm:pt modelId="{EBC52135-729E-4A42-A9F9-840160A87858}" type="sibTrans" cxnId="{A77FE72F-E72D-48CC-9D89-9AA683DA5A1B}">
      <dgm:prSet/>
      <dgm:spPr/>
      <dgm:t>
        <a:bodyPr/>
        <a:lstStyle/>
        <a:p>
          <a:endParaRPr lang="pt-BR"/>
        </a:p>
      </dgm:t>
    </dgm:pt>
    <dgm:pt modelId="{C248B91E-266B-4B4D-9DB8-FCB891DAD82F}" type="pres">
      <dgm:prSet presAssocID="{B8E9CB82-698E-45B6-9046-0D089965B2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0D434F9-B905-4DD8-8CB8-6A8EA54D46AF}" type="pres">
      <dgm:prSet presAssocID="{AE79AC33-AD2C-4667-B3BE-8E143E7777B0}" presName="linNode" presStyleCnt="0"/>
      <dgm:spPr/>
    </dgm:pt>
    <dgm:pt modelId="{3A21D731-8ABA-4104-81DF-FF31E4AD6250}" type="pres">
      <dgm:prSet presAssocID="{AE79AC33-AD2C-4667-B3BE-8E143E7777B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88AA4E-7050-4D48-8465-DAD7B271AFBD}" type="pres">
      <dgm:prSet presAssocID="{AE79AC33-AD2C-4667-B3BE-8E143E7777B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CDC189-5A3A-4F95-8C9A-B4AC26964950}" type="pres">
      <dgm:prSet presAssocID="{B401E60D-F957-436E-86BB-C92DFF47FD95}" presName="sp" presStyleCnt="0"/>
      <dgm:spPr/>
    </dgm:pt>
    <dgm:pt modelId="{6AC880D8-4D4A-4DDB-A250-4BACA1A09C0D}" type="pres">
      <dgm:prSet presAssocID="{123DC8BC-3544-4907-8F0D-4DAB070FD0D5}" presName="linNode" presStyleCnt="0"/>
      <dgm:spPr/>
    </dgm:pt>
    <dgm:pt modelId="{4B939BE9-E982-45F0-8BC0-CA964D748178}" type="pres">
      <dgm:prSet presAssocID="{123DC8BC-3544-4907-8F0D-4DAB070FD0D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385DA4-ABAA-4293-B55E-AEECF93B4434}" type="pres">
      <dgm:prSet presAssocID="{123DC8BC-3544-4907-8F0D-4DAB070FD0D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D33DE5-9DA8-41AD-B72F-EBA164928127}" type="presOf" srcId="{2A7FDB6F-101D-46E7-921C-066BECA10EA1}" destId="{FF88AA4E-7050-4D48-8465-DAD7B271AFBD}" srcOrd="0" destOrd="0" presId="urn:microsoft.com/office/officeart/2005/8/layout/vList5"/>
    <dgm:cxn modelId="{7C86769B-2638-4CDA-A80C-62010257EA44}" type="presOf" srcId="{B8E9CB82-698E-45B6-9046-0D089965B2DD}" destId="{C248B91E-266B-4B4D-9DB8-FCB891DAD82F}" srcOrd="0" destOrd="0" presId="urn:microsoft.com/office/officeart/2005/8/layout/vList5"/>
    <dgm:cxn modelId="{A3A19F1A-E192-477A-BE80-7DD524CAE32A}" type="presOf" srcId="{123DC8BC-3544-4907-8F0D-4DAB070FD0D5}" destId="{4B939BE9-E982-45F0-8BC0-CA964D748178}" srcOrd="0" destOrd="0" presId="urn:microsoft.com/office/officeart/2005/8/layout/vList5"/>
    <dgm:cxn modelId="{F7EA4905-E924-4FE1-B740-BFC651ED8732}" srcId="{B8E9CB82-698E-45B6-9046-0D089965B2DD}" destId="{AE79AC33-AD2C-4667-B3BE-8E143E7777B0}" srcOrd="0" destOrd="0" parTransId="{1B607CD6-204D-4D35-97BB-9A85243990EC}" sibTransId="{B401E60D-F957-436E-86BB-C92DFF47FD95}"/>
    <dgm:cxn modelId="{5A0EE61F-CBDF-4495-A4BF-C550952E4297}" type="presOf" srcId="{7A11FD80-B905-4AD9-92BF-A7F52426086C}" destId="{81385DA4-ABAA-4293-B55E-AEECF93B4434}" srcOrd="0" destOrd="0" presId="urn:microsoft.com/office/officeart/2005/8/layout/vList5"/>
    <dgm:cxn modelId="{57F6A43F-F1F9-4BD1-82B6-318EDC4698AB}" type="presOf" srcId="{AE79AC33-AD2C-4667-B3BE-8E143E7777B0}" destId="{3A21D731-8ABA-4104-81DF-FF31E4AD6250}" srcOrd="0" destOrd="0" presId="urn:microsoft.com/office/officeart/2005/8/layout/vList5"/>
    <dgm:cxn modelId="{B4460634-61E2-433D-99B1-B6756E2E0004}" srcId="{B8E9CB82-698E-45B6-9046-0D089965B2DD}" destId="{123DC8BC-3544-4907-8F0D-4DAB070FD0D5}" srcOrd="1" destOrd="0" parTransId="{E00CDE2E-0BEF-4742-BAAB-7C7DF73B8900}" sibTransId="{3F4B0CEB-E26E-41FD-998A-56CB3F8951DC}"/>
    <dgm:cxn modelId="{C9C7E23C-D2E5-4896-8A0A-D4B8EE5F7E80}" srcId="{AE79AC33-AD2C-4667-B3BE-8E143E7777B0}" destId="{2A7FDB6F-101D-46E7-921C-066BECA10EA1}" srcOrd="0" destOrd="0" parTransId="{A24B7342-B905-4CC6-B9D8-7A72B11C24C3}" sibTransId="{E4EA63B9-6F7D-4F2E-84EC-52DBB10E6E04}"/>
    <dgm:cxn modelId="{A77FE72F-E72D-48CC-9D89-9AA683DA5A1B}" srcId="{123DC8BC-3544-4907-8F0D-4DAB070FD0D5}" destId="{7A11FD80-B905-4AD9-92BF-A7F52426086C}" srcOrd="0" destOrd="0" parTransId="{C09CC607-C31A-4FA4-ACDD-17B7F1CAA43C}" sibTransId="{EBC52135-729E-4A42-A9F9-840160A87858}"/>
    <dgm:cxn modelId="{F405A4ED-6D31-4D96-AFBD-135C2868A37D}" type="presParOf" srcId="{C248B91E-266B-4B4D-9DB8-FCB891DAD82F}" destId="{50D434F9-B905-4DD8-8CB8-6A8EA54D46AF}" srcOrd="0" destOrd="0" presId="urn:microsoft.com/office/officeart/2005/8/layout/vList5"/>
    <dgm:cxn modelId="{4245E9EC-0342-4B92-B252-4B1B050A07BF}" type="presParOf" srcId="{50D434F9-B905-4DD8-8CB8-6A8EA54D46AF}" destId="{3A21D731-8ABA-4104-81DF-FF31E4AD6250}" srcOrd="0" destOrd="0" presId="urn:microsoft.com/office/officeart/2005/8/layout/vList5"/>
    <dgm:cxn modelId="{EE59A30B-7AAB-4FD2-B61F-E2B579CF226B}" type="presParOf" srcId="{50D434F9-B905-4DD8-8CB8-6A8EA54D46AF}" destId="{FF88AA4E-7050-4D48-8465-DAD7B271AFBD}" srcOrd="1" destOrd="0" presId="urn:microsoft.com/office/officeart/2005/8/layout/vList5"/>
    <dgm:cxn modelId="{C56972BD-E628-460A-8473-84E492745FC5}" type="presParOf" srcId="{C248B91E-266B-4B4D-9DB8-FCB891DAD82F}" destId="{2ECDC189-5A3A-4F95-8C9A-B4AC26964950}" srcOrd="1" destOrd="0" presId="urn:microsoft.com/office/officeart/2005/8/layout/vList5"/>
    <dgm:cxn modelId="{83F20784-EFD9-484A-AA58-C294D6F75CFB}" type="presParOf" srcId="{C248B91E-266B-4B4D-9DB8-FCB891DAD82F}" destId="{6AC880D8-4D4A-4DDB-A250-4BACA1A09C0D}" srcOrd="2" destOrd="0" presId="urn:microsoft.com/office/officeart/2005/8/layout/vList5"/>
    <dgm:cxn modelId="{96893D88-08A4-4CAA-BD57-91F96F732691}" type="presParOf" srcId="{6AC880D8-4D4A-4DDB-A250-4BACA1A09C0D}" destId="{4B939BE9-E982-45F0-8BC0-CA964D748178}" srcOrd="0" destOrd="0" presId="urn:microsoft.com/office/officeart/2005/8/layout/vList5"/>
    <dgm:cxn modelId="{091D3E99-6D2F-4BFB-9690-5D7458C64AE3}" type="presParOf" srcId="{6AC880D8-4D4A-4DDB-A250-4BACA1A09C0D}" destId="{81385DA4-ABAA-4293-B55E-AEECF93B4434}" srcOrd="1" destOrd="0" presId="urn:microsoft.com/office/officeart/2005/8/layout/vList5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1BC364A4-7E02-4E40-A66D-5B5589119795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F6952-0FAA-45B0-B923-A0121EE37C8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DC80F-136C-44E1-A9F2-399F80B6168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55349-22FC-4373-B935-7D8061FED6D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C9FC1-BBCD-4F5D-9C6B-D85CFCE12A2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6E501-BE49-4A39-AC5D-D5FF2E7B5CE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952A0-45BF-481F-AB61-F904D14A6FE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3C266-5D8B-4495-8F9B-1E5E13964204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31219-2E35-47DD-B46B-26CF60536C41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A3AD-F07D-4D5B-BD00-E044F181E44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2720D-F2FF-4D48-912F-DF64BFA16B0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4605A-FA13-4E40-972C-73EB114C390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3075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063512D8-C374-4214-9C8F-DC90939274A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://math.exeter.edu/rparris/wingeom.html" TargetMode="External"/><Relationship Id="rId4" Type="http://schemas.openxmlformats.org/officeDocument/2006/relationships/hyperlink" Target="http://www.shodor.org/interactivate/activities/SurfaceAreaAndVolume/?version=1.6.0_15&amp;browser=Mozilla&amp;vendor=Sun_Microsystems_Inc.&amp;%20flash=10.0.32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</a:t>
            </a:r>
            <a:r>
              <a:rPr lang="en-US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P</a:t>
            </a:r>
            <a:r>
              <a:rPr lang="en-US" sz="4000" smtClean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rismas</a:t>
            </a:r>
            <a:endParaRPr lang="pt-BR" altLang="pt-BR" sz="4000" i="1" dirty="0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433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976313"/>
            <a:ext cx="5329237" cy="723900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Classificação dos prismas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135937" cy="9477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b="1" dirty="0" smtClean="0">
                <a:latin typeface="+mj-lt"/>
              </a:rPr>
              <a:t>Um prisma pode ser classificado, também, pela posição das arestas laterais em relação ao plano da base. 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144463" y="5445125"/>
            <a:ext cx="88915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63538" algn="just"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2400">
                <a:ea typeface="Arial Unicode MS" pitchFamily="34" charset="-128"/>
                <a:cs typeface="Arial Unicode MS" pitchFamily="34" charset="-128"/>
              </a:rPr>
              <a:t>Nos prismas </a:t>
            </a:r>
            <a:r>
              <a:rPr lang="pt-BR" sz="24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retos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, as </a:t>
            </a:r>
            <a:r>
              <a:rPr lang="pt-BR" sz="24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arestas laterais</a:t>
            </a:r>
            <a:r>
              <a:rPr lang="pt-BR" sz="2400" b="1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são </a:t>
            </a:r>
            <a:r>
              <a:rPr lang="pt-BR" sz="24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alturas</a:t>
            </a:r>
            <a:r>
              <a:rPr lang="pt-BR" sz="2400" b="1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e as faces laterais são retângulos.</a:t>
            </a:r>
            <a:endParaRPr lang="pt-BR" sz="2400" baseline="30000"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" name="Diagrama 9"/>
          <p:cNvGraphicFramePr/>
          <p:nvPr/>
        </p:nvGraphicFramePr>
        <p:xfrm>
          <a:off x="1835696" y="2749376"/>
          <a:ext cx="5184576" cy="276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34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34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34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build="p"/>
      <p:bldP spid="534556" grpId="0"/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536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03800" y="1987550"/>
            <a:ext cx="2447925" cy="2233613"/>
            <a:chOff x="3288" y="1164"/>
            <a:chExt cx="1542" cy="1407"/>
          </a:xfrm>
        </p:grpSpPr>
        <p:sp>
          <p:nvSpPr>
            <p:cNvPr id="15395" name="Freeform 2"/>
            <p:cNvSpPr>
              <a:spLocks/>
            </p:cNvSpPr>
            <p:nvPr/>
          </p:nvSpPr>
          <p:spPr bwMode="auto">
            <a:xfrm>
              <a:off x="3291" y="1281"/>
              <a:ext cx="1530" cy="1290"/>
            </a:xfrm>
            <a:custGeom>
              <a:avLst/>
              <a:gdLst>
                <a:gd name="T0" fmla="*/ 0 w 1530"/>
                <a:gd name="T1" fmla="*/ 1104 h 1290"/>
                <a:gd name="T2" fmla="*/ 288 w 1530"/>
                <a:gd name="T3" fmla="*/ 0 h 1290"/>
                <a:gd name="T4" fmla="*/ 519 w 1530"/>
                <a:gd name="T5" fmla="*/ 186 h 1290"/>
                <a:gd name="T6" fmla="*/ 1293 w 1530"/>
                <a:gd name="T7" fmla="*/ 186 h 1290"/>
                <a:gd name="T8" fmla="*/ 1530 w 1530"/>
                <a:gd name="T9" fmla="*/ 12 h 1290"/>
                <a:gd name="T10" fmla="*/ 1251 w 1530"/>
                <a:gd name="T11" fmla="*/ 1107 h 1290"/>
                <a:gd name="T12" fmla="*/ 1011 w 1530"/>
                <a:gd name="T13" fmla="*/ 1290 h 1290"/>
                <a:gd name="T14" fmla="*/ 234 w 1530"/>
                <a:gd name="T15" fmla="*/ 1284 h 1290"/>
                <a:gd name="T16" fmla="*/ 0 w 1530"/>
                <a:gd name="T17" fmla="*/ 1104 h 12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30"/>
                <a:gd name="T28" fmla="*/ 0 h 1290"/>
                <a:gd name="T29" fmla="*/ 1530 w 1530"/>
                <a:gd name="T30" fmla="*/ 1290 h 12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30" h="1290">
                  <a:moveTo>
                    <a:pt x="0" y="1104"/>
                  </a:moveTo>
                  <a:lnTo>
                    <a:pt x="288" y="0"/>
                  </a:lnTo>
                  <a:lnTo>
                    <a:pt x="519" y="186"/>
                  </a:lnTo>
                  <a:lnTo>
                    <a:pt x="1293" y="186"/>
                  </a:lnTo>
                  <a:lnTo>
                    <a:pt x="1530" y="12"/>
                  </a:lnTo>
                  <a:lnTo>
                    <a:pt x="1251" y="1107"/>
                  </a:lnTo>
                  <a:lnTo>
                    <a:pt x="1011" y="1290"/>
                  </a:lnTo>
                  <a:lnTo>
                    <a:pt x="234" y="1284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E0E0F8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396" name="Group 17"/>
            <p:cNvGrpSpPr>
              <a:grpSpLocks/>
            </p:cNvGrpSpPr>
            <p:nvPr/>
          </p:nvGrpSpPr>
          <p:grpSpPr bwMode="auto">
            <a:xfrm>
              <a:off x="3288" y="1164"/>
              <a:ext cx="1542" cy="1404"/>
              <a:chOff x="3061" y="1071"/>
              <a:chExt cx="1724" cy="1497"/>
            </a:xfrm>
          </p:grpSpPr>
          <p:sp>
            <p:nvSpPr>
              <p:cNvPr id="15397" name="AutoShape 18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1407" cy="317"/>
              </a:xfrm>
              <a:prstGeom prst="pentagon">
                <a:avLst/>
              </a:prstGeom>
              <a:solidFill>
                <a:srgbClr val="090EDD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5398" name="Line 19"/>
              <p:cNvSpPr>
                <a:spLocks noChangeShapeType="1"/>
              </p:cNvSpPr>
              <p:nvPr/>
            </p:nvSpPr>
            <p:spPr bwMode="auto">
              <a:xfrm>
                <a:off x="3334" y="2568"/>
                <a:ext cx="861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99" name="Line 20"/>
              <p:cNvSpPr>
                <a:spLocks noChangeShapeType="1"/>
              </p:cNvSpPr>
              <p:nvPr/>
            </p:nvSpPr>
            <p:spPr bwMode="auto">
              <a:xfrm flipV="1">
                <a:off x="4195" y="2374"/>
                <a:ext cx="267" cy="194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0" name="Line 21"/>
              <p:cNvSpPr>
                <a:spLocks noChangeShapeType="1"/>
              </p:cNvSpPr>
              <p:nvPr/>
            </p:nvSpPr>
            <p:spPr bwMode="auto">
              <a:xfrm flipH="1" flipV="1">
                <a:off x="3068" y="2372"/>
                <a:ext cx="266" cy="19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1" name="Line 22"/>
              <p:cNvSpPr>
                <a:spLocks noChangeShapeType="1"/>
              </p:cNvSpPr>
              <p:nvPr/>
            </p:nvSpPr>
            <p:spPr bwMode="auto">
              <a:xfrm flipV="1">
                <a:off x="3067" y="2245"/>
                <a:ext cx="698" cy="12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2" name="Line 23"/>
              <p:cNvSpPr>
                <a:spLocks noChangeShapeType="1"/>
              </p:cNvSpPr>
              <p:nvPr/>
            </p:nvSpPr>
            <p:spPr bwMode="auto">
              <a:xfrm>
                <a:off x="3760" y="2244"/>
                <a:ext cx="700" cy="12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3" name="AutoShape 24"/>
              <p:cNvSpPr>
                <a:spLocks noChangeArrowheads="1"/>
              </p:cNvSpPr>
              <p:nvPr/>
            </p:nvSpPr>
            <p:spPr bwMode="auto">
              <a:xfrm>
                <a:off x="3378" y="1078"/>
                <a:ext cx="1407" cy="317"/>
              </a:xfrm>
              <a:prstGeom prst="pentagon">
                <a:avLst/>
              </a:prstGeom>
              <a:solidFill>
                <a:srgbClr val="090EDD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5404" name="Line 25"/>
              <p:cNvSpPr>
                <a:spLocks noChangeShapeType="1"/>
              </p:cNvSpPr>
              <p:nvPr/>
            </p:nvSpPr>
            <p:spPr bwMode="auto">
              <a:xfrm flipV="1">
                <a:off x="4512" y="1201"/>
                <a:ext cx="267" cy="194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5" name="Line 26"/>
              <p:cNvSpPr>
                <a:spLocks noChangeShapeType="1"/>
              </p:cNvSpPr>
              <p:nvPr/>
            </p:nvSpPr>
            <p:spPr bwMode="auto">
              <a:xfrm flipH="1" flipV="1">
                <a:off x="3385" y="1199"/>
                <a:ext cx="266" cy="19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6" name="Line 27"/>
              <p:cNvSpPr>
                <a:spLocks noChangeShapeType="1"/>
              </p:cNvSpPr>
              <p:nvPr/>
            </p:nvSpPr>
            <p:spPr bwMode="auto">
              <a:xfrm flipV="1">
                <a:off x="3384" y="1072"/>
                <a:ext cx="698" cy="12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7" name="Line 28"/>
              <p:cNvSpPr>
                <a:spLocks noChangeShapeType="1"/>
              </p:cNvSpPr>
              <p:nvPr/>
            </p:nvSpPr>
            <p:spPr bwMode="auto">
              <a:xfrm>
                <a:off x="4077" y="1071"/>
                <a:ext cx="700" cy="12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8" name="Line 29"/>
              <p:cNvSpPr>
                <a:spLocks noChangeShapeType="1"/>
              </p:cNvSpPr>
              <p:nvPr/>
            </p:nvSpPr>
            <p:spPr bwMode="auto">
              <a:xfrm flipV="1">
                <a:off x="3067" y="1198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09" name="Line 30"/>
              <p:cNvSpPr>
                <a:spLocks noChangeShapeType="1"/>
              </p:cNvSpPr>
              <p:nvPr/>
            </p:nvSpPr>
            <p:spPr bwMode="auto">
              <a:xfrm flipV="1">
                <a:off x="3333" y="1388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10" name="Line 31"/>
              <p:cNvSpPr>
                <a:spLocks noChangeShapeType="1"/>
              </p:cNvSpPr>
              <p:nvPr/>
            </p:nvSpPr>
            <p:spPr bwMode="auto">
              <a:xfrm flipV="1">
                <a:off x="4195" y="1388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11" name="Line 32"/>
              <p:cNvSpPr>
                <a:spLocks noChangeShapeType="1"/>
              </p:cNvSpPr>
              <p:nvPr/>
            </p:nvSpPr>
            <p:spPr bwMode="auto">
              <a:xfrm flipV="1">
                <a:off x="4461" y="1192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12" name="Line 33"/>
              <p:cNvSpPr>
                <a:spLocks noChangeShapeType="1"/>
              </p:cNvSpPr>
              <p:nvPr/>
            </p:nvSpPr>
            <p:spPr bwMode="auto">
              <a:xfrm flipV="1">
                <a:off x="3757" y="1071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13" name="Line 34"/>
              <p:cNvSpPr>
                <a:spLocks noChangeShapeType="1"/>
              </p:cNvSpPr>
              <p:nvPr/>
            </p:nvSpPr>
            <p:spPr bwMode="auto">
              <a:xfrm>
                <a:off x="3651" y="1395"/>
                <a:ext cx="861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35587" name="Text Box 35"/>
          <p:cNvSpPr txBox="1">
            <a:spLocks noChangeArrowheads="1"/>
          </p:cNvSpPr>
          <p:nvPr/>
        </p:nvSpPr>
        <p:spPr bwMode="auto">
          <a:xfrm>
            <a:off x="900113" y="4325938"/>
            <a:ext cx="2879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 triangular reto</a:t>
            </a:r>
            <a:endParaRPr lang="pt-BR" b="1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5588" name="Text Box 36"/>
          <p:cNvSpPr txBox="1">
            <a:spLocks noChangeArrowheads="1"/>
          </p:cNvSpPr>
          <p:nvPr/>
        </p:nvSpPr>
        <p:spPr bwMode="auto">
          <a:xfrm>
            <a:off x="4787900" y="4318000"/>
            <a:ext cx="2879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 Pentagonal oblíquo</a:t>
            </a:r>
            <a:endParaRPr lang="pt-BR" b="1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212850" y="2109788"/>
            <a:ext cx="1993900" cy="2092325"/>
            <a:chOff x="1036" y="1241"/>
            <a:chExt cx="1256" cy="1318"/>
          </a:xfrm>
        </p:grpSpPr>
        <p:sp>
          <p:nvSpPr>
            <p:cNvPr id="15377" name="Freeform 51"/>
            <p:cNvSpPr>
              <a:spLocks/>
            </p:cNvSpPr>
            <p:nvPr/>
          </p:nvSpPr>
          <p:spPr bwMode="auto">
            <a:xfrm>
              <a:off x="1038" y="1648"/>
              <a:ext cx="1254" cy="910"/>
            </a:xfrm>
            <a:custGeom>
              <a:avLst/>
              <a:gdLst>
                <a:gd name="T0" fmla="*/ 6 w 1254"/>
                <a:gd name="T1" fmla="*/ 910 h 910"/>
                <a:gd name="T2" fmla="*/ 1254 w 1254"/>
                <a:gd name="T3" fmla="*/ 910 h 910"/>
                <a:gd name="T4" fmla="*/ 1252 w 1254"/>
                <a:gd name="T5" fmla="*/ 0 h 910"/>
                <a:gd name="T6" fmla="*/ 0 w 1254"/>
                <a:gd name="T7" fmla="*/ 2 h 910"/>
                <a:gd name="T8" fmla="*/ 6 w 1254"/>
                <a:gd name="T9" fmla="*/ 910 h 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4"/>
                <a:gd name="T16" fmla="*/ 0 h 910"/>
                <a:gd name="T17" fmla="*/ 1254 w 1254"/>
                <a:gd name="T18" fmla="*/ 910 h 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4" h="910">
                  <a:moveTo>
                    <a:pt x="6" y="910"/>
                  </a:moveTo>
                  <a:lnTo>
                    <a:pt x="1254" y="910"/>
                  </a:lnTo>
                  <a:lnTo>
                    <a:pt x="1252" y="0"/>
                  </a:lnTo>
                  <a:lnTo>
                    <a:pt x="0" y="2"/>
                  </a:lnTo>
                  <a:lnTo>
                    <a:pt x="6" y="910"/>
                  </a:lnTo>
                  <a:close/>
                </a:path>
              </a:pathLst>
            </a:custGeom>
            <a:solidFill>
              <a:srgbClr val="E0E0F8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8" name="Freeform 38"/>
            <p:cNvSpPr>
              <a:spLocks/>
            </p:cNvSpPr>
            <p:nvPr/>
          </p:nvSpPr>
          <p:spPr bwMode="auto">
            <a:xfrm>
              <a:off x="1050" y="2150"/>
              <a:ext cx="1234" cy="406"/>
            </a:xfrm>
            <a:custGeom>
              <a:avLst/>
              <a:gdLst>
                <a:gd name="T0" fmla="*/ 0 w 1242"/>
                <a:gd name="T1" fmla="*/ 367 h 414"/>
                <a:gd name="T2" fmla="*/ 1194 w 1242"/>
                <a:gd name="T3" fmla="*/ 368 h 414"/>
                <a:gd name="T4" fmla="*/ 914 w 1242"/>
                <a:gd name="T5" fmla="*/ 0 h 414"/>
                <a:gd name="T6" fmla="*/ 0 w 1242"/>
                <a:gd name="T7" fmla="*/ 367 h 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2"/>
                <a:gd name="T13" fmla="*/ 0 h 414"/>
                <a:gd name="T14" fmla="*/ 1242 w 1242"/>
                <a:gd name="T15" fmla="*/ 414 h 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2" h="414">
                  <a:moveTo>
                    <a:pt x="0" y="412"/>
                  </a:moveTo>
                  <a:lnTo>
                    <a:pt x="1242" y="414"/>
                  </a:lnTo>
                  <a:lnTo>
                    <a:pt x="950" y="0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090ED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9" name="Line 9"/>
            <p:cNvSpPr>
              <a:spLocks noChangeShapeType="1"/>
            </p:cNvSpPr>
            <p:nvPr/>
          </p:nvSpPr>
          <p:spPr bwMode="auto">
            <a:xfrm>
              <a:off x="1036" y="2559"/>
              <a:ext cx="1254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0" name="Line 10"/>
            <p:cNvSpPr>
              <a:spLocks noChangeShapeType="1"/>
            </p:cNvSpPr>
            <p:nvPr/>
          </p:nvSpPr>
          <p:spPr bwMode="auto">
            <a:xfrm flipV="1">
              <a:off x="1040" y="2150"/>
              <a:ext cx="950" cy="409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993" y="2149"/>
              <a:ext cx="288" cy="404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2" name="Freeform 39"/>
            <p:cNvSpPr>
              <a:spLocks/>
            </p:cNvSpPr>
            <p:nvPr/>
          </p:nvSpPr>
          <p:spPr bwMode="auto">
            <a:xfrm>
              <a:off x="1050" y="1242"/>
              <a:ext cx="1234" cy="406"/>
            </a:xfrm>
            <a:custGeom>
              <a:avLst/>
              <a:gdLst>
                <a:gd name="T0" fmla="*/ 0 w 1242"/>
                <a:gd name="T1" fmla="*/ 367 h 414"/>
                <a:gd name="T2" fmla="*/ 1194 w 1242"/>
                <a:gd name="T3" fmla="*/ 368 h 414"/>
                <a:gd name="T4" fmla="*/ 914 w 1242"/>
                <a:gd name="T5" fmla="*/ 0 h 414"/>
                <a:gd name="T6" fmla="*/ 0 w 1242"/>
                <a:gd name="T7" fmla="*/ 367 h 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2"/>
                <a:gd name="T13" fmla="*/ 0 h 414"/>
                <a:gd name="T14" fmla="*/ 1242 w 1242"/>
                <a:gd name="T15" fmla="*/ 414 h 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2" h="414">
                  <a:moveTo>
                    <a:pt x="0" y="412"/>
                  </a:moveTo>
                  <a:lnTo>
                    <a:pt x="1242" y="414"/>
                  </a:lnTo>
                  <a:lnTo>
                    <a:pt x="950" y="0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090ED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3" name="Line 41"/>
            <p:cNvSpPr>
              <a:spLocks noChangeShapeType="1"/>
            </p:cNvSpPr>
            <p:nvPr/>
          </p:nvSpPr>
          <p:spPr bwMode="auto">
            <a:xfrm flipV="1">
              <a:off x="1040" y="1242"/>
              <a:ext cx="950" cy="409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4" name="Line 42"/>
            <p:cNvSpPr>
              <a:spLocks noChangeShapeType="1"/>
            </p:cNvSpPr>
            <p:nvPr/>
          </p:nvSpPr>
          <p:spPr bwMode="auto">
            <a:xfrm>
              <a:off x="1993" y="1241"/>
              <a:ext cx="288" cy="404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5" name="Line 43"/>
            <p:cNvSpPr>
              <a:spLocks noChangeShapeType="1"/>
            </p:cNvSpPr>
            <p:nvPr/>
          </p:nvSpPr>
          <p:spPr bwMode="auto">
            <a:xfrm flipV="1">
              <a:off x="1042" y="1649"/>
              <a:ext cx="0" cy="90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6" name="Line 44"/>
            <p:cNvSpPr>
              <a:spLocks noChangeShapeType="1"/>
            </p:cNvSpPr>
            <p:nvPr/>
          </p:nvSpPr>
          <p:spPr bwMode="auto">
            <a:xfrm flipV="1">
              <a:off x="2290" y="1649"/>
              <a:ext cx="0" cy="90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7" name="Line 45"/>
            <p:cNvSpPr>
              <a:spLocks noChangeShapeType="1"/>
            </p:cNvSpPr>
            <p:nvPr/>
          </p:nvSpPr>
          <p:spPr bwMode="auto">
            <a:xfrm flipV="1">
              <a:off x="1991" y="1244"/>
              <a:ext cx="0" cy="90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8" name="Line 40"/>
            <p:cNvSpPr>
              <a:spLocks noChangeShapeType="1"/>
            </p:cNvSpPr>
            <p:nvPr/>
          </p:nvSpPr>
          <p:spPr bwMode="auto">
            <a:xfrm>
              <a:off x="1036" y="1651"/>
              <a:ext cx="1254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89" name="Line 52"/>
            <p:cNvSpPr>
              <a:spLocks noChangeShapeType="1"/>
            </p:cNvSpPr>
            <p:nvPr/>
          </p:nvSpPr>
          <p:spPr bwMode="auto">
            <a:xfrm flipV="1">
              <a:off x="1929" y="2077"/>
              <a:ext cx="62" cy="31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0" name="Line 54"/>
            <p:cNvSpPr>
              <a:spLocks noChangeShapeType="1"/>
            </p:cNvSpPr>
            <p:nvPr/>
          </p:nvSpPr>
          <p:spPr bwMode="auto">
            <a:xfrm>
              <a:off x="1929" y="2109"/>
              <a:ext cx="0" cy="68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1" name="Line 55"/>
            <p:cNvSpPr>
              <a:spLocks noChangeShapeType="1"/>
            </p:cNvSpPr>
            <p:nvPr/>
          </p:nvSpPr>
          <p:spPr bwMode="auto">
            <a:xfrm>
              <a:off x="2038" y="2131"/>
              <a:ext cx="0" cy="75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2" name="Line 56"/>
            <p:cNvSpPr>
              <a:spLocks noChangeShapeType="1"/>
            </p:cNvSpPr>
            <p:nvPr/>
          </p:nvSpPr>
          <p:spPr bwMode="auto">
            <a:xfrm>
              <a:off x="1997" y="2077"/>
              <a:ext cx="39" cy="50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93" name="Oval 58"/>
            <p:cNvSpPr>
              <a:spLocks noChangeArrowheads="1"/>
            </p:cNvSpPr>
            <p:nvPr/>
          </p:nvSpPr>
          <p:spPr bwMode="auto">
            <a:xfrm>
              <a:off x="2010" y="2135"/>
              <a:ext cx="5" cy="5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5394" name="Oval 59"/>
            <p:cNvSpPr>
              <a:spLocks noChangeArrowheads="1"/>
            </p:cNvSpPr>
            <p:nvPr/>
          </p:nvSpPr>
          <p:spPr bwMode="auto">
            <a:xfrm>
              <a:off x="1958" y="2131"/>
              <a:ext cx="5" cy="5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</p:grpSp>
      <p:sp>
        <p:nvSpPr>
          <p:cNvPr id="535614" name="Text Box 62"/>
          <p:cNvSpPr txBox="1">
            <a:spLocks noChangeArrowheads="1"/>
          </p:cNvSpPr>
          <p:nvPr/>
        </p:nvSpPr>
        <p:spPr bwMode="auto">
          <a:xfrm>
            <a:off x="7942263" y="2928938"/>
            <a:ext cx="3603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2200">
                <a:ea typeface="Arial Unicode MS" pitchFamily="34" charset="-128"/>
                <a:cs typeface="Arial Unicode MS" pitchFamily="34" charset="-128"/>
              </a:rPr>
              <a:t>h</a:t>
            </a:r>
            <a:endParaRPr lang="pt-BR" sz="22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5615" name="Line 63"/>
          <p:cNvSpPr>
            <a:spLocks noChangeShapeType="1"/>
          </p:cNvSpPr>
          <p:nvPr/>
        </p:nvSpPr>
        <p:spPr bwMode="auto">
          <a:xfrm>
            <a:off x="6991350" y="3927475"/>
            <a:ext cx="1325563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5616" name="Line 64"/>
          <p:cNvSpPr>
            <a:spLocks noChangeShapeType="1"/>
          </p:cNvSpPr>
          <p:nvPr/>
        </p:nvSpPr>
        <p:spPr bwMode="auto">
          <a:xfrm>
            <a:off x="7437438" y="2174875"/>
            <a:ext cx="735012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5617" name="Line 65"/>
          <p:cNvSpPr>
            <a:spLocks noChangeShapeType="1"/>
          </p:cNvSpPr>
          <p:nvPr/>
        </p:nvSpPr>
        <p:spPr bwMode="auto">
          <a:xfrm flipV="1">
            <a:off x="7942263" y="2174875"/>
            <a:ext cx="0" cy="1743075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535618" name="Text Box 66"/>
          <p:cNvSpPr txBox="1">
            <a:spLocks noChangeArrowheads="1"/>
          </p:cNvSpPr>
          <p:nvPr/>
        </p:nvSpPr>
        <p:spPr bwMode="auto">
          <a:xfrm>
            <a:off x="3708400" y="3289300"/>
            <a:ext cx="3603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2200">
                <a:ea typeface="Arial Unicode MS" pitchFamily="34" charset="-128"/>
                <a:cs typeface="Arial Unicode MS" pitchFamily="34" charset="-128"/>
              </a:rPr>
              <a:t>h</a:t>
            </a:r>
            <a:endParaRPr lang="pt-BR" sz="22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5619" name="Line 67"/>
          <p:cNvSpPr>
            <a:spLocks noChangeShapeType="1"/>
          </p:cNvSpPr>
          <p:nvPr/>
        </p:nvSpPr>
        <p:spPr bwMode="auto">
          <a:xfrm>
            <a:off x="2886075" y="4200525"/>
            <a:ext cx="1182688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5620" name="Line 68"/>
          <p:cNvSpPr>
            <a:spLocks noChangeShapeType="1"/>
          </p:cNvSpPr>
          <p:nvPr/>
        </p:nvSpPr>
        <p:spPr bwMode="auto">
          <a:xfrm>
            <a:off x="2973388" y="2760663"/>
            <a:ext cx="1022350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5621" name="Line 69"/>
          <p:cNvSpPr>
            <a:spLocks noChangeShapeType="1"/>
          </p:cNvSpPr>
          <p:nvPr/>
        </p:nvSpPr>
        <p:spPr bwMode="auto">
          <a:xfrm flipV="1">
            <a:off x="3698875" y="2774950"/>
            <a:ext cx="0" cy="1401763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1763713" y="836613"/>
            <a:ext cx="5329237" cy="725487"/>
          </a:xfrm>
          <a:prstGeom prst="rect">
            <a:avLst/>
          </a:prstGeom>
          <a:solidFill>
            <a:srgbClr val="090E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2800" b="1" kern="0" dirty="0">
                <a:solidFill>
                  <a:schemeClr val="bg1"/>
                </a:solidFill>
                <a:latin typeface="+mj-lt"/>
                <a:ea typeface="Microsoft YaHei" pitchFamily="2"/>
                <a:cs typeface="Mangal" pitchFamily="2"/>
              </a:rPr>
              <a:t>Classificação dos prismas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3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3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3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3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87" grpId="0"/>
      <p:bldP spid="535588" grpId="0"/>
      <p:bldP spid="535614" grpId="0"/>
      <p:bldP spid="535615" grpId="0" animBg="1"/>
      <p:bldP spid="535616" grpId="0" animBg="1"/>
      <p:bldP spid="535617" grpId="0" animBg="1"/>
      <p:bldP spid="535618" grpId="0"/>
      <p:bldP spid="535619" grpId="0" animBg="1"/>
      <p:bldP spid="535620" grpId="0" animBg="1"/>
      <p:bldP spid="5356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638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760413"/>
            <a:ext cx="4535488" cy="723900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Prisma regular</a:t>
            </a:r>
          </a:p>
        </p:txBody>
      </p:sp>
      <p:sp>
        <p:nvSpPr>
          <p:cNvPr id="16389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7931150" cy="1368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Todo prisma reto cujas bases são polígonos regulares é chamado de prisma regular. </a:t>
            </a: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973138" y="4395788"/>
            <a:ext cx="381476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ea typeface="Arial Unicode MS" pitchFamily="34" charset="-128"/>
                <a:cs typeface="Arial Unicode MS" pitchFamily="34" charset="-128"/>
              </a:rPr>
              <a:t>O prisma é reto e</a:t>
            </a:r>
          </a:p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ea typeface="Arial Unicode MS" pitchFamily="34" charset="-128"/>
                <a:cs typeface="Arial Unicode MS" pitchFamily="34" charset="-128"/>
              </a:rPr>
              <a:t>ABC é triângulo eqüilátero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 rot="5400000">
            <a:off x="2450307" y="5007769"/>
            <a:ext cx="576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32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03338" y="1989138"/>
            <a:ext cx="2692400" cy="1982787"/>
            <a:chOff x="821" y="1316"/>
            <a:chExt cx="1696" cy="1249"/>
          </a:xfrm>
        </p:grpSpPr>
        <p:grpSp>
          <p:nvGrpSpPr>
            <p:cNvPr id="16423" name="Group 9"/>
            <p:cNvGrpSpPr>
              <a:grpSpLocks/>
            </p:cNvGrpSpPr>
            <p:nvPr/>
          </p:nvGrpSpPr>
          <p:grpSpPr bwMode="auto">
            <a:xfrm>
              <a:off x="1034" y="1525"/>
              <a:ext cx="1256" cy="1040"/>
              <a:chOff x="1036" y="1241"/>
              <a:chExt cx="1256" cy="1318"/>
            </a:xfrm>
          </p:grpSpPr>
          <p:sp>
            <p:nvSpPr>
              <p:cNvPr id="16427" name="Freeform 10"/>
              <p:cNvSpPr>
                <a:spLocks/>
              </p:cNvSpPr>
              <p:nvPr/>
            </p:nvSpPr>
            <p:spPr bwMode="auto">
              <a:xfrm>
                <a:off x="1038" y="1648"/>
                <a:ext cx="1254" cy="910"/>
              </a:xfrm>
              <a:custGeom>
                <a:avLst/>
                <a:gdLst>
                  <a:gd name="T0" fmla="*/ 6 w 1254"/>
                  <a:gd name="T1" fmla="*/ 910 h 910"/>
                  <a:gd name="T2" fmla="*/ 1254 w 1254"/>
                  <a:gd name="T3" fmla="*/ 910 h 910"/>
                  <a:gd name="T4" fmla="*/ 1252 w 1254"/>
                  <a:gd name="T5" fmla="*/ 0 h 910"/>
                  <a:gd name="T6" fmla="*/ 0 w 1254"/>
                  <a:gd name="T7" fmla="*/ 2 h 910"/>
                  <a:gd name="T8" fmla="*/ 6 w 1254"/>
                  <a:gd name="T9" fmla="*/ 910 h 9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4"/>
                  <a:gd name="T16" fmla="*/ 0 h 910"/>
                  <a:gd name="T17" fmla="*/ 1254 w 1254"/>
                  <a:gd name="T18" fmla="*/ 910 h 9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4" h="910">
                    <a:moveTo>
                      <a:pt x="6" y="910"/>
                    </a:moveTo>
                    <a:lnTo>
                      <a:pt x="1254" y="910"/>
                    </a:lnTo>
                    <a:lnTo>
                      <a:pt x="1252" y="0"/>
                    </a:lnTo>
                    <a:lnTo>
                      <a:pt x="0" y="2"/>
                    </a:lnTo>
                    <a:lnTo>
                      <a:pt x="6" y="910"/>
                    </a:lnTo>
                    <a:close/>
                  </a:path>
                </a:pathLst>
              </a:custGeom>
              <a:solidFill>
                <a:srgbClr val="CDCDF3"/>
              </a:solidFill>
              <a:ln w="19050" cap="flat" cmpd="sng">
                <a:solidFill>
                  <a:srgbClr val="3E32D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8" name="Freeform 11"/>
              <p:cNvSpPr>
                <a:spLocks/>
              </p:cNvSpPr>
              <p:nvPr/>
            </p:nvSpPr>
            <p:spPr bwMode="auto">
              <a:xfrm>
                <a:off x="1050" y="2150"/>
                <a:ext cx="1234" cy="406"/>
              </a:xfrm>
              <a:custGeom>
                <a:avLst/>
                <a:gdLst>
                  <a:gd name="T0" fmla="*/ 0 w 1242"/>
                  <a:gd name="T1" fmla="*/ 367 h 414"/>
                  <a:gd name="T2" fmla="*/ 1194 w 1242"/>
                  <a:gd name="T3" fmla="*/ 368 h 414"/>
                  <a:gd name="T4" fmla="*/ 914 w 1242"/>
                  <a:gd name="T5" fmla="*/ 0 h 414"/>
                  <a:gd name="T6" fmla="*/ 0 w 1242"/>
                  <a:gd name="T7" fmla="*/ 367 h 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2"/>
                  <a:gd name="T13" fmla="*/ 0 h 414"/>
                  <a:gd name="T14" fmla="*/ 1242 w 1242"/>
                  <a:gd name="T15" fmla="*/ 414 h 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2" h="414">
                    <a:moveTo>
                      <a:pt x="0" y="412"/>
                    </a:moveTo>
                    <a:lnTo>
                      <a:pt x="1242" y="414"/>
                    </a:lnTo>
                    <a:lnTo>
                      <a:pt x="950" y="0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090EDD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9" name="Line 12"/>
              <p:cNvSpPr>
                <a:spLocks noChangeShapeType="1"/>
              </p:cNvSpPr>
              <p:nvPr/>
            </p:nvSpPr>
            <p:spPr bwMode="auto">
              <a:xfrm>
                <a:off x="1036" y="2559"/>
                <a:ext cx="1254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0" name="Line 13"/>
              <p:cNvSpPr>
                <a:spLocks noChangeShapeType="1"/>
              </p:cNvSpPr>
              <p:nvPr/>
            </p:nvSpPr>
            <p:spPr bwMode="auto">
              <a:xfrm flipV="1">
                <a:off x="1040" y="2150"/>
                <a:ext cx="950" cy="409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1" name="Line 14"/>
              <p:cNvSpPr>
                <a:spLocks noChangeShapeType="1"/>
              </p:cNvSpPr>
              <p:nvPr/>
            </p:nvSpPr>
            <p:spPr bwMode="auto">
              <a:xfrm>
                <a:off x="1993" y="2149"/>
                <a:ext cx="288" cy="404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2" name="Freeform 15"/>
              <p:cNvSpPr>
                <a:spLocks/>
              </p:cNvSpPr>
              <p:nvPr/>
            </p:nvSpPr>
            <p:spPr bwMode="auto">
              <a:xfrm>
                <a:off x="1050" y="1242"/>
                <a:ext cx="1234" cy="406"/>
              </a:xfrm>
              <a:custGeom>
                <a:avLst/>
                <a:gdLst>
                  <a:gd name="T0" fmla="*/ 0 w 1242"/>
                  <a:gd name="T1" fmla="*/ 367 h 414"/>
                  <a:gd name="T2" fmla="*/ 1194 w 1242"/>
                  <a:gd name="T3" fmla="*/ 368 h 414"/>
                  <a:gd name="T4" fmla="*/ 914 w 1242"/>
                  <a:gd name="T5" fmla="*/ 0 h 414"/>
                  <a:gd name="T6" fmla="*/ 0 w 1242"/>
                  <a:gd name="T7" fmla="*/ 367 h 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2"/>
                  <a:gd name="T13" fmla="*/ 0 h 414"/>
                  <a:gd name="T14" fmla="*/ 1242 w 1242"/>
                  <a:gd name="T15" fmla="*/ 414 h 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2" h="414">
                    <a:moveTo>
                      <a:pt x="0" y="412"/>
                    </a:moveTo>
                    <a:lnTo>
                      <a:pt x="1242" y="414"/>
                    </a:lnTo>
                    <a:lnTo>
                      <a:pt x="950" y="0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090EDD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3" name="Line 16"/>
              <p:cNvSpPr>
                <a:spLocks noChangeShapeType="1"/>
              </p:cNvSpPr>
              <p:nvPr/>
            </p:nvSpPr>
            <p:spPr bwMode="auto">
              <a:xfrm flipV="1">
                <a:off x="1040" y="1242"/>
                <a:ext cx="950" cy="409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4" name="Line 17"/>
              <p:cNvSpPr>
                <a:spLocks noChangeShapeType="1"/>
              </p:cNvSpPr>
              <p:nvPr/>
            </p:nvSpPr>
            <p:spPr bwMode="auto">
              <a:xfrm>
                <a:off x="1993" y="1241"/>
                <a:ext cx="288" cy="404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5" name="Line 18"/>
              <p:cNvSpPr>
                <a:spLocks noChangeShapeType="1"/>
              </p:cNvSpPr>
              <p:nvPr/>
            </p:nvSpPr>
            <p:spPr bwMode="auto">
              <a:xfrm flipV="1">
                <a:off x="1042" y="1649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6" name="Line 19"/>
              <p:cNvSpPr>
                <a:spLocks noChangeShapeType="1"/>
              </p:cNvSpPr>
              <p:nvPr/>
            </p:nvSpPr>
            <p:spPr bwMode="auto">
              <a:xfrm flipV="1">
                <a:off x="2290" y="1649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7" name="Line 20"/>
              <p:cNvSpPr>
                <a:spLocks noChangeShapeType="1"/>
              </p:cNvSpPr>
              <p:nvPr/>
            </p:nvSpPr>
            <p:spPr bwMode="auto">
              <a:xfrm flipV="1">
                <a:off x="1991" y="1244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8" name="Line 21"/>
              <p:cNvSpPr>
                <a:spLocks noChangeShapeType="1"/>
              </p:cNvSpPr>
              <p:nvPr/>
            </p:nvSpPr>
            <p:spPr bwMode="auto">
              <a:xfrm>
                <a:off x="1036" y="1651"/>
                <a:ext cx="1254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9" name="Line 22"/>
              <p:cNvSpPr>
                <a:spLocks noChangeShapeType="1"/>
              </p:cNvSpPr>
              <p:nvPr/>
            </p:nvSpPr>
            <p:spPr bwMode="auto">
              <a:xfrm flipV="1">
                <a:off x="1929" y="2077"/>
                <a:ext cx="62" cy="31"/>
              </a:xfrm>
              <a:prstGeom prst="line">
                <a:avLst/>
              </a:prstGeom>
              <a:noFill/>
              <a:ln w="9525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40" name="Line 23"/>
              <p:cNvSpPr>
                <a:spLocks noChangeShapeType="1"/>
              </p:cNvSpPr>
              <p:nvPr/>
            </p:nvSpPr>
            <p:spPr bwMode="auto">
              <a:xfrm>
                <a:off x="1929" y="2109"/>
                <a:ext cx="0" cy="68"/>
              </a:xfrm>
              <a:prstGeom prst="line">
                <a:avLst/>
              </a:prstGeom>
              <a:noFill/>
              <a:ln w="9525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41" name="Line 24"/>
              <p:cNvSpPr>
                <a:spLocks noChangeShapeType="1"/>
              </p:cNvSpPr>
              <p:nvPr/>
            </p:nvSpPr>
            <p:spPr bwMode="auto">
              <a:xfrm>
                <a:off x="2038" y="2131"/>
                <a:ext cx="0" cy="75"/>
              </a:xfrm>
              <a:prstGeom prst="line">
                <a:avLst/>
              </a:prstGeom>
              <a:noFill/>
              <a:ln w="9525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42" name="Line 25"/>
              <p:cNvSpPr>
                <a:spLocks noChangeShapeType="1"/>
              </p:cNvSpPr>
              <p:nvPr/>
            </p:nvSpPr>
            <p:spPr bwMode="auto">
              <a:xfrm>
                <a:off x="1997" y="2077"/>
                <a:ext cx="39" cy="50"/>
              </a:xfrm>
              <a:prstGeom prst="line">
                <a:avLst/>
              </a:prstGeom>
              <a:noFill/>
              <a:ln w="9525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43" name="Oval 26"/>
              <p:cNvSpPr>
                <a:spLocks noChangeArrowheads="1"/>
              </p:cNvSpPr>
              <p:nvPr/>
            </p:nvSpPr>
            <p:spPr bwMode="auto">
              <a:xfrm>
                <a:off x="2010" y="2135"/>
                <a:ext cx="5" cy="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6444" name="Oval 27"/>
              <p:cNvSpPr>
                <a:spLocks noChangeArrowheads="1"/>
              </p:cNvSpPr>
              <p:nvPr/>
            </p:nvSpPr>
            <p:spPr bwMode="auto">
              <a:xfrm>
                <a:off x="1958" y="2131"/>
                <a:ext cx="5" cy="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</p:grpSp>
        <p:sp>
          <p:nvSpPr>
            <p:cNvPr id="16424" name="Text Box 29"/>
            <p:cNvSpPr txBox="1">
              <a:spLocks noChangeArrowheads="1"/>
            </p:cNvSpPr>
            <p:nvPr/>
          </p:nvSpPr>
          <p:spPr bwMode="auto">
            <a:xfrm>
              <a:off x="821" y="1670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425" name="Text Box 30"/>
            <p:cNvSpPr txBox="1">
              <a:spLocks noChangeArrowheads="1"/>
            </p:cNvSpPr>
            <p:nvPr/>
          </p:nvSpPr>
          <p:spPr bwMode="auto">
            <a:xfrm>
              <a:off x="1882" y="1316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426" name="Text Box 31"/>
            <p:cNvSpPr txBox="1">
              <a:spLocks noChangeArrowheads="1"/>
            </p:cNvSpPr>
            <p:nvPr/>
          </p:nvSpPr>
          <p:spPr bwMode="auto">
            <a:xfrm>
              <a:off x="2245" y="168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971550" y="5424488"/>
            <a:ext cx="38147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 triangular regular</a:t>
            </a:r>
            <a:endParaRPr lang="pt-BR" sz="1900" b="1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7663" name="Text Box 63"/>
          <p:cNvSpPr txBox="1">
            <a:spLocks noChangeArrowheads="1"/>
          </p:cNvSpPr>
          <p:nvPr/>
        </p:nvSpPr>
        <p:spPr bwMode="auto">
          <a:xfrm>
            <a:off x="4933950" y="4387850"/>
            <a:ext cx="381476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ea typeface="Arial Unicode MS" pitchFamily="34" charset="-128"/>
                <a:cs typeface="Arial Unicode MS" pitchFamily="34" charset="-128"/>
              </a:rPr>
              <a:t>O prisma é reto e a</a:t>
            </a:r>
          </a:p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ea typeface="Arial Unicode MS" pitchFamily="34" charset="-128"/>
                <a:cs typeface="Arial Unicode MS" pitchFamily="34" charset="-128"/>
              </a:rPr>
              <a:t>Base é hexágono regular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 rot="5400000">
            <a:off x="6411118" y="4999832"/>
            <a:ext cx="576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32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</a:p>
        </p:txBody>
      </p:sp>
      <p:sp>
        <p:nvSpPr>
          <p:cNvPr id="537665" name="Text Box 65"/>
          <p:cNvSpPr txBox="1">
            <a:spLocks noChangeArrowheads="1"/>
          </p:cNvSpPr>
          <p:nvPr/>
        </p:nvSpPr>
        <p:spPr bwMode="auto">
          <a:xfrm>
            <a:off x="4932363" y="5416550"/>
            <a:ext cx="38147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 hexagonal regular</a:t>
            </a:r>
            <a:endParaRPr lang="pt-BR" sz="1900" b="1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724525" y="2270125"/>
            <a:ext cx="2025650" cy="1879600"/>
            <a:chOff x="3606" y="1430"/>
            <a:chExt cx="1276" cy="1184"/>
          </a:xfrm>
        </p:grpSpPr>
        <p:grpSp>
          <p:nvGrpSpPr>
            <p:cNvPr id="16398" name="Group 66"/>
            <p:cNvGrpSpPr>
              <a:grpSpLocks/>
            </p:cNvGrpSpPr>
            <p:nvPr/>
          </p:nvGrpSpPr>
          <p:grpSpPr bwMode="auto">
            <a:xfrm>
              <a:off x="3606" y="1430"/>
              <a:ext cx="1276" cy="1184"/>
              <a:chOff x="3783" y="1432"/>
              <a:chExt cx="1276" cy="1184"/>
            </a:xfrm>
          </p:grpSpPr>
          <p:sp>
            <p:nvSpPr>
              <p:cNvPr id="16402" name="Freeform 62"/>
              <p:cNvSpPr>
                <a:spLocks/>
              </p:cNvSpPr>
              <p:nvPr/>
            </p:nvSpPr>
            <p:spPr bwMode="auto">
              <a:xfrm>
                <a:off x="3785" y="1572"/>
                <a:ext cx="1272" cy="1044"/>
              </a:xfrm>
              <a:custGeom>
                <a:avLst/>
                <a:gdLst>
                  <a:gd name="T0" fmla="*/ 0 w 1272"/>
                  <a:gd name="T1" fmla="*/ 910 h 1044"/>
                  <a:gd name="T2" fmla="*/ 0 w 1272"/>
                  <a:gd name="T3" fmla="*/ 0 h 1044"/>
                  <a:gd name="T4" fmla="*/ 319 w 1272"/>
                  <a:gd name="T5" fmla="*/ 137 h 1044"/>
                  <a:gd name="T6" fmla="*/ 953 w 1272"/>
                  <a:gd name="T7" fmla="*/ 134 h 1044"/>
                  <a:gd name="T8" fmla="*/ 1269 w 1272"/>
                  <a:gd name="T9" fmla="*/ 0 h 1044"/>
                  <a:gd name="T10" fmla="*/ 1272 w 1272"/>
                  <a:gd name="T11" fmla="*/ 910 h 1044"/>
                  <a:gd name="T12" fmla="*/ 955 w 1272"/>
                  <a:gd name="T13" fmla="*/ 1044 h 1044"/>
                  <a:gd name="T14" fmla="*/ 321 w 1272"/>
                  <a:gd name="T15" fmla="*/ 1039 h 1044"/>
                  <a:gd name="T16" fmla="*/ 0 w 1272"/>
                  <a:gd name="T17" fmla="*/ 910 h 10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2"/>
                  <a:gd name="T28" fmla="*/ 0 h 1044"/>
                  <a:gd name="T29" fmla="*/ 1272 w 1272"/>
                  <a:gd name="T30" fmla="*/ 1044 h 10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2" h="1044">
                    <a:moveTo>
                      <a:pt x="0" y="910"/>
                    </a:moveTo>
                    <a:lnTo>
                      <a:pt x="0" y="0"/>
                    </a:lnTo>
                    <a:lnTo>
                      <a:pt x="319" y="137"/>
                    </a:lnTo>
                    <a:lnTo>
                      <a:pt x="953" y="134"/>
                    </a:lnTo>
                    <a:lnTo>
                      <a:pt x="1269" y="0"/>
                    </a:lnTo>
                    <a:lnTo>
                      <a:pt x="1272" y="910"/>
                    </a:lnTo>
                    <a:lnTo>
                      <a:pt x="955" y="1044"/>
                    </a:lnTo>
                    <a:lnTo>
                      <a:pt x="321" y="1039"/>
                    </a:lnTo>
                    <a:lnTo>
                      <a:pt x="0" y="910"/>
                    </a:lnTo>
                    <a:close/>
                  </a:path>
                </a:pathLst>
              </a:custGeom>
              <a:solidFill>
                <a:srgbClr val="CDCDF3"/>
              </a:solidFill>
              <a:ln w="19050" cap="flat" cmpd="sng">
                <a:solidFill>
                  <a:srgbClr val="3E32D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3" name="Freeform 61"/>
              <p:cNvSpPr>
                <a:spLocks/>
              </p:cNvSpPr>
              <p:nvPr/>
            </p:nvSpPr>
            <p:spPr bwMode="auto">
              <a:xfrm>
                <a:off x="3785" y="1432"/>
                <a:ext cx="1270" cy="276"/>
              </a:xfrm>
              <a:custGeom>
                <a:avLst/>
                <a:gdLst>
                  <a:gd name="T0" fmla="*/ 0 w 1270"/>
                  <a:gd name="T1" fmla="*/ 140 h 276"/>
                  <a:gd name="T2" fmla="*/ 318 w 1270"/>
                  <a:gd name="T3" fmla="*/ 276 h 276"/>
                  <a:gd name="T4" fmla="*/ 950 w 1270"/>
                  <a:gd name="T5" fmla="*/ 274 h 276"/>
                  <a:gd name="T6" fmla="*/ 1270 w 1270"/>
                  <a:gd name="T7" fmla="*/ 140 h 276"/>
                  <a:gd name="T8" fmla="*/ 990 w 1270"/>
                  <a:gd name="T9" fmla="*/ 0 h 276"/>
                  <a:gd name="T10" fmla="*/ 362 w 1270"/>
                  <a:gd name="T11" fmla="*/ 0 h 276"/>
                  <a:gd name="T12" fmla="*/ 0 w 1270"/>
                  <a:gd name="T13" fmla="*/ 140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0"/>
                  <a:gd name="T22" fmla="*/ 0 h 276"/>
                  <a:gd name="T23" fmla="*/ 1270 w 1270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0" h="276">
                    <a:moveTo>
                      <a:pt x="0" y="140"/>
                    </a:moveTo>
                    <a:lnTo>
                      <a:pt x="318" y="276"/>
                    </a:lnTo>
                    <a:lnTo>
                      <a:pt x="950" y="274"/>
                    </a:lnTo>
                    <a:lnTo>
                      <a:pt x="1270" y="140"/>
                    </a:lnTo>
                    <a:lnTo>
                      <a:pt x="990" y="0"/>
                    </a:lnTo>
                    <a:lnTo>
                      <a:pt x="362" y="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090EDD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4" name="Freeform 60"/>
              <p:cNvSpPr>
                <a:spLocks/>
              </p:cNvSpPr>
              <p:nvPr/>
            </p:nvSpPr>
            <p:spPr bwMode="auto">
              <a:xfrm>
                <a:off x="3788" y="2338"/>
                <a:ext cx="1270" cy="276"/>
              </a:xfrm>
              <a:custGeom>
                <a:avLst/>
                <a:gdLst>
                  <a:gd name="T0" fmla="*/ 0 w 1270"/>
                  <a:gd name="T1" fmla="*/ 140 h 276"/>
                  <a:gd name="T2" fmla="*/ 318 w 1270"/>
                  <a:gd name="T3" fmla="*/ 276 h 276"/>
                  <a:gd name="T4" fmla="*/ 950 w 1270"/>
                  <a:gd name="T5" fmla="*/ 274 h 276"/>
                  <a:gd name="T6" fmla="*/ 1270 w 1270"/>
                  <a:gd name="T7" fmla="*/ 140 h 276"/>
                  <a:gd name="T8" fmla="*/ 990 w 1270"/>
                  <a:gd name="T9" fmla="*/ 0 h 276"/>
                  <a:gd name="T10" fmla="*/ 362 w 1270"/>
                  <a:gd name="T11" fmla="*/ 0 h 276"/>
                  <a:gd name="T12" fmla="*/ 0 w 1270"/>
                  <a:gd name="T13" fmla="*/ 140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0"/>
                  <a:gd name="T22" fmla="*/ 0 h 276"/>
                  <a:gd name="T23" fmla="*/ 1270 w 1270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0" h="276">
                    <a:moveTo>
                      <a:pt x="0" y="140"/>
                    </a:moveTo>
                    <a:lnTo>
                      <a:pt x="318" y="276"/>
                    </a:lnTo>
                    <a:lnTo>
                      <a:pt x="950" y="274"/>
                    </a:lnTo>
                    <a:lnTo>
                      <a:pt x="1270" y="140"/>
                    </a:lnTo>
                    <a:lnTo>
                      <a:pt x="990" y="0"/>
                    </a:lnTo>
                    <a:lnTo>
                      <a:pt x="362" y="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090EDD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5" name="Line 37"/>
              <p:cNvSpPr>
                <a:spLocks noChangeShapeType="1"/>
              </p:cNvSpPr>
              <p:nvPr/>
            </p:nvSpPr>
            <p:spPr bwMode="auto">
              <a:xfrm flipV="1">
                <a:off x="3787" y="1572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6" name="Line 38"/>
              <p:cNvSpPr>
                <a:spLocks noChangeShapeType="1"/>
              </p:cNvSpPr>
              <p:nvPr/>
            </p:nvSpPr>
            <p:spPr bwMode="auto">
              <a:xfrm flipV="1">
                <a:off x="4105" y="1706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7" name="Line 39"/>
              <p:cNvSpPr>
                <a:spLocks noChangeShapeType="1"/>
              </p:cNvSpPr>
              <p:nvPr/>
            </p:nvSpPr>
            <p:spPr bwMode="auto">
              <a:xfrm flipV="1">
                <a:off x="4740" y="1706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8" name="Line 40"/>
              <p:cNvSpPr>
                <a:spLocks noChangeShapeType="1"/>
              </p:cNvSpPr>
              <p:nvPr/>
            </p:nvSpPr>
            <p:spPr bwMode="auto">
              <a:xfrm flipV="1">
                <a:off x="5057" y="1572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9" name="Line 41"/>
              <p:cNvSpPr>
                <a:spLocks noChangeShapeType="1"/>
              </p:cNvSpPr>
              <p:nvPr/>
            </p:nvSpPr>
            <p:spPr bwMode="auto">
              <a:xfrm flipV="1">
                <a:off x="4150" y="1433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0" name="Line 42"/>
              <p:cNvSpPr>
                <a:spLocks noChangeShapeType="1"/>
              </p:cNvSpPr>
              <p:nvPr/>
            </p:nvSpPr>
            <p:spPr bwMode="auto">
              <a:xfrm>
                <a:off x="4105" y="2614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1" name="Line 43"/>
              <p:cNvSpPr>
                <a:spLocks noChangeShapeType="1"/>
              </p:cNvSpPr>
              <p:nvPr/>
            </p:nvSpPr>
            <p:spPr bwMode="auto">
              <a:xfrm flipH="1" flipV="1">
                <a:off x="3787" y="2478"/>
                <a:ext cx="318" cy="13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2" name="Line 44"/>
              <p:cNvSpPr>
                <a:spLocks noChangeShapeType="1"/>
              </p:cNvSpPr>
              <p:nvPr/>
            </p:nvSpPr>
            <p:spPr bwMode="auto">
              <a:xfrm flipV="1">
                <a:off x="3787" y="2341"/>
                <a:ext cx="363" cy="13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3" name="Line 45"/>
              <p:cNvSpPr>
                <a:spLocks noChangeShapeType="1"/>
              </p:cNvSpPr>
              <p:nvPr/>
            </p:nvSpPr>
            <p:spPr bwMode="auto">
              <a:xfrm>
                <a:off x="4150" y="2341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4" name="Line 46"/>
              <p:cNvSpPr>
                <a:spLocks noChangeShapeType="1"/>
              </p:cNvSpPr>
              <p:nvPr/>
            </p:nvSpPr>
            <p:spPr bwMode="auto">
              <a:xfrm>
                <a:off x="4785" y="2341"/>
                <a:ext cx="271" cy="133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5" name="Line 47"/>
              <p:cNvSpPr>
                <a:spLocks noChangeShapeType="1"/>
              </p:cNvSpPr>
              <p:nvPr/>
            </p:nvSpPr>
            <p:spPr bwMode="auto">
              <a:xfrm flipH="1">
                <a:off x="4736" y="2482"/>
                <a:ext cx="323" cy="13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6" name="Line 48"/>
              <p:cNvSpPr>
                <a:spLocks noChangeShapeType="1"/>
              </p:cNvSpPr>
              <p:nvPr/>
            </p:nvSpPr>
            <p:spPr bwMode="auto">
              <a:xfrm flipV="1">
                <a:off x="4785" y="1434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7" name="Line 54"/>
              <p:cNvSpPr>
                <a:spLocks noChangeShapeType="1"/>
              </p:cNvSpPr>
              <p:nvPr/>
            </p:nvSpPr>
            <p:spPr bwMode="auto">
              <a:xfrm>
                <a:off x="4101" y="1707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8" name="Line 55"/>
              <p:cNvSpPr>
                <a:spLocks noChangeShapeType="1"/>
              </p:cNvSpPr>
              <p:nvPr/>
            </p:nvSpPr>
            <p:spPr bwMode="auto">
              <a:xfrm flipH="1" flipV="1">
                <a:off x="3783" y="1571"/>
                <a:ext cx="318" cy="13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9" name="Line 56"/>
              <p:cNvSpPr>
                <a:spLocks noChangeShapeType="1"/>
              </p:cNvSpPr>
              <p:nvPr/>
            </p:nvSpPr>
            <p:spPr bwMode="auto">
              <a:xfrm flipV="1">
                <a:off x="3783" y="1434"/>
                <a:ext cx="363" cy="13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0" name="Line 57"/>
              <p:cNvSpPr>
                <a:spLocks noChangeShapeType="1"/>
              </p:cNvSpPr>
              <p:nvPr/>
            </p:nvSpPr>
            <p:spPr bwMode="auto">
              <a:xfrm>
                <a:off x="4146" y="1434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1" name="Line 58"/>
              <p:cNvSpPr>
                <a:spLocks noChangeShapeType="1"/>
              </p:cNvSpPr>
              <p:nvPr/>
            </p:nvSpPr>
            <p:spPr bwMode="auto">
              <a:xfrm>
                <a:off x="4781" y="1434"/>
                <a:ext cx="271" cy="133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2" name="Line 59"/>
              <p:cNvSpPr>
                <a:spLocks noChangeShapeType="1"/>
              </p:cNvSpPr>
              <p:nvPr/>
            </p:nvSpPr>
            <p:spPr bwMode="auto">
              <a:xfrm flipH="1">
                <a:off x="4732" y="1575"/>
                <a:ext cx="323" cy="13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6399" name="Group 69"/>
            <p:cNvGrpSpPr>
              <a:grpSpLocks/>
            </p:cNvGrpSpPr>
            <p:nvPr/>
          </p:nvGrpSpPr>
          <p:grpSpPr bwMode="auto">
            <a:xfrm>
              <a:off x="3972" y="2271"/>
              <a:ext cx="70" cy="70"/>
              <a:chOff x="2607" y="2386"/>
              <a:chExt cx="70" cy="70"/>
            </a:xfrm>
          </p:grpSpPr>
          <p:sp>
            <p:nvSpPr>
              <p:cNvPr id="16400" name="Rectangle 67"/>
              <p:cNvSpPr>
                <a:spLocks noChangeArrowheads="1"/>
              </p:cNvSpPr>
              <p:nvPr/>
            </p:nvSpPr>
            <p:spPr bwMode="auto">
              <a:xfrm>
                <a:off x="2607" y="2386"/>
                <a:ext cx="70" cy="70"/>
              </a:xfrm>
              <a:prstGeom prst="rect">
                <a:avLst/>
              </a:prstGeom>
              <a:solidFill>
                <a:srgbClr val="CDCDF3"/>
              </a:solidFill>
              <a:ln w="9525" algn="ctr">
                <a:solidFill>
                  <a:srgbClr val="3E32D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6401" name="Oval 68"/>
              <p:cNvSpPr>
                <a:spLocks noChangeArrowheads="1"/>
              </p:cNvSpPr>
              <p:nvPr/>
            </p:nvSpPr>
            <p:spPr bwMode="auto">
              <a:xfrm>
                <a:off x="2635" y="2414"/>
                <a:ext cx="14" cy="14"/>
              </a:xfrm>
              <a:prstGeom prst="ellipse">
                <a:avLst/>
              </a:prstGeom>
              <a:solidFill>
                <a:srgbClr val="CDCDF3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/>
      <p:bldP spid="537628" grpId="0"/>
      <p:bldP spid="537633" grpId="0"/>
      <p:bldP spid="537663" grpId="0"/>
      <p:bldP spid="537664" grpId="0"/>
      <p:bldP spid="5376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741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5175"/>
            <a:ext cx="5545138" cy="723900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Prismas quadrangulares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7931150" cy="1368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Todo prisma cujas bases são paralelogramos é chamado </a:t>
            </a:r>
            <a:r>
              <a:rPr sz="2000" b="1" smtClean="0">
                <a:solidFill>
                  <a:srgbClr val="B82C00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paralelepípedo</a:t>
            </a: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. 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2987675" y="4437063"/>
            <a:ext cx="244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20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Paralelepípedo</a:t>
            </a:r>
            <a:endParaRPr lang="pt-BR" sz="2000" b="1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266950" y="2924175"/>
            <a:ext cx="4968875" cy="1212850"/>
            <a:chOff x="1338" y="2062"/>
            <a:chExt cx="3130" cy="598"/>
          </a:xfrm>
        </p:grpSpPr>
        <p:sp>
          <p:nvSpPr>
            <p:cNvPr id="17416" name="Freeform 76"/>
            <p:cNvSpPr>
              <a:spLocks/>
            </p:cNvSpPr>
            <p:nvPr/>
          </p:nvSpPr>
          <p:spPr bwMode="auto">
            <a:xfrm>
              <a:off x="1344" y="2296"/>
              <a:ext cx="2392" cy="360"/>
            </a:xfrm>
            <a:custGeom>
              <a:avLst/>
              <a:gdLst>
                <a:gd name="T0" fmla="*/ 0 w 2392"/>
                <a:gd name="T1" fmla="*/ 360 h 360"/>
                <a:gd name="T2" fmla="*/ 220 w 2392"/>
                <a:gd name="T3" fmla="*/ 0 h 360"/>
                <a:gd name="T4" fmla="*/ 2392 w 2392"/>
                <a:gd name="T5" fmla="*/ 0 h 360"/>
                <a:gd name="T6" fmla="*/ 2168 w 2392"/>
                <a:gd name="T7" fmla="*/ 360 h 360"/>
                <a:gd name="T8" fmla="*/ 0 w 2392"/>
                <a:gd name="T9" fmla="*/ 360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2"/>
                <a:gd name="T16" fmla="*/ 0 h 360"/>
                <a:gd name="T17" fmla="*/ 2392 w 2392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2" h="360">
                  <a:moveTo>
                    <a:pt x="0" y="360"/>
                  </a:moveTo>
                  <a:lnTo>
                    <a:pt x="220" y="0"/>
                  </a:lnTo>
                  <a:lnTo>
                    <a:pt x="2392" y="0"/>
                  </a:lnTo>
                  <a:lnTo>
                    <a:pt x="2168" y="360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CDCDF3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7" name="Freeform 77"/>
            <p:cNvSpPr>
              <a:spLocks/>
            </p:cNvSpPr>
            <p:nvPr/>
          </p:nvSpPr>
          <p:spPr bwMode="auto">
            <a:xfrm>
              <a:off x="3518" y="2070"/>
              <a:ext cx="946" cy="590"/>
            </a:xfrm>
            <a:custGeom>
              <a:avLst/>
              <a:gdLst>
                <a:gd name="T0" fmla="*/ 224 w 946"/>
                <a:gd name="T1" fmla="*/ 226 h 590"/>
                <a:gd name="T2" fmla="*/ 946 w 946"/>
                <a:gd name="T3" fmla="*/ 0 h 590"/>
                <a:gd name="T4" fmla="*/ 718 w 946"/>
                <a:gd name="T5" fmla="*/ 360 h 590"/>
                <a:gd name="T6" fmla="*/ 0 w 946"/>
                <a:gd name="T7" fmla="*/ 590 h 590"/>
                <a:gd name="T8" fmla="*/ 224 w 946"/>
                <a:gd name="T9" fmla="*/ 226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6"/>
                <a:gd name="T16" fmla="*/ 0 h 590"/>
                <a:gd name="T17" fmla="*/ 946 w 946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6" h="590">
                  <a:moveTo>
                    <a:pt x="224" y="226"/>
                  </a:moveTo>
                  <a:lnTo>
                    <a:pt x="946" y="0"/>
                  </a:lnTo>
                  <a:lnTo>
                    <a:pt x="718" y="360"/>
                  </a:lnTo>
                  <a:lnTo>
                    <a:pt x="0" y="590"/>
                  </a:lnTo>
                  <a:lnTo>
                    <a:pt x="224" y="226"/>
                  </a:lnTo>
                  <a:close/>
                </a:path>
              </a:pathLst>
            </a:custGeom>
            <a:solidFill>
              <a:srgbClr val="CDCDF3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18" name="AutoShape 75"/>
            <p:cNvSpPr>
              <a:spLocks noChangeArrowheads="1"/>
            </p:cNvSpPr>
            <p:nvPr/>
          </p:nvSpPr>
          <p:spPr bwMode="auto">
            <a:xfrm>
              <a:off x="1562" y="2063"/>
              <a:ext cx="2903" cy="227"/>
            </a:xfrm>
            <a:prstGeom prst="parallelogram">
              <a:avLst>
                <a:gd name="adj" fmla="val 319714"/>
              </a:avLst>
            </a:prstGeom>
            <a:solidFill>
              <a:srgbClr val="CDCDF3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7419" name="AutoShape 59"/>
            <p:cNvSpPr>
              <a:spLocks noChangeArrowheads="1"/>
            </p:cNvSpPr>
            <p:nvPr/>
          </p:nvSpPr>
          <p:spPr bwMode="auto">
            <a:xfrm>
              <a:off x="1338" y="2432"/>
              <a:ext cx="2903" cy="227"/>
            </a:xfrm>
            <a:prstGeom prst="parallelogram">
              <a:avLst>
                <a:gd name="adj" fmla="val 319714"/>
              </a:avLst>
            </a:prstGeom>
            <a:solidFill>
              <a:srgbClr val="090EDD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7420" name="Line 60"/>
            <p:cNvSpPr>
              <a:spLocks noChangeShapeType="1"/>
            </p:cNvSpPr>
            <p:nvPr/>
          </p:nvSpPr>
          <p:spPr bwMode="auto">
            <a:xfrm flipV="1">
              <a:off x="1340" y="2289"/>
              <a:ext cx="229" cy="37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1" name="Line 61"/>
            <p:cNvSpPr>
              <a:spLocks noChangeShapeType="1"/>
            </p:cNvSpPr>
            <p:nvPr/>
          </p:nvSpPr>
          <p:spPr bwMode="auto">
            <a:xfrm>
              <a:off x="1338" y="2659"/>
              <a:ext cx="2177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2" name="Line 63"/>
            <p:cNvSpPr>
              <a:spLocks noChangeShapeType="1"/>
            </p:cNvSpPr>
            <p:nvPr/>
          </p:nvSpPr>
          <p:spPr bwMode="auto">
            <a:xfrm>
              <a:off x="2061" y="2432"/>
              <a:ext cx="2177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3" name="Line 64"/>
            <p:cNvSpPr>
              <a:spLocks noChangeShapeType="1"/>
            </p:cNvSpPr>
            <p:nvPr/>
          </p:nvSpPr>
          <p:spPr bwMode="auto">
            <a:xfrm flipV="1">
              <a:off x="1338" y="2432"/>
              <a:ext cx="726" cy="22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4" name="Line 65"/>
            <p:cNvSpPr>
              <a:spLocks noChangeShapeType="1"/>
            </p:cNvSpPr>
            <p:nvPr/>
          </p:nvSpPr>
          <p:spPr bwMode="auto">
            <a:xfrm flipV="1">
              <a:off x="3515" y="2432"/>
              <a:ext cx="726" cy="22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5" name="Line 68"/>
            <p:cNvSpPr>
              <a:spLocks noChangeShapeType="1"/>
            </p:cNvSpPr>
            <p:nvPr/>
          </p:nvSpPr>
          <p:spPr bwMode="auto">
            <a:xfrm>
              <a:off x="1557" y="2293"/>
              <a:ext cx="2177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6" name="Line 69"/>
            <p:cNvSpPr>
              <a:spLocks noChangeShapeType="1"/>
            </p:cNvSpPr>
            <p:nvPr/>
          </p:nvSpPr>
          <p:spPr bwMode="auto">
            <a:xfrm>
              <a:off x="2280" y="2066"/>
              <a:ext cx="2177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Line 70"/>
            <p:cNvSpPr>
              <a:spLocks noChangeShapeType="1"/>
            </p:cNvSpPr>
            <p:nvPr/>
          </p:nvSpPr>
          <p:spPr bwMode="auto">
            <a:xfrm flipV="1">
              <a:off x="1557" y="2066"/>
              <a:ext cx="726" cy="22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8" name="Line 71"/>
            <p:cNvSpPr>
              <a:spLocks noChangeShapeType="1"/>
            </p:cNvSpPr>
            <p:nvPr/>
          </p:nvSpPr>
          <p:spPr bwMode="auto">
            <a:xfrm flipV="1">
              <a:off x="3734" y="2066"/>
              <a:ext cx="726" cy="22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29" name="Line 72"/>
            <p:cNvSpPr>
              <a:spLocks noChangeShapeType="1"/>
            </p:cNvSpPr>
            <p:nvPr/>
          </p:nvSpPr>
          <p:spPr bwMode="auto">
            <a:xfrm flipV="1">
              <a:off x="3513" y="2290"/>
              <a:ext cx="229" cy="37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0" name="Line 73"/>
            <p:cNvSpPr>
              <a:spLocks noChangeShapeType="1"/>
            </p:cNvSpPr>
            <p:nvPr/>
          </p:nvSpPr>
          <p:spPr bwMode="auto">
            <a:xfrm flipV="1">
              <a:off x="2073" y="2063"/>
              <a:ext cx="229" cy="37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1" name="Line 74"/>
            <p:cNvSpPr>
              <a:spLocks noChangeShapeType="1"/>
            </p:cNvSpPr>
            <p:nvPr/>
          </p:nvSpPr>
          <p:spPr bwMode="auto">
            <a:xfrm flipV="1">
              <a:off x="4239" y="2062"/>
              <a:ext cx="229" cy="37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843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843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476375" y="765175"/>
            <a:ext cx="5543550" cy="723900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sz="2400" b="1" smtClean="0">
                <a:solidFill>
                  <a:schemeClr val="bg1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Prismas quadrangulares</a:t>
            </a:r>
          </a:p>
        </p:txBody>
      </p:sp>
      <p:sp>
        <p:nvSpPr>
          <p:cNvPr id="540675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291513" cy="10810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Se as bases de um paralelepípedo reto são retângulos, ele é chamado </a:t>
            </a:r>
            <a:r>
              <a:rPr sz="2000" b="1" smtClean="0">
                <a:solidFill>
                  <a:srgbClr val="B82C00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paralelepípedo retângulo</a:t>
            </a: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. 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2339975" y="4987925"/>
            <a:ext cx="38893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Paralelepípedo retângulo </a:t>
            </a:r>
            <a:endParaRPr lang="pt-BR" sz="1900" b="1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849563" y="3001963"/>
            <a:ext cx="3378200" cy="1866900"/>
            <a:chOff x="1428" y="1569"/>
            <a:chExt cx="2682" cy="909"/>
          </a:xfrm>
        </p:grpSpPr>
        <p:sp>
          <p:nvSpPr>
            <p:cNvPr id="18440" name="Freeform 39"/>
            <p:cNvSpPr>
              <a:spLocks/>
            </p:cNvSpPr>
            <p:nvPr/>
          </p:nvSpPr>
          <p:spPr bwMode="auto">
            <a:xfrm>
              <a:off x="3741" y="1569"/>
              <a:ext cx="369" cy="903"/>
            </a:xfrm>
            <a:custGeom>
              <a:avLst/>
              <a:gdLst>
                <a:gd name="T0" fmla="*/ 3 w 369"/>
                <a:gd name="T1" fmla="*/ 273 h 903"/>
                <a:gd name="T2" fmla="*/ 366 w 369"/>
                <a:gd name="T3" fmla="*/ 0 h 903"/>
                <a:gd name="T4" fmla="*/ 369 w 369"/>
                <a:gd name="T5" fmla="*/ 636 h 903"/>
                <a:gd name="T6" fmla="*/ 0 w 369"/>
                <a:gd name="T7" fmla="*/ 903 h 903"/>
                <a:gd name="T8" fmla="*/ 3 w 369"/>
                <a:gd name="T9" fmla="*/ 273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"/>
                <a:gd name="T16" fmla="*/ 0 h 903"/>
                <a:gd name="T17" fmla="*/ 369 w 369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" h="903">
                  <a:moveTo>
                    <a:pt x="3" y="273"/>
                  </a:moveTo>
                  <a:lnTo>
                    <a:pt x="366" y="0"/>
                  </a:lnTo>
                  <a:lnTo>
                    <a:pt x="369" y="636"/>
                  </a:lnTo>
                  <a:lnTo>
                    <a:pt x="0" y="903"/>
                  </a:lnTo>
                  <a:lnTo>
                    <a:pt x="3" y="273"/>
                  </a:lnTo>
                  <a:close/>
                </a:path>
              </a:pathLst>
            </a:custGeom>
            <a:solidFill>
              <a:srgbClr val="CDCDF3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1" name="Freeform 38"/>
            <p:cNvSpPr>
              <a:spLocks/>
            </p:cNvSpPr>
            <p:nvPr/>
          </p:nvSpPr>
          <p:spPr bwMode="auto">
            <a:xfrm>
              <a:off x="1428" y="1839"/>
              <a:ext cx="2319" cy="639"/>
            </a:xfrm>
            <a:custGeom>
              <a:avLst/>
              <a:gdLst>
                <a:gd name="T0" fmla="*/ 1 w 2319"/>
                <a:gd name="T1" fmla="*/ 639 h 639"/>
                <a:gd name="T2" fmla="*/ 0 w 2319"/>
                <a:gd name="T3" fmla="*/ 6 h 639"/>
                <a:gd name="T4" fmla="*/ 2319 w 2319"/>
                <a:gd name="T5" fmla="*/ 0 h 639"/>
                <a:gd name="T6" fmla="*/ 2310 w 2319"/>
                <a:gd name="T7" fmla="*/ 633 h 639"/>
                <a:gd name="T8" fmla="*/ 1 w 2319"/>
                <a:gd name="T9" fmla="*/ 639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9"/>
                <a:gd name="T16" fmla="*/ 0 h 639"/>
                <a:gd name="T17" fmla="*/ 2319 w 2319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9" h="639">
                  <a:moveTo>
                    <a:pt x="1" y="639"/>
                  </a:moveTo>
                  <a:lnTo>
                    <a:pt x="0" y="6"/>
                  </a:lnTo>
                  <a:lnTo>
                    <a:pt x="2319" y="0"/>
                  </a:lnTo>
                  <a:lnTo>
                    <a:pt x="2310" y="633"/>
                  </a:lnTo>
                  <a:lnTo>
                    <a:pt x="1" y="639"/>
                  </a:lnTo>
                  <a:close/>
                </a:path>
              </a:pathLst>
            </a:custGeom>
            <a:solidFill>
              <a:srgbClr val="CDCDF3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2" name="AutoShape 37"/>
            <p:cNvSpPr>
              <a:spLocks noChangeArrowheads="1"/>
            </p:cNvSpPr>
            <p:nvPr/>
          </p:nvSpPr>
          <p:spPr bwMode="auto">
            <a:xfrm>
              <a:off x="1432" y="1570"/>
              <a:ext cx="2676" cy="273"/>
            </a:xfrm>
            <a:prstGeom prst="parallelogram">
              <a:avLst>
                <a:gd name="adj" fmla="val 136459"/>
              </a:avLst>
            </a:prstGeom>
            <a:solidFill>
              <a:srgbClr val="CDCDF3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8443" name="AutoShape 24"/>
            <p:cNvSpPr>
              <a:spLocks noChangeArrowheads="1"/>
            </p:cNvSpPr>
            <p:nvPr/>
          </p:nvSpPr>
          <p:spPr bwMode="auto">
            <a:xfrm>
              <a:off x="1429" y="2205"/>
              <a:ext cx="2676" cy="273"/>
            </a:xfrm>
            <a:prstGeom prst="parallelogram">
              <a:avLst>
                <a:gd name="adj" fmla="val 136459"/>
              </a:avLst>
            </a:prstGeom>
            <a:solidFill>
              <a:srgbClr val="090EDD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8444" name="Line 25"/>
            <p:cNvSpPr>
              <a:spLocks noChangeShapeType="1"/>
            </p:cNvSpPr>
            <p:nvPr/>
          </p:nvSpPr>
          <p:spPr bwMode="auto">
            <a:xfrm flipV="1">
              <a:off x="1429" y="1842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5" name="Line 26"/>
            <p:cNvSpPr>
              <a:spLocks noChangeShapeType="1"/>
            </p:cNvSpPr>
            <p:nvPr/>
          </p:nvSpPr>
          <p:spPr bwMode="auto">
            <a:xfrm>
              <a:off x="1429" y="2478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6" name="Line 27"/>
            <p:cNvSpPr>
              <a:spLocks noChangeShapeType="1"/>
            </p:cNvSpPr>
            <p:nvPr/>
          </p:nvSpPr>
          <p:spPr bwMode="auto">
            <a:xfrm>
              <a:off x="1792" y="2205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7" name="Line 28"/>
            <p:cNvSpPr>
              <a:spLocks noChangeShapeType="1"/>
            </p:cNvSpPr>
            <p:nvPr/>
          </p:nvSpPr>
          <p:spPr bwMode="auto">
            <a:xfrm flipV="1">
              <a:off x="1429" y="2205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8" name="Line 29"/>
            <p:cNvSpPr>
              <a:spLocks noChangeShapeType="1"/>
            </p:cNvSpPr>
            <p:nvPr/>
          </p:nvSpPr>
          <p:spPr bwMode="auto">
            <a:xfrm flipV="1">
              <a:off x="3734" y="2205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9" name="Line 30"/>
            <p:cNvSpPr>
              <a:spLocks noChangeShapeType="1"/>
            </p:cNvSpPr>
            <p:nvPr/>
          </p:nvSpPr>
          <p:spPr bwMode="auto">
            <a:xfrm flipV="1">
              <a:off x="1803" y="1570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0" name="Line 31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1" name="Line 32"/>
            <p:cNvSpPr>
              <a:spLocks noChangeShapeType="1"/>
            </p:cNvSpPr>
            <p:nvPr/>
          </p:nvSpPr>
          <p:spPr bwMode="auto">
            <a:xfrm flipV="1">
              <a:off x="4105" y="1570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2" name="Line 33"/>
            <p:cNvSpPr>
              <a:spLocks noChangeShapeType="1"/>
            </p:cNvSpPr>
            <p:nvPr/>
          </p:nvSpPr>
          <p:spPr bwMode="auto">
            <a:xfrm>
              <a:off x="1432" y="1843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3" name="Line 34"/>
            <p:cNvSpPr>
              <a:spLocks noChangeShapeType="1"/>
            </p:cNvSpPr>
            <p:nvPr/>
          </p:nvSpPr>
          <p:spPr bwMode="auto">
            <a:xfrm>
              <a:off x="1795" y="1570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4" name="Line 35"/>
            <p:cNvSpPr>
              <a:spLocks noChangeShapeType="1"/>
            </p:cNvSpPr>
            <p:nvPr/>
          </p:nvSpPr>
          <p:spPr bwMode="auto">
            <a:xfrm flipV="1">
              <a:off x="1432" y="1570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 flipV="1">
              <a:off x="3737" y="1570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  <p:bldP spid="5406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945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5175"/>
            <a:ext cx="5473700" cy="719138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smtClean="0">
                <a:solidFill>
                  <a:schemeClr val="bg1"/>
                </a:solidFill>
                <a:latin typeface="+mj-lt"/>
              </a:rPr>
              <a:t>Prismas quadrangulares</a:t>
            </a:r>
          </a:p>
        </p:txBody>
      </p:sp>
      <p:sp>
        <p:nvSpPr>
          <p:cNvPr id="541699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844675"/>
            <a:ext cx="7931150" cy="1368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Se todas as arestas de um paralelepípedo retângulo são congruentes entre si, ele é chamado </a:t>
            </a:r>
            <a:r>
              <a:rPr sz="2000" b="1" smtClean="0">
                <a:solidFill>
                  <a:srgbClr val="B82C00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cubo</a:t>
            </a: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 ou </a:t>
            </a:r>
            <a:r>
              <a:rPr sz="2000" b="1" smtClean="0">
                <a:solidFill>
                  <a:srgbClr val="B82C00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hexaedro regular</a:t>
            </a: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338388" y="4992688"/>
            <a:ext cx="3889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Cubo ou hexaedro regular</a:t>
            </a:r>
            <a:endParaRPr lang="pt-BR" sz="1900" b="1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89325" y="3068638"/>
            <a:ext cx="1730375" cy="1584325"/>
            <a:chOff x="1972" y="1842"/>
            <a:chExt cx="1180" cy="998"/>
          </a:xfrm>
        </p:grpSpPr>
        <p:sp>
          <p:nvSpPr>
            <p:cNvPr id="19464" name="AutoShape 22"/>
            <p:cNvSpPr>
              <a:spLocks noChangeArrowheads="1"/>
            </p:cNvSpPr>
            <p:nvPr/>
          </p:nvSpPr>
          <p:spPr bwMode="auto">
            <a:xfrm>
              <a:off x="1972" y="1842"/>
              <a:ext cx="1180" cy="998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9465" name="Line 23"/>
            <p:cNvSpPr>
              <a:spLocks noChangeShapeType="1"/>
            </p:cNvSpPr>
            <p:nvPr/>
          </p:nvSpPr>
          <p:spPr bwMode="auto">
            <a:xfrm>
              <a:off x="2223" y="2590"/>
              <a:ext cx="929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6" name="Line 24"/>
            <p:cNvSpPr>
              <a:spLocks noChangeShapeType="1"/>
            </p:cNvSpPr>
            <p:nvPr/>
          </p:nvSpPr>
          <p:spPr bwMode="auto">
            <a:xfrm rot="-5400000">
              <a:off x="1850" y="2219"/>
              <a:ext cx="750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7" name="Line 26"/>
            <p:cNvSpPr>
              <a:spLocks noChangeShapeType="1"/>
            </p:cNvSpPr>
            <p:nvPr/>
          </p:nvSpPr>
          <p:spPr bwMode="auto">
            <a:xfrm flipV="1">
              <a:off x="1974" y="2591"/>
              <a:ext cx="250" cy="24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  <p:bldP spid="5417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048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831850"/>
            <a:ext cx="4968875" cy="725488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Estudo geral do prisma</a:t>
            </a:r>
          </a:p>
        </p:txBody>
      </p:sp>
      <p:sp>
        <p:nvSpPr>
          <p:cNvPr id="568323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8147050" cy="12969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	Vamos aprender a calcular volume em prismas quaisquer. Em geral. Vamos considerar prismas retos em que:</a:t>
            </a:r>
          </a:p>
        </p:txBody>
      </p:sp>
      <p:sp>
        <p:nvSpPr>
          <p:cNvPr id="568348" name="Text Box 28"/>
          <p:cNvSpPr txBox="1">
            <a:spLocks noChangeArrowheads="1"/>
          </p:cNvSpPr>
          <p:nvPr/>
        </p:nvSpPr>
        <p:spPr bwMode="auto">
          <a:xfrm>
            <a:off x="611188" y="2779713"/>
            <a:ext cx="7989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As arestas laterais são alturas;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8349" name="Text Box 29"/>
          <p:cNvSpPr txBox="1">
            <a:spLocks noChangeArrowheads="1"/>
          </p:cNvSpPr>
          <p:nvPr/>
        </p:nvSpPr>
        <p:spPr bwMode="auto">
          <a:xfrm>
            <a:off x="611188" y="3259138"/>
            <a:ext cx="7989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As faces laterais são retângulos;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0488" name="Group 32"/>
          <p:cNvGrpSpPr>
            <a:grpSpLocks/>
          </p:cNvGrpSpPr>
          <p:nvPr/>
        </p:nvGrpSpPr>
        <p:grpSpPr bwMode="auto">
          <a:xfrm>
            <a:off x="1641475" y="3832225"/>
            <a:ext cx="1993900" cy="1651000"/>
            <a:chOff x="1036" y="1241"/>
            <a:chExt cx="1256" cy="1318"/>
          </a:xfrm>
        </p:grpSpPr>
        <p:sp>
          <p:nvSpPr>
            <p:cNvPr id="20515" name="Freeform 33"/>
            <p:cNvSpPr>
              <a:spLocks/>
            </p:cNvSpPr>
            <p:nvPr/>
          </p:nvSpPr>
          <p:spPr bwMode="auto">
            <a:xfrm>
              <a:off x="1038" y="1648"/>
              <a:ext cx="1254" cy="910"/>
            </a:xfrm>
            <a:custGeom>
              <a:avLst/>
              <a:gdLst>
                <a:gd name="T0" fmla="*/ 6 w 1254"/>
                <a:gd name="T1" fmla="*/ 910 h 910"/>
                <a:gd name="T2" fmla="*/ 1254 w 1254"/>
                <a:gd name="T3" fmla="*/ 910 h 910"/>
                <a:gd name="T4" fmla="*/ 1252 w 1254"/>
                <a:gd name="T5" fmla="*/ 0 h 910"/>
                <a:gd name="T6" fmla="*/ 0 w 1254"/>
                <a:gd name="T7" fmla="*/ 2 h 910"/>
                <a:gd name="T8" fmla="*/ 6 w 1254"/>
                <a:gd name="T9" fmla="*/ 910 h 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4"/>
                <a:gd name="T16" fmla="*/ 0 h 910"/>
                <a:gd name="T17" fmla="*/ 1254 w 1254"/>
                <a:gd name="T18" fmla="*/ 910 h 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4" h="910">
                  <a:moveTo>
                    <a:pt x="6" y="910"/>
                  </a:moveTo>
                  <a:lnTo>
                    <a:pt x="1254" y="910"/>
                  </a:lnTo>
                  <a:lnTo>
                    <a:pt x="1252" y="0"/>
                  </a:lnTo>
                  <a:lnTo>
                    <a:pt x="0" y="2"/>
                  </a:lnTo>
                  <a:lnTo>
                    <a:pt x="6" y="910"/>
                  </a:lnTo>
                  <a:close/>
                </a:path>
              </a:pathLst>
            </a:custGeom>
            <a:solidFill>
              <a:srgbClr val="CDCDF3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16" name="Freeform 34"/>
            <p:cNvSpPr>
              <a:spLocks/>
            </p:cNvSpPr>
            <p:nvPr/>
          </p:nvSpPr>
          <p:spPr bwMode="auto">
            <a:xfrm>
              <a:off x="1050" y="2150"/>
              <a:ext cx="1234" cy="406"/>
            </a:xfrm>
            <a:custGeom>
              <a:avLst/>
              <a:gdLst>
                <a:gd name="T0" fmla="*/ 0 w 1242"/>
                <a:gd name="T1" fmla="*/ 367 h 414"/>
                <a:gd name="T2" fmla="*/ 1194 w 1242"/>
                <a:gd name="T3" fmla="*/ 368 h 414"/>
                <a:gd name="T4" fmla="*/ 914 w 1242"/>
                <a:gd name="T5" fmla="*/ 0 h 414"/>
                <a:gd name="T6" fmla="*/ 0 w 1242"/>
                <a:gd name="T7" fmla="*/ 367 h 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2"/>
                <a:gd name="T13" fmla="*/ 0 h 414"/>
                <a:gd name="T14" fmla="*/ 1242 w 1242"/>
                <a:gd name="T15" fmla="*/ 414 h 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2" h="414">
                  <a:moveTo>
                    <a:pt x="0" y="412"/>
                  </a:moveTo>
                  <a:lnTo>
                    <a:pt x="1242" y="414"/>
                  </a:lnTo>
                  <a:lnTo>
                    <a:pt x="950" y="0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090ED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17" name="Line 35"/>
            <p:cNvSpPr>
              <a:spLocks noChangeShapeType="1"/>
            </p:cNvSpPr>
            <p:nvPr/>
          </p:nvSpPr>
          <p:spPr bwMode="auto">
            <a:xfrm>
              <a:off x="1036" y="2559"/>
              <a:ext cx="1254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 flipV="1">
              <a:off x="1040" y="2150"/>
              <a:ext cx="950" cy="409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19" name="Line 37"/>
            <p:cNvSpPr>
              <a:spLocks noChangeShapeType="1"/>
            </p:cNvSpPr>
            <p:nvPr/>
          </p:nvSpPr>
          <p:spPr bwMode="auto">
            <a:xfrm>
              <a:off x="1993" y="2149"/>
              <a:ext cx="288" cy="404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0" name="Freeform 38"/>
            <p:cNvSpPr>
              <a:spLocks/>
            </p:cNvSpPr>
            <p:nvPr/>
          </p:nvSpPr>
          <p:spPr bwMode="auto">
            <a:xfrm>
              <a:off x="1050" y="1242"/>
              <a:ext cx="1234" cy="406"/>
            </a:xfrm>
            <a:custGeom>
              <a:avLst/>
              <a:gdLst>
                <a:gd name="T0" fmla="*/ 0 w 1242"/>
                <a:gd name="T1" fmla="*/ 367 h 414"/>
                <a:gd name="T2" fmla="*/ 1194 w 1242"/>
                <a:gd name="T3" fmla="*/ 368 h 414"/>
                <a:gd name="T4" fmla="*/ 914 w 1242"/>
                <a:gd name="T5" fmla="*/ 0 h 414"/>
                <a:gd name="T6" fmla="*/ 0 w 1242"/>
                <a:gd name="T7" fmla="*/ 367 h 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2"/>
                <a:gd name="T13" fmla="*/ 0 h 414"/>
                <a:gd name="T14" fmla="*/ 1242 w 1242"/>
                <a:gd name="T15" fmla="*/ 414 h 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2" h="414">
                  <a:moveTo>
                    <a:pt x="0" y="412"/>
                  </a:moveTo>
                  <a:lnTo>
                    <a:pt x="1242" y="414"/>
                  </a:lnTo>
                  <a:lnTo>
                    <a:pt x="950" y="0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090ED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 flipV="1">
              <a:off x="1040" y="1242"/>
              <a:ext cx="950" cy="409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2" name="Line 40"/>
            <p:cNvSpPr>
              <a:spLocks noChangeShapeType="1"/>
            </p:cNvSpPr>
            <p:nvPr/>
          </p:nvSpPr>
          <p:spPr bwMode="auto">
            <a:xfrm>
              <a:off x="1993" y="1241"/>
              <a:ext cx="288" cy="404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3" name="Line 41"/>
            <p:cNvSpPr>
              <a:spLocks noChangeShapeType="1"/>
            </p:cNvSpPr>
            <p:nvPr/>
          </p:nvSpPr>
          <p:spPr bwMode="auto">
            <a:xfrm flipV="1">
              <a:off x="1042" y="1649"/>
              <a:ext cx="0" cy="90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4" name="Line 42"/>
            <p:cNvSpPr>
              <a:spLocks noChangeShapeType="1"/>
            </p:cNvSpPr>
            <p:nvPr/>
          </p:nvSpPr>
          <p:spPr bwMode="auto">
            <a:xfrm flipV="1">
              <a:off x="2290" y="1649"/>
              <a:ext cx="0" cy="90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5" name="Line 43"/>
            <p:cNvSpPr>
              <a:spLocks noChangeShapeType="1"/>
            </p:cNvSpPr>
            <p:nvPr/>
          </p:nvSpPr>
          <p:spPr bwMode="auto">
            <a:xfrm flipV="1">
              <a:off x="1991" y="1244"/>
              <a:ext cx="0" cy="90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6" name="Line 44"/>
            <p:cNvSpPr>
              <a:spLocks noChangeShapeType="1"/>
            </p:cNvSpPr>
            <p:nvPr/>
          </p:nvSpPr>
          <p:spPr bwMode="auto">
            <a:xfrm>
              <a:off x="1036" y="1651"/>
              <a:ext cx="1254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7" name="Line 45"/>
            <p:cNvSpPr>
              <a:spLocks noChangeShapeType="1"/>
            </p:cNvSpPr>
            <p:nvPr/>
          </p:nvSpPr>
          <p:spPr bwMode="auto">
            <a:xfrm flipV="1">
              <a:off x="1929" y="2077"/>
              <a:ext cx="62" cy="31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8" name="Line 46"/>
            <p:cNvSpPr>
              <a:spLocks noChangeShapeType="1"/>
            </p:cNvSpPr>
            <p:nvPr/>
          </p:nvSpPr>
          <p:spPr bwMode="auto">
            <a:xfrm>
              <a:off x="1929" y="2109"/>
              <a:ext cx="0" cy="68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29" name="Line 47"/>
            <p:cNvSpPr>
              <a:spLocks noChangeShapeType="1"/>
            </p:cNvSpPr>
            <p:nvPr/>
          </p:nvSpPr>
          <p:spPr bwMode="auto">
            <a:xfrm>
              <a:off x="2038" y="2131"/>
              <a:ext cx="0" cy="75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0" name="Line 48"/>
            <p:cNvSpPr>
              <a:spLocks noChangeShapeType="1"/>
            </p:cNvSpPr>
            <p:nvPr/>
          </p:nvSpPr>
          <p:spPr bwMode="auto">
            <a:xfrm>
              <a:off x="1997" y="2077"/>
              <a:ext cx="39" cy="50"/>
            </a:xfrm>
            <a:prstGeom prst="line">
              <a:avLst/>
            </a:prstGeom>
            <a:noFill/>
            <a:ln w="9525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31" name="Oval 49"/>
            <p:cNvSpPr>
              <a:spLocks noChangeArrowheads="1"/>
            </p:cNvSpPr>
            <p:nvPr/>
          </p:nvSpPr>
          <p:spPr bwMode="auto">
            <a:xfrm>
              <a:off x="2010" y="2135"/>
              <a:ext cx="5" cy="5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0532" name="Oval 50"/>
            <p:cNvSpPr>
              <a:spLocks noChangeArrowheads="1"/>
            </p:cNvSpPr>
            <p:nvPr/>
          </p:nvSpPr>
          <p:spPr bwMode="auto">
            <a:xfrm>
              <a:off x="1958" y="2131"/>
              <a:ext cx="5" cy="5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932363" y="3781425"/>
            <a:ext cx="2025650" cy="1879600"/>
            <a:chOff x="3606" y="1430"/>
            <a:chExt cx="1276" cy="1184"/>
          </a:xfrm>
        </p:grpSpPr>
        <p:grpSp>
          <p:nvGrpSpPr>
            <p:cNvPr id="20490" name="Group 55"/>
            <p:cNvGrpSpPr>
              <a:grpSpLocks/>
            </p:cNvGrpSpPr>
            <p:nvPr/>
          </p:nvGrpSpPr>
          <p:grpSpPr bwMode="auto">
            <a:xfrm>
              <a:off x="3606" y="1430"/>
              <a:ext cx="1276" cy="1184"/>
              <a:chOff x="3783" y="1432"/>
              <a:chExt cx="1276" cy="1184"/>
            </a:xfrm>
          </p:grpSpPr>
          <p:sp>
            <p:nvSpPr>
              <p:cNvPr id="20494" name="Freeform 56"/>
              <p:cNvSpPr>
                <a:spLocks/>
              </p:cNvSpPr>
              <p:nvPr/>
            </p:nvSpPr>
            <p:spPr bwMode="auto">
              <a:xfrm>
                <a:off x="3785" y="1572"/>
                <a:ext cx="1272" cy="1044"/>
              </a:xfrm>
              <a:custGeom>
                <a:avLst/>
                <a:gdLst>
                  <a:gd name="T0" fmla="*/ 0 w 1272"/>
                  <a:gd name="T1" fmla="*/ 910 h 1044"/>
                  <a:gd name="T2" fmla="*/ 0 w 1272"/>
                  <a:gd name="T3" fmla="*/ 0 h 1044"/>
                  <a:gd name="T4" fmla="*/ 319 w 1272"/>
                  <a:gd name="T5" fmla="*/ 137 h 1044"/>
                  <a:gd name="T6" fmla="*/ 953 w 1272"/>
                  <a:gd name="T7" fmla="*/ 134 h 1044"/>
                  <a:gd name="T8" fmla="*/ 1269 w 1272"/>
                  <a:gd name="T9" fmla="*/ 0 h 1044"/>
                  <a:gd name="T10" fmla="*/ 1272 w 1272"/>
                  <a:gd name="T11" fmla="*/ 910 h 1044"/>
                  <a:gd name="T12" fmla="*/ 955 w 1272"/>
                  <a:gd name="T13" fmla="*/ 1044 h 1044"/>
                  <a:gd name="T14" fmla="*/ 321 w 1272"/>
                  <a:gd name="T15" fmla="*/ 1039 h 1044"/>
                  <a:gd name="T16" fmla="*/ 0 w 1272"/>
                  <a:gd name="T17" fmla="*/ 910 h 10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2"/>
                  <a:gd name="T28" fmla="*/ 0 h 1044"/>
                  <a:gd name="T29" fmla="*/ 1272 w 1272"/>
                  <a:gd name="T30" fmla="*/ 1044 h 10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2" h="1044">
                    <a:moveTo>
                      <a:pt x="0" y="910"/>
                    </a:moveTo>
                    <a:lnTo>
                      <a:pt x="0" y="0"/>
                    </a:lnTo>
                    <a:lnTo>
                      <a:pt x="319" y="137"/>
                    </a:lnTo>
                    <a:lnTo>
                      <a:pt x="953" y="134"/>
                    </a:lnTo>
                    <a:lnTo>
                      <a:pt x="1269" y="0"/>
                    </a:lnTo>
                    <a:lnTo>
                      <a:pt x="1272" y="910"/>
                    </a:lnTo>
                    <a:lnTo>
                      <a:pt x="955" y="1044"/>
                    </a:lnTo>
                    <a:lnTo>
                      <a:pt x="321" y="1039"/>
                    </a:lnTo>
                    <a:lnTo>
                      <a:pt x="0" y="910"/>
                    </a:lnTo>
                    <a:close/>
                  </a:path>
                </a:pathLst>
              </a:custGeom>
              <a:solidFill>
                <a:srgbClr val="CDCDF3"/>
              </a:solidFill>
              <a:ln w="19050" cap="flat" cmpd="sng">
                <a:solidFill>
                  <a:srgbClr val="3E32D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95" name="Freeform 57"/>
              <p:cNvSpPr>
                <a:spLocks/>
              </p:cNvSpPr>
              <p:nvPr/>
            </p:nvSpPr>
            <p:spPr bwMode="auto">
              <a:xfrm>
                <a:off x="3785" y="1432"/>
                <a:ext cx="1270" cy="276"/>
              </a:xfrm>
              <a:custGeom>
                <a:avLst/>
                <a:gdLst>
                  <a:gd name="T0" fmla="*/ 0 w 1270"/>
                  <a:gd name="T1" fmla="*/ 140 h 276"/>
                  <a:gd name="T2" fmla="*/ 318 w 1270"/>
                  <a:gd name="T3" fmla="*/ 276 h 276"/>
                  <a:gd name="T4" fmla="*/ 950 w 1270"/>
                  <a:gd name="T5" fmla="*/ 274 h 276"/>
                  <a:gd name="T6" fmla="*/ 1270 w 1270"/>
                  <a:gd name="T7" fmla="*/ 140 h 276"/>
                  <a:gd name="T8" fmla="*/ 990 w 1270"/>
                  <a:gd name="T9" fmla="*/ 0 h 276"/>
                  <a:gd name="T10" fmla="*/ 362 w 1270"/>
                  <a:gd name="T11" fmla="*/ 0 h 276"/>
                  <a:gd name="T12" fmla="*/ 0 w 1270"/>
                  <a:gd name="T13" fmla="*/ 140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0"/>
                  <a:gd name="T22" fmla="*/ 0 h 276"/>
                  <a:gd name="T23" fmla="*/ 1270 w 1270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0" h="276">
                    <a:moveTo>
                      <a:pt x="0" y="140"/>
                    </a:moveTo>
                    <a:lnTo>
                      <a:pt x="318" y="276"/>
                    </a:lnTo>
                    <a:lnTo>
                      <a:pt x="950" y="274"/>
                    </a:lnTo>
                    <a:lnTo>
                      <a:pt x="1270" y="140"/>
                    </a:lnTo>
                    <a:lnTo>
                      <a:pt x="990" y="0"/>
                    </a:lnTo>
                    <a:lnTo>
                      <a:pt x="362" y="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090EDD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96" name="Freeform 58"/>
              <p:cNvSpPr>
                <a:spLocks/>
              </p:cNvSpPr>
              <p:nvPr/>
            </p:nvSpPr>
            <p:spPr bwMode="auto">
              <a:xfrm>
                <a:off x="3788" y="2338"/>
                <a:ext cx="1270" cy="276"/>
              </a:xfrm>
              <a:custGeom>
                <a:avLst/>
                <a:gdLst>
                  <a:gd name="T0" fmla="*/ 0 w 1270"/>
                  <a:gd name="T1" fmla="*/ 140 h 276"/>
                  <a:gd name="T2" fmla="*/ 318 w 1270"/>
                  <a:gd name="T3" fmla="*/ 276 h 276"/>
                  <a:gd name="T4" fmla="*/ 950 w 1270"/>
                  <a:gd name="T5" fmla="*/ 274 h 276"/>
                  <a:gd name="T6" fmla="*/ 1270 w 1270"/>
                  <a:gd name="T7" fmla="*/ 140 h 276"/>
                  <a:gd name="T8" fmla="*/ 990 w 1270"/>
                  <a:gd name="T9" fmla="*/ 0 h 276"/>
                  <a:gd name="T10" fmla="*/ 362 w 1270"/>
                  <a:gd name="T11" fmla="*/ 0 h 276"/>
                  <a:gd name="T12" fmla="*/ 0 w 1270"/>
                  <a:gd name="T13" fmla="*/ 140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0"/>
                  <a:gd name="T22" fmla="*/ 0 h 276"/>
                  <a:gd name="T23" fmla="*/ 1270 w 1270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0" h="276">
                    <a:moveTo>
                      <a:pt x="0" y="140"/>
                    </a:moveTo>
                    <a:lnTo>
                      <a:pt x="318" y="276"/>
                    </a:lnTo>
                    <a:lnTo>
                      <a:pt x="950" y="274"/>
                    </a:lnTo>
                    <a:lnTo>
                      <a:pt x="1270" y="140"/>
                    </a:lnTo>
                    <a:lnTo>
                      <a:pt x="990" y="0"/>
                    </a:lnTo>
                    <a:lnTo>
                      <a:pt x="362" y="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090EDD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97" name="Line 59"/>
              <p:cNvSpPr>
                <a:spLocks noChangeShapeType="1"/>
              </p:cNvSpPr>
              <p:nvPr/>
            </p:nvSpPr>
            <p:spPr bwMode="auto">
              <a:xfrm flipV="1">
                <a:off x="3787" y="1572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98" name="Line 60"/>
              <p:cNvSpPr>
                <a:spLocks noChangeShapeType="1"/>
              </p:cNvSpPr>
              <p:nvPr/>
            </p:nvSpPr>
            <p:spPr bwMode="auto">
              <a:xfrm flipV="1">
                <a:off x="4105" y="1706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99" name="Line 61"/>
              <p:cNvSpPr>
                <a:spLocks noChangeShapeType="1"/>
              </p:cNvSpPr>
              <p:nvPr/>
            </p:nvSpPr>
            <p:spPr bwMode="auto">
              <a:xfrm flipV="1">
                <a:off x="4740" y="1706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0" name="Line 62"/>
              <p:cNvSpPr>
                <a:spLocks noChangeShapeType="1"/>
              </p:cNvSpPr>
              <p:nvPr/>
            </p:nvSpPr>
            <p:spPr bwMode="auto">
              <a:xfrm flipV="1">
                <a:off x="5057" y="1572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1" name="Line 63"/>
              <p:cNvSpPr>
                <a:spLocks noChangeShapeType="1"/>
              </p:cNvSpPr>
              <p:nvPr/>
            </p:nvSpPr>
            <p:spPr bwMode="auto">
              <a:xfrm flipV="1">
                <a:off x="4150" y="1433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2" name="Line 64"/>
              <p:cNvSpPr>
                <a:spLocks noChangeShapeType="1"/>
              </p:cNvSpPr>
              <p:nvPr/>
            </p:nvSpPr>
            <p:spPr bwMode="auto">
              <a:xfrm>
                <a:off x="4105" y="2614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3" name="Line 65"/>
              <p:cNvSpPr>
                <a:spLocks noChangeShapeType="1"/>
              </p:cNvSpPr>
              <p:nvPr/>
            </p:nvSpPr>
            <p:spPr bwMode="auto">
              <a:xfrm flipH="1" flipV="1">
                <a:off x="3787" y="2478"/>
                <a:ext cx="318" cy="13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4" name="Line 66"/>
              <p:cNvSpPr>
                <a:spLocks noChangeShapeType="1"/>
              </p:cNvSpPr>
              <p:nvPr/>
            </p:nvSpPr>
            <p:spPr bwMode="auto">
              <a:xfrm flipV="1">
                <a:off x="3787" y="2341"/>
                <a:ext cx="363" cy="13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5" name="Line 67"/>
              <p:cNvSpPr>
                <a:spLocks noChangeShapeType="1"/>
              </p:cNvSpPr>
              <p:nvPr/>
            </p:nvSpPr>
            <p:spPr bwMode="auto">
              <a:xfrm>
                <a:off x="4150" y="2341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6" name="Line 68"/>
              <p:cNvSpPr>
                <a:spLocks noChangeShapeType="1"/>
              </p:cNvSpPr>
              <p:nvPr/>
            </p:nvSpPr>
            <p:spPr bwMode="auto">
              <a:xfrm>
                <a:off x="4785" y="2341"/>
                <a:ext cx="271" cy="133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7" name="Line 69"/>
              <p:cNvSpPr>
                <a:spLocks noChangeShapeType="1"/>
              </p:cNvSpPr>
              <p:nvPr/>
            </p:nvSpPr>
            <p:spPr bwMode="auto">
              <a:xfrm flipH="1">
                <a:off x="4736" y="2482"/>
                <a:ext cx="323" cy="13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8" name="Line 70"/>
              <p:cNvSpPr>
                <a:spLocks noChangeShapeType="1"/>
              </p:cNvSpPr>
              <p:nvPr/>
            </p:nvSpPr>
            <p:spPr bwMode="auto">
              <a:xfrm flipV="1">
                <a:off x="4785" y="1434"/>
                <a:ext cx="0" cy="90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09" name="Line 71"/>
              <p:cNvSpPr>
                <a:spLocks noChangeShapeType="1"/>
              </p:cNvSpPr>
              <p:nvPr/>
            </p:nvSpPr>
            <p:spPr bwMode="auto">
              <a:xfrm>
                <a:off x="4101" y="1707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0" name="Line 72"/>
              <p:cNvSpPr>
                <a:spLocks noChangeShapeType="1"/>
              </p:cNvSpPr>
              <p:nvPr/>
            </p:nvSpPr>
            <p:spPr bwMode="auto">
              <a:xfrm flipH="1" flipV="1">
                <a:off x="3783" y="1571"/>
                <a:ext cx="318" cy="13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1" name="Line 73"/>
              <p:cNvSpPr>
                <a:spLocks noChangeShapeType="1"/>
              </p:cNvSpPr>
              <p:nvPr/>
            </p:nvSpPr>
            <p:spPr bwMode="auto">
              <a:xfrm flipV="1">
                <a:off x="3783" y="1434"/>
                <a:ext cx="363" cy="13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2" name="Line 74"/>
              <p:cNvSpPr>
                <a:spLocks noChangeShapeType="1"/>
              </p:cNvSpPr>
              <p:nvPr/>
            </p:nvSpPr>
            <p:spPr bwMode="auto">
              <a:xfrm>
                <a:off x="4146" y="1434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3" name="Line 75"/>
              <p:cNvSpPr>
                <a:spLocks noChangeShapeType="1"/>
              </p:cNvSpPr>
              <p:nvPr/>
            </p:nvSpPr>
            <p:spPr bwMode="auto">
              <a:xfrm>
                <a:off x="4781" y="1434"/>
                <a:ext cx="271" cy="133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14" name="Line 76"/>
              <p:cNvSpPr>
                <a:spLocks noChangeShapeType="1"/>
              </p:cNvSpPr>
              <p:nvPr/>
            </p:nvSpPr>
            <p:spPr bwMode="auto">
              <a:xfrm flipH="1">
                <a:off x="4732" y="1575"/>
                <a:ext cx="323" cy="13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0491" name="Group 77"/>
            <p:cNvGrpSpPr>
              <a:grpSpLocks/>
            </p:cNvGrpSpPr>
            <p:nvPr/>
          </p:nvGrpSpPr>
          <p:grpSpPr bwMode="auto">
            <a:xfrm>
              <a:off x="3972" y="2271"/>
              <a:ext cx="70" cy="70"/>
              <a:chOff x="2607" y="2386"/>
              <a:chExt cx="70" cy="70"/>
            </a:xfrm>
          </p:grpSpPr>
          <p:sp>
            <p:nvSpPr>
              <p:cNvPr id="20492" name="Rectangle 78"/>
              <p:cNvSpPr>
                <a:spLocks noChangeArrowheads="1"/>
              </p:cNvSpPr>
              <p:nvPr/>
            </p:nvSpPr>
            <p:spPr bwMode="auto">
              <a:xfrm>
                <a:off x="2607" y="2386"/>
                <a:ext cx="70" cy="70"/>
              </a:xfrm>
              <a:prstGeom prst="rect">
                <a:avLst/>
              </a:prstGeom>
              <a:solidFill>
                <a:srgbClr val="CDCDF3"/>
              </a:solidFill>
              <a:ln w="9525" algn="ctr">
                <a:solidFill>
                  <a:srgbClr val="3E32D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20493" name="Oval 79"/>
              <p:cNvSpPr>
                <a:spLocks noChangeArrowheads="1"/>
              </p:cNvSpPr>
              <p:nvPr/>
            </p:nvSpPr>
            <p:spPr bwMode="auto">
              <a:xfrm>
                <a:off x="2635" y="2414"/>
                <a:ext cx="14" cy="14"/>
              </a:xfrm>
              <a:prstGeom prst="ellipse">
                <a:avLst/>
              </a:prstGeom>
              <a:solidFill>
                <a:srgbClr val="CDCDF3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  <p:bldP spid="568323" grpId="0" build="p"/>
      <p:bldP spid="568348" grpId="0"/>
      <p:bldP spid="5683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2150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908050"/>
            <a:ext cx="4681538" cy="649288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Áreas no prisma</a:t>
            </a:r>
          </a:p>
        </p:txBody>
      </p:sp>
      <p:sp>
        <p:nvSpPr>
          <p:cNvPr id="569347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395288" y="1771650"/>
            <a:ext cx="7931150" cy="6492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No prisma as áreas.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765175" y="24923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Área Lateral (A</a:t>
            </a:r>
            <a:r>
              <a:rPr lang="pt-BR" baseline="-25000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) – Soma das áreas dos retângulos;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765175" y="3116263"/>
            <a:ext cx="777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Área da base (A</a:t>
            </a:r>
            <a:r>
              <a:rPr lang="pt-BR" baseline="-2500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) – Área do polígono da base;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9400" name="Text Box 56"/>
          <p:cNvSpPr txBox="1">
            <a:spLocks noChangeArrowheads="1"/>
          </p:cNvSpPr>
          <p:nvPr/>
        </p:nvSpPr>
        <p:spPr bwMode="auto">
          <a:xfrm>
            <a:off x="765175" y="3692525"/>
            <a:ext cx="79216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Área total (A</a:t>
            </a:r>
            <a:r>
              <a:rPr lang="pt-BR" baseline="-2500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) – Soma da área lateral com as bases.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9401" name="Text Box 57"/>
          <p:cNvSpPr txBox="1">
            <a:spLocks noChangeArrowheads="1"/>
          </p:cNvSpPr>
          <p:nvPr/>
        </p:nvSpPr>
        <p:spPr bwMode="auto">
          <a:xfrm>
            <a:off x="2914650" y="4537075"/>
            <a:ext cx="2736850" cy="401638"/>
          </a:xfrm>
          <a:prstGeom prst="rect">
            <a:avLst/>
          </a:prstGeom>
          <a:solidFill>
            <a:srgbClr val="FFFF00"/>
          </a:solidFill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ctr"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b="1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b="1" baseline="-2500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= A</a:t>
            </a:r>
            <a:r>
              <a:rPr lang="pt-BR" b="1" baseline="-25000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+ 2A</a:t>
            </a:r>
            <a:r>
              <a:rPr lang="pt-BR" b="1" baseline="-25000"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69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69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69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69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69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69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animBg="1"/>
      <p:bldP spid="569347" grpId="0" build="p"/>
      <p:bldP spid="569348" grpId="0"/>
      <p:bldP spid="569349" grpId="0"/>
      <p:bldP spid="569400" grpId="0"/>
      <p:bldP spid="5694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253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908050"/>
            <a:ext cx="4464050" cy="576263"/>
          </a:xfrm>
          <a:solidFill>
            <a:srgbClr val="090EDD"/>
          </a:solidFill>
          <a:ln>
            <a:solidFill>
              <a:srgbClr val="3333CC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Princípio de Cavalieri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8638" y="1700213"/>
            <a:ext cx="5556250" cy="18002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err="1" smtClean="0">
                <a:latin typeface="+mj-lt"/>
              </a:rPr>
              <a:t>Bonaventura</a:t>
            </a:r>
            <a:r>
              <a:rPr sz="2400" dirty="0" smtClean="0">
                <a:latin typeface="+mj-lt"/>
              </a:rPr>
              <a:t> Cavalieri nasceu na Itália, no final do século XVI. Discípulo de Galileu, ele deixou contribuições importantes nas áreas de óptica e geometria.</a:t>
            </a:r>
          </a:p>
        </p:txBody>
      </p:sp>
      <p:pic>
        <p:nvPicPr>
          <p:cNvPr id="22534" name="Picture 2" descr="File:Bonaventura Cavalieri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788" y="765175"/>
            <a:ext cx="25527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Retângulo 10"/>
          <p:cNvSpPr>
            <a:spLocks noChangeArrowheads="1"/>
          </p:cNvSpPr>
          <p:nvPr/>
        </p:nvSpPr>
        <p:spPr bwMode="auto">
          <a:xfrm rot="-5400000">
            <a:off x="7386638" y="2284413"/>
            <a:ext cx="3052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pt-BR" sz="1000"/>
              <a:t>Imagem disponibilizada por Gene.arboit/public domain</a:t>
            </a:r>
          </a:p>
        </p:txBody>
      </p:sp>
      <p:sp>
        <p:nvSpPr>
          <p:cNvPr id="22536" name="Retângulo 11"/>
          <p:cNvSpPr>
            <a:spLocks noChangeArrowheads="1"/>
          </p:cNvSpPr>
          <p:nvPr/>
        </p:nvSpPr>
        <p:spPr bwMode="auto">
          <a:xfrm>
            <a:off x="395288" y="3933825"/>
            <a:ext cx="84978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sz="2400"/>
              <a:t>Dados dois ou mais sólidos apoiados em um mesmo plano </a:t>
            </a:r>
            <a:r>
              <a:rPr lang="pt-BR" sz="2400">
                <a:solidFill>
                  <a:srgbClr val="3333CC"/>
                </a:solidFill>
                <a:sym typeface="Symbol" pitchFamily="18" charset="2"/>
              </a:rPr>
              <a:t></a:t>
            </a:r>
            <a:r>
              <a:rPr lang="pt-BR" sz="2400"/>
              <a:t>, se</a:t>
            </a:r>
          </a:p>
          <a:p>
            <a:pPr marL="627063" lvl="1" indent="-282575" algn="just">
              <a:lnSpc>
                <a:spcPct val="120000"/>
              </a:lnSpc>
              <a:buClr>
                <a:srgbClr val="3333CC"/>
              </a:buClr>
              <a:buFont typeface="Wingdings" pitchFamily="2" charset="2"/>
              <a:buChar char="ü"/>
            </a:pPr>
            <a:r>
              <a:rPr lang="pt-BR" sz="2400"/>
              <a:t>Todos têm a mesma altura;</a:t>
            </a:r>
          </a:p>
          <a:p>
            <a:pPr marL="627063" lvl="1" indent="-282575" algn="just">
              <a:lnSpc>
                <a:spcPct val="120000"/>
              </a:lnSpc>
              <a:buClr>
                <a:srgbClr val="3333CC"/>
              </a:buClr>
              <a:buFont typeface="Wingdings" pitchFamily="2" charset="2"/>
              <a:buChar char="ü"/>
            </a:pPr>
            <a:r>
              <a:rPr lang="pt-BR" sz="2400"/>
              <a:t>Todo plano </a:t>
            </a:r>
            <a:r>
              <a:rPr lang="pt-BR" sz="2400">
                <a:solidFill>
                  <a:srgbClr val="3333CC"/>
                </a:solidFill>
                <a:sym typeface="Symbol" pitchFamily="18" charset="2"/>
              </a:rPr>
              <a:t></a:t>
            </a:r>
            <a:r>
              <a:rPr lang="pt-BR" sz="2400"/>
              <a:t> paralelo a </a:t>
            </a:r>
            <a:r>
              <a:rPr lang="pt-BR" sz="2400">
                <a:solidFill>
                  <a:srgbClr val="3333CC"/>
                </a:solidFill>
                <a:sym typeface="Symbol" pitchFamily="18" charset="2"/>
              </a:rPr>
              <a:t></a:t>
            </a:r>
            <a:r>
              <a:rPr lang="pt-BR" sz="2400"/>
              <a:t> e que corte os sólidos determina, em todos eles, seções planas de mesma área;</a:t>
            </a:r>
          </a:p>
          <a:p>
            <a:pPr marL="627063" lvl="1" indent="-282575" algn="just">
              <a:lnSpc>
                <a:spcPct val="120000"/>
              </a:lnSpc>
              <a:buClr>
                <a:srgbClr val="3333CC"/>
              </a:buClr>
            </a:pPr>
            <a:r>
              <a:rPr lang="pt-BR" sz="2400">
                <a:solidFill>
                  <a:srgbClr val="FF0000"/>
                </a:solidFill>
              </a:rPr>
              <a:t>Então os sólidos têm o mesmo volume.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 animBg="1"/>
      <p:bldP spid="573443" grpId="0" build="p"/>
      <p:bldP spid="22535" grpId="0"/>
      <p:bldP spid="225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>
          <a:xfrm>
            <a:off x="2484438" y="760413"/>
            <a:ext cx="4391025" cy="723900"/>
          </a:xfrm>
          <a:solidFill>
            <a:srgbClr val="090EDD"/>
          </a:solidFill>
          <a:ln>
            <a:solidFill>
              <a:srgbClr val="3333CC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Volume do prisma</a:t>
            </a:r>
          </a:p>
        </p:txBody>
      </p:sp>
      <p:sp>
        <p:nvSpPr>
          <p:cNvPr id="5765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5750"/>
            <a:ext cx="7931150" cy="12969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Vamos deduzir uma fórmula para o cálculo do volume do prisma. Para isso, vamos aplicar o princípio de Cavalieri.</a:t>
            </a:r>
          </a:p>
        </p:txBody>
      </p:sp>
      <p:sp>
        <p:nvSpPr>
          <p:cNvPr id="576521" name="Text Box 9"/>
          <p:cNvSpPr txBox="1">
            <a:spLocks noChangeArrowheads="1"/>
          </p:cNvSpPr>
          <p:nvPr/>
        </p:nvSpPr>
        <p:spPr bwMode="auto">
          <a:xfrm>
            <a:off x="5867400" y="2997200"/>
            <a:ext cx="1728788" cy="5397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anchor="ctr"/>
          <a:lstStyle/>
          <a:p>
            <a:pPr marL="261938" indent="-261938" algn="ctr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 sz="3200" b="1"/>
              <a:t>V = A</a:t>
            </a:r>
            <a:r>
              <a:rPr lang="pt-BR" sz="3200" b="1" baseline="-25000"/>
              <a:t>B</a:t>
            </a:r>
            <a:r>
              <a:rPr lang="pt-BR" sz="3200" b="1"/>
              <a:t>.h</a:t>
            </a:r>
          </a:p>
        </p:txBody>
      </p:sp>
      <p:pic>
        <p:nvPicPr>
          <p:cNvPr id="23559" name="Picture 2" descr="http://www.brasilescola.com/upload/e/Untitled-6(46).jpg"/>
          <p:cNvPicPr>
            <a:picLocks noChangeAspect="1" noChangeArrowheads="1"/>
          </p:cNvPicPr>
          <p:nvPr/>
        </p:nvPicPr>
        <p:blipFill>
          <a:blip r:embed="rId3"/>
          <a:srcRect t="10001"/>
          <a:stretch>
            <a:fillRect/>
          </a:stretch>
        </p:blipFill>
        <p:spPr bwMode="auto">
          <a:xfrm>
            <a:off x="611188" y="2708275"/>
            <a:ext cx="413543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Retângulo 9"/>
          <p:cNvSpPr>
            <a:spLocks noChangeArrowheads="1"/>
          </p:cNvSpPr>
          <p:nvPr/>
        </p:nvSpPr>
        <p:spPr bwMode="auto">
          <a:xfrm>
            <a:off x="5219700" y="3860800"/>
            <a:ext cx="3673475" cy="923925"/>
          </a:xfrm>
          <a:prstGeom prst="rect">
            <a:avLst/>
          </a:prstGeom>
          <a:solidFill>
            <a:srgbClr val="FFFF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V – é o volume do prisma</a:t>
            </a:r>
            <a:br>
              <a:rPr lang="pt-BR"/>
            </a:br>
            <a:r>
              <a:rPr lang="pt-BR"/>
              <a:t>Sʙ – é a soma da área das duas bases</a:t>
            </a:r>
            <a:br>
              <a:rPr lang="pt-BR"/>
            </a:br>
            <a:r>
              <a:rPr lang="pt-BR"/>
              <a:t>h – é a altura do prisma</a:t>
            </a:r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 rot="-5400000">
            <a:off x="4429125" y="4724401"/>
            <a:ext cx="820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cs typeface="Times New Roman" pitchFamily="18" charset="0"/>
              </a:rPr>
              <a:t>Brasil Escola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/>
      <p:bldP spid="576516" grpId="0" build="p"/>
      <p:bldP spid="576521" grpId="0" animBg="1"/>
      <p:bldP spid="23561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3" name="Seta em curva para a direita 12"/>
          <p:cNvSpPr/>
          <p:nvPr/>
        </p:nvSpPr>
        <p:spPr>
          <a:xfrm>
            <a:off x="107950" y="1700213"/>
            <a:ext cx="863600" cy="1728787"/>
          </a:xfrm>
          <a:prstGeom prst="curvedRightArrow">
            <a:avLst/>
          </a:prstGeom>
          <a:solidFill>
            <a:srgbClr val="090E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148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614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1" name="Retângulo com Canto Diagonal Aparado 10"/>
          <p:cNvSpPr/>
          <p:nvPr/>
        </p:nvSpPr>
        <p:spPr>
          <a:xfrm>
            <a:off x="971550" y="2636838"/>
            <a:ext cx="7777163" cy="2520950"/>
          </a:xfrm>
          <a:prstGeom prst="snip2DiagRect">
            <a:avLst/>
          </a:prstGeom>
          <a:solidFill>
            <a:srgbClr val="C00000">
              <a:alpha val="8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dirty="0"/>
              <a:t>	</a:t>
            </a:r>
            <a:r>
              <a:rPr lang="pt-BR" sz="2400" b="1" dirty="0"/>
              <a:t>É um sólido geométrico delimitado por faces planas, no qual as bases se situam em planos paralelos. Quanto à inclinação das arestas laterais, os prismas podem ser retos ou oblíquos”. (PRISMA, Matemática essencial, 2008). </a:t>
            </a:r>
          </a:p>
          <a:p>
            <a:pPr algn="ctr">
              <a:defRPr/>
            </a:pPr>
            <a:endParaRPr lang="pt-BR" dirty="0"/>
          </a:p>
        </p:txBody>
      </p:sp>
      <p:sp>
        <p:nvSpPr>
          <p:cNvPr id="12" name="Retângulo com Canto Diagonal Aparado 11"/>
          <p:cNvSpPr/>
          <p:nvPr/>
        </p:nvSpPr>
        <p:spPr>
          <a:xfrm>
            <a:off x="755650" y="1628775"/>
            <a:ext cx="2592388" cy="504825"/>
          </a:xfrm>
          <a:prstGeom prst="snip2DiagRect">
            <a:avLst/>
          </a:prstGeom>
          <a:solidFill>
            <a:srgbClr val="090E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PRISMA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57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4374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484438" y="908050"/>
            <a:ext cx="4175125" cy="576263"/>
          </a:xfrm>
          <a:solidFill>
            <a:srgbClr val="090EDD"/>
          </a:solidFill>
          <a:ln>
            <a:solidFill>
              <a:srgbClr val="3333CC"/>
            </a:solidFill>
          </a:ln>
        </p:spPr>
        <p:txBody>
          <a:bodyPr/>
          <a:lstStyle/>
          <a:p>
            <a:pPr eaLnBrk="1" hangingPunct="1"/>
            <a:r>
              <a:rPr sz="2400" b="1" smtClean="0">
                <a:solidFill>
                  <a:schemeClr val="bg1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Estudo do cubo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557338"/>
            <a:ext cx="7931150" cy="16573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O cubo é o mais simples dos prismas. Ele é um prisma quadrangular regular, cujas faces são quadrados congruentes. Por isso qualquer de suas faces pode ser considerada como base.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4211638" y="3789363"/>
            <a:ext cx="41783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pt-BR" sz="1900" dirty="0">
                <a:solidFill>
                  <a:srgbClr val="3E32D6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sz="1900" dirty="0">
                <a:solidFill>
                  <a:srgbClr val="B82C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 →  medida de cada uma das arestas</a:t>
            </a:r>
            <a:endParaRPr lang="pt-BR" sz="1900" baseline="300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150" y="3429000"/>
            <a:ext cx="1730375" cy="1584325"/>
            <a:chOff x="1972" y="1842"/>
            <a:chExt cx="1180" cy="998"/>
          </a:xfrm>
        </p:grpSpPr>
        <p:sp>
          <p:nvSpPr>
            <p:cNvPr id="50188" name="AutoShape 6"/>
            <p:cNvSpPr>
              <a:spLocks noChangeArrowheads="1"/>
            </p:cNvSpPr>
            <p:nvPr/>
          </p:nvSpPr>
          <p:spPr bwMode="auto">
            <a:xfrm>
              <a:off x="1972" y="1842"/>
              <a:ext cx="1180" cy="998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2223" y="2590"/>
              <a:ext cx="929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92" name="Line 8"/>
            <p:cNvSpPr>
              <a:spLocks noChangeShapeType="1"/>
            </p:cNvSpPr>
            <p:nvPr/>
          </p:nvSpPr>
          <p:spPr bwMode="auto">
            <a:xfrm rot="-5400000">
              <a:off x="1850" y="2219"/>
              <a:ext cx="750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93" name="Line 9"/>
            <p:cNvSpPr>
              <a:spLocks noChangeShapeType="1"/>
            </p:cNvSpPr>
            <p:nvPr/>
          </p:nvSpPr>
          <p:spPr bwMode="auto">
            <a:xfrm flipV="1">
              <a:off x="1974" y="2591"/>
              <a:ext cx="250" cy="24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1835150" y="5013325"/>
            <a:ext cx="1331913" cy="0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755" name="Line 11"/>
          <p:cNvSpPr>
            <a:spLocks noChangeShapeType="1"/>
          </p:cNvSpPr>
          <p:nvPr/>
        </p:nvSpPr>
        <p:spPr bwMode="auto">
          <a:xfrm rot="-5400000">
            <a:off x="2565400" y="4416426"/>
            <a:ext cx="1209675" cy="0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756" name="Line 12"/>
          <p:cNvSpPr>
            <a:spLocks noChangeShapeType="1"/>
          </p:cNvSpPr>
          <p:nvPr/>
        </p:nvSpPr>
        <p:spPr bwMode="auto">
          <a:xfrm flipV="1">
            <a:off x="3171825" y="4614863"/>
            <a:ext cx="395288" cy="395287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3757" name="Text Box 13"/>
          <p:cNvSpPr txBox="1">
            <a:spLocks noChangeArrowheads="1"/>
          </p:cNvSpPr>
          <p:nvPr/>
        </p:nvSpPr>
        <p:spPr bwMode="auto">
          <a:xfrm>
            <a:off x="2795588" y="4133850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3758" name="Text Box 14"/>
          <p:cNvSpPr txBox="1">
            <a:spLocks noChangeArrowheads="1"/>
          </p:cNvSpPr>
          <p:nvPr/>
        </p:nvSpPr>
        <p:spPr bwMode="auto">
          <a:xfrm>
            <a:off x="3324225" y="4646613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2363788" y="4933950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7" grpId="0" build="p"/>
      <p:bldP spid="543748" grpId="0"/>
      <p:bldP spid="543754" grpId="0" animBg="1"/>
      <p:bldP spid="543755" grpId="0" animBg="1"/>
      <p:bldP spid="543756" grpId="0" animBg="1"/>
      <p:bldP spid="543757" grpId="0"/>
      <p:bldP spid="543758" grpId="0"/>
      <p:bldP spid="5437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560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831850"/>
            <a:ext cx="4751388" cy="725488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Diagonais no cubo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5750"/>
            <a:ext cx="7931150" cy="9366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Obtendo os valores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d</a:t>
            </a:r>
            <a:r>
              <a:rPr sz="2400" dirty="0" smtClean="0">
                <a:latin typeface="+mj-lt"/>
              </a:rPr>
              <a:t> e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D</a:t>
            </a:r>
            <a:r>
              <a:rPr sz="2400" dirty="0" smtClean="0">
                <a:latin typeface="+mj-lt"/>
              </a:rPr>
              <a:t> em função da medida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a</a:t>
            </a:r>
            <a:r>
              <a:rPr sz="2400" dirty="0" smtClean="0">
                <a:latin typeface="+mj-lt"/>
              </a:rPr>
              <a:t> da aresta.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1884363" y="4125913"/>
            <a:ext cx="2038350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rot="-5400000">
            <a:off x="2425700" y="3825875"/>
            <a:ext cx="1809750" cy="0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V="1">
            <a:off x="3333750" y="4130675"/>
            <a:ext cx="581025" cy="581025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255" name="AutoShape 8"/>
          <p:cNvSpPr>
            <a:spLocks noChangeArrowheads="1"/>
          </p:cNvSpPr>
          <p:nvPr/>
        </p:nvSpPr>
        <p:spPr bwMode="auto">
          <a:xfrm>
            <a:off x="1333500" y="2349500"/>
            <a:ext cx="2589213" cy="2370138"/>
          </a:xfrm>
          <a:prstGeom prst="cube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3E32D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pt-BR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 rot="-5400000">
            <a:off x="998537" y="3244851"/>
            <a:ext cx="1781175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3276600" y="3540125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3556000" y="4248150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2195513" y="471328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2022475" y="4271963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d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 flipV="1">
            <a:off x="1931988" y="2357438"/>
            <a:ext cx="1392237" cy="235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2503488" y="3128963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D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1333500" y="4719638"/>
            <a:ext cx="1992313" cy="0"/>
          </a:xfrm>
          <a:prstGeom prst="line">
            <a:avLst/>
          </a:prstGeom>
          <a:noFill/>
          <a:ln w="3810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1898650" y="4137025"/>
            <a:ext cx="1425575" cy="566738"/>
          </a:xfrm>
          <a:prstGeom prst="line">
            <a:avLst/>
          </a:prstGeom>
          <a:noFill/>
          <a:ln w="38100">
            <a:solidFill>
              <a:srgbClr val="7A7828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1338263" y="4127500"/>
            <a:ext cx="547687" cy="587375"/>
          </a:xfrm>
          <a:prstGeom prst="line">
            <a:avLst/>
          </a:prstGeom>
          <a:noFill/>
          <a:ln w="28575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530350" y="3213100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6837" name="Text Box 21"/>
          <p:cNvSpPr txBox="1">
            <a:spLocks noChangeArrowheads="1"/>
          </p:cNvSpPr>
          <p:nvPr/>
        </p:nvSpPr>
        <p:spPr bwMode="auto">
          <a:xfrm>
            <a:off x="5221288" y="2600325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/>
              <a:t>D</a:t>
            </a:r>
            <a:r>
              <a:rPr lang="pt-BR" baseline="30000"/>
              <a:t>2</a:t>
            </a:r>
            <a:r>
              <a:rPr lang="pt-BR"/>
              <a:t> = a</a:t>
            </a:r>
            <a:r>
              <a:rPr lang="pt-BR" baseline="30000"/>
              <a:t>2</a:t>
            </a:r>
            <a:r>
              <a:rPr lang="pt-BR"/>
              <a:t> + d</a:t>
            </a:r>
            <a:r>
              <a:rPr lang="pt-BR" baseline="30000"/>
              <a:t>2</a:t>
            </a:r>
          </a:p>
        </p:txBody>
      </p:sp>
      <p:sp>
        <p:nvSpPr>
          <p:cNvPr id="546838" name="Text Box 22"/>
          <p:cNvSpPr txBox="1">
            <a:spLocks noChangeArrowheads="1"/>
          </p:cNvSpPr>
          <p:nvPr/>
        </p:nvSpPr>
        <p:spPr bwMode="auto">
          <a:xfrm>
            <a:off x="5292725" y="3248025"/>
            <a:ext cx="2592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/>
              <a:t> D = a</a:t>
            </a:r>
            <a:r>
              <a:rPr lang="pt-BR" baseline="30000"/>
              <a:t>2</a:t>
            </a:r>
            <a:r>
              <a:rPr lang="pt-BR"/>
              <a:t> + 2a</a:t>
            </a:r>
            <a:r>
              <a:rPr lang="pt-BR" baseline="30000"/>
              <a:t>2</a:t>
            </a:r>
          </a:p>
        </p:txBody>
      </p:sp>
      <p:sp>
        <p:nvSpPr>
          <p:cNvPr id="546839" name="Text Box 23"/>
          <p:cNvSpPr txBox="1">
            <a:spLocks noChangeArrowheads="1"/>
          </p:cNvSpPr>
          <p:nvPr/>
        </p:nvSpPr>
        <p:spPr bwMode="auto">
          <a:xfrm>
            <a:off x="5291138" y="3968750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  </a:t>
            </a:r>
            <a:r>
              <a:rPr lang="pt-BR"/>
              <a:t> D = 3a</a:t>
            </a:r>
            <a:r>
              <a:rPr lang="pt-BR" baseline="30000"/>
              <a:t>2</a:t>
            </a:r>
          </a:p>
        </p:txBody>
      </p:sp>
      <p:sp>
        <p:nvSpPr>
          <p:cNvPr id="546841" name="Text Box 25"/>
          <p:cNvSpPr txBox="1">
            <a:spLocks noChangeArrowheads="1"/>
          </p:cNvSpPr>
          <p:nvPr/>
        </p:nvSpPr>
        <p:spPr bwMode="auto">
          <a:xfrm>
            <a:off x="5292725" y="4652963"/>
            <a:ext cx="1944688" cy="523875"/>
          </a:xfrm>
          <a:prstGeom prst="rect">
            <a:avLst/>
          </a:prstGeom>
          <a:solidFill>
            <a:srgbClr val="FFFF00"/>
          </a:solidFill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800" b="1" dirty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800" b="1" dirty="0">
                <a:latin typeface="+mj-lt"/>
              </a:rPr>
              <a:t> D = a√3</a:t>
            </a:r>
            <a:endParaRPr lang="pt-BR" sz="2800" b="1" baseline="30000" dirty="0">
              <a:latin typeface="+mj-lt"/>
            </a:endParaRPr>
          </a:p>
        </p:txBody>
      </p:sp>
      <p:sp>
        <p:nvSpPr>
          <p:cNvPr id="546842" name="Line 26"/>
          <p:cNvSpPr>
            <a:spLocks noChangeShapeType="1"/>
          </p:cNvSpPr>
          <p:nvPr/>
        </p:nvSpPr>
        <p:spPr bwMode="auto">
          <a:xfrm>
            <a:off x="6630988" y="4810125"/>
            <a:ext cx="24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6843" name="Freeform 27"/>
          <p:cNvSpPr>
            <a:spLocks/>
          </p:cNvSpPr>
          <p:nvPr/>
        </p:nvSpPr>
        <p:spPr bwMode="auto">
          <a:xfrm>
            <a:off x="1893888" y="2354263"/>
            <a:ext cx="1393825" cy="2319337"/>
          </a:xfrm>
          <a:custGeom>
            <a:avLst/>
            <a:gdLst>
              <a:gd name="T0" fmla="*/ 0 w 882"/>
              <a:gd name="T1" fmla="*/ 2147483647 h 1461"/>
              <a:gd name="T2" fmla="*/ 2147483647 w 882"/>
              <a:gd name="T3" fmla="*/ 0 h 1461"/>
              <a:gd name="T4" fmla="*/ 2147483647 w 882"/>
              <a:gd name="T5" fmla="*/ 2147483647 h 1461"/>
              <a:gd name="T6" fmla="*/ 0 w 882"/>
              <a:gd name="T7" fmla="*/ 2147483647 h 1461"/>
              <a:gd name="T8" fmla="*/ 0 60000 65536"/>
              <a:gd name="T9" fmla="*/ 0 60000 65536"/>
              <a:gd name="T10" fmla="*/ 0 60000 65536"/>
              <a:gd name="T11" fmla="*/ 0 60000 65536"/>
              <a:gd name="T12" fmla="*/ 0 w 882"/>
              <a:gd name="T13" fmla="*/ 0 h 1461"/>
              <a:gd name="T14" fmla="*/ 882 w 882"/>
              <a:gd name="T15" fmla="*/ 1461 h 1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2" h="1461">
                <a:moveTo>
                  <a:pt x="0" y="1116"/>
                </a:moveTo>
                <a:lnTo>
                  <a:pt x="9" y="0"/>
                </a:lnTo>
                <a:lnTo>
                  <a:pt x="882" y="1461"/>
                </a:lnTo>
                <a:lnTo>
                  <a:pt x="0" y="1116"/>
                </a:lnTo>
                <a:close/>
              </a:path>
            </a:pathLst>
          </a:custGeom>
          <a:solidFill>
            <a:srgbClr val="C0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5627" name="Line 28"/>
          <p:cNvSpPr>
            <a:spLocks noChangeShapeType="1"/>
          </p:cNvSpPr>
          <p:nvPr/>
        </p:nvSpPr>
        <p:spPr bwMode="auto">
          <a:xfrm>
            <a:off x="1763713" y="2938463"/>
            <a:ext cx="647700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5468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51" grpId="0" build="p"/>
      <p:bldP spid="546837" grpId="0"/>
      <p:bldP spid="546838" grpId="0"/>
      <p:bldP spid="546839" grpId="0"/>
      <p:bldP spid="546841" grpId="0" animBg="1"/>
      <p:bldP spid="546842" grpId="0" animBg="1"/>
      <p:bldP spid="5468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662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4784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547813" y="760413"/>
            <a:ext cx="6264275" cy="723900"/>
          </a:xfrm>
          <a:solidFill>
            <a:srgbClr val="090EDD"/>
          </a:solidFill>
          <a:ln>
            <a:solidFill>
              <a:srgbClr val="3333CC"/>
            </a:solidFill>
          </a:ln>
        </p:spPr>
        <p:txBody>
          <a:bodyPr/>
          <a:lstStyle/>
          <a:p>
            <a:pPr eaLnBrk="1" hangingPunct="1"/>
            <a:r>
              <a:rPr sz="2400" b="1" smtClean="0">
                <a:solidFill>
                  <a:schemeClr val="bg1"/>
                </a:solidFill>
                <a:latin typeface="Verdana" pitchFamily="34" charset="0"/>
                <a:ea typeface="Microsoft YaHei" pitchFamily="34" charset="-122"/>
                <a:cs typeface="Mangal" pitchFamily="18" charset="0"/>
              </a:rPr>
              <a:t>Área da superfície total do cubo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8638" y="1555750"/>
            <a:ext cx="7931150" cy="14414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Planificando a superfície total de um cubo de aresta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a</a:t>
            </a:r>
            <a:r>
              <a:rPr sz="2400" dirty="0" smtClean="0">
                <a:latin typeface="+mj-lt"/>
              </a:rPr>
              <a:t>, obtemos a figura.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16013" y="2997200"/>
            <a:ext cx="1533525" cy="1579563"/>
            <a:chOff x="793" y="1797"/>
            <a:chExt cx="1212" cy="1250"/>
          </a:xfrm>
        </p:grpSpPr>
        <p:grpSp>
          <p:nvGrpSpPr>
            <p:cNvPr id="26643" name="Group 26"/>
            <p:cNvGrpSpPr>
              <a:grpSpLocks/>
            </p:cNvGrpSpPr>
            <p:nvPr/>
          </p:nvGrpSpPr>
          <p:grpSpPr bwMode="auto">
            <a:xfrm>
              <a:off x="793" y="1797"/>
              <a:ext cx="1090" cy="998"/>
              <a:chOff x="1972" y="1842"/>
              <a:chExt cx="1180" cy="998"/>
            </a:xfrm>
          </p:grpSpPr>
          <p:sp>
            <p:nvSpPr>
              <p:cNvPr id="54296" name="AutoShape 27"/>
              <p:cNvSpPr>
                <a:spLocks noChangeArrowheads="1"/>
              </p:cNvSpPr>
              <p:nvPr/>
            </p:nvSpPr>
            <p:spPr bwMode="auto">
              <a:xfrm>
                <a:off x="1972" y="1842"/>
                <a:ext cx="1180" cy="995"/>
              </a:xfrm>
              <a:prstGeom prst="cube">
                <a:avLst>
                  <a:gd name="adj" fmla="val 2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3E32D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  <a:defRPr/>
                </a:pPr>
                <a:endParaRPr lang="pt-BR"/>
              </a:p>
            </p:txBody>
          </p:sp>
          <p:sp>
            <p:nvSpPr>
              <p:cNvPr id="26651" name="Line 28"/>
              <p:cNvSpPr>
                <a:spLocks noChangeShapeType="1"/>
              </p:cNvSpPr>
              <p:nvPr/>
            </p:nvSpPr>
            <p:spPr bwMode="auto">
              <a:xfrm>
                <a:off x="2223" y="2590"/>
                <a:ext cx="929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 rot="-5400000">
                <a:off x="1850" y="2219"/>
                <a:ext cx="750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 flipV="1">
                <a:off x="1974" y="2591"/>
                <a:ext cx="250" cy="247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6644" name="Line 31"/>
            <p:cNvSpPr>
              <a:spLocks noChangeShapeType="1"/>
            </p:cNvSpPr>
            <p:nvPr/>
          </p:nvSpPr>
          <p:spPr bwMode="auto">
            <a:xfrm>
              <a:off x="793" y="2795"/>
              <a:ext cx="839" cy="0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45" name="Line 32"/>
            <p:cNvSpPr>
              <a:spLocks noChangeShapeType="1"/>
            </p:cNvSpPr>
            <p:nvPr/>
          </p:nvSpPr>
          <p:spPr bwMode="auto">
            <a:xfrm rot="-5400000">
              <a:off x="1253" y="2419"/>
              <a:ext cx="762" cy="0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46" name="Line 33"/>
            <p:cNvSpPr>
              <a:spLocks noChangeShapeType="1"/>
            </p:cNvSpPr>
            <p:nvPr/>
          </p:nvSpPr>
          <p:spPr bwMode="auto">
            <a:xfrm flipV="1">
              <a:off x="1635" y="2544"/>
              <a:ext cx="249" cy="249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47" name="Text Box 34"/>
            <p:cNvSpPr txBox="1">
              <a:spLocks noChangeArrowheads="1"/>
            </p:cNvSpPr>
            <p:nvPr/>
          </p:nvSpPr>
          <p:spPr bwMode="auto">
            <a:xfrm>
              <a:off x="1398" y="2240"/>
              <a:ext cx="27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 sz="1900">
                  <a:solidFill>
                    <a:srgbClr val="3E32D6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sz="1900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648" name="Text Box 35"/>
            <p:cNvSpPr txBox="1">
              <a:spLocks noChangeArrowheads="1"/>
            </p:cNvSpPr>
            <p:nvPr/>
          </p:nvSpPr>
          <p:spPr bwMode="auto">
            <a:xfrm>
              <a:off x="1731" y="2565"/>
              <a:ext cx="274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 sz="1900">
                  <a:solidFill>
                    <a:srgbClr val="3E32D6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sz="1900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649" name="Text Box 36"/>
            <p:cNvSpPr txBox="1">
              <a:spLocks noChangeArrowheads="1"/>
            </p:cNvSpPr>
            <p:nvPr/>
          </p:nvSpPr>
          <p:spPr bwMode="auto">
            <a:xfrm>
              <a:off x="1125" y="2745"/>
              <a:ext cx="27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 sz="1900">
                  <a:solidFill>
                    <a:srgbClr val="3E32D6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sz="1900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121150" y="2239963"/>
            <a:ext cx="3835400" cy="2844800"/>
            <a:chOff x="2596" y="1411"/>
            <a:chExt cx="2416" cy="1792"/>
          </a:xfrm>
        </p:grpSpPr>
        <p:sp>
          <p:nvSpPr>
            <p:cNvPr id="54284" name="Rectangle 51"/>
            <p:cNvSpPr>
              <a:spLocks noChangeArrowheads="1"/>
            </p:cNvSpPr>
            <p:nvPr/>
          </p:nvSpPr>
          <p:spPr bwMode="auto">
            <a:xfrm rot="-5400000">
              <a:off x="3213" y="2006"/>
              <a:ext cx="1792" cy="6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algn="ctr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4285" name="Rectangle 38"/>
            <p:cNvSpPr>
              <a:spLocks noChangeArrowheads="1"/>
            </p:cNvSpPr>
            <p:nvPr/>
          </p:nvSpPr>
          <p:spPr bwMode="auto">
            <a:xfrm>
              <a:off x="2596" y="2011"/>
              <a:ext cx="2416" cy="6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algn="ctr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26640" name="Line 39"/>
            <p:cNvSpPr>
              <a:spLocks noChangeShapeType="1"/>
            </p:cNvSpPr>
            <p:nvPr/>
          </p:nvSpPr>
          <p:spPr bwMode="auto">
            <a:xfrm>
              <a:off x="3200" y="2011"/>
              <a:ext cx="0" cy="601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41" name="Line 42"/>
            <p:cNvSpPr>
              <a:spLocks noChangeShapeType="1"/>
            </p:cNvSpPr>
            <p:nvPr/>
          </p:nvSpPr>
          <p:spPr bwMode="auto">
            <a:xfrm>
              <a:off x="3807" y="2009"/>
              <a:ext cx="0" cy="601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42" name="Line 43"/>
            <p:cNvSpPr>
              <a:spLocks noChangeShapeType="1"/>
            </p:cNvSpPr>
            <p:nvPr/>
          </p:nvSpPr>
          <p:spPr bwMode="auto">
            <a:xfrm>
              <a:off x="4411" y="2011"/>
              <a:ext cx="0" cy="601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47892" name="AutoShape 52"/>
          <p:cNvSpPr>
            <a:spLocks noChangeArrowheads="1"/>
          </p:cNvSpPr>
          <p:nvPr/>
        </p:nvSpPr>
        <p:spPr bwMode="auto">
          <a:xfrm>
            <a:off x="2916238" y="3587750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C02E00"/>
          </a:solidFill>
          <a:ln w="19050" algn="ctr">
            <a:solidFill>
              <a:srgbClr val="C02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7885113" y="344328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7235825" y="4127500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7896" name="Text Box 56"/>
          <p:cNvSpPr txBox="1">
            <a:spLocks noChangeArrowheads="1"/>
          </p:cNvSpPr>
          <p:nvPr/>
        </p:nvSpPr>
        <p:spPr bwMode="auto">
          <a:xfrm>
            <a:off x="6948488" y="2543175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7897" name="Text Box 57"/>
          <p:cNvSpPr txBox="1">
            <a:spLocks noChangeArrowheads="1"/>
          </p:cNvSpPr>
          <p:nvPr/>
        </p:nvSpPr>
        <p:spPr bwMode="auto">
          <a:xfrm>
            <a:off x="6270625" y="1844675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3276600" y="5013325"/>
            <a:ext cx="1944688" cy="503238"/>
          </a:xfrm>
          <a:prstGeom prst="rect">
            <a:avLst/>
          </a:prstGeom>
          <a:solidFill>
            <a:srgbClr val="FFFF00"/>
          </a:solidFill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anchor="ctr"/>
          <a:lstStyle/>
          <a:p>
            <a:pPr marL="261938" indent="-261938" algn="ctr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 sz="2400" b="1"/>
              <a:t>A</a:t>
            </a:r>
            <a:r>
              <a:rPr lang="pt-BR" sz="2400" b="1" baseline="-25000"/>
              <a:t>T</a:t>
            </a:r>
            <a:r>
              <a:rPr lang="pt-BR" sz="2400" b="1"/>
              <a:t> = 6a</a:t>
            </a:r>
            <a:r>
              <a:rPr lang="pt-BR" sz="2400" b="1" baseline="30000"/>
              <a:t>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47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47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47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nimBg="1"/>
      <p:bldP spid="547843" grpId="0" build="p"/>
      <p:bldP spid="547892" grpId="0" animBg="1"/>
      <p:bldP spid="547894" grpId="0"/>
      <p:bldP spid="547895" grpId="0"/>
      <p:bldP spid="547896" grpId="0"/>
      <p:bldP spid="547897" grpId="0"/>
      <p:bldP spid="5478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765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60413"/>
            <a:ext cx="6553200" cy="723900"/>
          </a:xfrm>
          <a:solidFill>
            <a:srgbClr val="090EDD"/>
          </a:solidFill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O cubo como unidade de volume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7931150" cy="16573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Se considerarmos a medida da aresta de um cubo como unidade de medida de comprimento, a medida do volume desse cubo é a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unidade de volume</a:t>
            </a:r>
            <a:r>
              <a:rPr sz="2400" dirty="0" smtClean="0">
                <a:latin typeface="+mj-lt"/>
              </a:rPr>
              <a:t>.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011863" y="3624263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V = 1 u</a:t>
            </a:r>
            <a:r>
              <a:rPr lang="pt-BR" sz="1900" baseline="300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83000" y="3021013"/>
            <a:ext cx="1404938" cy="1282700"/>
            <a:chOff x="1972" y="1842"/>
            <a:chExt cx="1180" cy="998"/>
          </a:xfrm>
        </p:grpSpPr>
        <p:sp>
          <p:nvSpPr>
            <p:cNvPr id="56335" name="AutoShape 6"/>
            <p:cNvSpPr>
              <a:spLocks noChangeArrowheads="1"/>
            </p:cNvSpPr>
            <p:nvPr/>
          </p:nvSpPr>
          <p:spPr bwMode="auto">
            <a:xfrm>
              <a:off x="1972" y="1842"/>
              <a:ext cx="1180" cy="998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27667" name="Line 7"/>
            <p:cNvSpPr>
              <a:spLocks noChangeShapeType="1"/>
            </p:cNvSpPr>
            <p:nvPr/>
          </p:nvSpPr>
          <p:spPr bwMode="auto">
            <a:xfrm>
              <a:off x="2223" y="2590"/>
              <a:ext cx="929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8" name="Line 8"/>
            <p:cNvSpPr>
              <a:spLocks noChangeShapeType="1"/>
            </p:cNvSpPr>
            <p:nvPr/>
          </p:nvSpPr>
          <p:spPr bwMode="auto">
            <a:xfrm rot="-5400000">
              <a:off x="1850" y="2219"/>
              <a:ext cx="750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669" name="Line 9"/>
            <p:cNvSpPr>
              <a:spLocks noChangeShapeType="1"/>
            </p:cNvSpPr>
            <p:nvPr/>
          </p:nvSpPr>
          <p:spPr bwMode="auto">
            <a:xfrm flipV="1">
              <a:off x="1974" y="2591"/>
              <a:ext cx="250" cy="247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3683000" y="3848100"/>
            <a:ext cx="1081088" cy="3175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9899" name="Line 11"/>
          <p:cNvSpPr>
            <a:spLocks noChangeShapeType="1"/>
          </p:cNvSpPr>
          <p:nvPr/>
        </p:nvSpPr>
        <p:spPr bwMode="auto">
          <a:xfrm rot="-5400000">
            <a:off x="4277519" y="3364707"/>
            <a:ext cx="981075" cy="1587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9900" name="Line 12"/>
          <p:cNvSpPr>
            <a:spLocks noChangeShapeType="1"/>
          </p:cNvSpPr>
          <p:nvPr/>
        </p:nvSpPr>
        <p:spPr bwMode="auto">
          <a:xfrm flipV="1">
            <a:off x="4768850" y="3525838"/>
            <a:ext cx="322263" cy="320675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9902" name="Text Box 14"/>
          <p:cNvSpPr txBox="1">
            <a:spLocks noChangeArrowheads="1"/>
          </p:cNvSpPr>
          <p:nvPr/>
        </p:nvSpPr>
        <p:spPr bwMode="auto">
          <a:xfrm>
            <a:off x="4892675" y="4006850"/>
            <a:ext cx="61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1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9903" name="Text Box 15"/>
          <p:cNvSpPr txBox="1">
            <a:spLocks noChangeArrowheads="1"/>
          </p:cNvSpPr>
          <p:nvPr/>
        </p:nvSpPr>
        <p:spPr bwMode="auto">
          <a:xfrm>
            <a:off x="3990975" y="4271963"/>
            <a:ext cx="79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1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9906" name="Text Box 18"/>
          <p:cNvSpPr txBox="1">
            <a:spLocks noChangeArrowheads="1"/>
          </p:cNvSpPr>
          <p:nvPr/>
        </p:nvSpPr>
        <p:spPr bwMode="auto">
          <a:xfrm>
            <a:off x="4067175" y="3500438"/>
            <a:ext cx="7080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1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9907" name="Line 19"/>
          <p:cNvSpPr>
            <a:spLocks noChangeShapeType="1"/>
          </p:cNvSpPr>
          <p:nvPr/>
        </p:nvSpPr>
        <p:spPr bwMode="auto">
          <a:xfrm>
            <a:off x="1758950" y="3713163"/>
            <a:ext cx="1228725" cy="3175"/>
          </a:xfrm>
          <a:prstGeom prst="line">
            <a:avLst/>
          </a:prstGeom>
          <a:noFill/>
          <a:ln w="28575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49909" name="Text Box 21"/>
          <p:cNvSpPr txBox="1">
            <a:spLocks noChangeArrowheads="1"/>
          </p:cNvSpPr>
          <p:nvPr/>
        </p:nvSpPr>
        <p:spPr bwMode="auto">
          <a:xfrm>
            <a:off x="2003425" y="3294063"/>
            <a:ext cx="638175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1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84213" y="4621213"/>
            <a:ext cx="7705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Se a unidade de comprimento é 1 m, a unidade de volume é 1 m</a:t>
            </a:r>
            <a:r>
              <a:rPr lang="pt-BR" baseline="30000"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85800" y="5486400"/>
            <a:ext cx="7705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ü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Se a unidade de comprimento é 1 dm, a unidade de volume é 1 dm</a:t>
            </a:r>
            <a:r>
              <a:rPr lang="pt-BR" baseline="30000"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nimBg="1"/>
      <p:bldP spid="549891" grpId="0" build="p"/>
      <p:bldP spid="549892" grpId="0"/>
      <p:bldP spid="549898" grpId="0" animBg="1"/>
      <p:bldP spid="549899" grpId="0" animBg="1"/>
      <p:bldP spid="549900" grpId="0" animBg="1"/>
      <p:bldP spid="549902" grpId="0"/>
      <p:bldP spid="549903" grpId="0"/>
      <p:bldP spid="549906" grpId="0"/>
      <p:bldP spid="549907" grpId="0" animBg="1"/>
      <p:bldP spid="549909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867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836613"/>
            <a:ext cx="3311525" cy="581025"/>
          </a:xfrm>
          <a:solidFill>
            <a:srgbClr val="090EDD"/>
          </a:solidFill>
          <a:ln>
            <a:solidFill>
              <a:srgbClr val="3E32D6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Volume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1288"/>
            <a:ext cx="8280400" cy="16573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O </a:t>
            </a:r>
            <a:r>
              <a:rPr sz="2400" b="1" dirty="0" smtClean="0">
                <a:solidFill>
                  <a:schemeClr val="tx1"/>
                </a:solidFill>
                <a:latin typeface="+mj-lt"/>
              </a:rPr>
              <a:t>volume</a:t>
            </a:r>
            <a:r>
              <a:rPr sz="2400" dirty="0" smtClean="0">
                <a:latin typeface="+mj-lt"/>
              </a:rPr>
              <a:t> de um sólido qualquer, numa certa unidade, é um número que indica quantas vezes o cubo de volume unitário “cabe” naquele sólido.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179388" y="2962275"/>
            <a:ext cx="86407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</a:pPr>
            <a:r>
              <a:rPr lang="pt-BR" sz="2400">
                <a:ea typeface="Arial Unicode MS" pitchFamily="34" charset="-128"/>
                <a:cs typeface="Arial Unicode MS" pitchFamily="34" charset="-128"/>
              </a:rPr>
              <a:t>		Considerando o cubo da primeira figura como unidade de medida. Seu volume é 1 u</a:t>
            </a:r>
            <a:r>
              <a:rPr lang="pt-BR" sz="2400" baseline="30000"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. qual o volume dos sólidos abaixo?</a:t>
            </a:r>
            <a:endParaRPr lang="pt-BR" sz="24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1958" name="AutoShape 22"/>
          <p:cNvSpPr>
            <a:spLocks noChangeArrowheads="1"/>
          </p:cNvSpPr>
          <p:nvPr/>
        </p:nvSpPr>
        <p:spPr bwMode="auto">
          <a:xfrm>
            <a:off x="1258888" y="4471988"/>
            <a:ext cx="539750" cy="492125"/>
          </a:xfrm>
          <a:prstGeom prst="cube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3E32D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pt-B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916238" y="4437063"/>
            <a:ext cx="2008187" cy="736600"/>
            <a:chOff x="1837" y="2795"/>
            <a:chExt cx="1265" cy="464"/>
          </a:xfrm>
        </p:grpSpPr>
        <p:sp>
          <p:nvSpPr>
            <p:cNvPr id="58390" name="AutoShape 26"/>
            <p:cNvSpPr>
              <a:spLocks noChangeArrowheads="1"/>
            </p:cNvSpPr>
            <p:nvPr/>
          </p:nvSpPr>
          <p:spPr bwMode="auto">
            <a:xfrm>
              <a:off x="1996" y="279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1" name="AutoShape 27"/>
            <p:cNvSpPr>
              <a:spLocks noChangeArrowheads="1"/>
            </p:cNvSpPr>
            <p:nvPr/>
          </p:nvSpPr>
          <p:spPr bwMode="auto">
            <a:xfrm>
              <a:off x="2246" y="279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2" name="AutoShape 28"/>
            <p:cNvSpPr>
              <a:spLocks noChangeArrowheads="1"/>
            </p:cNvSpPr>
            <p:nvPr/>
          </p:nvSpPr>
          <p:spPr bwMode="auto">
            <a:xfrm>
              <a:off x="2509" y="279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3" name="AutoShape 29"/>
            <p:cNvSpPr>
              <a:spLocks noChangeArrowheads="1"/>
            </p:cNvSpPr>
            <p:nvPr/>
          </p:nvSpPr>
          <p:spPr bwMode="auto">
            <a:xfrm>
              <a:off x="2762" y="279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4" name="AutoShape 30"/>
            <p:cNvSpPr>
              <a:spLocks noChangeArrowheads="1"/>
            </p:cNvSpPr>
            <p:nvPr/>
          </p:nvSpPr>
          <p:spPr bwMode="auto">
            <a:xfrm>
              <a:off x="1918" y="2871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5" name="AutoShape 31"/>
            <p:cNvSpPr>
              <a:spLocks noChangeArrowheads="1"/>
            </p:cNvSpPr>
            <p:nvPr/>
          </p:nvSpPr>
          <p:spPr bwMode="auto">
            <a:xfrm>
              <a:off x="2178" y="2871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6" name="AutoShape 32"/>
            <p:cNvSpPr>
              <a:spLocks noChangeArrowheads="1"/>
            </p:cNvSpPr>
            <p:nvPr/>
          </p:nvSpPr>
          <p:spPr bwMode="auto">
            <a:xfrm>
              <a:off x="2427" y="2871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7" name="AutoShape 33"/>
            <p:cNvSpPr>
              <a:spLocks noChangeArrowheads="1"/>
            </p:cNvSpPr>
            <p:nvPr/>
          </p:nvSpPr>
          <p:spPr bwMode="auto">
            <a:xfrm>
              <a:off x="2689" y="2871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98" name="AutoShape 34"/>
            <p:cNvSpPr>
              <a:spLocks noChangeArrowheads="1"/>
            </p:cNvSpPr>
            <p:nvPr/>
          </p:nvSpPr>
          <p:spPr bwMode="auto">
            <a:xfrm>
              <a:off x="1837" y="294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795963" y="4076700"/>
            <a:ext cx="1881187" cy="992188"/>
            <a:chOff x="3651" y="2568"/>
            <a:chExt cx="1185" cy="625"/>
          </a:xfrm>
        </p:grpSpPr>
        <p:sp>
          <p:nvSpPr>
            <p:cNvPr id="58379" name="AutoShape 35"/>
            <p:cNvSpPr>
              <a:spLocks noChangeArrowheads="1"/>
            </p:cNvSpPr>
            <p:nvPr/>
          </p:nvSpPr>
          <p:spPr bwMode="auto">
            <a:xfrm>
              <a:off x="3729" y="280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0" name="AutoShape 36"/>
            <p:cNvSpPr>
              <a:spLocks noChangeArrowheads="1"/>
            </p:cNvSpPr>
            <p:nvPr/>
          </p:nvSpPr>
          <p:spPr bwMode="auto">
            <a:xfrm>
              <a:off x="3979" y="280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28687" name="AutoShape 37"/>
            <p:cNvSpPr>
              <a:spLocks noChangeArrowheads="1"/>
            </p:cNvSpPr>
            <p:nvPr/>
          </p:nvSpPr>
          <p:spPr bwMode="auto">
            <a:xfrm>
              <a:off x="4242" y="2807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58382" name="AutoShape 38"/>
            <p:cNvSpPr>
              <a:spLocks noChangeArrowheads="1"/>
            </p:cNvSpPr>
            <p:nvPr/>
          </p:nvSpPr>
          <p:spPr bwMode="auto">
            <a:xfrm>
              <a:off x="4495" y="280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3" name="AutoShape 39"/>
            <p:cNvSpPr>
              <a:spLocks noChangeArrowheads="1"/>
            </p:cNvSpPr>
            <p:nvPr/>
          </p:nvSpPr>
          <p:spPr bwMode="auto">
            <a:xfrm>
              <a:off x="3651" y="28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4" name="AutoShape 40"/>
            <p:cNvSpPr>
              <a:spLocks noChangeArrowheads="1"/>
            </p:cNvSpPr>
            <p:nvPr/>
          </p:nvSpPr>
          <p:spPr bwMode="auto">
            <a:xfrm>
              <a:off x="3911" y="28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5" name="AutoShape 41"/>
            <p:cNvSpPr>
              <a:spLocks noChangeArrowheads="1"/>
            </p:cNvSpPr>
            <p:nvPr/>
          </p:nvSpPr>
          <p:spPr bwMode="auto">
            <a:xfrm>
              <a:off x="4160" y="28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6" name="AutoShape 42"/>
            <p:cNvSpPr>
              <a:spLocks noChangeArrowheads="1"/>
            </p:cNvSpPr>
            <p:nvPr/>
          </p:nvSpPr>
          <p:spPr bwMode="auto">
            <a:xfrm>
              <a:off x="4422" y="28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7" name="AutoShape 43"/>
            <p:cNvSpPr>
              <a:spLocks noChangeArrowheads="1"/>
            </p:cNvSpPr>
            <p:nvPr/>
          </p:nvSpPr>
          <p:spPr bwMode="auto">
            <a:xfrm>
              <a:off x="4235" y="256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8" name="AutoShape 44"/>
            <p:cNvSpPr>
              <a:spLocks noChangeArrowheads="1"/>
            </p:cNvSpPr>
            <p:nvPr/>
          </p:nvSpPr>
          <p:spPr bwMode="auto">
            <a:xfrm>
              <a:off x="4496" y="256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8389" name="AutoShape 45"/>
            <p:cNvSpPr>
              <a:spLocks noChangeArrowheads="1"/>
            </p:cNvSpPr>
            <p:nvPr/>
          </p:nvSpPr>
          <p:spPr bwMode="auto">
            <a:xfrm>
              <a:off x="4160" y="264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</p:grp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973138" y="5373688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V = 1 u</a:t>
            </a:r>
            <a:r>
              <a:rPr lang="pt-BR" sz="1900" baseline="300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3276600" y="5373688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V = 9 u</a:t>
            </a:r>
            <a:r>
              <a:rPr lang="pt-BR" sz="1900" baseline="300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6013450" y="5373688"/>
            <a:ext cx="172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V = 11 u</a:t>
            </a:r>
            <a:r>
              <a:rPr lang="pt-BR" sz="1900" baseline="300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84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34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build="p"/>
      <p:bldP spid="551955" grpId="0"/>
      <p:bldP spid="551958" grpId="0" animBg="1"/>
      <p:bldP spid="551984" grpId="0"/>
      <p:bldP spid="551985" grpId="0"/>
      <p:bldP spid="5519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969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765175"/>
            <a:ext cx="3959225" cy="508000"/>
          </a:xfrm>
          <a:solidFill>
            <a:srgbClr val="090EDD"/>
          </a:solidFill>
          <a:ln>
            <a:solidFill>
              <a:srgbClr val="3E32D6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smtClean="0">
                <a:solidFill>
                  <a:schemeClr val="bg1"/>
                </a:solidFill>
                <a:latin typeface="+mj-lt"/>
              </a:rPr>
              <a:t>Volume do cubo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9850"/>
            <a:ext cx="7931150" cy="6492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Analise as três figuras a seguir.</a:t>
            </a:r>
          </a:p>
        </p:txBody>
      </p:sp>
      <p:sp>
        <p:nvSpPr>
          <p:cNvPr id="552965" name="AutoShape 5"/>
          <p:cNvSpPr>
            <a:spLocks noChangeArrowheads="1"/>
          </p:cNvSpPr>
          <p:nvPr/>
        </p:nvSpPr>
        <p:spPr bwMode="auto">
          <a:xfrm>
            <a:off x="1692275" y="2681288"/>
            <a:ext cx="539750" cy="492125"/>
          </a:xfrm>
          <a:prstGeom prst="cube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3E32D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pt-BR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421063" y="2200275"/>
            <a:ext cx="1062037" cy="973138"/>
            <a:chOff x="2154" y="1513"/>
            <a:chExt cx="669" cy="613"/>
          </a:xfrm>
        </p:grpSpPr>
        <p:sp>
          <p:nvSpPr>
            <p:cNvPr id="29739" name="AutoShape 7"/>
            <p:cNvSpPr>
              <a:spLocks noChangeArrowheads="1"/>
            </p:cNvSpPr>
            <p:nvPr/>
          </p:nvSpPr>
          <p:spPr bwMode="auto">
            <a:xfrm>
              <a:off x="2233" y="1740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59434" name="AutoShape 8"/>
            <p:cNvSpPr>
              <a:spLocks noChangeArrowheads="1"/>
            </p:cNvSpPr>
            <p:nvPr/>
          </p:nvSpPr>
          <p:spPr bwMode="auto">
            <a:xfrm>
              <a:off x="2483" y="174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5" name="AutoShape 11"/>
            <p:cNvSpPr>
              <a:spLocks noChangeArrowheads="1"/>
            </p:cNvSpPr>
            <p:nvPr/>
          </p:nvSpPr>
          <p:spPr bwMode="auto">
            <a:xfrm>
              <a:off x="2155" y="181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6" name="AutoShape 12"/>
            <p:cNvSpPr>
              <a:spLocks noChangeArrowheads="1"/>
            </p:cNvSpPr>
            <p:nvPr/>
          </p:nvSpPr>
          <p:spPr bwMode="auto">
            <a:xfrm>
              <a:off x="2415" y="181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7" name="AutoShape 13"/>
            <p:cNvSpPr>
              <a:spLocks noChangeArrowheads="1"/>
            </p:cNvSpPr>
            <p:nvPr/>
          </p:nvSpPr>
          <p:spPr bwMode="auto">
            <a:xfrm>
              <a:off x="2223" y="151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8" name="AutoShape 14"/>
            <p:cNvSpPr>
              <a:spLocks noChangeArrowheads="1"/>
            </p:cNvSpPr>
            <p:nvPr/>
          </p:nvSpPr>
          <p:spPr bwMode="auto">
            <a:xfrm>
              <a:off x="2482" y="151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9" name="AutoShape 15"/>
            <p:cNvSpPr>
              <a:spLocks noChangeArrowheads="1"/>
            </p:cNvSpPr>
            <p:nvPr/>
          </p:nvSpPr>
          <p:spPr bwMode="auto">
            <a:xfrm>
              <a:off x="2154" y="1581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 dirty="0"/>
            </a:p>
          </p:txBody>
        </p:sp>
        <p:sp>
          <p:nvSpPr>
            <p:cNvPr id="59440" name="AutoShape 31"/>
            <p:cNvSpPr>
              <a:spLocks noChangeArrowheads="1"/>
            </p:cNvSpPr>
            <p:nvPr/>
          </p:nvSpPr>
          <p:spPr bwMode="auto">
            <a:xfrm>
              <a:off x="2417" y="15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5780088" y="1719263"/>
            <a:ext cx="1600200" cy="1454150"/>
            <a:chOff x="3505" y="1289"/>
            <a:chExt cx="1008" cy="916"/>
          </a:xfrm>
        </p:grpSpPr>
        <p:sp>
          <p:nvSpPr>
            <p:cNvPr id="29712" name="AutoShape 32"/>
            <p:cNvSpPr>
              <a:spLocks noChangeArrowheads="1"/>
            </p:cNvSpPr>
            <p:nvPr/>
          </p:nvSpPr>
          <p:spPr bwMode="auto">
            <a:xfrm>
              <a:off x="3659" y="1741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3" name="AutoShape 33"/>
            <p:cNvSpPr>
              <a:spLocks noChangeArrowheads="1"/>
            </p:cNvSpPr>
            <p:nvPr/>
          </p:nvSpPr>
          <p:spPr bwMode="auto">
            <a:xfrm>
              <a:off x="3909" y="1749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4" name="AutoShape 34"/>
            <p:cNvSpPr>
              <a:spLocks noChangeArrowheads="1"/>
            </p:cNvSpPr>
            <p:nvPr/>
          </p:nvSpPr>
          <p:spPr bwMode="auto">
            <a:xfrm>
              <a:off x="3581" y="1817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5" name="AutoShape 35"/>
            <p:cNvSpPr>
              <a:spLocks noChangeArrowheads="1"/>
            </p:cNvSpPr>
            <p:nvPr/>
          </p:nvSpPr>
          <p:spPr bwMode="auto">
            <a:xfrm>
              <a:off x="3841" y="1817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6" name="AutoShape 36"/>
            <p:cNvSpPr>
              <a:spLocks noChangeArrowheads="1"/>
            </p:cNvSpPr>
            <p:nvPr/>
          </p:nvSpPr>
          <p:spPr bwMode="auto">
            <a:xfrm>
              <a:off x="3649" y="1513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7" name="AutoShape 37"/>
            <p:cNvSpPr>
              <a:spLocks noChangeArrowheads="1"/>
            </p:cNvSpPr>
            <p:nvPr/>
          </p:nvSpPr>
          <p:spPr bwMode="auto">
            <a:xfrm>
              <a:off x="3908" y="151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8" name="AutoShape 38"/>
            <p:cNvSpPr>
              <a:spLocks noChangeArrowheads="1"/>
            </p:cNvSpPr>
            <p:nvPr/>
          </p:nvSpPr>
          <p:spPr bwMode="auto">
            <a:xfrm>
              <a:off x="3580" y="1582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29719" name="AutoShape 39"/>
            <p:cNvSpPr>
              <a:spLocks noChangeArrowheads="1"/>
            </p:cNvSpPr>
            <p:nvPr/>
          </p:nvSpPr>
          <p:spPr bwMode="auto">
            <a:xfrm>
              <a:off x="3843" y="158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59414" name="AutoShape 40"/>
            <p:cNvSpPr>
              <a:spLocks noChangeArrowheads="1"/>
            </p:cNvSpPr>
            <p:nvPr/>
          </p:nvSpPr>
          <p:spPr bwMode="auto">
            <a:xfrm>
              <a:off x="4173" y="175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15" name="AutoShape 41"/>
            <p:cNvSpPr>
              <a:spLocks noChangeArrowheads="1"/>
            </p:cNvSpPr>
            <p:nvPr/>
          </p:nvSpPr>
          <p:spPr bwMode="auto">
            <a:xfrm>
              <a:off x="4105" y="1822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16" name="AutoShape 42"/>
            <p:cNvSpPr>
              <a:spLocks noChangeArrowheads="1"/>
            </p:cNvSpPr>
            <p:nvPr/>
          </p:nvSpPr>
          <p:spPr bwMode="auto">
            <a:xfrm>
              <a:off x="4172" y="151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17" name="AutoShape 43"/>
            <p:cNvSpPr>
              <a:spLocks noChangeArrowheads="1"/>
            </p:cNvSpPr>
            <p:nvPr/>
          </p:nvSpPr>
          <p:spPr bwMode="auto">
            <a:xfrm>
              <a:off x="4107" y="158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18" name="AutoShape 44"/>
            <p:cNvSpPr>
              <a:spLocks noChangeArrowheads="1"/>
            </p:cNvSpPr>
            <p:nvPr/>
          </p:nvSpPr>
          <p:spPr bwMode="auto">
            <a:xfrm>
              <a:off x="3506" y="189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19" name="AutoShape 45"/>
            <p:cNvSpPr>
              <a:spLocks noChangeArrowheads="1"/>
            </p:cNvSpPr>
            <p:nvPr/>
          </p:nvSpPr>
          <p:spPr bwMode="auto">
            <a:xfrm>
              <a:off x="3505" y="165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0" name="AutoShape 46"/>
            <p:cNvSpPr>
              <a:spLocks noChangeArrowheads="1"/>
            </p:cNvSpPr>
            <p:nvPr/>
          </p:nvSpPr>
          <p:spPr bwMode="auto">
            <a:xfrm>
              <a:off x="3771" y="189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1" name="AutoShape 47"/>
            <p:cNvSpPr>
              <a:spLocks noChangeArrowheads="1"/>
            </p:cNvSpPr>
            <p:nvPr/>
          </p:nvSpPr>
          <p:spPr bwMode="auto">
            <a:xfrm>
              <a:off x="3770" y="166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2" name="AutoShape 48"/>
            <p:cNvSpPr>
              <a:spLocks noChangeArrowheads="1"/>
            </p:cNvSpPr>
            <p:nvPr/>
          </p:nvSpPr>
          <p:spPr bwMode="auto">
            <a:xfrm>
              <a:off x="4033" y="189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3" name="AutoShape 49"/>
            <p:cNvSpPr>
              <a:spLocks noChangeArrowheads="1"/>
            </p:cNvSpPr>
            <p:nvPr/>
          </p:nvSpPr>
          <p:spPr bwMode="auto">
            <a:xfrm>
              <a:off x="4032" y="165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4" name="AutoShape 50"/>
            <p:cNvSpPr>
              <a:spLocks noChangeArrowheads="1"/>
            </p:cNvSpPr>
            <p:nvPr/>
          </p:nvSpPr>
          <p:spPr bwMode="auto">
            <a:xfrm>
              <a:off x="3645" y="129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5" name="AutoShape 51"/>
            <p:cNvSpPr>
              <a:spLocks noChangeArrowheads="1"/>
            </p:cNvSpPr>
            <p:nvPr/>
          </p:nvSpPr>
          <p:spPr bwMode="auto">
            <a:xfrm>
              <a:off x="3908" y="128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6" name="AutoShape 52"/>
            <p:cNvSpPr>
              <a:spLocks noChangeArrowheads="1"/>
            </p:cNvSpPr>
            <p:nvPr/>
          </p:nvSpPr>
          <p:spPr bwMode="auto">
            <a:xfrm>
              <a:off x="3580" y="135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7" name="AutoShape 53"/>
            <p:cNvSpPr>
              <a:spLocks noChangeArrowheads="1"/>
            </p:cNvSpPr>
            <p:nvPr/>
          </p:nvSpPr>
          <p:spPr bwMode="auto">
            <a:xfrm>
              <a:off x="3843" y="135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8" name="AutoShape 54"/>
            <p:cNvSpPr>
              <a:spLocks noChangeArrowheads="1"/>
            </p:cNvSpPr>
            <p:nvPr/>
          </p:nvSpPr>
          <p:spPr bwMode="auto">
            <a:xfrm>
              <a:off x="4172" y="129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29" name="AutoShape 55"/>
            <p:cNvSpPr>
              <a:spLocks noChangeArrowheads="1"/>
            </p:cNvSpPr>
            <p:nvPr/>
          </p:nvSpPr>
          <p:spPr bwMode="auto">
            <a:xfrm>
              <a:off x="4107" y="136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0" name="AutoShape 56"/>
            <p:cNvSpPr>
              <a:spLocks noChangeArrowheads="1"/>
            </p:cNvSpPr>
            <p:nvPr/>
          </p:nvSpPr>
          <p:spPr bwMode="auto">
            <a:xfrm>
              <a:off x="3505" y="143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1" name="AutoShape 57"/>
            <p:cNvSpPr>
              <a:spLocks noChangeArrowheads="1"/>
            </p:cNvSpPr>
            <p:nvPr/>
          </p:nvSpPr>
          <p:spPr bwMode="auto">
            <a:xfrm>
              <a:off x="3770" y="1431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59432" name="AutoShape 58"/>
            <p:cNvSpPr>
              <a:spLocks noChangeArrowheads="1"/>
            </p:cNvSpPr>
            <p:nvPr/>
          </p:nvSpPr>
          <p:spPr bwMode="auto">
            <a:xfrm>
              <a:off x="4032" y="143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</p:grpSp>
      <p:sp>
        <p:nvSpPr>
          <p:cNvPr id="553021" name="Text Box 61"/>
          <p:cNvSpPr txBox="1">
            <a:spLocks noChangeArrowheads="1"/>
          </p:cNvSpPr>
          <p:nvPr/>
        </p:nvSpPr>
        <p:spPr bwMode="auto">
          <a:xfrm>
            <a:off x="1331913" y="3365500"/>
            <a:ext cx="129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a = 1 u</a:t>
            </a:r>
          </a:p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V = 1 u</a:t>
            </a:r>
            <a:r>
              <a:rPr lang="pt-BR" sz="1900" baseline="300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553024" name="Text Box 64"/>
          <p:cNvSpPr txBox="1">
            <a:spLocks noChangeArrowheads="1"/>
          </p:cNvSpPr>
          <p:nvPr/>
        </p:nvSpPr>
        <p:spPr bwMode="auto">
          <a:xfrm>
            <a:off x="3278188" y="3365500"/>
            <a:ext cx="1295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 = 2 u</a:t>
            </a:r>
          </a:p>
        </p:txBody>
      </p:sp>
      <p:sp>
        <p:nvSpPr>
          <p:cNvPr id="553025" name="Text Box 65"/>
          <p:cNvSpPr txBox="1">
            <a:spLocks noChangeArrowheads="1"/>
          </p:cNvSpPr>
          <p:nvPr/>
        </p:nvSpPr>
        <p:spPr bwMode="auto">
          <a:xfrm>
            <a:off x="5795963" y="3365500"/>
            <a:ext cx="16557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 = 3 u</a:t>
            </a:r>
          </a:p>
        </p:txBody>
      </p:sp>
      <p:sp>
        <p:nvSpPr>
          <p:cNvPr id="553026" name="Text Box 66"/>
          <p:cNvSpPr txBox="1">
            <a:spLocks noChangeArrowheads="1"/>
          </p:cNvSpPr>
          <p:nvPr/>
        </p:nvSpPr>
        <p:spPr bwMode="auto">
          <a:xfrm>
            <a:off x="3276600" y="3705225"/>
            <a:ext cx="20875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V = 2</a:t>
            </a:r>
            <a:r>
              <a:rPr lang="pt-BR" sz="1900" baseline="300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19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 = 8 u</a:t>
            </a:r>
            <a:r>
              <a:rPr lang="pt-BR" sz="1900" baseline="300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553027" name="Text Box 67"/>
          <p:cNvSpPr txBox="1">
            <a:spLocks noChangeArrowheads="1"/>
          </p:cNvSpPr>
          <p:nvPr/>
        </p:nvSpPr>
        <p:spPr bwMode="auto">
          <a:xfrm>
            <a:off x="5797550" y="3711575"/>
            <a:ext cx="24463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V = 3</a:t>
            </a:r>
            <a:r>
              <a:rPr lang="pt-BR" sz="1900" baseline="300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19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 = 27 u</a:t>
            </a:r>
            <a:r>
              <a:rPr lang="pt-BR" sz="1900" baseline="30000">
                <a:solidFill>
                  <a:srgbClr val="090EDD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553028" name="Text Box 68"/>
          <p:cNvSpPr txBox="1">
            <a:spLocks noChangeArrowheads="1"/>
          </p:cNvSpPr>
          <p:nvPr/>
        </p:nvSpPr>
        <p:spPr bwMode="auto">
          <a:xfrm>
            <a:off x="898525" y="4437063"/>
            <a:ext cx="77057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b="1">
                <a:ea typeface="Arial Unicode MS" pitchFamily="34" charset="-128"/>
                <a:cs typeface="Arial Unicode MS" pitchFamily="34" charset="-128"/>
              </a:rPr>
              <a:t>De uma maneira geral, o </a:t>
            </a:r>
            <a:r>
              <a:rPr lang="pt-BR" b="1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volume de um cubo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cuja aresta mede </a:t>
            </a:r>
            <a:r>
              <a:rPr lang="pt-BR" b="1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é</a:t>
            </a:r>
            <a:endParaRPr lang="pt-BR" b="1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3029" name="Text Box 69"/>
          <p:cNvSpPr txBox="1">
            <a:spLocks noChangeArrowheads="1"/>
          </p:cNvSpPr>
          <p:nvPr/>
        </p:nvSpPr>
        <p:spPr bwMode="auto">
          <a:xfrm>
            <a:off x="3636963" y="5229225"/>
            <a:ext cx="1439862" cy="5397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2800" b="1">
                <a:ea typeface="Arial Unicode MS" pitchFamily="34" charset="-128"/>
                <a:cs typeface="Arial Unicode MS" pitchFamily="34" charset="-128"/>
              </a:rPr>
              <a:t>V = a</a:t>
            </a:r>
            <a:r>
              <a:rPr lang="pt-BR" sz="2800" b="1" baseline="30000"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53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53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53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53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53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53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553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553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553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nimBg="1"/>
      <p:bldP spid="552963" grpId="0" build="p"/>
      <p:bldP spid="552965" grpId="0" animBg="1"/>
      <p:bldP spid="553021" grpId="0"/>
      <p:bldP spid="553024" grpId="0"/>
      <p:bldP spid="553025" grpId="0"/>
      <p:bldP spid="553026" grpId="0"/>
      <p:bldP spid="553027" grpId="0"/>
      <p:bldP spid="553028" grpId="0"/>
      <p:bldP spid="5530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072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6985000" cy="723900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err="1" smtClean="0">
                <a:solidFill>
                  <a:schemeClr val="bg1"/>
                </a:solidFill>
                <a:latin typeface="+mj-lt"/>
              </a:rPr>
              <a:t>Estudo</a:t>
            </a:r>
            <a:r>
              <a:rPr sz="2800" b="1" dirty="0" smtClean="0">
                <a:solidFill>
                  <a:schemeClr val="bg1"/>
                </a:solidFill>
                <a:latin typeface="+mj-lt"/>
              </a:rPr>
              <a:t> do </a:t>
            </a:r>
            <a:r>
              <a:rPr sz="2800" b="1" dirty="0" err="1" smtClean="0">
                <a:solidFill>
                  <a:schemeClr val="bg1"/>
                </a:solidFill>
                <a:latin typeface="+mj-lt"/>
              </a:rPr>
              <a:t>paralelepípedo</a:t>
            </a:r>
            <a:r>
              <a:rPr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sz="2800" b="1" dirty="0" err="1" smtClean="0">
                <a:solidFill>
                  <a:schemeClr val="bg1"/>
                </a:solidFill>
                <a:latin typeface="+mj-lt"/>
              </a:rPr>
              <a:t>retângulo</a:t>
            </a:r>
            <a:endParaRPr sz="2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5750"/>
            <a:ext cx="7931150" cy="12969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O paralelepípedo retângulo é um prisma quadrangular. Suas faces são duas a duas congruentes.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572000" y="2903538"/>
            <a:ext cx="457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a, b e c</a:t>
            </a:r>
            <a:r>
              <a:rPr lang="pt-BR" sz="1900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pt-BR" sz="1900">
                <a:solidFill>
                  <a:srgbClr val="B82C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→</a:t>
            </a:r>
            <a:r>
              <a:rPr lang="pt-BR" sz="1900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  As dimensões do paralelepípedo.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6045" name="Text Box 13"/>
          <p:cNvSpPr txBox="1">
            <a:spLocks noChangeArrowheads="1"/>
          </p:cNvSpPr>
          <p:nvPr/>
        </p:nvSpPr>
        <p:spPr bwMode="auto">
          <a:xfrm>
            <a:off x="2263775" y="4005263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3992563" y="371633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c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77925" y="2636838"/>
            <a:ext cx="3101975" cy="1435100"/>
            <a:chOff x="1428" y="1569"/>
            <a:chExt cx="2682" cy="909"/>
          </a:xfrm>
        </p:grpSpPr>
        <p:sp>
          <p:nvSpPr>
            <p:cNvPr id="30735" name="Freeform 17"/>
            <p:cNvSpPr>
              <a:spLocks/>
            </p:cNvSpPr>
            <p:nvPr/>
          </p:nvSpPr>
          <p:spPr bwMode="auto">
            <a:xfrm>
              <a:off x="3741" y="1569"/>
              <a:ext cx="369" cy="903"/>
            </a:xfrm>
            <a:custGeom>
              <a:avLst/>
              <a:gdLst>
                <a:gd name="T0" fmla="*/ 3 w 369"/>
                <a:gd name="T1" fmla="*/ 273 h 903"/>
                <a:gd name="T2" fmla="*/ 366 w 369"/>
                <a:gd name="T3" fmla="*/ 0 h 903"/>
                <a:gd name="T4" fmla="*/ 369 w 369"/>
                <a:gd name="T5" fmla="*/ 636 h 903"/>
                <a:gd name="T6" fmla="*/ 0 w 369"/>
                <a:gd name="T7" fmla="*/ 903 h 903"/>
                <a:gd name="T8" fmla="*/ 3 w 369"/>
                <a:gd name="T9" fmla="*/ 273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"/>
                <a:gd name="T16" fmla="*/ 0 h 903"/>
                <a:gd name="T17" fmla="*/ 369 w 369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" h="903">
                  <a:moveTo>
                    <a:pt x="3" y="273"/>
                  </a:moveTo>
                  <a:lnTo>
                    <a:pt x="366" y="0"/>
                  </a:lnTo>
                  <a:lnTo>
                    <a:pt x="369" y="636"/>
                  </a:lnTo>
                  <a:lnTo>
                    <a:pt x="0" y="903"/>
                  </a:lnTo>
                  <a:lnTo>
                    <a:pt x="3" y="273"/>
                  </a:lnTo>
                  <a:close/>
                </a:path>
              </a:pathLst>
            </a:custGeom>
            <a:solidFill>
              <a:srgbClr val="FFFF00">
                <a:alpha val="34117"/>
              </a:srgbClr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36" name="Freeform 18"/>
            <p:cNvSpPr>
              <a:spLocks/>
            </p:cNvSpPr>
            <p:nvPr/>
          </p:nvSpPr>
          <p:spPr bwMode="auto">
            <a:xfrm>
              <a:off x="1428" y="1839"/>
              <a:ext cx="2319" cy="639"/>
            </a:xfrm>
            <a:custGeom>
              <a:avLst/>
              <a:gdLst>
                <a:gd name="T0" fmla="*/ 1 w 2319"/>
                <a:gd name="T1" fmla="*/ 639 h 639"/>
                <a:gd name="T2" fmla="*/ 0 w 2319"/>
                <a:gd name="T3" fmla="*/ 6 h 639"/>
                <a:gd name="T4" fmla="*/ 2319 w 2319"/>
                <a:gd name="T5" fmla="*/ 0 h 639"/>
                <a:gd name="T6" fmla="*/ 2310 w 2319"/>
                <a:gd name="T7" fmla="*/ 633 h 639"/>
                <a:gd name="T8" fmla="*/ 1 w 2319"/>
                <a:gd name="T9" fmla="*/ 639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9"/>
                <a:gd name="T16" fmla="*/ 0 h 639"/>
                <a:gd name="T17" fmla="*/ 2319 w 2319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9" h="639">
                  <a:moveTo>
                    <a:pt x="1" y="639"/>
                  </a:moveTo>
                  <a:lnTo>
                    <a:pt x="0" y="6"/>
                  </a:lnTo>
                  <a:lnTo>
                    <a:pt x="2319" y="0"/>
                  </a:lnTo>
                  <a:lnTo>
                    <a:pt x="2310" y="633"/>
                  </a:lnTo>
                  <a:lnTo>
                    <a:pt x="1" y="639"/>
                  </a:lnTo>
                  <a:close/>
                </a:path>
              </a:pathLst>
            </a:custGeom>
            <a:solidFill>
              <a:srgbClr val="FFFF00">
                <a:alpha val="34117"/>
              </a:srgbClr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37" name="AutoShape 19"/>
            <p:cNvSpPr>
              <a:spLocks noChangeArrowheads="1"/>
            </p:cNvSpPr>
            <p:nvPr/>
          </p:nvSpPr>
          <p:spPr bwMode="auto">
            <a:xfrm>
              <a:off x="1432" y="1570"/>
              <a:ext cx="2676" cy="273"/>
            </a:xfrm>
            <a:prstGeom prst="parallelogram">
              <a:avLst>
                <a:gd name="adj" fmla="val 136459"/>
              </a:avLst>
            </a:prstGeom>
            <a:solidFill>
              <a:srgbClr val="FFFF00">
                <a:alpha val="34117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0738" name="AutoShape 20"/>
            <p:cNvSpPr>
              <a:spLocks noChangeArrowheads="1"/>
            </p:cNvSpPr>
            <p:nvPr/>
          </p:nvSpPr>
          <p:spPr bwMode="auto">
            <a:xfrm>
              <a:off x="1429" y="2205"/>
              <a:ext cx="2676" cy="273"/>
            </a:xfrm>
            <a:prstGeom prst="parallelogram">
              <a:avLst>
                <a:gd name="adj" fmla="val 136459"/>
              </a:avLst>
            </a:prstGeom>
            <a:solidFill>
              <a:srgbClr val="FFFF00">
                <a:alpha val="32941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0739" name="Line 21"/>
            <p:cNvSpPr>
              <a:spLocks noChangeShapeType="1"/>
            </p:cNvSpPr>
            <p:nvPr/>
          </p:nvSpPr>
          <p:spPr bwMode="auto">
            <a:xfrm flipV="1">
              <a:off x="1429" y="1842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0" name="Line 22"/>
            <p:cNvSpPr>
              <a:spLocks noChangeShapeType="1"/>
            </p:cNvSpPr>
            <p:nvPr/>
          </p:nvSpPr>
          <p:spPr bwMode="auto">
            <a:xfrm>
              <a:off x="1429" y="2478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1" name="Line 23"/>
            <p:cNvSpPr>
              <a:spLocks noChangeShapeType="1"/>
            </p:cNvSpPr>
            <p:nvPr/>
          </p:nvSpPr>
          <p:spPr bwMode="auto">
            <a:xfrm>
              <a:off x="1792" y="2205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2" name="Line 24"/>
            <p:cNvSpPr>
              <a:spLocks noChangeShapeType="1"/>
            </p:cNvSpPr>
            <p:nvPr/>
          </p:nvSpPr>
          <p:spPr bwMode="auto">
            <a:xfrm flipV="1">
              <a:off x="1429" y="2205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3" name="Line 25"/>
            <p:cNvSpPr>
              <a:spLocks noChangeShapeType="1"/>
            </p:cNvSpPr>
            <p:nvPr/>
          </p:nvSpPr>
          <p:spPr bwMode="auto">
            <a:xfrm flipV="1">
              <a:off x="3734" y="2205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4" name="Line 26"/>
            <p:cNvSpPr>
              <a:spLocks noChangeShapeType="1"/>
            </p:cNvSpPr>
            <p:nvPr/>
          </p:nvSpPr>
          <p:spPr bwMode="auto">
            <a:xfrm flipV="1">
              <a:off x="1803" y="1570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5" name="Line 27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6" name="Line 28"/>
            <p:cNvSpPr>
              <a:spLocks noChangeShapeType="1"/>
            </p:cNvSpPr>
            <p:nvPr/>
          </p:nvSpPr>
          <p:spPr bwMode="auto">
            <a:xfrm flipV="1">
              <a:off x="4105" y="1570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7" name="Line 29"/>
            <p:cNvSpPr>
              <a:spLocks noChangeShapeType="1"/>
            </p:cNvSpPr>
            <p:nvPr/>
          </p:nvSpPr>
          <p:spPr bwMode="auto">
            <a:xfrm>
              <a:off x="1432" y="1843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8" name="Line 30"/>
            <p:cNvSpPr>
              <a:spLocks noChangeShapeType="1"/>
            </p:cNvSpPr>
            <p:nvPr/>
          </p:nvSpPr>
          <p:spPr bwMode="auto">
            <a:xfrm>
              <a:off x="1795" y="1570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49" name="Line 31"/>
            <p:cNvSpPr>
              <a:spLocks noChangeShapeType="1"/>
            </p:cNvSpPr>
            <p:nvPr/>
          </p:nvSpPr>
          <p:spPr bwMode="auto">
            <a:xfrm flipV="1">
              <a:off x="1432" y="1570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750" name="Line 32"/>
            <p:cNvSpPr>
              <a:spLocks noChangeShapeType="1"/>
            </p:cNvSpPr>
            <p:nvPr/>
          </p:nvSpPr>
          <p:spPr bwMode="auto">
            <a:xfrm flipV="1">
              <a:off x="3737" y="1570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1184275" y="4068763"/>
            <a:ext cx="2670175" cy="0"/>
          </a:xfrm>
          <a:prstGeom prst="line">
            <a:avLst/>
          </a:prstGeom>
          <a:noFill/>
          <a:ln w="3810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6044" name="Line 12"/>
          <p:cNvSpPr>
            <a:spLocks noChangeShapeType="1"/>
          </p:cNvSpPr>
          <p:nvPr/>
        </p:nvSpPr>
        <p:spPr bwMode="auto">
          <a:xfrm flipV="1">
            <a:off x="3859213" y="3644900"/>
            <a:ext cx="420687" cy="420688"/>
          </a:xfrm>
          <a:prstGeom prst="line">
            <a:avLst/>
          </a:prstGeom>
          <a:noFill/>
          <a:ln w="38100">
            <a:solidFill>
              <a:srgbClr val="7A7828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 rot="-5400000">
            <a:off x="3353594" y="3572669"/>
            <a:ext cx="1008062" cy="0"/>
          </a:xfrm>
          <a:prstGeom prst="line">
            <a:avLst/>
          </a:prstGeom>
          <a:noFill/>
          <a:ln w="38100">
            <a:solidFill>
              <a:srgbClr val="EA26CE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3473450" y="328453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b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6065" name="Text Box 33"/>
          <p:cNvSpPr txBox="1">
            <a:spLocks noChangeArrowheads="1"/>
          </p:cNvSpPr>
          <p:nvPr/>
        </p:nvSpPr>
        <p:spPr bwMode="auto">
          <a:xfrm>
            <a:off x="539750" y="4652963"/>
            <a:ext cx="8064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lnSpc>
                <a:spcPct val="120000"/>
              </a:lnSpc>
              <a:buClr>
                <a:srgbClr val="0033CC"/>
              </a:buClr>
            </a:pPr>
            <a:r>
              <a:rPr lang="pt-BR" sz="2000">
                <a:ea typeface="Arial Unicode MS" pitchFamily="34" charset="-128"/>
                <a:cs typeface="Arial Unicode MS" pitchFamily="34" charset="-128"/>
              </a:rPr>
              <a:t>	Suas doze arestas são quatro a quatro congruentes. As medidas dessas arestas são as dimensões do paralelepípedo.</a:t>
            </a:r>
            <a:endParaRPr lang="pt-BR" sz="2000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556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556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556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nimBg="1"/>
      <p:bldP spid="556035" grpId="0" build="p"/>
      <p:bldP spid="556036" grpId="0"/>
      <p:bldP spid="556045" grpId="0"/>
      <p:bldP spid="556047" grpId="0"/>
      <p:bldP spid="556042" grpId="0" animBg="1"/>
      <p:bldP spid="556044" grpId="0" animBg="1"/>
      <p:bldP spid="556043" grpId="0" animBg="1"/>
      <p:bldP spid="556046" grpId="0"/>
      <p:bldP spid="5560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174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58082" name="Freeform 2"/>
          <p:cNvSpPr>
            <a:spLocks/>
          </p:cNvSpPr>
          <p:nvPr/>
        </p:nvSpPr>
        <p:spPr bwMode="auto">
          <a:xfrm>
            <a:off x="5221288" y="2503488"/>
            <a:ext cx="981075" cy="1423987"/>
          </a:xfrm>
          <a:custGeom>
            <a:avLst/>
            <a:gdLst>
              <a:gd name="T0" fmla="*/ 0 w 618"/>
              <a:gd name="T1" fmla="*/ 2147483647 h 897"/>
              <a:gd name="T2" fmla="*/ 2147483647 w 618"/>
              <a:gd name="T3" fmla="*/ 0 h 897"/>
              <a:gd name="T4" fmla="*/ 2147483647 w 618"/>
              <a:gd name="T5" fmla="*/ 2147483647 h 897"/>
              <a:gd name="T6" fmla="*/ 2147483647 w 618"/>
              <a:gd name="T7" fmla="*/ 2147483647 h 897"/>
              <a:gd name="T8" fmla="*/ 0 w 618"/>
              <a:gd name="T9" fmla="*/ 2147483647 h 8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8"/>
              <a:gd name="T16" fmla="*/ 0 h 897"/>
              <a:gd name="T17" fmla="*/ 618 w 618"/>
              <a:gd name="T18" fmla="*/ 897 h 8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8" h="897">
                <a:moveTo>
                  <a:pt x="0" y="354"/>
                </a:moveTo>
                <a:lnTo>
                  <a:pt x="618" y="0"/>
                </a:lnTo>
                <a:lnTo>
                  <a:pt x="618" y="540"/>
                </a:lnTo>
                <a:lnTo>
                  <a:pt x="3" y="897"/>
                </a:lnTo>
                <a:lnTo>
                  <a:pt x="0" y="354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58083" name="Freeform 3"/>
          <p:cNvSpPr>
            <a:spLocks/>
          </p:cNvSpPr>
          <p:nvPr/>
        </p:nvSpPr>
        <p:spPr bwMode="auto">
          <a:xfrm>
            <a:off x="2201863" y="3060700"/>
            <a:ext cx="3024187" cy="866775"/>
          </a:xfrm>
          <a:custGeom>
            <a:avLst/>
            <a:gdLst>
              <a:gd name="T0" fmla="*/ 0 w 1905"/>
              <a:gd name="T1" fmla="*/ 2147483647 h 546"/>
              <a:gd name="T2" fmla="*/ 2147483647 w 1905"/>
              <a:gd name="T3" fmla="*/ 2147483647 h 546"/>
              <a:gd name="T4" fmla="*/ 2147483647 w 1905"/>
              <a:gd name="T5" fmla="*/ 2147483647 h 546"/>
              <a:gd name="T6" fmla="*/ 2147483647 w 1905"/>
              <a:gd name="T7" fmla="*/ 0 h 546"/>
              <a:gd name="T8" fmla="*/ 0 w 1905"/>
              <a:gd name="T9" fmla="*/ 2147483647 h 5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6"/>
              <a:gd name="T17" fmla="*/ 1905 w 1905"/>
              <a:gd name="T18" fmla="*/ 546 h 5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6">
                <a:moveTo>
                  <a:pt x="0" y="3"/>
                </a:moveTo>
                <a:lnTo>
                  <a:pt x="3" y="546"/>
                </a:lnTo>
                <a:lnTo>
                  <a:pt x="1905" y="546"/>
                </a:lnTo>
                <a:lnTo>
                  <a:pt x="1899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00">
              <a:alpha val="34901"/>
            </a:srgbClr>
          </a:solidFill>
          <a:ln w="19050" cap="flat" cmpd="sng">
            <a:solidFill>
              <a:srgbClr val="3E32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58084" name="AutoShape 4"/>
          <p:cNvSpPr>
            <a:spLocks noChangeArrowheads="1"/>
          </p:cNvSpPr>
          <p:nvPr/>
        </p:nvSpPr>
        <p:spPr bwMode="auto">
          <a:xfrm>
            <a:off x="2195513" y="2492375"/>
            <a:ext cx="4032250" cy="577850"/>
          </a:xfrm>
          <a:prstGeom prst="parallelogram">
            <a:avLst>
              <a:gd name="adj" fmla="val 174451"/>
            </a:avLst>
          </a:prstGeom>
          <a:solidFill>
            <a:srgbClr val="FFFF00">
              <a:alpha val="34117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2466975" y="328453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b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3448050" y="3871913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8087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0413"/>
            <a:ext cx="6985000" cy="723900"/>
          </a:xfrm>
          <a:solidFill>
            <a:srgbClr val="090EDD"/>
          </a:solidFill>
          <a:ln>
            <a:solidFill>
              <a:srgbClr val="3E32D6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Cálculo da diagonal do paralelepípedo</a:t>
            </a:r>
          </a:p>
        </p:txBody>
      </p:sp>
      <p:sp>
        <p:nvSpPr>
          <p:cNvPr id="55808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5750"/>
            <a:ext cx="7931150" cy="12255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Obtendo o valor de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D</a:t>
            </a:r>
            <a:r>
              <a:rPr sz="2400" dirty="0" smtClean="0">
                <a:latin typeface="+mj-lt"/>
              </a:rPr>
              <a:t> em função das dimensões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a</a:t>
            </a:r>
            <a:r>
              <a:rPr sz="2400" dirty="0" smtClean="0">
                <a:latin typeface="+mj-lt"/>
              </a:rPr>
              <a:t>,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b</a:t>
            </a:r>
            <a:r>
              <a:rPr sz="2400" dirty="0" smtClean="0">
                <a:latin typeface="+mj-lt"/>
              </a:rPr>
              <a:t> e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c</a:t>
            </a:r>
            <a:r>
              <a:rPr sz="2400" dirty="0" smtClean="0">
                <a:latin typeface="+mj-lt"/>
              </a:rPr>
              <a:t> do paralelepípedo.</a:t>
            </a:r>
          </a:p>
        </p:txBody>
      </p:sp>
      <p:sp>
        <p:nvSpPr>
          <p:cNvPr id="558091" name="AutoShape 11"/>
          <p:cNvSpPr>
            <a:spLocks noChangeArrowheads="1"/>
          </p:cNvSpPr>
          <p:nvPr/>
        </p:nvSpPr>
        <p:spPr bwMode="auto">
          <a:xfrm>
            <a:off x="2195513" y="3357563"/>
            <a:ext cx="4032250" cy="577850"/>
          </a:xfrm>
          <a:prstGeom prst="parallelogram">
            <a:avLst>
              <a:gd name="adj" fmla="val 174451"/>
            </a:avLst>
          </a:prstGeom>
          <a:solidFill>
            <a:srgbClr val="FFFF00">
              <a:alpha val="34901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58093" name="Line 13"/>
          <p:cNvSpPr>
            <a:spLocks noChangeShapeType="1"/>
          </p:cNvSpPr>
          <p:nvPr/>
        </p:nvSpPr>
        <p:spPr bwMode="auto">
          <a:xfrm>
            <a:off x="3198813" y="3357563"/>
            <a:ext cx="3005137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4" name="Line 14"/>
          <p:cNvSpPr>
            <a:spLocks noChangeShapeType="1"/>
          </p:cNvSpPr>
          <p:nvPr/>
        </p:nvSpPr>
        <p:spPr bwMode="auto">
          <a:xfrm flipV="1">
            <a:off x="5210175" y="3357563"/>
            <a:ext cx="1008063" cy="576262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5" name="Line 15"/>
          <p:cNvSpPr>
            <a:spLocks noChangeShapeType="1"/>
          </p:cNvSpPr>
          <p:nvPr/>
        </p:nvSpPr>
        <p:spPr bwMode="auto">
          <a:xfrm flipV="1">
            <a:off x="2205038" y="3070225"/>
            <a:ext cx="0" cy="868363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7" name="Line 17"/>
          <p:cNvSpPr>
            <a:spLocks noChangeShapeType="1"/>
          </p:cNvSpPr>
          <p:nvPr/>
        </p:nvSpPr>
        <p:spPr bwMode="auto">
          <a:xfrm flipV="1">
            <a:off x="6208713" y="2493963"/>
            <a:ext cx="0" cy="868362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8" name="Line 18"/>
          <p:cNvSpPr>
            <a:spLocks noChangeShapeType="1"/>
          </p:cNvSpPr>
          <p:nvPr/>
        </p:nvSpPr>
        <p:spPr bwMode="auto">
          <a:xfrm flipV="1">
            <a:off x="2200275" y="2493963"/>
            <a:ext cx="1008063" cy="576262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9" name="Line 19"/>
          <p:cNvSpPr>
            <a:spLocks noChangeShapeType="1"/>
          </p:cNvSpPr>
          <p:nvPr/>
        </p:nvSpPr>
        <p:spPr bwMode="auto">
          <a:xfrm>
            <a:off x="3203575" y="2493963"/>
            <a:ext cx="3005138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00" name="Line 20"/>
          <p:cNvSpPr>
            <a:spLocks noChangeShapeType="1"/>
          </p:cNvSpPr>
          <p:nvPr/>
        </p:nvSpPr>
        <p:spPr bwMode="auto">
          <a:xfrm flipV="1">
            <a:off x="5210175" y="2493963"/>
            <a:ext cx="1008063" cy="576262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2843213" y="271938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c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8106" name="Line 26"/>
          <p:cNvSpPr>
            <a:spLocks noChangeShapeType="1"/>
          </p:cNvSpPr>
          <p:nvPr/>
        </p:nvSpPr>
        <p:spPr bwMode="auto">
          <a:xfrm flipV="1">
            <a:off x="5219700" y="3070225"/>
            <a:ext cx="0" cy="868363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3921125" y="2709863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D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8109" name="Text Box 29"/>
          <p:cNvSpPr txBox="1">
            <a:spLocks noChangeArrowheads="1"/>
          </p:cNvSpPr>
          <p:nvPr/>
        </p:nvSpPr>
        <p:spPr bwMode="auto">
          <a:xfrm>
            <a:off x="1547813" y="4508500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/>
              <a:t>d</a:t>
            </a:r>
            <a:r>
              <a:rPr lang="pt-BR" baseline="30000"/>
              <a:t>2</a:t>
            </a:r>
            <a:r>
              <a:rPr lang="pt-BR"/>
              <a:t> = a</a:t>
            </a:r>
            <a:r>
              <a:rPr lang="pt-BR" baseline="30000"/>
              <a:t>2</a:t>
            </a:r>
            <a:r>
              <a:rPr lang="pt-BR"/>
              <a:t> + b</a:t>
            </a:r>
            <a:r>
              <a:rPr lang="pt-BR" baseline="30000"/>
              <a:t>2</a:t>
            </a:r>
          </a:p>
        </p:txBody>
      </p:sp>
      <p:sp>
        <p:nvSpPr>
          <p:cNvPr id="558110" name="Text Box 30"/>
          <p:cNvSpPr txBox="1">
            <a:spLocks noChangeArrowheads="1"/>
          </p:cNvSpPr>
          <p:nvPr/>
        </p:nvSpPr>
        <p:spPr bwMode="auto">
          <a:xfrm>
            <a:off x="2843213" y="4508500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/>
              <a:t>e      D</a:t>
            </a:r>
            <a:r>
              <a:rPr lang="pt-BR" baseline="30000"/>
              <a:t>2</a:t>
            </a:r>
            <a:r>
              <a:rPr lang="pt-BR"/>
              <a:t> = d</a:t>
            </a:r>
            <a:r>
              <a:rPr lang="pt-BR" baseline="30000"/>
              <a:t>2</a:t>
            </a:r>
            <a:r>
              <a:rPr lang="pt-BR"/>
              <a:t> + c</a:t>
            </a:r>
            <a:r>
              <a:rPr lang="pt-BR" baseline="30000"/>
              <a:t>2</a:t>
            </a:r>
          </a:p>
        </p:txBody>
      </p:sp>
      <p:sp>
        <p:nvSpPr>
          <p:cNvPr id="558111" name="Freeform 31"/>
          <p:cNvSpPr>
            <a:spLocks/>
          </p:cNvSpPr>
          <p:nvPr/>
        </p:nvSpPr>
        <p:spPr bwMode="auto">
          <a:xfrm>
            <a:off x="2205038" y="3352800"/>
            <a:ext cx="3009900" cy="581025"/>
          </a:xfrm>
          <a:custGeom>
            <a:avLst/>
            <a:gdLst>
              <a:gd name="T0" fmla="*/ 0 w 1896"/>
              <a:gd name="T1" fmla="*/ 2147483647 h 366"/>
              <a:gd name="T2" fmla="*/ 2147483647 w 1896"/>
              <a:gd name="T3" fmla="*/ 0 h 366"/>
              <a:gd name="T4" fmla="*/ 2147483647 w 1896"/>
              <a:gd name="T5" fmla="*/ 2147483647 h 366"/>
              <a:gd name="T6" fmla="*/ 0 w 1896"/>
              <a:gd name="T7" fmla="*/ 2147483647 h 366"/>
              <a:gd name="T8" fmla="*/ 0 60000 65536"/>
              <a:gd name="T9" fmla="*/ 0 60000 65536"/>
              <a:gd name="T10" fmla="*/ 0 60000 65536"/>
              <a:gd name="T11" fmla="*/ 0 60000 65536"/>
              <a:gd name="T12" fmla="*/ 0 w 1896"/>
              <a:gd name="T13" fmla="*/ 0 h 366"/>
              <a:gd name="T14" fmla="*/ 1896 w 1896"/>
              <a:gd name="T15" fmla="*/ 366 h 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6" h="366">
                <a:moveTo>
                  <a:pt x="0" y="366"/>
                </a:moveTo>
                <a:lnTo>
                  <a:pt x="633" y="0"/>
                </a:lnTo>
                <a:lnTo>
                  <a:pt x="1896" y="357"/>
                </a:lnTo>
                <a:lnTo>
                  <a:pt x="0" y="366"/>
                </a:lnTo>
                <a:close/>
              </a:path>
            </a:pathLst>
          </a:custGeom>
          <a:solidFill>
            <a:srgbClr val="FFF1B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58113" name="Freeform 33"/>
          <p:cNvSpPr>
            <a:spLocks/>
          </p:cNvSpPr>
          <p:nvPr/>
        </p:nvSpPr>
        <p:spPr bwMode="auto">
          <a:xfrm>
            <a:off x="3203575" y="2492375"/>
            <a:ext cx="2009775" cy="1412875"/>
          </a:xfrm>
          <a:custGeom>
            <a:avLst/>
            <a:gdLst>
              <a:gd name="T0" fmla="*/ 2147483647 w 1266"/>
              <a:gd name="T1" fmla="*/ 0 h 890"/>
              <a:gd name="T2" fmla="*/ 0 w 1266"/>
              <a:gd name="T3" fmla="*/ 2147483647 h 890"/>
              <a:gd name="T4" fmla="*/ 2147483647 w 1266"/>
              <a:gd name="T5" fmla="*/ 2147483647 h 890"/>
              <a:gd name="T6" fmla="*/ 2147483647 w 1266"/>
              <a:gd name="T7" fmla="*/ 0 h 890"/>
              <a:gd name="T8" fmla="*/ 0 60000 65536"/>
              <a:gd name="T9" fmla="*/ 0 60000 65536"/>
              <a:gd name="T10" fmla="*/ 0 60000 65536"/>
              <a:gd name="T11" fmla="*/ 0 60000 65536"/>
              <a:gd name="T12" fmla="*/ 0 w 1266"/>
              <a:gd name="T13" fmla="*/ 0 h 890"/>
              <a:gd name="T14" fmla="*/ 1266 w 1266"/>
              <a:gd name="T15" fmla="*/ 890 h 8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6" h="890">
                <a:moveTo>
                  <a:pt x="2" y="0"/>
                </a:moveTo>
                <a:lnTo>
                  <a:pt x="0" y="538"/>
                </a:lnTo>
                <a:lnTo>
                  <a:pt x="1266" y="890"/>
                </a:lnTo>
                <a:lnTo>
                  <a:pt x="2" y="0"/>
                </a:lnTo>
                <a:close/>
              </a:path>
            </a:pathLst>
          </a:custGeom>
          <a:solidFill>
            <a:srgbClr val="00B4B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3203575" y="3357563"/>
            <a:ext cx="2003425" cy="557212"/>
          </a:xfrm>
          <a:prstGeom prst="line">
            <a:avLst/>
          </a:prstGeom>
          <a:noFill/>
          <a:ln w="38100">
            <a:solidFill>
              <a:srgbClr val="EA26CE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04" name="Line 24"/>
          <p:cNvSpPr>
            <a:spLocks noChangeShapeType="1"/>
          </p:cNvSpPr>
          <p:nvPr/>
        </p:nvSpPr>
        <p:spPr bwMode="auto">
          <a:xfrm>
            <a:off x="3203575" y="2493963"/>
            <a:ext cx="2008188" cy="1419225"/>
          </a:xfrm>
          <a:prstGeom prst="line">
            <a:avLst/>
          </a:prstGeom>
          <a:noFill/>
          <a:ln w="38100">
            <a:solidFill>
              <a:srgbClr val="7A7828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6" name="Line 16"/>
          <p:cNvSpPr>
            <a:spLocks noChangeShapeType="1"/>
          </p:cNvSpPr>
          <p:nvPr/>
        </p:nvSpPr>
        <p:spPr bwMode="auto">
          <a:xfrm flipV="1">
            <a:off x="3203575" y="2498725"/>
            <a:ext cx="0" cy="868363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05" name="Line 25"/>
          <p:cNvSpPr>
            <a:spLocks noChangeShapeType="1"/>
          </p:cNvSpPr>
          <p:nvPr/>
        </p:nvSpPr>
        <p:spPr bwMode="auto">
          <a:xfrm>
            <a:off x="2209800" y="3070225"/>
            <a:ext cx="3005138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092" name="Line 12"/>
          <p:cNvSpPr>
            <a:spLocks noChangeShapeType="1"/>
          </p:cNvSpPr>
          <p:nvPr/>
        </p:nvSpPr>
        <p:spPr bwMode="auto">
          <a:xfrm flipV="1">
            <a:off x="2195513" y="3357563"/>
            <a:ext cx="1008062" cy="576262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3563938" y="3500438"/>
            <a:ext cx="434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d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8107" name="Line 27"/>
          <p:cNvSpPr>
            <a:spLocks noChangeShapeType="1"/>
          </p:cNvSpPr>
          <p:nvPr/>
        </p:nvSpPr>
        <p:spPr bwMode="auto">
          <a:xfrm>
            <a:off x="2205038" y="3933825"/>
            <a:ext cx="3005137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1547813" y="5199063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 algn="just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/>
              <a:t>D</a:t>
            </a:r>
            <a:r>
              <a:rPr lang="pt-BR" baseline="30000"/>
              <a:t>2</a:t>
            </a:r>
            <a:r>
              <a:rPr lang="pt-BR"/>
              <a:t> = a</a:t>
            </a:r>
            <a:r>
              <a:rPr lang="pt-BR" baseline="30000"/>
              <a:t>2</a:t>
            </a:r>
            <a:r>
              <a:rPr lang="pt-BR"/>
              <a:t> + b</a:t>
            </a:r>
            <a:r>
              <a:rPr lang="pt-BR" baseline="30000"/>
              <a:t>2</a:t>
            </a:r>
            <a:r>
              <a:rPr lang="pt-BR"/>
              <a:t> + c</a:t>
            </a:r>
            <a:r>
              <a:rPr lang="pt-BR" baseline="30000"/>
              <a:t>2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4356100" y="5194300"/>
            <a:ext cx="3384550" cy="539750"/>
          </a:xfrm>
          <a:prstGeom prst="rect">
            <a:avLst/>
          </a:prstGeom>
          <a:solidFill>
            <a:srgbClr val="FFFF00"/>
          </a:solidFill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anchor="ctr"/>
          <a:lstStyle/>
          <a:p>
            <a:pPr marL="261938" indent="-261938"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800" dirty="0">
                <a:latin typeface="+mj-lt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pt-BR" sz="2800" dirty="0">
                <a:latin typeface="+mj-lt"/>
              </a:rPr>
              <a:t> D = √a</a:t>
            </a:r>
            <a:r>
              <a:rPr lang="pt-BR" sz="2800" baseline="30000" dirty="0">
                <a:latin typeface="+mj-lt"/>
              </a:rPr>
              <a:t>2</a:t>
            </a:r>
            <a:r>
              <a:rPr lang="pt-BR" sz="2800" dirty="0">
                <a:latin typeface="+mj-lt"/>
              </a:rPr>
              <a:t> + b</a:t>
            </a:r>
            <a:r>
              <a:rPr lang="pt-BR" sz="2800" baseline="30000" dirty="0">
                <a:latin typeface="+mj-lt"/>
              </a:rPr>
              <a:t>2</a:t>
            </a:r>
            <a:r>
              <a:rPr lang="pt-BR" sz="2800" dirty="0">
                <a:latin typeface="+mj-lt"/>
              </a:rPr>
              <a:t> + c</a:t>
            </a:r>
            <a:r>
              <a:rPr lang="pt-BR" sz="2800" baseline="30000" dirty="0">
                <a:latin typeface="+mj-lt"/>
              </a:rPr>
              <a:t>2</a:t>
            </a:r>
          </a:p>
        </p:txBody>
      </p:sp>
      <p:sp>
        <p:nvSpPr>
          <p:cNvPr id="558116" name="Line 36"/>
          <p:cNvSpPr>
            <a:spLocks noChangeShapeType="1"/>
          </p:cNvSpPr>
          <p:nvPr/>
        </p:nvSpPr>
        <p:spPr bwMode="auto">
          <a:xfrm>
            <a:off x="5699125" y="5345113"/>
            <a:ext cx="1695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8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8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8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10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5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5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558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558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1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5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3" grpId="0" animBg="1"/>
      <p:bldP spid="558084" grpId="0" animBg="1"/>
      <p:bldP spid="558085" grpId="0"/>
      <p:bldP spid="558086" grpId="0"/>
      <p:bldP spid="558087" grpId="0" animBg="1"/>
      <p:bldP spid="558088" grpId="0" build="p"/>
      <p:bldP spid="558091" grpId="0" animBg="1"/>
      <p:bldP spid="558093" grpId="0" animBg="1"/>
      <p:bldP spid="558094" grpId="0" animBg="1"/>
      <p:bldP spid="558095" grpId="0" animBg="1"/>
      <p:bldP spid="558097" grpId="0" animBg="1"/>
      <p:bldP spid="558098" grpId="0" animBg="1"/>
      <p:bldP spid="558099" grpId="0" animBg="1"/>
      <p:bldP spid="558100" grpId="0" animBg="1"/>
      <p:bldP spid="558101" grpId="0"/>
      <p:bldP spid="558106" grpId="0" animBg="1"/>
      <p:bldP spid="558108" grpId="0"/>
      <p:bldP spid="558109" grpId="0"/>
      <p:bldP spid="558110" grpId="0"/>
      <p:bldP spid="558111" grpId="0" animBg="1"/>
      <p:bldP spid="558113" grpId="0" animBg="1"/>
      <p:bldP spid="558102" grpId="0" animBg="1"/>
      <p:bldP spid="558104" grpId="0" animBg="1"/>
      <p:bldP spid="558096" grpId="0" animBg="1"/>
      <p:bldP spid="558105" grpId="0" animBg="1"/>
      <p:bldP spid="558092" grpId="0" animBg="1"/>
      <p:bldP spid="558103" grpId="0"/>
      <p:bldP spid="558107" grpId="0" animBg="1"/>
      <p:bldP spid="558114" grpId="0"/>
      <p:bldP spid="558115" grpId="0" animBg="1"/>
      <p:bldP spid="5581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8002587" cy="652463"/>
          </a:xfrm>
          <a:solidFill>
            <a:srgbClr val="090EDD"/>
          </a:solidFill>
          <a:ln>
            <a:solidFill>
              <a:srgbClr val="3333CC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Área da superfície total do paralelepípedo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1288"/>
            <a:ext cx="7931150" cy="14414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Planificando a superfície total de um paralelepípedo de dimensões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a</a:t>
            </a:r>
            <a:r>
              <a:rPr sz="2400" dirty="0" smtClean="0">
                <a:latin typeface="+mj-lt"/>
              </a:rPr>
              <a:t>,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b</a:t>
            </a:r>
            <a:r>
              <a:rPr sz="2400" dirty="0" smtClean="0">
                <a:latin typeface="+mj-lt"/>
              </a:rPr>
              <a:t> e </a:t>
            </a:r>
            <a:r>
              <a:rPr sz="2400" dirty="0" smtClean="0">
                <a:solidFill>
                  <a:srgbClr val="C02E00"/>
                </a:solidFill>
                <a:latin typeface="+mj-lt"/>
              </a:rPr>
              <a:t>c</a:t>
            </a:r>
            <a:r>
              <a:rPr sz="2400" dirty="0" smtClean="0">
                <a:latin typeface="+mj-lt"/>
              </a:rPr>
              <a:t> obtemos a figura.</a:t>
            </a:r>
          </a:p>
        </p:txBody>
      </p:sp>
      <p:sp>
        <p:nvSpPr>
          <p:cNvPr id="560150" name="AutoShape 22"/>
          <p:cNvSpPr>
            <a:spLocks noChangeArrowheads="1"/>
          </p:cNvSpPr>
          <p:nvPr/>
        </p:nvSpPr>
        <p:spPr bwMode="auto">
          <a:xfrm>
            <a:off x="3708400" y="350043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C02E00"/>
          </a:solidFill>
          <a:ln w="19050" algn="ctr">
            <a:solidFill>
              <a:srgbClr val="C02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60156" name="Text Box 28"/>
          <p:cNvSpPr txBox="1">
            <a:spLocks noChangeArrowheads="1"/>
          </p:cNvSpPr>
          <p:nvPr/>
        </p:nvSpPr>
        <p:spPr bwMode="auto">
          <a:xfrm>
            <a:off x="1962150" y="4127500"/>
            <a:ext cx="338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57" name="Text Box 29"/>
          <p:cNvSpPr txBox="1">
            <a:spLocks noChangeArrowheads="1"/>
          </p:cNvSpPr>
          <p:nvPr/>
        </p:nvSpPr>
        <p:spPr bwMode="auto">
          <a:xfrm>
            <a:off x="3322638" y="3873500"/>
            <a:ext cx="3381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c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16013" y="3062288"/>
            <a:ext cx="2416175" cy="1117600"/>
            <a:chOff x="1428" y="1569"/>
            <a:chExt cx="2682" cy="909"/>
          </a:xfrm>
        </p:grpSpPr>
        <p:sp>
          <p:nvSpPr>
            <p:cNvPr id="32801" name="Freeform 31"/>
            <p:cNvSpPr>
              <a:spLocks/>
            </p:cNvSpPr>
            <p:nvPr/>
          </p:nvSpPr>
          <p:spPr bwMode="auto">
            <a:xfrm>
              <a:off x="3741" y="1569"/>
              <a:ext cx="369" cy="903"/>
            </a:xfrm>
            <a:custGeom>
              <a:avLst/>
              <a:gdLst>
                <a:gd name="T0" fmla="*/ 3 w 369"/>
                <a:gd name="T1" fmla="*/ 273 h 903"/>
                <a:gd name="T2" fmla="*/ 366 w 369"/>
                <a:gd name="T3" fmla="*/ 0 h 903"/>
                <a:gd name="T4" fmla="*/ 369 w 369"/>
                <a:gd name="T5" fmla="*/ 636 h 903"/>
                <a:gd name="T6" fmla="*/ 0 w 369"/>
                <a:gd name="T7" fmla="*/ 903 h 903"/>
                <a:gd name="T8" fmla="*/ 3 w 369"/>
                <a:gd name="T9" fmla="*/ 273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"/>
                <a:gd name="T16" fmla="*/ 0 h 903"/>
                <a:gd name="T17" fmla="*/ 369 w 369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" h="903">
                  <a:moveTo>
                    <a:pt x="3" y="273"/>
                  </a:moveTo>
                  <a:lnTo>
                    <a:pt x="366" y="0"/>
                  </a:lnTo>
                  <a:lnTo>
                    <a:pt x="369" y="636"/>
                  </a:lnTo>
                  <a:lnTo>
                    <a:pt x="0" y="903"/>
                  </a:lnTo>
                  <a:lnTo>
                    <a:pt x="3" y="273"/>
                  </a:lnTo>
                  <a:close/>
                </a:path>
              </a:pathLst>
            </a:custGeom>
            <a:solidFill>
              <a:srgbClr val="FFFF00">
                <a:alpha val="34117"/>
              </a:srgbClr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02" name="Freeform 32"/>
            <p:cNvSpPr>
              <a:spLocks/>
            </p:cNvSpPr>
            <p:nvPr/>
          </p:nvSpPr>
          <p:spPr bwMode="auto">
            <a:xfrm>
              <a:off x="1428" y="1839"/>
              <a:ext cx="2319" cy="639"/>
            </a:xfrm>
            <a:custGeom>
              <a:avLst/>
              <a:gdLst>
                <a:gd name="T0" fmla="*/ 1 w 2319"/>
                <a:gd name="T1" fmla="*/ 639 h 639"/>
                <a:gd name="T2" fmla="*/ 0 w 2319"/>
                <a:gd name="T3" fmla="*/ 6 h 639"/>
                <a:gd name="T4" fmla="*/ 2319 w 2319"/>
                <a:gd name="T5" fmla="*/ 0 h 639"/>
                <a:gd name="T6" fmla="*/ 2310 w 2319"/>
                <a:gd name="T7" fmla="*/ 633 h 639"/>
                <a:gd name="T8" fmla="*/ 1 w 2319"/>
                <a:gd name="T9" fmla="*/ 639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9"/>
                <a:gd name="T16" fmla="*/ 0 h 639"/>
                <a:gd name="T17" fmla="*/ 2319 w 2319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9" h="639">
                  <a:moveTo>
                    <a:pt x="1" y="639"/>
                  </a:moveTo>
                  <a:lnTo>
                    <a:pt x="0" y="6"/>
                  </a:lnTo>
                  <a:lnTo>
                    <a:pt x="2319" y="0"/>
                  </a:lnTo>
                  <a:lnTo>
                    <a:pt x="2310" y="633"/>
                  </a:lnTo>
                  <a:lnTo>
                    <a:pt x="1" y="639"/>
                  </a:lnTo>
                  <a:close/>
                </a:path>
              </a:pathLst>
            </a:custGeom>
            <a:solidFill>
              <a:srgbClr val="FFFF00">
                <a:alpha val="34117"/>
              </a:srgbClr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03" name="AutoShape 33"/>
            <p:cNvSpPr>
              <a:spLocks noChangeArrowheads="1"/>
            </p:cNvSpPr>
            <p:nvPr/>
          </p:nvSpPr>
          <p:spPr bwMode="auto">
            <a:xfrm>
              <a:off x="1432" y="1570"/>
              <a:ext cx="2676" cy="273"/>
            </a:xfrm>
            <a:prstGeom prst="parallelogram">
              <a:avLst>
                <a:gd name="adj" fmla="val 136459"/>
              </a:avLst>
            </a:prstGeom>
            <a:solidFill>
              <a:srgbClr val="FFFF00">
                <a:alpha val="34117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2804" name="AutoShape 34"/>
            <p:cNvSpPr>
              <a:spLocks noChangeArrowheads="1"/>
            </p:cNvSpPr>
            <p:nvPr/>
          </p:nvSpPr>
          <p:spPr bwMode="auto">
            <a:xfrm>
              <a:off x="1429" y="2205"/>
              <a:ext cx="2676" cy="273"/>
            </a:xfrm>
            <a:prstGeom prst="parallelogram">
              <a:avLst>
                <a:gd name="adj" fmla="val 136459"/>
              </a:avLst>
            </a:prstGeom>
            <a:solidFill>
              <a:srgbClr val="FFFF00">
                <a:alpha val="32941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2805" name="Line 35"/>
            <p:cNvSpPr>
              <a:spLocks noChangeShapeType="1"/>
            </p:cNvSpPr>
            <p:nvPr/>
          </p:nvSpPr>
          <p:spPr bwMode="auto">
            <a:xfrm flipV="1">
              <a:off x="1429" y="1842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06" name="Line 36"/>
            <p:cNvSpPr>
              <a:spLocks noChangeShapeType="1"/>
            </p:cNvSpPr>
            <p:nvPr/>
          </p:nvSpPr>
          <p:spPr bwMode="auto">
            <a:xfrm>
              <a:off x="1429" y="2478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07" name="Line 37"/>
            <p:cNvSpPr>
              <a:spLocks noChangeShapeType="1"/>
            </p:cNvSpPr>
            <p:nvPr/>
          </p:nvSpPr>
          <p:spPr bwMode="auto">
            <a:xfrm>
              <a:off x="1792" y="2205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08" name="Line 38"/>
            <p:cNvSpPr>
              <a:spLocks noChangeShapeType="1"/>
            </p:cNvSpPr>
            <p:nvPr/>
          </p:nvSpPr>
          <p:spPr bwMode="auto">
            <a:xfrm flipV="1">
              <a:off x="1429" y="2205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09" name="Line 39"/>
            <p:cNvSpPr>
              <a:spLocks noChangeShapeType="1"/>
            </p:cNvSpPr>
            <p:nvPr/>
          </p:nvSpPr>
          <p:spPr bwMode="auto">
            <a:xfrm flipV="1">
              <a:off x="3734" y="2205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0" name="Line 40"/>
            <p:cNvSpPr>
              <a:spLocks noChangeShapeType="1"/>
            </p:cNvSpPr>
            <p:nvPr/>
          </p:nvSpPr>
          <p:spPr bwMode="auto">
            <a:xfrm flipV="1">
              <a:off x="1803" y="1570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1" name="Line 41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2" name="Line 42"/>
            <p:cNvSpPr>
              <a:spLocks noChangeShapeType="1"/>
            </p:cNvSpPr>
            <p:nvPr/>
          </p:nvSpPr>
          <p:spPr bwMode="auto">
            <a:xfrm flipV="1">
              <a:off x="4105" y="1570"/>
              <a:ext cx="0" cy="63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3" name="Line 43"/>
            <p:cNvSpPr>
              <a:spLocks noChangeShapeType="1"/>
            </p:cNvSpPr>
            <p:nvPr/>
          </p:nvSpPr>
          <p:spPr bwMode="auto">
            <a:xfrm>
              <a:off x="1432" y="1843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4" name="Line 44"/>
            <p:cNvSpPr>
              <a:spLocks noChangeShapeType="1"/>
            </p:cNvSpPr>
            <p:nvPr/>
          </p:nvSpPr>
          <p:spPr bwMode="auto">
            <a:xfrm>
              <a:off x="1795" y="1570"/>
              <a:ext cx="2313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5" name="Line 45"/>
            <p:cNvSpPr>
              <a:spLocks noChangeShapeType="1"/>
            </p:cNvSpPr>
            <p:nvPr/>
          </p:nvSpPr>
          <p:spPr bwMode="auto">
            <a:xfrm flipV="1">
              <a:off x="1432" y="1570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16" name="Line 46"/>
            <p:cNvSpPr>
              <a:spLocks noChangeShapeType="1"/>
            </p:cNvSpPr>
            <p:nvPr/>
          </p:nvSpPr>
          <p:spPr bwMode="auto">
            <a:xfrm flipV="1">
              <a:off x="3737" y="1570"/>
              <a:ext cx="371" cy="273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60175" name="Line 47"/>
          <p:cNvSpPr>
            <a:spLocks noChangeShapeType="1"/>
          </p:cNvSpPr>
          <p:nvPr/>
        </p:nvSpPr>
        <p:spPr bwMode="auto">
          <a:xfrm>
            <a:off x="1120775" y="4176713"/>
            <a:ext cx="2079625" cy="0"/>
          </a:xfrm>
          <a:prstGeom prst="line">
            <a:avLst/>
          </a:prstGeom>
          <a:noFill/>
          <a:ln w="3810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0176" name="Line 48"/>
          <p:cNvSpPr>
            <a:spLocks noChangeShapeType="1"/>
          </p:cNvSpPr>
          <p:nvPr/>
        </p:nvSpPr>
        <p:spPr bwMode="auto">
          <a:xfrm flipV="1">
            <a:off x="3203575" y="3846513"/>
            <a:ext cx="328613" cy="328612"/>
          </a:xfrm>
          <a:prstGeom prst="line">
            <a:avLst/>
          </a:prstGeom>
          <a:noFill/>
          <a:ln w="38100">
            <a:solidFill>
              <a:srgbClr val="7A7828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0177" name="Line 49"/>
          <p:cNvSpPr>
            <a:spLocks noChangeShapeType="1"/>
          </p:cNvSpPr>
          <p:nvPr/>
        </p:nvSpPr>
        <p:spPr bwMode="auto">
          <a:xfrm rot="-5400000">
            <a:off x="2809875" y="3790951"/>
            <a:ext cx="784225" cy="0"/>
          </a:xfrm>
          <a:prstGeom prst="line">
            <a:avLst/>
          </a:prstGeom>
          <a:noFill/>
          <a:ln w="38100">
            <a:solidFill>
              <a:srgbClr val="EA26CE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0178" name="Text Box 50"/>
          <p:cNvSpPr txBox="1">
            <a:spLocks noChangeArrowheads="1"/>
          </p:cNvSpPr>
          <p:nvPr/>
        </p:nvSpPr>
        <p:spPr bwMode="auto">
          <a:xfrm>
            <a:off x="2855913" y="3495675"/>
            <a:ext cx="3381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b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932363" y="2278063"/>
            <a:ext cx="3671887" cy="3311525"/>
            <a:chOff x="3107" y="1435"/>
            <a:chExt cx="2313" cy="2086"/>
          </a:xfrm>
        </p:grpSpPr>
        <p:grpSp>
          <p:nvGrpSpPr>
            <p:cNvPr id="32794" name="Group 57"/>
            <p:cNvGrpSpPr>
              <a:grpSpLocks/>
            </p:cNvGrpSpPr>
            <p:nvPr/>
          </p:nvGrpSpPr>
          <p:grpSpPr bwMode="auto">
            <a:xfrm>
              <a:off x="3606" y="1435"/>
              <a:ext cx="1315" cy="2086"/>
              <a:chOff x="3606" y="1389"/>
              <a:chExt cx="1315" cy="2287"/>
            </a:xfrm>
          </p:grpSpPr>
          <p:sp>
            <p:nvSpPr>
              <p:cNvPr id="32797" name="Rectangle 52"/>
              <p:cNvSpPr>
                <a:spLocks noChangeArrowheads="1"/>
              </p:cNvSpPr>
              <p:nvPr/>
            </p:nvSpPr>
            <p:spPr bwMode="auto">
              <a:xfrm>
                <a:off x="3606" y="1389"/>
                <a:ext cx="1315" cy="2287"/>
              </a:xfrm>
              <a:prstGeom prst="rect">
                <a:avLst/>
              </a:prstGeom>
              <a:solidFill>
                <a:srgbClr val="FFFF00">
                  <a:alpha val="32941"/>
                </a:srgbClr>
              </a:solidFill>
              <a:ln w="19050" algn="ctr">
                <a:solidFill>
                  <a:srgbClr val="3E32D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32798" name="Line 53"/>
              <p:cNvSpPr>
                <a:spLocks noChangeShapeType="1"/>
              </p:cNvSpPr>
              <p:nvPr/>
            </p:nvSpPr>
            <p:spPr bwMode="auto">
              <a:xfrm>
                <a:off x="3606" y="1888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799" name="Line 55"/>
              <p:cNvSpPr>
                <a:spLocks noChangeShapeType="1"/>
              </p:cNvSpPr>
              <p:nvPr/>
            </p:nvSpPr>
            <p:spPr bwMode="auto">
              <a:xfrm>
                <a:off x="3606" y="2523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800" name="Line 56"/>
              <p:cNvSpPr>
                <a:spLocks noChangeShapeType="1"/>
              </p:cNvSpPr>
              <p:nvPr/>
            </p:nvSpPr>
            <p:spPr bwMode="auto">
              <a:xfrm>
                <a:off x="3606" y="3031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795" name="Rectangle 58"/>
            <p:cNvSpPr>
              <a:spLocks noChangeArrowheads="1"/>
            </p:cNvSpPr>
            <p:nvPr/>
          </p:nvSpPr>
          <p:spPr bwMode="auto">
            <a:xfrm>
              <a:off x="3107" y="1890"/>
              <a:ext cx="499" cy="582"/>
            </a:xfrm>
            <a:prstGeom prst="rect">
              <a:avLst/>
            </a:prstGeom>
            <a:solidFill>
              <a:srgbClr val="FFFF00">
                <a:alpha val="34117"/>
              </a:srgbClr>
            </a:solidFill>
            <a:ln w="19050" algn="ctr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2796" name="Rectangle 59"/>
            <p:cNvSpPr>
              <a:spLocks noChangeArrowheads="1"/>
            </p:cNvSpPr>
            <p:nvPr/>
          </p:nvSpPr>
          <p:spPr bwMode="auto">
            <a:xfrm>
              <a:off x="4921" y="1888"/>
              <a:ext cx="499" cy="582"/>
            </a:xfrm>
            <a:prstGeom prst="rect">
              <a:avLst/>
            </a:prstGeom>
            <a:solidFill>
              <a:srgbClr val="FFFF00">
                <a:alpha val="34117"/>
              </a:srgbClr>
            </a:solidFill>
            <a:ln w="19050" algn="ctr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</p:grpSp>
      <p:sp>
        <p:nvSpPr>
          <p:cNvPr id="560189" name="Text Box 61"/>
          <p:cNvSpPr txBox="1">
            <a:spLocks noChangeArrowheads="1"/>
          </p:cNvSpPr>
          <p:nvPr/>
        </p:nvSpPr>
        <p:spPr bwMode="auto">
          <a:xfrm>
            <a:off x="6538913" y="1895475"/>
            <a:ext cx="3381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5148263" y="2636838"/>
            <a:ext cx="3381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b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1" name="Text Box 63"/>
          <p:cNvSpPr txBox="1">
            <a:spLocks noChangeArrowheads="1"/>
          </p:cNvSpPr>
          <p:nvPr/>
        </p:nvSpPr>
        <p:spPr bwMode="auto">
          <a:xfrm>
            <a:off x="4579938" y="3192463"/>
            <a:ext cx="3381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c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2" name="Text Box 64"/>
          <p:cNvSpPr txBox="1">
            <a:spLocks noChangeArrowheads="1"/>
          </p:cNvSpPr>
          <p:nvPr/>
        </p:nvSpPr>
        <p:spPr bwMode="auto">
          <a:xfrm>
            <a:off x="6300788" y="2471738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ab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3" name="Text Box 65"/>
          <p:cNvSpPr txBox="1">
            <a:spLocks noChangeArrowheads="1"/>
          </p:cNvSpPr>
          <p:nvPr/>
        </p:nvSpPr>
        <p:spPr bwMode="auto">
          <a:xfrm>
            <a:off x="6300788" y="4005263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ab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4" name="Text Box 66"/>
          <p:cNvSpPr txBox="1">
            <a:spLocks noChangeArrowheads="1"/>
          </p:cNvSpPr>
          <p:nvPr/>
        </p:nvSpPr>
        <p:spPr bwMode="auto">
          <a:xfrm>
            <a:off x="6300788" y="320675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ac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5" name="Text Box 67"/>
          <p:cNvSpPr txBox="1">
            <a:spLocks noChangeArrowheads="1"/>
          </p:cNvSpPr>
          <p:nvPr/>
        </p:nvSpPr>
        <p:spPr bwMode="auto">
          <a:xfrm>
            <a:off x="6300788" y="4868863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ac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6" name="Text Box 68"/>
          <p:cNvSpPr txBox="1">
            <a:spLocks noChangeArrowheads="1"/>
          </p:cNvSpPr>
          <p:nvPr/>
        </p:nvSpPr>
        <p:spPr bwMode="auto">
          <a:xfrm>
            <a:off x="4873625" y="320675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bc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7" name="Text Box 69"/>
          <p:cNvSpPr txBox="1">
            <a:spLocks noChangeArrowheads="1"/>
          </p:cNvSpPr>
          <p:nvPr/>
        </p:nvSpPr>
        <p:spPr bwMode="auto">
          <a:xfrm>
            <a:off x="7769225" y="32131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bc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0198" name="Text Box 70"/>
          <p:cNvSpPr txBox="1">
            <a:spLocks noChangeArrowheads="1"/>
          </p:cNvSpPr>
          <p:nvPr/>
        </p:nvSpPr>
        <p:spPr bwMode="auto">
          <a:xfrm>
            <a:off x="1114425" y="4724400"/>
            <a:ext cx="3457575" cy="503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261938" indent="-261938" algn="ctr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/>
              <a:t>A</a:t>
            </a:r>
            <a:r>
              <a:rPr lang="pt-BR" baseline="-25000"/>
              <a:t>T</a:t>
            </a:r>
            <a:r>
              <a:rPr lang="pt-BR"/>
              <a:t> = 2ab + 2ac + 2bc </a:t>
            </a:r>
            <a:endParaRPr lang="pt-BR" baseline="30000"/>
          </a:p>
        </p:txBody>
      </p:sp>
      <p:sp>
        <p:nvSpPr>
          <p:cNvPr id="560199" name="Text Box 71"/>
          <p:cNvSpPr txBox="1">
            <a:spLocks noChangeArrowheads="1"/>
          </p:cNvSpPr>
          <p:nvPr/>
        </p:nvSpPr>
        <p:spPr bwMode="auto">
          <a:xfrm>
            <a:off x="1185863" y="5300663"/>
            <a:ext cx="3457575" cy="576262"/>
          </a:xfrm>
          <a:prstGeom prst="rect">
            <a:avLst/>
          </a:prstGeom>
          <a:solidFill>
            <a:srgbClr val="FFFF00"/>
          </a:solidFill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anchor="ctr"/>
          <a:lstStyle/>
          <a:p>
            <a:pPr marL="261938" indent="-261938" algn="ctr">
              <a:buClr>
                <a:srgbClr val="3333CC"/>
              </a:buClr>
              <a:buSzPct val="90000"/>
              <a:buFont typeface="Wingdings" pitchFamily="2" charset="2"/>
              <a:buNone/>
            </a:pPr>
            <a:r>
              <a:rPr lang="pt-BR" sz="2800" b="1"/>
              <a:t>A</a:t>
            </a:r>
            <a:r>
              <a:rPr lang="pt-BR" sz="2800" b="1" baseline="-25000"/>
              <a:t>T</a:t>
            </a:r>
            <a:r>
              <a:rPr lang="pt-BR" sz="2800" b="1"/>
              <a:t> = 2(ab + ac + bc) </a:t>
            </a:r>
            <a:endParaRPr lang="pt-BR" sz="2800" b="1" baseline="30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560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560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560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560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560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560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  <p:bldP spid="560131" grpId="0" build="p"/>
      <p:bldP spid="560150" grpId="0" animBg="1"/>
      <p:bldP spid="560156" grpId="0"/>
      <p:bldP spid="560157" grpId="0"/>
      <p:bldP spid="560175" grpId="0" animBg="1"/>
      <p:bldP spid="560176" grpId="0" animBg="1"/>
      <p:bldP spid="560177" grpId="0" animBg="1"/>
      <p:bldP spid="560178" grpId="0"/>
      <p:bldP spid="560189" grpId="0"/>
      <p:bldP spid="560190" grpId="0"/>
      <p:bldP spid="560191" grpId="0"/>
      <p:bldP spid="560192" grpId="0"/>
      <p:bldP spid="560193" grpId="0"/>
      <p:bldP spid="560194" grpId="0"/>
      <p:bldP spid="560195" grpId="0"/>
      <p:bldP spid="560196" grpId="0"/>
      <p:bldP spid="560197" grpId="0"/>
      <p:bldP spid="560198" grpId="0"/>
      <p:bldP spid="5601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379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481762" cy="652463"/>
          </a:xfrm>
          <a:solidFill>
            <a:srgbClr val="090EDD"/>
          </a:solidFill>
          <a:ln>
            <a:solidFill>
              <a:srgbClr val="3333CC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Volume do paralelepípedo retângulo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39850"/>
            <a:ext cx="7931150" cy="6492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Analise as duas figuras a seguir.</a:t>
            </a:r>
          </a:p>
        </p:txBody>
      </p:sp>
      <p:sp>
        <p:nvSpPr>
          <p:cNvPr id="563204" name="AutoShape 4"/>
          <p:cNvSpPr>
            <a:spLocks noChangeArrowheads="1"/>
          </p:cNvSpPr>
          <p:nvPr/>
        </p:nvSpPr>
        <p:spPr bwMode="auto">
          <a:xfrm>
            <a:off x="1978025" y="2347913"/>
            <a:ext cx="539750" cy="492125"/>
          </a:xfrm>
          <a:prstGeom prst="cube">
            <a:avLst>
              <a:gd name="adj" fmla="val 25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3E32D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pt-BR"/>
          </a:p>
        </p:txBody>
      </p:sp>
      <p:sp>
        <p:nvSpPr>
          <p:cNvPr id="563242" name="Text Box 42"/>
          <p:cNvSpPr txBox="1">
            <a:spLocks noChangeArrowheads="1"/>
          </p:cNvSpPr>
          <p:nvPr/>
        </p:nvSpPr>
        <p:spPr bwMode="auto">
          <a:xfrm>
            <a:off x="1258888" y="2913063"/>
            <a:ext cx="2160587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cubo unitário</a:t>
            </a:r>
          </a:p>
          <a:p>
            <a:pPr algn="ctr"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V = 1 u</a:t>
            </a:r>
            <a:r>
              <a:rPr lang="pt-BR" sz="1900" baseline="300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583113" y="1628775"/>
            <a:ext cx="2436812" cy="1814513"/>
            <a:chOff x="2887" y="1117"/>
            <a:chExt cx="1535" cy="1143"/>
          </a:xfrm>
        </p:grpSpPr>
        <p:sp>
          <p:nvSpPr>
            <p:cNvPr id="33807" name="AutoShape 15"/>
            <p:cNvSpPr>
              <a:spLocks noChangeArrowheads="1"/>
            </p:cNvSpPr>
            <p:nvPr/>
          </p:nvSpPr>
          <p:spPr bwMode="auto">
            <a:xfrm>
              <a:off x="3041" y="1796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08" name="AutoShape 16"/>
            <p:cNvSpPr>
              <a:spLocks noChangeArrowheads="1"/>
            </p:cNvSpPr>
            <p:nvPr/>
          </p:nvSpPr>
          <p:spPr bwMode="auto">
            <a:xfrm>
              <a:off x="3291" y="180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09" name="AutoShape 17"/>
            <p:cNvSpPr>
              <a:spLocks noChangeArrowheads="1"/>
            </p:cNvSpPr>
            <p:nvPr/>
          </p:nvSpPr>
          <p:spPr bwMode="auto">
            <a:xfrm>
              <a:off x="2963" y="1872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3223" y="1872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1" name="AutoShape 19"/>
            <p:cNvSpPr>
              <a:spLocks noChangeArrowheads="1"/>
            </p:cNvSpPr>
            <p:nvPr/>
          </p:nvSpPr>
          <p:spPr bwMode="auto">
            <a:xfrm>
              <a:off x="3031" y="1568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>
              <a:off x="3290" y="1569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3" name="AutoShape 21"/>
            <p:cNvSpPr>
              <a:spLocks noChangeArrowheads="1"/>
            </p:cNvSpPr>
            <p:nvPr/>
          </p:nvSpPr>
          <p:spPr bwMode="auto">
            <a:xfrm>
              <a:off x="2962" y="1637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4" name="AutoShape 22"/>
            <p:cNvSpPr>
              <a:spLocks noChangeArrowheads="1"/>
            </p:cNvSpPr>
            <p:nvPr/>
          </p:nvSpPr>
          <p:spPr bwMode="auto">
            <a:xfrm>
              <a:off x="3225" y="1639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5" name="AutoShape 23"/>
            <p:cNvSpPr>
              <a:spLocks noChangeArrowheads="1"/>
            </p:cNvSpPr>
            <p:nvPr/>
          </p:nvSpPr>
          <p:spPr bwMode="auto">
            <a:xfrm>
              <a:off x="3555" y="1809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6" name="AutoShape 24"/>
            <p:cNvSpPr>
              <a:spLocks noChangeArrowheads="1"/>
            </p:cNvSpPr>
            <p:nvPr/>
          </p:nvSpPr>
          <p:spPr bwMode="auto">
            <a:xfrm>
              <a:off x="3487" y="1877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7" name="AutoShape 25"/>
            <p:cNvSpPr>
              <a:spLocks noChangeArrowheads="1"/>
            </p:cNvSpPr>
            <p:nvPr/>
          </p:nvSpPr>
          <p:spPr bwMode="auto">
            <a:xfrm>
              <a:off x="3554" y="157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18" name="AutoShape 26"/>
            <p:cNvSpPr>
              <a:spLocks noChangeArrowheads="1"/>
            </p:cNvSpPr>
            <p:nvPr/>
          </p:nvSpPr>
          <p:spPr bwMode="auto">
            <a:xfrm>
              <a:off x="3489" y="164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69657" name="AutoShape 27"/>
            <p:cNvSpPr>
              <a:spLocks noChangeArrowheads="1"/>
            </p:cNvSpPr>
            <p:nvPr/>
          </p:nvSpPr>
          <p:spPr bwMode="auto">
            <a:xfrm>
              <a:off x="2888" y="194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58" name="AutoShape 28"/>
            <p:cNvSpPr>
              <a:spLocks noChangeArrowheads="1"/>
            </p:cNvSpPr>
            <p:nvPr/>
          </p:nvSpPr>
          <p:spPr bwMode="auto">
            <a:xfrm>
              <a:off x="2887" y="171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59" name="AutoShape 29"/>
            <p:cNvSpPr>
              <a:spLocks noChangeArrowheads="1"/>
            </p:cNvSpPr>
            <p:nvPr/>
          </p:nvSpPr>
          <p:spPr bwMode="auto">
            <a:xfrm>
              <a:off x="3153" y="195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60" name="AutoShape 30"/>
            <p:cNvSpPr>
              <a:spLocks noChangeArrowheads="1"/>
            </p:cNvSpPr>
            <p:nvPr/>
          </p:nvSpPr>
          <p:spPr bwMode="auto">
            <a:xfrm>
              <a:off x="3152" y="171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61" name="AutoShape 31"/>
            <p:cNvSpPr>
              <a:spLocks noChangeArrowheads="1"/>
            </p:cNvSpPr>
            <p:nvPr/>
          </p:nvSpPr>
          <p:spPr bwMode="auto">
            <a:xfrm>
              <a:off x="3415" y="194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62" name="AutoShape 32"/>
            <p:cNvSpPr>
              <a:spLocks noChangeArrowheads="1"/>
            </p:cNvSpPr>
            <p:nvPr/>
          </p:nvSpPr>
          <p:spPr bwMode="auto">
            <a:xfrm>
              <a:off x="3414" y="171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33825" name="AutoShape 33"/>
            <p:cNvSpPr>
              <a:spLocks noChangeArrowheads="1"/>
            </p:cNvSpPr>
            <p:nvPr/>
          </p:nvSpPr>
          <p:spPr bwMode="auto">
            <a:xfrm>
              <a:off x="3027" y="1345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26" name="AutoShape 34"/>
            <p:cNvSpPr>
              <a:spLocks noChangeArrowheads="1"/>
            </p:cNvSpPr>
            <p:nvPr/>
          </p:nvSpPr>
          <p:spPr bwMode="auto">
            <a:xfrm>
              <a:off x="3290" y="134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27" name="AutoShape 35"/>
            <p:cNvSpPr>
              <a:spLocks noChangeArrowheads="1"/>
            </p:cNvSpPr>
            <p:nvPr/>
          </p:nvSpPr>
          <p:spPr bwMode="auto">
            <a:xfrm>
              <a:off x="2962" y="1410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28" name="AutoShape 36"/>
            <p:cNvSpPr>
              <a:spLocks noChangeArrowheads="1"/>
            </p:cNvSpPr>
            <p:nvPr/>
          </p:nvSpPr>
          <p:spPr bwMode="auto">
            <a:xfrm>
              <a:off x="3225" y="1410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29" name="AutoShape 37"/>
            <p:cNvSpPr>
              <a:spLocks noChangeArrowheads="1"/>
            </p:cNvSpPr>
            <p:nvPr/>
          </p:nvSpPr>
          <p:spPr bwMode="auto">
            <a:xfrm>
              <a:off x="3554" y="1345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30" name="AutoShape 38"/>
            <p:cNvSpPr>
              <a:spLocks noChangeArrowheads="1"/>
            </p:cNvSpPr>
            <p:nvPr/>
          </p:nvSpPr>
          <p:spPr bwMode="auto">
            <a:xfrm>
              <a:off x="3489" y="1415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69669" name="AutoShape 39"/>
            <p:cNvSpPr>
              <a:spLocks noChangeArrowheads="1"/>
            </p:cNvSpPr>
            <p:nvPr/>
          </p:nvSpPr>
          <p:spPr bwMode="auto">
            <a:xfrm>
              <a:off x="2887" y="148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0" name="AutoShape 40"/>
            <p:cNvSpPr>
              <a:spLocks noChangeArrowheads="1"/>
            </p:cNvSpPr>
            <p:nvPr/>
          </p:nvSpPr>
          <p:spPr bwMode="auto">
            <a:xfrm>
              <a:off x="3152" y="148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1" name="AutoShape 41"/>
            <p:cNvSpPr>
              <a:spLocks noChangeArrowheads="1"/>
            </p:cNvSpPr>
            <p:nvPr/>
          </p:nvSpPr>
          <p:spPr bwMode="auto">
            <a:xfrm>
              <a:off x="3414" y="148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2" name="AutoShape 49"/>
            <p:cNvSpPr>
              <a:spLocks noChangeArrowheads="1"/>
            </p:cNvSpPr>
            <p:nvPr/>
          </p:nvSpPr>
          <p:spPr bwMode="auto">
            <a:xfrm>
              <a:off x="3029" y="111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3" name="AutoShape 50"/>
            <p:cNvSpPr>
              <a:spLocks noChangeArrowheads="1"/>
            </p:cNvSpPr>
            <p:nvPr/>
          </p:nvSpPr>
          <p:spPr bwMode="auto">
            <a:xfrm>
              <a:off x="3292" y="111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4" name="AutoShape 51"/>
            <p:cNvSpPr>
              <a:spLocks noChangeArrowheads="1"/>
            </p:cNvSpPr>
            <p:nvPr/>
          </p:nvSpPr>
          <p:spPr bwMode="auto">
            <a:xfrm>
              <a:off x="2964" y="11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5" name="AutoShape 52"/>
            <p:cNvSpPr>
              <a:spLocks noChangeArrowheads="1"/>
            </p:cNvSpPr>
            <p:nvPr/>
          </p:nvSpPr>
          <p:spPr bwMode="auto">
            <a:xfrm>
              <a:off x="3227" y="118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6" name="AutoShape 53"/>
            <p:cNvSpPr>
              <a:spLocks noChangeArrowheads="1"/>
            </p:cNvSpPr>
            <p:nvPr/>
          </p:nvSpPr>
          <p:spPr bwMode="auto">
            <a:xfrm>
              <a:off x="3556" y="111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7" name="AutoShape 54"/>
            <p:cNvSpPr>
              <a:spLocks noChangeArrowheads="1"/>
            </p:cNvSpPr>
            <p:nvPr/>
          </p:nvSpPr>
          <p:spPr bwMode="auto">
            <a:xfrm>
              <a:off x="3491" y="118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8" name="AutoShape 55"/>
            <p:cNvSpPr>
              <a:spLocks noChangeArrowheads="1"/>
            </p:cNvSpPr>
            <p:nvPr/>
          </p:nvSpPr>
          <p:spPr bwMode="auto">
            <a:xfrm>
              <a:off x="2889" y="125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79" name="AutoShape 56"/>
            <p:cNvSpPr>
              <a:spLocks noChangeArrowheads="1"/>
            </p:cNvSpPr>
            <p:nvPr/>
          </p:nvSpPr>
          <p:spPr bwMode="auto">
            <a:xfrm>
              <a:off x="3154" y="125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80" name="AutoShape 57"/>
            <p:cNvSpPr>
              <a:spLocks noChangeArrowheads="1"/>
            </p:cNvSpPr>
            <p:nvPr/>
          </p:nvSpPr>
          <p:spPr bwMode="auto">
            <a:xfrm>
              <a:off x="3416" y="125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33843" name="AutoShape 58"/>
            <p:cNvSpPr>
              <a:spLocks noChangeArrowheads="1"/>
            </p:cNvSpPr>
            <p:nvPr/>
          </p:nvSpPr>
          <p:spPr bwMode="auto">
            <a:xfrm>
              <a:off x="3818" y="1808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44" name="AutoShape 59"/>
            <p:cNvSpPr>
              <a:spLocks noChangeArrowheads="1"/>
            </p:cNvSpPr>
            <p:nvPr/>
          </p:nvSpPr>
          <p:spPr bwMode="auto">
            <a:xfrm>
              <a:off x="3750" y="1876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45" name="AutoShape 60"/>
            <p:cNvSpPr>
              <a:spLocks noChangeArrowheads="1"/>
            </p:cNvSpPr>
            <p:nvPr/>
          </p:nvSpPr>
          <p:spPr bwMode="auto">
            <a:xfrm>
              <a:off x="3817" y="1573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46" name="AutoShape 61"/>
            <p:cNvSpPr>
              <a:spLocks noChangeArrowheads="1"/>
            </p:cNvSpPr>
            <p:nvPr/>
          </p:nvSpPr>
          <p:spPr bwMode="auto">
            <a:xfrm>
              <a:off x="3752" y="1643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69685" name="AutoShape 62"/>
            <p:cNvSpPr>
              <a:spLocks noChangeArrowheads="1"/>
            </p:cNvSpPr>
            <p:nvPr/>
          </p:nvSpPr>
          <p:spPr bwMode="auto">
            <a:xfrm>
              <a:off x="3678" y="194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86" name="AutoShape 63"/>
            <p:cNvSpPr>
              <a:spLocks noChangeArrowheads="1"/>
            </p:cNvSpPr>
            <p:nvPr/>
          </p:nvSpPr>
          <p:spPr bwMode="auto">
            <a:xfrm>
              <a:off x="3677" y="1713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33849" name="AutoShape 64"/>
            <p:cNvSpPr>
              <a:spLocks noChangeArrowheads="1"/>
            </p:cNvSpPr>
            <p:nvPr/>
          </p:nvSpPr>
          <p:spPr bwMode="auto">
            <a:xfrm>
              <a:off x="3817" y="134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33850" name="AutoShape 65"/>
            <p:cNvSpPr>
              <a:spLocks noChangeArrowheads="1"/>
            </p:cNvSpPr>
            <p:nvPr/>
          </p:nvSpPr>
          <p:spPr bwMode="auto">
            <a:xfrm>
              <a:off x="3752" y="1414"/>
              <a:ext cx="340" cy="310"/>
            </a:xfrm>
            <a:prstGeom prst="cube">
              <a:avLst>
                <a:gd name="adj" fmla="val 25000"/>
              </a:avLst>
            </a:prstGeom>
            <a:solidFill>
              <a:srgbClr val="E0E0F8"/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69689" name="AutoShape 66"/>
            <p:cNvSpPr>
              <a:spLocks noChangeArrowheads="1"/>
            </p:cNvSpPr>
            <p:nvPr/>
          </p:nvSpPr>
          <p:spPr bwMode="auto">
            <a:xfrm>
              <a:off x="3677" y="1484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0" name="AutoShape 67"/>
            <p:cNvSpPr>
              <a:spLocks noChangeArrowheads="1"/>
            </p:cNvSpPr>
            <p:nvPr/>
          </p:nvSpPr>
          <p:spPr bwMode="auto">
            <a:xfrm>
              <a:off x="3819" y="111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1" name="AutoShape 68"/>
            <p:cNvSpPr>
              <a:spLocks noChangeArrowheads="1"/>
            </p:cNvSpPr>
            <p:nvPr/>
          </p:nvSpPr>
          <p:spPr bwMode="auto">
            <a:xfrm>
              <a:off x="3754" y="118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2" name="AutoShape 69"/>
            <p:cNvSpPr>
              <a:spLocks noChangeArrowheads="1"/>
            </p:cNvSpPr>
            <p:nvPr/>
          </p:nvSpPr>
          <p:spPr bwMode="auto">
            <a:xfrm>
              <a:off x="3679" y="1257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3" name="AutoShape 70"/>
            <p:cNvSpPr>
              <a:spLocks noChangeArrowheads="1"/>
            </p:cNvSpPr>
            <p:nvPr/>
          </p:nvSpPr>
          <p:spPr bwMode="auto">
            <a:xfrm>
              <a:off x="4082" y="181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4" name="AutoShape 71"/>
            <p:cNvSpPr>
              <a:spLocks noChangeArrowheads="1"/>
            </p:cNvSpPr>
            <p:nvPr/>
          </p:nvSpPr>
          <p:spPr bwMode="auto">
            <a:xfrm>
              <a:off x="4014" y="1878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5" name="AutoShape 72"/>
            <p:cNvSpPr>
              <a:spLocks noChangeArrowheads="1"/>
            </p:cNvSpPr>
            <p:nvPr/>
          </p:nvSpPr>
          <p:spPr bwMode="auto">
            <a:xfrm>
              <a:off x="4081" y="157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6" name="AutoShape 73"/>
            <p:cNvSpPr>
              <a:spLocks noChangeArrowheads="1"/>
            </p:cNvSpPr>
            <p:nvPr/>
          </p:nvSpPr>
          <p:spPr bwMode="auto">
            <a:xfrm>
              <a:off x="4016" y="164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7" name="AutoShape 74"/>
            <p:cNvSpPr>
              <a:spLocks noChangeArrowheads="1"/>
            </p:cNvSpPr>
            <p:nvPr/>
          </p:nvSpPr>
          <p:spPr bwMode="auto">
            <a:xfrm>
              <a:off x="3942" y="1950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8" name="AutoShape 75"/>
            <p:cNvSpPr>
              <a:spLocks noChangeArrowheads="1"/>
            </p:cNvSpPr>
            <p:nvPr/>
          </p:nvSpPr>
          <p:spPr bwMode="auto">
            <a:xfrm>
              <a:off x="3941" y="1715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699" name="AutoShape 76"/>
            <p:cNvSpPr>
              <a:spLocks noChangeArrowheads="1"/>
            </p:cNvSpPr>
            <p:nvPr/>
          </p:nvSpPr>
          <p:spPr bwMode="auto">
            <a:xfrm>
              <a:off x="4081" y="134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700" name="AutoShape 77"/>
            <p:cNvSpPr>
              <a:spLocks noChangeArrowheads="1"/>
            </p:cNvSpPr>
            <p:nvPr/>
          </p:nvSpPr>
          <p:spPr bwMode="auto">
            <a:xfrm>
              <a:off x="4016" y="141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701" name="AutoShape 78"/>
            <p:cNvSpPr>
              <a:spLocks noChangeArrowheads="1"/>
            </p:cNvSpPr>
            <p:nvPr/>
          </p:nvSpPr>
          <p:spPr bwMode="auto">
            <a:xfrm>
              <a:off x="3941" y="148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702" name="AutoShape 79"/>
            <p:cNvSpPr>
              <a:spLocks noChangeArrowheads="1"/>
            </p:cNvSpPr>
            <p:nvPr/>
          </p:nvSpPr>
          <p:spPr bwMode="auto">
            <a:xfrm>
              <a:off x="4068" y="111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703" name="AutoShape 80"/>
            <p:cNvSpPr>
              <a:spLocks noChangeArrowheads="1"/>
            </p:cNvSpPr>
            <p:nvPr/>
          </p:nvSpPr>
          <p:spPr bwMode="auto">
            <a:xfrm>
              <a:off x="4015" y="1189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  <p:sp>
          <p:nvSpPr>
            <p:cNvPr id="69704" name="AutoShape 81"/>
            <p:cNvSpPr>
              <a:spLocks noChangeArrowheads="1"/>
            </p:cNvSpPr>
            <p:nvPr/>
          </p:nvSpPr>
          <p:spPr bwMode="auto">
            <a:xfrm>
              <a:off x="3943" y="1256"/>
              <a:ext cx="340" cy="310"/>
            </a:xfrm>
            <a:prstGeom prst="cube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3E32D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  <a:defRPr/>
              </a:pPr>
              <a:endParaRPr lang="pt-BR"/>
            </a:p>
          </p:txBody>
        </p:sp>
      </p:grpSp>
      <p:sp>
        <p:nvSpPr>
          <p:cNvPr id="563282" name="Text Box 82"/>
          <p:cNvSpPr txBox="1">
            <a:spLocks noChangeArrowheads="1"/>
          </p:cNvSpPr>
          <p:nvPr/>
        </p:nvSpPr>
        <p:spPr bwMode="auto">
          <a:xfrm>
            <a:off x="4572000" y="3860800"/>
            <a:ext cx="33845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V = </a:t>
            </a: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5.3.4</a:t>
            </a: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 = 60 u</a:t>
            </a:r>
            <a:r>
              <a:rPr lang="pt-BR" sz="1900" baseline="300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563283" name="Text Box 83"/>
          <p:cNvSpPr txBox="1">
            <a:spLocks noChangeArrowheads="1"/>
          </p:cNvSpPr>
          <p:nvPr/>
        </p:nvSpPr>
        <p:spPr bwMode="auto">
          <a:xfrm>
            <a:off x="5143500" y="3500438"/>
            <a:ext cx="79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5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284" name="Text Box 84"/>
          <p:cNvSpPr txBox="1">
            <a:spLocks noChangeArrowheads="1"/>
          </p:cNvSpPr>
          <p:nvPr/>
        </p:nvSpPr>
        <p:spPr bwMode="auto">
          <a:xfrm>
            <a:off x="6727825" y="3190875"/>
            <a:ext cx="79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3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285" name="Text Box 85"/>
          <p:cNvSpPr txBox="1">
            <a:spLocks noChangeArrowheads="1"/>
          </p:cNvSpPr>
          <p:nvPr/>
        </p:nvSpPr>
        <p:spPr bwMode="auto">
          <a:xfrm>
            <a:off x="6948488" y="2205038"/>
            <a:ext cx="79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4 u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287" name="Text Box 87"/>
          <p:cNvSpPr txBox="1">
            <a:spLocks noChangeArrowheads="1"/>
          </p:cNvSpPr>
          <p:nvPr/>
        </p:nvSpPr>
        <p:spPr bwMode="auto">
          <a:xfrm>
            <a:off x="468313" y="4365625"/>
            <a:ext cx="81359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2000">
                <a:ea typeface="Arial Unicode MS" pitchFamily="34" charset="-128"/>
                <a:cs typeface="Arial Unicode MS" pitchFamily="34" charset="-128"/>
              </a:rPr>
              <a:t>De modo geral, o </a:t>
            </a:r>
            <a:r>
              <a:rPr lang="pt-BR" sz="20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volume de um paralelepípedo</a:t>
            </a:r>
            <a:r>
              <a:rPr lang="pt-BR" sz="2000">
                <a:ea typeface="Arial Unicode MS" pitchFamily="34" charset="-128"/>
                <a:cs typeface="Arial Unicode MS" pitchFamily="34" charset="-128"/>
              </a:rPr>
              <a:t> de dimensões </a:t>
            </a:r>
            <a:r>
              <a:rPr lang="pt-BR" sz="20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a, b </a:t>
            </a:r>
            <a:r>
              <a:rPr lang="pt-BR" sz="2000"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pt-BR" sz="20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 c</a:t>
            </a:r>
            <a:r>
              <a:rPr lang="pt-BR" sz="2000">
                <a:ea typeface="Arial Unicode MS" pitchFamily="34" charset="-128"/>
                <a:cs typeface="Arial Unicode MS" pitchFamily="34" charset="-128"/>
              </a:rPr>
              <a:t> é dado por</a:t>
            </a:r>
            <a:endParaRPr lang="pt-BR" sz="20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3288" name="Text Box 88"/>
          <p:cNvSpPr txBox="1">
            <a:spLocks noChangeArrowheads="1"/>
          </p:cNvSpPr>
          <p:nvPr/>
        </p:nvSpPr>
        <p:spPr bwMode="auto">
          <a:xfrm>
            <a:off x="3492500" y="5337175"/>
            <a:ext cx="1943100" cy="5397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2800" b="1">
                <a:ea typeface="Arial Unicode MS" pitchFamily="34" charset="-128"/>
                <a:cs typeface="Arial Unicode MS" pitchFamily="34" charset="-128"/>
              </a:rPr>
              <a:t>V = a.b.c</a:t>
            </a:r>
            <a:endParaRPr lang="pt-BR" sz="2800" b="1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6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98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563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563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563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animBg="1"/>
      <p:bldP spid="563203" grpId="0" build="p"/>
      <p:bldP spid="563204" grpId="0" animBg="1"/>
      <p:bldP spid="563242" grpId="0"/>
      <p:bldP spid="563282" grpId="0"/>
      <p:bldP spid="563283" grpId="0"/>
      <p:bldP spid="563284" grpId="0"/>
      <p:bldP spid="563285" grpId="0"/>
      <p:bldP spid="563287" grpId="0"/>
      <p:bldP spid="5632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17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172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836613"/>
            <a:ext cx="7931150" cy="5762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4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Observe:</a:t>
            </a:r>
          </a:p>
        </p:txBody>
      </p:sp>
      <p:sp>
        <p:nvSpPr>
          <p:cNvPr id="526348" name="AutoShape 12"/>
          <p:cNvSpPr>
            <a:spLocks noChangeArrowheads="1"/>
          </p:cNvSpPr>
          <p:nvPr/>
        </p:nvSpPr>
        <p:spPr bwMode="auto">
          <a:xfrm>
            <a:off x="1619250" y="3860800"/>
            <a:ext cx="5832475" cy="792163"/>
          </a:xfrm>
          <a:prstGeom prst="parallelogram">
            <a:avLst>
              <a:gd name="adj" fmla="val 184068"/>
            </a:avLst>
          </a:prstGeom>
          <a:solidFill>
            <a:srgbClr val="E0E0F8"/>
          </a:solidFill>
          <a:ln w="19050" algn="ctr">
            <a:solidFill>
              <a:srgbClr val="3E32D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26349" name="AutoShape 13"/>
          <p:cNvSpPr>
            <a:spLocks noChangeArrowheads="1"/>
          </p:cNvSpPr>
          <p:nvPr/>
        </p:nvSpPr>
        <p:spPr bwMode="auto">
          <a:xfrm>
            <a:off x="1835150" y="1989138"/>
            <a:ext cx="5832475" cy="792162"/>
          </a:xfrm>
          <a:prstGeom prst="parallelogram">
            <a:avLst>
              <a:gd name="adj" fmla="val 184068"/>
            </a:avLst>
          </a:prstGeom>
          <a:solidFill>
            <a:srgbClr val="E0E0F8"/>
          </a:solidFill>
          <a:ln w="19050" algn="ctr">
            <a:solidFill>
              <a:srgbClr val="3E32D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698750" y="1484313"/>
            <a:ext cx="1238250" cy="3744912"/>
            <a:chOff x="1655" y="1162"/>
            <a:chExt cx="780" cy="2359"/>
          </a:xfrm>
        </p:grpSpPr>
        <p:sp>
          <p:nvSpPr>
            <p:cNvPr id="7215" name="Line 15"/>
            <p:cNvSpPr>
              <a:spLocks noChangeShapeType="1"/>
            </p:cNvSpPr>
            <p:nvPr/>
          </p:nvSpPr>
          <p:spPr bwMode="auto">
            <a:xfrm flipH="1">
              <a:off x="2269" y="1162"/>
              <a:ext cx="166" cy="499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16" name="Line 17"/>
            <p:cNvSpPr>
              <a:spLocks noChangeShapeType="1"/>
            </p:cNvSpPr>
            <p:nvPr/>
          </p:nvSpPr>
          <p:spPr bwMode="auto">
            <a:xfrm flipH="1">
              <a:off x="1897" y="1988"/>
              <a:ext cx="269" cy="807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17" name="Line 18"/>
            <p:cNvSpPr>
              <a:spLocks noChangeShapeType="1"/>
            </p:cNvSpPr>
            <p:nvPr/>
          </p:nvSpPr>
          <p:spPr bwMode="auto">
            <a:xfrm flipH="1">
              <a:off x="2170" y="1706"/>
              <a:ext cx="90" cy="272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18" name="Line 19"/>
            <p:cNvSpPr>
              <a:spLocks noChangeShapeType="1"/>
            </p:cNvSpPr>
            <p:nvPr/>
          </p:nvSpPr>
          <p:spPr bwMode="auto">
            <a:xfrm flipH="1">
              <a:off x="1792" y="2819"/>
              <a:ext cx="97" cy="293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19" name="Line 20"/>
            <p:cNvSpPr>
              <a:spLocks noChangeShapeType="1"/>
            </p:cNvSpPr>
            <p:nvPr/>
          </p:nvSpPr>
          <p:spPr bwMode="auto">
            <a:xfrm flipH="1">
              <a:off x="1655" y="3158"/>
              <a:ext cx="121" cy="363"/>
            </a:xfrm>
            <a:prstGeom prst="line">
              <a:avLst/>
            </a:prstGeom>
            <a:noFill/>
            <a:ln w="28575">
              <a:solidFill>
                <a:srgbClr val="B82C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26358" name="AutoShape 22"/>
          <p:cNvSpPr>
            <a:spLocks noChangeArrowheads="1"/>
          </p:cNvSpPr>
          <p:nvPr/>
        </p:nvSpPr>
        <p:spPr bwMode="auto">
          <a:xfrm>
            <a:off x="3778250" y="4003675"/>
            <a:ext cx="1657350" cy="498475"/>
          </a:xfrm>
          <a:prstGeom prst="hexagon">
            <a:avLst>
              <a:gd name="adj" fmla="val 83121"/>
              <a:gd name="vf" fmla="val 115470"/>
            </a:avLst>
          </a:prstGeom>
          <a:solidFill>
            <a:srgbClr val="090EDD"/>
          </a:solidFill>
          <a:ln w="19050" algn="ctr">
            <a:solidFill>
              <a:srgbClr val="B82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26359" name="AutoShape 23"/>
          <p:cNvSpPr>
            <a:spLocks noChangeArrowheads="1"/>
          </p:cNvSpPr>
          <p:nvPr/>
        </p:nvSpPr>
        <p:spPr bwMode="auto">
          <a:xfrm>
            <a:off x="4413250" y="2119313"/>
            <a:ext cx="1657350" cy="498475"/>
          </a:xfrm>
          <a:prstGeom prst="hexagon">
            <a:avLst>
              <a:gd name="adj" fmla="val 83121"/>
              <a:gd name="vf" fmla="val 115470"/>
            </a:avLst>
          </a:prstGeom>
          <a:solidFill>
            <a:srgbClr val="090EDD"/>
          </a:solidFill>
          <a:ln w="19050" algn="ctr">
            <a:solidFill>
              <a:srgbClr val="B82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26360" name="Line 24"/>
          <p:cNvSpPr>
            <a:spLocks noChangeShapeType="1"/>
          </p:cNvSpPr>
          <p:nvPr/>
        </p:nvSpPr>
        <p:spPr bwMode="auto">
          <a:xfrm flipV="1">
            <a:off x="3779838" y="23606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 flipV="1">
            <a:off x="4205288" y="2622550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 flipV="1">
            <a:off x="5030788" y="2616200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3" name="Line 27"/>
          <p:cNvSpPr>
            <a:spLocks noChangeShapeType="1"/>
          </p:cNvSpPr>
          <p:nvPr/>
        </p:nvSpPr>
        <p:spPr bwMode="auto">
          <a:xfrm flipV="1">
            <a:off x="5437188" y="23733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4" name="Line 28"/>
          <p:cNvSpPr>
            <a:spLocks noChangeShapeType="1"/>
          </p:cNvSpPr>
          <p:nvPr/>
        </p:nvSpPr>
        <p:spPr bwMode="auto">
          <a:xfrm flipV="1">
            <a:off x="4184650" y="21320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5" name="Line 29"/>
          <p:cNvSpPr>
            <a:spLocks noChangeShapeType="1"/>
          </p:cNvSpPr>
          <p:nvPr/>
        </p:nvSpPr>
        <p:spPr bwMode="auto">
          <a:xfrm flipV="1">
            <a:off x="5018088" y="21320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6" name="Line 30"/>
          <p:cNvSpPr>
            <a:spLocks noChangeShapeType="1"/>
          </p:cNvSpPr>
          <p:nvPr/>
        </p:nvSpPr>
        <p:spPr bwMode="auto">
          <a:xfrm flipV="1">
            <a:off x="3995738" y="2339975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7" name="Line 31"/>
          <p:cNvSpPr>
            <a:spLocks noChangeShapeType="1"/>
          </p:cNvSpPr>
          <p:nvPr/>
        </p:nvSpPr>
        <p:spPr bwMode="auto">
          <a:xfrm flipV="1">
            <a:off x="4211638" y="2276475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8" name="Line 32"/>
          <p:cNvSpPr>
            <a:spLocks noChangeShapeType="1"/>
          </p:cNvSpPr>
          <p:nvPr/>
        </p:nvSpPr>
        <p:spPr bwMode="auto">
          <a:xfrm flipV="1">
            <a:off x="5233988" y="23479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69" name="Line 33"/>
          <p:cNvSpPr>
            <a:spLocks noChangeShapeType="1"/>
          </p:cNvSpPr>
          <p:nvPr/>
        </p:nvSpPr>
        <p:spPr bwMode="auto">
          <a:xfrm flipV="1">
            <a:off x="4498975" y="23479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0" name="Line 34"/>
          <p:cNvSpPr>
            <a:spLocks noChangeShapeType="1"/>
          </p:cNvSpPr>
          <p:nvPr/>
        </p:nvSpPr>
        <p:spPr bwMode="auto">
          <a:xfrm flipV="1">
            <a:off x="4572000" y="25638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1" name="Line 35"/>
          <p:cNvSpPr>
            <a:spLocks noChangeShapeType="1"/>
          </p:cNvSpPr>
          <p:nvPr/>
        </p:nvSpPr>
        <p:spPr bwMode="auto">
          <a:xfrm flipV="1">
            <a:off x="4787900" y="255746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2" name="Line 36"/>
          <p:cNvSpPr>
            <a:spLocks noChangeShapeType="1"/>
          </p:cNvSpPr>
          <p:nvPr/>
        </p:nvSpPr>
        <p:spPr bwMode="auto">
          <a:xfrm flipV="1">
            <a:off x="4357688" y="23479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3" name="Line 37"/>
          <p:cNvSpPr>
            <a:spLocks noChangeShapeType="1"/>
          </p:cNvSpPr>
          <p:nvPr/>
        </p:nvSpPr>
        <p:spPr bwMode="auto">
          <a:xfrm flipV="1">
            <a:off x="5303838" y="2393950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4" name="Line 38"/>
          <p:cNvSpPr>
            <a:spLocks noChangeShapeType="1"/>
          </p:cNvSpPr>
          <p:nvPr/>
        </p:nvSpPr>
        <p:spPr bwMode="auto">
          <a:xfrm flipV="1">
            <a:off x="5018088" y="2419350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5" name="Line 39"/>
          <p:cNvSpPr>
            <a:spLocks noChangeShapeType="1"/>
          </p:cNvSpPr>
          <p:nvPr/>
        </p:nvSpPr>
        <p:spPr bwMode="auto">
          <a:xfrm flipV="1">
            <a:off x="5149850" y="2419350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6" name="Line 40"/>
          <p:cNvSpPr>
            <a:spLocks noChangeShapeType="1"/>
          </p:cNvSpPr>
          <p:nvPr/>
        </p:nvSpPr>
        <p:spPr bwMode="auto">
          <a:xfrm flipV="1">
            <a:off x="4657725" y="25638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7" name="Line 41"/>
          <p:cNvSpPr>
            <a:spLocks noChangeShapeType="1"/>
          </p:cNvSpPr>
          <p:nvPr/>
        </p:nvSpPr>
        <p:spPr bwMode="auto">
          <a:xfrm flipV="1">
            <a:off x="4802188" y="2268538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8" name="Line 42"/>
          <p:cNvSpPr>
            <a:spLocks noChangeShapeType="1"/>
          </p:cNvSpPr>
          <p:nvPr/>
        </p:nvSpPr>
        <p:spPr bwMode="auto">
          <a:xfrm flipV="1">
            <a:off x="4630738" y="2222500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79" name="Line 43"/>
          <p:cNvSpPr>
            <a:spLocks noChangeShapeType="1"/>
          </p:cNvSpPr>
          <p:nvPr/>
        </p:nvSpPr>
        <p:spPr bwMode="auto">
          <a:xfrm flipV="1">
            <a:off x="4495800" y="2203450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80" name="Text Box 44"/>
          <p:cNvSpPr txBox="1">
            <a:spLocks noChangeArrowheads="1"/>
          </p:cNvSpPr>
          <p:nvPr/>
        </p:nvSpPr>
        <p:spPr bwMode="auto">
          <a:xfrm>
            <a:off x="6732588" y="3751263"/>
            <a:ext cx="43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</a:t>
            </a:r>
          </a:p>
        </p:txBody>
      </p:sp>
      <p:sp>
        <p:nvSpPr>
          <p:cNvPr id="526383" name="Text Box 47"/>
          <p:cNvSpPr txBox="1">
            <a:spLocks noChangeArrowheads="1"/>
          </p:cNvSpPr>
          <p:nvPr/>
        </p:nvSpPr>
        <p:spPr bwMode="auto">
          <a:xfrm>
            <a:off x="6948488" y="1916113"/>
            <a:ext cx="43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</a:t>
            </a:r>
          </a:p>
        </p:txBody>
      </p:sp>
      <p:sp>
        <p:nvSpPr>
          <p:cNvPr id="526384" name="Text Box 48"/>
          <p:cNvSpPr txBox="1">
            <a:spLocks noChangeArrowheads="1"/>
          </p:cNvSpPr>
          <p:nvPr/>
        </p:nvSpPr>
        <p:spPr bwMode="auto">
          <a:xfrm>
            <a:off x="3881438" y="1268413"/>
            <a:ext cx="43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sp>
        <p:nvSpPr>
          <p:cNvPr id="526386" name="Line 50"/>
          <p:cNvSpPr>
            <a:spLocks noChangeShapeType="1"/>
          </p:cNvSpPr>
          <p:nvPr/>
        </p:nvSpPr>
        <p:spPr bwMode="auto">
          <a:xfrm flipV="1">
            <a:off x="4968875" y="21320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87" name="Line 51"/>
          <p:cNvSpPr>
            <a:spLocks noChangeShapeType="1"/>
          </p:cNvSpPr>
          <p:nvPr/>
        </p:nvSpPr>
        <p:spPr bwMode="auto">
          <a:xfrm flipV="1">
            <a:off x="4730750" y="2205038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88" name="Line 52"/>
          <p:cNvSpPr>
            <a:spLocks noChangeShapeType="1"/>
          </p:cNvSpPr>
          <p:nvPr/>
        </p:nvSpPr>
        <p:spPr bwMode="auto">
          <a:xfrm flipV="1">
            <a:off x="4332288" y="21447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89" name="Line 53"/>
          <p:cNvSpPr>
            <a:spLocks noChangeShapeType="1"/>
          </p:cNvSpPr>
          <p:nvPr/>
        </p:nvSpPr>
        <p:spPr bwMode="auto">
          <a:xfrm flipV="1">
            <a:off x="4341813" y="25638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0" name="Line 54"/>
          <p:cNvSpPr>
            <a:spLocks noChangeShapeType="1"/>
          </p:cNvSpPr>
          <p:nvPr/>
        </p:nvSpPr>
        <p:spPr bwMode="auto">
          <a:xfrm flipV="1">
            <a:off x="4937125" y="25638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1" name="Line 55"/>
          <p:cNvSpPr>
            <a:spLocks noChangeShapeType="1"/>
          </p:cNvSpPr>
          <p:nvPr/>
        </p:nvSpPr>
        <p:spPr bwMode="auto">
          <a:xfrm flipV="1">
            <a:off x="5378450" y="236696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2" name="Line 56"/>
          <p:cNvSpPr>
            <a:spLocks noChangeShapeType="1"/>
          </p:cNvSpPr>
          <p:nvPr/>
        </p:nvSpPr>
        <p:spPr bwMode="auto">
          <a:xfrm flipV="1">
            <a:off x="3865563" y="23479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3" name="Line 57"/>
          <p:cNvSpPr>
            <a:spLocks noChangeShapeType="1"/>
          </p:cNvSpPr>
          <p:nvPr/>
        </p:nvSpPr>
        <p:spPr bwMode="auto">
          <a:xfrm flipV="1">
            <a:off x="3938588" y="2347913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4" name="Line 58"/>
          <p:cNvSpPr>
            <a:spLocks noChangeShapeType="1"/>
          </p:cNvSpPr>
          <p:nvPr/>
        </p:nvSpPr>
        <p:spPr bwMode="auto">
          <a:xfrm flipV="1">
            <a:off x="4038600" y="2420938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5" name="Line 59"/>
          <p:cNvSpPr>
            <a:spLocks noChangeShapeType="1"/>
          </p:cNvSpPr>
          <p:nvPr/>
        </p:nvSpPr>
        <p:spPr bwMode="auto">
          <a:xfrm flipV="1">
            <a:off x="4178300" y="2492375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6" name="Line 60"/>
          <p:cNvSpPr>
            <a:spLocks noChangeShapeType="1"/>
          </p:cNvSpPr>
          <p:nvPr/>
        </p:nvSpPr>
        <p:spPr bwMode="auto">
          <a:xfrm flipV="1">
            <a:off x="4605338" y="2141538"/>
            <a:ext cx="633412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7" name="Line 61"/>
          <p:cNvSpPr>
            <a:spLocks noChangeShapeType="1"/>
          </p:cNvSpPr>
          <p:nvPr/>
        </p:nvSpPr>
        <p:spPr bwMode="auto">
          <a:xfrm flipV="1">
            <a:off x="5124450" y="225266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8" name="Line 62"/>
          <p:cNvSpPr>
            <a:spLocks noChangeShapeType="1"/>
          </p:cNvSpPr>
          <p:nvPr/>
        </p:nvSpPr>
        <p:spPr bwMode="auto">
          <a:xfrm flipV="1">
            <a:off x="4879975" y="2170113"/>
            <a:ext cx="633413" cy="1879600"/>
          </a:xfrm>
          <a:prstGeom prst="line">
            <a:avLst/>
          </a:prstGeom>
          <a:noFill/>
          <a:ln w="19050">
            <a:solidFill>
              <a:srgbClr val="B82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6399" name="Text Box 63"/>
          <p:cNvSpPr txBox="1">
            <a:spLocks noChangeArrowheads="1"/>
          </p:cNvSpPr>
          <p:nvPr/>
        </p:nvSpPr>
        <p:spPr bwMode="auto">
          <a:xfrm>
            <a:off x="827088" y="5300663"/>
            <a:ext cx="77771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0033CC"/>
              </a:buClr>
              <a:buFont typeface="Wingdings" pitchFamily="2" charset="2"/>
              <a:buNone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Então o conjunto de todos esses segmentos é um sólido poliédrico chamado </a:t>
            </a:r>
            <a:r>
              <a:rPr lang="pt-BR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2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2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52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52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52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2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52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52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52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52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52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52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5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5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5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5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5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5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5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5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52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8" dur="500"/>
                                        <p:tgtEl>
                                          <p:spTgt spid="5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52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6" dur="5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5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8" dur="500"/>
                                        <p:tgtEl>
                                          <p:spTgt spid="5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5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6" dur="500"/>
                                        <p:tgtEl>
                                          <p:spTgt spid="5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0" dur="500"/>
                                        <p:tgtEl>
                                          <p:spTgt spid="5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4" dur="500"/>
                                        <p:tgtEl>
                                          <p:spTgt spid="5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8" dur="500"/>
                                        <p:tgtEl>
                                          <p:spTgt spid="52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2" dur="500"/>
                                        <p:tgtEl>
                                          <p:spTgt spid="5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52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 animBg="1"/>
      <p:bldP spid="526349" grpId="0" animBg="1"/>
      <p:bldP spid="526358" grpId="0" animBg="1"/>
      <p:bldP spid="526359" grpId="0" animBg="1"/>
      <p:bldP spid="526360" grpId="0" animBg="1"/>
      <p:bldP spid="526361" grpId="0" animBg="1"/>
      <p:bldP spid="526362" grpId="0" animBg="1"/>
      <p:bldP spid="526363" grpId="0" animBg="1"/>
      <p:bldP spid="526364" grpId="0" animBg="1"/>
      <p:bldP spid="526365" grpId="0" animBg="1"/>
      <p:bldP spid="526366" grpId="0" animBg="1"/>
      <p:bldP spid="526367" grpId="0" animBg="1"/>
      <p:bldP spid="526368" grpId="0" animBg="1"/>
      <p:bldP spid="526369" grpId="0" animBg="1"/>
      <p:bldP spid="526370" grpId="0" animBg="1"/>
      <p:bldP spid="526371" grpId="0" animBg="1"/>
      <p:bldP spid="526372" grpId="0" animBg="1"/>
      <p:bldP spid="526373" grpId="0" animBg="1"/>
      <p:bldP spid="526374" grpId="0" animBg="1"/>
      <p:bldP spid="526375" grpId="0" animBg="1"/>
      <p:bldP spid="526376" grpId="0" animBg="1"/>
      <p:bldP spid="526377" grpId="0" animBg="1"/>
      <p:bldP spid="526378" grpId="0" animBg="1"/>
      <p:bldP spid="526379" grpId="0" animBg="1"/>
      <p:bldP spid="526380" grpId="0"/>
      <p:bldP spid="526383" grpId="0"/>
      <p:bldP spid="526384" grpId="0"/>
      <p:bldP spid="526386" grpId="0" animBg="1"/>
      <p:bldP spid="526387" grpId="0" animBg="1"/>
      <p:bldP spid="526388" grpId="0" animBg="1"/>
      <p:bldP spid="526389" grpId="0" animBg="1"/>
      <p:bldP spid="526390" grpId="0" animBg="1"/>
      <p:bldP spid="526391" grpId="0" animBg="1"/>
      <p:bldP spid="526392" grpId="0" animBg="1"/>
      <p:bldP spid="526393" grpId="0" animBg="1"/>
      <p:bldP spid="526394" grpId="0" animBg="1"/>
      <p:bldP spid="526395" grpId="0" animBg="1"/>
      <p:bldP spid="526396" grpId="0" animBg="1"/>
      <p:bldP spid="526397" grpId="0" animBg="1"/>
      <p:bldP spid="526398" grpId="0" animBg="1"/>
      <p:bldP spid="5263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481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836613"/>
            <a:ext cx="7931150" cy="13684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400" dirty="0" smtClean="0">
                <a:latin typeface="+mj-lt"/>
              </a:rPr>
              <a:t>		Podemos interpretar o volume de um paralelepípedo retângulo de outra forma. Veja a figura a seguir.</a:t>
            </a:r>
          </a:p>
        </p:txBody>
      </p:sp>
      <p:sp>
        <p:nvSpPr>
          <p:cNvPr id="564291" name="Text Box 67"/>
          <p:cNvSpPr txBox="1">
            <a:spLocks noChangeArrowheads="1"/>
          </p:cNvSpPr>
          <p:nvPr/>
        </p:nvSpPr>
        <p:spPr bwMode="auto">
          <a:xfrm>
            <a:off x="1042988" y="44370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V = abc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296" name="Text Box 72"/>
          <p:cNvSpPr txBox="1">
            <a:spLocks noChangeArrowheads="1"/>
          </p:cNvSpPr>
          <p:nvPr/>
        </p:nvSpPr>
        <p:spPr bwMode="auto">
          <a:xfrm>
            <a:off x="3492500" y="5229225"/>
            <a:ext cx="1943100" cy="5397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 sz="2800">
                <a:ea typeface="Arial Unicode MS" pitchFamily="34" charset="-128"/>
                <a:cs typeface="Arial Unicode MS" pitchFamily="34" charset="-128"/>
              </a:rPr>
              <a:t>V = A</a:t>
            </a:r>
            <a:r>
              <a:rPr lang="pt-BR" sz="2800" baseline="-2500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pt-BR" sz="2800">
                <a:ea typeface="Arial Unicode MS" pitchFamily="34" charset="-128"/>
                <a:cs typeface="Arial Unicode MS" pitchFamily="34" charset="-128"/>
              </a:rPr>
              <a:t>.h</a:t>
            </a:r>
            <a:endParaRPr lang="pt-BR" sz="28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297" name="Text Box 73"/>
          <p:cNvSpPr txBox="1">
            <a:spLocks noChangeArrowheads="1"/>
          </p:cNvSpPr>
          <p:nvPr/>
        </p:nvSpPr>
        <p:spPr bwMode="auto">
          <a:xfrm>
            <a:off x="3998913" y="3911600"/>
            <a:ext cx="43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298" name="Text Box 74"/>
          <p:cNvSpPr txBox="1">
            <a:spLocks noChangeArrowheads="1"/>
          </p:cNvSpPr>
          <p:nvPr/>
        </p:nvSpPr>
        <p:spPr bwMode="auto">
          <a:xfrm>
            <a:off x="5799138" y="3630613"/>
            <a:ext cx="43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b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300" name="Freeform 76"/>
          <p:cNvSpPr>
            <a:spLocks/>
          </p:cNvSpPr>
          <p:nvPr/>
        </p:nvSpPr>
        <p:spPr bwMode="auto">
          <a:xfrm>
            <a:off x="5580063" y="2552700"/>
            <a:ext cx="425450" cy="1416050"/>
          </a:xfrm>
          <a:custGeom>
            <a:avLst/>
            <a:gdLst>
              <a:gd name="T0" fmla="*/ 2147483646 w 369"/>
              <a:gd name="T1" fmla="*/ 2147483646 h 903"/>
              <a:gd name="T2" fmla="*/ 2147483646 w 369"/>
              <a:gd name="T3" fmla="*/ 0 h 903"/>
              <a:gd name="T4" fmla="*/ 2147483646 w 369"/>
              <a:gd name="T5" fmla="*/ 2147483646 h 903"/>
              <a:gd name="T6" fmla="*/ 0 w 369"/>
              <a:gd name="T7" fmla="*/ 2147483646 h 903"/>
              <a:gd name="T8" fmla="*/ 2147483646 w 369"/>
              <a:gd name="T9" fmla="*/ 2147483646 h 9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9"/>
              <a:gd name="T16" fmla="*/ 0 h 903"/>
              <a:gd name="T17" fmla="*/ 369 w 369"/>
              <a:gd name="T18" fmla="*/ 903 h 9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9" h="903">
                <a:moveTo>
                  <a:pt x="3" y="273"/>
                </a:moveTo>
                <a:lnTo>
                  <a:pt x="366" y="0"/>
                </a:lnTo>
                <a:lnTo>
                  <a:pt x="369" y="636"/>
                </a:lnTo>
                <a:lnTo>
                  <a:pt x="0" y="903"/>
                </a:lnTo>
                <a:lnTo>
                  <a:pt x="3" y="27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rgbClr val="3E32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64301" name="Freeform 77"/>
          <p:cNvSpPr>
            <a:spLocks/>
          </p:cNvSpPr>
          <p:nvPr/>
        </p:nvSpPr>
        <p:spPr bwMode="auto">
          <a:xfrm>
            <a:off x="2916238" y="2976563"/>
            <a:ext cx="2671762" cy="1001712"/>
          </a:xfrm>
          <a:custGeom>
            <a:avLst/>
            <a:gdLst>
              <a:gd name="T0" fmla="*/ 1529137299 w 2319"/>
              <a:gd name="T1" fmla="*/ 2147483646 h 639"/>
              <a:gd name="T2" fmla="*/ 0 w 2319"/>
              <a:gd name="T3" fmla="*/ 2147483646 h 639"/>
              <a:gd name="T4" fmla="*/ 2147483646 w 2319"/>
              <a:gd name="T5" fmla="*/ 0 h 639"/>
              <a:gd name="T6" fmla="*/ 2147483646 w 2319"/>
              <a:gd name="T7" fmla="*/ 2147483646 h 639"/>
              <a:gd name="T8" fmla="*/ 1529137299 w 2319"/>
              <a:gd name="T9" fmla="*/ 2147483646 h 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19"/>
              <a:gd name="T16" fmla="*/ 0 h 639"/>
              <a:gd name="T17" fmla="*/ 2319 w 2319"/>
              <a:gd name="T18" fmla="*/ 639 h 6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19" h="639">
                <a:moveTo>
                  <a:pt x="1" y="639"/>
                </a:moveTo>
                <a:lnTo>
                  <a:pt x="0" y="6"/>
                </a:lnTo>
                <a:lnTo>
                  <a:pt x="2319" y="0"/>
                </a:lnTo>
                <a:lnTo>
                  <a:pt x="2310" y="633"/>
                </a:lnTo>
                <a:lnTo>
                  <a:pt x="1" y="6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rgbClr val="3E32D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64302" name="AutoShape 78"/>
          <p:cNvSpPr>
            <a:spLocks noChangeArrowheads="1"/>
          </p:cNvSpPr>
          <p:nvPr/>
        </p:nvSpPr>
        <p:spPr bwMode="auto">
          <a:xfrm>
            <a:off x="2921000" y="2554288"/>
            <a:ext cx="3082925" cy="428625"/>
          </a:xfrm>
          <a:prstGeom prst="parallelogram">
            <a:avLst>
              <a:gd name="adj" fmla="val 100130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pt-BR"/>
          </a:p>
        </p:txBody>
      </p:sp>
      <p:sp>
        <p:nvSpPr>
          <p:cNvPr id="564303" name="AutoShape 79"/>
          <p:cNvSpPr>
            <a:spLocks noChangeArrowheads="1"/>
          </p:cNvSpPr>
          <p:nvPr/>
        </p:nvSpPr>
        <p:spPr bwMode="auto">
          <a:xfrm>
            <a:off x="2917825" y="3549650"/>
            <a:ext cx="3081338" cy="428625"/>
          </a:xfrm>
          <a:prstGeom prst="parallelogram">
            <a:avLst>
              <a:gd name="adj" fmla="val 100079"/>
            </a:avLst>
          </a:prstGeom>
          <a:solidFill>
            <a:srgbClr val="E0E0F8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n"/>
            </a:pPr>
            <a:endParaRPr lang="pt-BR"/>
          </a:p>
        </p:txBody>
      </p:sp>
      <p:sp>
        <p:nvSpPr>
          <p:cNvPr id="564304" name="Line 80"/>
          <p:cNvSpPr>
            <a:spLocks noChangeShapeType="1"/>
          </p:cNvSpPr>
          <p:nvPr/>
        </p:nvSpPr>
        <p:spPr bwMode="auto">
          <a:xfrm flipV="1">
            <a:off x="2917825" y="2981325"/>
            <a:ext cx="0" cy="99695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05" name="Line 81"/>
          <p:cNvSpPr>
            <a:spLocks noChangeShapeType="1"/>
          </p:cNvSpPr>
          <p:nvPr/>
        </p:nvSpPr>
        <p:spPr bwMode="auto">
          <a:xfrm>
            <a:off x="2917825" y="3978275"/>
            <a:ext cx="2663825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08" name="Line 84"/>
          <p:cNvSpPr>
            <a:spLocks noChangeShapeType="1"/>
          </p:cNvSpPr>
          <p:nvPr/>
        </p:nvSpPr>
        <p:spPr bwMode="auto">
          <a:xfrm flipV="1">
            <a:off x="5572125" y="3549650"/>
            <a:ext cx="427038" cy="428625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09" name="Line 85"/>
          <p:cNvSpPr>
            <a:spLocks noChangeShapeType="1"/>
          </p:cNvSpPr>
          <p:nvPr/>
        </p:nvSpPr>
        <p:spPr bwMode="auto">
          <a:xfrm flipV="1">
            <a:off x="3348038" y="2554288"/>
            <a:ext cx="0" cy="99695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0" name="Line 86"/>
          <p:cNvSpPr>
            <a:spLocks noChangeShapeType="1"/>
          </p:cNvSpPr>
          <p:nvPr/>
        </p:nvSpPr>
        <p:spPr bwMode="auto">
          <a:xfrm flipV="1">
            <a:off x="5581650" y="2981325"/>
            <a:ext cx="0" cy="99695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1" name="Line 87"/>
          <p:cNvSpPr>
            <a:spLocks noChangeShapeType="1"/>
          </p:cNvSpPr>
          <p:nvPr/>
        </p:nvSpPr>
        <p:spPr bwMode="auto">
          <a:xfrm flipV="1">
            <a:off x="5999163" y="2554288"/>
            <a:ext cx="0" cy="99695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2" name="Line 88"/>
          <p:cNvSpPr>
            <a:spLocks noChangeShapeType="1"/>
          </p:cNvSpPr>
          <p:nvPr/>
        </p:nvSpPr>
        <p:spPr bwMode="auto">
          <a:xfrm>
            <a:off x="2921000" y="2982913"/>
            <a:ext cx="2663825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3" name="Line 89"/>
          <p:cNvSpPr>
            <a:spLocks noChangeShapeType="1"/>
          </p:cNvSpPr>
          <p:nvPr/>
        </p:nvSpPr>
        <p:spPr bwMode="auto">
          <a:xfrm>
            <a:off x="3338513" y="2554288"/>
            <a:ext cx="2665412" cy="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4" name="Line 90"/>
          <p:cNvSpPr>
            <a:spLocks noChangeShapeType="1"/>
          </p:cNvSpPr>
          <p:nvPr/>
        </p:nvSpPr>
        <p:spPr bwMode="auto">
          <a:xfrm flipV="1">
            <a:off x="2921000" y="2554288"/>
            <a:ext cx="427038" cy="428625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5" name="Line 91"/>
          <p:cNvSpPr>
            <a:spLocks noChangeShapeType="1"/>
          </p:cNvSpPr>
          <p:nvPr/>
        </p:nvSpPr>
        <p:spPr bwMode="auto">
          <a:xfrm flipV="1">
            <a:off x="5575300" y="2554288"/>
            <a:ext cx="428625" cy="428625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9" name="Text Box 95"/>
          <p:cNvSpPr txBox="1">
            <a:spLocks noChangeArrowheads="1"/>
          </p:cNvSpPr>
          <p:nvPr/>
        </p:nvSpPr>
        <p:spPr bwMode="auto">
          <a:xfrm>
            <a:off x="5540375" y="3013075"/>
            <a:ext cx="4333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3E32D6"/>
                </a:solidFill>
                <a:ea typeface="Arial Unicode MS" pitchFamily="34" charset="-128"/>
                <a:cs typeface="Arial Unicode MS" pitchFamily="34" charset="-128"/>
              </a:rPr>
              <a:t>c</a:t>
            </a:r>
            <a:endParaRPr lang="pt-BR" sz="1900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322" name="Freeform 98"/>
          <p:cNvSpPr>
            <a:spLocks/>
          </p:cNvSpPr>
          <p:nvPr/>
        </p:nvSpPr>
        <p:spPr bwMode="auto">
          <a:xfrm>
            <a:off x="2919413" y="3538538"/>
            <a:ext cx="3086100" cy="438150"/>
          </a:xfrm>
          <a:custGeom>
            <a:avLst/>
            <a:gdLst>
              <a:gd name="T0" fmla="*/ 0 w 1944"/>
              <a:gd name="T1" fmla="*/ 2147483647 h 276"/>
              <a:gd name="T2" fmla="*/ 2147483647 w 1944"/>
              <a:gd name="T3" fmla="*/ 0 h 276"/>
              <a:gd name="T4" fmla="*/ 2147483647 w 1944"/>
              <a:gd name="T5" fmla="*/ 2147483647 h 276"/>
              <a:gd name="T6" fmla="*/ 2147483647 w 1944"/>
              <a:gd name="T7" fmla="*/ 2147483647 h 276"/>
              <a:gd name="T8" fmla="*/ 0 w 1944"/>
              <a:gd name="T9" fmla="*/ 2147483647 h 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4"/>
              <a:gd name="T16" fmla="*/ 0 h 276"/>
              <a:gd name="T17" fmla="*/ 1944 w 1944"/>
              <a:gd name="T18" fmla="*/ 276 h 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4" h="276">
                <a:moveTo>
                  <a:pt x="0" y="276"/>
                </a:moveTo>
                <a:lnTo>
                  <a:pt x="273" y="0"/>
                </a:lnTo>
                <a:lnTo>
                  <a:pt x="1944" y="6"/>
                </a:lnTo>
                <a:lnTo>
                  <a:pt x="1677" y="276"/>
                </a:lnTo>
                <a:lnTo>
                  <a:pt x="0" y="276"/>
                </a:lnTo>
                <a:close/>
              </a:path>
            </a:pathLst>
          </a:custGeom>
          <a:solidFill>
            <a:srgbClr val="FFFF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64306" name="Line 82"/>
          <p:cNvSpPr>
            <a:spLocks noChangeShapeType="1"/>
          </p:cNvSpPr>
          <p:nvPr/>
        </p:nvSpPr>
        <p:spPr bwMode="auto">
          <a:xfrm>
            <a:off x="3335338" y="3549650"/>
            <a:ext cx="2663825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07" name="Line 83"/>
          <p:cNvSpPr>
            <a:spLocks noChangeShapeType="1"/>
          </p:cNvSpPr>
          <p:nvPr/>
        </p:nvSpPr>
        <p:spPr bwMode="auto">
          <a:xfrm flipV="1">
            <a:off x="2917825" y="3549650"/>
            <a:ext cx="427038" cy="428625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6" name="Line 92"/>
          <p:cNvSpPr>
            <a:spLocks noChangeShapeType="1"/>
          </p:cNvSpPr>
          <p:nvPr/>
        </p:nvSpPr>
        <p:spPr bwMode="auto">
          <a:xfrm>
            <a:off x="2922588" y="3975100"/>
            <a:ext cx="2659062" cy="0"/>
          </a:xfrm>
          <a:prstGeom prst="line">
            <a:avLst/>
          </a:prstGeom>
          <a:noFill/>
          <a:ln w="38100">
            <a:solidFill>
              <a:srgbClr val="B82C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7" name="Line 93"/>
          <p:cNvSpPr>
            <a:spLocks noChangeShapeType="1"/>
          </p:cNvSpPr>
          <p:nvPr/>
        </p:nvSpPr>
        <p:spPr bwMode="auto">
          <a:xfrm flipV="1">
            <a:off x="5584825" y="3552825"/>
            <a:ext cx="420688" cy="419100"/>
          </a:xfrm>
          <a:prstGeom prst="line">
            <a:avLst/>
          </a:prstGeom>
          <a:noFill/>
          <a:ln w="38100">
            <a:solidFill>
              <a:srgbClr val="7A7828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18" name="Line 94"/>
          <p:cNvSpPr>
            <a:spLocks noChangeShapeType="1"/>
          </p:cNvSpPr>
          <p:nvPr/>
        </p:nvSpPr>
        <p:spPr bwMode="auto">
          <a:xfrm rot="-5400000">
            <a:off x="5082381" y="3482182"/>
            <a:ext cx="1001713" cy="0"/>
          </a:xfrm>
          <a:prstGeom prst="line">
            <a:avLst/>
          </a:prstGeom>
          <a:noFill/>
          <a:ln w="38100">
            <a:solidFill>
              <a:srgbClr val="EA26CE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64323" name="Text Box 99"/>
          <p:cNvSpPr txBox="1">
            <a:spLocks noChangeArrowheads="1"/>
          </p:cNvSpPr>
          <p:nvPr/>
        </p:nvSpPr>
        <p:spPr bwMode="auto">
          <a:xfrm>
            <a:off x="3779838" y="3514725"/>
            <a:ext cx="1152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33CC"/>
              </a:buClr>
              <a:buFont typeface="Wingdings" pitchFamily="2" charset="2"/>
              <a:buNone/>
            </a:pPr>
            <a:r>
              <a:rPr lang="pt-BR" sz="1900">
                <a:solidFill>
                  <a:srgbClr val="C02E00"/>
                </a:solidFill>
                <a:ea typeface="Arial Unicode MS" pitchFamily="34" charset="-128"/>
                <a:cs typeface="Arial Unicode MS" pitchFamily="34" charset="-128"/>
              </a:rPr>
              <a:t>A = ab</a:t>
            </a:r>
            <a:endParaRPr lang="pt-BR" sz="1900" baseline="30000">
              <a:solidFill>
                <a:srgbClr val="C02E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324" name="Text Box 100"/>
          <p:cNvSpPr txBox="1">
            <a:spLocks noChangeArrowheads="1"/>
          </p:cNvSpPr>
          <p:nvPr/>
        </p:nvSpPr>
        <p:spPr bwMode="auto">
          <a:xfrm>
            <a:off x="1835150" y="4437063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= (ab)c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4325" name="Text Box 101"/>
          <p:cNvSpPr txBox="1">
            <a:spLocks noChangeArrowheads="1"/>
          </p:cNvSpPr>
          <p:nvPr/>
        </p:nvSpPr>
        <p:spPr bwMode="auto">
          <a:xfrm>
            <a:off x="2627313" y="4437063"/>
            <a:ext cx="532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33CC"/>
              </a:buClr>
              <a:buFont typeface="Wingdings" pitchFamily="2" charset="2"/>
              <a:buNone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= (área da base) . (altura relativa)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6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564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564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564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564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564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564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564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564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564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564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  <p:bldP spid="564291" grpId="0"/>
      <p:bldP spid="564296" grpId="0" animBg="1"/>
      <p:bldP spid="564297" grpId="0"/>
      <p:bldP spid="564298" grpId="0"/>
      <p:bldP spid="564302" grpId="0" animBg="1"/>
      <p:bldP spid="564303" grpId="0" animBg="1"/>
      <p:bldP spid="564304" grpId="0" animBg="1"/>
      <p:bldP spid="564305" grpId="0" animBg="1"/>
      <p:bldP spid="564308" grpId="0" animBg="1"/>
      <p:bldP spid="564309" grpId="0" animBg="1"/>
      <p:bldP spid="564310" grpId="0" animBg="1"/>
      <p:bldP spid="564311" grpId="0" animBg="1"/>
      <p:bldP spid="564312" grpId="0" animBg="1"/>
      <p:bldP spid="564313" grpId="0" animBg="1"/>
      <p:bldP spid="564314" grpId="0" animBg="1"/>
      <p:bldP spid="564315" grpId="0" animBg="1"/>
      <p:bldP spid="564319" grpId="0"/>
      <p:bldP spid="564322" grpId="0" animBg="1"/>
      <p:bldP spid="564306" grpId="0" animBg="1"/>
      <p:bldP spid="564307" grpId="0" animBg="1"/>
      <p:bldP spid="564316" grpId="0" animBg="1"/>
      <p:bldP spid="564317" grpId="0" animBg="1"/>
      <p:bldP spid="564318" grpId="0" animBg="1"/>
      <p:bldP spid="564323" grpId="0"/>
      <p:bldP spid="564324" grpId="0"/>
      <p:bldP spid="5643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584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584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5845" name="Retângulo 4"/>
          <p:cNvSpPr>
            <a:spLocks noChangeArrowheads="1"/>
          </p:cNvSpPr>
          <p:nvPr/>
        </p:nvSpPr>
        <p:spPr bwMode="auto">
          <a:xfrm>
            <a:off x="468313" y="2079625"/>
            <a:ext cx="8280400" cy="1106488"/>
          </a:xfrm>
          <a:prstGeom prst="rect">
            <a:avLst/>
          </a:prstGeom>
          <a:solidFill>
            <a:srgbClr val="FFFF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EXEMPLO 1: </a:t>
            </a:r>
            <a:r>
              <a:rPr lang="pt-BR" sz="2200" b="1"/>
              <a:t>Um prisma de base quadrangular possui volume igual a 192 cm³. Determine sua altura sabendo que ela corresponde ao triplo da medida da aresta da base. </a:t>
            </a:r>
          </a:p>
        </p:txBody>
      </p:sp>
      <p:sp>
        <p:nvSpPr>
          <p:cNvPr id="35846" name="Retângulo 5"/>
          <p:cNvSpPr>
            <a:spLocks noChangeArrowheads="1"/>
          </p:cNvSpPr>
          <p:nvPr/>
        </p:nvSpPr>
        <p:spPr bwMode="auto">
          <a:xfrm>
            <a:off x="611188" y="3159125"/>
            <a:ext cx="27368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/>
              <a:t>Solução: </a:t>
            </a:r>
            <a:endParaRPr lang="pt-BR" sz="2000"/>
          </a:p>
          <a:p>
            <a:r>
              <a:rPr lang="pt-BR" sz="2000"/>
              <a:t>Aresta da base: x cm</a:t>
            </a:r>
            <a:br>
              <a:rPr lang="pt-BR" sz="2000"/>
            </a:br>
            <a:r>
              <a:rPr lang="pt-BR" sz="2000"/>
              <a:t>Altura: 3x cm</a:t>
            </a:r>
            <a:br>
              <a:rPr lang="pt-BR" sz="2000"/>
            </a:br>
            <a:r>
              <a:rPr lang="pt-BR" sz="2000"/>
              <a:t>Volume: 192</a:t>
            </a:r>
            <a:br>
              <a:rPr lang="pt-BR" sz="2000"/>
            </a:br>
            <a:r>
              <a:rPr lang="pt-BR" sz="2000"/>
              <a:t/>
            </a:r>
            <a:br>
              <a:rPr lang="pt-BR" sz="2000"/>
            </a:br>
            <a:endParaRPr lang="pt-BR" sz="2000"/>
          </a:p>
        </p:txBody>
      </p:sp>
      <p:sp>
        <p:nvSpPr>
          <p:cNvPr id="35847" name="Retângulo 6"/>
          <p:cNvSpPr>
            <a:spLocks noChangeArrowheads="1"/>
          </p:cNvSpPr>
          <p:nvPr/>
        </p:nvSpPr>
        <p:spPr bwMode="auto">
          <a:xfrm>
            <a:off x="5580063" y="3446463"/>
            <a:ext cx="3095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Altura: 3 . 4 = 12 cm</a:t>
            </a:r>
            <a:br>
              <a:rPr lang="pt-BR" sz="2000"/>
            </a:br>
            <a:r>
              <a:rPr lang="pt-BR" sz="2000"/>
              <a:t>A altura do prisma de base é correspondente a 12 cm.</a:t>
            </a:r>
          </a:p>
        </p:txBody>
      </p:sp>
      <p:sp>
        <p:nvSpPr>
          <p:cNvPr id="35848" name="Retângulo 7"/>
          <p:cNvSpPr>
            <a:spLocks noChangeArrowheads="1"/>
          </p:cNvSpPr>
          <p:nvPr/>
        </p:nvSpPr>
        <p:spPr bwMode="auto">
          <a:xfrm>
            <a:off x="468313" y="4941888"/>
            <a:ext cx="8280400" cy="430212"/>
          </a:xfrm>
          <a:prstGeom prst="rect">
            <a:avLst/>
          </a:prstGeom>
          <a:solidFill>
            <a:srgbClr val="FFFF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EXEMPLO 2:</a:t>
            </a:r>
            <a:r>
              <a:rPr lang="pt-BR" sz="2200" b="1"/>
              <a:t> Calcule o volume de um cubo que tem 10 cm de aresta. </a:t>
            </a:r>
          </a:p>
        </p:txBody>
      </p:sp>
      <p:pic>
        <p:nvPicPr>
          <p:cNvPr id="3584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5445125"/>
            <a:ext cx="942975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2555875" y="5589588"/>
            <a:ext cx="62642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pt-BR" sz="2000" b="1">
                <a:cs typeface="Times New Roman" pitchFamily="18" charset="0"/>
              </a:rPr>
              <a:t>Solução: </a:t>
            </a:r>
            <a:r>
              <a:rPr lang="pt-BR" sz="2000">
                <a:cs typeface="Times New Roman" pitchFamily="18" charset="0"/>
              </a:rPr>
              <a:t>O cubo possui todas as dimensões com mesma medida. V = a</a:t>
            </a:r>
            <a:r>
              <a:rPr lang="pt-BR" sz="2000" baseline="30000">
                <a:cs typeface="Times New Roman" pitchFamily="18" charset="0"/>
              </a:rPr>
              <a:t>3</a:t>
            </a:r>
            <a:r>
              <a:rPr lang="pt-BR" sz="2000">
                <a:cs typeface="Times New Roman" pitchFamily="18" charset="0"/>
              </a:rPr>
              <a:t> . Logo V = (10)</a:t>
            </a:r>
            <a:r>
              <a:rPr lang="pt-BR" sz="2000" baseline="30000">
                <a:cs typeface="Times New Roman" pitchFamily="18" charset="0"/>
              </a:rPr>
              <a:t>3</a:t>
            </a:r>
            <a:r>
              <a:rPr lang="pt-BR" sz="2000">
                <a:cs typeface="Times New Roman" pitchFamily="18" charset="0"/>
              </a:rPr>
              <a:t> = 1000 cm</a:t>
            </a:r>
            <a:r>
              <a:rPr lang="pt-BR" sz="2000" baseline="30000">
                <a:cs typeface="Times New Roman" pitchFamily="18" charset="0"/>
              </a:rPr>
              <a:t>3</a:t>
            </a:r>
            <a:r>
              <a:rPr lang="pt-BR" sz="2000">
                <a:cs typeface="Times New Roman" pitchFamily="18" charset="0"/>
              </a:rPr>
              <a:t>.</a:t>
            </a:r>
            <a:endParaRPr lang="pt-BR" sz="2000"/>
          </a:p>
        </p:txBody>
      </p:sp>
      <p:sp>
        <p:nvSpPr>
          <p:cNvPr id="11" name="Retângulo com Único Canto Aparado e Arredondado 10"/>
          <p:cNvSpPr/>
          <p:nvPr/>
        </p:nvSpPr>
        <p:spPr>
          <a:xfrm>
            <a:off x="539750" y="836613"/>
            <a:ext cx="5688013" cy="935037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APLICAÇÃO DO VOLUME </a:t>
            </a:r>
            <a:r>
              <a:rPr lang="pt-BR" sz="3600" b="1" dirty="0"/>
              <a:t>DOS CILINDROS</a:t>
            </a:r>
            <a:endParaRPr lang="pt-BR" sz="3600" b="1" dirty="0"/>
          </a:p>
        </p:txBody>
      </p:sp>
      <p:pic>
        <p:nvPicPr>
          <p:cNvPr id="12" name="Picture 7" descr="http://publicdomainvectors.org/photos/People_16_Teacher_Blackboar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588" y="692150"/>
            <a:ext cx="16589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9"/>
          <p:cNvSpPr>
            <a:spLocks noChangeArrowheads="1"/>
          </p:cNvSpPr>
          <p:nvPr/>
        </p:nvSpPr>
        <p:spPr bwMode="auto">
          <a:xfrm rot="-5400000">
            <a:off x="7757319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35854" name="Retângulo 13"/>
          <p:cNvSpPr>
            <a:spLocks noChangeArrowheads="1"/>
          </p:cNvSpPr>
          <p:nvPr/>
        </p:nvSpPr>
        <p:spPr bwMode="auto">
          <a:xfrm>
            <a:off x="2987675" y="3429000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V = x . x . 3x</a:t>
            </a:r>
            <a:br>
              <a:rPr lang="pt-BR" sz="2000"/>
            </a:br>
            <a:r>
              <a:rPr lang="pt-BR" sz="2000"/>
              <a:t>3x³ = 192</a:t>
            </a:r>
            <a:br>
              <a:rPr lang="pt-BR" sz="2000"/>
            </a:br>
            <a:r>
              <a:rPr lang="pt-BR" sz="2000"/>
              <a:t>x³ = 192/3</a:t>
            </a:r>
            <a:br>
              <a:rPr lang="pt-BR" sz="2000"/>
            </a:br>
            <a:r>
              <a:rPr lang="pt-BR" sz="2000"/>
              <a:t>x³ = 64     x = 4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/>
      <p:bldP spid="35847" grpId="0"/>
      <p:bldP spid="35848" grpId="0" animBg="1"/>
      <p:bldP spid="35850" grpId="0"/>
      <p:bldP spid="11" grpId="0" animBg="1"/>
      <p:bldP spid="13" grpId="0"/>
      <p:bldP spid="358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686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686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6869" name="Retângulo 4"/>
          <p:cNvSpPr>
            <a:spLocks noChangeArrowheads="1"/>
          </p:cNvSpPr>
          <p:nvPr/>
        </p:nvSpPr>
        <p:spPr bwMode="auto">
          <a:xfrm>
            <a:off x="250825" y="728663"/>
            <a:ext cx="8569325" cy="2124075"/>
          </a:xfrm>
          <a:prstGeom prst="rect">
            <a:avLst/>
          </a:prstGeom>
          <a:solidFill>
            <a:srgbClr val="FFFF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Exemplo 3:</a:t>
            </a:r>
            <a:r>
              <a:rPr lang="pt-BR" sz="2200" b="1"/>
              <a:t> Uma caixa de papelão será fabricada por uma indústria com as seguintes medidas: 40 cm de comprimento, 20 cm de largura e 15 cm de altura. Essa caixa irá armazenar doces na forma de um prisma com as dimensões medindo 8 cm de comprimento, 4 cm de largura e 3 cm de altura. Qual o número de doces necessários para o preenchimento total da caixa fabricada? </a:t>
            </a:r>
          </a:p>
        </p:txBody>
      </p:sp>
      <p:sp>
        <p:nvSpPr>
          <p:cNvPr id="36870" name="Retângulo 5"/>
          <p:cNvSpPr>
            <a:spLocks noChangeArrowheads="1"/>
          </p:cNvSpPr>
          <p:nvPr/>
        </p:nvSpPr>
        <p:spPr bwMode="auto">
          <a:xfrm>
            <a:off x="250825" y="2781300"/>
            <a:ext cx="32416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Solução: </a:t>
            </a:r>
          </a:p>
          <a:p>
            <a:r>
              <a:rPr lang="pt-BR" sz="2000"/>
              <a:t>Volume da caixa</a:t>
            </a:r>
            <a:br>
              <a:rPr lang="pt-BR" sz="2000"/>
            </a:br>
            <a:r>
              <a:rPr lang="pt-BR" sz="2000"/>
              <a:t>V = 40 . 20 . 15</a:t>
            </a:r>
            <a:br>
              <a:rPr lang="pt-BR" sz="2000"/>
            </a:br>
            <a:r>
              <a:rPr lang="pt-BR" sz="2000"/>
              <a:t>V = 12000 cm³</a:t>
            </a:r>
          </a:p>
          <a:p>
            <a:endParaRPr lang="pt-BR" sz="2000"/>
          </a:p>
        </p:txBody>
      </p:sp>
      <p:sp>
        <p:nvSpPr>
          <p:cNvPr id="36871" name="Retângulo 6"/>
          <p:cNvSpPr>
            <a:spLocks noChangeArrowheads="1"/>
          </p:cNvSpPr>
          <p:nvPr/>
        </p:nvSpPr>
        <p:spPr bwMode="auto">
          <a:xfrm>
            <a:off x="2447925" y="3068638"/>
            <a:ext cx="457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Volume do doce</a:t>
            </a:r>
            <a:br>
              <a:rPr lang="pt-BR" sz="2000"/>
            </a:br>
            <a:r>
              <a:rPr lang="pt-BR" sz="2000"/>
              <a:t>V = 8 . 4 . 3</a:t>
            </a:r>
            <a:br>
              <a:rPr lang="pt-BR" sz="2000"/>
            </a:br>
            <a:r>
              <a:rPr lang="pt-BR" sz="2000"/>
              <a:t>V = 96 cm³</a:t>
            </a:r>
          </a:p>
        </p:txBody>
      </p:sp>
      <p:sp>
        <p:nvSpPr>
          <p:cNvPr id="36872" name="Retângulo 7"/>
          <p:cNvSpPr>
            <a:spLocks noChangeArrowheads="1"/>
          </p:cNvSpPr>
          <p:nvPr/>
        </p:nvSpPr>
        <p:spPr bwMode="auto">
          <a:xfrm>
            <a:off x="4500563" y="3068638"/>
            <a:ext cx="41036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Número total de doces armazenados na caixa 12000 / 96 = 125</a:t>
            </a:r>
          </a:p>
          <a:p>
            <a:r>
              <a:rPr lang="pt-BR" sz="2000"/>
              <a:t>Serão armazenadas 125 barras de doces na caixa. </a:t>
            </a:r>
          </a:p>
        </p:txBody>
      </p:sp>
      <p:sp>
        <p:nvSpPr>
          <p:cNvPr id="36873" name="Retângulo 8"/>
          <p:cNvSpPr>
            <a:spLocks noChangeArrowheads="1"/>
          </p:cNvSpPr>
          <p:nvPr/>
        </p:nvSpPr>
        <p:spPr bwMode="auto">
          <a:xfrm>
            <a:off x="250825" y="4508500"/>
            <a:ext cx="8497888" cy="1108075"/>
          </a:xfrm>
          <a:prstGeom prst="rect">
            <a:avLst/>
          </a:prstGeom>
          <a:solidFill>
            <a:srgbClr val="FFFF00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Exemplo 4: </a:t>
            </a:r>
            <a:r>
              <a:rPr lang="pt-BR" sz="2200" b="1"/>
              <a:t>O comprimento EA, a largura EH e a altura EF do paralelepípedo reto-retângulo representado ao lado são 12 cm, 3 cm e 4cm, respectivamente. Calcule seu volume:</a:t>
            </a:r>
          </a:p>
        </p:txBody>
      </p:sp>
      <p:pic>
        <p:nvPicPr>
          <p:cNvPr id="36874" name="Picture 2" descr="http://3.bp.blogspot.com/_VBNQiPSfc0M/TLjSAMmWyOI/AAAAAAAAAH8/XtaoO9KCLKc/s1600/Corte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5597525"/>
            <a:ext cx="22542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5" name="Retângulo 10"/>
          <p:cNvSpPr>
            <a:spLocks noChangeArrowheads="1"/>
          </p:cNvSpPr>
          <p:nvPr/>
        </p:nvSpPr>
        <p:spPr bwMode="auto">
          <a:xfrm>
            <a:off x="5292725" y="5589588"/>
            <a:ext cx="2808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Solução:</a:t>
            </a:r>
          </a:p>
          <a:p>
            <a:r>
              <a:rPr lang="pt-BR" sz="2000"/>
              <a:t>V = 12.3.4    V = 169 cm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/>
      <p:bldP spid="36871" grpId="0"/>
      <p:bldP spid="36872" grpId="0"/>
      <p:bldP spid="36873" grpId="0" animBg="1"/>
      <p:bldP spid="368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03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Fluxograma: Documento 4"/>
          <p:cNvSpPr/>
          <p:nvPr/>
        </p:nvSpPr>
        <p:spPr>
          <a:xfrm>
            <a:off x="179388" y="692150"/>
            <a:ext cx="5689600" cy="863600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AGORA É SUA VEZ!</a:t>
            </a:r>
          </a:p>
        </p:txBody>
      </p:sp>
      <p:sp>
        <p:nvSpPr>
          <p:cNvPr id="1032" name="Retângulo 5"/>
          <p:cNvSpPr>
            <a:spLocks noChangeArrowheads="1"/>
          </p:cNvSpPr>
          <p:nvPr/>
        </p:nvSpPr>
        <p:spPr bwMode="auto">
          <a:xfrm>
            <a:off x="179388" y="1628775"/>
            <a:ext cx="8713787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ATIVIDADE 1:</a:t>
            </a:r>
            <a:r>
              <a:rPr lang="pt-BR" sz="2200" b="1"/>
              <a:t> A garagem subterrânea de um edifício tem 18 boxes retangulares, cada um com 3,5m de largura e 5m de comprimento. O piso da garagem é de concreto e tem 20cm de espessura. Calcule o volume de concreto utilizado para o piso da garagem. </a:t>
            </a:r>
          </a:p>
        </p:txBody>
      </p:sp>
      <p:sp>
        <p:nvSpPr>
          <p:cNvPr id="1033" name="CaixaDeTexto 7"/>
          <p:cNvSpPr txBox="1">
            <a:spLocks noChangeArrowheads="1"/>
          </p:cNvSpPr>
          <p:nvPr/>
        </p:nvSpPr>
        <p:spPr bwMode="auto">
          <a:xfrm>
            <a:off x="179388" y="4005263"/>
            <a:ext cx="77771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O volume total utilizado nos 18 boxes será V = (18) . (3,5) = 63m</a:t>
            </a:r>
            <a:r>
              <a:rPr lang="pt-BR" baseline="30000">
                <a:solidFill>
                  <a:srgbClr val="C00000"/>
                </a:solidFill>
              </a:rPr>
              <a:t>3</a:t>
            </a:r>
            <a:r>
              <a:rPr lang="pt-BR">
                <a:solidFill>
                  <a:srgbClr val="C00000"/>
                </a:solidFill>
              </a:rPr>
              <a:t>.</a:t>
            </a:r>
          </a:p>
          <a:p>
            <a:endParaRPr lang="pt-BR">
              <a:solidFill>
                <a:srgbClr val="C00000"/>
              </a:solidFill>
            </a:endParaRPr>
          </a:p>
        </p:txBody>
      </p:sp>
      <p:sp>
        <p:nvSpPr>
          <p:cNvPr id="1034" name="Retângulo 8"/>
          <p:cNvSpPr>
            <a:spLocks noChangeArrowheads="1"/>
          </p:cNvSpPr>
          <p:nvPr/>
        </p:nvSpPr>
        <p:spPr bwMode="auto">
          <a:xfrm>
            <a:off x="179388" y="2997200"/>
            <a:ext cx="8713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Solução. O piso terá a forma de um paralelepípedo muito fino, já que sua espessura é de 0,20m. </a:t>
            </a:r>
          </a:p>
        </p:txBody>
      </p:sp>
      <p:sp>
        <p:nvSpPr>
          <p:cNvPr id="1035" name="Retângulo 9"/>
          <p:cNvSpPr>
            <a:spLocks noChangeArrowheads="1"/>
          </p:cNvSpPr>
          <p:nvPr/>
        </p:nvSpPr>
        <p:spPr bwMode="auto">
          <a:xfrm>
            <a:off x="900113" y="3284538"/>
            <a:ext cx="813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Esse piso entrará em cada box. </a:t>
            </a:r>
          </a:p>
        </p:txBody>
      </p:sp>
      <p:sp>
        <p:nvSpPr>
          <p:cNvPr id="1036" name="Retângulo 10"/>
          <p:cNvSpPr>
            <a:spLocks noChangeArrowheads="1"/>
          </p:cNvSpPr>
          <p:nvPr/>
        </p:nvSpPr>
        <p:spPr bwMode="auto">
          <a:xfrm>
            <a:off x="179388" y="3644900"/>
            <a:ext cx="8208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O volume de cada piso é V = (3,5) . (5) . (0,20) = 3,5m</a:t>
            </a:r>
            <a:r>
              <a:rPr lang="pt-BR" baseline="30000">
                <a:solidFill>
                  <a:srgbClr val="C00000"/>
                </a:solidFill>
              </a:rPr>
              <a:t>3</a:t>
            </a:r>
            <a:r>
              <a:rPr lang="pt-BR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1037" name="CaixaDeTexto 12"/>
          <p:cNvSpPr txBox="1">
            <a:spLocks noChangeArrowheads="1"/>
          </p:cNvSpPr>
          <p:nvPr/>
        </p:nvSpPr>
        <p:spPr bwMode="auto">
          <a:xfrm>
            <a:off x="179388" y="4437063"/>
            <a:ext cx="871378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ATIVIDADE 2:</a:t>
            </a:r>
            <a:r>
              <a:rPr lang="pt-BR" sz="2200" b="1"/>
              <a:t> Uma caixa de fósforos tem a forma de um paralelepípedo retângulo de dimensões 4,5cm, 3,2cm e 1,2cm. Na caixa há em média, 40 palitos.  Qual é, aproximadamente, o volume ocupado por um palito de fósforos? </a:t>
            </a:r>
          </a:p>
        </p:txBody>
      </p:sp>
      <p:sp>
        <p:nvSpPr>
          <p:cNvPr id="1038" name="Retângulo 18"/>
          <p:cNvSpPr>
            <a:spLocks noChangeArrowheads="1"/>
          </p:cNvSpPr>
          <p:nvPr/>
        </p:nvSpPr>
        <p:spPr bwMode="auto">
          <a:xfrm>
            <a:off x="179388" y="5732463"/>
            <a:ext cx="5176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Solução: O volume da caixa é calculado pelo produto </a:t>
            </a:r>
          </a:p>
        </p:txBody>
      </p:sp>
      <p:sp>
        <p:nvSpPr>
          <p:cNvPr id="10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5237163" y="5805488"/>
          <a:ext cx="2649537" cy="228600"/>
        </p:xfrm>
        <a:graphic>
          <a:graphicData uri="http://schemas.openxmlformats.org/presentationml/2006/ole">
            <p:oleObj spid="_x0000_s1026" name="Equação" r:id="rId4" imgW="2654280" imgH="228600" progId="Equation.3">
              <p:embed/>
            </p:oleObj>
          </a:graphicData>
        </a:graphic>
      </p:graphicFrame>
      <p:sp>
        <p:nvSpPr>
          <p:cNvPr id="1040" name="Retângulo 21"/>
          <p:cNvSpPr>
            <a:spLocks noChangeArrowheads="1"/>
          </p:cNvSpPr>
          <p:nvPr/>
        </p:nvSpPr>
        <p:spPr bwMode="auto">
          <a:xfrm>
            <a:off x="1763713" y="6092825"/>
            <a:ext cx="423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Como cabem 40 palitos, cada palito possui</a:t>
            </a:r>
          </a:p>
        </p:txBody>
      </p:sp>
      <p:sp>
        <p:nvSpPr>
          <p:cNvPr id="104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5953125" y="6092825"/>
          <a:ext cx="1346200" cy="390525"/>
        </p:xfrm>
        <a:graphic>
          <a:graphicData uri="http://schemas.openxmlformats.org/presentationml/2006/ole">
            <p:oleObj spid="_x0000_s1027" name="Equação" r:id="rId5" imgW="1346040" imgH="39348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32" grpId="0"/>
      <p:bldP spid="1033" grpId="0"/>
      <p:bldP spid="1034" grpId="0"/>
      <p:bldP spid="1035" grpId="0"/>
      <p:bldP spid="1036" grpId="0"/>
      <p:bldP spid="1037" grpId="0"/>
      <p:bldP spid="1038" grpId="0"/>
      <p:bldP spid="10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05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05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55" name="Retângulo 4"/>
          <p:cNvSpPr>
            <a:spLocks noChangeArrowheads="1"/>
          </p:cNvSpPr>
          <p:nvPr/>
        </p:nvSpPr>
        <p:spPr bwMode="auto">
          <a:xfrm>
            <a:off x="250825" y="908050"/>
            <a:ext cx="849788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b="1">
                <a:solidFill>
                  <a:srgbClr val="C00000"/>
                </a:solidFill>
              </a:rPr>
              <a:t>ATIVIDADE 3:</a:t>
            </a:r>
            <a:r>
              <a:rPr lang="pt-BR" sz="2200" b="1"/>
              <a:t> À razão de 25 litros de água por minuto, quanto tempo será necessário para o enchimento de uma piscina de 7m de comprimento, 4m de largura e 1,5m de profundidade? </a:t>
            </a:r>
          </a:p>
        </p:txBody>
      </p:sp>
      <p:sp>
        <p:nvSpPr>
          <p:cNvPr id="2056" name="Retângulo 5"/>
          <p:cNvSpPr>
            <a:spLocks noChangeArrowheads="1"/>
          </p:cNvSpPr>
          <p:nvPr/>
        </p:nvSpPr>
        <p:spPr bwMode="auto">
          <a:xfrm>
            <a:off x="323850" y="1989138"/>
            <a:ext cx="4000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Solução. O volume total da piscina é de</a:t>
            </a:r>
          </a:p>
        </p:txBody>
      </p:sp>
      <p:sp>
        <p:nvSpPr>
          <p:cNvPr id="20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4140200" y="2032000"/>
          <a:ext cx="4032250" cy="287338"/>
        </p:xfrm>
        <a:graphic>
          <a:graphicData uri="http://schemas.openxmlformats.org/presentationml/2006/ole">
            <p:oleObj spid="_x0000_s2050" name="Equação" r:id="rId4" imgW="3213100" imgH="228600" progId="Equation.3">
              <p:embed/>
            </p:oleObj>
          </a:graphicData>
        </a:graphic>
      </p:graphicFrame>
      <p:sp>
        <p:nvSpPr>
          <p:cNvPr id="2058" name="Retângulo 8"/>
          <p:cNvSpPr>
            <a:spLocks noChangeArrowheads="1"/>
          </p:cNvSpPr>
          <p:nvPr/>
        </p:nvSpPr>
        <p:spPr bwMode="auto">
          <a:xfrm>
            <a:off x="323850" y="2482850"/>
            <a:ext cx="648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Se em 1 minuto caem 25 litros de água, 42000 litros cairão em</a:t>
            </a:r>
          </a:p>
        </p:txBody>
      </p:sp>
      <p:sp>
        <p:nvSpPr>
          <p:cNvPr id="20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300788" y="2420938"/>
          <a:ext cx="2617787" cy="503237"/>
        </p:xfrm>
        <a:graphic>
          <a:graphicData uri="http://schemas.openxmlformats.org/presentationml/2006/ole">
            <p:oleObj spid="_x0000_s2051" name="Equação" r:id="rId5" imgW="2032000" imgH="393700" progId="Equation.3">
              <p:embed/>
            </p:oleObj>
          </a:graphicData>
        </a:graphic>
      </p:graphicFrame>
      <p:sp>
        <p:nvSpPr>
          <p:cNvPr id="2060" name="Retângulo 11"/>
          <p:cNvSpPr>
            <a:spLocks noChangeArrowheads="1"/>
          </p:cNvSpPr>
          <p:nvPr/>
        </p:nvSpPr>
        <p:spPr bwMode="auto">
          <a:xfrm>
            <a:off x="3419475" y="4076700"/>
            <a:ext cx="5256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Solução: A medida correspondente a 10 cm forma um paralelepípedo de medidas 10 m, 5 m e 10 cm</a:t>
            </a:r>
          </a:p>
        </p:txBody>
      </p:sp>
      <p:sp>
        <p:nvSpPr>
          <p:cNvPr id="2061" name="Retângulo 12"/>
          <p:cNvSpPr>
            <a:spLocks noChangeArrowheads="1"/>
          </p:cNvSpPr>
          <p:nvPr/>
        </p:nvSpPr>
        <p:spPr bwMode="auto">
          <a:xfrm>
            <a:off x="179388" y="3213100"/>
            <a:ext cx="83534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b="1">
                <a:solidFill>
                  <a:srgbClr val="C00000"/>
                </a:solidFill>
              </a:rPr>
              <a:t>ATIVIDADE 4: </a:t>
            </a:r>
            <a:r>
              <a:rPr lang="pt-BR" sz="2200" b="1"/>
              <a:t>(FGV–SP)Em uma piscina retangular com 10 m de comprimento e 5 m de largura, para elevar o nível de água em 10 cm são necessários:</a:t>
            </a:r>
          </a:p>
          <a:p>
            <a:r>
              <a:rPr lang="pt-BR" sz="2200" b="1"/>
              <a:t>a) 500 l de água</a:t>
            </a:r>
            <a:br>
              <a:rPr lang="pt-BR" sz="2200" b="1"/>
            </a:br>
            <a:r>
              <a:rPr lang="pt-BR" sz="2200" b="1"/>
              <a:t>b) 5 000 l de água</a:t>
            </a:r>
            <a:br>
              <a:rPr lang="pt-BR" sz="2200" b="1"/>
            </a:br>
            <a:r>
              <a:rPr lang="pt-BR" sz="2200" b="1"/>
              <a:t>c) 10 000 l de água</a:t>
            </a:r>
            <a:br>
              <a:rPr lang="pt-BR" sz="2200" b="1"/>
            </a:br>
            <a:r>
              <a:rPr lang="pt-BR" sz="2200" b="1"/>
              <a:t>d) 1 000 l de água</a:t>
            </a:r>
            <a:br>
              <a:rPr lang="pt-BR" sz="2200" b="1"/>
            </a:br>
            <a:r>
              <a:rPr lang="pt-BR" sz="2200" b="1"/>
              <a:t>e) 50 000 l de água</a:t>
            </a:r>
          </a:p>
        </p:txBody>
      </p:sp>
      <p:sp>
        <p:nvSpPr>
          <p:cNvPr id="2062" name="Retângulo 13"/>
          <p:cNvSpPr>
            <a:spLocks noChangeArrowheads="1"/>
          </p:cNvSpPr>
          <p:nvPr/>
        </p:nvSpPr>
        <p:spPr bwMode="auto">
          <a:xfrm>
            <a:off x="3419475" y="4759325"/>
            <a:ext cx="4572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C00000"/>
                </a:solidFill>
              </a:rPr>
              <a:t>Transformando 10 cm em metros temos 0,1. Dessa forma:</a:t>
            </a:r>
          </a:p>
          <a:p>
            <a:r>
              <a:rPr lang="pt-BR">
                <a:solidFill>
                  <a:srgbClr val="C00000"/>
                </a:solidFill>
              </a:rPr>
              <a:t>V = 10 . 5 . 0,1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5 m³</a:t>
            </a:r>
            <a:br>
              <a:rPr lang="pt-BR">
                <a:solidFill>
                  <a:srgbClr val="C00000"/>
                </a:solidFill>
              </a:rPr>
            </a:br>
            <a:r>
              <a:rPr lang="pt-BR">
                <a:solidFill>
                  <a:srgbClr val="C00000"/>
                </a:solidFill>
              </a:rPr>
              <a:t>V = 5000 litros</a:t>
            </a:r>
            <a:endParaRPr lang="pt-BR"/>
          </a:p>
        </p:txBody>
      </p:sp>
      <p:sp>
        <p:nvSpPr>
          <p:cNvPr id="2063" name="CaixaDeTexto 14"/>
          <p:cNvSpPr txBox="1">
            <a:spLocks noChangeArrowheads="1"/>
          </p:cNvSpPr>
          <p:nvPr/>
        </p:nvSpPr>
        <p:spPr bwMode="auto">
          <a:xfrm>
            <a:off x="179388" y="4551363"/>
            <a:ext cx="576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C00000"/>
                </a:solidFill>
              </a:rPr>
              <a:t>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6" grpId="0"/>
      <p:bldP spid="2058" grpId="0"/>
      <p:bldP spid="2060" grpId="0"/>
      <p:bldP spid="2061" grpId="0"/>
      <p:bldP spid="2062" grpId="0"/>
      <p:bldP spid="20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789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789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Fluxograma: Documento 4"/>
          <p:cNvSpPr/>
          <p:nvPr/>
        </p:nvSpPr>
        <p:spPr>
          <a:xfrm>
            <a:off x="179388" y="692150"/>
            <a:ext cx="5689600" cy="863600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ATIVIDADE PRÁTICA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250825" y="1773238"/>
            <a:ext cx="8497888" cy="424815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/>
              <a:t>CÁLCULO DO VOLUME DO PRISMA</a:t>
            </a:r>
          </a:p>
          <a:p>
            <a:pPr algn="just"/>
            <a:r>
              <a:rPr lang="pt-BR"/>
              <a:t>	Através de uma demonstração prática vamos demonstrar a fórmula do volume de um prisma de qualquer base.</a:t>
            </a:r>
          </a:p>
          <a:p>
            <a:pPr algn="just"/>
            <a:endParaRPr lang="pt-BR" b="1" i="1"/>
          </a:p>
          <a:p>
            <a:pPr algn="just"/>
            <a:r>
              <a:rPr lang="pt-BR" b="1" i="1"/>
              <a:t>Objetivo</a:t>
            </a:r>
          </a:p>
          <a:p>
            <a:pPr algn="just"/>
            <a:r>
              <a:rPr lang="pt-BR"/>
              <a:t>Demonstrar a relação </a:t>
            </a:r>
            <a:r>
              <a:rPr lang="pt-BR" i="1"/>
              <a:t>V = Ab .h .</a:t>
            </a:r>
          </a:p>
          <a:p>
            <a:pPr algn="just"/>
            <a:endParaRPr lang="pt-BR" b="1" i="1"/>
          </a:p>
          <a:p>
            <a:pPr algn="just"/>
            <a:r>
              <a:rPr lang="pt-BR" b="1" i="1"/>
              <a:t>Material</a:t>
            </a:r>
          </a:p>
          <a:p>
            <a:pPr algn="just"/>
            <a:r>
              <a:rPr lang="pt-BR"/>
              <a:t>· Papel gramatura 180g/m2;</a:t>
            </a:r>
          </a:p>
          <a:p>
            <a:pPr algn="just"/>
            <a:r>
              <a:rPr lang="pt-BR"/>
              <a:t>· Cola;</a:t>
            </a:r>
          </a:p>
          <a:p>
            <a:pPr algn="just"/>
            <a:r>
              <a:rPr lang="pt-BR"/>
              <a:t>· Tesoura;</a:t>
            </a:r>
          </a:p>
          <a:p>
            <a:pPr algn="just"/>
            <a:r>
              <a:rPr lang="pt-BR"/>
              <a:t>· Régua/esquadro;</a:t>
            </a:r>
          </a:p>
          <a:p>
            <a:pPr algn="just"/>
            <a:r>
              <a:rPr lang="pt-BR"/>
              <a:t>· Areia lavada;</a:t>
            </a:r>
          </a:p>
          <a:p>
            <a:pPr algn="just"/>
            <a:r>
              <a:rPr lang="pt-BR"/>
              <a:t>· Fita métrica;</a:t>
            </a:r>
          </a:p>
          <a:p>
            <a:pPr algn="just"/>
            <a:r>
              <a:rPr lang="pt-BR"/>
              <a:t>· Copo graduado.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891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891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23850" y="1028700"/>
            <a:ext cx="8351838" cy="480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PROCEDIMENTO</a:t>
            </a:r>
          </a:p>
          <a:p>
            <a:endParaRPr lang="pt-BR" b="1"/>
          </a:p>
          <a:p>
            <a:r>
              <a:rPr lang="pt-BR"/>
              <a:t>1. Dividir a turma em pequenos grupos, cada grupo deverá fazer um trabalho;</a:t>
            </a:r>
          </a:p>
          <a:p>
            <a:r>
              <a:rPr lang="pt-BR"/>
              <a:t>2. Construir um prisma com base e altura que o grupo escolher;</a:t>
            </a:r>
          </a:p>
          <a:p>
            <a:r>
              <a:rPr lang="pt-BR"/>
              <a:t>3. Medir as dimensões do prisma construído, ou seja, comprimento, largura e</a:t>
            </a:r>
          </a:p>
          <a:p>
            <a:r>
              <a:rPr lang="pt-BR"/>
              <a:t>profundidade.</a:t>
            </a:r>
          </a:p>
          <a:p>
            <a:r>
              <a:rPr lang="pt-BR"/>
              <a:t>4. Fazer o cálculo do volume usando a fórmula proposta;</a:t>
            </a:r>
          </a:p>
          <a:p>
            <a:r>
              <a:rPr lang="pt-BR"/>
              <a:t>5. Encher o prisma construído até a borda com areia lavada;</a:t>
            </a:r>
          </a:p>
          <a:p>
            <a:r>
              <a:rPr lang="pt-BR"/>
              <a:t>6. Despejar essa areia no copo graduado (com isso poderá observar, através</a:t>
            </a:r>
          </a:p>
          <a:p>
            <a:r>
              <a:rPr lang="pt-BR"/>
              <a:t>da graduação do copo, a quantidade de areia gasta para encher o prisma);</a:t>
            </a:r>
          </a:p>
          <a:p>
            <a:r>
              <a:rPr lang="pt-BR"/>
              <a:t>7. Comparar a quantidade de areia indicada pelo copo graduado com os</a:t>
            </a:r>
          </a:p>
          <a:p>
            <a:r>
              <a:rPr lang="pt-BR"/>
              <a:t>cálculos de volume feito com o uso da fórmula;</a:t>
            </a:r>
          </a:p>
          <a:p>
            <a:r>
              <a:rPr lang="pt-BR"/>
              <a:t>8. Fazer um relatório concluindo a sua observação.</a:t>
            </a:r>
          </a:p>
          <a:p>
            <a:endParaRPr lang="pt-BR"/>
          </a:p>
          <a:p>
            <a:pPr algn="just"/>
            <a:r>
              <a:rPr lang="pt-BR"/>
              <a:t>Observação</a:t>
            </a:r>
            <a:r>
              <a:rPr lang="pt-BR" b="1"/>
              <a:t>: O professor poderá propor que um aluno de cada grupo </a:t>
            </a:r>
            <a:r>
              <a:rPr lang="pt-BR"/>
              <a:t>fotografe ou filme o procedimento passo a passo para montagem de uma apresentação no computador e posterior explicação aos colegas.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993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994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6048375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RECURSOS COMPLEMENTARES</a:t>
            </a:r>
          </a:p>
        </p:txBody>
      </p:sp>
      <p:pic>
        <p:nvPicPr>
          <p:cNvPr id="7" name="Picture 8" descr="http://publicdomainvectors.org/photos/Katzenbaer_LAN-Party_picto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4075" y="692150"/>
            <a:ext cx="132873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9"/>
          <p:cNvSpPr>
            <a:spLocks noChangeArrowheads="1"/>
          </p:cNvSpPr>
          <p:nvPr/>
        </p:nvSpPr>
        <p:spPr bwMode="auto">
          <a:xfrm rot="-5400000">
            <a:off x="7901781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250825" y="1916113"/>
            <a:ext cx="8569325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>
              <a:hlinkClick r:id="rId4"/>
            </a:endParaRPr>
          </a:p>
          <a:p>
            <a:pPr algn="just"/>
            <a:r>
              <a:rPr lang="pt-BR" sz="2400"/>
              <a:t>	Para consolidar os conhecimentos teóricos visto, vamos realizar uma atividade utilizando um software WINDOWS – FREEWARE </a:t>
            </a:r>
            <a:r>
              <a:rPr lang="pt-BR" sz="2400">
                <a:hlinkClick r:id="rId5"/>
              </a:rPr>
              <a:t>(http://math.exeter.edu/rparris/wingeom.html</a:t>
            </a:r>
            <a:r>
              <a:rPr lang="pt-BR" sz="2400"/>
              <a:t>)</a:t>
            </a:r>
          </a:p>
          <a:p>
            <a:r>
              <a:rPr lang="pt-BR" sz="2400"/>
              <a:t> Software que permite construções geométricas bidimensionais e tridimensionais. </a:t>
            </a:r>
            <a:br>
              <a:rPr lang="pt-BR" sz="2400"/>
            </a:br>
            <a:endParaRPr lang="pt-BR" sz="2400"/>
          </a:p>
          <a:p>
            <a:r>
              <a:rPr lang="pt-BR" sz="2400"/>
              <a:t>Demonstraremos o volume dos prismas</a:t>
            </a:r>
            <a:endParaRPr lang="pt-BR" sz="2400">
              <a:hlinkClick r:id="rId4"/>
            </a:endParaRPr>
          </a:p>
          <a:p>
            <a:r>
              <a:rPr lang="pt-BR" sz="2400">
                <a:hlinkClick r:id="rId4"/>
              </a:rPr>
              <a:t>http://www.shodor.org/interactivate/activities/SurfaceAreaAndVolume/?version=1.6.0_15&amp;browser=Mozilla&amp;vendor=Sun_Microsystems_Inc.&amp;%20flash=10.0.32</a:t>
            </a:r>
            <a:endParaRPr lang="pt-BR" sz="2400"/>
          </a:p>
          <a:p>
            <a:endParaRPr lang="pt-BR"/>
          </a:p>
        </p:txBody>
      </p:sp>
      <p:pic>
        <p:nvPicPr>
          <p:cNvPr id="39945" name="Picture 9" descr="http://www2.mat.ufrgs.br/edumatec/imagens/icones_dos_programas/iwingeo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96188" y="2924175"/>
            <a:ext cx="371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utoUpdateAnimBg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096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0964" name="Retângulo 4"/>
          <p:cNvSpPr>
            <a:spLocks noChangeArrowheads="1"/>
          </p:cNvSpPr>
          <p:nvPr/>
        </p:nvSpPr>
        <p:spPr bwMode="auto">
          <a:xfrm>
            <a:off x="71438" y="1412875"/>
            <a:ext cx="8964612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600"/>
              </a:lnSpc>
            </a:pPr>
            <a:r>
              <a:rPr lang="pt-BR"/>
              <a:t>DANTE, L. R.  2013. </a:t>
            </a:r>
            <a:r>
              <a:rPr lang="pt-BR" b="1"/>
              <a:t>Matemática: Contexto e Aplicações. </a:t>
            </a:r>
            <a:r>
              <a:rPr lang="pt-BR"/>
              <a:t>2a ed. 2° ano. São Paulo: Ática.</a:t>
            </a:r>
          </a:p>
          <a:p>
            <a:pPr algn="just">
              <a:lnSpc>
                <a:spcPts val="2600"/>
              </a:lnSpc>
            </a:pPr>
            <a:r>
              <a:rPr lang="pt-BR"/>
              <a:t>IEZZI, G. e colaboradores. 2013. </a:t>
            </a:r>
            <a:r>
              <a:rPr lang="pt-BR" b="1"/>
              <a:t>MATEMÁTICA – CIÊNCIA E APLICAÇÕES. </a:t>
            </a:r>
            <a:r>
              <a:rPr lang="pt-BR"/>
              <a:t>7ª ed. 2° ano. São Paulo: Saraiva.</a:t>
            </a:r>
          </a:p>
          <a:p>
            <a:pPr algn="just">
              <a:lnSpc>
                <a:spcPts val="2600"/>
              </a:lnSpc>
            </a:pPr>
            <a:r>
              <a:rPr lang="pt-BR"/>
              <a:t>LEONARDO, F. M. de. </a:t>
            </a:r>
            <a:r>
              <a:rPr lang="pt-BR" b="1"/>
              <a:t>Conexões com a Matemática</a:t>
            </a:r>
            <a:r>
              <a:rPr lang="pt-BR"/>
              <a:t>. Obra coletiva. 2ª ed. 2° ano. São Paulo: Editora Moderna, 2013.</a:t>
            </a:r>
          </a:p>
          <a:p>
            <a:pPr algn="just">
              <a:lnSpc>
                <a:spcPts val="2600"/>
              </a:lnSpc>
            </a:pPr>
            <a:r>
              <a:rPr lang="pt-BR"/>
              <a:t>PAIVA, M. 2009. </a:t>
            </a:r>
            <a:r>
              <a:rPr lang="pt-BR" b="1"/>
              <a:t>Matemática - Paiva.</a:t>
            </a:r>
            <a:r>
              <a:rPr lang="pt-BR"/>
              <a:t> 1a ed. 2 ° ano. São Paulo: Moderna.</a:t>
            </a:r>
          </a:p>
          <a:p>
            <a:pPr algn="just"/>
            <a:r>
              <a:rPr lang="pt-BR"/>
              <a:t>http://www.brasilescola.com/matematica/prisma-1.htm. Acesso em 26/07/2015</a:t>
            </a:r>
          </a:p>
          <a:p>
            <a:pPr algn="just"/>
            <a:r>
              <a:rPr lang="pt-BR"/>
              <a:t>http://www.estudopratico.com.br/prismas/. Acesso em 24/07/2015 </a:t>
            </a:r>
          </a:p>
          <a:p>
            <a:pPr algn="just"/>
            <a:r>
              <a:rPr lang="pt-BR"/>
              <a:t>http://www.infoescola.com/geometria-espacial/prisma/. Acesso em 26/07/2015</a:t>
            </a:r>
          </a:p>
          <a:p>
            <a:pPr algn="just"/>
            <a:r>
              <a:rPr lang="pt-BR"/>
              <a:t>http://pessoal.sercomtel.com.br/matematica/geometria/prisma/prisma.htm. Acesso em 26/07/2015</a:t>
            </a:r>
          </a:p>
          <a:p>
            <a:pPr algn="just"/>
            <a:r>
              <a:rPr lang="pt-BR"/>
              <a:t>http://www.somatematica.com.br/emedio/espacial/espacial9.php. Acesso em 24/07/2015</a:t>
            </a:r>
          </a:p>
          <a:p>
            <a:pPr algn="just"/>
            <a:r>
              <a:rPr lang="pt-BR"/>
              <a:t>http://www.somatematica.com.br/emedio/espacial/espacial10.php. Acesso em 26/07/2015</a:t>
            </a:r>
          </a:p>
          <a:p>
            <a:pPr algn="just"/>
            <a:r>
              <a:rPr lang="pt-BR"/>
              <a:t>http://www.somatematica.com.br/emedio/espacial/espacial12.php. Acesso em 24/07/2015</a:t>
            </a:r>
          </a:p>
          <a:p>
            <a:pPr algn="just"/>
            <a:r>
              <a:rPr lang="pt-BR"/>
              <a:t>https://pt.wikipedia.org/wiki/Prisma. Acesso em 24/07/2015</a:t>
            </a:r>
          </a:p>
        </p:txBody>
      </p:sp>
      <p:sp>
        <p:nvSpPr>
          <p:cNvPr id="40965" name="CaixaDeTexto 1"/>
          <p:cNvSpPr txBox="1">
            <a:spLocks noChangeArrowheads="1"/>
          </p:cNvSpPr>
          <p:nvPr/>
        </p:nvSpPr>
        <p:spPr bwMode="auto">
          <a:xfrm>
            <a:off x="468313" y="765175"/>
            <a:ext cx="4032250" cy="6477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REFERÊNCIAS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198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4198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5" name="Tabela 1"/>
          <p:cNvGraphicFramePr>
            <a:graphicFrameLocks noGrp="1"/>
          </p:cNvGraphicFramePr>
          <p:nvPr/>
        </p:nvGraphicFramePr>
        <p:xfrm>
          <a:off x="468313" y="1916113"/>
          <a:ext cx="8362950" cy="3864534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Housed~commonswiki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Attribution-Share</a:t>
                      </a:r>
                      <a:r>
                        <a:rPr lang="pt-BR" sz="1000" b="0" i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Alike</a:t>
                      </a:r>
                      <a:r>
                        <a:rPr lang="pt-BR" sz="1000" b="0" i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3.0 </a:t>
                      </a:r>
                      <a:r>
                        <a:rPr lang="pt-BR" sz="1000" b="0" i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Unported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https://commons.wikimedia.org/wiki/File:Risperdal_tablets.jpg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24/07/2015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B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Openclipart</a:t>
                      </a:r>
                      <a:r>
                        <a:rPr lang="pt-BR" sz="1000" dirty="0" smtClean="0"/>
                        <a:t>/Domínio Público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http://publicdomainvectors.org/pt/vetorial-gratis/Vetor-de-caixa-de-suco-de-ma%C3%A7%C3%A3/3535.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24/07/2015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4 C 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Openclipart</a:t>
                      </a:r>
                      <a:r>
                        <a:rPr lang="pt-BR" sz="1000" dirty="0" smtClean="0"/>
                        <a:t>/Domínio Público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http://publicdomainvectors.org/pt/vetorial-gratis/Gr%C3%A1ficos-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vetoriais-de</a:t>
                      </a:r>
                      <a:r>
                        <a:rPr lang="pt-BR" sz="1000" b="0" i="0" dirty="0" smtClean="0">
                          <a:latin typeface="+mj-lt"/>
                        </a:rPr>
                        <a:t>-t%C3%A1buas-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de-madeira-caixa</a:t>
                      </a:r>
                      <a:r>
                        <a:rPr lang="pt-BR" sz="1000" b="0" i="0" dirty="0" smtClean="0">
                          <a:latin typeface="+mj-lt"/>
                        </a:rPr>
                        <a:t>/20749.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26/07/2015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4 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Openclipart</a:t>
                      </a:r>
                      <a:r>
                        <a:rPr lang="pt-BR" sz="1000" dirty="0" smtClean="0"/>
                        <a:t>/Domínio Público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http://publicdomainvectors.org/pt/vetorial-gratis/Caixa-de-presente-com-um-la%C3%A7o-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no-desenho-vetorial-de-topo</a:t>
                      </a:r>
                      <a:r>
                        <a:rPr lang="pt-BR" sz="1000" b="0" i="0" dirty="0" smtClean="0">
                          <a:latin typeface="+mj-lt"/>
                        </a:rPr>
                        <a:t>/19166.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26/07/2015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i="0" dirty="0" smtClean="0">
                          <a:latin typeface="+mj-lt"/>
                        </a:rPr>
                        <a:t>4 E</a:t>
                      </a:r>
                      <a:endParaRPr lang="pt-BR" sz="10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Openclipart</a:t>
                      </a:r>
                      <a:r>
                        <a:rPr lang="pt-BR" sz="1000" dirty="0" smtClean="0"/>
                        <a:t>/Domínio Público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http://publicdomainvectors.org/pt/vetorial-gratis/Ilustra%C3%A7%C3%A3o-</a:t>
                      </a:r>
                      <a:r>
                        <a:rPr lang="pt-BR" sz="1000" i="0" dirty="0" err="1" smtClean="0">
                          <a:latin typeface="+mj-lt"/>
                        </a:rPr>
                        <a:t>em-vetor-de-cereais-com-caixa-de-frutas</a:t>
                      </a:r>
                      <a:r>
                        <a:rPr lang="pt-BR" sz="1000" i="0" dirty="0" smtClean="0">
                          <a:latin typeface="+mj-lt"/>
                        </a:rPr>
                        <a:t>/20693.</a:t>
                      </a:r>
                      <a:r>
                        <a:rPr lang="pt-BR" sz="1000" i="0" dirty="0" err="1" smtClean="0">
                          <a:latin typeface="+mj-lt"/>
                        </a:rPr>
                        <a:t>html</a:t>
                      </a:r>
                      <a:endParaRPr lang="pt-BR" sz="10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26/07/2015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i="0" dirty="0" smtClean="0">
                          <a:latin typeface="+mj-lt"/>
                        </a:rPr>
                        <a:t>18</a:t>
                      </a:r>
                      <a:endParaRPr lang="pt-BR" sz="10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Gene.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arboit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https://commons.wikimedia.org/wiki/File:Bonaventura_Cavalieri.jpeg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28/07/2015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i="0" dirty="0" smtClean="0">
                          <a:latin typeface="+mj-lt"/>
                        </a:rPr>
                        <a:t>19</a:t>
                      </a:r>
                      <a:endParaRPr lang="pt-BR" sz="10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Brasil</a:t>
                      </a:r>
                      <a:r>
                        <a:rPr lang="pt-BR" sz="10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Escola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http://www.brasilescola.com/matematica/principio-cavalieri.htm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28/07/2015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31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http://publicdomainvectors.org/pt/vetorial-gratis/Professor-de-ensino-de-gr%C3%A1ficos-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vetoriais-de-matem</a:t>
                      </a:r>
                      <a:r>
                        <a:rPr lang="pt-BR" sz="1000" b="0" i="0" dirty="0" smtClean="0">
                          <a:latin typeface="+mj-lt"/>
                        </a:rPr>
                        <a:t>%C3%A1tica/7500.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28/07/2015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i="0" dirty="0" smtClean="0">
                          <a:latin typeface="+mj-lt"/>
                        </a:rPr>
                        <a:t>37</a:t>
                      </a:r>
                      <a:endParaRPr lang="pt-BR" sz="10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http://publicdomainvectors.org/pt/vetorial-gratis/Sinal-de-vector-dispon%C3%</a:t>
                      </a:r>
                      <a:r>
                        <a:rPr lang="pt-BR" sz="1000" i="0" dirty="0" err="1" smtClean="0">
                          <a:latin typeface="+mj-lt"/>
                        </a:rPr>
                        <a:t>ADvel-de-acesso-de-computador</a:t>
                      </a:r>
                      <a:r>
                        <a:rPr lang="pt-BR" sz="1000" i="0" dirty="0" smtClean="0">
                          <a:latin typeface="+mj-lt"/>
                        </a:rPr>
                        <a:t>/9513.</a:t>
                      </a:r>
                      <a:r>
                        <a:rPr lang="pt-BR" sz="1000" i="0" dirty="0" err="1" smtClean="0">
                          <a:latin typeface="+mj-lt"/>
                        </a:rPr>
                        <a:t>html</a:t>
                      </a:r>
                      <a:endParaRPr lang="pt-BR" sz="10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28/07/2015</a:t>
                      </a:r>
                      <a:endParaRPr lang="pt-BR" sz="1000" b="0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46" name="CaixaDeTexto 1"/>
          <p:cNvSpPr txBox="1">
            <a:spLocks noChangeArrowheads="1"/>
          </p:cNvSpPr>
          <p:nvPr/>
        </p:nvSpPr>
        <p:spPr bwMode="auto">
          <a:xfrm>
            <a:off x="468313" y="981075"/>
            <a:ext cx="4679950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TABELAS DE IMAGENS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765175"/>
            <a:ext cx="5400675" cy="647700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sz="2800" b="1" dirty="0" smtClean="0">
                <a:solidFill>
                  <a:schemeClr val="bg1"/>
                </a:solidFill>
                <a:latin typeface="+mj-lt"/>
              </a:rPr>
            </a:br>
            <a:r>
              <a:rPr sz="2800" b="1" dirty="0" smtClean="0">
                <a:solidFill>
                  <a:schemeClr val="bg1"/>
                </a:solidFill>
                <a:latin typeface="+mj-lt"/>
              </a:rPr>
              <a:t>O prisma e suas formas</a:t>
            </a:r>
            <a:br>
              <a:rPr sz="2800" b="1" dirty="0" smtClean="0">
                <a:solidFill>
                  <a:schemeClr val="bg1"/>
                </a:solidFill>
                <a:latin typeface="+mj-lt"/>
              </a:rPr>
            </a:br>
            <a:endParaRPr sz="28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39850"/>
            <a:ext cx="8642350" cy="12255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sz="2000" b="1" dirty="0" smtClean="0">
                <a:latin typeface="+mj-lt"/>
              </a:rPr>
              <a:t>Observe os objetos abaixo. Todos têm forma de poliedro, mas apresentam algumas características comuns. Eles estão associados a um tipo de poliedro muito especial: o </a:t>
            </a:r>
            <a:r>
              <a:rPr sz="2000" b="1" dirty="0" smtClean="0">
                <a:solidFill>
                  <a:srgbClr val="B82C00"/>
                </a:solidFill>
                <a:latin typeface="+mj-lt"/>
              </a:rPr>
              <a:t>prisma</a:t>
            </a:r>
            <a:r>
              <a:rPr sz="2000" b="1" dirty="0" smtClean="0">
                <a:latin typeface="+mj-lt"/>
              </a:rPr>
              <a:t>.</a:t>
            </a:r>
          </a:p>
        </p:txBody>
      </p:sp>
      <p:sp>
        <p:nvSpPr>
          <p:cNvPr id="819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pic>
        <p:nvPicPr>
          <p:cNvPr id="8198" name="Picture 2" descr="File:Risperdal tablets.jpg"/>
          <p:cNvPicPr>
            <a:picLocks noChangeAspect="1" noChangeArrowheads="1"/>
          </p:cNvPicPr>
          <p:nvPr/>
        </p:nvPicPr>
        <p:blipFill>
          <a:blip r:embed="rId3"/>
          <a:srcRect b="57568"/>
          <a:stretch>
            <a:fillRect/>
          </a:stretch>
        </p:blipFill>
        <p:spPr bwMode="auto">
          <a:xfrm>
            <a:off x="539750" y="2651125"/>
            <a:ext cx="2811463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4" descr="http://publicdomainvectors.org/photos/Gerald_G_Fast_Food_Drinks_(FF_Menu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5" y="2246313"/>
            <a:ext cx="1512888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Retângulo 15"/>
          <p:cNvSpPr>
            <a:spLocks noChangeArrowheads="1"/>
          </p:cNvSpPr>
          <p:nvPr/>
        </p:nvSpPr>
        <p:spPr bwMode="auto">
          <a:xfrm rot="-5400000">
            <a:off x="2778126" y="3089275"/>
            <a:ext cx="1727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000"/>
              <a:t>Imagem disponibilizada por Housed~commonswiki/Attribution-Share Alike 3.0 Unported</a:t>
            </a:r>
          </a:p>
        </p:txBody>
      </p:sp>
      <p:sp>
        <p:nvSpPr>
          <p:cNvPr id="8201" name="CaixaDeTexto 16"/>
          <p:cNvSpPr txBox="1">
            <a:spLocks noChangeArrowheads="1"/>
          </p:cNvSpPr>
          <p:nvPr/>
        </p:nvSpPr>
        <p:spPr bwMode="auto">
          <a:xfrm rot="-5400000">
            <a:off x="4777581" y="3094832"/>
            <a:ext cx="15843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 disponibilizada por Openclipart/Domínio Público</a:t>
            </a:r>
          </a:p>
        </p:txBody>
      </p:sp>
      <p:pic>
        <p:nvPicPr>
          <p:cNvPr id="8202" name="Picture 6" descr="http://publicdomainvectors.org/photos/Daily-Boxes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425" y="2438400"/>
            <a:ext cx="1681163" cy="194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8" descr="http://publicdomainvectors.org/photos/141657682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1413" y="4543425"/>
            <a:ext cx="1728787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CaixaDeTexto 19"/>
          <p:cNvSpPr txBox="1">
            <a:spLocks noChangeArrowheads="1"/>
          </p:cNvSpPr>
          <p:nvPr/>
        </p:nvSpPr>
        <p:spPr bwMode="auto">
          <a:xfrm rot="-5400000">
            <a:off x="7103269" y="2950369"/>
            <a:ext cx="15843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 disponibilizada por Openclipart/Domínio Público</a:t>
            </a:r>
          </a:p>
        </p:txBody>
      </p:sp>
      <p:sp>
        <p:nvSpPr>
          <p:cNvPr id="8205" name="CaixaDeTexto 20"/>
          <p:cNvSpPr txBox="1">
            <a:spLocks noChangeArrowheads="1"/>
          </p:cNvSpPr>
          <p:nvPr/>
        </p:nvSpPr>
        <p:spPr bwMode="auto">
          <a:xfrm rot="-5400000">
            <a:off x="3625056" y="5130007"/>
            <a:ext cx="15843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 disponibilizada por Openclipart/Domínio Público</a:t>
            </a:r>
          </a:p>
        </p:txBody>
      </p:sp>
      <p:pic>
        <p:nvPicPr>
          <p:cNvPr id="8206" name="Picture 10" descr="http://publicdomainvectors.org/photos/MeV-Cereal-Box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6825" y="4365625"/>
            <a:ext cx="159226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7" name="CaixaDeTexto 22"/>
          <p:cNvSpPr txBox="1">
            <a:spLocks noChangeArrowheads="1"/>
          </p:cNvSpPr>
          <p:nvPr/>
        </p:nvSpPr>
        <p:spPr bwMode="auto">
          <a:xfrm rot="-5400000">
            <a:off x="5965825" y="5353051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 disponibilizada por Openclipart/Domínio Público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19" grpId="0" build="p"/>
      <p:bldP spid="8200" grpId="0"/>
      <p:bldP spid="8201" grpId="0"/>
      <p:bldP spid="8204" grpId="0"/>
      <p:bldP spid="8205" grpId="0"/>
      <p:bldP spid="8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21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92150"/>
            <a:ext cx="5832475" cy="576263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Elementos principais do prisma</a:t>
            </a:r>
          </a:p>
        </p:txBody>
      </p:sp>
      <p:sp>
        <p:nvSpPr>
          <p:cNvPr id="527410" name="Text Box 50"/>
          <p:cNvSpPr txBox="1">
            <a:spLocks noChangeArrowheads="1"/>
          </p:cNvSpPr>
          <p:nvPr/>
        </p:nvSpPr>
        <p:spPr bwMode="auto">
          <a:xfrm>
            <a:off x="4787900" y="1412875"/>
            <a:ext cx="3816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2200">
                <a:ea typeface="Arial Unicode MS" pitchFamily="34" charset="-128"/>
                <a:cs typeface="Arial Unicode MS" pitchFamily="34" charset="-128"/>
              </a:rPr>
              <a:t>O prisma tem dois tipos de faces</a:t>
            </a:r>
            <a:endParaRPr lang="pt-BR" sz="22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39763" y="1196975"/>
            <a:ext cx="3787775" cy="3822700"/>
            <a:chOff x="403" y="754"/>
            <a:chExt cx="2386" cy="2408"/>
          </a:xfrm>
        </p:grpSpPr>
        <p:grpSp>
          <p:nvGrpSpPr>
            <p:cNvPr id="9226" name="Group 52"/>
            <p:cNvGrpSpPr>
              <a:grpSpLocks/>
            </p:cNvGrpSpPr>
            <p:nvPr/>
          </p:nvGrpSpPr>
          <p:grpSpPr bwMode="auto">
            <a:xfrm>
              <a:off x="601" y="958"/>
              <a:ext cx="1916" cy="1990"/>
              <a:chOff x="2380" y="1335"/>
              <a:chExt cx="1445" cy="1503"/>
            </a:xfrm>
          </p:grpSpPr>
          <p:sp>
            <p:nvSpPr>
              <p:cNvPr id="9239" name="Freeform 51"/>
              <p:cNvSpPr>
                <a:spLocks/>
              </p:cNvSpPr>
              <p:nvPr/>
            </p:nvSpPr>
            <p:spPr bwMode="auto">
              <a:xfrm>
                <a:off x="2381" y="1491"/>
                <a:ext cx="1444" cy="1347"/>
              </a:xfrm>
              <a:custGeom>
                <a:avLst/>
                <a:gdLst>
                  <a:gd name="T0" fmla="*/ 0 w 1444"/>
                  <a:gd name="T1" fmla="*/ 1168 h 1347"/>
                  <a:gd name="T2" fmla="*/ 394 w 1444"/>
                  <a:gd name="T3" fmla="*/ 0 h 1347"/>
                  <a:gd name="T4" fmla="*/ 661 w 1444"/>
                  <a:gd name="T5" fmla="*/ 159 h 1347"/>
                  <a:gd name="T6" fmla="*/ 1186 w 1444"/>
                  <a:gd name="T7" fmla="*/ 159 h 1347"/>
                  <a:gd name="T8" fmla="*/ 1444 w 1444"/>
                  <a:gd name="T9" fmla="*/ 6 h 1347"/>
                  <a:gd name="T10" fmla="*/ 1045 w 1444"/>
                  <a:gd name="T11" fmla="*/ 1188 h 1347"/>
                  <a:gd name="T12" fmla="*/ 787 w 1444"/>
                  <a:gd name="T13" fmla="*/ 1344 h 1347"/>
                  <a:gd name="T14" fmla="*/ 265 w 1444"/>
                  <a:gd name="T15" fmla="*/ 1347 h 1347"/>
                  <a:gd name="T16" fmla="*/ 1 w 1444"/>
                  <a:gd name="T17" fmla="*/ 1188 h 1347"/>
                  <a:gd name="T18" fmla="*/ 0 w 1444"/>
                  <a:gd name="T19" fmla="*/ 1168 h 13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4"/>
                  <a:gd name="T31" fmla="*/ 0 h 1347"/>
                  <a:gd name="T32" fmla="*/ 1444 w 1444"/>
                  <a:gd name="T33" fmla="*/ 1347 h 13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4" h="1347">
                    <a:moveTo>
                      <a:pt x="0" y="1168"/>
                    </a:moveTo>
                    <a:lnTo>
                      <a:pt x="394" y="0"/>
                    </a:lnTo>
                    <a:lnTo>
                      <a:pt x="661" y="159"/>
                    </a:lnTo>
                    <a:lnTo>
                      <a:pt x="1186" y="159"/>
                    </a:lnTo>
                    <a:lnTo>
                      <a:pt x="1444" y="6"/>
                    </a:lnTo>
                    <a:lnTo>
                      <a:pt x="1045" y="1188"/>
                    </a:lnTo>
                    <a:lnTo>
                      <a:pt x="787" y="1344"/>
                    </a:lnTo>
                    <a:lnTo>
                      <a:pt x="265" y="1347"/>
                    </a:lnTo>
                    <a:lnTo>
                      <a:pt x="1" y="1188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0E0F8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0" name="AutoShape 12"/>
              <p:cNvSpPr>
                <a:spLocks noChangeArrowheads="1"/>
              </p:cNvSpPr>
              <p:nvPr/>
            </p:nvSpPr>
            <p:spPr bwMode="auto">
              <a:xfrm>
                <a:off x="2380" y="2522"/>
                <a:ext cx="1044" cy="314"/>
              </a:xfrm>
              <a:prstGeom prst="hexagon">
                <a:avLst>
                  <a:gd name="adj" fmla="val 83121"/>
                  <a:gd name="vf" fmla="val 115470"/>
                </a:avLst>
              </a:prstGeom>
              <a:solidFill>
                <a:srgbClr val="090EDD"/>
              </a:solidFill>
              <a:ln w="19050" algn="ctr">
                <a:solidFill>
                  <a:srgbClr val="B82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9241" name="AutoShape 13"/>
              <p:cNvSpPr>
                <a:spLocks noChangeArrowheads="1"/>
              </p:cNvSpPr>
              <p:nvPr/>
            </p:nvSpPr>
            <p:spPr bwMode="auto">
              <a:xfrm>
                <a:off x="2780" y="1335"/>
                <a:ext cx="1044" cy="314"/>
              </a:xfrm>
              <a:prstGeom prst="hexagon">
                <a:avLst>
                  <a:gd name="adj" fmla="val 83121"/>
                  <a:gd name="vf" fmla="val 115470"/>
                </a:avLst>
              </a:prstGeom>
              <a:solidFill>
                <a:srgbClr val="090EDD"/>
              </a:solidFill>
              <a:ln w="19050" algn="ctr">
                <a:solidFill>
                  <a:srgbClr val="B82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9242" name="Line 14"/>
              <p:cNvSpPr>
                <a:spLocks noChangeShapeType="1"/>
              </p:cNvSpPr>
              <p:nvPr/>
            </p:nvSpPr>
            <p:spPr bwMode="auto">
              <a:xfrm flipV="1">
                <a:off x="2381" y="1487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3" name="Line 15"/>
              <p:cNvSpPr>
                <a:spLocks noChangeShapeType="1"/>
              </p:cNvSpPr>
              <p:nvPr/>
            </p:nvSpPr>
            <p:spPr bwMode="auto">
              <a:xfrm flipV="1">
                <a:off x="2649" y="1652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4" name="Line 16"/>
              <p:cNvSpPr>
                <a:spLocks noChangeShapeType="1"/>
              </p:cNvSpPr>
              <p:nvPr/>
            </p:nvSpPr>
            <p:spPr bwMode="auto">
              <a:xfrm flipV="1">
                <a:off x="3169" y="1648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5" name="Line 17"/>
              <p:cNvSpPr>
                <a:spLocks noChangeShapeType="1"/>
              </p:cNvSpPr>
              <p:nvPr/>
            </p:nvSpPr>
            <p:spPr bwMode="auto">
              <a:xfrm flipV="1">
                <a:off x="3425" y="1495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6" name="Line 18"/>
              <p:cNvSpPr>
                <a:spLocks noChangeShapeType="1"/>
              </p:cNvSpPr>
              <p:nvPr/>
            </p:nvSpPr>
            <p:spPr bwMode="auto">
              <a:xfrm flipV="1">
                <a:off x="2636" y="1343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7" name="Line 19"/>
              <p:cNvSpPr>
                <a:spLocks noChangeShapeType="1"/>
              </p:cNvSpPr>
              <p:nvPr/>
            </p:nvSpPr>
            <p:spPr bwMode="auto">
              <a:xfrm flipV="1">
                <a:off x="3161" y="1343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227" name="Text Box 53"/>
            <p:cNvSpPr txBox="1">
              <a:spLocks noChangeArrowheads="1"/>
            </p:cNvSpPr>
            <p:nvPr/>
          </p:nvSpPr>
          <p:spPr bwMode="auto">
            <a:xfrm>
              <a:off x="403" y="2637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baseline="-25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28" name="Text Box 54"/>
            <p:cNvSpPr txBox="1">
              <a:spLocks noChangeArrowheads="1"/>
            </p:cNvSpPr>
            <p:nvPr/>
          </p:nvSpPr>
          <p:spPr bwMode="auto">
            <a:xfrm>
              <a:off x="839" y="2912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29" name="Text Box 55"/>
            <p:cNvSpPr txBox="1">
              <a:spLocks noChangeArrowheads="1"/>
            </p:cNvSpPr>
            <p:nvPr/>
          </p:nvSpPr>
          <p:spPr bwMode="auto">
            <a:xfrm>
              <a:off x="1564" y="290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0" name="Text Box 56"/>
            <p:cNvSpPr txBox="1">
              <a:spLocks noChangeArrowheads="1"/>
            </p:cNvSpPr>
            <p:nvPr/>
          </p:nvSpPr>
          <p:spPr bwMode="auto">
            <a:xfrm>
              <a:off x="1960" y="2664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D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1" name="Text Box 57"/>
            <p:cNvSpPr txBox="1">
              <a:spLocks noChangeArrowheads="1"/>
            </p:cNvSpPr>
            <p:nvPr/>
          </p:nvSpPr>
          <p:spPr bwMode="auto">
            <a:xfrm>
              <a:off x="1463" y="231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E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2" name="Text Box 58"/>
            <p:cNvSpPr txBox="1">
              <a:spLocks noChangeArrowheads="1"/>
            </p:cNvSpPr>
            <p:nvPr/>
          </p:nvSpPr>
          <p:spPr bwMode="auto">
            <a:xfrm>
              <a:off x="775" y="2353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F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3" name="Text Box 59"/>
            <p:cNvSpPr txBox="1">
              <a:spLocks noChangeArrowheads="1"/>
            </p:cNvSpPr>
            <p:nvPr/>
          </p:nvSpPr>
          <p:spPr bwMode="auto">
            <a:xfrm>
              <a:off x="929" y="981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A’</a:t>
              </a:r>
              <a:endParaRPr lang="pt-BR" baseline="-25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4" name="Text Box 60"/>
            <p:cNvSpPr txBox="1">
              <a:spLocks noChangeArrowheads="1"/>
            </p:cNvSpPr>
            <p:nvPr/>
          </p:nvSpPr>
          <p:spPr bwMode="auto">
            <a:xfrm>
              <a:off x="1415" y="1355"/>
              <a:ext cx="2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5" name="Text Box 61"/>
            <p:cNvSpPr txBox="1">
              <a:spLocks noChangeArrowheads="1"/>
            </p:cNvSpPr>
            <p:nvPr/>
          </p:nvSpPr>
          <p:spPr bwMode="auto">
            <a:xfrm>
              <a:off x="2120" y="1315"/>
              <a:ext cx="3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6" name="Text Box 62"/>
            <p:cNvSpPr txBox="1">
              <a:spLocks noChangeArrowheads="1"/>
            </p:cNvSpPr>
            <p:nvPr/>
          </p:nvSpPr>
          <p:spPr bwMode="auto">
            <a:xfrm>
              <a:off x="2471" y="10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D’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7" name="Text Box 63"/>
            <p:cNvSpPr txBox="1">
              <a:spLocks noChangeArrowheads="1"/>
            </p:cNvSpPr>
            <p:nvPr/>
          </p:nvSpPr>
          <p:spPr bwMode="auto">
            <a:xfrm>
              <a:off x="2117" y="754"/>
              <a:ext cx="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E’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238" name="Text Box 64"/>
            <p:cNvSpPr txBox="1">
              <a:spLocks noChangeArrowheads="1"/>
            </p:cNvSpPr>
            <p:nvPr/>
          </p:nvSpPr>
          <p:spPr bwMode="auto">
            <a:xfrm>
              <a:off x="1349" y="75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F’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27426" name="Text Box 66"/>
          <p:cNvSpPr txBox="1">
            <a:spLocks noChangeArrowheads="1"/>
          </p:cNvSpPr>
          <p:nvPr/>
        </p:nvSpPr>
        <p:spPr bwMode="auto">
          <a:xfrm>
            <a:off x="4787900" y="2511425"/>
            <a:ext cx="4176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buClr>
                <a:srgbClr val="B82C00"/>
              </a:buClr>
              <a:buFont typeface="Wingdings" pitchFamily="2" charset="2"/>
              <a:buChar char="ü"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Bases</a:t>
            </a:r>
            <a:r>
              <a:rPr lang="pt-BR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61938" indent="-261938">
              <a:buClr>
                <a:srgbClr val="B82C00"/>
              </a:buClr>
              <a:buFont typeface="Wingdings" pitchFamily="2" charset="2"/>
              <a:buNone/>
            </a:pPr>
            <a:r>
              <a:rPr lang="pt-BR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(polígonos congruentes).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7427" name="Text Box 67"/>
          <p:cNvSpPr txBox="1">
            <a:spLocks noChangeArrowheads="1"/>
          </p:cNvSpPr>
          <p:nvPr/>
        </p:nvSpPr>
        <p:spPr bwMode="auto">
          <a:xfrm>
            <a:off x="4787900" y="3409950"/>
            <a:ext cx="374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Clr>
                <a:srgbClr val="B82C00"/>
              </a:buClr>
              <a:buFont typeface="Wingdings" pitchFamily="2" charset="2"/>
              <a:buChar char="ü"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Faces laterais 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(paralelogramos).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7428" name="Text Box 68"/>
          <p:cNvSpPr txBox="1">
            <a:spLocks noChangeArrowheads="1"/>
          </p:cNvSpPr>
          <p:nvPr/>
        </p:nvSpPr>
        <p:spPr bwMode="auto">
          <a:xfrm>
            <a:off x="827088" y="5084763"/>
            <a:ext cx="770572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v"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Superfície total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do prisma é a união da </a:t>
            </a: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superfície lateral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com as </a:t>
            </a: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duas bases</a:t>
            </a:r>
            <a:r>
              <a:rPr lang="pt-BR" b="1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do prisma.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27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27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27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27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27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27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10" grpId="0"/>
      <p:bldP spid="527426" grpId="0"/>
      <p:bldP spid="527427" grpId="0"/>
      <p:bldP spid="5274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4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2150"/>
            <a:ext cx="6481763" cy="576263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Elementos principais do prisma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4787900" y="1412875"/>
            <a:ext cx="3816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2200">
                <a:ea typeface="Arial Unicode MS" pitchFamily="34" charset="-128"/>
                <a:cs typeface="Arial Unicode MS" pitchFamily="34" charset="-128"/>
              </a:rPr>
              <a:t>O prisma tem dois tipos de arestas</a:t>
            </a:r>
            <a:endParaRPr lang="pt-BR" sz="22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639763" y="1196975"/>
            <a:ext cx="3787775" cy="3822700"/>
            <a:chOff x="403" y="754"/>
            <a:chExt cx="2386" cy="2408"/>
          </a:xfrm>
        </p:grpSpPr>
        <p:grpSp>
          <p:nvGrpSpPr>
            <p:cNvPr id="10249" name="Group 5"/>
            <p:cNvGrpSpPr>
              <a:grpSpLocks/>
            </p:cNvGrpSpPr>
            <p:nvPr/>
          </p:nvGrpSpPr>
          <p:grpSpPr bwMode="auto">
            <a:xfrm>
              <a:off x="601" y="958"/>
              <a:ext cx="1916" cy="1990"/>
              <a:chOff x="2380" y="1335"/>
              <a:chExt cx="1445" cy="1503"/>
            </a:xfrm>
          </p:grpSpPr>
          <p:sp>
            <p:nvSpPr>
              <p:cNvPr id="10262" name="Freeform 6"/>
              <p:cNvSpPr>
                <a:spLocks/>
              </p:cNvSpPr>
              <p:nvPr/>
            </p:nvSpPr>
            <p:spPr bwMode="auto">
              <a:xfrm>
                <a:off x="2381" y="1491"/>
                <a:ext cx="1444" cy="1347"/>
              </a:xfrm>
              <a:custGeom>
                <a:avLst/>
                <a:gdLst>
                  <a:gd name="T0" fmla="*/ 0 w 1444"/>
                  <a:gd name="T1" fmla="*/ 1168 h 1347"/>
                  <a:gd name="T2" fmla="*/ 394 w 1444"/>
                  <a:gd name="T3" fmla="*/ 0 h 1347"/>
                  <a:gd name="T4" fmla="*/ 661 w 1444"/>
                  <a:gd name="T5" fmla="*/ 159 h 1347"/>
                  <a:gd name="T6" fmla="*/ 1186 w 1444"/>
                  <a:gd name="T7" fmla="*/ 159 h 1347"/>
                  <a:gd name="T8" fmla="*/ 1444 w 1444"/>
                  <a:gd name="T9" fmla="*/ 6 h 1347"/>
                  <a:gd name="T10" fmla="*/ 1045 w 1444"/>
                  <a:gd name="T11" fmla="*/ 1188 h 1347"/>
                  <a:gd name="T12" fmla="*/ 787 w 1444"/>
                  <a:gd name="T13" fmla="*/ 1344 h 1347"/>
                  <a:gd name="T14" fmla="*/ 265 w 1444"/>
                  <a:gd name="T15" fmla="*/ 1347 h 1347"/>
                  <a:gd name="T16" fmla="*/ 1 w 1444"/>
                  <a:gd name="T17" fmla="*/ 1188 h 1347"/>
                  <a:gd name="T18" fmla="*/ 0 w 1444"/>
                  <a:gd name="T19" fmla="*/ 1168 h 13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4"/>
                  <a:gd name="T31" fmla="*/ 0 h 1347"/>
                  <a:gd name="T32" fmla="*/ 1444 w 1444"/>
                  <a:gd name="T33" fmla="*/ 1347 h 13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4" h="1347">
                    <a:moveTo>
                      <a:pt x="0" y="1168"/>
                    </a:moveTo>
                    <a:lnTo>
                      <a:pt x="394" y="0"/>
                    </a:lnTo>
                    <a:lnTo>
                      <a:pt x="661" y="159"/>
                    </a:lnTo>
                    <a:lnTo>
                      <a:pt x="1186" y="159"/>
                    </a:lnTo>
                    <a:lnTo>
                      <a:pt x="1444" y="6"/>
                    </a:lnTo>
                    <a:lnTo>
                      <a:pt x="1045" y="1188"/>
                    </a:lnTo>
                    <a:lnTo>
                      <a:pt x="787" y="1344"/>
                    </a:lnTo>
                    <a:lnTo>
                      <a:pt x="265" y="1347"/>
                    </a:lnTo>
                    <a:lnTo>
                      <a:pt x="1" y="1188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0E0F8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3" name="AutoShape 7"/>
              <p:cNvSpPr>
                <a:spLocks noChangeArrowheads="1"/>
              </p:cNvSpPr>
              <p:nvPr/>
            </p:nvSpPr>
            <p:spPr bwMode="auto">
              <a:xfrm>
                <a:off x="2380" y="2522"/>
                <a:ext cx="1044" cy="314"/>
              </a:xfrm>
              <a:prstGeom prst="hexagon">
                <a:avLst>
                  <a:gd name="adj" fmla="val 83121"/>
                  <a:gd name="vf" fmla="val 115470"/>
                </a:avLst>
              </a:prstGeom>
              <a:solidFill>
                <a:srgbClr val="090EDD"/>
              </a:solidFill>
              <a:ln w="19050" algn="ctr">
                <a:solidFill>
                  <a:srgbClr val="B82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0264" name="AutoShape 8"/>
              <p:cNvSpPr>
                <a:spLocks noChangeArrowheads="1"/>
              </p:cNvSpPr>
              <p:nvPr/>
            </p:nvSpPr>
            <p:spPr bwMode="auto">
              <a:xfrm>
                <a:off x="2780" y="1335"/>
                <a:ext cx="1044" cy="314"/>
              </a:xfrm>
              <a:prstGeom prst="hexagon">
                <a:avLst>
                  <a:gd name="adj" fmla="val 83121"/>
                  <a:gd name="vf" fmla="val 115470"/>
                </a:avLst>
              </a:prstGeom>
              <a:solidFill>
                <a:srgbClr val="090EDD"/>
              </a:solidFill>
              <a:ln w="19050" algn="ctr">
                <a:solidFill>
                  <a:srgbClr val="B82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0265" name="Line 9"/>
              <p:cNvSpPr>
                <a:spLocks noChangeShapeType="1"/>
              </p:cNvSpPr>
              <p:nvPr/>
            </p:nvSpPr>
            <p:spPr bwMode="auto">
              <a:xfrm flipV="1">
                <a:off x="2381" y="1487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6" name="Line 10"/>
              <p:cNvSpPr>
                <a:spLocks noChangeShapeType="1"/>
              </p:cNvSpPr>
              <p:nvPr/>
            </p:nvSpPr>
            <p:spPr bwMode="auto">
              <a:xfrm flipV="1">
                <a:off x="2649" y="1652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7" name="Line 11"/>
              <p:cNvSpPr>
                <a:spLocks noChangeShapeType="1"/>
              </p:cNvSpPr>
              <p:nvPr/>
            </p:nvSpPr>
            <p:spPr bwMode="auto">
              <a:xfrm flipV="1">
                <a:off x="3169" y="1648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8" name="Line 12"/>
              <p:cNvSpPr>
                <a:spLocks noChangeShapeType="1"/>
              </p:cNvSpPr>
              <p:nvPr/>
            </p:nvSpPr>
            <p:spPr bwMode="auto">
              <a:xfrm flipV="1">
                <a:off x="3425" y="1495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69" name="Line 13"/>
              <p:cNvSpPr>
                <a:spLocks noChangeShapeType="1"/>
              </p:cNvSpPr>
              <p:nvPr/>
            </p:nvSpPr>
            <p:spPr bwMode="auto">
              <a:xfrm flipV="1">
                <a:off x="2636" y="1343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70" name="Line 14"/>
              <p:cNvSpPr>
                <a:spLocks noChangeShapeType="1"/>
              </p:cNvSpPr>
              <p:nvPr/>
            </p:nvSpPr>
            <p:spPr bwMode="auto">
              <a:xfrm flipV="1">
                <a:off x="3161" y="1343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403" y="2637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baseline="-25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1" name="Text Box 16"/>
            <p:cNvSpPr txBox="1">
              <a:spLocks noChangeArrowheads="1"/>
            </p:cNvSpPr>
            <p:nvPr/>
          </p:nvSpPr>
          <p:spPr bwMode="auto">
            <a:xfrm>
              <a:off x="839" y="2912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2" name="Text Box 17"/>
            <p:cNvSpPr txBox="1">
              <a:spLocks noChangeArrowheads="1"/>
            </p:cNvSpPr>
            <p:nvPr/>
          </p:nvSpPr>
          <p:spPr bwMode="auto">
            <a:xfrm>
              <a:off x="1564" y="290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3" name="Text Box 18"/>
            <p:cNvSpPr txBox="1">
              <a:spLocks noChangeArrowheads="1"/>
            </p:cNvSpPr>
            <p:nvPr/>
          </p:nvSpPr>
          <p:spPr bwMode="auto">
            <a:xfrm>
              <a:off x="1960" y="2664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D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4" name="Text Box 19"/>
            <p:cNvSpPr txBox="1">
              <a:spLocks noChangeArrowheads="1"/>
            </p:cNvSpPr>
            <p:nvPr/>
          </p:nvSpPr>
          <p:spPr bwMode="auto">
            <a:xfrm>
              <a:off x="1463" y="231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E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5" name="Text Box 20"/>
            <p:cNvSpPr txBox="1">
              <a:spLocks noChangeArrowheads="1"/>
            </p:cNvSpPr>
            <p:nvPr/>
          </p:nvSpPr>
          <p:spPr bwMode="auto">
            <a:xfrm>
              <a:off x="775" y="2353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F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6" name="Text Box 21"/>
            <p:cNvSpPr txBox="1">
              <a:spLocks noChangeArrowheads="1"/>
            </p:cNvSpPr>
            <p:nvPr/>
          </p:nvSpPr>
          <p:spPr bwMode="auto">
            <a:xfrm>
              <a:off x="929" y="981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A’</a:t>
              </a:r>
              <a:endParaRPr lang="pt-BR" baseline="-25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1415" y="1355"/>
              <a:ext cx="2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8" name="Text Box 23"/>
            <p:cNvSpPr txBox="1">
              <a:spLocks noChangeArrowheads="1"/>
            </p:cNvSpPr>
            <p:nvPr/>
          </p:nvSpPr>
          <p:spPr bwMode="auto">
            <a:xfrm>
              <a:off x="2120" y="1315"/>
              <a:ext cx="3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59" name="Text Box 24"/>
            <p:cNvSpPr txBox="1">
              <a:spLocks noChangeArrowheads="1"/>
            </p:cNvSpPr>
            <p:nvPr/>
          </p:nvSpPr>
          <p:spPr bwMode="auto">
            <a:xfrm>
              <a:off x="2471" y="10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D’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60" name="Text Box 25"/>
            <p:cNvSpPr txBox="1">
              <a:spLocks noChangeArrowheads="1"/>
            </p:cNvSpPr>
            <p:nvPr/>
          </p:nvSpPr>
          <p:spPr bwMode="auto">
            <a:xfrm>
              <a:off x="2117" y="754"/>
              <a:ext cx="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E’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261" name="Text Box 26"/>
            <p:cNvSpPr txBox="1">
              <a:spLocks noChangeArrowheads="1"/>
            </p:cNvSpPr>
            <p:nvPr/>
          </p:nvSpPr>
          <p:spPr bwMode="auto">
            <a:xfrm>
              <a:off x="1349" y="75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F’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787900" y="2511425"/>
            <a:ext cx="4032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1938" indent="-261938">
              <a:buClr>
                <a:srgbClr val="B82C00"/>
              </a:buClr>
              <a:buFont typeface="Wingdings" pitchFamily="2" charset="2"/>
              <a:buChar char="ü"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Arestas das bases</a:t>
            </a:r>
          </a:p>
          <a:p>
            <a:pPr marL="261938" indent="-261938">
              <a:buClr>
                <a:srgbClr val="B82C00"/>
              </a:buClr>
              <a:buFont typeface="Wingdings" pitchFamily="2" charset="2"/>
              <a:buNone/>
            </a:pPr>
            <a:r>
              <a:rPr lang="pt-BR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(AB, A’B’, ..., FA, F’A’).</a:t>
            </a:r>
            <a:r>
              <a:rPr lang="pt-BR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4787900" y="3409950"/>
            <a:ext cx="3960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Clr>
                <a:srgbClr val="B82C00"/>
              </a:buClr>
              <a:buFont typeface="Wingdings" pitchFamily="2" charset="2"/>
              <a:buChar char="ü"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Arestas laterais</a:t>
            </a:r>
          </a:p>
          <a:p>
            <a:pPr marL="363538" indent="-363538">
              <a:buClr>
                <a:srgbClr val="B82C00"/>
              </a:buClr>
              <a:buFont typeface="Wingdings" pitchFamily="2" charset="2"/>
              <a:buNone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	(AA’, BB’, CC’, ... ,FF’ ).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30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30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30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59" grpId="0"/>
      <p:bldP spid="5304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126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4643438" y="2852738"/>
            <a:ext cx="3603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33CC"/>
              </a:buClr>
              <a:buFont typeface="Wingdings" pitchFamily="2" charset="2"/>
              <a:buNone/>
            </a:pPr>
            <a:r>
              <a:rPr lang="pt-BR" sz="2200">
                <a:ea typeface="Arial Unicode MS" pitchFamily="34" charset="-128"/>
                <a:cs typeface="Arial Unicode MS" pitchFamily="34" charset="-128"/>
              </a:rPr>
              <a:t>h</a:t>
            </a:r>
            <a:endParaRPr lang="pt-BR" sz="2200" baseline="3000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1269" name="Group 31"/>
          <p:cNvGrpSpPr>
            <a:grpSpLocks/>
          </p:cNvGrpSpPr>
          <p:nvPr/>
        </p:nvGrpSpPr>
        <p:grpSpPr bwMode="auto">
          <a:xfrm>
            <a:off x="639763" y="1196975"/>
            <a:ext cx="3759200" cy="3822700"/>
            <a:chOff x="403" y="754"/>
            <a:chExt cx="2368" cy="2408"/>
          </a:xfrm>
        </p:grpSpPr>
        <p:grpSp>
          <p:nvGrpSpPr>
            <p:cNvPr id="11275" name="Group 5"/>
            <p:cNvGrpSpPr>
              <a:grpSpLocks/>
            </p:cNvGrpSpPr>
            <p:nvPr/>
          </p:nvGrpSpPr>
          <p:grpSpPr bwMode="auto">
            <a:xfrm>
              <a:off x="601" y="958"/>
              <a:ext cx="1916" cy="1990"/>
              <a:chOff x="2380" y="1335"/>
              <a:chExt cx="1445" cy="1503"/>
            </a:xfrm>
          </p:grpSpPr>
          <p:sp>
            <p:nvSpPr>
              <p:cNvPr id="11288" name="Freeform 6"/>
              <p:cNvSpPr>
                <a:spLocks/>
              </p:cNvSpPr>
              <p:nvPr/>
            </p:nvSpPr>
            <p:spPr bwMode="auto">
              <a:xfrm>
                <a:off x="2381" y="1491"/>
                <a:ext cx="1444" cy="1347"/>
              </a:xfrm>
              <a:custGeom>
                <a:avLst/>
                <a:gdLst>
                  <a:gd name="T0" fmla="*/ 0 w 1444"/>
                  <a:gd name="T1" fmla="*/ 1168 h 1347"/>
                  <a:gd name="T2" fmla="*/ 394 w 1444"/>
                  <a:gd name="T3" fmla="*/ 0 h 1347"/>
                  <a:gd name="T4" fmla="*/ 661 w 1444"/>
                  <a:gd name="T5" fmla="*/ 159 h 1347"/>
                  <a:gd name="T6" fmla="*/ 1186 w 1444"/>
                  <a:gd name="T7" fmla="*/ 159 h 1347"/>
                  <a:gd name="T8" fmla="*/ 1444 w 1444"/>
                  <a:gd name="T9" fmla="*/ 6 h 1347"/>
                  <a:gd name="T10" fmla="*/ 1045 w 1444"/>
                  <a:gd name="T11" fmla="*/ 1188 h 1347"/>
                  <a:gd name="T12" fmla="*/ 787 w 1444"/>
                  <a:gd name="T13" fmla="*/ 1344 h 1347"/>
                  <a:gd name="T14" fmla="*/ 265 w 1444"/>
                  <a:gd name="T15" fmla="*/ 1347 h 1347"/>
                  <a:gd name="T16" fmla="*/ 1 w 1444"/>
                  <a:gd name="T17" fmla="*/ 1188 h 1347"/>
                  <a:gd name="T18" fmla="*/ 0 w 1444"/>
                  <a:gd name="T19" fmla="*/ 1168 h 13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4"/>
                  <a:gd name="T31" fmla="*/ 0 h 1347"/>
                  <a:gd name="T32" fmla="*/ 1444 w 1444"/>
                  <a:gd name="T33" fmla="*/ 1347 h 13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4" h="1347">
                    <a:moveTo>
                      <a:pt x="0" y="1168"/>
                    </a:moveTo>
                    <a:lnTo>
                      <a:pt x="394" y="0"/>
                    </a:lnTo>
                    <a:lnTo>
                      <a:pt x="661" y="159"/>
                    </a:lnTo>
                    <a:lnTo>
                      <a:pt x="1186" y="159"/>
                    </a:lnTo>
                    <a:lnTo>
                      <a:pt x="1444" y="6"/>
                    </a:lnTo>
                    <a:lnTo>
                      <a:pt x="1045" y="1188"/>
                    </a:lnTo>
                    <a:lnTo>
                      <a:pt x="787" y="1344"/>
                    </a:lnTo>
                    <a:lnTo>
                      <a:pt x="265" y="1347"/>
                    </a:lnTo>
                    <a:lnTo>
                      <a:pt x="1" y="1188"/>
                    </a:lnTo>
                    <a:lnTo>
                      <a:pt x="0" y="1168"/>
                    </a:lnTo>
                    <a:close/>
                  </a:path>
                </a:pathLst>
              </a:custGeom>
              <a:solidFill>
                <a:srgbClr val="E0E0F8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9" name="AutoShape 7"/>
              <p:cNvSpPr>
                <a:spLocks noChangeArrowheads="1"/>
              </p:cNvSpPr>
              <p:nvPr/>
            </p:nvSpPr>
            <p:spPr bwMode="auto">
              <a:xfrm>
                <a:off x="2380" y="2522"/>
                <a:ext cx="1044" cy="314"/>
              </a:xfrm>
              <a:prstGeom prst="hexagon">
                <a:avLst>
                  <a:gd name="adj" fmla="val 83121"/>
                  <a:gd name="vf" fmla="val 115470"/>
                </a:avLst>
              </a:prstGeom>
              <a:solidFill>
                <a:srgbClr val="090EDD"/>
              </a:solidFill>
              <a:ln w="19050" algn="ctr">
                <a:solidFill>
                  <a:srgbClr val="B82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1290" name="AutoShape 8"/>
              <p:cNvSpPr>
                <a:spLocks noChangeArrowheads="1"/>
              </p:cNvSpPr>
              <p:nvPr/>
            </p:nvSpPr>
            <p:spPr bwMode="auto">
              <a:xfrm>
                <a:off x="2780" y="1335"/>
                <a:ext cx="1044" cy="314"/>
              </a:xfrm>
              <a:prstGeom prst="hexagon">
                <a:avLst>
                  <a:gd name="adj" fmla="val 83121"/>
                  <a:gd name="vf" fmla="val 115470"/>
                </a:avLst>
              </a:prstGeom>
              <a:solidFill>
                <a:srgbClr val="090EDD"/>
              </a:solidFill>
              <a:ln w="19050" algn="ctr">
                <a:solidFill>
                  <a:srgbClr val="B82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1291" name="Line 9"/>
              <p:cNvSpPr>
                <a:spLocks noChangeShapeType="1"/>
              </p:cNvSpPr>
              <p:nvPr/>
            </p:nvSpPr>
            <p:spPr bwMode="auto">
              <a:xfrm flipV="1">
                <a:off x="2381" y="1487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2" name="Line 10"/>
              <p:cNvSpPr>
                <a:spLocks noChangeShapeType="1"/>
              </p:cNvSpPr>
              <p:nvPr/>
            </p:nvSpPr>
            <p:spPr bwMode="auto">
              <a:xfrm flipV="1">
                <a:off x="2649" y="1652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3" name="Line 11"/>
              <p:cNvSpPr>
                <a:spLocks noChangeShapeType="1"/>
              </p:cNvSpPr>
              <p:nvPr/>
            </p:nvSpPr>
            <p:spPr bwMode="auto">
              <a:xfrm flipV="1">
                <a:off x="3169" y="1648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4" name="Line 12"/>
              <p:cNvSpPr>
                <a:spLocks noChangeShapeType="1"/>
              </p:cNvSpPr>
              <p:nvPr/>
            </p:nvSpPr>
            <p:spPr bwMode="auto">
              <a:xfrm flipV="1">
                <a:off x="3425" y="1495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5" name="Line 13"/>
              <p:cNvSpPr>
                <a:spLocks noChangeShapeType="1"/>
              </p:cNvSpPr>
              <p:nvPr/>
            </p:nvSpPr>
            <p:spPr bwMode="auto">
              <a:xfrm flipV="1">
                <a:off x="2636" y="1343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96" name="Line 14"/>
              <p:cNvSpPr>
                <a:spLocks noChangeShapeType="1"/>
              </p:cNvSpPr>
              <p:nvPr/>
            </p:nvSpPr>
            <p:spPr bwMode="auto">
              <a:xfrm flipV="1">
                <a:off x="3161" y="1343"/>
                <a:ext cx="399" cy="1184"/>
              </a:xfrm>
              <a:prstGeom prst="line">
                <a:avLst/>
              </a:prstGeom>
              <a:noFill/>
              <a:ln w="19050">
                <a:solidFill>
                  <a:srgbClr val="B82C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276" name="Text Box 15"/>
            <p:cNvSpPr txBox="1">
              <a:spLocks noChangeArrowheads="1"/>
            </p:cNvSpPr>
            <p:nvPr/>
          </p:nvSpPr>
          <p:spPr bwMode="auto">
            <a:xfrm>
              <a:off x="403" y="2637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pt-BR" baseline="-25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839" y="2912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78" name="Text Box 17"/>
            <p:cNvSpPr txBox="1">
              <a:spLocks noChangeArrowheads="1"/>
            </p:cNvSpPr>
            <p:nvPr/>
          </p:nvSpPr>
          <p:spPr bwMode="auto">
            <a:xfrm>
              <a:off x="1564" y="290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79" name="Text Box 18"/>
            <p:cNvSpPr txBox="1">
              <a:spLocks noChangeArrowheads="1"/>
            </p:cNvSpPr>
            <p:nvPr/>
          </p:nvSpPr>
          <p:spPr bwMode="auto">
            <a:xfrm>
              <a:off x="1918" y="270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D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0" name="Text Box 19"/>
            <p:cNvSpPr txBox="1">
              <a:spLocks noChangeArrowheads="1"/>
            </p:cNvSpPr>
            <p:nvPr/>
          </p:nvSpPr>
          <p:spPr bwMode="auto">
            <a:xfrm>
              <a:off x="1463" y="231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E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1" name="Text Box 20"/>
            <p:cNvSpPr txBox="1">
              <a:spLocks noChangeArrowheads="1"/>
            </p:cNvSpPr>
            <p:nvPr/>
          </p:nvSpPr>
          <p:spPr bwMode="auto">
            <a:xfrm>
              <a:off x="775" y="2353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F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2" name="Text Box 21"/>
            <p:cNvSpPr txBox="1">
              <a:spLocks noChangeArrowheads="1"/>
            </p:cNvSpPr>
            <p:nvPr/>
          </p:nvSpPr>
          <p:spPr bwMode="auto">
            <a:xfrm>
              <a:off x="929" y="981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A’</a:t>
              </a:r>
              <a:endParaRPr lang="pt-BR" baseline="-25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3" name="Text Box 22"/>
            <p:cNvSpPr txBox="1">
              <a:spLocks noChangeArrowheads="1"/>
            </p:cNvSpPr>
            <p:nvPr/>
          </p:nvSpPr>
          <p:spPr bwMode="auto">
            <a:xfrm>
              <a:off x="1415" y="1355"/>
              <a:ext cx="2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B’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4" name="Text Box 23"/>
            <p:cNvSpPr txBox="1">
              <a:spLocks noChangeArrowheads="1"/>
            </p:cNvSpPr>
            <p:nvPr/>
          </p:nvSpPr>
          <p:spPr bwMode="auto">
            <a:xfrm>
              <a:off x="2120" y="1315"/>
              <a:ext cx="3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C’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5" name="Text Box 24"/>
            <p:cNvSpPr txBox="1">
              <a:spLocks noChangeArrowheads="1"/>
            </p:cNvSpPr>
            <p:nvPr/>
          </p:nvSpPr>
          <p:spPr bwMode="auto">
            <a:xfrm>
              <a:off x="2453" y="114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D’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6" name="Text Box 25"/>
            <p:cNvSpPr txBox="1">
              <a:spLocks noChangeArrowheads="1"/>
            </p:cNvSpPr>
            <p:nvPr/>
          </p:nvSpPr>
          <p:spPr bwMode="auto">
            <a:xfrm>
              <a:off x="2117" y="754"/>
              <a:ext cx="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E’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87" name="Text Box 26"/>
            <p:cNvSpPr txBox="1">
              <a:spLocks noChangeArrowheads="1"/>
            </p:cNvSpPr>
            <p:nvPr/>
          </p:nvSpPr>
          <p:spPr bwMode="auto">
            <a:xfrm>
              <a:off x="1349" y="754"/>
              <a:ext cx="3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33CC"/>
                </a:buClr>
                <a:buFont typeface="Wingdings" pitchFamily="2" charset="2"/>
                <a:buNone/>
              </a:pPr>
              <a:r>
                <a:rPr lang="pt-BR">
                  <a:ea typeface="Arial Unicode MS" pitchFamily="34" charset="-128"/>
                  <a:cs typeface="Arial Unicode MS" pitchFamily="34" charset="-128"/>
                </a:rPr>
                <a:t>F’</a:t>
              </a:r>
              <a:endParaRPr lang="pt-BR" baseline="3000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531485" name="Line 29"/>
          <p:cNvSpPr>
            <a:spLocks noChangeShapeType="1"/>
          </p:cNvSpPr>
          <p:nvPr/>
        </p:nvSpPr>
        <p:spPr bwMode="auto">
          <a:xfrm>
            <a:off x="3132138" y="4365625"/>
            <a:ext cx="1944687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1486" name="Line 30"/>
          <p:cNvSpPr>
            <a:spLocks noChangeShapeType="1"/>
          </p:cNvSpPr>
          <p:nvPr/>
        </p:nvSpPr>
        <p:spPr bwMode="auto">
          <a:xfrm>
            <a:off x="3995738" y="1844675"/>
            <a:ext cx="1008062" cy="0"/>
          </a:xfrm>
          <a:prstGeom prst="line">
            <a:avLst/>
          </a:prstGeom>
          <a:noFill/>
          <a:ln w="19050">
            <a:solidFill>
              <a:srgbClr val="3E32D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1488" name="Line 32"/>
          <p:cNvSpPr>
            <a:spLocks noChangeShapeType="1"/>
          </p:cNvSpPr>
          <p:nvPr/>
        </p:nvSpPr>
        <p:spPr bwMode="auto">
          <a:xfrm flipV="1">
            <a:off x="4643438" y="1844675"/>
            <a:ext cx="0" cy="2520950"/>
          </a:xfrm>
          <a:prstGeom prst="line">
            <a:avLst/>
          </a:prstGeom>
          <a:noFill/>
          <a:ln w="19050">
            <a:solidFill>
              <a:srgbClr val="3E32D6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531489" name="Text Box 33"/>
          <p:cNvSpPr txBox="1">
            <a:spLocks noChangeArrowheads="1"/>
          </p:cNvSpPr>
          <p:nvPr/>
        </p:nvSpPr>
        <p:spPr bwMode="auto">
          <a:xfrm>
            <a:off x="1116013" y="5319713"/>
            <a:ext cx="7488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Clr>
                <a:srgbClr val="0033CC"/>
              </a:buClr>
              <a:buFont typeface="Wingdings" pitchFamily="2" charset="2"/>
              <a:buChar char="v"/>
            </a:pPr>
            <a:r>
              <a:rPr lang="pt-BR">
                <a:ea typeface="Arial Unicode MS" pitchFamily="34" charset="-128"/>
                <a:cs typeface="Arial Unicode MS" pitchFamily="34" charset="-128"/>
              </a:rPr>
              <a:t>A distância </a:t>
            </a: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 entre as duas bases do prisma é a </a:t>
            </a: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altura</a:t>
            </a:r>
            <a:r>
              <a:rPr lang="pt-BR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>
                <a:ea typeface="Arial Unicode MS" pitchFamily="34" charset="-128"/>
                <a:cs typeface="Arial Unicode MS" pitchFamily="34" charset="-128"/>
              </a:rPr>
              <a:t>do prima.</a:t>
            </a:r>
            <a:endParaRPr lang="pt-BR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692150"/>
            <a:ext cx="5832475" cy="576263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Elementos principais do prisma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3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3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31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31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31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/>
      <p:bldP spid="531485" grpId="0" animBg="1"/>
      <p:bldP spid="531486" grpId="0" animBg="1"/>
      <p:bldP spid="531488" grpId="0" animBg="1"/>
      <p:bldP spid="5314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27843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0413"/>
            <a:ext cx="5400675" cy="652462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800" b="1" dirty="0" smtClean="0">
                <a:solidFill>
                  <a:schemeClr val="bg1"/>
                </a:solidFill>
                <a:latin typeface="+mj-lt"/>
              </a:rPr>
              <a:t>Nomenclatura dos prismas</a:t>
            </a:r>
          </a:p>
        </p:txBody>
      </p:sp>
      <p:sp>
        <p:nvSpPr>
          <p:cNvPr id="12293" name="Rectangle 3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457325"/>
            <a:ext cx="7931150" cy="892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sz="2000" b="1" smtClean="0">
                <a:latin typeface="Verdana" pitchFamily="34" charset="0"/>
                <a:ea typeface="Microsoft YaHei" pitchFamily="34" charset="-122"/>
                <a:cs typeface="Mangal" pitchFamily="18" charset="0"/>
              </a:rPr>
              <a:t>	Um prisma é classificado pelo tipo de polígono que constitui suas bases. </a:t>
            </a:r>
          </a:p>
        </p:txBody>
      </p:sp>
      <p:sp>
        <p:nvSpPr>
          <p:cNvPr id="532545" name="Rectangle 65"/>
          <p:cNvSpPr>
            <a:spLocks noChangeArrowheads="1"/>
          </p:cNvSpPr>
          <p:nvPr/>
        </p:nvSpPr>
        <p:spPr bwMode="auto">
          <a:xfrm>
            <a:off x="4859338" y="4595813"/>
            <a:ext cx="2881312" cy="561975"/>
          </a:xfrm>
          <a:prstGeom prst="rect">
            <a:avLst/>
          </a:prstGeom>
          <a:solidFill>
            <a:srgbClr val="C00000">
              <a:alpha val="30196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Prisma hexagonal</a:t>
            </a:r>
          </a:p>
        </p:txBody>
      </p:sp>
      <p:sp>
        <p:nvSpPr>
          <p:cNvPr id="532543" name="Rectangle 63"/>
          <p:cNvSpPr>
            <a:spLocks noChangeArrowheads="1"/>
          </p:cNvSpPr>
          <p:nvPr/>
        </p:nvSpPr>
        <p:spPr bwMode="auto">
          <a:xfrm>
            <a:off x="1547813" y="4595813"/>
            <a:ext cx="3311525" cy="561975"/>
          </a:xfrm>
          <a:prstGeom prst="rect">
            <a:avLst/>
          </a:prstGeom>
          <a:solidFill>
            <a:srgbClr val="C00000">
              <a:alpha val="30196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Hexágono</a:t>
            </a:r>
          </a:p>
        </p:txBody>
      </p:sp>
      <p:sp>
        <p:nvSpPr>
          <p:cNvPr id="532540" name="Rectangle 60"/>
          <p:cNvSpPr>
            <a:spLocks noChangeArrowheads="1"/>
          </p:cNvSpPr>
          <p:nvPr/>
        </p:nvSpPr>
        <p:spPr bwMode="auto">
          <a:xfrm>
            <a:off x="4859338" y="4033838"/>
            <a:ext cx="2881312" cy="561975"/>
          </a:xfrm>
          <a:prstGeom prst="rect">
            <a:avLst/>
          </a:prstGeom>
          <a:solidFill>
            <a:srgbClr val="C00000">
              <a:alpha val="29019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Prisma pentagonal</a:t>
            </a:r>
          </a:p>
        </p:txBody>
      </p:sp>
      <p:sp>
        <p:nvSpPr>
          <p:cNvPr id="532538" name="Rectangle 58"/>
          <p:cNvSpPr>
            <a:spLocks noChangeArrowheads="1"/>
          </p:cNvSpPr>
          <p:nvPr/>
        </p:nvSpPr>
        <p:spPr bwMode="auto">
          <a:xfrm>
            <a:off x="1547813" y="4033838"/>
            <a:ext cx="3311525" cy="561975"/>
          </a:xfrm>
          <a:prstGeom prst="rect">
            <a:avLst/>
          </a:prstGeom>
          <a:solidFill>
            <a:srgbClr val="C00000">
              <a:alpha val="30196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Pentágono</a:t>
            </a:r>
          </a:p>
        </p:txBody>
      </p:sp>
      <p:sp>
        <p:nvSpPr>
          <p:cNvPr id="532535" name="Rectangle 55"/>
          <p:cNvSpPr>
            <a:spLocks noChangeArrowheads="1"/>
          </p:cNvSpPr>
          <p:nvPr/>
        </p:nvSpPr>
        <p:spPr bwMode="auto">
          <a:xfrm>
            <a:off x="4859338" y="3473450"/>
            <a:ext cx="2881312" cy="560388"/>
          </a:xfrm>
          <a:prstGeom prst="rect">
            <a:avLst/>
          </a:prstGeom>
          <a:solidFill>
            <a:srgbClr val="C00000">
              <a:alpha val="27843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Prisma quadrangular</a:t>
            </a:r>
          </a:p>
        </p:txBody>
      </p:sp>
      <p:sp>
        <p:nvSpPr>
          <p:cNvPr id="532533" name="Rectangle 53"/>
          <p:cNvSpPr>
            <a:spLocks noChangeArrowheads="1"/>
          </p:cNvSpPr>
          <p:nvPr/>
        </p:nvSpPr>
        <p:spPr bwMode="auto">
          <a:xfrm>
            <a:off x="1547813" y="3473450"/>
            <a:ext cx="3311525" cy="560388"/>
          </a:xfrm>
          <a:prstGeom prst="rect">
            <a:avLst/>
          </a:prstGeom>
          <a:solidFill>
            <a:srgbClr val="C00000">
              <a:alpha val="29019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Quadrilátero</a:t>
            </a:r>
          </a:p>
        </p:txBody>
      </p:sp>
      <p:sp>
        <p:nvSpPr>
          <p:cNvPr id="532530" name="Rectangle 50"/>
          <p:cNvSpPr>
            <a:spLocks noChangeArrowheads="1"/>
          </p:cNvSpPr>
          <p:nvPr/>
        </p:nvSpPr>
        <p:spPr bwMode="auto">
          <a:xfrm>
            <a:off x="4859338" y="2911475"/>
            <a:ext cx="2881312" cy="561975"/>
          </a:xfrm>
          <a:prstGeom prst="rect">
            <a:avLst/>
          </a:prstGeom>
          <a:solidFill>
            <a:srgbClr val="C00000">
              <a:alpha val="29019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Prisma  triangular</a:t>
            </a:r>
          </a:p>
        </p:txBody>
      </p:sp>
      <p:sp>
        <p:nvSpPr>
          <p:cNvPr id="532528" name="Rectangle 48"/>
          <p:cNvSpPr>
            <a:spLocks noChangeArrowheads="1"/>
          </p:cNvSpPr>
          <p:nvPr/>
        </p:nvSpPr>
        <p:spPr bwMode="auto">
          <a:xfrm>
            <a:off x="1547813" y="2911475"/>
            <a:ext cx="3311525" cy="561975"/>
          </a:xfrm>
          <a:prstGeom prst="rect">
            <a:avLst/>
          </a:prstGeom>
          <a:solidFill>
            <a:srgbClr val="C00000">
              <a:alpha val="29019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/>
              <a:t>Triângulo</a:t>
            </a:r>
          </a:p>
        </p:txBody>
      </p:sp>
      <p:sp>
        <p:nvSpPr>
          <p:cNvPr id="532520" name="Rectangle 40"/>
          <p:cNvSpPr>
            <a:spLocks noChangeArrowheads="1"/>
          </p:cNvSpPr>
          <p:nvPr/>
        </p:nvSpPr>
        <p:spPr bwMode="auto">
          <a:xfrm>
            <a:off x="4859338" y="2349500"/>
            <a:ext cx="2881312" cy="561975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>
                <a:solidFill>
                  <a:schemeClr val="bg1"/>
                </a:solidFill>
              </a:rPr>
              <a:t>Prisma</a:t>
            </a:r>
          </a:p>
        </p:txBody>
      </p:sp>
      <p:sp>
        <p:nvSpPr>
          <p:cNvPr id="532519" name="Rectangle 39"/>
          <p:cNvSpPr>
            <a:spLocks noChangeArrowheads="1"/>
          </p:cNvSpPr>
          <p:nvPr/>
        </p:nvSpPr>
        <p:spPr bwMode="auto">
          <a:xfrm>
            <a:off x="1547813" y="2349500"/>
            <a:ext cx="3311525" cy="561975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sz="2000" b="1">
                <a:solidFill>
                  <a:schemeClr val="bg1"/>
                </a:solidFill>
              </a:rPr>
              <a:t>Polígonos das bases</a:t>
            </a:r>
          </a:p>
        </p:txBody>
      </p:sp>
      <p:sp>
        <p:nvSpPr>
          <p:cNvPr id="532521" name="Line 41"/>
          <p:cNvSpPr>
            <a:spLocks noChangeShapeType="1"/>
          </p:cNvSpPr>
          <p:nvPr/>
        </p:nvSpPr>
        <p:spPr bwMode="auto">
          <a:xfrm>
            <a:off x="1547813" y="2349500"/>
            <a:ext cx="61928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22" name="Line 42"/>
          <p:cNvSpPr>
            <a:spLocks noChangeShapeType="1"/>
          </p:cNvSpPr>
          <p:nvPr/>
        </p:nvSpPr>
        <p:spPr bwMode="auto">
          <a:xfrm>
            <a:off x="1547813" y="5157788"/>
            <a:ext cx="61928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23" name="Line 43"/>
          <p:cNvSpPr>
            <a:spLocks noChangeShapeType="1"/>
          </p:cNvSpPr>
          <p:nvPr/>
        </p:nvSpPr>
        <p:spPr bwMode="auto">
          <a:xfrm>
            <a:off x="1547813" y="2349500"/>
            <a:ext cx="0" cy="2808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24" name="Line 44"/>
          <p:cNvSpPr>
            <a:spLocks noChangeShapeType="1"/>
          </p:cNvSpPr>
          <p:nvPr/>
        </p:nvSpPr>
        <p:spPr bwMode="auto">
          <a:xfrm>
            <a:off x="4859338" y="2349500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25" name="Line 45"/>
          <p:cNvSpPr>
            <a:spLocks noChangeShapeType="1"/>
          </p:cNvSpPr>
          <p:nvPr/>
        </p:nvSpPr>
        <p:spPr bwMode="auto">
          <a:xfrm>
            <a:off x="7740650" y="2349500"/>
            <a:ext cx="0" cy="2808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29" name="Line 49"/>
          <p:cNvSpPr>
            <a:spLocks noChangeShapeType="1"/>
          </p:cNvSpPr>
          <p:nvPr/>
        </p:nvSpPr>
        <p:spPr bwMode="auto">
          <a:xfrm>
            <a:off x="1547813" y="2911475"/>
            <a:ext cx="6192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34" name="Line 54"/>
          <p:cNvSpPr>
            <a:spLocks noChangeShapeType="1"/>
          </p:cNvSpPr>
          <p:nvPr/>
        </p:nvSpPr>
        <p:spPr bwMode="auto">
          <a:xfrm>
            <a:off x="1547813" y="3473450"/>
            <a:ext cx="6192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32539" name="Line 59"/>
          <p:cNvSpPr>
            <a:spLocks noChangeShapeType="1"/>
          </p:cNvSpPr>
          <p:nvPr/>
        </p:nvSpPr>
        <p:spPr bwMode="auto">
          <a:xfrm>
            <a:off x="1547813" y="4033838"/>
            <a:ext cx="6192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2544" name="Line 64"/>
          <p:cNvSpPr>
            <a:spLocks noChangeShapeType="1"/>
          </p:cNvSpPr>
          <p:nvPr/>
        </p:nvSpPr>
        <p:spPr bwMode="auto">
          <a:xfrm>
            <a:off x="1547813" y="4595813"/>
            <a:ext cx="6192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32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325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325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32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3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3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5" grpId="0" animBg="1"/>
      <p:bldP spid="532543" grpId="0" animBg="1"/>
      <p:bldP spid="532540" grpId="0" animBg="1"/>
      <p:bldP spid="532538" grpId="0" animBg="1"/>
      <p:bldP spid="532535" grpId="0" animBg="1"/>
      <p:bldP spid="532533" grpId="0" animBg="1"/>
      <p:bldP spid="532530" grpId="0" animBg="1"/>
      <p:bldP spid="532528" grpId="0" animBg="1"/>
      <p:bldP spid="532520" grpId="0" animBg="1"/>
      <p:bldP spid="532519" grpId="0" animBg="1"/>
      <p:bldP spid="532521" grpId="0" animBg="1"/>
      <p:bldP spid="532522" grpId="0" animBg="1"/>
      <p:bldP spid="532523" grpId="0" animBg="1"/>
      <p:bldP spid="532524" grpId="0" animBg="1"/>
      <p:bldP spid="532525" grpId="0" animBg="1"/>
      <p:bldP spid="532529" grpId="0" animBg="1"/>
      <p:bldP spid="532534" grpId="0" animBg="1"/>
      <p:bldP spid="532539" grpId="0" animBg="1"/>
      <p:bldP spid="5325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Volume dos prismas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i="1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052513"/>
            <a:ext cx="5903913" cy="792162"/>
          </a:xfrm>
          <a:solidFill>
            <a:srgbClr val="090ED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sz="2400" b="1" dirty="0" smtClean="0">
                <a:solidFill>
                  <a:schemeClr val="bg1"/>
                </a:solidFill>
                <a:latin typeface="+mj-lt"/>
              </a:rPr>
              <a:t>Veja alguns desses prismas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209675" y="2455863"/>
            <a:ext cx="2425700" cy="2222500"/>
            <a:chOff x="672" y="1472"/>
            <a:chExt cx="1528" cy="962"/>
          </a:xfrm>
        </p:grpSpPr>
        <p:sp>
          <p:nvSpPr>
            <p:cNvPr id="13340" name="Freeform 94"/>
            <p:cNvSpPr>
              <a:spLocks/>
            </p:cNvSpPr>
            <p:nvPr/>
          </p:nvSpPr>
          <p:spPr bwMode="auto">
            <a:xfrm>
              <a:off x="679" y="1750"/>
              <a:ext cx="1514" cy="684"/>
            </a:xfrm>
            <a:custGeom>
              <a:avLst/>
              <a:gdLst>
                <a:gd name="T0" fmla="*/ 0 w 1514"/>
                <a:gd name="T1" fmla="*/ 0 h 684"/>
                <a:gd name="T2" fmla="*/ 268 w 1514"/>
                <a:gd name="T3" fmla="*/ 684 h 684"/>
                <a:gd name="T4" fmla="*/ 1514 w 1514"/>
                <a:gd name="T5" fmla="*/ 680 h 684"/>
                <a:gd name="T6" fmla="*/ 1240 w 1514"/>
                <a:gd name="T7" fmla="*/ 4 h 684"/>
                <a:gd name="T8" fmla="*/ 0 w 1514"/>
                <a:gd name="T9" fmla="*/ 0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4"/>
                <a:gd name="T16" fmla="*/ 0 h 684"/>
                <a:gd name="T17" fmla="*/ 1514 w 1514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4" h="684">
                  <a:moveTo>
                    <a:pt x="0" y="0"/>
                  </a:moveTo>
                  <a:lnTo>
                    <a:pt x="268" y="684"/>
                  </a:lnTo>
                  <a:lnTo>
                    <a:pt x="1514" y="680"/>
                  </a:lnTo>
                  <a:lnTo>
                    <a:pt x="124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F8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1" name="AutoShape 82"/>
            <p:cNvSpPr>
              <a:spLocks noChangeArrowheads="1"/>
            </p:cNvSpPr>
            <p:nvPr/>
          </p:nvSpPr>
          <p:spPr bwMode="auto">
            <a:xfrm>
              <a:off x="968" y="2158"/>
              <a:ext cx="1225" cy="272"/>
            </a:xfrm>
            <a:prstGeom prst="triangle">
              <a:avLst>
                <a:gd name="adj" fmla="val 67185"/>
              </a:avLst>
            </a:prstGeom>
            <a:solidFill>
              <a:srgbClr val="090EDD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3342" name="Line 84"/>
            <p:cNvSpPr>
              <a:spLocks noChangeShapeType="1"/>
            </p:cNvSpPr>
            <p:nvPr/>
          </p:nvSpPr>
          <p:spPr bwMode="auto">
            <a:xfrm flipH="1" flipV="1">
              <a:off x="676" y="1752"/>
              <a:ext cx="272" cy="68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3" name="Line 85"/>
            <p:cNvSpPr>
              <a:spLocks noChangeShapeType="1"/>
            </p:cNvSpPr>
            <p:nvPr/>
          </p:nvSpPr>
          <p:spPr bwMode="auto">
            <a:xfrm flipH="1" flipV="1">
              <a:off x="1923" y="1752"/>
              <a:ext cx="272" cy="68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4" name="Line 87"/>
            <p:cNvSpPr>
              <a:spLocks noChangeShapeType="1"/>
            </p:cNvSpPr>
            <p:nvPr/>
          </p:nvSpPr>
          <p:spPr bwMode="auto">
            <a:xfrm>
              <a:off x="946" y="2432"/>
              <a:ext cx="1254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5" name="Line 88"/>
            <p:cNvSpPr>
              <a:spLocks noChangeShapeType="1"/>
            </p:cNvSpPr>
            <p:nvPr/>
          </p:nvSpPr>
          <p:spPr bwMode="auto">
            <a:xfrm flipV="1">
              <a:off x="950" y="2154"/>
              <a:ext cx="835" cy="278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6" name="Line 89"/>
            <p:cNvSpPr>
              <a:spLocks noChangeShapeType="1"/>
            </p:cNvSpPr>
            <p:nvPr/>
          </p:nvSpPr>
          <p:spPr bwMode="auto">
            <a:xfrm>
              <a:off x="1783" y="2152"/>
              <a:ext cx="408" cy="27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7" name="AutoShape 90"/>
            <p:cNvSpPr>
              <a:spLocks noChangeArrowheads="1"/>
            </p:cNvSpPr>
            <p:nvPr/>
          </p:nvSpPr>
          <p:spPr bwMode="auto">
            <a:xfrm>
              <a:off x="694" y="1478"/>
              <a:ext cx="1225" cy="272"/>
            </a:xfrm>
            <a:prstGeom prst="triangle">
              <a:avLst>
                <a:gd name="adj" fmla="val 67185"/>
              </a:avLst>
            </a:prstGeom>
            <a:solidFill>
              <a:srgbClr val="090EDD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Clr>
                  <a:schemeClr val="accent1"/>
                </a:buClr>
                <a:buFont typeface="Wingdings" pitchFamily="2" charset="2"/>
                <a:buChar char="n"/>
              </a:pPr>
              <a:endParaRPr lang="pt-BR"/>
            </a:p>
          </p:txBody>
        </p:sp>
        <p:sp>
          <p:nvSpPr>
            <p:cNvPr id="13348" name="Line 92"/>
            <p:cNvSpPr>
              <a:spLocks noChangeShapeType="1"/>
            </p:cNvSpPr>
            <p:nvPr/>
          </p:nvSpPr>
          <p:spPr bwMode="auto">
            <a:xfrm flipV="1">
              <a:off x="676" y="1474"/>
              <a:ext cx="835" cy="278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49" name="Line 93"/>
            <p:cNvSpPr>
              <a:spLocks noChangeShapeType="1"/>
            </p:cNvSpPr>
            <p:nvPr/>
          </p:nvSpPr>
          <p:spPr bwMode="auto">
            <a:xfrm>
              <a:off x="1511" y="1472"/>
              <a:ext cx="408" cy="276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0" name="Line 86"/>
            <p:cNvSpPr>
              <a:spLocks noChangeShapeType="1"/>
            </p:cNvSpPr>
            <p:nvPr/>
          </p:nvSpPr>
          <p:spPr bwMode="auto">
            <a:xfrm flipH="1" flipV="1">
              <a:off x="1518" y="1479"/>
              <a:ext cx="272" cy="68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51" name="Line 91"/>
            <p:cNvSpPr>
              <a:spLocks noChangeShapeType="1"/>
            </p:cNvSpPr>
            <p:nvPr/>
          </p:nvSpPr>
          <p:spPr bwMode="auto">
            <a:xfrm>
              <a:off x="672" y="1752"/>
              <a:ext cx="1254" cy="0"/>
            </a:xfrm>
            <a:prstGeom prst="line">
              <a:avLst/>
            </a:prstGeom>
            <a:noFill/>
            <a:ln w="19050">
              <a:solidFill>
                <a:srgbClr val="3E32D6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5219700" y="2527300"/>
            <a:ext cx="2447925" cy="2233613"/>
            <a:chOff x="3288" y="1164"/>
            <a:chExt cx="1542" cy="1407"/>
          </a:xfrm>
        </p:grpSpPr>
        <p:sp>
          <p:nvSpPr>
            <p:cNvPr id="13321" name="Freeform 114"/>
            <p:cNvSpPr>
              <a:spLocks/>
            </p:cNvSpPr>
            <p:nvPr/>
          </p:nvSpPr>
          <p:spPr bwMode="auto">
            <a:xfrm>
              <a:off x="3291" y="1281"/>
              <a:ext cx="1530" cy="1290"/>
            </a:xfrm>
            <a:custGeom>
              <a:avLst/>
              <a:gdLst>
                <a:gd name="T0" fmla="*/ 0 w 1530"/>
                <a:gd name="T1" fmla="*/ 1104 h 1290"/>
                <a:gd name="T2" fmla="*/ 288 w 1530"/>
                <a:gd name="T3" fmla="*/ 0 h 1290"/>
                <a:gd name="T4" fmla="*/ 519 w 1530"/>
                <a:gd name="T5" fmla="*/ 186 h 1290"/>
                <a:gd name="T6" fmla="*/ 1293 w 1530"/>
                <a:gd name="T7" fmla="*/ 186 h 1290"/>
                <a:gd name="T8" fmla="*/ 1530 w 1530"/>
                <a:gd name="T9" fmla="*/ 12 h 1290"/>
                <a:gd name="T10" fmla="*/ 1251 w 1530"/>
                <a:gd name="T11" fmla="*/ 1107 h 1290"/>
                <a:gd name="T12" fmla="*/ 1011 w 1530"/>
                <a:gd name="T13" fmla="*/ 1290 h 1290"/>
                <a:gd name="T14" fmla="*/ 234 w 1530"/>
                <a:gd name="T15" fmla="*/ 1284 h 1290"/>
                <a:gd name="T16" fmla="*/ 0 w 1530"/>
                <a:gd name="T17" fmla="*/ 1104 h 12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30"/>
                <a:gd name="T28" fmla="*/ 0 h 1290"/>
                <a:gd name="T29" fmla="*/ 1530 w 1530"/>
                <a:gd name="T30" fmla="*/ 1290 h 12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30" h="1290">
                  <a:moveTo>
                    <a:pt x="0" y="1104"/>
                  </a:moveTo>
                  <a:lnTo>
                    <a:pt x="288" y="0"/>
                  </a:lnTo>
                  <a:lnTo>
                    <a:pt x="519" y="186"/>
                  </a:lnTo>
                  <a:lnTo>
                    <a:pt x="1293" y="186"/>
                  </a:lnTo>
                  <a:lnTo>
                    <a:pt x="1530" y="12"/>
                  </a:lnTo>
                  <a:lnTo>
                    <a:pt x="1251" y="1107"/>
                  </a:lnTo>
                  <a:lnTo>
                    <a:pt x="1011" y="1290"/>
                  </a:lnTo>
                  <a:lnTo>
                    <a:pt x="234" y="1284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E0E0F8"/>
            </a:solidFill>
            <a:ln w="19050" cap="flat" cmpd="sng">
              <a:solidFill>
                <a:srgbClr val="3E32D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322" name="Group 113"/>
            <p:cNvGrpSpPr>
              <a:grpSpLocks/>
            </p:cNvGrpSpPr>
            <p:nvPr/>
          </p:nvGrpSpPr>
          <p:grpSpPr bwMode="auto">
            <a:xfrm>
              <a:off x="3288" y="1164"/>
              <a:ext cx="1542" cy="1404"/>
              <a:chOff x="3061" y="1071"/>
              <a:chExt cx="1724" cy="1497"/>
            </a:xfrm>
          </p:grpSpPr>
          <p:sp>
            <p:nvSpPr>
              <p:cNvPr id="13323" name="AutoShape 95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1407" cy="317"/>
              </a:xfrm>
              <a:prstGeom prst="pentagon">
                <a:avLst/>
              </a:prstGeom>
              <a:solidFill>
                <a:srgbClr val="090EDD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3324" name="Line 96"/>
              <p:cNvSpPr>
                <a:spLocks noChangeShapeType="1"/>
              </p:cNvSpPr>
              <p:nvPr/>
            </p:nvSpPr>
            <p:spPr bwMode="auto">
              <a:xfrm>
                <a:off x="3334" y="2568"/>
                <a:ext cx="861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5" name="Line 97"/>
              <p:cNvSpPr>
                <a:spLocks noChangeShapeType="1"/>
              </p:cNvSpPr>
              <p:nvPr/>
            </p:nvSpPr>
            <p:spPr bwMode="auto">
              <a:xfrm flipV="1">
                <a:off x="4195" y="2374"/>
                <a:ext cx="267" cy="194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6" name="Line 98"/>
              <p:cNvSpPr>
                <a:spLocks noChangeShapeType="1"/>
              </p:cNvSpPr>
              <p:nvPr/>
            </p:nvSpPr>
            <p:spPr bwMode="auto">
              <a:xfrm flipH="1" flipV="1">
                <a:off x="3068" y="2372"/>
                <a:ext cx="266" cy="19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7" name="Line 99"/>
              <p:cNvSpPr>
                <a:spLocks noChangeShapeType="1"/>
              </p:cNvSpPr>
              <p:nvPr/>
            </p:nvSpPr>
            <p:spPr bwMode="auto">
              <a:xfrm flipV="1">
                <a:off x="3067" y="2245"/>
                <a:ext cx="698" cy="12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8" name="Line 100"/>
              <p:cNvSpPr>
                <a:spLocks noChangeShapeType="1"/>
              </p:cNvSpPr>
              <p:nvPr/>
            </p:nvSpPr>
            <p:spPr bwMode="auto">
              <a:xfrm>
                <a:off x="3760" y="2244"/>
                <a:ext cx="700" cy="12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9" name="AutoShape 101"/>
              <p:cNvSpPr>
                <a:spLocks noChangeArrowheads="1"/>
              </p:cNvSpPr>
              <p:nvPr/>
            </p:nvSpPr>
            <p:spPr bwMode="auto">
              <a:xfrm>
                <a:off x="3378" y="1078"/>
                <a:ext cx="1407" cy="317"/>
              </a:xfrm>
              <a:prstGeom prst="pentagon">
                <a:avLst/>
              </a:prstGeom>
              <a:solidFill>
                <a:srgbClr val="090EDD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n"/>
                </a:pPr>
                <a:endParaRPr lang="pt-BR"/>
              </a:p>
            </p:txBody>
          </p:sp>
          <p:sp>
            <p:nvSpPr>
              <p:cNvPr id="13330" name="Line 103"/>
              <p:cNvSpPr>
                <a:spLocks noChangeShapeType="1"/>
              </p:cNvSpPr>
              <p:nvPr/>
            </p:nvSpPr>
            <p:spPr bwMode="auto">
              <a:xfrm flipV="1">
                <a:off x="4512" y="1201"/>
                <a:ext cx="267" cy="194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1" name="Line 104"/>
              <p:cNvSpPr>
                <a:spLocks noChangeShapeType="1"/>
              </p:cNvSpPr>
              <p:nvPr/>
            </p:nvSpPr>
            <p:spPr bwMode="auto">
              <a:xfrm flipH="1" flipV="1">
                <a:off x="3385" y="1199"/>
                <a:ext cx="266" cy="196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2" name="Line 105"/>
              <p:cNvSpPr>
                <a:spLocks noChangeShapeType="1"/>
              </p:cNvSpPr>
              <p:nvPr/>
            </p:nvSpPr>
            <p:spPr bwMode="auto">
              <a:xfrm flipV="1">
                <a:off x="3384" y="1072"/>
                <a:ext cx="698" cy="128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3" name="Line 106"/>
              <p:cNvSpPr>
                <a:spLocks noChangeShapeType="1"/>
              </p:cNvSpPr>
              <p:nvPr/>
            </p:nvSpPr>
            <p:spPr bwMode="auto">
              <a:xfrm>
                <a:off x="4077" y="1071"/>
                <a:ext cx="700" cy="122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4" name="Line 107"/>
              <p:cNvSpPr>
                <a:spLocks noChangeShapeType="1"/>
              </p:cNvSpPr>
              <p:nvPr/>
            </p:nvSpPr>
            <p:spPr bwMode="auto">
              <a:xfrm flipV="1">
                <a:off x="3067" y="1198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5" name="Line 108"/>
              <p:cNvSpPr>
                <a:spLocks noChangeShapeType="1"/>
              </p:cNvSpPr>
              <p:nvPr/>
            </p:nvSpPr>
            <p:spPr bwMode="auto">
              <a:xfrm flipV="1">
                <a:off x="3333" y="1388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6" name="Line 109"/>
              <p:cNvSpPr>
                <a:spLocks noChangeShapeType="1"/>
              </p:cNvSpPr>
              <p:nvPr/>
            </p:nvSpPr>
            <p:spPr bwMode="auto">
              <a:xfrm flipV="1">
                <a:off x="4195" y="1388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7" name="Line 110"/>
              <p:cNvSpPr>
                <a:spLocks noChangeShapeType="1"/>
              </p:cNvSpPr>
              <p:nvPr/>
            </p:nvSpPr>
            <p:spPr bwMode="auto">
              <a:xfrm flipV="1">
                <a:off x="4461" y="1192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8" name="Line 111"/>
              <p:cNvSpPr>
                <a:spLocks noChangeShapeType="1"/>
              </p:cNvSpPr>
              <p:nvPr/>
            </p:nvSpPr>
            <p:spPr bwMode="auto">
              <a:xfrm flipV="1">
                <a:off x="3757" y="1071"/>
                <a:ext cx="318" cy="118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9" name="Line 102"/>
              <p:cNvSpPr>
                <a:spLocks noChangeShapeType="1"/>
              </p:cNvSpPr>
              <p:nvPr/>
            </p:nvSpPr>
            <p:spPr bwMode="auto">
              <a:xfrm>
                <a:off x="3651" y="1395"/>
                <a:ext cx="861" cy="0"/>
              </a:xfrm>
              <a:prstGeom prst="line">
                <a:avLst/>
              </a:prstGeom>
              <a:noFill/>
              <a:ln w="19050">
                <a:solidFill>
                  <a:srgbClr val="3E32D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33619" name="Text Box 115"/>
          <p:cNvSpPr txBox="1">
            <a:spLocks noChangeArrowheads="1"/>
          </p:cNvSpPr>
          <p:nvPr/>
        </p:nvSpPr>
        <p:spPr bwMode="auto">
          <a:xfrm>
            <a:off x="1476375" y="4832350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0033CC"/>
              </a:buClr>
              <a:buFont typeface="Wingdings" pitchFamily="2" charset="2"/>
              <a:buNone/>
            </a:pPr>
            <a:r>
              <a:rPr lang="pt-BR" sz="20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 triangular</a:t>
            </a:r>
            <a:endParaRPr lang="pt-BR" sz="2000" b="1" baseline="30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3621" name="Text Box 117"/>
          <p:cNvSpPr txBox="1">
            <a:spLocks noChangeArrowheads="1"/>
          </p:cNvSpPr>
          <p:nvPr/>
        </p:nvSpPr>
        <p:spPr bwMode="auto">
          <a:xfrm>
            <a:off x="5219700" y="5045075"/>
            <a:ext cx="287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0033CC"/>
              </a:buClr>
              <a:buFont typeface="Wingdings" pitchFamily="2" charset="2"/>
              <a:buNone/>
            </a:pPr>
            <a:r>
              <a:rPr lang="pt-BR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Prisma </a:t>
            </a:r>
            <a:r>
              <a:rPr lang="pt-BR" sz="2000" b="1">
                <a:solidFill>
                  <a:srgbClr val="B82C00"/>
                </a:solidFill>
                <a:ea typeface="Arial Unicode MS" pitchFamily="34" charset="-128"/>
                <a:cs typeface="Arial Unicode MS" pitchFamily="34" charset="-128"/>
              </a:rPr>
              <a:t>Pentagonal</a:t>
            </a:r>
            <a:endParaRPr lang="pt-BR" sz="2000" b="1" baseline="30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19" grpId="0"/>
      <p:bldP spid="533621" grpId="0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2240</Words>
  <Application>Microsoft Office PowerPoint</Application>
  <PresentationFormat>Apresentação na tela (4:3)</PresentationFormat>
  <Paragraphs>448</Paragraphs>
  <Slides>39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1" baseType="lpstr">
      <vt:lpstr>Calibri</vt:lpstr>
      <vt:lpstr>Arial</vt:lpstr>
      <vt:lpstr>Microsoft YaHei</vt:lpstr>
      <vt:lpstr>Mangal</vt:lpstr>
      <vt:lpstr>Arial Unicode MS</vt:lpstr>
      <vt:lpstr>Tahoma</vt:lpstr>
      <vt:lpstr>Verdana</vt:lpstr>
      <vt:lpstr>Wingdings</vt:lpstr>
      <vt:lpstr>Symbol</vt:lpstr>
      <vt:lpstr>Times New Roman</vt:lpstr>
      <vt:lpstr>Padrão</vt:lpstr>
      <vt:lpstr>Microsoft Equation 3.0</vt:lpstr>
      <vt:lpstr>Slide 1</vt:lpstr>
      <vt:lpstr>Slide 2</vt:lpstr>
      <vt:lpstr>Slide 3</vt:lpstr>
      <vt:lpstr> O prisma e suas formas </vt:lpstr>
      <vt:lpstr>Elementos principais do prisma</vt:lpstr>
      <vt:lpstr>Elementos principais do prisma</vt:lpstr>
      <vt:lpstr>Elementos principais do prisma</vt:lpstr>
      <vt:lpstr>Nomenclatura dos prismas</vt:lpstr>
      <vt:lpstr>Veja alguns desses prismas</vt:lpstr>
      <vt:lpstr>Classificação dos prismas</vt:lpstr>
      <vt:lpstr>Slide 11</vt:lpstr>
      <vt:lpstr>Prisma regular</vt:lpstr>
      <vt:lpstr>Prismas quadrangulares</vt:lpstr>
      <vt:lpstr>Prismas quadrangulares</vt:lpstr>
      <vt:lpstr>Prismas quadrangulares</vt:lpstr>
      <vt:lpstr>Estudo geral do prisma</vt:lpstr>
      <vt:lpstr>Áreas no prisma</vt:lpstr>
      <vt:lpstr>Princípio de Cavalieri</vt:lpstr>
      <vt:lpstr>Volume do prisma</vt:lpstr>
      <vt:lpstr>Estudo do cubo</vt:lpstr>
      <vt:lpstr>Diagonais no cubo</vt:lpstr>
      <vt:lpstr>Área da superfície total do cubo</vt:lpstr>
      <vt:lpstr>O cubo como unidade de volume</vt:lpstr>
      <vt:lpstr>Volume</vt:lpstr>
      <vt:lpstr>Volume do cubo</vt:lpstr>
      <vt:lpstr>Estudo do paralelepípedo retângulo</vt:lpstr>
      <vt:lpstr>Cálculo da diagonal do paralelepípedo</vt:lpstr>
      <vt:lpstr>Área da superfície total do paralelepípedo</vt:lpstr>
      <vt:lpstr>Volume do paralelepípedo retângulo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286</cp:revision>
  <dcterms:created xsi:type="dcterms:W3CDTF">2015-04-17T15:03:36Z</dcterms:created>
  <dcterms:modified xsi:type="dcterms:W3CDTF">2015-10-06T14:16:06Z</dcterms:modified>
</cp:coreProperties>
</file>