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8" r:id="rId5"/>
    <p:sldId id="277" r:id="rId6"/>
    <p:sldId id="262" r:id="rId7"/>
    <p:sldId id="263" r:id="rId8"/>
    <p:sldId id="281" r:id="rId9"/>
    <p:sldId id="282" r:id="rId10"/>
    <p:sldId id="264" r:id="rId11"/>
    <p:sldId id="283" r:id="rId12"/>
    <p:sldId id="265" r:id="rId13"/>
    <p:sldId id="266" r:id="rId14"/>
    <p:sldId id="267" r:id="rId15"/>
    <p:sldId id="284" r:id="rId16"/>
    <p:sldId id="285" r:id="rId17"/>
    <p:sldId id="269" r:id="rId18"/>
    <p:sldId id="270" r:id="rId19"/>
    <p:sldId id="272" r:id="rId20"/>
    <p:sldId id="273" r:id="rId21"/>
    <p:sldId id="274" r:id="rId22"/>
    <p:sldId id="280" r:id="rId23"/>
    <p:sldId id="259" r:id="rId24"/>
    <p:sldId id="279" r:id="rId25"/>
    <p:sldId id="275" r:id="rId26"/>
    <p:sldId id="276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defRPr>
            </a:lvl1pPr>
          </a:lstStyle>
          <a:p>
            <a:fld id="{B1E41669-8B75-43C1-8CEB-1150F9B96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171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Espaço Reservado para Anotações 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F953A-E8BA-4ABB-98C4-E4B8E68B3E4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61ECA-16FA-4538-8643-A025FC9DF82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58D92-E912-4530-A76C-23BE280891B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0F42-7121-47BB-9849-0F5019F09743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6676F-0F18-498E-9D8E-D039CB7D3E3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F41E9-DE2C-4F3F-AE6A-9204B8D693F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D0070-F79C-4F59-BDDE-409719DA2D1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26417-7EAE-453B-B9C6-C959035DD37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1B554-79D6-4C76-8085-2D41865F5BA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E958B-D0E6-4DA3-9631-92F51512C89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FC42D3-94A1-4558-BE67-E32297FCD68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Arial Unicode MS" pitchFamily="34" charset="-128"/>
                <a:cs typeface="Tahoma" pitchFamily="34" charset="0"/>
              </a:defRPr>
            </a:lvl1pPr>
          </a:lstStyle>
          <a:p>
            <a:fld id="{C62626D2-D29C-4AB8-9CFF-826CA29077C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doprofessor.mec.gov.br/fichaTecnicaAula.html?aula=193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tematicadegraca.com.br/exercicios-de-geometria-espacial/exercicios-sobre-cones" TargetMode="External"/><Relationship Id="rId5" Type="http://schemas.openxmlformats.org/officeDocument/2006/relationships/hyperlink" Target="http://portaldoprofessor.mec.gov.br/fichaTecnicaAula.html?aula=28091" TargetMode="External"/><Relationship Id="rId4" Type="http://schemas.openxmlformats.org/officeDocument/2006/relationships/hyperlink" Target="http://professor.pauloalexandre.com/cilindro-geometria-espacial-1-de-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>
            <a:spLocks/>
          </p:cNvSpPr>
          <p:nvPr/>
        </p:nvSpPr>
        <p:spPr bwMode="auto">
          <a:xfrm>
            <a:off x="1285852" y="3714752"/>
            <a:ext cx="7345362" cy="221817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3º ano</a:t>
            </a:r>
          </a:p>
          <a:p>
            <a:pPr algn="ctr"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de Total do Cone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6388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2. SUPERFÍCIE TOTAL</a:t>
            </a:r>
          </a:p>
        </p:txBody>
      </p:sp>
      <p:sp>
        <p:nvSpPr>
          <p:cNvPr id="16389" name="Retângulo 9"/>
          <p:cNvSpPr>
            <a:spLocks noChangeArrowheads="1"/>
          </p:cNvSpPr>
          <p:nvPr/>
        </p:nvSpPr>
        <p:spPr bwMode="auto">
          <a:xfrm>
            <a:off x="320675" y="985838"/>
            <a:ext cx="446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SUPERFÍCIES DO CONE</a:t>
            </a:r>
          </a:p>
        </p:txBody>
      </p:sp>
      <p:pic>
        <p:nvPicPr>
          <p:cNvPr id="16390" name="Imagem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675" y="2420938"/>
            <a:ext cx="84994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412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CÁLCULO DA GERATRIZ</a:t>
            </a:r>
          </a:p>
        </p:txBody>
      </p:sp>
      <p:sp>
        <p:nvSpPr>
          <p:cNvPr id="17413" name="Retângulo 9"/>
          <p:cNvSpPr>
            <a:spLocks noChangeArrowheads="1"/>
          </p:cNvSpPr>
          <p:nvPr/>
        </p:nvSpPr>
        <p:spPr bwMode="auto">
          <a:xfrm>
            <a:off x="320675" y="985838"/>
            <a:ext cx="446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SUPERFÍCIES DO CONE</a:t>
            </a:r>
          </a:p>
        </p:txBody>
      </p:sp>
      <p:pic>
        <p:nvPicPr>
          <p:cNvPr id="17414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540000"/>
            <a:ext cx="8135938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1) Num cone circular reto, de altura 12 cm, a área total vale 90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 cm² e o volume é 100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 cm³. Calcule o raio da base e a geratriz.</a:t>
            </a:r>
          </a:p>
        </p:txBody>
      </p:sp>
      <p:sp>
        <p:nvSpPr>
          <p:cNvPr id="18436" name="Retângulo 7"/>
          <p:cNvSpPr>
            <a:spLocks noChangeArrowheads="1"/>
          </p:cNvSpPr>
          <p:nvPr/>
        </p:nvSpPr>
        <p:spPr bwMode="auto">
          <a:xfrm>
            <a:off x="320675" y="985838"/>
            <a:ext cx="23828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EXEMPLOS:</a:t>
            </a:r>
          </a:p>
        </p:txBody>
      </p:sp>
      <p:sp>
        <p:nvSpPr>
          <p:cNvPr id="1843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8438" name="Imagem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722563"/>
            <a:ext cx="266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91880" y="2636912"/>
            <a:ext cx="5040561" cy="2375202"/>
          </a:xfrm>
          <a:prstGeom prst="rect">
            <a:avLst/>
          </a:prstGeom>
          <a:blipFill rotWithShape="0">
            <a:blip r:embed="rId4"/>
            <a:stretch>
              <a:fillRect l="-1330" t="-1542" r="-242" b="-385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440" name="Retângulo 2"/>
          <p:cNvSpPr>
            <a:spLocks noChangeArrowheads="1"/>
          </p:cNvSpPr>
          <p:nvPr/>
        </p:nvSpPr>
        <p:spPr bwMode="auto">
          <a:xfrm>
            <a:off x="4356100" y="5186363"/>
            <a:ext cx="2689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>
                <a:solidFill>
                  <a:srgbClr val="FF0000"/>
                </a:solidFill>
                <a:ea typeface="Microsoft YaHei" pitchFamily="34" charset="-122"/>
              </a:rPr>
              <a:t>Resposta: g = 13 cm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tângulo 3"/>
          <p:cNvSpPr>
            <a:spLocks noChangeArrowheads="1"/>
          </p:cNvSpPr>
          <p:nvPr/>
        </p:nvSpPr>
        <p:spPr bwMode="auto">
          <a:xfrm>
            <a:off x="320675" y="985838"/>
            <a:ext cx="3644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TRONCO DE CONE</a:t>
            </a:r>
          </a:p>
        </p:txBody>
      </p:sp>
      <p:sp>
        <p:nvSpPr>
          <p:cNvPr id="19460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9461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265363"/>
            <a:ext cx="392906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tângulo 3"/>
          <p:cNvSpPr>
            <a:spLocks noChangeArrowheads="1"/>
          </p:cNvSpPr>
          <p:nvPr/>
        </p:nvSpPr>
        <p:spPr bwMode="auto">
          <a:xfrm>
            <a:off x="320675" y="985838"/>
            <a:ext cx="3644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TRONCO DE CONE</a:t>
            </a:r>
          </a:p>
        </p:txBody>
      </p:sp>
      <p:sp>
        <p:nvSpPr>
          <p:cNvPr id="20484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ÁREA LATERAL</a:t>
            </a:r>
          </a:p>
        </p:txBody>
      </p:sp>
      <p:sp>
        <p:nvSpPr>
          <p:cNvPr id="2048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0486" name="Imagem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260600"/>
            <a:ext cx="8353425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tângulo 3"/>
          <p:cNvSpPr>
            <a:spLocks noChangeArrowheads="1"/>
          </p:cNvSpPr>
          <p:nvPr/>
        </p:nvSpPr>
        <p:spPr bwMode="auto">
          <a:xfrm>
            <a:off x="320675" y="985838"/>
            <a:ext cx="3644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TRONCO DE CONE</a:t>
            </a:r>
          </a:p>
        </p:txBody>
      </p:sp>
      <p:sp>
        <p:nvSpPr>
          <p:cNvPr id="21508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ÁREA LATERAL</a:t>
            </a:r>
          </a:p>
        </p:txBody>
      </p:sp>
      <p:sp>
        <p:nvSpPr>
          <p:cNvPr id="21509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0675" y="2221210"/>
            <a:ext cx="8355013" cy="3872086"/>
          </a:xfrm>
          <a:prstGeom prst="rect">
            <a:avLst/>
          </a:prstGeom>
          <a:blipFill rotWithShape="0">
            <a:blip r:embed="rId3"/>
            <a:stretch>
              <a:fillRect l="-657" t="-786" r="-80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tângulo 3"/>
          <p:cNvSpPr>
            <a:spLocks noChangeArrowheads="1"/>
          </p:cNvSpPr>
          <p:nvPr/>
        </p:nvSpPr>
        <p:spPr bwMode="auto">
          <a:xfrm>
            <a:off x="320675" y="985838"/>
            <a:ext cx="3644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TRONCO DE CONE</a:t>
            </a:r>
          </a:p>
        </p:txBody>
      </p:sp>
      <p:sp>
        <p:nvSpPr>
          <p:cNvPr id="22532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ÁREA LATERAL</a:t>
            </a:r>
          </a:p>
        </p:txBody>
      </p:sp>
      <p:sp>
        <p:nvSpPr>
          <p:cNvPr id="2253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0675" y="2221210"/>
            <a:ext cx="8355013" cy="2146229"/>
          </a:xfrm>
          <a:prstGeom prst="rect">
            <a:avLst/>
          </a:prstGeom>
          <a:blipFill rotWithShape="0">
            <a:blip r:embed="rId3"/>
            <a:stretch>
              <a:fillRect l="-657" t="-1705" b="-369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Retângulo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2722265"/>
            <a:ext cx="2969595" cy="5232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076700" y="2630488"/>
            <a:ext cx="2968625" cy="7064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2537" name="Imagem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3" y="4495800"/>
            <a:ext cx="275272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tâ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63888" y="4749203"/>
            <a:ext cx="2376264" cy="1164934"/>
          </a:xfrm>
          <a:prstGeom prst="rect">
            <a:avLst/>
          </a:prstGeom>
          <a:blipFill rotWithShape="0">
            <a:blip r:embed="rId6"/>
            <a:stretch>
              <a:fillRect l="-282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7" name="Retângulo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31578" y="4997742"/>
            <a:ext cx="2969595" cy="5232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940425" y="4905375"/>
            <a:ext cx="2968625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pt-BR" sz="2000" dirty="0" smtClean="0"/>
              <a:t>(Fuvest – SP) As bases de um tronco de cone circular reto são círculos de raio 6cm e 3cm. Sabendo-se que a área lateral do tronco é igual à soma das áreas das bases, calcule: 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altLang="pt-BR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0"/>
              </a:spcBef>
              <a:buFontTx/>
              <a:buAutoNum type="alphaLcParenR"/>
              <a:defRPr/>
            </a:pPr>
            <a:r>
              <a:rPr lang="pt-BR" sz="2000" dirty="0" smtClean="0"/>
              <a:t>a altura do tronco de cone.</a:t>
            </a:r>
            <a:endParaRPr lang="pt-BR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pt-BR" sz="20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7" name="Retângulo 3"/>
          <p:cNvSpPr>
            <a:spLocks noChangeArrowheads="1"/>
          </p:cNvSpPr>
          <p:nvPr/>
        </p:nvSpPr>
        <p:spPr bwMode="auto">
          <a:xfrm>
            <a:off x="320675" y="985838"/>
            <a:ext cx="21637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EXEMPLO:</a:t>
            </a:r>
          </a:p>
        </p:txBody>
      </p:sp>
      <p:sp>
        <p:nvSpPr>
          <p:cNvPr id="23558" name="Retângulo 4"/>
          <p:cNvSpPr>
            <a:spLocks noChangeArrowheads="1"/>
          </p:cNvSpPr>
          <p:nvPr/>
        </p:nvSpPr>
        <p:spPr bwMode="auto">
          <a:xfrm>
            <a:off x="355600" y="3570288"/>
            <a:ext cx="3711575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Resolução: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Encontramos a área das bases que somadas são a área lateral e através da área lateral temos a geratriz e na relação fundamental do tronco de cone achamos a altura:</a:t>
            </a:r>
            <a:r>
              <a:rPr lang="pt-BR" altLang="pt-BR" b="1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 </a:t>
            </a:r>
            <a:endParaRPr lang="pt-BR" altLang="pt-BR" i="1">
              <a:solidFill>
                <a:srgbClr val="FF0000"/>
              </a:solidFill>
              <a:ea typeface="Microsoft YaHei" pitchFamily="34" charset="-122"/>
              <a:cs typeface="Mangal" pitchFamily="18" charset="0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i="1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i="1">
              <a:ea typeface="Microsoft YaHei" pitchFamily="34" charset="-122"/>
            </a:endParaRPr>
          </a:p>
        </p:txBody>
      </p:sp>
      <p:sp>
        <p:nvSpPr>
          <p:cNvPr id="23559" name="Retângulo 4"/>
          <p:cNvSpPr>
            <a:spLocks noChangeArrowheads="1"/>
          </p:cNvSpPr>
          <p:nvPr/>
        </p:nvSpPr>
        <p:spPr bwMode="auto">
          <a:xfrm>
            <a:off x="4103688" y="3455988"/>
            <a:ext cx="371157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=πR²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=π6²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=36π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=πr²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=π3²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b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=9π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i="1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i="1">
              <a:ea typeface="Microsoft YaHei" pitchFamily="34" charset="-122"/>
            </a:endParaRPr>
          </a:p>
        </p:txBody>
      </p:sp>
      <p:sp>
        <p:nvSpPr>
          <p:cNvPr id="23560" name="Retângulo 4"/>
          <p:cNvSpPr>
            <a:spLocks noChangeArrowheads="1"/>
          </p:cNvSpPr>
          <p:nvPr/>
        </p:nvSpPr>
        <p:spPr bwMode="auto">
          <a:xfrm>
            <a:off x="5335588" y="3429000"/>
            <a:ext cx="23320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lateral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=36π+9π = 45π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A</a:t>
            </a:r>
            <a:r>
              <a:rPr lang="pt-BR" altLang="pt-BR" i="1" baseline="-25000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l</a:t>
            </a: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 = πg(R+r)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45π = πg(6+3)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45 = 9g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g = </a:t>
            </a:r>
            <a:r>
              <a:rPr lang="pt-BR" altLang="pt-BR" i="1" u="sng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45</a:t>
            </a:r>
            <a:endParaRPr lang="pt-BR" altLang="pt-BR" i="1">
              <a:solidFill>
                <a:srgbClr val="FF0000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       9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g = 5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i="1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i="1">
              <a:ea typeface="Microsoft YaHei" pitchFamily="34" charset="-122"/>
            </a:endParaRPr>
          </a:p>
        </p:txBody>
      </p:sp>
      <p:sp>
        <p:nvSpPr>
          <p:cNvPr id="23561" name="Retângulo 4"/>
          <p:cNvSpPr>
            <a:spLocks noChangeArrowheads="1"/>
          </p:cNvSpPr>
          <p:nvPr/>
        </p:nvSpPr>
        <p:spPr bwMode="auto">
          <a:xfrm>
            <a:off x="7526338" y="3392488"/>
            <a:ext cx="2333625" cy="262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g² = h² + (R-r)²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5² = h² + (6-3)²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25 = h²+9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h² = 16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 b="1" i="1">
                <a:solidFill>
                  <a:srgbClr val="FF0000"/>
                </a:solidFill>
                <a:ea typeface="Microsoft YaHei" pitchFamily="34" charset="-122"/>
                <a:cs typeface="Mangal" pitchFamily="18" charset="0"/>
              </a:rPr>
              <a:t>h = 4cm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 i="1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i="1">
              <a:ea typeface="Microsoft YaHei" pitchFamily="34" charset="-122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017963" y="3392488"/>
            <a:ext cx="42862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148263" y="3392488"/>
            <a:ext cx="41275" cy="2535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7508875" y="3452813"/>
            <a:ext cx="17463" cy="256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320675" y="985838"/>
            <a:ext cx="2516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ÁREA TOTAL</a:t>
            </a:r>
          </a:p>
        </p:txBody>
      </p:sp>
      <p:sp>
        <p:nvSpPr>
          <p:cNvPr id="24580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É a soma da área da base inferior, com a base superior, mais a área lateral.</a:t>
            </a:r>
          </a:p>
        </p:txBody>
      </p:sp>
      <p:sp>
        <p:nvSpPr>
          <p:cNvPr id="2458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458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593975"/>
            <a:ext cx="3711575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tângulo 4"/>
          <p:cNvSpPr>
            <a:spLocks noChangeArrowheads="1"/>
          </p:cNvSpPr>
          <p:nvPr/>
        </p:nvSpPr>
        <p:spPr bwMode="auto">
          <a:xfrm>
            <a:off x="4859338" y="3263900"/>
            <a:ext cx="4033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At = Aℓ + B + S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pt-BR" altLang="pt-BR" sz="2400">
              <a:ea typeface="Microsoft YaHei" pitchFamily="34" charset="-122"/>
            </a:endParaRP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At = 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g(R + r) + 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R² + </a:t>
            </a:r>
            <a:r>
              <a:rPr lang="el-GR" altLang="pt-BR" sz="2400">
                <a:ea typeface="Microsoft YaHei" pitchFamily="34" charset="-122"/>
              </a:rPr>
              <a:t>π</a:t>
            </a:r>
            <a:r>
              <a:rPr lang="pt-BR" altLang="pt-BR" sz="2400">
                <a:ea typeface="Microsoft YaHei" pitchFamily="34" charset="-122"/>
              </a:rPr>
              <a:t>r²</a:t>
            </a:r>
          </a:p>
        </p:txBody>
      </p:sp>
      <p:sp>
        <p:nvSpPr>
          <p:cNvPr id="24584" name="Retângulo 2"/>
          <p:cNvSpPr>
            <a:spLocks noChangeArrowheads="1"/>
          </p:cNvSpPr>
          <p:nvPr/>
        </p:nvSpPr>
        <p:spPr bwMode="auto">
          <a:xfrm>
            <a:off x="4716463" y="5073650"/>
            <a:ext cx="3713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At = </a:t>
            </a:r>
            <a:r>
              <a:rPr lang="el-GR" altLang="pt-BR" sz="2800">
                <a:solidFill>
                  <a:srgbClr val="FF0000"/>
                </a:solidFill>
                <a:ea typeface="Microsoft YaHei" pitchFamily="34" charset="-122"/>
              </a:rPr>
              <a:t>π</a:t>
            </a:r>
            <a:r>
              <a:rPr lang="pt-BR" altLang="pt-BR" sz="2800">
                <a:solidFill>
                  <a:srgbClr val="FF0000"/>
                </a:solidFill>
                <a:ea typeface="Microsoft YaHei" pitchFamily="34" charset="-122"/>
              </a:rPr>
              <a:t>[R(g + R) + r(g + r)]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4572000" y="5013325"/>
            <a:ext cx="4032250" cy="658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1) 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Calcule a altura do cone circular reto cuja geratriz mede 25cm e o diâmetro da base mede 14cm.</a:t>
            </a:r>
            <a:endParaRPr lang="pt-BR" altLang="pt-BR" sz="2400">
              <a:ea typeface="Microsoft YaHei" pitchFamily="34" charset="-122"/>
            </a:endParaRPr>
          </a:p>
        </p:txBody>
      </p:sp>
      <p:sp>
        <p:nvSpPr>
          <p:cNvPr id="25604" name="Retângulo 3"/>
          <p:cNvSpPr>
            <a:spLocks noChangeArrowheads="1"/>
          </p:cNvSpPr>
          <p:nvPr/>
        </p:nvSpPr>
        <p:spPr bwMode="auto">
          <a:xfrm>
            <a:off x="320675" y="985838"/>
            <a:ext cx="240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</a:t>
            </a:r>
          </a:p>
        </p:txBody>
      </p:sp>
      <p:sp>
        <p:nvSpPr>
          <p:cNvPr id="2560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806700"/>
            <a:ext cx="1749425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48" name="Retângulo 1"/>
          <p:cNvSpPr>
            <a:spLocks noChangeArrowheads="1"/>
          </p:cNvSpPr>
          <p:nvPr/>
        </p:nvSpPr>
        <p:spPr bwMode="auto">
          <a:xfrm>
            <a:off x="320675" y="1125538"/>
            <a:ext cx="2060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OBJETIVO</a:t>
            </a:r>
          </a:p>
        </p:txBody>
      </p:sp>
      <p:sp>
        <p:nvSpPr>
          <p:cNvPr id="6149" name="Retângulo 4"/>
          <p:cNvSpPr>
            <a:spLocks noChangeArrowheads="1"/>
          </p:cNvSpPr>
          <p:nvPr/>
        </p:nvSpPr>
        <p:spPr bwMode="auto">
          <a:xfrm>
            <a:off x="320675" y="2133600"/>
            <a:ext cx="792321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Fazer uma analogia com o cotidiano;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Conceituar o Cone;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Apresentar tipos de cones;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Calcular a área lateral e total das superfícies de um Cone;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Fazer análise de um cone a partir de sua planificação;</a:t>
            </a:r>
          </a:p>
          <a:p>
            <a:pPr marL="514350" indent="-51435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pt-BR" altLang="pt-BR" sz="2800" dirty="0" smtClean="0">
                <a:solidFill>
                  <a:schemeClr val="tx1"/>
                </a:solidFill>
                <a:cs typeface="Arial" panose="020B0604020202020204" pitchFamily="34" charset="0"/>
              </a:rPr>
              <a:t>Calcular a área lateral e total do tronco de cone.</a:t>
            </a:r>
          </a:p>
          <a:p>
            <a:pPr eaLnBrk="1" hangingPunct="1">
              <a:spcBef>
                <a:spcPct val="0"/>
              </a:spcBef>
              <a:defRPr/>
            </a:pPr>
            <a:endParaRPr lang="pt-BR" altLang="pt-BR" sz="28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tângulo 3"/>
          <p:cNvSpPr>
            <a:spLocks noChangeArrowheads="1"/>
          </p:cNvSpPr>
          <p:nvPr/>
        </p:nvSpPr>
        <p:spPr bwMode="auto">
          <a:xfrm>
            <a:off x="320675" y="985838"/>
            <a:ext cx="240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</a:t>
            </a:r>
          </a:p>
        </p:txBody>
      </p:sp>
      <p:sp>
        <p:nvSpPr>
          <p:cNvPr id="26628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2)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(UESC-BA)</a:t>
            </a:r>
            <a:r>
              <a:rPr lang="pt-BR" altLang="pt-BR" sz="24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 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Um cone circular reto possui raio da base e altura iguais a 3cm e 4cm, respectivamente. É correto afirmar que a área lateral, em 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, de um cilindro circular reto de raio da base igual à terça parte do raio da base do cone e que comporta o mesmo volume do cone é igual a:</a:t>
            </a:r>
          </a:p>
        </p:txBody>
      </p:sp>
      <p:sp>
        <p:nvSpPr>
          <p:cNvPr id="26629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tângulo 3"/>
          <p:cNvSpPr>
            <a:spLocks noChangeArrowheads="1"/>
          </p:cNvSpPr>
          <p:nvPr/>
        </p:nvSpPr>
        <p:spPr bwMode="auto">
          <a:xfrm>
            <a:off x="320675" y="985838"/>
            <a:ext cx="240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</a:t>
            </a:r>
          </a:p>
        </p:txBody>
      </p:sp>
      <p:sp>
        <p:nvSpPr>
          <p:cNvPr id="27652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3) 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(UFRGS) A superfície lateral de um cone de altura h, quando planificada, gera um semicírculo de raio 10. O valor de h é: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a) √3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b) 3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c) 5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d) 5√3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e) 10</a:t>
            </a:r>
          </a:p>
        </p:txBody>
      </p:sp>
      <p:sp>
        <p:nvSpPr>
          <p:cNvPr id="2765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3"/>
          <p:cNvSpPr>
            <a:spLocks noChangeArrowheads="1"/>
          </p:cNvSpPr>
          <p:nvPr/>
        </p:nvSpPr>
        <p:spPr bwMode="auto">
          <a:xfrm>
            <a:off x="320675" y="985838"/>
            <a:ext cx="240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EXERCÍCIOS</a:t>
            </a:r>
          </a:p>
        </p:txBody>
      </p:sp>
      <p:sp>
        <p:nvSpPr>
          <p:cNvPr id="28676" name="Retângulo 4"/>
          <p:cNvSpPr>
            <a:spLocks noChangeArrowheads="1"/>
          </p:cNvSpPr>
          <p:nvPr/>
        </p:nvSpPr>
        <p:spPr bwMode="auto">
          <a:xfrm>
            <a:off x="320675" y="1631950"/>
            <a:ext cx="83550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4) 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(ACAFE) Uma dona de casa está preparando a festa de aniversário de seu filho. Com semicírculos de raio 12cm vai confeccionar copos de papel em forma de cone. Para 30 destes copos, a quantidade de papel necessário será de aproximadamente:(adote π = 3)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a) 7.530cm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.</a:t>
            </a: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b) 8.500 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c) 6.000 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d) 6.480 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e) 9.500 cm</a:t>
            </a:r>
            <a:r>
              <a:rPr lang="pt-BR" altLang="pt-BR" sz="2400" baseline="300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2</a:t>
            </a:r>
            <a:endParaRPr lang="pt-BR" altLang="pt-BR" sz="2400">
              <a:solidFill>
                <a:srgbClr val="000000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867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tângulo 3"/>
          <p:cNvSpPr>
            <a:spLocks noChangeArrowheads="1"/>
          </p:cNvSpPr>
          <p:nvPr/>
        </p:nvSpPr>
        <p:spPr bwMode="auto">
          <a:xfrm>
            <a:off x="320675" y="1125538"/>
            <a:ext cx="2211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RECURSOS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675" y="2133600"/>
            <a:ext cx="7923213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eaLnBrk="1" hangingPunct="1">
              <a:buFont typeface="Arial" charset="0"/>
              <a:buAutoNum type="arabicPeriod"/>
              <a:defRPr/>
            </a:pPr>
            <a:r>
              <a:rPr lang="pt-BR" sz="2800" b="1" dirty="0"/>
              <a:t>Aula no Laboratório de Informática. </a:t>
            </a:r>
          </a:p>
          <a:p>
            <a:pPr eaLnBrk="1" hangingPunct="1">
              <a:defRPr/>
            </a:pPr>
            <a:r>
              <a:rPr lang="pt-BR" sz="2800" dirty="0"/>
              <a:t>Os educadores devem levar os alunos ao Laboratório de informática escolar, e solicitar para que eles pesquisem os cones, suas características e propriedades. </a:t>
            </a:r>
          </a:p>
        </p:txBody>
      </p:sp>
      <p:sp>
        <p:nvSpPr>
          <p:cNvPr id="2970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tângulo 3"/>
          <p:cNvSpPr>
            <a:spLocks noChangeArrowheads="1"/>
          </p:cNvSpPr>
          <p:nvPr/>
        </p:nvSpPr>
        <p:spPr bwMode="auto">
          <a:xfrm>
            <a:off x="320675" y="1125538"/>
            <a:ext cx="2211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RECURSOS</a:t>
            </a:r>
          </a:p>
        </p:txBody>
      </p:sp>
      <p:sp>
        <p:nvSpPr>
          <p:cNvPr id="30724" name="Retângulo 4"/>
          <p:cNvSpPr>
            <a:spLocks noChangeArrowheads="1"/>
          </p:cNvSpPr>
          <p:nvPr/>
        </p:nvSpPr>
        <p:spPr bwMode="auto">
          <a:xfrm>
            <a:off x="320675" y="2133600"/>
            <a:ext cx="792321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</a:rPr>
              <a:t>2. Aula de observação. 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Os educadores em devem pedir aos alunos que busquem objetos do cotidiano e os levem para sala de aula, apresentando as suas características geométricas. </a:t>
            </a:r>
          </a:p>
        </p:txBody>
      </p:sp>
      <p:sp>
        <p:nvSpPr>
          <p:cNvPr id="3072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tângulo 3"/>
          <p:cNvSpPr>
            <a:spLocks noChangeArrowheads="1"/>
          </p:cNvSpPr>
          <p:nvPr/>
        </p:nvSpPr>
        <p:spPr bwMode="auto">
          <a:xfrm>
            <a:off x="320675" y="1125538"/>
            <a:ext cx="40370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DESENVOLVIMENTO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0675" y="2133600"/>
            <a:ext cx="7923213" cy="3281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>
                <a:cs typeface="Arial" panose="020B0604020202020204" pitchFamily="34" charset="0"/>
              </a:rPr>
              <a:t>Apresentação de imagens de aplicações de cones e suas particularidades.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dirty="0">
                <a:cs typeface="Arial" panose="020B0604020202020204" pitchFamily="34" charset="0"/>
              </a:rPr>
              <a:t>Utilização de software de modelagem virtual e de apresentação bidimensional e tridimensional.</a:t>
            </a:r>
          </a:p>
          <a:p>
            <a:pPr algn="just">
              <a:spcBef>
                <a:spcPct val="20000"/>
              </a:spcBef>
              <a:defRPr/>
            </a:pPr>
            <a:r>
              <a:rPr lang="pt-BR" sz="2800" dirty="0">
                <a:cs typeface="Arial" panose="020B0604020202020204" pitchFamily="34" charset="0"/>
              </a:rPr>
              <a:t>http://www.plm.automation.siemens.com/en_us/products/solid-edge/</a:t>
            </a:r>
          </a:p>
          <a:p>
            <a:pPr eaLnBrk="1" hangingPunct="1">
              <a:defRPr/>
            </a:pPr>
            <a:endParaRPr lang="pt-BR" sz="2800" dirty="0"/>
          </a:p>
        </p:txBody>
      </p:sp>
      <p:sp>
        <p:nvSpPr>
          <p:cNvPr id="31749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tângulo 3"/>
          <p:cNvSpPr>
            <a:spLocks noChangeArrowheads="1"/>
          </p:cNvSpPr>
          <p:nvPr/>
        </p:nvSpPr>
        <p:spPr bwMode="auto">
          <a:xfrm>
            <a:off x="320675" y="692150"/>
            <a:ext cx="2759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REFERÊNCIAS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5750" y="1196975"/>
            <a:ext cx="7923213" cy="6494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>
                <a:cs typeface="Arial" panose="020B0604020202020204" pitchFamily="34" charset="0"/>
                <a:hlinkClick r:id="rId3"/>
              </a:rPr>
              <a:t>http://portaldoprofessor.mec.gov.br/fichaTecnicaAula.html?aula=1931</a:t>
            </a:r>
            <a:r>
              <a:rPr lang="pt-BR" sz="2000" dirty="0">
                <a:cs typeface="Arial" panose="020B0604020202020204" pitchFamily="34" charset="0"/>
              </a:rPr>
              <a:t>: Acesso em 03/07/2015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</a:rPr>
              <a:t>PERNAMBUCO. Secretaria Estadual de Educação. Base Curricular Comum -  Matemática. Recife, 2011.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  <a:hlinkClick r:id="rId4"/>
              </a:rPr>
              <a:t>http://professor.pauloalexandre.com/cilindro-geometria-espacial-1-de-5/</a:t>
            </a:r>
            <a:r>
              <a:rPr lang="pt-BR" altLang="pt-BR" sz="2000" dirty="0">
                <a:cs typeface="Arial" panose="020B0604020202020204" pitchFamily="34" charset="0"/>
              </a:rPr>
              <a:t>: </a:t>
            </a:r>
            <a:r>
              <a:rPr lang="pt-BR" sz="2000" dirty="0">
                <a:cs typeface="Arial" panose="020B0604020202020204" pitchFamily="34" charset="0"/>
              </a:rPr>
              <a:t>Acesso em 04/07/2015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</a:rPr>
              <a:t>COLEÇÃO OBJETIVO: Sistemas de Métodos de Aprendizagem. GEOMETRIA: POSIÇÃO, MÉTRICA E ANALÍTICA. São Paulo. CERED. Nº 41. Janeiro de 1998.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</a:rPr>
              <a:t>SMOLE, Kátia Cristina </a:t>
            </a:r>
            <a:r>
              <a:rPr lang="pt-BR" altLang="pt-BR" sz="2000" dirty="0" err="1">
                <a:cs typeface="Arial" panose="020B0604020202020204" pitchFamily="34" charset="0"/>
              </a:rPr>
              <a:t>Stocco</a:t>
            </a:r>
            <a:r>
              <a:rPr lang="pt-BR" altLang="pt-BR" sz="2000" dirty="0">
                <a:cs typeface="Arial" panose="020B0604020202020204" pitchFamily="34" charset="0"/>
              </a:rPr>
              <a:t>; KIYUKAWA, </a:t>
            </a:r>
            <a:r>
              <a:rPr lang="pt-BR" altLang="pt-BR" sz="2000" dirty="0" err="1">
                <a:cs typeface="Arial" panose="020B0604020202020204" pitchFamily="34" charset="0"/>
              </a:rPr>
              <a:t>Rocu</a:t>
            </a:r>
            <a:r>
              <a:rPr lang="pt-BR" altLang="pt-BR" sz="2000" dirty="0">
                <a:cs typeface="Arial" panose="020B0604020202020204" pitchFamily="34" charset="0"/>
              </a:rPr>
              <a:t> </a:t>
            </a:r>
            <a:r>
              <a:rPr lang="pt-BR" altLang="pt-BR" sz="2000" dirty="0" err="1">
                <a:cs typeface="Arial" panose="020B0604020202020204" pitchFamily="34" charset="0"/>
              </a:rPr>
              <a:t>Saburo</a:t>
            </a:r>
            <a:r>
              <a:rPr lang="pt-BR" altLang="pt-BR" sz="2000" dirty="0">
                <a:cs typeface="Arial" panose="020B0604020202020204" pitchFamily="34" charset="0"/>
              </a:rPr>
              <a:t>. Matemática – Ensino Médio, v.2. ed. Saraiva, 1999. 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  <a:hlinkClick r:id="rId5"/>
              </a:rPr>
              <a:t>http://portaldoprofessor.mec.gov.br/fichaTecnicaAula.html?aula=28091</a:t>
            </a:r>
            <a:r>
              <a:rPr lang="pt-BR" altLang="pt-BR" sz="2000" dirty="0">
                <a:cs typeface="Arial" panose="020B0604020202020204" pitchFamily="34" charset="0"/>
              </a:rPr>
              <a:t>: Acesso em 04/07/2015.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altLang="pt-BR" sz="2000" dirty="0">
                <a:cs typeface="Arial" panose="020B0604020202020204" pitchFamily="34" charset="0"/>
                <a:hlinkClick r:id="rId6"/>
              </a:rPr>
              <a:t>http://matematicadegraca.com.br/exercicios-de-geometria-espacial/exercicios-sobre-cones</a:t>
            </a:r>
            <a:r>
              <a:rPr lang="pt-BR" altLang="pt-BR" sz="2000" dirty="0">
                <a:cs typeface="Arial" panose="020B0604020202020204" pitchFamily="34" charset="0"/>
              </a:rPr>
              <a:t>. Acesso em 05/07/2015.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altLang="pt-BR" sz="2000" dirty="0"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000" dirty="0"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20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pt-BR" sz="2000" dirty="0"/>
          </a:p>
        </p:txBody>
      </p:sp>
      <p:sp>
        <p:nvSpPr>
          <p:cNvPr id="3277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tângulo 7"/>
          <p:cNvSpPr>
            <a:spLocks noChangeArrowheads="1"/>
          </p:cNvSpPr>
          <p:nvPr/>
        </p:nvSpPr>
        <p:spPr bwMode="auto">
          <a:xfrm>
            <a:off x="320675" y="1125538"/>
            <a:ext cx="2401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CONTEÚDO</a:t>
            </a:r>
          </a:p>
        </p:txBody>
      </p:sp>
      <p:sp>
        <p:nvSpPr>
          <p:cNvPr id="8196" name="Retângulo 8"/>
          <p:cNvSpPr>
            <a:spLocks noChangeArrowheads="1"/>
          </p:cNvSpPr>
          <p:nvPr/>
        </p:nvSpPr>
        <p:spPr bwMode="auto">
          <a:xfrm>
            <a:off x="320675" y="1844675"/>
            <a:ext cx="79232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Objetos cônicos do cotidiano;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Conceituação de Cone;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Cone de Revolução;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Classificação;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Área Lateral;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Área Total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Área Lateral de Tronco de Cone;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Área Total de Tronco de Cone;</a:t>
            </a:r>
          </a:p>
          <a:p>
            <a:pPr marL="514350" indent="-514350" eaLnBrk="1" hangingPunct="1">
              <a:buFontTx/>
              <a:buAutoNum type="arabicPeriod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>
                <a:ea typeface="Microsoft YaHei" pitchFamily="34" charset="-122"/>
              </a:rPr>
              <a:t>Exercícios.</a:t>
            </a:r>
          </a:p>
        </p:txBody>
      </p:sp>
      <p:sp>
        <p:nvSpPr>
          <p:cNvPr id="819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tângulo 3"/>
          <p:cNvSpPr>
            <a:spLocks noChangeArrowheads="1"/>
          </p:cNvSpPr>
          <p:nvPr/>
        </p:nvSpPr>
        <p:spPr bwMode="auto">
          <a:xfrm>
            <a:off x="320675" y="1125538"/>
            <a:ext cx="126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CONE</a:t>
            </a: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422275" y="5246688"/>
            <a:ext cx="23304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 dirty="0" smtClean="0">
                <a:ea typeface="Microsoft YaHei" pitchFamily="34" charset="-122"/>
              </a:rPr>
              <a:t>http://png-free.blogspot.com.br/2014/03/png-comemorativos.html</a:t>
            </a:r>
            <a:endParaRPr lang="pt-BR" altLang="pt-BR" sz="1000" dirty="0">
              <a:ea typeface="Microsoft YaHei" pitchFamily="34" charset="-122"/>
            </a:endParaRPr>
          </a:p>
        </p:txBody>
      </p:sp>
      <p:sp>
        <p:nvSpPr>
          <p:cNvPr id="9221" name="CaixaDeTexto 3"/>
          <p:cNvSpPr txBox="1">
            <a:spLocks noChangeArrowheads="1"/>
          </p:cNvSpPr>
          <p:nvPr/>
        </p:nvSpPr>
        <p:spPr bwMode="auto">
          <a:xfrm>
            <a:off x="3286125" y="5268913"/>
            <a:ext cx="2330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 dirty="0" smtClean="0">
                <a:ea typeface="Microsoft YaHei" pitchFamily="34" charset="-122"/>
              </a:rPr>
              <a:t>http://www.housebor.com.br/arquivos/sinalizacao/cones/</a:t>
            </a:r>
            <a:endParaRPr lang="pt-BR" altLang="pt-BR" sz="1000" dirty="0">
              <a:ea typeface="Microsoft YaHei" pitchFamily="34" charset="-122"/>
            </a:endParaRPr>
          </a:p>
        </p:txBody>
      </p:sp>
      <p:sp>
        <p:nvSpPr>
          <p:cNvPr id="9222" name="CaixaDeTexto 3"/>
          <p:cNvSpPr txBox="1">
            <a:spLocks noChangeArrowheads="1"/>
          </p:cNvSpPr>
          <p:nvPr/>
        </p:nvSpPr>
        <p:spPr bwMode="auto">
          <a:xfrm>
            <a:off x="6808788" y="5257800"/>
            <a:ext cx="21209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1000" dirty="0" smtClean="0">
                <a:ea typeface="Microsoft YaHei" pitchFamily="34" charset="-122"/>
              </a:rPr>
              <a:t>http://www.maquinadesorveteexpresso.com/como-comprar-uma-maquina-de-sorvete-expresso-rimaq/</a:t>
            </a:r>
            <a:endParaRPr lang="pt-BR" altLang="pt-BR" sz="1000" dirty="0">
              <a:ea typeface="Microsoft YaHei" pitchFamily="34" charset="-122"/>
            </a:endParaRPr>
          </a:p>
        </p:txBody>
      </p:sp>
      <p:sp>
        <p:nvSpPr>
          <p:cNvPr id="9223" name="Retângulo 3"/>
          <p:cNvSpPr>
            <a:spLocks noChangeArrowheads="1"/>
          </p:cNvSpPr>
          <p:nvPr/>
        </p:nvSpPr>
        <p:spPr bwMode="auto">
          <a:xfrm>
            <a:off x="320675" y="1619250"/>
            <a:ext cx="4997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>
                <a:ea typeface="Microsoft YaHei" pitchFamily="34" charset="-122"/>
              </a:rPr>
              <a:t>Objetos cônicos do cotidiano</a:t>
            </a:r>
          </a:p>
        </p:txBody>
      </p:sp>
      <p:sp>
        <p:nvSpPr>
          <p:cNvPr id="9224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9225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" y="2990850"/>
            <a:ext cx="15906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3" descr="con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214686"/>
            <a:ext cx="2809320" cy="1714512"/>
          </a:xfrm>
          <a:prstGeom prst="rect">
            <a:avLst/>
          </a:prstGeom>
          <a:noFill/>
        </p:spPr>
      </p:pic>
      <p:pic>
        <p:nvPicPr>
          <p:cNvPr id="9231" name="Picture 15" descr="Confira as vantagens da máquina de sorvete expresso Rima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2786058"/>
            <a:ext cx="2857500" cy="23145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tângulo 3"/>
          <p:cNvSpPr>
            <a:spLocks noChangeArrowheads="1"/>
          </p:cNvSpPr>
          <p:nvPr/>
        </p:nvSpPr>
        <p:spPr bwMode="auto">
          <a:xfrm>
            <a:off x="320675" y="1125538"/>
            <a:ext cx="126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CONE</a:t>
            </a:r>
          </a:p>
        </p:txBody>
      </p:sp>
      <p:sp>
        <p:nvSpPr>
          <p:cNvPr id="10244" name="Retângulo 4"/>
          <p:cNvSpPr>
            <a:spLocks noChangeArrowheads="1"/>
          </p:cNvSpPr>
          <p:nvPr/>
        </p:nvSpPr>
        <p:spPr bwMode="auto">
          <a:xfrm>
            <a:off x="320675" y="1785938"/>
            <a:ext cx="842803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200" b="1">
                <a:ea typeface="Microsoft YaHei" pitchFamily="34" charset="-122"/>
              </a:rPr>
              <a:t>Conceito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PT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O </a:t>
            </a:r>
            <a:r>
              <a:rPr lang="pt-PT" altLang="pt-BR" sz="2400" b="1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cone</a:t>
            </a:r>
            <a:r>
              <a:rPr lang="pt-PT" altLang="pt-BR" sz="2400">
                <a:solidFill>
                  <a:srgbClr val="000000"/>
                </a:solidFill>
                <a:ea typeface="Microsoft YaHei" pitchFamily="34" charset="-122"/>
                <a:cs typeface="Mangal" pitchFamily="18" charset="0"/>
              </a:rPr>
              <a:t>, na Geometria, é dito um sólido geometrico determinado a partir de uma pirâmide de base poligonal regular, e o número de lados da base tende ao infinito.</a:t>
            </a:r>
            <a:endParaRPr lang="pt-BR" altLang="pt-BR" sz="2400">
              <a:ea typeface="Microsoft YaHei" pitchFamily="34" charset="-122"/>
            </a:endParaRPr>
          </a:p>
        </p:txBody>
      </p:sp>
      <p:sp>
        <p:nvSpPr>
          <p:cNvPr id="10245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0246" name="Imagem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425" y="3394075"/>
            <a:ext cx="3956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Imagem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716338"/>
            <a:ext cx="31400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4"/>
          <p:cNvSpPr>
            <a:spLocks noChangeArrowheads="1"/>
          </p:cNvSpPr>
          <p:nvPr/>
        </p:nvSpPr>
        <p:spPr bwMode="auto">
          <a:xfrm>
            <a:off x="320675" y="908050"/>
            <a:ext cx="792321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800" b="1">
                <a:ea typeface="Microsoft YaHei" pitchFamily="34" charset="-122"/>
              </a:rPr>
              <a:t>CONE DE REVOLUÇÃO</a:t>
            </a:r>
          </a:p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O cone de revolução é o sólido gerado a partir da rotação completa de um triângulo em torno de um de seus lados.</a:t>
            </a:r>
          </a:p>
        </p:txBody>
      </p:sp>
      <p:sp>
        <p:nvSpPr>
          <p:cNvPr id="11268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1269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925" y="2420938"/>
            <a:ext cx="7446963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SUPERFÍCIE LATERAL</a:t>
            </a:r>
          </a:p>
        </p:txBody>
      </p:sp>
      <p:sp>
        <p:nvSpPr>
          <p:cNvPr id="12292" name="Retângulo 9"/>
          <p:cNvSpPr>
            <a:spLocks noChangeArrowheads="1"/>
          </p:cNvSpPr>
          <p:nvPr/>
        </p:nvSpPr>
        <p:spPr bwMode="auto">
          <a:xfrm>
            <a:off x="320675" y="985838"/>
            <a:ext cx="446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SUPERFÍCIES DO CONE</a:t>
            </a:r>
          </a:p>
        </p:txBody>
      </p:sp>
      <p:sp>
        <p:nvSpPr>
          <p:cNvPr id="12293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325438" y="2216150"/>
            <a:ext cx="8313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000">
                <a:ea typeface="Microsoft YaHei" pitchFamily="34" charset="-122"/>
              </a:rPr>
              <a:t>É a região delimitada pelas suas geratrizes.</a:t>
            </a:r>
          </a:p>
        </p:txBody>
      </p:sp>
      <p:pic>
        <p:nvPicPr>
          <p:cNvPr id="12295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2852738"/>
            <a:ext cx="5473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1. SUPERFÍCIE LATERAL</a:t>
            </a:r>
          </a:p>
        </p:txBody>
      </p:sp>
      <p:sp>
        <p:nvSpPr>
          <p:cNvPr id="13316" name="Retângulo 9"/>
          <p:cNvSpPr>
            <a:spLocks noChangeArrowheads="1"/>
          </p:cNvSpPr>
          <p:nvPr/>
        </p:nvSpPr>
        <p:spPr bwMode="auto">
          <a:xfrm>
            <a:off x="320675" y="985838"/>
            <a:ext cx="446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SUPERFÍCIES DO CONE</a:t>
            </a:r>
          </a:p>
        </p:txBody>
      </p:sp>
      <p:sp>
        <p:nvSpPr>
          <p:cNvPr id="13317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3318" name="Imagem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260600"/>
            <a:ext cx="69865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tângulo 4"/>
          <p:cNvSpPr>
            <a:spLocks noChangeArrowheads="1"/>
          </p:cNvSpPr>
          <p:nvPr/>
        </p:nvSpPr>
        <p:spPr bwMode="auto">
          <a:xfrm>
            <a:off x="320675" y="1631950"/>
            <a:ext cx="792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2400">
                <a:ea typeface="Microsoft YaHei" pitchFamily="34" charset="-122"/>
              </a:rPr>
              <a:t>1. SUPERFÍCIE CIRCULAR</a:t>
            </a:r>
          </a:p>
        </p:txBody>
      </p:sp>
      <p:sp>
        <p:nvSpPr>
          <p:cNvPr id="14340" name="Retângulo 9"/>
          <p:cNvSpPr>
            <a:spLocks noChangeArrowheads="1"/>
          </p:cNvSpPr>
          <p:nvPr/>
        </p:nvSpPr>
        <p:spPr bwMode="auto">
          <a:xfrm>
            <a:off x="320675" y="985838"/>
            <a:ext cx="446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pt-BR" altLang="pt-BR" sz="3600" b="1">
                <a:ea typeface="Microsoft YaHei" pitchFamily="34" charset="-122"/>
              </a:rPr>
              <a:t>SUPERFÍCIES DO CONE</a:t>
            </a:r>
          </a:p>
        </p:txBody>
      </p:sp>
      <p:sp>
        <p:nvSpPr>
          <p:cNvPr id="14341" name="CaixaDeTexto 6"/>
          <p:cNvSpPr>
            <a:spLocks/>
          </p:cNvSpPr>
          <p:nvPr/>
        </p:nvSpPr>
        <p:spPr bwMode="auto">
          <a:xfrm>
            <a:off x="320675" y="77788"/>
            <a:ext cx="5187950" cy="925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3° ano do Ensino Médio, 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Área Lateral e Total do Cone</a:t>
            </a:r>
          </a:p>
          <a:p>
            <a:pPr eaLnBrk="1" hangingPunct="1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14342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2071688"/>
            <a:ext cx="5759450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1245</Words>
  <Application>Microsoft Office PowerPoint</Application>
  <PresentationFormat>Apresentação na tela (4:3)</PresentationFormat>
  <Paragraphs>175</Paragraphs>
  <Slides>26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Arial</vt:lpstr>
      <vt:lpstr>Microsoft YaHei</vt:lpstr>
      <vt:lpstr>Mangal</vt:lpstr>
      <vt:lpstr>Arial Unicode MS</vt:lpstr>
      <vt:lpstr>Tahoma</vt:lpstr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127</cp:revision>
  <dcterms:created xsi:type="dcterms:W3CDTF">2015-04-17T15:03:36Z</dcterms:created>
  <dcterms:modified xsi:type="dcterms:W3CDTF">2015-10-06T14:45:11Z</dcterms:modified>
</cp:coreProperties>
</file>