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8" r:id="rId5"/>
    <p:sldId id="286" r:id="rId6"/>
    <p:sldId id="287" r:id="rId7"/>
    <p:sldId id="277" r:id="rId8"/>
    <p:sldId id="262" r:id="rId9"/>
    <p:sldId id="263" r:id="rId10"/>
    <p:sldId id="281" r:id="rId11"/>
    <p:sldId id="288" r:id="rId12"/>
    <p:sldId id="282" r:id="rId13"/>
    <p:sldId id="293" r:id="rId14"/>
    <p:sldId id="291" r:id="rId15"/>
    <p:sldId id="289" r:id="rId16"/>
    <p:sldId id="290" r:id="rId17"/>
    <p:sldId id="264" r:id="rId18"/>
    <p:sldId id="292" r:id="rId19"/>
    <p:sldId id="283" r:id="rId20"/>
    <p:sldId id="265" r:id="rId21"/>
    <p:sldId id="266" r:id="rId22"/>
    <p:sldId id="267" r:id="rId23"/>
    <p:sldId id="259" r:id="rId24"/>
    <p:sldId id="279" r:id="rId25"/>
    <p:sldId id="275" r:id="rId26"/>
    <p:sldId id="276" r:id="rId2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defRPr>
            </a:lvl1pPr>
          </a:lstStyle>
          <a:p>
            <a:fld id="{B8C62173-9061-47B9-9A23-2DC618F67816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1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171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A0D91C-B4CB-4550-B36C-AC351878832F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3FD16-2BC6-407E-B849-A36F5F0D7AF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1A2FE-EE10-4324-848A-F09AA016FB8A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F85336-8E37-4F2D-9432-E28B9A3CFB63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AA1ED-8892-4677-9962-39A5D7C84388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18843-5BD0-4E3C-99D3-E8DC969BBF16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DB3E0-58FB-461C-91EA-EE67441FD09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915E2-C763-445E-BCB9-602A5EDFD893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F71DA-34DA-4B2C-A122-9D1B5D315251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9E0FAA-23C8-43D6-BDA2-9841E783A96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80052-19C0-4994-9E99-79400CF9E23C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Arial Unicode MS" pitchFamily="34" charset="-128"/>
                <a:cs typeface="Tahoma" pitchFamily="34" charset="0"/>
              </a:defRPr>
            </a:lvl1pPr>
          </a:lstStyle>
          <a:p>
            <a:fld id="{0883FE7F-8ED5-4599-B4C5-163F9B0BB823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olo11.com/spacenews.php?posic=dat_20100528-075313.inc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log.mcientifica.com.br/" TargetMode="External"/><Relationship Id="rId5" Type="http://schemas.openxmlformats.org/officeDocument/2006/relationships/hyperlink" Target="http://www.somatematica.com.br/emedio/espacial/espacial24.php" TargetMode="External"/><Relationship Id="rId4" Type="http://schemas.openxmlformats.org/officeDocument/2006/relationships/hyperlink" Target="http://www.infoescola.com/quimica/molecul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CaixaDeTexto 6"/>
          <p:cNvSpPr>
            <a:spLocks/>
          </p:cNvSpPr>
          <p:nvPr/>
        </p:nvSpPr>
        <p:spPr bwMode="auto">
          <a:xfrm>
            <a:off x="1285852" y="3857628"/>
            <a:ext cx="7345362" cy="221817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alt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3º ano</a:t>
            </a: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de Total da Esfera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tângulo 4"/>
          <p:cNvSpPr>
            <a:spLocks noChangeArrowheads="1"/>
          </p:cNvSpPr>
          <p:nvPr/>
        </p:nvSpPr>
        <p:spPr bwMode="auto">
          <a:xfrm>
            <a:off x="320675" y="1631950"/>
            <a:ext cx="7923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Exemplo</a:t>
            </a: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400">
              <a:ea typeface="Microsoft YaHei" pitchFamily="34" charset="-122"/>
            </a:endParaRP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1) Calcule a Área da Esfera de raio 10cm.</a:t>
            </a:r>
          </a:p>
        </p:txBody>
      </p:sp>
      <p:sp>
        <p:nvSpPr>
          <p:cNvPr id="15364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5365" name="Retângulo 9"/>
          <p:cNvSpPr>
            <a:spLocks noChangeArrowheads="1"/>
          </p:cNvSpPr>
          <p:nvPr/>
        </p:nvSpPr>
        <p:spPr bwMode="auto">
          <a:xfrm>
            <a:off x="320675" y="985838"/>
            <a:ext cx="44592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SUPERFÍCIE da ESFERA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6388" name="Retângulo 9"/>
          <p:cNvSpPr>
            <a:spLocks noChangeArrowheads="1"/>
          </p:cNvSpPr>
          <p:nvPr/>
        </p:nvSpPr>
        <p:spPr bwMode="auto">
          <a:xfrm>
            <a:off x="320675" y="985838"/>
            <a:ext cx="44592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SUPERFÍCIE da ESFERA</a:t>
            </a:r>
          </a:p>
        </p:txBody>
      </p:sp>
      <p:pic>
        <p:nvPicPr>
          <p:cNvPr id="16389" name="Imagem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2232025"/>
            <a:ext cx="2855912" cy="28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224660" y="1988840"/>
            <a:ext cx="3464620" cy="4093428"/>
          </a:xfrm>
          <a:prstGeom prst="rect">
            <a:avLst/>
          </a:prstGeom>
          <a:blipFill rotWithShape="1">
            <a:blip r:embed="rId4"/>
            <a:stretch>
              <a:fillRect l="-1761" t="-744" b="-178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tângulo 9"/>
          <p:cNvSpPr>
            <a:spLocks noChangeArrowheads="1"/>
          </p:cNvSpPr>
          <p:nvPr/>
        </p:nvSpPr>
        <p:spPr bwMode="auto">
          <a:xfrm>
            <a:off x="320675" y="985838"/>
            <a:ext cx="31416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FUSO ESFÉRICO</a:t>
            </a:r>
          </a:p>
        </p:txBody>
      </p:sp>
      <p:sp>
        <p:nvSpPr>
          <p:cNvPr id="17412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7413" name="Retângulo 4"/>
          <p:cNvSpPr>
            <a:spLocks noChangeArrowheads="1"/>
          </p:cNvSpPr>
          <p:nvPr/>
        </p:nvSpPr>
        <p:spPr bwMode="auto">
          <a:xfrm>
            <a:off x="320675" y="1631950"/>
            <a:ext cx="79232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É a parte da superfície esférica compreendida entre dois semi</a:t>
            </a: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Círculos máximos com o mesmo diâmetro.</a:t>
            </a:r>
          </a:p>
        </p:txBody>
      </p:sp>
      <p:pic>
        <p:nvPicPr>
          <p:cNvPr id="1741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3750" y="2852738"/>
            <a:ext cx="4530725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Imagem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1288" y="2852738"/>
            <a:ext cx="4529137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ta para a direita 6"/>
          <p:cNvSpPr/>
          <p:nvPr/>
        </p:nvSpPr>
        <p:spPr>
          <a:xfrm>
            <a:off x="5148263" y="4652963"/>
            <a:ext cx="7921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tângulo 9"/>
          <p:cNvSpPr>
            <a:spLocks noChangeArrowheads="1"/>
          </p:cNvSpPr>
          <p:nvPr/>
        </p:nvSpPr>
        <p:spPr bwMode="auto">
          <a:xfrm>
            <a:off x="320675" y="985838"/>
            <a:ext cx="31416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FUSO ESFÉRICO</a:t>
            </a:r>
          </a:p>
        </p:txBody>
      </p:sp>
      <p:sp>
        <p:nvSpPr>
          <p:cNvPr id="18436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8437" name="Retângulo 4"/>
          <p:cNvSpPr>
            <a:spLocks noChangeArrowheads="1"/>
          </p:cNvSpPr>
          <p:nvPr/>
        </p:nvSpPr>
        <p:spPr bwMode="auto">
          <a:xfrm>
            <a:off x="320675" y="1631950"/>
            <a:ext cx="79232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Alguns objetos podemos fazer uma analogia a um fuso esférico.</a:t>
            </a:r>
          </a:p>
        </p:txBody>
      </p:sp>
      <p:pic>
        <p:nvPicPr>
          <p:cNvPr id="1843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413" y="2289175"/>
            <a:ext cx="381635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2857488" y="5357826"/>
            <a:ext cx="335758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 smtClean="0"/>
              <a:t>http://www.blog.mcientifica.com.br/frutas-de-a-a-z/</a:t>
            </a:r>
            <a:endParaRPr lang="pt-BR" sz="105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tângulo 9"/>
          <p:cNvSpPr>
            <a:spLocks noChangeArrowheads="1"/>
          </p:cNvSpPr>
          <p:nvPr/>
        </p:nvSpPr>
        <p:spPr bwMode="auto">
          <a:xfrm>
            <a:off x="320675" y="985838"/>
            <a:ext cx="31416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FUSO ESFÉRICO</a:t>
            </a:r>
          </a:p>
        </p:txBody>
      </p:sp>
      <p:sp>
        <p:nvSpPr>
          <p:cNvPr id="19460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9461" name="Retângulo 4"/>
          <p:cNvSpPr>
            <a:spLocks noChangeArrowheads="1"/>
          </p:cNvSpPr>
          <p:nvPr/>
        </p:nvSpPr>
        <p:spPr bwMode="auto">
          <a:xfrm>
            <a:off x="320675" y="1631950"/>
            <a:ext cx="7923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1. ÁREA DO FUSO</a:t>
            </a:r>
          </a:p>
        </p:txBody>
      </p:sp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349500"/>
            <a:ext cx="3259138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tângulo 9"/>
          <p:cNvSpPr>
            <a:spLocks noChangeArrowheads="1"/>
          </p:cNvSpPr>
          <p:nvPr/>
        </p:nvSpPr>
        <p:spPr bwMode="auto">
          <a:xfrm>
            <a:off x="320675" y="985838"/>
            <a:ext cx="31416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FUSO ESFÉRICO</a:t>
            </a:r>
          </a:p>
        </p:txBody>
      </p:sp>
      <p:sp>
        <p:nvSpPr>
          <p:cNvPr id="20484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0485" name="Retângulo 4"/>
          <p:cNvSpPr>
            <a:spLocks noChangeArrowheads="1"/>
          </p:cNvSpPr>
          <p:nvPr/>
        </p:nvSpPr>
        <p:spPr bwMode="auto">
          <a:xfrm>
            <a:off x="320675" y="1631950"/>
            <a:ext cx="7923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1. ÁREA DO FUSO</a:t>
            </a:r>
          </a:p>
        </p:txBody>
      </p:sp>
      <p:sp>
        <p:nvSpPr>
          <p:cNvPr id="7" name="Seta para a direita 6"/>
          <p:cNvSpPr/>
          <p:nvPr/>
        </p:nvSpPr>
        <p:spPr>
          <a:xfrm>
            <a:off x="5219700" y="3284538"/>
            <a:ext cx="431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2924175"/>
            <a:ext cx="46450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2705100"/>
            <a:ext cx="288131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tângulo 9"/>
          <p:cNvSpPr>
            <a:spLocks noChangeArrowheads="1"/>
          </p:cNvSpPr>
          <p:nvPr/>
        </p:nvSpPr>
        <p:spPr bwMode="auto">
          <a:xfrm>
            <a:off x="320675" y="985838"/>
            <a:ext cx="31416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FUSO ESFÉRICO</a:t>
            </a:r>
          </a:p>
        </p:txBody>
      </p:sp>
      <p:sp>
        <p:nvSpPr>
          <p:cNvPr id="21508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1509" name="Retângulo 4"/>
          <p:cNvSpPr>
            <a:spLocks noChangeArrowheads="1"/>
          </p:cNvSpPr>
          <p:nvPr/>
        </p:nvSpPr>
        <p:spPr bwMode="auto">
          <a:xfrm>
            <a:off x="320675" y="1631950"/>
            <a:ext cx="7923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1. ÁREA DO FUSO</a:t>
            </a:r>
          </a:p>
        </p:txBody>
      </p:sp>
      <p:sp>
        <p:nvSpPr>
          <p:cNvPr id="8" name="Seta para a direita 7"/>
          <p:cNvSpPr/>
          <p:nvPr/>
        </p:nvSpPr>
        <p:spPr>
          <a:xfrm>
            <a:off x="5219700" y="3284538"/>
            <a:ext cx="431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965450"/>
            <a:ext cx="2967038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2957513"/>
            <a:ext cx="4540250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22532" name="Imagem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tângulo 9"/>
          <p:cNvSpPr>
            <a:spLocks noChangeArrowheads="1"/>
          </p:cNvSpPr>
          <p:nvPr/>
        </p:nvSpPr>
        <p:spPr bwMode="auto">
          <a:xfrm>
            <a:off x="320675" y="985838"/>
            <a:ext cx="31416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FUSO ESFÉRICO</a:t>
            </a:r>
          </a:p>
        </p:txBody>
      </p:sp>
      <p:sp>
        <p:nvSpPr>
          <p:cNvPr id="22534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2535" name="Retângulo 4"/>
          <p:cNvSpPr>
            <a:spLocks noChangeArrowheads="1"/>
          </p:cNvSpPr>
          <p:nvPr/>
        </p:nvSpPr>
        <p:spPr bwMode="auto">
          <a:xfrm>
            <a:off x="320675" y="1631950"/>
            <a:ext cx="792321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Exemplo</a:t>
            </a: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400">
              <a:ea typeface="Microsoft YaHei" pitchFamily="34" charset="-122"/>
            </a:endParaRP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1) Calcule a Área de uma Superfície Esférica cujo o ângulo mede 60°, em uma esfera  de raio 10cm 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23556" name="Imagem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tângulo 9"/>
          <p:cNvSpPr>
            <a:spLocks noChangeArrowheads="1"/>
          </p:cNvSpPr>
          <p:nvPr/>
        </p:nvSpPr>
        <p:spPr bwMode="auto">
          <a:xfrm>
            <a:off x="320675" y="985838"/>
            <a:ext cx="31416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FUSO ESFÉRICO</a:t>
            </a:r>
          </a:p>
        </p:txBody>
      </p:sp>
      <p:sp>
        <p:nvSpPr>
          <p:cNvPr id="23558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3559" name="Retângulo 4"/>
          <p:cNvSpPr>
            <a:spLocks noChangeArrowheads="1"/>
          </p:cNvSpPr>
          <p:nvPr/>
        </p:nvSpPr>
        <p:spPr bwMode="auto">
          <a:xfrm>
            <a:off x="320675" y="1631950"/>
            <a:ext cx="7923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</a:rPr>
              <a:t>Resolução:</a:t>
            </a: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i="1">
              <a:solidFill>
                <a:srgbClr val="FF0000"/>
              </a:solidFill>
              <a:ea typeface="Microsoft YaHei" pitchFamily="34" charset="-122"/>
            </a:endParaRP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</a:rPr>
              <a:t>Aplicando a fórmula da área do fuso, em graus, visto que o ângulo foi dado em graus, temos:</a:t>
            </a:r>
          </a:p>
        </p:txBody>
      </p:sp>
      <p:pic>
        <p:nvPicPr>
          <p:cNvPr id="2356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3068638"/>
            <a:ext cx="169068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61" name="Retângulo 4"/>
          <p:cNvSpPr>
            <a:spLocks noChangeArrowheads="1"/>
          </p:cNvSpPr>
          <p:nvPr/>
        </p:nvSpPr>
        <p:spPr bwMode="auto">
          <a:xfrm>
            <a:off x="320675" y="4149725"/>
            <a:ext cx="20193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</a:rPr>
              <a:t>Dados:</a:t>
            </a: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</a:rPr>
              <a:t>α = 60°</a:t>
            </a: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</a:rPr>
              <a:t>R = 10cm</a:t>
            </a:r>
          </a:p>
        </p:txBody>
      </p:sp>
      <p:sp>
        <p:nvSpPr>
          <p:cNvPr id="10" name="Retâ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059832" y="4149080"/>
            <a:ext cx="1944216" cy="572721"/>
          </a:xfrm>
          <a:prstGeom prst="rect">
            <a:avLst/>
          </a:prstGeom>
          <a:blipFill rotWithShape="1">
            <a:blip r:embed="rId4"/>
            <a:stretch>
              <a:fillRect l="-3448" b="-744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1" name="Retâ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059832" y="5069811"/>
            <a:ext cx="1944216" cy="599395"/>
          </a:xfrm>
          <a:prstGeom prst="rect">
            <a:avLst/>
          </a:prstGeom>
          <a:blipFill rotWithShape="1">
            <a:blip r:embed="rId5"/>
            <a:stretch>
              <a:fillRect l="-3448" b="-714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2" name="Retâ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940152" y="4610745"/>
            <a:ext cx="1944216" cy="625812"/>
          </a:xfrm>
          <a:prstGeom prst="rect">
            <a:avLst/>
          </a:prstGeom>
          <a:blipFill rotWithShape="1">
            <a:blip r:embed="rId6"/>
            <a:stretch>
              <a:fillRect l="-4702" b="-873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  <a:cs typeface="Arial" panose="020B0604020202020204" pitchFamily="34" charset="0"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4580" name="Retângulo 7"/>
          <p:cNvSpPr>
            <a:spLocks noChangeArrowheads="1"/>
          </p:cNvSpPr>
          <p:nvPr/>
        </p:nvSpPr>
        <p:spPr bwMode="auto">
          <a:xfrm>
            <a:off x="320675" y="985838"/>
            <a:ext cx="2536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EXERCÍCIOS:</a:t>
            </a:r>
          </a:p>
        </p:txBody>
      </p:sp>
      <p:sp>
        <p:nvSpPr>
          <p:cNvPr id="24581" name="Retângulo 4"/>
          <p:cNvSpPr>
            <a:spLocks noChangeArrowheads="1"/>
          </p:cNvSpPr>
          <p:nvPr/>
        </p:nvSpPr>
        <p:spPr bwMode="auto">
          <a:xfrm>
            <a:off x="320675" y="1631950"/>
            <a:ext cx="7923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1) </a:t>
            </a:r>
            <a:r>
              <a:rPr lang="pt-BR" altLang="pt-BR" sz="2400" b="1">
                <a:ea typeface="Microsoft YaHei" pitchFamily="34" charset="-122"/>
              </a:rPr>
              <a:t>(Cesgranrio) </a:t>
            </a:r>
            <a:r>
              <a:rPr lang="pt-BR" altLang="pt-BR" sz="2400">
                <a:ea typeface="Microsoft YaHei" pitchFamily="34" charset="-122"/>
              </a:rPr>
              <a:t>Uma laranja pode ser considerada uma esfera de raio R, composta de 12 gomos exatamente iguais. A superfície de cada gomo mede:</a:t>
            </a:r>
          </a:p>
        </p:txBody>
      </p:sp>
      <p:pic>
        <p:nvPicPr>
          <p:cNvPr id="2458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3113088"/>
            <a:ext cx="1457325" cy="274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3" name="Imagem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75" y="2809875"/>
            <a:ext cx="4894263" cy="31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148" name="Retângulo 1"/>
          <p:cNvSpPr>
            <a:spLocks noChangeArrowheads="1"/>
          </p:cNvSpPr>
          <p:nvPr/>
        </p:nvSpPr>
        <p:spPr bwMode="auto">
          <a:xfrm>
            <a:off x="320675" y="1125538"/>
            <a:ext cx="20605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OBJETIVO</a:t>
            </a:r>
          </a:p>
        </p:txBody>
      </p:sp>
      <p:sp>
        <p:nvSpPr>
          <p:cNvPr id="6149" name="Retângulo 4"/>
          <p:cNvSpPr>
            <a:spLocks noChangeArrowheads="1"/>
          </p:cNvSpPr>
          <p:nvPr/>
        </p:nvSpPr>
        <p:spPr bwMode="auto">
          <a:xfrm>
            <a:off x="320675" y="2133600"/>
            <a:ext cx="7923213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Mangal" panose="02040503050203030202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Fazer uma analogia com o cotidiano;</a:t>
            </a:r>
          </a:p>
          <a:p>
            <a:pPr marL="514350" indent="-51435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Conceituar a Esfera;</a:t>
            </a:r>
          </a:p>
          <a:p>
            <a:pPr marL="514350" indent="-51435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Calcular a área lateral e total da superfícies de uma Esfera;</a:t>
            </a:r>
          </a:p>
          <a:p>
            <a:pPr marL="514350" indent="-51435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Fazer análise de uma Esfera a partir de sua planificação</a:t>
            </a:r>
            <a:r>
              <a:rPr lang="pt-BR" altLang="pt-BR" sz="28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endParaRPr lang="pt-BR" altLang="pt-BR" sz="28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pt-BR" altLang="pt-BR" sz="28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5604" name="Retângulo 7"/>
          <p:cNvSpPr>
            <a:spLocks noChangeArrowheads="1"/>
          </p:cNvSpPr>
          <p:nvPr/>
        </p:nvSpPr>
        <p:spPr bwMode="auto">
          <a:xfrm>
            <a:off x="320675" y="985838"/>
            <a:ext cx="2536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EXERCÍCIOS:</a:t>
            </a:r>
          </a:p>
        </p:txBody>
      </p:sp>
      <p:sp>
        <p:nvSpPr>
          <p:cNvPr id="25605" name="Retângulo 4"/>
          <p:cNvSpPr>
            <a:spLocks noChangeArrowheads="1"/>
          </p:cNvSpPr>
          <p:nvPr/>
        </p:nvSpPr>
        <p:spPr bwMode="auto">
          <a:xfrm>
            <a:off x="320675" y="1631950"/>
            <a:ext cx="79232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2) </a:t>
            </a:r>
            <a:r>
              <a:rPr lang="pt-BR" altLang="pt-BR" sz="2400" b="1">
                <a:ea typeface="Microsoft YaHei" pitchFamily="34" charset="-122"/>
              </a:rPr>
              <a:t>(USP) </a:t>
            </a:r>
            <a:r>
              <a:rPr lang="pt-BR" altLang="pt-BR" sz="2400">
                <a:ea typeface="Microsoft YaHei" pitchFamily="34" charset="-122"/>
              </a:rPr>
              <a:t>A área de um fuso esférico cujo ângulo mede </a:t>
            </a:r>
            <a:r>
              <a:rPr lang="el-GR" altLang="pt-BR" sz="2400">
                <a:ea typeface="Microsoft YaHei" pitchFamily="34" charset="-122"/>
              </a:rPr>
              <a:t>π</a:t>
            </a:r>
            <a:r>
              <a:rPr lang="pt-BR" altLang="pt-BR" sz="2400">
                <a:ea typeface="Microsoft YaHei" pitchFamily="34" charset="-122"/>
              </a:rPr>
              <a:t>/3 rad, em uma esfera de 12cm de raio, é:</a:t>
            </a:r>
          </a:p>
        </p:txBody>
      </p:sp>
      <p:pic>
        <p:nvPicPr>
          <p:cNvPr id="2560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563" y="2924175"/>
            <a:ext cx="1543050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6628" name="Retângulo 7"/>
          <p:cNvSpPr>
            <a:spLocks noChangeArrowheads="1"/>
          </p:cNvSpPr>
          <p:nvPr/>
        </p:nvSpPr>
        <p:spPr bwMode="auto">
          <a:xfrm>
            <a:off x="320675" y="985838"/>
            <a:ext cx="2536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EXERCÍCIOS:</a:t>
            </a:r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320675" y="1631950"/>
            <a:ext cx="792321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400" dirty="0" smtClean="0">
                <a:ea typeface="Microsoft YaHei" panose="020B0503020204020204" pitchFamily="34" charset="-122"/>
              </a:rPr>
              <a:t>3) </a:t>
            </a:r>
            <a:r>
              <a:rPr lang="pt-BR" altLang="pt-BR" sz="2400" b="1" dirty="0" smtClean="0">
                <a:ea typeface="Microsoft YaHei" panose="020B0503020204020204" pitchFamily="34" charset="-122"/>
              </a:rPr>
              <a:t>(UFPA) </a:t>
            </a:r>
            <a:r>
              <a:rPr lang="pt-BR" altLang="pt-BR" sz="2400" dirty="0" smtClean="0">
                <a:ea typeface="Microsoft YaHei" panose="020B0503020204020204" pitchFamily="34" charset="-122"/>
              </a:rPr>
              <a:t>A área da superfície de uma esfera é 16</a:t>
            </a:r>
            <a:r>
              <a:rPr lang="el-GR" altLang="pt-BR" sz="2400" dirty="0" smtClean="0">
                <a:ea typeface="Microsoft YaHei" panose="020B0503020204020204" pitchFamily="34" charset="-122"/>
              </a:rPr>
              <a:t>π</a:t>
            </a:r>
            <a:r>
              <a:rPr lang="pt-BR" altLang="pt-BR" sz="2400" dirty="0" smtClean="0">
                <a:ea typeface="Microsoft YaHei" panose="020B0503020204020204" pitchFamily="34" charset="-122"/>
              </a:rPr>
              <a:t>cm². Qual o diâmetro da esfera?</a:t>
            </a:r>
          </a:p>
          <a:p>
            <a:pPr eaLnBrk="1" hangingPunct="1">
              <a:defRPr/>
            </a:pPr>
            <a:endParaRPr lang="pt-BR" altLang="pt-BR" sz="2400" dirty="0" smtClean="0">
              <a:ea typeface="Microsoft YaHei" panose="020B0503020204020204" pitchFamily="34" charset="-122"/>
            </a:endParaRPr>
          </a:p>
          <a:p>
            <a:pPr marL="457200" indent="-457200" eaLnBrk="1" hangingPunct="1">
              <a:buFontTx/>
              <a:buAutoNum type="alphaLcParenR"/>
              <a:defRPr/>
            </a:pPr>
            <a:r>
              <a:rPr lang="pt-BR" altLang="pt-BR" sz="2400" dirty="0" smtClean="0">
                <a:ea typeface="Microsoft YaHei" panose="020B0503020204020204" pitchFamily="34" charset="-122"/>
              </a:rPr>
              <a:t>1 cm</a:t>
            </a:r>
          </a:p>
          <a:p>
            <a:pPr marL="457200" indent="-457200" eaLnBrk="1" hangingPunct="1">
              <a:buFontTx/>
              <a:buAutoNum type="alphaLcParenR"/>
              <a:defRPr/>
            </a:pPr>
            <a:r>
              <a:rPr lang="pt-BR" altLang="pt-BR" sz="2400" dirty="0" smtClean="0">
                <a:ea typeface="Microsoft YaHei" panose="020B0503020204020204" pitchFamily="34" charset="-122"/>
              </a:rPr>
              <a:t>2 cm</a:t>
            </a:r>
          </a:p>
          <a:p>
            <a:pPr marL="457200" indent="-457200" eaLnBrk="1" hangingPunct="1">
              <a:buFontTx/>
              <a:buAutoNum type="alphaLcParenR"/>
              <a:defRPr/>
            </a:pPr>
            <a:r>
              <a:rPr lang="pt-BR" altLang="pt-BR" sz="2400" dirty="0" smtClean="0">
                <a:ea typeface="Microsoft YaHei" panose="020B0503020204020204" pitchFamily="34" charset="-122"/>
              </a:rPr>
              <a:t>4 cm</a:t>
            </a:r>
          </a:p>
          <a:p>
            <a:pPr marL="457200" indent="-457200" eaLnBrk="1" hangingPunct="1">
              <a:buFontTx/>
              <a:buAutoNum type="alphaLcParenR"/>
              <a:defRPr/>
            </a:pPr>
            <a:r>
              <a:rPr lang="pt-BR" altLang="pt-BR" sz="2400" dirty="0" smtClean="0">
                <a:ea typeface="Microsoft YaHei" panose="020B0503020204020204" pitchFamily="34" charset="-122"/>
              </a:rPr>
              <a:t>6 cm</a:t>
            </a:r>
          </a:p>
          <a:p>
            <a:pPr marL="457200" indent="-457200" eaLnBrk="1" hangingPunct="1">
              <a:buFontTx/>
              <a:buAutoNum type="alphaLcParenR"/>
              <a:defRPr/>
            </a:pPr>
            <a:r>
              <a:rPr lang="pt-BR" altLang="pt-BR" sz="2400" dirty="0" smtClean="0">
                <a:ea typeface="Microsoft YaHei" panose="020B0503020204020204" pitchFamily="34" charset="-122"/>
              </a:rPr>
              <a:t>8 cm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7652" name="Retângulo 7"/>
          <p:cNvSpPr>
            <a:spLocks noChangeArrowheads="1"/>
          </p:cNvSpPr>
          <p:nvPr/>
        </p:nvSpPr>
        <p:spPr bwMode="auto">
          <a:xfrm>
            <a:off x="320675" y="985838"/>
            <a:ext cx="2536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EXERCÍCIOS:</a:t>
            </a:r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320675" y="1631950"/>
            <a:ext cx="792321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400" dirty="0" smtClean="0">
                <a:ea typeface="Microsoft YaHei" panose="020B0503020204020204" pitchFamily="34" charset="-122"/>
              </a:rPr>
              <a:t>4) </a:t>
            </a:r>
            <a:r>
              <a:rPr lang="pt-BR" altLang="pt-BR" sz="2400" b="1" dirty="0" smtClean="0">
                <a:ea typeface="Microsoft YaHei" panose="020B0503020204020204" pitchFamily="34" charset="-122"/>
              </a:rPr>
              <a:t>(UFPA) </a:t>
            </a:r>
            <a:r>
              <a:rPr lang="pt-BR" altLang="pt-BR" sz="2400" dirty="0" smtClean="0">
                <a:ea typeface="Microsoft YaHei" panose="020B0503020204020204" pitchFamily="34" charset="-122"/>
              </a:rPr>
              <a:t>A área total de uma </a:t>
            </a:r>
            <a:r>
              <a:rPr lang="pt-BR" altLang="pt-BR" sz="2400" dirty="0" err="1" smtClean="0">
                <a:ea typeface="Microsoft YaHei" panose="020B0503020204020204" pitchFamily="34" charset="-122"/>
              </a:rPr>
              <a:t>semi-esfera</a:t>
            </a:r>
            <a:r>
              <a:rPr lang="pt-BR" altLang="pt-BR" sz="2400" dirty="0" smtClean="0">
                <a:ea typeface="Microsoft YaHei" panose="020B0503020204020204" pitchFamily="34" charset="-122"/>
              </a:rPr>
              <a:t> de raio 5 cm é:</a:t>
            </a:r>
          </a:p>
          <a:p>
            <a:pPr eaLnBrk="1" hangingPunct="1">
              <a:defRPr/>
            </a:pPr>
            <a:endParaRPr lang="pt-BR" altLang="pt-BR" sz="2400" dirty="0" smtClean="0">
              <a:ea typeface="Microsoft YaHei" panose="020B0503020204020204" pitchFamily="34" charset="-122"/>
            </a:endParaRPr>
          </a:p>
          <a:p>
            <a:pPr marL="457200" indent="-457200" eaLnBrk="1" hangingPunct="1">
              <a:buFontTx/>
              <a:buAutoNum type="alphaLcParenR"/>
              <a:defRPr/>
            </a:pPr>
            <a:r>
              <a:rPr lang="pt-BR" altLang="pt-BR" sz="2400" dirty="0" smtClean="0">
                <a:ea typeface="Microsoft YaHei" panose="020B0503020204020204" pitchFamily="34" charset="-122"/>
              </a:rPr>
              <a:t>25 </a:t>
            </a:r>
            <a:r>
              <a:rPr lang="el-GR" altLang="pt-BR" sz="2400" dirty="0" smtClean="0">
                <a:ea typeface="Microsoft YaHei" panose="020B0503020204020204" pitchFamily="34" charset="-122"/>
              </a:rPr>
              <a:t>π</a:t>
            </a:r>
            <a:r>
              <a:rPr lang="pt-BR" altLang="pt-BR" sz="2400" dirty="0" smtClean="0">
                <a:ea typeface="Microsoft YaHei" panose="020B0503020204020204" pitchFamily="34" charset="-122"/>
              </a:rPr>
              <a:t>/3 cm²</a:t>
            </a:r>
          </a:p>
          <a:p>
            <a:pPr marL="457200" indent="-457200" eaLnBrk="1" hangingPunct="1">
              <a:buFontTx/>
              <a:buAutoNum type="alphaLcParenR"/>
              <a:defRPr/>
            </a:pPr>
            <a:r>
              <a:rPr lang="pt-BR" altLang="pt-BR" sz="2400" dirty="0" smtClean="0">
                <a:ea typeface="Microsoft YaHei" panose="020B0503020204020204" pitchFamily="34" charset="-122"/>
              </a:rPr>
              <a:t>25 </a:t>
            </a:r>
            <a:r>
              <a:rPr lang="el-GR" altLang="pt-BR" sz="2400" dirty="0" smtClean="0">
                <a:ea typeface="Microsoft YaHei" panose="020B0503020204020204" pitchFamily="34" charset="-122"/>
              </a:rPr>
              <a:t>π</a:t>
            </a:r>
            <a:r>
              <a:rPr lang="pt-BR" altLang="pt-BR" sz="2400" dirty="0" smtClean="0">
                <a:ea typeface="Microsoft YaHei" panose="020B0503020204020204" pitchFamily="34" charset="-122"/>
              </a:rPr>
              <a:t> cm²</a:t>
            </a:r>
          </a:p>
          <a:p>
            <a:pPr marL="457200" indent="-457200" eaLnBrk="1" hangingPunct="1">
              <a:buFontTx/>
              <a:buAutoNum type="alphaLcParenR"/>
              <a:defRPr/>
            </a:pPr>
            <a:r>
              <a:rPr lang="pt-BR" altLang="pt-BR" sz="2400" dirty="0" smtClean="0">
                <a:ea typeface="Microsoft YaHei" panose="020B0503020204020204" pitchFamily="34" charset="-122"/>
              </a:rPr>
              <a:t>50 </a:t>
            </a:r>
            <a:r>
              <a:rPr lang="el-GR" altLang="pt-BR" sz="2400" dirty="0" smtClean="0">
                <a:ea typeface="Microsoft YaHei" panose="020B0503020204020204" pitchFamily="34" charset="-122"/>
              </a:rPr>
              <a:t>π</a:t>
            </a:r>
            <a:r>
              <a:rPr lang="pt-BR" altLang="pt-BR" sz="2400" dirty="0" smtClean="0">
                <a:ea typeface="Microsoft YaHei" panose="020B0503020204020204" pitchFamily="34" charset="-122"/>
              </a:rPr>
              <a:t> cm²</a:t>
            </a:r>
          </a:p>
          <a:p>
            <a:pPr marL="457200" indent="-457200" eaLnBrk="1" hangingPunct="1">
              <a:buFontTx/>
              <a:buAutoNum type="alphaLcParenR"/>
              <a:defRPr/>
            </a:pPr>
            <a:r>
              <a:rPr lang="pt-BR" altLang="pt-BR" sz="2400" dirty="0" smtClean="0">
                <a:ea typeface="Microsoft YaHei" panose="020B0503020204020204" pitchFamily="34" charset="-122"/>
              </a:rPr>
              <a:t>100 </a:t>
            </a:r>
            <a:r>
              <a:rPr lang="el-GR" altLang="pt-BR" sz="2400" dirty="0" smtClean="0">
                <a:ea typeface="Microsoft YaHei" panose="020B0503020204020204" pitchFamily="34" charset="-122"/>
              </a:rPr>
              <a:t>π</a:t>
            </a:r>
            <a:r>
              <a:rPr lang="pt-BR" altLang="pt-BR" sz="2400" dirty="0" smtClean="0">
                <a:ea typeface="Microsoft YaHei" panose="020B0503020204020204" pitchFamily="34" charset="-122"/>
              </a:rPr>
              <a:t> cm²</a:t>
            </a:r>
          </a:p>
          <a:p>
            <a:pPr marL="457200" indent="-457200" eaLnBrk="1" hangingPunct="1">
              <a:buFontTx/>
              <a:buAutoNum type="alphaLcParenR"/>
              <a:defRPr/>
            </a:pPr>
            <a:r>
              <a:rPr lang="pt-BR" altLang="pt-BR" sz="2400" dirty="0" smtClean="0">
                <a:ea typeface="Microsoft YaHei" panose="020B0503020204020204" pitchFamily="34" charset="-122"/>
              </a:rPr>
              <a:t>625 </a:t>
            </a:r>
            <a:r>
              <a:rPr lang="el-GR" altLang="pt-BR" sz="2400" dirty="0" smtClean="0">
                <a:ea typeface="Microsoft YaHei" panose="020B0503020204020204" pitchFamily="34" charset="-122"/>
              </a:rPr>
              <a:t>π</a:t>
            </a:r>
            <a:r>
              <a:rPr lang="pt-BR" altLang="pt-BR" sz="2400" dirty="0" smtClean="0">
                <a:ea typeface="Microsoft YaHei" panose="020B0503020204020204" pitchFamily="34" charset="-122"/>
              </a:rPr>
              <a:t>/3 cm²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tângulo 3"/>
          <p:cNvSpPr>
            <a:spLocks noChangeArrowheads="1"/>
          </p:cNvSpPr>
          <p:nvPr/>
        </p:nvSpPr>
        <p:spPr bwMode="auto">
          <a:xfrm>
            <a:off x="320675" y="1125538"/>
            <a:ext cx="22113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RECURSOS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0675" y="2133600"/>
            <a:ext cx="7923213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eaLnBrk="1" hangingPunct="1">
              <a:buFont typeface="Arial" charset="0"/>
              <a:buAutoNum type="arabicPeriod"/>
              <a:defRPr/>
            </a:pPr>
            <a:r>
              <a:rPr lang="pt-BR" sz="2800" b="1" dirty="0"/>
              <a:t>Aula no Laboratório de Informática. </a:t>
            </a:r>
          </a:p>
          <a:p>
            <a:pPr eaLnBrk="1" hangingPunct="1">
              <a:defRPr/>
            </a:pPr>
            <a:r>
              <a:rPr lang="pt-BR" sz="2800" dirty="0"/>
              <a:t>Os educadores devem levar os alunos ao Laboratório de informática escolar, e solicitar para que eles pesquisem as esferas, suas características e propriedades. </a:t>
            </a:r>
          </a:p>
        </p:txBody>
      </p:sp>
      <p:sp>
        <p:nvSpPr>
          <p:cNvPr id="28677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tângulo 3"/>
          <p:cNvSpPr>
            <a:spLocks noChangeArrowheads="1"/>
          </p:cNvSpPr>
          <p:nvPr/>
        </p:nvSpPr>
        <p:spPr bwMode="auto">
          <a:xfrm>
            <a:off x="320675" y="1125538"/>
            <a:ext cx="22113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RECURSOS</a:t>
            </a:r>
          </a:p>
        </p:txBody>
      </p:sp>
      <p:sp>
        <p:nvSpPr>
          <p:cNvPr id="29700" name="Retângulo 4"/>
          <p:cNvSpPr>
            <a:spLocks noChangeArrowheads="1"/>
          </p:cNvSpPr>
          <p:nvPr/>
        </p:nvSpPr>
        <p:spPr bwMode="auto">
          <a:xfrm>
            <a:off x="320675" y="2133600"/>
            <a:ext cx="792321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b="1">
                <a:ea typeface="Microsoft YaHei" pitchFamily="34" charset="-122"/>
              </a:rPr>
              <a:t>2. Aula de observação. </a:t>
            </a: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Os educadores devem pedir aos alunos que busquem objetos do cotidiano e os levem para sala de aula, apresentando as suas características geométricas. </a:t>
            </a:r>
          </a:p>
        </p:txBody>
      </p:sp>
      <p:sp>
        <p:nvSpPr>
          <p:cNvPr id="29701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tângulo 3"/>
          <p:cNvSpPr>
            <a:spLocks noChangeArrowheads="1"/>
          </p:cNvSpPr>
          <p:nvPr/>
        </p:nvSpPr>
        <p:spPr bwMode="auto">
          <a:xfrm>
            <a:off x="320675" y="1125538"/>
            <a:ext cx="40370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DESENVOLVIMENTO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0675" y="2133600"/>
            <a:ext cx="7923213" cy="3281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dirty="0">
                <a:cs typeface="Arial" panose="020B0604020202020204" pitchFamily="34" charset="0"/>
              </a:rPr>
              <a:t>Apresentação de imagens de aplicações de esferas e suas particularidades. 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dirty="0">
                <a:cs typeface="Arial" panose="020B0604020202020204" pitchFamily="34" charset="0"/>
              </a:rPr>
              <a:t>Utilização de software de modelagem virtual e de apresentação bidimensional e tridimensional.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sz="2800" dirty="0">
                <a:cs typeface="Arial" panose="020B0604020202020204" pitchFamily="34" charset="0"/>
              </a:rPr>
              <a:t>http://www.plm.automation.siemens.com/en_us/products/solid-edge/</a:t>
            </a:r>
          </a:p>
          <a:p>
            <a:pPr eaLnBrk="1" hangingPunct="1">
              <a:defRPr/>
            </a:pPr>
            <a:endParaRPr lang="pt-BR" sz="2800" dirty="0"/>
          </a:p>
        </p:txBody>
      </p:sp>
      <p:sp>
        <p:nvSpPr>
          <p:cNvPr id="30725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tângulo 3"/>
          <p:cNvSpPr>
            <a:spLocks noChangeArrowheads="1"/>
          </p:cNvSpPr>
          <p:nvPr/>
        </p:nvSpPr>
        <p:spPr bwMode="auto">
          <a:xfrm>
            <a:off x="320675" y="692150"/>
            <a:ext cx="2759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REFERÊNCIAS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5750" y="1196975"/>
            <a:ext cx="7923213" cy="6248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>
                <a:cs typeface="Arial" panose="020B0604020202020204" pitchFamily="34" charset="0"/>
                <a:hlinkClick r:id="rId3"/>
              </a:rPr>
              <a:t>http://www.apolo11.com/spacenews.php?posic=dat_20100528-075313.inc</a:t>
            </a:r>
            <a:r>
              <a:rPr lang="pt-BR" sz="2000">
                <a:cs typeface="Arial" panose="020B0604020202020204" pitchFamily="34" charset="0"/>
              </a:rPr>
              <a:t>: Acesso em 07/08/15.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pt-BR" sz="2000">
                <a:cs typeface="Arial" panose="020B0604020202020204" pitchFamily="34" charset="0"/>
                <a:hlinkClick r:id="rId4"/>
              </a:rPr>
              <a:t>http://www.infoescola.com/quimica/molecula/</a:t>
            </a:r>
            <a:r>
              <a:rPr lang="pt-BR" altLang="pt-BR" sz="2000">
                <a:cs typeface="Arial" panose="020B0604020202020204" pitchFamily="34" charset="0"/>
              </a:rPr>
              <a:t>: Acesso em 07/08/15.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pt-BR" sz="2000">
                <a:cs typeface="Arial" panose="020B0604020202020204" pitchFamily="34" charset="0"/>
              </a:rPr>
              <a:t>https://pt.wikipedia.org/wiki/Esfera: </a:t>
            </a:r>
            <a:r>
              <a:rPr lang="pt-BR" sz="2000">
                <a:cs typeface="Arial" panose="020B0604020202020204" pitchFamily="34" charset="0"/>
              </a:rPr>
              <a:t>Acesso em 07/07/2015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pt-BR" sz="2000">
                <a:cs typeface="Arial" panose="020B0604020202020204" pitchFamily="34" charset="0"/>
              </a:rPr>
              <a:t>COLEÇÃO OBJETIVO: Sistemas de Métodos de Aprendizagem. GEOMETRIA: POSIÇÃO, MÉTRICA E ANALÍTICA. São Paulo. CERED. Nº 41. Janeiro de 1998.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pt-BR" sz="2000">
                <a:cs typeface="Arial" panose="020B0604020202020204" pitchFamily="34" charset="0"/>
              </a:rPr>
              <a:t>SMOLE, Kátia Cristina Stocco; KIYUKAWA, Rocu Saburo. Matemática – Ensino Médio, v.2. ed. Saraiva, 1999. 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pt-BR" sz="2000">
                <a:cs typeface="Arial" panose="020B0604020202020204" pitchFamily="34" charset="0"/>
              </a:rPr>
              <a:t>http://concursos.brasilescola.com/matematica/calculo-volume-esfera.html: Acesso em 04/07/2015.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pt-BR" sz="2000">
                <a:cs typeface="Arial" panose="020B0604020202020204" pitchFamily="34" charset="0"/>
                <a:hlinkClick r:id="rId5"/>
              </a:rPr>
              <a:t>http://www.somatematica.com.br/emedio/espacial/espacial24.php</a:t>
            </a:r>
            <a:r>
              <a:rPr lang="pt-BR" altLang="pt-BR" sz="2000">
                <a:cs typeface="Arial" panose="020B0604020202020204" pitchFamily="34" charset="0"/>
              </a:rPr>
              <a:t>: Acesso em 07/08/2015.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>
                <a:cs typeface="Arial" panose="020B0604020202020204" pitchFamily="34" charset="0"/>
                <a:hlinkClick r:id="rId6"/>
              </a:rPr>
              <a:t>www.blog.mcientifica.com.br</a:t>
            </a:r>
            <a:r>
              <a:rPr lang="pt-BR" sz="2000">
                <a:cs typeface="Arial" panose="020B0604020202020204" pitchFamily="34" charset="0"/>
              </a:rPr>
              <a:t>: Avesso em 10/08/2015.</a:t>
            </a:r>
            <a:endParaRPr lang="pt-BR" altLang="pt-BR" sz="2000"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altLang="pt-BR" sz="2000"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sz="2000"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sz="200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pt-BR" sz="2000" dirty="0"/>
          </a:p>
        </p:txBody>
      </p:sp>
      <p:sp>
        <p:nvSpPr>
          <p:cNvPr id="31749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tângulo 7"/>
          <p:cNvSpPr>
            <a:spLocks noChangeArrowheads="1"/>
          </p:cNvSpPr>
          <p:nvPr/>
        </p:nvSpPr>
        <p:spPr bwMode="auto">
          <a:xfrm>
            <a:off x="320675" y="1125538"/>
            <a:ext cx="2401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CONTEÚDO</a:t>
            </a:r>
          </a:p>
        </p:txBody>
      </p:sp>
      <p:sp>
        <p:nvSpPr>
          <p:cNvPr id="8196" name="Retângulo 8"/>
          <p:cNvSpPr>
            <a:spLocks noChangeArrowheads="1"/>
          </p:cNvSpPr>
          <p:nvPr/>
        </p:nvSpPr>
        <p:spPr bwMode="auto">
          <a:xfrm>
            <a:off x="320675" y="1844675"/>
            <a:ext cx="7923213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1" hangingPunct="1">
              <a:buFontTx/>
              <a:buAutoNum type="arabicPeriod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Objetos esféricos do cotidiano;</a:t>
            </a:r>
          </a:p>
          <a:p>
            <a:pPr marL="514350" indent="-514350" eaLnBrk="1" hangingPunct="1">
              <a:buFontTx/>
              <a:buAutoNum type="arabicPeriod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Conceituação de Esfera</a:t>
            </a:r>
          </a:p>
          <a:p>
            <a:pPr marL="514350" indent="-514350" eaLnBrk="1" hangingPunct="1">
              <a:buFontTx/>
              <a:buAutoNum type="arabicPeriod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Esfera de Revolução;</a:t>
            </a:r>
          </a:p>
          <a:p>
            <a:pPr marL="514350" indent="-514350" eaLnBrk="1" hangingPunct="1">
              <a:buFontTx/>
              <a:buAutoNum type="arabicPeriod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Superfície Esférica;</a:t>
            </a:r>
          </a:p>
          <a:p>
            <a:pPr marL="514350" indent="-514350" eaLnBrk="1" hangingPunct="1">
              <a:buFontTx/>
              <a:buAutoNum type="arabicPeriod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Fuso Esférico;</a:t>
            </a:r>
          </a:p>
          <a:p>
            <a:pPr marL="514350" indent="-514350" eaLnBrk="1" hangingPunct="1">
              <a:buFontTx/>
              <a:buAutoNum type="arabicPeriod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Exercícios.</a:t>
            </a:r>
          </a:p>
        </p:txBody>
      </p:sp>
      <p:sp>
        <p:nvSpPr>
          <p:cNvPr id="8197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tângulo 3"/>
          <p:cNvSpPr>
            <a:spLocks noChangeArrowheads="1"/>
          </p:cNvSpPr>
          <p:nvPr/>
        </p:nvSpPr>
        <p:spPr bwMode="auto">
          <a:xfrm>
            <a:off x="320675" y="1125538"/>
            <a:ext cx="15986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ESFERA</a:t>
            </a: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2644775" y="5259388"/>
            <a:ext cx="23304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200">
                <a:ea typeface="Microsoft YaHei" pitchFamily="34" charset="-122"/>
              </a:rPr>
              <a:t>Bola de Gude</a:t>
            </a:r>
          </a:p>
        </p:txBody>
      </p:sp>
      <p:sp>
        <p:nvSpPr>
          <p:cNvPr id="9221" name="Retângulo 3"/>
          <p:cNvSpPr>
            <a:spLocks noChangeArrowheads="1"/>
          </p:cNvSpPr>
          <p:nvPr/>
        </p:nvSpPr>
        <p:spPr bwMode="auto">
          <a:xfrm>
            <a:off x="320675" y="1619250"/>
            <a:ext cx="5216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200">
                <a:ea typeface="Microsoft YaHei" pitchFamily="34" charset="-122"/>
              </a:rPr>
              <a:t>Objetos esféricos do cotidiano</a:t>
            </a:r>
          </a:p>
        </p:txBody>
      </p:sp>
      <p:sp>
        <p:nvSpPr>
          <p:cNvPr id="9222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9223" name="Picture 13" descr="http://mlb-s1-p.mlstatic.com/bola-bolinha-de-gude-pcte-com-300-unidades-imperdivel-14185-MLB4467071523_062013-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313" y="2492375"/>
            <a:ext cx="3678237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tângulo 3"/>
          <p:cNvSpPr>
            <a:spLocks noChangeArrowheads="1"/>
          </p:cNvSpPr>
          <p:nvPr/>
        </p:nvSpPr>
        <p:spPr bwMode="auto">
          <a:xfrm>
            <a:off x="320675" y="1125538"/>
            <a:ext cx="15986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ESFERA</a:t>
            </a:r>
          </a:p>
        </p:txBody>
      </p:sp>
      <p:sp>
        <p:nvSpPr>
          <p:cNvPr id="10244" name="CaixaDeTexto 3"/>
          <p:cNvSpPr txBox="1">
            <a:spLocks noChangeArrowheads="1"/>
          </p:cNvSpPr>
          <p:nvPr/>
        </p:nvSpPr>
        <p:spPr bwMode="auto">
          <a:xfrm>
            <a:off x="3286125" y="5268913"/>
            <a:ext cx="2857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600">
                <a:ea typeface="Microsoft YaHei" pitchFamily="34" charset="-122"/>
              </a:rPr>
              <a:t>Lua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000">
                <a:ea typeface="Microsoft YaHei" pitchFamily="34" charset="-122"/>
              </a:rPr>
              <a:t>http://www.apolo11.com/spacenews.php?posic=dat_20100528-075313.inc</a:t>
            </a:r>
          </a:p>
        </p:txBody>
      </p:sp>
      <p:sp>
        <p:nvSpPr>
          <p:cNvPr id="10245" name="Retângulo 3"/>
          <p:cNvSpPr>
            <a:spLocks noChangeArrowheads="1"/>
          </p:cNvSpPr>
          <p:nvPr/>
        </p:nvSpPr>
        <p:spPr bwMode="auto">
          <a:xfrm>
            <a:off x="320675" y="1619250"/>
            <a:ext cx="5216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200">
                <a:ea typeface="Microsoft YaHei" pitchFamily="34" charset="-122"/>
              </a:rPr>
              <a:t>Objetos esféricos do cotidiano</a:t>
            </a:r>
          </a:p>
        </p:txBody>
      </p:sp>
      <p:sp>
        <p:nvSpPr>
          <p:cNvPr id="10246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10247" name="Picture 2" descr="http://www.apolo11.com/imagens/2010/planeta_ven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2313" y="2359025"/>
            <a:ext cx="2881312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tângulo 3"/>
          <p:cNvSpPr>
            <a:spLocks noChangeArrowheads="1"/>
          </p:cNvSpPr>
          <p:nvPr/>
        </p:nvSpPr>
        <p:spPr bwMode="auto">
          <a:xfrm>
            <a:off x="320675" y="1125538"/>
            <a:ext cx="15986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ESFERA</a:t>
            </a:r>
          </a:p>
        </p:txBody>
      </p:sp>
      <p:sp>
        <p:nvSpPr>
          <p:cNvPr id="11268" name="CaixaDeTexto 3"/>
          <p:cNvSpPr txBox="1">
            <a:spLocks noChangeArrowheads="1"/>
          </p:cNvSpPr>
          <p:nvPr/>
        </p:nvSpPr>
        <p:spPr bwMode="auto">
          <a:xfrm>
            <a:off x="2843213" y="5370513"/>
            <a:ext cx="32416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600">
                <a:ea typeface="Microsoft YaHei" pitchFamily="34" charset="-122"/>
              </a:rPr>
              <a:t>Molécula Química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000">
                <a:ea typeface="Microsoft YaHei" pitchFamily="34" charset="-122"/>
              </a:rPr>
              <a:t>http://www.infoescola.com/quimica/molecula/</a:t>
            </a:r>
          </a:p>
        </p:txBody>
      </p:sp>
      <p:sp>
        <p:nvSpPr>
          <p:cNvPr id="11269" name="Retângulo 3"/>
          <p:cNvSpPr>
            <a:spLocks noChangeArrowheads="1"/>
          </p:cNvSpPr>
          <p:nvPr/>
        </p:nvSpPr>
        <p:spPr bwMode="auto">
          <a:xfrm>
            <a:off x="320675" y="1619250"/>
            <a:ext cx="5216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200">
                <a:ea typeface="Microsoft YaHei" pitchFamily="34" charset="-122"/>
              </a:rPr>
              <a:t>Objetos esféricos do cotidiano</a:t>
            </a:r>
          </a:p>
        </p:txBody>
      </p:sp>
      <p:sp>
        <p:nvSpPr>
          <p:cNvPr id="11270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1271" name="AutoShape 2" descr="data:image/jpeg;base64,/9j/4AAQSkZJRgABAQAAAQABAAD/2wCEAAkGBxQTEhUUEhQWFhUWFxQVFRcYFxcUGhoYFxIWFxQYGRcYHCggGBolGxQVIjEhJSkrLi4uFx8zODMsNygtLisBCgoKDg0OGhAQGywlHyAsLCwsLC0sLCwsLC80LCwsLCwsLCwsLCwsLCwsLCwsLCwsLCwsLCwsLCwsLCwsLCwsLP/AABEIAJoBDgMBEQACEQEDEQH/xAAcAAEAAgMBAQEAAAAAAAAAAAAABgcDBAUCAQj/xAA5EAACAQIDBgQEBQMDBQAAAAABAgADEQQFIQYSMUFRYRMicYEHMlKxFDNCkaEjcsFi0fAWQ5LC4f/EABoBAQADAQEBAAAAAAAAAAAAAAADBAUCAQb/xAAlEQEAAgICAgIDAAMBAAAAAAAAAQIDEQQhEjETQQUiURRhkTL/2gAMAwEAAhEDEQA/ALxgICAgICAgICAgICAgICAgICAgICAgICAgIHlnA4kC/DWDb1AQEBAQEBAQEBAQEBAQNCvmyKbC7EcbTuKTKC2esTr28Uc5psbG6+sTSXleTSZ06QM4WCAgICAgICAgICB8JtxgFYHgbwbfYCAgearWBPQE/sIeSo/Pc3pVqlR2eu1S/lsbKhBtu8ZsUjxrERrTGtM3tMzva0NgsVUqYNDVN2FwCeJAOl+8zc8Vi8+LUwTaaR5JFIUxAQNfH4taVNna9lF7DUnoB3nVKzadQ5veKV8pQPGbb4tP6v4ULQvbzEgnlx6y/wD4mP15ds//ADcnvx6TfJ8xXEUUrJwcXseIPAg+8oXpNLalfpeL1i0N2cuyAgICAgcnaPGGnTAXQud2/wB/vJMddyq8rJNK6j7RDN86/DHcUBiQDr+k879ZZpj8+2Vn5Pwz4x24lLPHc+YySccQpxyrWntYmzGMLKUY3IAI1voeUp5a67b/ABMk2jxl3JEuEBAQEBAQEBAQIDtRm1Fq+7XqsKSXVkQ2YNyY9RNXi0tTHukR5T9yx+VeL5fG8z4x/HFyzN1oYpfwlRqlBmVXVv8AUbaDqOslz1+XFvJERaP44wW+LJqkzNZ/q2JitsgICBE8y2Bw1St4y71N771h8pbqVMk+W3j4o/ir5eTdyyt+H30rEC3mvy4cR6zitZtMRHuXVrRWNz6hp1NpMRUBbD4YtTHBmv5u4E044WGnWXJqf4y55+a/eLHuv9bmze0y4ktTZfDqr8yHp1Ercnizh7idxP2t8Xlxm6mNTH078qLaHfEXGXw5pU3tUurADUmx4C0kw38LxKLNj86TVWVLBYuvVWmaddnP1Bgo6Ek6TS+ekRtmxgtvS7dn8u/D4enSJuVHmP8AqOp/kzMyX87TZp4qeFYq6M4SEBAQEBAje29FjSVl/STf35/xJsE96Z/5CszjiY+lW48sWJY3J5mX6+nzWTczuWPCobz2XNI7WbsHQIV2PDQD7yjnnvT6P8bWdTZLZXahAQEBAQEBAQECt9vNh6tWv+Iw1m3reJTJtqOanvLeHk+NfGVPNxvK3lDV2Oyg4Zi2OoFWY2RrXVByNxznObPNp1E9O8OCKxuY7WdRa4HPv17yssskBAQECL/EDE+FQWoACVddCLgg8Qe0s8TXydqnNiZxTpXz7bYnhSPhqB8o4C/rwmnOLDPdo3LMrfLWNVnUMmyuYhMStaoTcE7xvx39PvIuXkj4tJuJjmMsSsc46piGKUbKo+epxA7DqZkNh0MDlVOlqBdubtqx94G9AQEBAQEBAQPFWmGBVhcHQiHkxExqUOzjZJFDOtioBax0I9Dzliueftl5PxtZn9XzLtjlNmNlUgHQ3Nj9p7Od5j/GxE9phhsOtNQqCyjgJXmZmdy1KUikahlnjogICAgICAgICAgeXUEWIuDxEDRWn4JFvyieH0E/+sDLjcxp0Req4W/C54+ggcOrttQB0VyOtoHTynaChiNKb+b6To37c4G5jsalJS9RgoH/ACw6wK726zOrVprvoadCoSqX0Y21vblPYmYncPJiJjUq9xuHQACnUaxtvXHOWo5X9hVnix9S2cEVPlJIB4k8SbSHJlm6bHiii5thaZXB0wf9Vu4voZEld+AgICAgICAgICBpZz+RV/sb7QMuX/lJ/av2gbEBAQEBAQEBAQEBAQEDHiSAjFuABJ9LawK7x+DdqlFq7XSsdH+kX8o7aWgSGpsfhmWyswPUMD/ECLZbi6OAxVQOVqabqP0bv0vAk2zarjCcTVYPusVRP0rbnbmYG7tlkIxmGamDZx5qZ6MOF+xgVRnuz64OkjtULP8A9xLXse1oHHwNcsoZgVQm2+wsD2F+JnsVmfTybRHtNtgM/qnG+Crl6LAjdP6bLxXtLNscfFufatXJPy6j0taVVogICAgICAgICBpZz+RV/sb7QMuX/lJ/av2gbEBAQEBAQEBAQEBAQEDn7QKThqwXj4b2/wDEwKhobUuKRpEh0IA3W1t6dIHOTMnUndZgeGhMDLhcR82+pNxxMCzNiKlKhhrl1UFidSBygdvEZzS3CadRXPABWBN/QQPWBy1AnnUMzeZrgHU+sBm2SUMRSNGqgKcQBpY8iOhnVbTWdw5tWLRqWjs5sjh8GS1IMXb9TneNug6CdXy2t1LmmKte4d+RpCAgICAgICAgfGa2p4QI/nef0PDqIH3mKkC2vHvA9ZXtJQKIpbdIAGvp1gd2m4YXUgg8CNYHqAgICAgICAgICAgIHwi+kCtMz+GyBq1Va26N7eprYWF9SGPrAr3MMXub6sbOG1FtNOh5wM2XVHxBVaSk3NvU8bA+0DvYXKjVKqKqqSd21TQA9PWBgzXLK2EqAMQG+ZShuDY/7wLU2Nzk4rDK76OpKv6jn7iB3YCAgICAgICAgICBXm1m0LVaho0TZVuGsfmI9OUCM1M0oJSFRnCjUanzXHEW6wOC+1FIt5A3qdIEy2L2tKsFY3Q6EX4X5iBagN+ED7AQEBAQEBAQEBAQEDmYyh47bhP9NT57fqP0+kDDX2Wwjm7UEPtAivxNwww+HomgoRUqcEAXiLA6QKvrY5nI1N7300uep7wNuliKjMGe7WNtTAtX4Zm9KowFgW9rjpAmcBAQEBAQEBAQEDUzasUo1GHFUYj2ECiKWcLTNR3I01t17CBW2bZm1SoznTeJNhwHtAwYbFm8Cb7MZgACGFyflPSB+htlq5fC0mPHd+xt/iBuY3GrTF2PHgOZntazKPJkrSO3Nq52y6lAB6ySMcK88m0e4b2W5klYeXiOInFqzVNizVyR03ZymIGHFYpKY3qjKo6k2ndKWvOqxtxfJWkbtOmlh9oMM7bq1kJ5C9r+klvxM1I3asoacvDedVtDpyuskDnZpnVKgPO2v0jU/tA4LbdID+S9vUQN/DbU0aqncJV+AVhYk9usDS2mzx8Ki06G54jAFmc6KGPzH3ljBhi/dvStyM006r7czJts6zKEbw61YsVHh8O3A/zOM1YrbUJMNptXcuxX2WOJBONqFiRoieVV/wBzIkqB5p8P8Th3LYdfHTl9Q/8AsDm4HYrMagf+j4YvfznU9gIFi7AVxST8KwKspJAbQ3PG8CYwEBAQEBA8q4PAg+8PImJeoekDBicZTpi7uq+p19hxMDm4zGNWRqdKkzBgVLt5F1HHXUwPzrtXgGp1HRxZlJBHpAhWJpG8D5hqRvAmGzmHYsoAuSQAO5OkD9FZVkLUqKKtaojBRcXDLfnoRA4Ge4+pRrEVWV91dLjdvfpbnLGOlpjpmcrNjrefLe4hC8TmlR2uzE9B0EuxSIfP3z3tPcpRsfjz4iDW5YD25iV81emlwcv7QsqUn0LxXqBVZjwUEn2F57EbnTyZ1G1d4/N6Rr0q2Iu9FkJFtRvXPlt20m1ipauKaY+rMDJeL5ovk7r/ABrbUVcDVpq2GNqpPyqLetxynfGtyKzNcncHJpx7RFsXUpFsBm71KZpVT5k+UniV/wA2mfzsVa38q/bS4OW1qeNvp3s5xxpIN353YInPVja/oOMoryH1Mlb8YFrb3hNfzk/MQLnXlrygdrGbHUGU+GSh5G9x7iBXGPpNSqFQ12RtGBvqOkCQY/JXzbD06ytuV6YNNwdFccfaWMObw6lXzYfPuPbe2B2IqYWoa1crvAEIqG415k9YzZotGoMOGazuU/ldYICBzM4yoVRvL5aq6q3+D2gamBz9VW2IIQrozHQAjr0iI2TOnTwOZ0a1/CqI9uO6wM6tS1fcOa3rb1LbnLogIEWzPNr7zE2pKbG33MnrT/rNzcje5mf1hHX2kTe/p3He9v4k/wAU/bPnm13+qUZZn71F3VpM724/KtuRJMqXjU9Nvj5JtX9vbe/C4ip+ZUFMfTTGvoWM4TtjCZVSp6hbn6m8x/cwN2BCtvdhlxg8SlZawFtflcdD0PeBTWabFVKbFalOpTP9hZT3DAcIGTL9lCUKBWdiyspCEHoVuRzgWvsFsAMMRWxABqD5EGoXuTzaBP4EV20yJq1qlMXYCzDmRyIljDkivUszn8Wcn7V9oD/0/VvcLp7y38sMT/DyfxMdi8hZW8RxYL8vK56+krZssT1DW4HEms+dvpN5VbDFi6O+jJ9Slf3Fp7E6nbyY3Gn57zOnWo1jhqlwVawB4EX0YdiJsUzeUbhjXw+M6l4p4kU2O89iv8+k7+Rx8awdi8ixFVPHLmkGACXGpA1v6azO5eTymIj6aPEx+MTM/bd2mx+IwPhs1QVA5IBK2sQJUXEbz/a81qQpk3beDacrc7wOXh8+qoLLVcAixFzA9YPEoQ28bmBYvw/qAq6r8osR6nUwJfAQEBAQKt+KTImIUVA+46BhY+VnVv1DnpLvErH/AK+1HmWt1X6R7J8yQYuk+GRqIuoK3LbxOhHoZbvG6TFp2qY58bxNV5AzHbL7AQKg2iqVFLUjoAxJHeaOPU9vleVN43SXBo3vJpUa72svYFGO8xvYAKJRzzHp9F+Mi07mUylZrEBAQPhEDQzujeixUDeSzry1U3/xA28LWDorDgwB/cQMsBA+WgfYCAgcvOtnsPirePTDEcG4MPQidVvavpxalbe3KwXw/wADScP4W8w1G+xYD2M7nPeY04jBSJ2lCgAWHDtIkyFfEtqdWh4I81W4ZAupuOw6wKbWmQ+4QQ17FToQe8DoYimKW7e9ucD0cRoAguX0FtftPZh5Erp2Kyg4fDgP87+Zu2mg/aePXfgICAgIHLz/ACGji6e5WW9tVYaMp6gzul5pO4cXpF41Lj5BsFh8NV8Xeeq4N13yLL3AA4zu+e1o04pgrWdpZIUxAQOJn2zyV/NYBwPZugP+8lplmvSnyOHTL39uFl2xt2/qIEHUNvn2kk8ifpUx/jY3+0aTDA4NaSBEFgP57mV7WmZ3LUx4646+NWxPHZAQEBA8uoIIPAix94HJ2eq7qNTbQ03KC/Tiv8Q83Drgw92+wEBAQED4TArfPM5GIrKr4k0KBVt1l+oEixmrixxjpuK7lkZcs5MmptqGTD5+FppQwr7xY7niEk6k2J1mfl8pvO4aOHxikalMMmyRKAv89Q/NUbUk9ugkSZpbQ7G4bFks67tT610Pv1gROt8Jt7Q4p93pYEwPmW7LfgHCEbwY+Wqdb9AfpMCycG90U9oGaAgICAgICAgICAgICAgICAgIHGzjMmVvDp/Na7HpJKU33KpnzTE+NfbiYnFUlUM1TjqNdT7SWKzM6iFO96VjdpauDz4Kw3GNu86nH/UdOVET+sppl+MFVN4e46GVrV1OmviyRkruG1OUhAQED4RApLajZHE0a77qO9EksjIN61/0kDUGaWPkRNe/bMycaYt16dDYHZSu9ZKtam1KlTO959GdhwsOQkebNXWo9pcOG29z6W9KK8QEDDi8MtRSrC4P/AR3gaGV1Ct0fiuh7j9Le8DqwEBAQEBAQEBAQEBAQEBAQEBAr7FZsKdWqz8dd0d7nSXIpuI0wr8iKXtNkIxWKLMSeZJ7D0lqI1DGvkm07lmwWINxPJh3jv2svY7E75ewsLA278JRzRp9FwL+W0nkDRICAgICAgICAgIGhjbK6ubAG6sToLcdYEexW3mGpVCgLVFHF1FwD0vzlrHw8uSNxCrk5mLHOplI8pzSliED0m3h+xHYjlIcmO2OdWhNjy1yRust2RpCAgICAgICAgICAgICAgIFd7a5WVqFgPK+oPfmJcw33GmD+QwTW/lHqUKrYYg6gy1Ese1Jhs4LCm/AzmZSY6StLZLLTSp7zCzNbToOUoZbbnp9LwcM46bn3LvSJdICAgICAgICAgIEV+IuJVMMocXRqqB+XlvqJZ4tItftV5dprj6QrD57hqKvRaglVCWKODbRuA9pp3pe0xaLa/0y6WrWs1mu/wDbZ+HeM3MQAp8tW43fS9jIubEWpv8AibhzNcmv6taZDYICAgICAgICAgICAgICAgYsTh1qKVcAg8jPYmY9ObUi0as477MU7+VmA6WDfydZJ8sqk8Kn1LNhNn6SG7Xcg3F9B+w0nk5JlJTiUrO57deRrJAQEBAQEBAQEBAQOZtHk64vDvRfTeHlPRhwM7x3mltw4yUi9dSprHbHYyiSvgPUa/lZLFSP30mjHJrMe2dPGtE+k5+HmydSi34jEKEa1qdO4JW/EsRzlXPn8o8YWcGDxnylP5VWyAgICAgICAgICAgICAgICAgICAgICAgICAgICAgICAgICAgICAgICAgICAgICAgICAgICAgICAgICAgICAgICAgICAgICAgICAgIH//Z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1272" name="AutoShape 4" descr="data:image/jpeg;base64,/9j/4AAQSkZJRgABAQAAAQABAAD/2wCEAAkGBxQTEhUUEhQWFhUWFxQVFRcYFxcUGhoYFxIWFxQYGRcYHCggGBolGxQVIjEhJSkrLi4uFx8zODMsNygtLisBCgoKDg0OGhAQGywlHyAsLCwsLC0sLCwsLC80LCwsLCwsLCwsLCwsLCwsLCwsLCwsLCwsLCwsLCwsLCwsLCwsLP/AABEIAJoBDgMBEQACEQEDEQH/xAAcAAEAAgMBAQEAAAAAAAAAAAAABgcDBAUCAQj/xAA5EAACAQIDBgQEBQMDBQAAAAABAgADEQQFIQYSMUFRYRMicYEHMlKxFDNCkaEjcsFi0fAWQ5LC4f/EABoBAQADAQEBAAAAAAAAAAAAAAADBAUCAQb/xAAlEQEAAgICAgIDAAMBAAAAAAAAAQIDEQQhEjETQQUiURRhkTL/2gAMAwEAAhEDEQA/ALxgICAgICAgICAgICAgICAgICAgICAgICAgIHlnA4kC/DWDb1AQEBAQEBAQEBAQEBAQNCvmyKbC7EcbTuKTKC2esTr28Uc5psbG6+sTSXleTSZ06QM4WCAgICAgICAgICB8JtxgFYHgbwbfYCAgearWBPQE/sIeSo/Pc3pVqlR2eu1S/lsbKhBtu8ZsUjxrERrTGtM3tMzva0NgsVUqYNDVN2FwCeJAOl+8zc8Vi8+LUwTaaR5JFIUxAQNfH4taVNna9lF7DUnoB3nVKzadQ5veKV8pQPGbb4tP6v4ULQvbzEgnlx6y/wD4mP15ds//ADcnvx6TfJ8xXEUUrJwcXseIPAg+8oXpNLalfpeL1i0N2cuyAgICAgcnaPGGnTAXQud2/wB/vJMddyq8rJNK6j7RDN86/DHcUBiQDr+k879ZZpj8+2Vn5Pwz4x24lLPHc+YySccQpxyrWntYmzGMLKUY3IAI1voeUp5a67b/ABMk2jxl3JEuEBAQEBAQEBAQIDtRm1Fq+7XqsKSXVkQ2YNyY9RNXi0tTHukR5T9yx+VeL5fG8z4x/HFyzN1oYpfwlRqlBmVXVv8AUbaDqOslz1+XFvJERaP44wW+LJqkzNZ/q2JitsgICBE8y2Bw1St4y71N771h8pbqVMk+W3j4o/ir5eTdyyt+H30rEC3mvy4cR6zitZtMRHuXVrRWNz6hp1NpMRUBbD4YtTHBmv5u4E044WGnWXJqf4y55+a/eLHuv9bmze0y4ktTZfDqr8yHp1Ercnizh7idxP2t8Xlxm6mNTH078qLaHfEXGXw5pU3tUurADUmx4C0kw38LxKLNj86TVWVLBYuvVWmaddnP1Bgo6Ek6TS+ekRtmxgtvS7dn8u/D4enSJuVHmP8AqOp/kzMyX87TZp4qeFYq6M4SEBAQEBAje29FjSVl/STf35/xJsE96Z/5CszjiY+lW48sWJY3J5mX6+nzWTczuWPCobz2XNI7WbsHQIV2PDQD7yjnnvT6P8bWdTZLZXahAQEBAQEBAQECt9vNh6tWv+Iw1m3reJTJtqOanvLeHk+NfGVPNxvK3lDV2Oyg4Zi2OoFWY2RrXVByNxznObPNp1E9O8OCKxuY7WdRa4HPv17yssskBAQECL/EDE+FQWoACVddCLgg8Qe0s8TXydqnNiZxTpXz7bYnhSPhqB8o4C/rwmnOLDPdo3LMrfLWNVnUMmyuYhMStaoTcE7xvx39PvIuXkj4tJuJjmMsSsc46piGKUbKo+epxA7DqZkNh0MDlVOlqBdubtqx94G9AQEBAQEBAQPFWmGBVhcHQiHkxExqUOzjZJFDOtioBax0I9Dzliueftl5PxtZn9XzLtjlNmNlUgHQ3Nj9p7Od5j/GxE9phhsOtNQqCyjgJXmZmdy1KUikahlnjogICAgICAgICAgeXUEWIuDxEDRWn4JFvyieH0E/+sDLjcxp0Req4W/C54+ggcOrttQB0VyOtoHTynaChiNKb+b6To37c4G5jsalJS9RgoH/ACw6wK726zOrVprvoadCoSqX0Y21vblPYmYncPJiJjUq9xuHQACnUaxtvXHOWo5X9hVnix9S2cEVPlJIB4k8SbSHJlm6bHiii5thaZXB0wf9Vu4voZEld+AgICAgICAgICBpZz+RV/sb7QMuX/lJ/av2gbEBAQEBAQEBAQEBAQEDHiSAjFuABJ9LawK7x+DdqlFq7XSsdH+kX8o7aWgSGpsfhmWyswPUMD/ECLZbi6OAxVQOVqabqP0bv0vAk2zarjCcTVYPusVRP0rbnbmYG7tlkIxmGamDZx5qZ6MOF+xgVRnuz64OkjtULP8A9xLXse1oHHwNcsoZgVQm2+wsD2F+JnsVmfTybRHtNtgM/qnG+Crl6LAjdP6bLxXtLNscfFufatXJPy6j0taVVogICAgICAgICBpZz+RV/sb7QMuX/lJ/av2gbEBAQEBAQEBAQEBAQEDn7QKThqwXj4b2/wDEwKhobUuKRpEh0IA3W1t6dIHOTMnUndZgeGhMDLhcR82+pNxxMCzNiKlKhhrl1UFidSBygdvEZzS3CadRXPABWBN/QQPWBy1AnnUMzeZrgHU+sBm2SUMRSNGqgKcQBpY8iOhnVbTWdw5tWLRqWjs5sjh8GS1IMXb9TneNug6CdXy2t1LmmKte4d+RpCAgICAgICAgfGa2p4QI/nef0PDqIH3mKkC2vHvA9ZXtJQKIpbdIAGvp1gd2m4YXUgg8CNYHqAgICAgICAgICAgIHwi+kCtMz+GyBq1Va26N7eprYWF9SGPrAr3MMXub6sbOG1FtNOh5wM2XVHxBVaSk3NvU8bA+0DvYXKjVKqKqqSd21TQA9PWBgzXLK2EqAMQG+ZShuDY/7wLU2Nzk4rDK76OpKv6jn7iB3YCAgICAgICAgICBXm1m0LVaho0TZVuGsfmI9OUCM1M0oJSFRnCjUanzXHEW6wOC+1FIt5A3qdIEy2L2tKsFY3Q6EX4X5iBagN+ED7AQEBAQEBAQEBAQEDmYyh47bhP9NT57fqP0+kDDX2Wwjm7UEPtAivxNwww+HomgoRUqcEAXiLA6QKvrY5nI1N7300uep7wNuliKjMGe7WNtTAtX4Zm9KowFgW9rjpAmcBAQEBAQEBAQEDUzasUo1GHFUYj2ECiKWcLTNR3I01t17CBW2bZm1SoznTeJNhwHtAwYbFm8Cb7MZgACGFyflPSB+htlq5fC0mPHd+xt/iBuY3GrTF2PHgOZntazKPJkrSO3Nq52y6lAB6ySMcK88m0e4b2W5klYeXiOInFqzVNizVyR03ZymIGHFYpKY3qjKo6k2ndKWvOqxtxfJWkbtOmlh9oMM7bq1kJ5C9r+klvxM1I3asoacvDedVtDpyuskDnZpnVKgPO2v0jU/tA4LbdID+S9vUQN/DbU0aqncJV+AVhYk9usDS2mzx8Ki06G54jAFmc6KGPzH3ljBhi/dvStyM006r7czJts6zKEbw61YsVHh8O3A/zOM1YrbUJMNptXcuxX2WOJBONqFiRoieVV/wBzIkqB5p8P8Th3LYdfHTl9Q/8AsDm4HYrMagf+j4YvfznU9gIFi7AVxST8KwKspJAbQ3PG8CYwEBAQEBA8q4PAg+8PImJeoekDBicZTpi7uq+p19hxMDm4zGNWRqdKkzBgVLt5F1HHXUwPzrtXgGp1HRxZlJBHpAhWJpG8D5hqRvAmGzmHYsoAuSQAO5OkD9FZVkLUqKKtaojBRcXDLfnoRA4Ge4+pRrEVWV91dLjdvfpbnLGOlpjpmcrNjrefLe4hC8TmlR2uzE9B0EuxSIfP3z3tPcpRsfjz4iDW5YD25iV81emlwcv7QsqUn0LxXqBVZjwUEn2F57EbnTyZ1G1d4/N6Rr0q2Iu9FkJFtRvXPlt20m1ipauKaY+rMDJeL5ovk7r/ABrbUVcDVpq2GNqpPyqLetxynfGtyKzNcncHJpx7RFsXUpFsBm71KZpVT5k+UniV/wA2mfzsVa38q/bS4OW1qeNvp3s5xxpIN353YInPVja/oOMoryH1Mlb8YFrb3hNfzk/MQLnXlrygdrGbHUGU+GSh5G9x7iBXGPpNSqFQ12RtGBvqOkCQY/JXzbD06ytuV6YNNwdFccfaWMObw6lXzYfPuPbe2B2IqYWoa1crvAEIqG415k9YzZotGoMOGazuU/ldYICBzM4yoVRvL5aq6q3+D2gamBz9VW2IIQrozHQAjr0iI2TOnTwOZ0a1/CqI9uO6wM6tS1fcOa3rb1LbnLogIEWzPNr7zE2pKbG33MnrT/rNzcje5mf1hHX2kTe/p3He9v4k/wAU/bPnm13+qUZZn71F3VpM724/KtuRJMqXjU9Nvj5JtX9vbe/C4ip+ZUFMfTTGvoWM4TtjCZVSp6hbn6m8x/cwN2BCtvdhlxg8SlZawFtflcdD0PeBTWabFVKbFalOpTP9hZT3DAcIGTL9lCUKBWdiyspCEHoVuRzgWvsFsAMMRWxABqD5EGoXuTzaBP4EV20yJq1qlMXYCzDmRyIljDkivUszn8Wcn7V9oD/0/VvcLp7y38sMT/DyfxMdi8hZW8RxYL8vK56+krZssT1DW4HEms+dvpN5VbDFi6O+jJ9Slf3Fp7E6nbyY3Gn57zOnWo1jhqlwVawB4EX0YdiJsUzeUbhjXw+M6l4p4kU2O89iv8+k7+Rx8awdi8ixFVPHLmkGACXGpA1v6azO5eTymIj6aPEx+MTM/bd2mx+IwPhs1QVA5IBK2sQJUXEbz/a81qQpk3beDacrc7wOXh8+qoLLVcAixFzA9YPEoQ28bmBYvw/qAq6r8osR6nUwJfAQEBAQKt+KTImIUVA+46BhY+VnVv1DnpLvErH/AK+1HmWt1X6R7J8yQYuk+GRqIuoK3LbxOhHoZbvG6TFp2qY58bxNV5AzHbL7AQKg2iqVFLUjoAxJHeaOPU9vleVN43SXBo3vJpUa72svYFGO8xvYAKJRzzHp9F+Mi07mUylZrEBAQPhEDQzujeixUDeSzry1U3/xA28LWDorDgwB/cQMsBA+WgfYCAgcvOtnsPirePTDEcG4MPQidVvavpxalbe3KwXw/wADScP4W8w1G+xYD2M7nPeY04jBSJ2lCgAWHDtIkyFfEtqdWh4I81W4ZAupuOw6wKbWmQ+4QQ17FToQe8DoYimKW7e9ucD0cRoAguX0FtftPZh5Erp2Kyg4fDgP87+Zu2mg/aePXfgICAgIHLz/ACGji6e5WW9tVYaMp6gzul5pO4cXpF41Lj5BsFh8NV8Xeeq4N13yLL3AA4zu+e1o04pgrWdpZIUxAQOJn2zyV/NYBwPZugP+8lplmvSnyOHTL39uFl2xt2/qIEHUNvn2kk8ifpUx/jY3+0aTDA4NaSBEFgP57mV7WmZ3LUx4646+NWxPHZAQEBA8uoIIPAix94HJ2eq7qNTbQ03KC/Tiv8Q83Drgw92+wEBAQED4TArfPM5GIrKr4k0KBVt1l+oEixmrixxjpuK7lkZcs5MmptqGTD5+FppQwr7xY7niEk6k2J1mfl8pvO4aOHxikalMMmyRKAv89Q/NUbUk9ugkSZpbQ7G4bFks67tT610Pv1gROt8Jt7Q4p93pYEwPmW7LfgHCEbwY+Wqdb9AfpMCycG90U9oGaAgICAgICAgICAgICAgICAgIHGzjMmVvDp/Na7HpJKU33KpnzTE+NfbiYnFUlUM1TjqNdT7SWKzM6iFO96VjdpauDz4Kw3GNu86nH/UdOVET+sppl+MFVN4e46GVrV1OmviyRkruG1OUhAQED4RApLajZHE0a77qO9EksjIN61/0kDUGaWPkRNe/bMycaYt16dDYHZSu9ZKtam1KlTO959GdhwsOQkebNXWo9pcOG29z6W9KK8QEDDi8MtRSrC4P/AR3gaGV1Ct0fiuh7j9Le8DqwEBAQEBAQEBAQEBAQEBAQEBAr7FZsKdWqz8dd0d7nSXIpuI0wr8iKXtNkIxWKLMSeZJ7D0lqI1DGvkm07lmwWINxPJh3jv2svY7E75ewsLA278JRzRp9FwL+W0nkDRICAgICAgICAgIGhjbK6ubAG6sToLcdYEexW3mGpVCgLVFHF1FwD0vzlrHw8uSNxCrk5mLHOplI8pzSliED0m3h+xHYjlIcmO2OdWhNjy1yRust2RpCAgICAgICAgICAgICAgIFd7a5WVqFgPK+oPfmJcw33GmD+QwTW/lHqUKrYYg6gy1Ese1Jhs4LCm/AzmZSY6StLZLLTSp7zCzNbToOUoZbbnp9LwcM46bn3LvSJdICAgICAgICAgIEV+IuJVMMocXRqqB+XlvqJZ4tItftV5dprj6QrD57hqKvRaglVCWKODbRuA9pp3pe0xaLa/0y6WrWs1mu/wDbZ+HeM3MQAp8tW43fS9jIubEWpv8AibhzNcmv6taZDYICAgICAgICAgICAgICAgYsTh1qKVcAg8jPYmY9ObUi0as477MU7+VmA6WDfydZJ8sqk8Kn1LNhNn6SG7Xcg3F9B+w0nk5JlJTiUrO57deRrJAQEBAQEBAQEBAQOZtHk64vDvRfTeHlPRhwM7x3mltw4yUi9dSprHbHYyiSvgPUa/lZLFSP30mjHJrMe2dPGtE+k5+HmydSi34jEKEa1qdO4JW/EsRzlXPn8o8YWcGDxnylP5VWyAgICAgICAgICAgICAgICAgICAgICAgICAgICAgICAgICAgICAgICAgICAgICAgICAgICAgICAgICAgICAgICAgICAgICAgICAgIH//Z"/>
          <p:cNvSpPr>
            <a:spLocks noChangeAspect="1" noChangeArrowheads="1"/>
          </p:cNvSpPr>
          <p:nvPr/>
        </p:nvSpPr>
        <p:spPr bwMode="auto">
          <a:xfrm>
            <a:off x="296863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pic>
        <p:nvPicPr>
          <p:cNvPr id="11273" name="Picture 6" descr="http://www.infoescola.com/wp-content/uploads/2010/08/molecul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2420938"/>
            <a:ext cx="5108575" cy="296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tângulo 3"/>
          <p:cNvSpPr>
            <a:spLocks noChangeArrowheads="1"/>
          </p:cNvSpPr>
          <p:nvPr/>
        </p:nvSpPr>
        <p:spPr bwMode="auto">
          <a:xfrm>
            <a:off x="320675" y="1125538"/>
            <a:ext cx="15986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ESFERA</a:t>
            </a:r>
          </a:p>
        </p:txBody>
      </p:sp>
      <p:sp>
        <p:nvSpPr>
          <p:cNvPr id="12292" name="Retângulo 4"/>
          <p:cNvSpPr>
            <a:spLocks noChangeArrowheads="1"/>
          </p:cNvSpPr>
          <p:nvPr/>
        </p:nvSpPr>
        <p:spPr bwMode="auto">
          <a:xfrm>
            <a:off x="320675" y="1785938"/>
            <a:ext cx="8428038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200" b="1">
                <a:ea typeface="Microsoft YaHei" pitchFamily="34" charset="-122"/>
              </a:rPr>
              <a:t>Conceito</a:t>
            </a: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É um sólido geométrico formado por uma superfície curva contínua cujos pontos estão equidistantes de um outro ponto fixo e interior denominado centro.</a:t>
            </a:r>
          </a:p>
        </p:txBody>
      </p:sp>
      <p:sp>
        <p:nvSpPr>
          <p:cNvPr id="12293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1229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3429000"/>
            <a:ext cx="4608513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CaixaDeTexto 3"/>
          <p:cNvSpPr txBox="1">
            <a:spLocks noChangeArrowheads="1"/>
          </p:cNvSpPr>
          <p:nvPr/>
        </p:nvSpPr>
        <p:spPr bwMode="auto">
          <a:xfrm>
            <a:off x="2584450" y="5900738"/>
            <a:ext cx="32400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600">
                <a:ea typeface="Microsoft YaHei" pitchFamily="34" charset="-122"/>
              </a:rPr>
              <a:t>Esfera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000">
                <a:ea typeface="Microsoft YaHei" pitchFamily="34" charset="-122"/>
              </a:rPr>
              <a:t>Imagem gerada pelo software de modelagem virtual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tângulo 4"/>
          <p:cNvSpPr>
            <a:spLocks noChangeArrowheads="1"/>
          </p:cNvSpPr>
          <p:nvPr/>
        </p:nvSpPr>
        <p:spPr bwMode="auto">
          <a:xfrm>
            <a:off x="320675" y="908050"/>
            <a:ext cx="7923213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b="1">
                <a:ea typeface="Microsoft YaHei" pitchFamily="34" charset="-122"/>
              </a:rPr>
              <a:t>ESFERA DE REVOLUÇÃO</a:t>
            </a: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A esfera de revolução é o sólido gerado a partir da rotação completa de um semi círculo em torno do seu diâmetro.</a:t>
            </a:r>
          </a:p>
        </p:txBody>
      </p:sp>
      <p:sp>
        <p:nvSpPr>
          <p:cNvPr id="13316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13317" name="Picture 9" descr="http://www.bancodeconcursos.com/a/conteudo/esfera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2924175"/>
            <a:ext cx="4776788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tângulo 9"/>
          <p:cNvSpPr>
            <a:spLocks noChangeArrowheads="1"/>
          </p:cNvSpPr>
          <p:nvPr/>
        </p:nvSpPr>
        <p:spPr bwMode="auto">
          <a:xfrm>
            <a:off x="320675" y="985838"/>
            <a:ext cx="44592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SUPERFÍCIE da ESFERA</a:t>
            </a:r>
          </a:p>
        </p:txBody>
      </p:sp>
      <p:sp>
        <p:nvSpPr>
          <p:cNvPr id="9" name="Retângulo 7"/>
          <p:cNvSpPr>
            <a:spLocks noChangeArrowheads="1"/>
          </p:cNvSpPr>
          <p:nvPr/>
        </p:nvSpPr>
        <p:spPr bwMode="auto">
          <a:xfrm>
            <a:off x="325438" y="2216150"/>
            <a:ext cx="8313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000">
                <a:ea typeface="Microsoft YaHei" pitchFamily="34" charset="-122"/>
              </a:rPr>
              <a:t>A área da superfície esférica é dada por:</a:t>
            </a:r>
          </a:p>
        </p:txBody>
      </p:sp>
      <p:sp>
        <p:nvSpPr>
          <p:cNvPr id="14341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da Esfera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0" name="Retângulo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03847" y="3348281"/>
            <a:ext cx="2232249" cy="58477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1016</Words>
  <Application>Microsoft Office PowerPoint</Application>
  <PresentationFormat>Apresentação na tela (4:3)</PresentationFormat>
  <Paragraphs>163</Paragraphs>
  <Slides>26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Calibri</vt:lpstr>
      <vt:lpstr>Arial</vt:lpstr>
      <vt:lpstr>Microsoft YaHei</vt:lpstr>
      <vt:lpstr>Mangal</vt:lpstr>
      <vt:lpstr>Arial Unicode MS</vt:lpstr>
      <vt:lpstr>Tahoma</vt:lpstr>
      <vt:lpstr>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147</cp:revision>
  <dcterms:created xsi:type="dcterms:W3CDTF">2015-04-17T15:03:36Z</dcterms:created>
  <dcterms:modified xsi:type="dcterms:W3CDTF">2015-10-06T14:36:52Z</dcterms:modified>
</cp:coreProperties>
</file>