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7"/>
  </p:notesMasterIdLst>
  <p:sldIdLst>
    <p:sldId id="418" r:id="rId2"/>
    <p:sldId id="422" r:id="rId3"/>
    <p:sldId id="421" r:id="rId4"/>
    <p:sldId id="331" r:id="rId5"/>
    <p:sldId id="335" r:id="rId6"/>
    <p:sldId id="332" r:id="rId7"/>
    <p:sldId id="388" r:id="rId8"/>
    <p:sldId id="389" r:id="rId9"/>
    <p:sldId id="350" r:id="rId10"/>
    <p:sldId id="390" r:id="rId11"/>
    <p:sldId id="355" r:id="rId12"/>
    <p:sldId id="357" r:id="rId13"/>
    <p:sldId id="391" r:id="rId14"/>
    <p:sldId id="392" r:id="rId15"/>
    <p:sldId id="394" r:id="rId16"/>
    <p:sldId id="395" r:id="rId17"/>
    <p:sldId id="399" r:id="rId18"/>
    <p:sldId id="396" r:id="rId19"/>
    <p:sldId id="397" r:id="rId20"/>
    <p:sldId id="400" r:id="rId21"/>
    <p:sldId id="402" r:id="rId22"/>
    <p:sldId id="403" r:id="rId23"/>
    <p:sldId id="404" r:id="rId24"/>
    <p:sldId id="405" r:id="rId25"/>
    <p:sldId id="406" r:id="rId26"/>
    <p:sldId id="407" r:id="rId27"/>
    <p:sldId id="408" r:id="rId28"/>
    <p:sldId id="410" r:id="rId29"/>
    <p:sldId id="413" r:id="rId30"/>
    <p:sldId id="411" r:id="rId31"/>
    <p:sldId id="412" r:id="rId32"/>
    <p:sldId id="414" r:id="rId33"/>
    <p:sldId id="415" r:id="rId34"/>
    <p:sldId id="423" r:id="rId35"/>
    <p:sldId id="420" r:id="rId36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D7F2"/>
    <a:srgbClr val="F1FB6D"/>
    <a:srgbClr val="E7F810"/>
    <a:srgbClr val="CC0000"/>
    <a:srgbClr val="FF3737"/>
    <a:srgbClr val="FF8F8F"/>
    <a:srgbClr val="0000E2"/>
    <a:srgbClr val="0000D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672" autoAdjust="0"/>
    <p:restoredTop sz="94234" autoAdjust="0"/>
  </p:normalViewPr>
  <p:slideViewPr>
    <p:cSldViewPr>
      <p:cViewPr>
        <p:scale>
          <a:sx n="66" d="100"/>
          <a:sy n="66" d="100"/>
        </p:scale>
        <p:origin x="-1626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186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noProof="0" smtClean="0"/>
              <a:t>Clique para editar os estilos do texto mestre</a:t>
            </a:r>
          </a:p>
          <a:p>
            <a:pPr lvl="1"/>
            <a:r>
              <a:rPr lang="pt-BR" altLang="pt-BR" noProof="0" smtClean="0"/>
              <a:t>Segundo nível</a:t>
            </a:r>
          </a:p>
          <a:p>
            <a:pPr lvl="2"/>
            <a:r>
              <a:rPr lang="pt-BR" altLang="pt-BR" noProof="0" smtClean="0"/>
              <a:t>Terceiro nível</a:t>
            </a:r>
          </a:p>
          <a:p>
            <a:pPr lvl="3"/>
            <a:r>
              <a:rPr lang="pt-BR" altLang="pt-BR" noProof="0" smtClean="0"/>
              <a:t>Quarto nível</a:t>
            </a:r>
          </a:p>
          <a:p>
            <a:pPr lvl="4"/>
            <a:r>
              <a:rPr lang="pt-BR" altLang="pt-BR" noProof="0" smtClean="0"/>
              <a:t>Quinto nível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E0F89BB-E656-4421-A95A-C2F0DD619D5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xmlns="" val="23677739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EB54F-9239-45C2-A997-4AC7B222F9E6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D300A-3AB3-4A42-AF3E-8365EEEAB16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9031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3E0BA2-0F45-4FCF-8B06-3C73A1FA3A0C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5ABAF-C81A-4382-9598-4DF37AFD823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83910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C85DDF-054E-46CD-AD8C-B072EF417E21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C2A1AD-C06B-4CD3-8DC8-442B32CC1E9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441783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532A62-9E59-4DAA-9FF9-E15F2B2D4C43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xmlns="" val="231303431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9BE559-AA1F-4D8F-BEAD-A2CF62B2B59C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5B9AF5-24A1-4EFB-86AC-92FCB57D0BE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676809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12A89-3FEB-4FC2-A340-0CD416D0753A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486B3D-A44E-4170-B925-DD1A6BCB062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923392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5ACBC-AF9C-484A-AC24-2DFA1D485325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34213-FD3D-4042-B1D3-A35E0554B3A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386165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0DDA0-6889-4E44-8DC7-85F30A6F2726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F39BE-8EC9-48BF-A80A-F879407FBA3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725788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F28BA-CBF4-4EB3-ABCD-ACF6030CE9EC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FF809F-85C7-4009-BAF0-D8DE1F36154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36934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CDFF42-D5C1-4FB4-A3E0-44EA0619CBB8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F12487-8EAB-49B6-B687-6ABF9F383C6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715647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143C99-5F91-4D98-83FF-2932A22D5750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637D81-9314-4612-876F-F4A8782F72D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468601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42E38F-63C6-41BE-8F5E-801B091E0920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980339-D633-4E07-AD83-DBCE765EA10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646618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8779162-9766-4F91-8EDE-484AE11CC02C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546AC6C-E945-4E14-8CD9-76A30143CED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1031" name="Imagem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6"/>
          <p:cNvSpPr txBox="1">
            <a:spLocks noChangeArrowheads="1"/>
          </p:cNvSpPr>
          <p:nvPr userDrawn="1"/>
        </p:nvSpPr>
        <p:spPr bwMode="auto">
          <a:xfrm>
            <a:off x="107950" y="136525"/>
            <a:ext cx="50403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pt-BR" altLang="pt-BR" sz="1800" b="1" dirty="0" smtClean="0">
                <a:solidFill>
                  <a:schemeClr val="bg1"/>
                </a:solidFill>
              </a:rPr>
              <a:t>Matemática, 3º ano, </a:t>
            </a:r>
            <a:r>
              <a:rPr lang="pt-BR" sz="1800" b="1" dirty="0" smtClean="0">
                <a:solidFill>
                  <a:schemeClr val="bg1"/>
                </a:solidFill>
              </a:rPr>
              <a:t>Equações polinomiais </a:t>
            </a:r>
            <a:endParaRPr lang="pt-BR" altLang="pt-BR" sz="1800" b="1" dirty="0" smtClean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aixaki.com.br/download/geogebra.htm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pt.wikipedia.org/wiki/Equa%C3%A7%C3%A3o_polinomial" TargetMode="External"/><Relationship Id="rId2" Type="http://schemas.openxmlformats.org/officeDocument/2006/relationships/hyperlink" Target="http://www.brasilescola.com/matematica/equacao-polinomial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 txBox="1">
            <a:spLocks noChangeArrowheads="1"/>
          </p:cNvSpPr>
          <p:nvPr/>
        </p:nvSpPr>
        <p:spPr bwMode="auto">
          <a:xfrm>
            <a:off x="1258888" y="3716338"/>
            <a:ext cx="7634287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4000" i="1">
              <a:solidFill>
                <a:schemeClr val="bg1"/>
              </a:solidFill>
            </a:endParaRPr>
          </a:p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pt-BR" altLang="pt-BR" sz="4000" i="1">
                <a:solidFill>
                  <a:schemeClr val="bg1"/>
                </a:solidFill>
              </a:rPr>
              <a:t>MATEMÁTICA E SUAS TECNOLOGIAS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400" i="1">
                <a:solidFill>
                  <a:schemeClr val="bg1"/>
                </a:solidFill>
              </a:rPr>
              <a:t>Ensino Médio, 3º ano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4000" i="1">
                <a:solidFill>
                  <a:schemeClr val="bg1"/>
                </a:solidFill>
              </a:rPr>
              <a:t>Equações Polinomiais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0238"/>
            <a:ext cx="8229600" cy="1143000"/>
          </a:xfrm>
        </p:spPr>
        <p:txBody>
          <a:bodyPr/>
          <a:lstStyle/>
          <a:p>
            <a:pPr eaLnBrk="1" hangingPunct="1"/>
            <a:r>
              <a:rPr lang="pt-BR" altLang="pt-BR" sz="2800" b="1" smtClean="0"/>
              <a:t>EXEMPLO 2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28775"/>
            <a:ext cx="8229600" cy="1439863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buClr>
                <a:srgbClr val="002060"/>
              </a:buClr>
              <a:buFont typeface="Wingdings" pitchFamily="2" charset="2"/>
              <a:buChar char="v"/>
              <a:defRPr/>
            </a:pPr>
            <a:r>
              <a:rPr lang="pt-BR" altLang="pt-BR" sz="2200" dirty="0" smtClean="0">
                <a:latin typeface="+mj-lt"/>
              </a:rPr>
              <a:t>Quais são os graus das equações (x – 1)</a:t>
            </a:r>
            <a:r>
              <a:rPr lang="pt-BR" altLang="pt-BR" sz="2200" baseline="30000" dirty="0" smtClean="0">
                <a:latin typeface="+mj-lt"/>
              </a:rPr>
              <a:t>2</a:t>
            </a:r>
            <a:r>
              <a:rPr lang="pt-BR" altLang="pt-BR" sz="2200" dirty="0" smtClean="0">
                <a:latin typeface="+mj-lt"/>
              </a:rPr>
              <a:t> = 0, (x – 1)</a:t>
            </a:r>
            <a:r>
              <a:rPr lang="pt-BR" altLang="pt-BR" sz="2200" baseline="30000" dirty="0" smtClean="0">
                <a:latin typeface="+mj-lt"/>
              </a:rPr>
              <a:t>5</a:t>
            </a:r>
            <a:r>
              <a:rPr lang="pt-BR" altLang="pt-BR" sz="2200" dirty="0" smtClean="0">
                <a:latin typeface="+mj-lt"/>
              </a:rPr>
              <a:t> = 0. A partir do grau, quantas raízes complexas tem cada uma delas? Quais são as raízes, em cada caso?</a:t>
            </a:r>
          </a:p>
        </p:txBody>
      </p:sp>
      <p:sp>
        <p:nvSpPr>
          <p:cNvPr id="195591" name="Text Box 7"/>
          <p:cNvSpPr txBox="1">
            <a:spLocks noChangeArrowheads="1"/>
          </p:cNvSpPr>
          <p:nvPr/>
        </p:nvSpPr>
        <p:spPr bwMode="auto">
          <a:xfrm>
            <a:off x="900113" y="2924175"/>
            <a:ext cx="44640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(x – 1)</a:t>
            </a:r>
            <a:r>
              <a:rPr lang="pt-BR" altLang="pt-BR" sz="2200" baseline="30000" smtClean="0">
                <a:latin typeface="+mj-lt"/>
              </a:rPr>
              <a:t>2</a:t>
            </a:r>
            <a:r>
              <a:rPr lang="pt-BR" altLang="pt-BR" sz="2200" smtClean="0">
                <a:latin typeface="+mj-lt"/>
              </a:rPr>
              <a:t> =  0 é de 2º grau.</a:t>
            </a:r>
          </a:p>
        </p:txBody>
      </p:sp>
      <p:sp>
        <p:nvSpPr>
          <p:cNvPr id="195592" name="Text Box 8"/>
          <p:cNvSpPr txBox="1">
            <a:spLocks noChangeArrowheads="1"/>
          </p:cNvSpPr>
          <p:nvPr/>
        </p:nvSpPr>
        <p:spPr bwMode="auto">
          <a:xfrm>
            <a:off x="900113" y="3429000"/>
            <a:ext cx="36004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(x – 1)</a:t>
            </a:r>
            <a:r>
              <a:rPr lang="pt-BR" altLang="pt-BR" sz="2200" baseline="30000" smtClean="0">
                <a:latin typeface="+mj-lt"/>
              </a:rPr>
              <a:t>2</a:t>
            </a:r>
            <a:r>
              <a:rPr lang="pt-BR" altLang="pt-BR" sz="2200" smtClean="0">
                <a:latin typeface="+mj-lt"/>
              </a:rPr>
              <a:t> =  (x – 1).(x – 1) = 0</a:t>
            </a:r>
          </a:p>
        </p:txBody>
      </p:sp>
      <p:sp>
        <p:nvSpPr>
          <p:cNvPr id="195593" name="Text Box 9"/>
          <p:cNvSpPr txBox="1">
            <a:spLocks noChangeArrowheads="1"/>
          </p:cNvSpPr>
          <p:nvPr/>
        </p:nvSpPr>
        <p:spPr bwMode="auto">
          <a:xfrm>
            <a:off x="971550" y="4005263"/>
            <a:ext cx="65532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  <a:ea typeface="Arial Unicode MS" pitchFamily="34" charset="-128"/>
                <a:cs typeface="Arial Unicode MS" pitchFamily="34" charset="-128"/>
              </a:rPr>
              <a:t>⇒  a equação admite d</a:t>
            </a:r>
            <a:r>
              <a:rPr lang="pt-BR" altLang="pt-BR" sz="2200" smtClean="0">
                <a:latin typeface="+mj-lt"/>
              </a:rPr>
              <a:t>uas raízes iguais a 1.</a:t>
            </a:r>
          </a:p>
        </p:txBody>
      </p:sp>
      <p:sp>
        <p:nvSpPr>
          <p:cNvPr id="195594" name="Text Box 10"/>
          <p:cNvSpPr txBox="1">
            <a:spLocks noChangeArrowheads="1"/>
          </p:cNvSpPr>
          <p:nvPr/>
        </p:nvSpPr>
        <p:spPr bwMode="auto">
          <a:xfrm>
            <a:off x="900113" y="4581525"/>
            <a:ext cx="44640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(x – 1)</a:t>
            </a:r>
            <a:r>
              <a:rPr lang="pt-BR" altLang="pt-BR" sz="2200" baseline="30000" smtClean="0">
                <a:latin typeface="+mj-lt"/>
              </a:rPr>
              <a:t>5</a:t>
            </a:r>
            <a:r>
              <a:rPr lang="pt-BR" altLang="pt-BR" sz="2200" smtClean="0">
                <a:latin typeface="+mj-lt"/>
              </a:rPr>
              <a:t> =  0 é de 5º grau.</a:t>
            </a:r>
          </a:p>
        </p:txBody>
      </p:sp>
      <p:sp>
        <p:nvSpPr>
          <p:cNvPr id="195595" name="Text Box 11"/>
          <p:cNvSpPr txBox="1">
            <a:spLocks noChangeArrowheads="1"/>
          </p:cNvSpPr>
          <p:nvPr/>
        </p:nvSpPr>
        <p:spPr bwMode="auto">
          <a:xfrm>
            <a:off x="900113" y="5086350"/>
            <a:ext cx="6624637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(x – 1)</a:t>
            </a:r>
            <a:r>
              <a:rPr lang="pt-BR" altLang="pt-BR" sz="2200" baseline="30000" smtClean="0">
                <a:latin typeface="+mj-lt"/>
              </a:rPr>
              <a:t>5</a:t>
            </a:r>
            <a:r>
              <a:rPr lang="pt-BR" altLang="pt-BR" sz="2200" smtClean="0">
                <a:latin typeface="+mj-lt"/>
              </a:rPr>
              <a:t> =  (x – 1).(x – 1).(x – 1).(x – 1).(x – 1) = 0</a:t>
            </a:r>
          </a:p>
        </p:txBody>
      </p:sp>
      <p:sp>
        <p:nvSpPr>
          <p:cNvPr id="195596" name="Text Box 12"/>
          <p:cNvSpPr txBox="1">
            <a:spLocks noChangeArrowheads="1"/>
          </p:cNvSpPr>
          <p:nvPr/>
        </p:nvSpPr>
        <p:spPr bwMode="auto">
          <a:xfrm>
            <a:off x="971550" y="5662613"/>
            <a:ext cx="65532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  <a:ea typeface="Arial Unicode MS" pitchFamily="34" charset="-128"/>
                <a:cs typeface="Arial Unicode MS" pitchFamily="34" charset="-128"/>
              </a:rPr>
              <a:t>⇒  a equação admite cinco</a:t>
            </a:r>
            <a:r>
              <a:rPr lang="pt-BR" altLang="pt-BR" sz="2200" smtClean="0">
                <a:latin typeface="+mj-lt"/>
              </a:rPr>
              <a:t> raízes iguais a 1.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1955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1955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1955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1" dur="80"/>
                                        <p:tgtEl>
                                          <p:spTgt spid="1955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2" dur="80"/>
                                        <p:tgtEl>
                                          <p:spTgt spid="1955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80"/>
                                        <p:tgtEl>
                                          <p:spTgt spid="1955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8" dur="80"/>
                                        <p:tgtEl>
                                          <p:spTgt spid="1955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9" dur="80"/>
                                        <p:tgtEl>
                                          <p:spTgt spid="1955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80"/>
                                        <p:tgtEl>
                                          <p:spTgt spid="1955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5" dur="80"/>
                                        <p:tgtEl>
                                          <p:spTgt spid="1955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6" dur="80"/>
                                        <p:tgtEl>
                                          <p:spTgt spid="1955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80"/>
                                        <p:tgtEl>
                                          <p:spTgt spid="1955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10243" grpId="0" build="p"/>
      <p:bldP spid="195591" grpId="0"/>
      <p:bldP spid="195592" grpId="0"/>
      <p:bldP spid="195593" grpId="0"/>
      <p:bldP spid="195594" grpId="0"/>
      <p:bldP spid="195595" grpId="0"/>
      <p:bldP spid="19559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0238"/>
            <a:ext cx="8229600" cy="1143000"/>
          </a:xfrm>
        </p:spPr>
        <p:txBody>
          <a:bodyPr/>
          <a:lstStyle/>
          <a:p>
            <a:pPr eaLnBrk="1" hangingPunct="1"/>
            <a:r>
              <a:rPr lang="pt-BR" altLang="pt-BR" sz="2800" b="1" smtClean="0"/>
              <a:t>EXEMPLO 3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98625"/>
            <a:ext cx="8229600" cy="1152525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buClr>
                <a:srgbClr val="002060"/>
              </a:buClr>
              <a:buFont typeface="Wingdings" pitchFamily="2" charset="2"/>
              <a:buChar char="v"/>
              <a:defRPr/>
            </a:pPr>
            <a:r>
              <a:rPr lang="pt-BR" altLang="pt-BR" sz="2200" dirty="0" smtClean="0">
                <a:latin typeface="+mj-lt"/>
              </a:rPr>
              <a:t>Escrever o polinômio p(x) = (x</a:t>
            </a:r>
            <a:r>
              <a:rPr lang="pt-BR" altLang="pt-BR" sz="2200" baseline="30000" dirty="0" smtClean="0">
                <a:latin typeface="+mj-lt"/>
              </a:rPr>
              <a:t>2</a:t>
            </a:r>
            <a:r>
              <a:rPr lang="pt-BR" altLang="pt-BR" sz="2200" dirty="0" smtClean="0">
                <a:latin typeface="+mj-lt"/>
              </a:rPr>
              <a:t> – 3x)(x</a:t>
            </a:r>
            <a:r>
              <a:rPr lang="pt-BR" altLang="pt-BR" sz="2200" baseline="30000" dirty="0" smtClean="0">
                <a:latin typeface="+mj-lt"/>
              </a:rPr>
              <a:t>2</a:t>
            </a:r>
            <a:r>
              <a:rPr lang="pt-BR" altLang="pt-BR" sz="2200" dirty="0" smtClean="0">
                <a:latin typeface="+mj-lt"/>
              </a:rPr>
              <a:t> – 9) como produto de fatores de 1º grau e identificar seu grau e suas raízes.</a:t>
            </a:r>
          </a:p>
        </p:txBody>
      </p:sp>
      <p:sp>
        <p:nvSpPr>
          <p:cNvPr id="157711" name="Text Box 15"/>
          <p:cNvSpPr txBox="1">
            <a:spLocks noChangeArrowheads="1"/>
          </p:cNvSpPr>
          <p:nvPr/>
        </p:nvSpPr>
        <p:spPr bwMode="auto">
          <a:xfrm>
            <a:off x="900113" y="2598738"/>
            <a:ext cx="7561262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D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Fatorando as expressões entre parênteses,</a:t>
            </a:r>
          </a:p>
        </p:txBody>
      </p:sp>
      <p:sp>
        <p:nvSpPr>
          <p:cNvPr id="157712" name="Text Box 16"/>
          <p:cNvSpPr txBox="1">
            <a:spLocks noChangeArrowheads="1"/>
          </p:cNvSpPr>
          <p:nvPr/>
        </p:nvSpPr>
        <p:spPr bwMode="auto">
          <a:xfrm>
            <a:off x="900113" y="3217863"/>
            <a:ext cx="309562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dirty="0" smtClean="0">
                <a:latin typeface="+mj-lt"/>
              </a:rPr>
              <a:t>p(x) =(x</a:t>
            </a:r>
            <a:r>
              <a:rPr lang="pt-BR" altLang="pt-BR" sz="2200" baseline="30000" dirty="0" smtClean="0">
                <a:latin typeface="+mj-lt"/>
              </a:rPr>
              <a:t>2</a:t>
            </a:r>
            <a:r>
              <a:rPr lang="pt-BR" altLang="pt-BR" sz="2200" dirty="0" smtClean="0">
                <a:latin typeface="+mj-lt"/>
              </a:rPr>
              <a:t> – 3x)(x</a:t>
            </a:r>
            <a:r>
              <a:rPr lang="pt-BR" altLang="pt-BR" sz="2200" baseline="30000" dirty="0" smtClean="0">
                <a:latin typeface="+mj-lt"/>
              </a:rPr>
              <a:t>2</a:t>
            </a:r>
            <a:r>
              <a:rPr lang="pt-BR" altLang="pt-BR" sz="2200" dirty="0" smtClean="0">
                <a:latin typeface="+mj-lt"/>
              </a:rPr>
              <a:t> – 9)</a:t>
            </a:r>
          </a:p>
        </p:txBody>
      </p:sp>
      <p:sp>
        <p:nvSpPr>
          <p:cNvPr id="157713" name="Text Box 17"/>
          <p:cNvSpPr txBox="1">
            <a:spLocks noChangeArrowheads="1"/>
          </p:cNvSpPr>
          <p:nvPr/>
        </p:nvSpPr>
        <p:spPr bwMode="auto">
          <a:xfrm>
            <a:off x="3348038" y="3213100"/>
            <a:ext cx="30956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dirty="0" smtClean="0">
                <a:latin typeface="+mj-lt"/>
              </a:rPr>
              <a:t>= x(x – 3)(x + 3)(x – 3)</a:t>
            </a:r>
          </a:p>
        </p:txBody>
      </p:sp>
      <p:sp>
        <p:nvSpPr>
          <p:cNvPr id="157714" name="Text Box 18"/>
          <p:cNvSpPr txBox="1">
            <a:spLocks noChangeArrowheads="1"/>
          </p:cNvSpPr>
          <p:nvPr/>
        </p:nvSpPr>
        <p:spPr bwMode="auto">
          <a:xfrm>
            <a:off x="900113" y="3746500"/>
            <a:ext cx="77041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D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dirty="0" smtClean="0">
                <a:latin typeface="+mj-lt"/>
              </a:rPr>
              <a:t>O polinômio é de 4º grau e suas raízes são os valores que anulam cada um dos seus quatro fatores:</a:t>
            </a:r>
          </a:p>
        </p:txBody>
      </p:sp>
      <p:sp>
        <p:nvSpPr>
          <p:cNvPr id="157715" name="Text Box 19"/>
          <p:cNvSpPr txBox="1">
            <a:spLocks noChangeArrowheads="1"/>
          </p:cNvSpPr>
          <p:nvPr/>
        </p:nvSpPr>
        <p:spPr bwMode="auto">
          <a:xfrm>
            <a:off x="971550" y="4581525"/>
            <a:ext cx="9366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x = 0</a:t>
            </a:r>
          </a:p>
        </p:txBody>
      </p:sp>
      <p:sp>
        <p:nvSpPr>
          <p:cNvPr id="157716" name="Text Box 20"/>
          <p:cNvSpPr txBox="1">
            <a:spLocks noChangeArrowheads="1"/>
          </p:cNvSpPr>
          <p:nvPr/>
        </p:nvSpPr>
        <p:spPr bwMode="auto">
          <a:xfrm>
            <a:off x="1814513" y="4581525"/>
            <a:ext cx="18700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ou  x – 3 = 0</a:t>
            </a:r>
          </a:p>
        </p:txBody>
      </p:sp>
      <p:sp>
        <p:nvSpPr>
          <p:cNvPr id="157717" name="Text Box 21"/>
          <p:cNvSpPr txBox="1">
            <a:spLocks noChangeArrowheads="1"/>
          </p:cNvSpPr>
          <p:nvPr/>
        </p:nvSpPr>
        <p:spPr bwMode="auto">
          <a:xfrm>
            <a:off x="3590925" y="4581525"/>
            <a:ext cx="18700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dirty="0" smtClean="0">
                <a:latin typeface="+mj-lt"/>
              </a:rPr>
              <a:t>ou  x + 3 = 0</a:t>
            </a:r>
          </a:p>
        </p:txBody>
      </p:sp>
      <p:sp>
        <p:nvSpPr>
          <p:cNvPr id="157718" name="Text Box 22"/>
          <p:cNvSpPr txBox="1">
            <a:spLocks noChangeArrowheads="1"/>
          </p:cNvSpPr>
          <p:nvPr/>
        </p:nvSpPr>
        <p:spPr bwMode="auto">
          <a:xfrm>
            <a:off x="5365750" y="4581525"/>
            <a:ext cx="18700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ou  x – 3 = 0</a:t>
            </a:r>
          </a:p>
        </p:txBody>
      </p:sp>
      <p:sp>
        <p:nvSpPr>
          <p:cNvPr id="157719" name="Text Box 23"/>
          <p:cNvSpPr txBox="1">
            <a:spLocks noChangeArrowheads="1"/>
          </p:cNvSpPr>
          <p:nvPr/>
        </p:nvSpPr>
        <p:spPr bwMode="auto">
          <a:xfrm>
            <a:off x="971550" y="5162550"/>
            <a:ext cx="12239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  <a:ea typeface="Arial Unicode MS" pitchFamily="34" charset="-128"/>
                <a:cs typeface="Arial Unicode MS" pitchFamily="34" charset="-128"/>
              </a:rPr>
              <a:t>⇒ </a:t>
            </a:r>
            <a:r>
              <a:rPr lang="pt-BR" altLang="pt-BR" sz="2200" smtClean="0">
                <a:latin typeface="+mj-lt"/>
              </a:rPr>
              <a:t>x = 0</a:t>
            </a:r>
          </a:p>
        </p:txBody>
      </p:sp>
      <p:sp>
        <p:nvSpPr>
          <p:cNvPr id="157720" name="Text Box 24"/>
          <p:cNvSpPr txBox="1">
            <a:spLocks noChangeArrowheads="1"/>
          </p:cNvSpPr>
          <p:nvPr/>
        </p:nvSpPr>
        <p:spPr bwMode="auto">
          <a:xfrm>
            <a:off x="2032000" y="5162550"/>
            <a:ext cx="18700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ou  x = 3</a:t>
            </a:r>
          </a:p>
        </p:txBody>
      </p:sp>
      <p:sp>
        <p:nvSpPr>
          <p:cNvPr id="157721" name="Text Box 25"/>
          <p:cNvSpPr txBox="1">
            <a:spLocks noChangeArrowheads="1"/>
          </p:cNvSpPr>
          <p:nvPr/>
        </p:nvSpPr>
        <p:spPr bwMode="auto">
          <a:xfrm>
            <a:off x="3348038" y="5157788"/>
            <a:ext cx="18700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ou  x = –3</a:t>
            </a:r>
          </a:p>
        </p:txBody>
      </p:sp>
      <p:sp>
        <p:nvSpPr>
          <p:cNvPr id="157722" name="Text Box 26"/>
          <p:cNvSpPr txBox="1">
            <a:spLocks noChangeArrowheads="1"/>
          </p:cNvSpPr>
          <p:nvPr/>
        </p:nvSpPr>
        <p:spPr bwMode="auto">
          <a:xfrm>
            <a:off x="4859338" y="5157788"/>
            <a:ext cx="18700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ou  x = 3</a:t>
            </a:r>
          </a:p>
        </p:txBody>
      </p:sp>
      <p:sp>
        <p:nvSpPr>
          <p:cNvPr id="157723" name="Text Box 27"/>
          <p:cNvSpPr txBox="1">
            <a:spLocks noChangeArrowheads="1"/>
          </p:cNvSpPr>
          <p:nvPr/>
        </p:nvSpPr>
        <p:spPr bwMode="auto">
          <a:xfrm>
            <a:off x="971550" y="5738813"/>
            <a:ext cx="388778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smtClean="0">
                <a:solidFill>
                  <a:srgbClr val="CC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⇒ </a:t>
            </a:r>
            <a:r>
              <a:rPr lang="pt-BR" altLang="pt-BR" sz="2200" smtClean="0">
                <a:solidFill>
                  <a:srgbClr val="CC0000"/>
                </a:solidFill>
                <a:latin typeface="+mj-lt"/>
              </a:rPr>
              <a:t>raízes são 0, 3 , –3 e 3.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1577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1577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1577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1577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1577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1577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1577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1577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1577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1" dur="80"/>
                                        <p:tgtEl>
                                          <p:spTgt spid="1577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2" dur="80"/>
                                        <p:tgtEl>
                                          <p:spTgt spid="1577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80"/>
                                        <p:tgtEl>
                                          <p:spTgt spid="1577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8" dur="80"/>
                                        <p:tgtEl>
                                          <p:spTgt spid="1577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9" dur="80"/>
                                        <p:tgtEl>
                                          <p:spTgt spid="1577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80"/>
                                        <p:tgtEl>
                                          <p:spTgt spid="1577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5" dur="80"/>
                                        <p:tgtEl>
                                          <p:spTgt spid="1577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6" dur="80"/>
                                        <p:tgtEl>
                                          <p:spTgt spid="1577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80"/>
                                        <p:tgtEl>
                                          <p:spTgt spid="1577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2" dur="80"/>
                                        <p:tgtEl>
                                          <p:spTgt spid="1577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3" dur="80"/>
                                        <p:tgtEl>
                                          <p:spTgt spid="1577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80"/>
                                        <p:tgtEl>
                                          <p:spTgt spid="1577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9" dur="80"/>
                                        <p:tgtEl>
                                          <p:spTgt spid="1577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0" dur="80"/>
                                        <p:tgtEl>
                                          <p:spTgt spid="1577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80"/>
                                        <p:tgtEl>
                                          <p:spTgt spid="1577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6" dur="80"/>
                                        <p:tgtEl>
                                          <p:spTgt spid="1577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7" dur="80"/>
                                        <p:tgtEl>
                                          <p:spTgt spid="1577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80"/>
                                        <p:tgtEl>
                                          <p:spTgt spid="1577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3" dur="80"/>
                                        <p:tgtEl>
                                          <p:spTgt spid="1577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4" dur="80"/>
                                        <p:tgtEl>
                                          <p:spTgt spid="1577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80"/>
                                        <p:tgtEl>
                                          <p:spTgt spid="1577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0" dur="80"/>
                                        <p:tgtEl>
                                          <p:spTgt spid="1577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1" dur="80"/>
                                        <p:tgtEl>
                                          <p:spTgt spid="1577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80"/>
                                        <p:tgtEl>
                                          <p:spTgt spid="1577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7" dur="80"/>
                                        <p:tgtEl>
                                          <p:spTgt spid="1577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8" dur="80"/>
                                        <p:tgtEl>
                                          <p:spTgt spid="1577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80"/>
                                        <p:tgtEl>
                                          <p:spTgt spid="1577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4" dur="80"/>
                                        <p:tgtEl>
                                          <p:spTgt spid="1577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5" dur="80"/>
                                        <p:tgtEl>
                                          <p:spTgt spid="1577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80"/>
                                        <p:tgtEl>
                                          <p:spTgt spid="1577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11267" grpId="0" build="p"/>
      <p:bldP spid="157711" grpId="0"/>
      <p:bldP spid="157712" grpId="0"/>
      <p:bldP spid="157713" grpId="0"/>
      <p:bldP spid="157714" grpId="0"/>
      <p:bldP spid="157715" grpId="0"/>
      <p:bldP spid="157716" grpId="0"/>
      <p:bldP spid="157717" grpId="0"/>
      <p:bldP spid="157718" grpId="0"/>
      <p:bldP spid="157719" grpId="0"/>
      <p:bldP spid="157720" grpId="0"/>
      <p:bldP spid="157721" grpId="0"/>
      <p:bldP spid="157722" grpId="0"/>
      <p:bldP spid="1577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1675"/>
            <a:ext cx="8229600" cy="1143000"/>
          </a:xfrm>
        </p:spPr>
        <p:txBody>
          <a:bodyPr/>
          <a:lstStyle/>
          <a:p>
            <a:pPr eaLnBrk="1" hangingPunct="1"/>
            <a:r>
              <a:rPr lang="pt-BR" altLang="pt-BR" sz="2800" b="1" smtClean="0"/>
              <a:t>EXEMPLO 4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71650"/>
            <a:ext cx="8229600" cy="1081088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buClr>
                <a:srgbClr val="002060"/>
              </a:buClr>
              <a:buFont typeface="Wingdings" pitchFamily="2" charset="2"/>
              <a:buChar char="v"/>
              <a:defRPr/>
            </a:pPr>
            <a:r>
              <a:rPr lang="pt-BR" altLang="pt-BR" sz="2200" dirty="0" smtClean="0">
                <a:latin typeface="+mj-lt"/>
              </a:rPr>
              <a:t>Construir o polinômio p(x) de 3</a:t>
            </a:r>
            <a:r>
              <a:rPr lang="pt-BR" altLang="pt-BR" sz="2200" baseline="30000" dirty="0" smtClean="0">
                <a:latin typeface="+mj-lt"/>
              </a:rPr>
              <a:t>o</a:t>
            </a:r>
            <a:r>
              <a:rPr lang="pt-BR" altLang="pt-BR" sz="2200" dirty="0" smtClean="0">
                <a:latin typeface="+mj-lt"/>
              </a:rPr>
              <a:t> grau, coeficiente dominante –1 e raízes 2, –1 e 3.</a:t>
            </a:r>
          </a:p>
        </p:txBody>
      </p:sp>
      <p:sp>
        <p:nvSpPr>
          <p:cNvPr id="159748" name="Text Box 4"/>
          <p:cNvSpPr txBox="1">
            <a:spLocks noChangeArrowheads="1"/>
          </p:cNvSpPr>
          <p:nvPr/>
        </p:nvSpPr>
        <p:spPr bwMode="auto">
          <a:xfrm>
            <a:off x="827088" y="2714625"/>
            <a:ext cx="79216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Coeficiente dominante a</a:t>
            </a:r>
            <a:r>
              <a:rPr lang="pt-BR" altLang="pt-BR" sz="2200" baseline="-25000" smtClean="0">
                <a:latin typeface="+mj-lt"/>
              </a:rPr>
              <a:t>0</a:t>
            </a:r>
            <a:r>
              <a:rPr lang="pt-BR" altLang="pt-BR" sz="2200" smtClean="0">
                <a:latin typeface="+mj-lt"/>
              </a:rPr>
              <a:t> = –1 e raízes k</a:t>
            </a:r>
            <a:r>
              <a:rPr lang="pt-BR" altLang="pt-BR" sz="2200" baseline="-25000" smtClean="0">
                <a:latin typeface="+mj-lt"/>
              </a:rPr>
              <a:t>1</a:t>
            </a:r>
            <a:r>
              <a:rPr lang="pt-BR" altLang="pt-BR" sz="2200" smtClean="0">
                <a:latin typeface="+mj-lt"/>
              </a:rPr>
              <a:t> = 2, k</a:t>
            </a:r>
            <a:r>
              <a:rPr lang="pt-BR" altLang="pt-BR" sz="2200" baseline="-25000" smtClean="0">
                <a:latin typeface="+mj-lt"/>
              </a:rPr>
              <a:t>2</a:t>
            </a:r>
            <a:r>
              <a:rPr lang="pt-BR" altLang="pt-BR" sz="2200" smtClean="0">
                <a:latin typeface="+mj-lt"/>
              </a:rPr>
              <a:t> = –1 e k</a:t>
            </a:r>
            <a:r>
              <a:rPr lang="pt-BR" altLang="pt-BR" sz="2200" baseline="-25000" smtClean="0">
                <a:latin typeface="+mj-lt"/>
              </a:rPr>
              <a:t>3</a:t>
            </a:r>
            <a:r>
              <a:rPr lang="pt-BR" altLang="pt-BR" sz="2200" smtClean="0">
                <a:latin typeface="+mj-lt"/>
              </a:rPr>
              <a:t> = 3</a:t>
            </a:r>
          </a:p>
        </p:txBody>
      </p:sp>
      <p:sp>
        <p:nvSpPr>
          <p:cNvPr id="159753" name="Rectangle 9"/>
          <p:cNvSpPr>
            <a:spLocks noChangeArrowheads="1"/>
          </p:cNvSpPr>
          <p:nvPr/>
        </p:nvSpPr>
        <p:spPr bwMode="auto">
          <a:xfrm>
            <a:off x="900113" y="3208338"/>
            <a:ext cx="378460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p(x) = a</a:t>
            </a:r>
            <a:r>
              <a:rPr lang="pt-BR" altLang="pt-BR" sz="2200" baseline="-25000" smtClean="0">
                <a:latin typeface="+mj-lt"/>
              </a:rPr>
              <a:t>0</a:t>
            </a:r>
            <a:r>
              <a:rPr lang="pt-BR" altLang="pt-BR" sz="2200" smtClean="0">
                <a:latin typeface="+mj-lt"/>
              </a:rPr>
              <a:t>.(x – k</a:t>
            </a:r>
            <a:r>
              <a:rPr lang="pt-BR" altLang="pt-BR" sz="2200" baseline="-25000" smtClean="0">
                <a:latin typeface="+mj-lt"/>
              </a:rPr>
              <a:t>1</a:t>
            </a:r>
            <a:r>
              <a:rPr lang="pt-BR" altLang="pt-BR" sz="2200" smtClean="0">
                <a:latin typeface="+mj-lt"/>
              </a:rPr>
              <a:t>).(x – k</a:t>
            </a:r>
            <a:r>
              <a:rPr lang="pt-BR" altLang="pt-BR" sz="2200" baseline="-25000" smtClean="0">
                <a:latin typeface="+mj-lt"/>
              </a:rPr>
              <a:t>2</a:t>
            </a:r>
            <a:r>
              <a:rPr lang="pt-BR" altLang="pt-BR" sz="2200" smtClean="0">
                <a:latin typeface="+mj-lt"/>
              </a:rPr>
              <a:t>).(x – k</a:t>
            </a:r>
            <a:r>
              <a:rPr lang="pt-BR" altLang="pt-BR" sz="2200" baseline="-25000" smtClean="0">
                <a:latin typeface="+mj-lt"/>
              </a:rPr>
              <a:t>3</a:t>
            </a:r>
            <a:r>
              <a:rPr lang="pt-BR" altLang="pt-BR" sz="2200" smtClean="0">
                <a:latin typeface="+mj-lt"/>
              </a:rPr>
              <a:t>)</a:t>
            </a:r>
          </a:p>
        </p:txBody>
      </p:sp>
      <p:sp>
        <p:nvSpPr>
          <p:cNvPr id="159754" name="Text Box 10"/>
          <p:cNvSpPr txBox="1">
            <a:spLocks noChangeArrowheads="1"/>
          </p:cNvSpPr>
          <p:nvPr/>
        </p:nvSpPr>
        <p:spPr bwMode="auto">
          <a:xfrm>
            <a:off x="971550" y="3862388"/>
            <a:ext cx="42481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  <a:ea typeface="Arial Unicode MS" pitchFamily="34" charset="-128"/>
                <a:cs typeface="Arial Unicode MS" pitchFamily="34" charset="-128"/>
              </a:rPr>
              <a:t>⇒ p(</a:t>
            </a:r>
            <a:r>
              <a:rPr lang="pt-BR" altLang="pt-BR" sz="2200" smtClean="0">
                <a:latin typeface="+mj-lt"/>
              </a:rPr>
              <a:t>x) = –1(x – 2)(x + 1)(x – 3)</a:t>
            </a:r>
          </a:p>
        </p:txBody>
      </p:sp>
      <p:sp>
        <p:nvSpPr>
          <p:cNvPr id="159755" name="Text Box 11"/>
          <p:cNvSpPr txBox="1">
            <a:spLocks noChangeArrowheads="1"/>
          </p:cNvSpPr>
          <p:nvPr/>
        </p:nvSpPr>
        <p:spPr bwMode="auto">
          <a:xfrm>
            <a:off x="971550" y="4437063"/>
            <a:ext cx="619283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  <a:ea typeface="Arial Unicode MS" pitchFamily="34" charset="-128"/>
                <a:cs typeface="Arial Unicode MS" pitchFamily="34" charset="-128"/>
              </a:rPr>
              <a:t>⇒ p(</a:t>
            </a:r>
            <a:r>
              <a:rPr lang="pt-BR" altLang="pt-BR" sz="2200" smtClean="0">
                <a:latin typeface="+mj-lt"/>
              </a:rPr>
              <a:t>x) = –1(x – 2)(x</a:t>
            </a:r>
            <a:r>
              <a:rPr lang="pt-BR" altLang="pt-BR" sz="2200" baseline="30000" smtClean="0">
                <a:latin typeface="+mj-lt"/>
              </a:rPr>
              <a:t>2</a:t>
            </a:r>
            <a:r>
              <a:rPr lang="pt-BR" altLang="pt-BR" sz="2200" smtClean="0">
                <a:latin typeface="+mj-lt"/>
              </a:rPr>
              <a:t> – 3x + x – 3)</a:t>
            </a:r>
          </a:p>
        </p:txBody>
      </p:sp>
      <p:sp>
        <p:nvSpPr>
          <p:cNvPr id="159756" name="Text Box 12"/>
          <p:cNvSpPr txBox="1">
            <a:spLocks noChangeArrowheads="1"/>
          </p:cNvSpPr>
          <p:nvPr/>
        </p:nvSpPr>
        <p:spPr bwMode="auto">
          <a:xfrm>
            <a:off x="971550" y="5013325"/>
            <a:ext cx="38163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  <a:ea typeface="Arial Unicode MS" pitchFamily="34" charset="-128"/>
                <a:cs typeface="Arial Unicode MS" pitchFamily="34" charset="-128"/>
              </a:rPr>
              <a:t>⇒ p(</a:t>
            </a:r>
            <a:r>
              <a:rPr lang="pt-BR" altLang="pt-BR" sz="2200" smtClean="0">
                <a:latin typeface="+mj-lt"/>
              </a:rPr>
              <a:t>x) = –1(x – 2)(x</a:t>
            </a:r>
            <a:r>
              <a:rPr lang="pt-BR" altLang="pt-BR" sz="2200" baseline="30000" smtClean="0">
                <a:latin typeface="+mj-lt"/>
              </a:rPr>
              <a:t>2</a:t>
            </a:r>
            <a:r>
              <a:rPr lang="pt-BR" altLang="pt-BR" sz="2200" smtClean="0">
                <a:latin typeface="+mj-lt"/>
              </a:rPr>
              <a:t> – 2x – 3)</a:t>
            </a:r>
          </a:p>
        </p:txBody>
      </p:sp>
      <p:sp>
        <p:nvSpPr>
          <p:cNvPr id="159757" name="Text Box 13"/>
          <p:cNvSpPr txBox="1">
            <a:spLocks noChangeArrowheads="1"/>
          </p:cNvSpPr>
          <p:nvPr/>
        </p:nvSpPr>
        <p:spPr bwMode="auto">
          <a:xfrm>
            <a:off x="4356100" y="5006975"/>
            <a:ext cx="417671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= –1(x</a:t>
            </a:r>
            <a:r>
              <a:rPr lang="pt-BR" altLang="pt-BR" sz="2200" baseline="30000" smtClean="0">
                <a:latin typeface="+mj-lt"/>
              </a:rPr>
              <a:t>3</a:t>
            </a:r>
            <a:r>
              <a:rPr lang="pt-BR" altLang="pt-BR" sz="2200" smtClean="0">
                <a:latin typeface="+mj-lt"/>
              </a:rPr>
              <a:t> – 2x</a:t>
            </a:r>
            <a:r>
              <a:rPr lang="pt-BR" altLang="pt-BR" sz="2200" baseline="30000" smtClean="0">
                <a:latin typeface="+mj-lt"/>
              </a:rPr>
              <a:t>2</a:t>
            </a:r>
            <a:r>
              <a:rPr lang="pt-BR" altLang="pt-BR" sz="2200" smtClean="0">
                <a:latin typeface="+mj-lt"/>
              </a:rPr>
              <a:t> – 3x – 2x</a:t>
            </a:r>
            <a:r>
              <a:rPr lang="pt-BR" altLang="pt-BR" sz="2200" baseline="30000" smtClean="0">
                <a:latin typeface="+mj-lt"/>
              </a:rPr>
              <a:t>2</a:t>
            </a:r>
            <a:r>
              <a:rPr lang="pt-BR" altLang="pt-BR" sz="2200" smtClean="0">
                <a:latin typeface="+mj-lt"/>
              </a:rPr>
              <a:t> + 4x + 6)</a:t>
            </a:r>
          </a:p>
        </p:txBody>
      </p:sp>
      <p:sp>
        <p:nvSpPr>
          <p:cNvPr id="159758" name="Text Box 14"/>
          <p:cNvSpPr txBox="1">
            <a:spLocks noChangeArrowheads="1"/>
          </p:cNvSpPr>
          <p:nvPr/>
        </p:nvSpPr>
        <p:spPr bwMode="auto">
          <a:xfrm>
            <a:off x="971550" y="5589588"/>
            <a:ext cx="38163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smtClean="0">
                <a:solidFill>
                  <a:srgbClr val="CC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⇒ p(</a:t>
            </a:r>
            <a:r>
              <a:rPr lang="pt-BR" altLang="pt-BR" sz="2200" smtClean="0">
                <a:solidFill>
                  <a:srgbClr val="CC0000"/>
                </a:solidFill>
                <a:latin typeface="+mj-lt"/>
              </a:rPr>
              <a:t>x) = –x</a:t>
            </a:r>
            <a:r>
              <a:rPr lang="pt-BR" altLang="pt-BR" sz="2200" baseline="30000" smtClean="0">
                <a:solidFill>
                  <a:srgbClr val="CC0000"/>
                </a:solidFill>
                <a:latin typeface="+mj-lt"/>
              </a:rPr>
              <a:t>3</a:t>
            </a:r>
            <a:r>
              <a:rPr lang="pt-BR" altLang="pt-BR" sz="2200" smtClean="0">
                <a:solidFill>
                  <a:srgbClr val="CC0000"/>
                </a:solidFill>
                <a:latin typeface="+mj-lt"/>
              </a:rPr>
              <a:t> + 4x</a:t>
            </a:r>
            <a:r>
              <a:rPr lang="pt-BR" altLang="pt-BR" sz="2200" baseline="30000" smtClean="0">
                <a:solidFill>
                  <a:srgbClr val="CC0000"/>
                </a:solidFill>
                <a:latin typeface="+mj-lt"/>
              </a:rPr>
              <a:t>2</a:t>
            </a:r>
            <a:r>
              <a:rPr lang="pt-BR" altLang="pt-BR" sz="2200" smtClean="0">
                <a:solidFill>
                  <a:srgbClr val="CC0000"/>
                </a:solidFill>
                <a:latin typeface="+mj-lt"/>
              </a:rPr>
              <a:t> – x – 6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1597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1597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1597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1" dur="80"/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2" dur="80"/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80"/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8" dur="80"/>
                                        <p:tgtEl>
                                          <p:spTgt spid="1597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9" dur="80"/>
                                        <p:tgtEl>
                                          <p:spTgt spid="1597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80"/>
                                        <p:tgtEl>
                                          <p:spTgt spid="1597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5" dur="80"/>
                                        <p:tgtEl>
                                          <p:spTgt spid="1597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6" dur="80"/>
                                        <p:tgtEl>
                                          <p:spTgt spid="1597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80"/>
                                        <p:tgtEl>
                                          <p:spTgt spid="1597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2" dur="80"/>
                                        <p:tgtEl>
                                          <p:spTgt spid="1597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3" dur="80"/>
                                        <p:tgtEl>
                                          <p:spTgt spid="1597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80"/>
                                        <p:tgtEl>
                                          <p:spTgt spid="1597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1" grpId="0" build="p"/>
      <p:bldP spid="159748" grpId="0"/>
      <p:bldP spid="159753" grpId="0"/>
      <p:bldP spid="159754" grpId="0"/>
      <p:bldP spid="159755" grpId="0"/>
      <p:bldP spid="159756" grpId="0"/>
      <p:bldP spid="159757" grpId="0"/>
      <p:bldP spid="15975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73113"/>
            <a:ext cx="8229600" cy="1143000"/>
          </a:xfrm>
        </p:spPr>
        <p:txBody>
          <a:bodyPr/>
          <a:lstStyle/>
          <a:p>
            <a:pPr eaLnBrk="1" hangingPunct="1"/>
            <a:r>
              <a:rPr lang="pt-BR" altLang="pt-BR" sz="2800" b="1" smtClean="0"/>
              <a:t>EXEMPLO 5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9138"/>
            <a:ext cx="8229600" cy="792162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buClr>
                <a:srgbClr val="002060"/>
              </a:buClr>
              <a:buFont typeface="Wingdings" pitchFamily="2" charset="2"/>
              <a:buChar char="v"/>
              <a:defRPr/>
            </a:pPr>
            <a:r>
              <a:rPr lang="pt-BR" altLang="pt-BR" sz="2200" dirty="0" smtClean="0">
                <a:latin typeface="+mj-lt"/>
              </a:rPr>
              <a:t>Fatorar o polinômio p(x) = x</a:t>
            </a:r>
            <a:r>
              <a:rPr lang="pt-BR" altLang="pt-BR" sz="2200" baseline="30000" dirty="0" smtClean="0">
                <a:latin typeface="+mj-lt"/>
              </a:rPr>
              <a:t>2</a:t>
            </a:r>
            <a:r>
              <a:rPr lang="pt-BR" altLang="pt-BR" sz="2200" dirty="0" smtClean="0">
                <a:latin typeface="+mj-lt"/>
              </a:rPr>
              <a:t> – 5x + 6.</a:t>
            </a:r>
          </a:p>
        </p:txBody>
      </p:sp>
      <p:sp>
        <p:nvSpPr>
          <p:cNvPr id="196612" name="Text Box 4"/>
          <p:cNvSpPr txBox="1">
            <a:spLocks noChangeArrowheads="1"/>
          </p:cNvSpPr>
          <p:nvPr/>
        </p:nvSpPr>
        <p:spPr bwMode="auto">
          <a:xfrm>
            <a:off x="827088" y="2613025"/>
            <a:ext cx="7848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Primeiro vamos resolver a equação x</a:t>
            </a:r>
            <a:r>
              <a:rPr lang="pt-BR" altLang="pt-BR" sz="2200" baseline="30000" smtClean="0">
                <a:latin typeface="+mj-lt"/>
              </a:rPr>
              <a:t>2</a:t>
            </a:r>
            <a:r>
              <a:rPr lang="pt-BR" altLang="pt-BR" sz="2200" smtClean="0">
                <a:latin typeface="+mj-lt"/>
              </a:rPr>
              <a:t> – 5x + 6 = 0 a partir da fórmula de Baskhara.</a:t>
            </a:r>
          </a:p>
        </p:txBody>
      </p:sp>
      <p:sp>
        <p:nvSpPr>
          <p:cNvPr id="196613" name="Rectangle 5"/>
          <p:cNvSpPr>
            <a:spLocks noChangeArrowheads="1"/>
          </p:cNvSpPr>
          <p:nvPr/>
        </p:nvSpPr>
        <p:spPr bwMode="auto">
          <a:xfrm>
            <a:off x="900113" y="3548063"/>
            <a:ext cx="755967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As raízes são x’ = 2 e x” = 3 e o coeficiente dominante de p(x) é 1.</a:t>
            </a:r>
          </a:p>
        </p:txBody>
      </p:sp>
      <p:sp>
        <p:nvSpPr>
          <p:cNvPr id="196619" name="Rectangle 11"/>
          <p:cNvSpPr>
            <a:spLocks noChangeArrowheads="1"/>
          </p:cNvSpPr>
          <p:nvPr/>
        </p:nvSpPr>
        <p:spPr bwMode="auto">
          <a:xfrm>
            <a:off x="900113" y="4221163"/>
            <a:ext cx="2905125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p(x) = a</a:t>
            </a:r>
            <a:r>
              <a:rPr lang="pt-BR" altLang="pt-BR" sz="2200" baseline="-25000" smtClean="0">
                <a:latin typeface="+mj-lt"/>
              </a:rPr>
              <a:t>0</a:t>
            </a:r>
            <a:r>
              <a:rPr lang="pt-BR" altLang="pt-BR" sz="2200" smtClean="0">
                <a:latin typeface="+mj-lt"/>
              </a:rPr>
              <a:t>.(x – k</a:t>
            </a:r>
            <a:r>
              <a:rPr lang="pt-BR" altLang="pt-BR" sz="2200" baseline="-25000" smtClean="0">
                <a:latin typeface="+mj-lt"/>
              </a:rPr>
              <a:t>1</a:t>
            </a:r>
            <a:r>
              <a:rPr lang="pt-BR" altLang="pt-BR" sz="2200" smtClean="0">
                <a:latin typeface="+mj-lt"/>
              </a:rPr>
              <a:t>).(x – k</a:t>
            </a:r>
            <a:r>
              <a:rPr lang="pt-BR" altLang="pt-BR" sz="2200" baseline="-25000" smtClean="0">
                <a:latin typeface="+mj-lt"/>
              </a:rPr>
              <a:t>2</a:t>
            </a:r>
            <a:r>
              <a:rPr lang="pt-BR" altLang="pt-BR" sz="2200" smtClean="0">
                <a:latin typeface="+mj-lt"/>
              </a:rPr>
              <a:t>)</a:t>
            </a:r>
          </a:p>
        </p:txBody>
      </p:sp>
      <p:sp>
        <p:nvSpPr>
          <p:cNvPr id="196620" name="Text Box 12"/>
          <p:cNvSpPr txBox="1">
            <a:spLocks noChangeArrowheads="1"/>
          </p:cNvSpPr>
          <p:nvPr/>
        </p:nvSpPr>
        <p:spPr bwMode="auto">
          <a:xfrm>
            <a:off x="957263" y="4899025"/>
            <a:ext cx="42481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  <a:ea typeface="Arial Unicode MS" pitchFamily="34" charset="-128"/>
                <a:cs typeface="Arial Unicode MS" pitchFamily="34" charset="-128"/>
              </a:rPr>
              <a:t>⇒ p(</a:t>
            </a:r>
            <a:r>
              <a:rPr lang="pt-BR" altLang="pt-BR" sz="2200" smtClean="0">
                <a:latin typeface="+mj-lt"/>
              </a:rPr>
              <a:t>x) = 1.(x – 2)(x – 3)</a:t>
            </a:r>
          </a:p>
        </p:txBody>
      </p:sp>
      <p:sp>
        <p:nvSpPr>
          <p:cNvPr id="196621" name="Text Box 13"/>
          <p:cNvSpPr txBox="1">
            <a:spLocks noChangeArrowheads="1"/>
          </p:cNvSpPr>
          <p:nvPr/>
        </p:nvSpPr>
        <p:spPr bwMode="auto">
          <a:xfrm>
            <a:off x="957263" y="5475288"/>
            <a:ext cx="42481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smtClean="0">
                <a:solidFill>
                  <a:srgbClr val="CC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⇒ p(</a:t>
            </a:r>
            <a:r>
              <a:rPr lang="pt-BR" altLang="pt-BR" sz="2200" smtClean="0">
                <a:solidFill>
                  <a:srgbClr val="CC0000"/>
                </a:solidFill>
                <a:latin typeface="+mj-lt"/>
              </a:rPr>
              <a:t>x) = (x – 2)(x – 3)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1966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1966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1966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1" dur="80"/>
                                        <p:tgtEl>
                                          <p:spTgt spid="1966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2" dur="80"/>
                                        <p:tgtEl>
                                          <p:spTgt spid="1966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80"/>
                                        <p:tgtEl>
                                          <p:spTgt spid="1966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8" dur="80"/>
                                        <p:tgtEl>
                                          <p:spTgt spid="1966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9" dur="80"/>
                                        <p:tgtEl>
                                          <p:spTgt spid="1966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80"/>
                                        <p:tgtEl>
                                          <p:spTgt spid="1966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13315" grpId="0" build="p"/>
      <p:bldP spid="196612" grpId="0"/>
      <p:bldP spid="196613" grpId="0"/>
      <p:bldP spid="196619" grpId="0"/>
      <p:bldP spid="196620" grpId="0"/>
      <p:bldP spid="1966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20713"/>
            <a:ext cx="8229600" cy="1143000"/>
          </a:xfrm>
        </p:spPr>
        <p:txBody>
          <a:bodyPr/>
          <a:lstStyle/>
          <a:p>
            <a:pPr eaLnBrk="1" hangingPunct="1"/>
            <a:r>
              <a:rPr lang="pt-BR" altLang="pt-BR" sz="2800" b="1" smtClean="0"/>
              <a:t>EXEMPLO 6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28775"/>
            <a:ext cx="8229600" cy="1584325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buClr>
                <a:srgbClr val="002060"/>
              </a:buClr>
              <a:buFont typeface="Wingdings" pitchFamily="2" charset="2"/>
              <a:buChar char="v"/>
              <a:defRPr/>
            </a:pPr>
            <a:r>
              <a:rPr lang="pt-BR" altLang="pt-BR" sz="2200" dirty="0" smtClean="0">
                <a:latin typeface="+mj-lt"/>
              </a:rPr>
              <a:t>Mostrar que p(x) = x</a:t>
            </a:r>
            <a:r>
              <a:rPr lang="pt-BR" altLang="pt-BR" sz="2200" baseline="30000" dirty="0" smtClean="0">
                <a:latin typeface="+mj-lt"/>
              </a:rPr>
              <a:t>3</a:t>
            </a:r>
            <a:r>
              <a:rPr lang="pt-BR" altLang="pt-BR" sz="2200" dirty="0" smtClean="0">
                <a:latin typeface="+mj-lt"/>
              </a:rPr>
              <a:t> – x</a:t>
            </a:r>
            <a:r>
              <a:rPr lang="pt-BR" altLang="pt-BR" sz="2200" baseline="30000" dirty="0" smtClean="0">
                <a:latin typeface="+mj-lt"/>
              </a:rPr>
              <a:t>2</a:t>
            </a:r>
            <a:r>
              <a:rPr lang="pt-BR" altLang="pt-BR" sz="2200" dirty="0" smtClean="0">
                <a:latin typeface="+mj-lt"/>
              </a:rPr>
              <a:t> – 5x – 3 é divisível por x – 3. Em seguida, escrever p(x) como produto de fatores de 1º grau e identificar suas raízes.</a:t>
            </a:r>
          </a:p>
        </p:txBody>
      </p:sp>
      <p:sp>
        <p:nvSpPr>
          <p:cNvPr id="197637" name="Rectangle 5"/>
          <p:cNvSpPr>
            <a:spLocks noChangeArrowheads="1"/>
          </p:cNvSpPr>
          <p:nvPr/>
        </p:nvSpPr>
        <p:spPr bwMode="auto">
          <a:xfrm>
            <a:off x="900113" y="2886075"/>
            <a:ext cx="75596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Pelo dispositivo de Briot-Ruffini, vamos dividir p(x) por x – 3.</a:t>
            </a:r>
          </a:p>
        </p:txBody>
      </p:sp>
      <p:sp>
        <p:nvSpPr>
          <p:cNvPr id="197639" name="Text Box 7"/>
          <p:cNvSpPr txBox="1">
            <a:spLocks noChangeArrowheads="1"/>
          </p:cNvSpPr>
          <p:nvPr/>
        </p:nvSpPr>
        <p:spPr bwMode="auto">
          <a:xfrm>
            <a:off x="957263" y="4633913"/>
            <a:ext cx="42481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  <a:ea typeface="Arial Unicode MS" pitchFamily="34" charset="-128"/>
                <a:cs typeface="Arial Unicode MS" pitchFamily="34" charset="-128"/>
              </a:rPr>
              <a:t>⇒ p(</a:t>
            </a:r>
            <a:r>
              <a:rPr lang="pt-BR" altLang="pt-BR" sz="2200" smtClean="0">
                <a:latin typeface="+mj-lt"/>
              </a:rPr>
              <a:t>x) = (x – 3)(x</a:t>
            </a:r>
            <a:r>
              <a:rPr lang="pt-BR" altLang="pt-BR" sz="2200" baseline="30000" smtClean="0">
                <a:latin typeface="+mj-lt"/>
              </a:rPr>
              <a:t>2</a:t>
            </a:r>
            <a:r>
              <a:rPr lang="pt-BR" altLang="pt-BR" sz="2200" smtClean="0">
                <a:latin typeface="+mj-lt"/>
              </a:rPr>
              <a:t> + 2x + 1)</a:t>
            </a:r>
          </a:p>
        </p:txBody>
      </p:sp>
      <p:sp>
        <p:nvSpPr>
          <p:cNvPr id="197640" name="Text Box 8"/>
          <p:cNvSpPr txBox="1">
            <a:spLocks noChangeArrowheads="1"/>
          </p:cNvSpPr>
          <p:nvPr/>
        </p:nvSpPr>
        <p:spPr bwMode="auto">
          <a:xfrm>
            <a:off x="957263" y="5238750"/>
            <a:ext cx="42481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smtClean="0">
                <a:solidFill>
                  <a:srgbClr val="CC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⇒ p(</a:t>
            </a:r>
            <a:r>
              <a:rPr lang="pt-BR" altLang="pt-BR" sz="2200" smtClean="0">
                <a:solidFill>
                  <a:srgbClr val="CC0000"/>
                </a:solidFill>
                <a:latin typeface="+mj-lt"/>
              </a:rPr>
              <a:t>x) = (x – 3)(x + 1)(x + 1)</a:t>
            </a:r>
            <a:endParaRPr lang="pt-BR" altLang="pt-BR" sz="2200" baseline="30000" smtClean="0">
              <a:solidFill>
                <a:srgbClr val="CC0000"/>
              </a:solidFill>
              <a:latin typeface="+mj-lt"/>
            </a:endParaRPr>
          </a:p>
        </p:txBody>
      </p:sp>
      <p:sp>
        <p:nvSpPr>
          <p:cNvPr id="197641" name="Rectangle 9"/>
          <p:cNvSpPr>
            <a:spLocks noChangeArrowheads="1"/>
          </p:cNvSpPr>
          <p:nvPr/>
        </p:nvSpPr>
        <p:spPr bwMode="auto">
          <a:xfrm>
            <a:off x="4421188" y="3952875"/>
            <a:ext cx="981075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344488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671513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023938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1341438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17986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2558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27130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1702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1</a:t>
            </a:r>
          </a:p>
        </p:txBody>
      </p:sp>
      <p:sp>
        <p:nvSpPr>
          <p:cNvPr id="197642" name="Rectangle 10"/>
          <p:cNvSpPr>
            <a:spLocks noChangeArrowheads="1"/>
          </p:cNvSpPr>
          <p:nvPr/>
        </p:nvSpPr>
        <p:spPr bwMode="auto">
          <a:xfrm>
            <a:off x="4421188" y="3357563"/>
            <a:ext cx="981075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344488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671513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023938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1341438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17986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2558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27130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1702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– 5 </a:t>
            </a:r>
          </a:p>
        </p:txBody>
      </p:sp>
      <p:sp>
        <p:nvSpPr>
          <p:cNvPr id="197643" name="Rectangle 11"/>
          <p:cNvSpPr>
            <a:spLocks noChangeArrowheads="1"/>
          </p:cNvSpPr>
          <p:nvPr/>
        </p:nvSpPr>
        <p:spPr bwMode="auto">
          <a:xfrm>
            <a:off x="5392738" y="4056063"/>
            <a:ext cx="1357312" cy="40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AD7F2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344488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671513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023938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1341438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17986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2558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27130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1702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0</a:t>
            </a:r>
          </a:p>
        </p:txBody>
      </p:sp>
      <p:sp>
        <p:nvSpPr>
          <p:cNvPr id="197644" name="Rectangle 12"/>
          <p:cNvSpPr>
            <a:spLocks noChangeArrowheads="1"/>
          </p:cNvSpPr>
          <p:nvPr/>
        </p:nvSpPr>
        <p:spPr bwMode="auto">
          <a:xfrm>
            <a:off x="3438525" y="3952875"/>
            <a:ext cx="982663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344488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671513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023938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1341438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17986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2558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27130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1702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2 </a:t>
            </a:r>
          </a:p>
        </p:txBody>
      </p:sp>
      <p:sp>
        <p:nvSpPr>
          <p:cNvPr id="197645" name="Rectangle 13"/>
          <p:cNvSpPr>
            <a:spLocks noChangeArrowheads="1"/>
          </p:cNvSpPr>
          <p:nvPr/>
        </p:nvSpPr>
        <p:spPr bwMode="auto">
          <a:xfrm>
            <a:off x="2457450" y="3952875"/>
            <a:ext cx="981075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344488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671513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023938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1341438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17986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2558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27130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1702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1</a:t>
            </a:r>
          </a:p>
        </p:txBody>
      </p:sp>
      <p:sp>
        <p:nvSpPr>
          <p:cNvPr id="197646" name="Rectangle 14"/>
          <p:cNvSpPr>
            <a:spLocks noChangeArrowheads="1"/>
          </p:cNvSpPr>
          <p:nvPr/>
        </p:nvSpPr>
        <p:spPr bwMode="auto">
          <a:xfrm>
            <a:off x="1476375" y="3952875"/>
            <a:ext cx="981075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344488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671513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023938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1341438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17986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2558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27130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1702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3</a:t>
            </a:r>
          </a:p>
        </p:txBody>
      </p:sp>
      <p:sp>
        <p:nvSpPr>
          <p:cNvPr id="197647" name="Rectangle 15"/>
          <p:cNvSpPr>
            <a:spLocks noChangeArrowheads="1"/>
          </p:cNvSpPr>
          <p:nvPr/>
        </p:nvSpPr>
        <p:spPr bwMode="auto">
          <a:xfrm>
            <a:off x="5446713" y="3357563"/>
            <a:ext cx="981075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344488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671513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023938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1341438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17986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2558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27130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1702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– 3</a:t>
            </a:r>
          </a:p>
        </p:txBody>
      </p:sp>
      <p:sp>
        <p:nvSpPr>
          <p:cNvPr id="197648" name="Rectangle 16"/>
          <p:cNvSpPr>
            <a:spLocks noChangeArrowheads="1"/>
          </p:cNvSpPr>
          <p:nvPr/>
        </p:nvSpPr>
        <p:spPr bwMode="auto">
          <a:xfrm>
            <a:off x="3438525" y="3357563"/>
            <a:ext cx="982663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344488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671513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023938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1341438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17986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2558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27130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1702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– 1 </a:t>
            </a:r>
          </a:p>
        </p:txBody>
      </p:sp>
      <p:sp>
        <p:nvSpPr>
          <p:cNvPr id="197649" name="Rectangle 17"/>
          <p:cNvSpPr>
            <a:spLocks noChangeArrowheads="1"/>
          </p:cNvSpPr>
          <p:nvPr/>
        </p:nvSpPr>
        <p:spPr bwMode="auto">
          <a:xfrm>
            <a:off x="2457450" y="3357563"/>
            <a:ext cx="981075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344488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671513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023938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1341438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17986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2558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27130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1702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1</a:t>
            </a:r>
          </a:p>
        </p:txBody>
      </p:sp>
      <p:sp>
        <p:nvSpPr>
          <p:cNvPr id="197650" name="Line 18"/>
          <p:cNvSpPr>
            <a:spLocks noChangeShapeType="1"/>
          </p:cNvSpPr>
          <p:nvPr/>
        </p:nvSpPr>
        <p:spPr bwMode="auto">
          <a:xfrm>
            <a:off x="1476375" y="3952875"/>
            <a:ext cx="52562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197651" name="Line 19"/>
          <p:cNvSpPr>
            <a:spLocks noChangeShapeType="1"/>
          </p:cNvSpPr>
          <p:nvPr/>
        </p:nvSpPr>
        <p:spPr bwMode="auto">
          <a:xfrm>
            <a:off x="2457450" y="3502025"/>
            <a:ext cx="0" cy="1006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197652" name="Text Box 20"/>
          <p:cNvSpPr txBox="1">
            <a:spLocks noChangeArrowheads="1"/>
          </p:cNvSpPr>
          <p:nvPr/>
        </p:nvSpPr>
        <p:spPr bwMode="auto">
          <a:xfrm>
            <a:off x="4067175" y="4629150"/>
            <a:ext cx="23034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dirty="0" smtClean="0">
                <a:latin typeface="+mj-lt"/>
              </a:rPr>
              <a:t>= (x – 3)(x + 1)</a:t>
            </a:r>
            <a:r>
              <a:rPr lang="pt-BR" altLang="pt-BR" sz="2200" baseline="30000" dirty="0" smtClean="0">
                <a:latin typeface="+mj-lt"/>
              </a:rPr>
              <a:t>2</a:t>
            </a:r>
          </a:p>
        </p:txBody>
      </p:sp>
      <p:sp>
        <p:nvSpPr>
          <p:cNvPr id="197653" name="Text Box 21"/>
          <p:cNvSpPr txBox="1">
            <a:spLocks noChangeArrowheads="1"/>
          </p:cNvSpPr>
          <p:nvPr/>
        </p:nvSpPr>
        <p:spPr bwMode="auto">
          <a:xfrm>
            <a:off x="971550" y="5810250"/>
            <a:ext cx="51847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smtClean="0">
                <a:solidFill>
                  <a:srgbClr val="CC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⇒ </a:t>
            </a:r>
            <a:r>
              <a:rPr lang="pt-BR" altLang="pt-BR" sz="2200" smtClean="0">
                <a:solidFill>
                  <a:srgbClr val="CC0000"/>
                </a:solidFill>
                <a:latin typeface="+mj-lt"/>
              </a:rPr>
              <a:t>raízes de p(x) são 3 , –1 e –1.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9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4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19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97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1" dur="80"/>
                                        <p:tgtEl>
                                          <p:spTgt spid="1976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2" dur="80"/>
                                        <p:tgtEl>
                                          <p:spTgt spid="1976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80"/>
                                        <p:tgtEl>
                                          <p:spTgt spid="1976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8" dur="80"/>
                                        <p:tgtEl>
                                          <p:spTgt spid="1976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9" dur="80"/>
                                        <p:tgtEl>
                                          <p:spTgt spid="1976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80"/>
                                        <p:tgtEl>
                                          <p:spTgt spid="1976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5" dur="80"/>
                                        <p:tgtEl>
                                          <p:spTgt spid="1976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6" dur="80"/>
                                        <p:tgtEl>
                                          <p:spTgt spid="1976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80"/>
                                        <p:tgtEl>
                                          <p:spTgt spid="1976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2" dur="80"/>
                                        <p:tgtEl>
                                          <p:spTgt spid="1976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3" dur="80"/>
                                        <p:tgtEl>
                                          <p:spTgt spid="1976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80"/>
                                        <p:tgtEl>
                                          <p:spTgt spid="1976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14339" grpId="0" build="p"/>
      <p:bldP spid="197637" grpId="0"/>
      <p:bldP spid="197639" grpId="0"/>
      <p:bldP spid="197640" grpId="0"/>
      <p:bldP spid="197641" grpId="0"/>
      <p:bldP spid="197642" grpId="0"/>
      <p:bldP spid="197643" grpId="0"/>
      <p:bldP spid="197644" grpId="0"/>
      <p:bldP spid="197645" grpId="0"/>
      <p:bldP spid="197646" grpId="0"/>
      <p:bldP spid="197647" grpId="0"/>
      <p:bldP spid="197648" grpId="0"/>
      <p:bldP spid="197649" grpId="0"/>
      <p:bldP spid="197652" grpId="0"/>
      <p:bldP spid="19765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92150"/>
            <a:ext cx="8229600" cy="1143000"/>
          </a:xfrm>
        </p:spPr>
        <p:txBody>
          <a:bodyPr/>
          <a:lstStyle/>
          <a:p>
            <a:pPr eaLnBrk="1" hangingPunct="1"/>
            <a:r>
              <a:rPr lang="pt-BR" altLang="pt-BR" sz="2800" b="1" smtClean="0"/>
              <a:t>MULTIPLICIDADE DE UMA RAIZ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44675"/>
            <a:ext cx="8229600" cy="647700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buClr>
                <a:srgbClr val="002060"/>
              </a:buClr>
              <a:buFont typeface="Wingdings" pitchFamily="2" charset="2"/>
              <a:buChar char="v"/>
              <a:defRPr/>
            </a:pPr>
            <a:r>
              <a:rPr lang="pt-BR" altLang="pt-BR" sz="2200" dirty="0" smtClean="0">
                <a:latin typeface="+mj-lt"/>
              </a:rPr>
              <a:t>Observe o seguinte polinômio</a:t>
            </a:r>
          </a:p>
        </p:txBody>
      </p:sp>
      <p:sp>
        <p:nvSpPr>
          <p:cNvPr id="199686" name="Text Box 6"/>
          <p:cNvSpPr txBox="1">
            <a:spLocks noChangeArrowheads="1"/>
          </p:cNvSpPr>
          <p:nvPr/>
        </p:nvSpPr>
        <p:spPr bwMode="auto">
          <a:xfrm>
            <a:off x="755650" y="4195763"/>
            <a:ext cx="5976938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002060"/>
              </a:buClr>
              <a:buFont typeface="Wingdings" pitchFamily="2" charset="2"/>
              <a:buChar char="ü"/>
              <a:defRPr/>
            </a:pPr>
            <a:r>
              <a:rPr lang="pt-BR" altLang="pt-BR" sz="2200" smtClean="0">
                <a:latin typeface="+mj-lt"/>
              </a:rPr>
              <a:t>–4 é raiz </a:t>
            </a:r>
            <a:r>
              <a:rPr lang="pt-BR" altLang="pt-BR" sz="2200" smtClean="0">
                <a:solidFill>
                  <a:srgbClr val="CC0000"/>
                </a:solidFill>
                <a:latin typeface="+mj-lt"/>
              </a:rPr>
              <a:t>tripla</a:t>
            </a:r>
            <a:r>
              <a:rPr lang="pt-BR" altLang="pt-BR" sz="2200" smtClean="0">
                <a:latin typeface="+mj-lt"/>
              </a:rPr>
              <a:t> ou de </a:t>
            </a:r>
            <a:r>
              <a:rPr lang="pt-BR" altLang="pt-BR" sz="2200" smtClean="0">
                <a:solidFill>
                  <a:srgbClr val="CC0000"/>
                </a:solidFill>
                <a:latin typeface="+mj-lt"/>
              </a:rPr>
              <a:t>multiplicidade três</a:t>
            </a:r>
            <a:r>
              <a:rPr lang="pt-BR" altLang="pt-BR" sz="2200" smtClean="0">
                <a:latin typeface="+mj-lt"/>
              </a:rPr>
              <a:t>;</a:t>
            </a:r>
          </a:p>
        </p:txBody>
      </p:sp>
      <p:sp>
        <p:nvSpPr>
          <p:cNvPr id="199687" name="Text Box 7"/>
          <p:cNvSpPr txBox="1">
            <a:spLocks noChangeArrowheads="1"/>
          </p:cNvSpPr>
          <p:nvPr/>
        </p:nvSpPr>
        <p:spPr bwMode="auto">
          <a:xfrm>
            <a:off x="957263" y="2497138"/>
            <a:ext cx="5919787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  <a:ea typeface="Arial Unicode MS" pitchFamily="34" charset="-128"/>
                <a:cs typeface="Arial Unicode MS" pitchFamily="34" charset="-128"/>
              </a:rPr>
              <a:t>p(</a:t>
            </a:r>
            <a:r>
              <a:rPr lang="pt-BR" altLang="pt-BR" sz="2200" smtClean="0">
                <a:latin typeface="+mj-lt"/>
              </a:rPr>
              <a:t>x) = 8(x + 4)(x – 7)(x – 5)(x + 4)(x – 7)(x + 4)</a:t>
            </a:r>
          </a:p>
        </p:txBody>
      </p:sp>
      <p:sp>
        <p:nvSpPr>
          <p:cNvPr id="199688" name="Text Box 8"/>
          <p:cNvSpPr txBox="1">
            <a:spLocks noChangeArrowheads="1"/>
          </p:cNvSpPr>
          <p:nvPr/>
        </p:nvSpPr>
        <p:spPr bwMode="auto">
          <a:xfrm>
            <a:off x="900113" y="3140075"/>
            <a:ext cx="77755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p(x) é o produto de uma constante (8) por 6 fatores de 1º grau. Ele é de 6º grau. Suas raízes são </a:t>
            </a:r>
            <a:r>
              <a:rPr lang="pt-BR" altLang="pt-BR" sz="2200" smtClean="0">
                <a:solidFill>
                  <a:srgbClr val="CC0000"/>
                </a:solidFill>
                <a:latin typeface="+mj-lt"/>
              </a:rPr>
              <a:t>–4, 7, 5, –4, 7 e –4</a:t>
            </a:r>
            <a:r>
              <a:rPr lang="pt-BR" altLang="pt-BR" sz="2200" smtClean="0">
                <a:latin typeface="+mj-lt"/>
              </a:rPr>
              <a:t>. </a:t>
            </a:r>
          </a:p>
        </p:txBody>
      </p:sp>
      <p:sp>
        <p:nvSpPr>
          <p:cNvPr id="199689" name="Text Box 9"/>
          <p:cNvSpPr txBox="1">
            <a:spLocks noChangeArrowheads="1"/>
          </p:cNvSpPr>
          <p:nvPr/>
        </p:nvSpPr>
        <p:spPr bwMode="auto">
          <a:xfrm>
            <a:off x="755650" y="4699000"/>
            <a:ext cx="5976938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002060"/>
              </a:buClr>
              <a:buFont typeface="Wingdings" pitchFamily="2" charset="2"/>
              <a:buChar char="ü"/>
              <a:defRPr/>
            </a:pPr>
            <a:r>
              <a:rPr lang="pt-BR" altLang="pt-BR" sz="2200" smtClean="0">
                <a:latin typeface="+mj-lt"/>
              </a:rPr>
              <a:t>7 é raiz </a:t>
            </a:r>
            <a:r>
              <a:rPr lang="pt-BR" altLang="pt-BR" sz="2200" smtClean="0">
                <a:solidFill>
                  <a:srgbClr val="CC0000"/>
                </a:solidFill>
                <a:latin typeface="+mj-lt"/>
              </a:rPr>
              <a:t>dupla</a:t>
            </a:r>
            <a:r>
              <a:rPr lang="pt-BR" altLang="pt-BR" sz="2200" smtClean="0">
                <a:latin typeface="+mj-lt"/>
              </a:rPr>
              <a:t> ou de </a:t>
            </a:r>
            <a:r>
              <a:rPr lang="pt-BR" altLang="pt-BR" sz="2200" smtClean="0">
                <a:solidFill>
                  <a:srgbClr val="CC0000"/>
                </a:solidFill>
                <a:latin typeface="+mj-lt"/>
              </a:rPr>
              <a:t>multiplicidade dois</a:t>
            </a:r>
            <a:r>
              <a:rPr lang="pt-BR" altLang="pt-BR" sz="2200" smtClean="0">
                <a:latin typeface="+mj-lt"/>
              </a:rPr>
              <a:t>;</a:t>
            </a:r>
          </a:p>
        </p:txBody>
      </p:sp>
      <p:sp>
        <p:nvSpPr>
          <p:cNvPr id="199690" name="Text Box 10"/>
          <p:cNvSpPr txBox="1">
            <a:spLocks noChangeArrowheads="1"/>
          </p:cNvSpPr>
          <p:nvPr/>
        </p:nvSpPr>
        <p:spPr bwMode="auto">
          <a:xfrm>
            <a:off x="755650" y="5203825"/>
            <a:ext cx="6192838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002060"/>
              </a:buClr>
              <a:buFont typeface="Wingdings" pitchFamily="2" charset="2"/>
              <a:buChar char="ü"/>
              <a:defRPr/>
            </a:pPr>
            <a:r>
              <a:rPr lang="pt-BR" altLang="pt-BR" sz="2200" smtClean="0">
                <a:latin typeface="+mj-lt"/>
              </a:rPr>
              <a:t>5 é raiz </a:t>
            </a:r>
            <a:r>
              <a:rPr lang="pt-BR" altLang="pt-BR" sz="2200" smtClean="0">
                <a:solidFill>
                  <a:srgbClr val="CC0000"/>
                </a:solidFill>
                <a:latin typeface="+mj-lt"/>
              </a:rPr>
              <a:t>simples</a:t>
            </a:r>
            <a:r>
              <a:rPr lang="pt-BR" altLang="pt-BR" sz="2200" smtClean="0">
                <a:latin typeface="+mj-lt"/>
              </a:rPr>
              <a:t> ou de </a:t>
            </a:r>
            <a:r>
              <a:rPr lang="pt-BR" altLang="pt-BR" sz="2200" smtClean="0">
                <a:solidFill>
                  <a:srgbClr val="CC0000"/>
                </a:solidFill>
                <a:latin typeface="+mj-lt"/>
              </a:rPr>
              <a:t>multiplicidade um</a:t>
            </a:r>
            <a:r>
              <a:rPr lang="pt-BR" altLang="pt-BR" sz="2200" smtClean="0">
                <a:latin typeface="+mj-lt"/>
              </a:rPr>
              <a:t>.</a:t>
            </a:r>
          </a:p>
        </p:txBody>
      </p:sp>
      <p:sp>
        <p:nvSpPr>
          <p:cNvPr id="199691" name="Text Box 11"/>
          <p:cNvSpPr txBox="1">
            <a:spLocks noChangeArrowheads="1"/>
          </p:cNvSpPr>
          <p:nvPr/>
        </p:nvSpPr>
        <p:spPr bwMode="auto">
          <a:xfrm>
            <a:off x="971550" y="5665788"/>
            <a:ext cx="591978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smtClean="0">
                <a:solidFill>
                  <a:srgbClr val="CC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p(</a:t>
            </a:r>
            <a:r>
              <a:rPr lang="pt-BR" altLang="pt-BR" sz="2200" smtClean="0">
                <a:solidFill>
                  <a:srgbClr val="CC0000"/>
                </a:solidFill>
                <a:latin typeface="+mj-lt"/>
              </a:rPr>
              <a:t>x) = 8(x + 4)</a:t>
            </a:r>
            <a:r>
              <a:rPr lang="pt-BR" altLang="pt-BR" sz="2200" baseline="30000" smtClean="0">
                <a:solidFill>
                  <a:srgbClr val="CC0000"/>
                </a:solidFill>
                <a:latin typeface="+mj-lt"/>
              </a:rPr>
              <a:t>3</a:t>
            </a:r>
            <a:r>
              <a:rPr lang="pt-BR" altLang="pt-BR" sz="2200" smtClean="0">
                <a:solidFill>
                  <a:srgbClr val="CC0000"/>
                </a:solidFill>
                <a:latin typeface="+mj-lt"/>
              </a:rPr>
              <a:t>(x – 7)</a:t>
            </a:r>
            <a:r>
              <a:rPr lang="pt-BR" altLang="pt-BR" sz="2200" baseline="30000" smtClean="0">
                <a:solidFill>
                  <a:srgbClr val="CC0000"/>
                </a:solidFill>
                <a:latin typeface="+mj-lt"/>
              </a:rPr>
              <a:t>2</a:t>
            </a:r>
            <a:r>
              <a:rPr lang="pt-BR" altLang="pt-BR" sz="2200" smtClean="0">
                <a:solidFill>
                  <a:srgbClr val="CC0000"/>
                </a:solidFill>
                <a:latin typeface="+mj-lt"/>
              </a:rPr>
              <a:t>(x – 5)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1996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1996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1996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1" dur="80"/>
                                        <p:tgtEl>
                                          <p:spTgt spid="1996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2" dur="80"/>
                                        <p:tgtEl>
                                          <p:spTgt spid="1996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80"/>
                                        <p:tgtEl>
                                          <p:spTgt spid="1996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8" dur="80"/>
                                        <p:tgtEl>
                                          <p:spTgt spid="1996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9" dur="80"/>
                                        <p:tgtEl>
                                          <p:spTgt spid="1996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80"/>
                                        <p:tgtEl>
                                          <p:spTgt spid="1996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5" dur="80"/>
                                        <p:tgtEl>
                                          <p:spTgt spid="1996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6" dur="80"/>
                                        <p:tgtEl>
                                          <p:spTgt spid="1996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80"/>
                                        <p:tgtEl>
                                          <p:spTgt spid="1996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  <p:bldP spid="15363" grpId="0" build="p"/>
      <p:bldP spid="199686" grpId="0"/>
      <p:bldP spid="199687" grpId="0"/>
      <p:bldP spid="199688" grpId="0"/>
      <p:bldP spid="199689" grpId="0"/>
      <p:bldP spid="199690" grpId="0"/>
      <p:bldP spid="19969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1675"/>
            <a:ext cx="8229600" cy="1143000"/>
          </a:xfrm>
        </p:spPr>
        <p:txBody>
          <a:bodyPr/>
          <a:lstStyle/>
          <a:p>
            <a:pPr eaLnBrk="1" hangingPunct="1"/>
            <a:r>
              <a:rPr lang="pt-BR" altLang="pt-BR" sz="2800" b="1" smtClean="0"/>
              <a:t>EXEMPLO 1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16113"/>
            <a:ext cx="8229600" cy="792162"/>
          </a:xfrm>
        </p:spPr>
        <p:txBody>
          <a:bodyPr rtlCol="0">
            <a:normAutofit lnSpcReduction="10000"/>
          </a:bodyPr>
          <a:lstStyle/>
          <a:p>
            <a:pPr algn="just" eaLnBrk="1" fontAlgn="auto" hangingPunct="1">
              <a:lnSpc>
                <a:spcPct val="110000"/>
              </a:lnSpc>
              <a:spcAft>
                <a:spcPts val="0"/>
              </a:spcAft>
              <a:buClr>
                <a:srgbClr val="002060"/>
              </a:buClr>
              <a:buFont typeface="Wingdings" panose="05000000000000000000" pitchFamily="2" charset="2"/>
              <a:buChar char="v"/>
              <a:defRPr/>
            </a:pPr>
            <a:r>
              <a:rPr lang="pt-BR" altLang="pt-BR" sz="2200" dirty="0" smtClean="0">
                <a:latin typeface="+mj-lt"/>
              </a:rPr>
              <a:t>Em p(x) = –3(x + 1)</a:t>
            </a:r>
            <a:r>
              <a:rPr lang="pt-BR" altLang="pt-BR" sz="2200" baseline="30000" dirty="0" smtClean="0">
                <a:latin typeface="+mj-lt"/>
              </a:rPr>
              <a:t>6</a:t>
            </a:r>
            <a:r>
              <a:rPr lang="pt-BR" altLang="pt-BR" sz="2200" dirty="0" smtClean="0">
                <a:latin typeface="+mj-lt"/>
              </a:rPr>
              <a:t>(x – 3)</a:t>
            </a:r>
            <a:r>
              <a:rPr lang="pt-BR" altLang="pt-BR" sz="2200" baseline="30000" dirty="0" smtClean="0">
                <a:latin typeface="+mj-lt"/>
              </a:rPr>
              <a:t>2</a:t>
            </a:r>
            <a:r>
              <a:rPr lang="pt-BR" altLang="pt-BR" sz="2200" dirty="0" smtClean="0">
                <a:latin typeface="+mj-lt"/>
              </a:rPr>
              <a:t>(3x + 2), indicar as raízes e a multiplicidade de cada uma delas.</a:t>
            </a:r>
          </a:p>
        </p:txBody>
      </p:sp>
      <p:sp>
        <p:nvSpPr>
          <p:cNvPr id="200710" name="Rectangle 6"/>
          <p:cNvSpPr>
            <a:spLocks noChangeArrowheads="1"/>
          </p:cNvSpPr>
          <p:nvPr/>
        </p:nvSpPr>
        <p:spPr bwMode="auto">
          <a:xfrm>
            <a:off x="900113" y="3155950"/>
            <a:ext cx="1409700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(x + 1)</a:t>
            </a:r>
            <a:r>
              <a:rPr lang="pt-BR" altLang="pt-BR" sz="2200" baseline="30000" smtClean="0">
                <a:latin typeface="+mj-lt"/>
              </a:rPr>
              <a:t>6</a:t>
            </a:r>
            <a:r>
              <a:rPr lang="pt-BR" altLang="pt-BR" sz="2200" smtClean="0">
                <a:latin typeface="+mj-lt"/>
              </a:rPr>
              <a:t> = 0</a:t>
            </a:r>
          </a:p>
        </p:txBody>
      </p:sp>
      <p:sp>
        <p:nvSpPr>
          <p:cNvPr id="200711" name="Text Box 7"/>
          <p:cNvSpPr txBox="1">
            <a:spLocks noChangeArrowheads="1"/>
          </p:cNvSpPr>
          <p:nvPr/>
        </p:nvSpPr>
        <p:spPr bwMode="auto">
          <a:xfrm>
            <a:off x="2268538" y="3141663"/>
            <a:ext cx="42481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⇒  raiz </a:t>
            </a:r>
            <a:r>
              <a:rPr lang="pt-BR" altLang="pt-BR" sz="2200" dirty="0" smtClean="0">
                <a:solidFill>
                  <a:srgbClr val="CC0000"/>
                </a:solidFill>
                <a:latin typeface="+mj-lt"/>
              </a:rPr>
              <a:t>–1</a:t>
            </a:r>
            <a:r>
              <a:rPr lang="pt-BR" altLang="pt-BR" sz="2200" dirty="0" smtClean="0">
                <a:latin typeface="+mj-lt"/>
              </a:rPr>
              <a:t> (multiplicidade 6)</a:t>
            </a:r>
          </a:p>
        </p:txBody>
      </p:sp>
      <p:sp>
        <p:nvSpPr>
          <p:cNvPr id="200713" name="Rectangle 9"/>
          <p:cNvSpPr>
            <a:spLocks noChangeArrowheads="1"/>
          </p:cNvSpPr>
          <p:nvPr/>
        </p:nvSpPr>
        <p:spPr bwMode="auto">
          <a:xfrm>
            <a:off x="900113" y="3810000"/>
            <a:ext cx="1409700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(x – 3)</a:t>
            </a:r>
            <a:r>
              <a:rPr lang="pt-BR" altLang="pt-BR" sz="2200" baseline="30000" smtClean="0">
                <a:latin typeface="+mj-lt"/>
              </a:rPr>
              <a:t>2</a:t>
            </a:r>
            <a:r>
              <a:rPr lang="pt-BR" altLang="pt-BR" sz="2200" smtClean="0">
                <a:latin typeface="+mj-lt"/>
              </a:rPr>
              <a:t> = 0</a:t>
            </a:r>
          </a:p>
        </p:txBody>
      </p:sp>
      <p:sp>
        <p:nvSpPr>
          <p:cNvPr id="200714" name="Text Box 10"/>
          <p:cNvSpPr txBox="1">
            <a:spLocks noChangeArrowheads="1"/>
          </p:cNvSpPr>
          <p:nvPr/>
        </p:nvSpPr>
        <p:spPr bwMode="auto">
          <a:xfrm>
            <a:off x="2268538" y="3795713"/>
            <a:ext cx="42481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  <a:ea typeface="Arial Unicode MS" pitchFamily="34" charset="-128"/>
                <a:cs typeface="Arial Unicode MS" pitchFamily="34" charset="-128"/>
              </a:rPr>
              <a:t>⇒  raiz </a:t>
            </a:r>
            <a:r>
              <a:rPr lang="pt-BR" altLang="pt-BR" sz="2200" smtClean="0">
                <a:solidFill>
                  <a:srgbClr val="CC0000"/>
                </a:solidFill>
                <a:latin typeface="+mj-lt"/>
              </a:rPr>
              <a:t>3</a:t>
            </a:r>
            <a:r>
              <a:rPr lang="pt-BR" altLang="pt-BR" sz="2200" smtClean="0">
                <a:latin typeface="+mj-lt"/>
              </a:rPr>
              <a:t> (multiplicidade 2)</a:t>
            </a:r>
          </a:p>
        </p:txBody>
      </p:sp>
      <p:sp>
        <p:nvSpPr>
          <p:cNvPr id="200715" name="Rectangle 11"/>
          <p:cNvSpPr>
            <a:spLocks noChangeArrowheads="1"/>
          </p:cNvSpPr>
          <p:nvPr/>
        </p:nvSpPr>
        <p:spPr bwMode="auto">
          <a:xfrm>
            <a:off x="900113" y="4386263"/>
            <a:ext cx="1281112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3x + 2 = 0</a:t>
            </a:r>
          </a:p>
        </p:txBody>
      </p:sp>
      <p:sp>
        <p:nvSpPr>
          <p:cNvPr id="200716" name="Text Box 12"/>
          <p:cNvSpPr txBox="1">
            <a:spLocks noChangeArrowheads="1"/>
          </p:cNvSpPr>
          <p:nvPr/>
        </p:nvSpPr>
        <p:spPr bwMode="auto">
          <a:xfrm>
            <a:off x="2195513" y="4371975"/>
            <a:ext cx="42481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⇒  raiz </a:t>
            </a:r>
            <a:r>
              <a:rPr lang="pt-BR" altLang="pt-BR" sz="2200" dirty="0" smtClean="0">
                <a:solidFill>
                  <a:srgbClr val="CC0000"/>
                </a:solidFill>
                <a:latin typeface="+mj-lt"/>
              </a:rPr>
              <a:t>–2/3</a:t>
            </a:r>
            <a:r>
              <a:rPr lang="pt-BR" altLang="pt-BR" sz="2200" dirty="0" smtClean="0">
                <a:latin typeface="+mj-lt"/>
              </a:rPr>
              <a:t> (multiplicidade 1)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2007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2007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2007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2007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2007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2007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2007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2007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2007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1" dur="80"/>
                                        <p:tgtEl>
                                          <p:spTgt spid="2007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2" dur="80"/>
                                        <p:tgtEl>
                                          <p:spTgt spid="2007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80"/>
                                        <p:tgtEl>
                                          <p:spTgt spid="2007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8" dur="80"/>
                                        <p:tgtEl>
                                          <p:spTgt spid="2007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9" dur="80"/>
                                        <p:tgtEl>
                                          <p:spTgt spid="2007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80"/>
                                        <p:tgtEl>
                                          <p:spTgt spid="2007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5" dur="80"/>
                                        <p:tgtEl>
                                          <p:spTgt spid="2007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6" dur="80"/>
                                        <p:tgtEl>
                                          <p:spTgt spid="2007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80"/>
                                        <p:tgtEl>
                                          <p:spTgt spid="2007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200707" grpId="0" build="p"/>
      <p:bldP spid="200710" grpId="0"/>
      <p:bldP spid="200711" grpId="0"/>
      <p:bldP spid="200713" grpId="0"/>
      <p:bldP spid="200714" grpId="0"/>
      <p:bldP spid="200715" grpId="0"/>
      <p:bldP spid="2007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7575"/>
            <a:ext cx="8229600" cy="1143000"/>
          </a:xfrm>
        </p:spPr>
        <p:txBody>
          <a:bodyPr/>
          <a:lstStyle/>
          <a:p>
            <a:pPr eaLnBrk="1" hangingPunct="1"/>
            <a:r>
              <a:rPr lang="pt-BR" altLang="pt-BR" sz="2800" b="1" smtClean="0"/>
              <a:t>RESOLUÇÃO DE EQUAÇÕES ALGÉBRICAS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01863"/>
            <a:ext cx="8229600" cy="4106862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buClr>
                <a:srgbClr val="002060"/>
              </a:buClr>
              <a:buFont typeface="Wingdings" pitchFamily="2" charset="2"/>
              <a:buChar char="v"/>
              <a:defRPr/>
            </a:pPr>
            <a:r>
              <a:rPr lang="pt-BR" altLang="pt-BR" sz="2200" dirty="0" smtClean="0">
                <a:latin typeface="+mj-lt"/>
              </a:rPr>
              <a:t>No ensino fundamental, aprendemos métodos algébricos simples para resolução de equações de 1º e 2º graus.</a:t>
            </a:r>
            <a:endParaRPr lang="pt-BR" altLang="pt-BR" sz="1500" dirty="0" smtClean="0">
              <a:latin typeface="+mj-lt"/>
            </a:endParaRPr>
          </a:p>
          <a:p>
            <a:pPr marL="0" indent="0" algn="just" eaLnBrk="1" hangingPunct="1">
              <a:lnSpc>
                <a:spcPct val="110000"/>
              </a:lnSpc>
              <a:buClr>
                <a:srgbClr val="002060"/>
              </a:buClr>
              <a:buFont typeface="Arial" pitchFamily="34" charset="0"/>
              <a:buNone/>
              <a:defRPr/>
            </a:pPr>
            <a:endParaRPr lang="pt-BR" altLang="pt-BR" sz="1500" dirty="0" smtClean="0">
              <a:latin typeface="+mj-lt"/>
            </a:endParaRPr>
          </a:p>
          <a:p>
            <a:pPr algn="just" eaLnBrk="1" hangingPunct="1">
              <a:lnSpc>
                <a:spcPct val="110000"/>
              </a:lnSpc>
              <a:buClr>
                <a:srgbClr val="002060"/>
              </a:buClr>
              <a:buFont typeface="Wingdings" pitchFamily="2" charset="2"/>
              <a:buChar char="v"/>
              <a:defRPr/>
            </a:pPr>
            <a:r>
              <a:rPr lang="pt-BR" altLang="pt-BR" sz="2200" dirty="0" smtClean="0">
                <a:latin typeface="+mj-lt"/>
              </a:rPr>
              <a:t>A resolução de equações de 3º grau ou grau superior, no entanto, é mais complicada. Em geral, são necessárias informações adicionais que permitem a obtenção de suas raízes.</a:t>
            </a:r>
            <a:endParaRPr lang="pt-BR" altLang="pt-BR" sz="1500" dirty="0" smtClean="0">
              <a:latin typeface="+mj-lt"/>
            </a:endParaRPr>
          </a:p>
          <a:p>
            <a:pPr marL="0" indent="0" algn="just" eaLnBrk="1" hangingPunct="1">
              <a:lnSpc>
                <a:spcPct val="110000"/>
              </a:lnSpc>
              <a:buClr>
                <a:srgbClr val="002060"/>
              </a:buClr>
              <a:buFont typeface="Arial" pitchFamily="34" charset="0"/>
              <a:buNone/>
              <a:defRPr/>
            </a:pPr>
            <a:endParaRPr lang="pt-BR" altLang="pt-BR" sz="1500" dirty="0" smtClean="0">
              <a:latin typeface="+mj-lt"/>
            </a:endParaRPr>
          </a:p>
          <a:p>
            <a:pPr algn="just" eaLnBrk="1" hangingPunct="1">
              <a:lnSpc>
                <a:spcPct val="110000"/>
              </a:lnSpc>
              <a:buClr>
                <a:srgbClr val="002060"/>
              </a:buClr>
              <a:buFont typeface="Wingdings" pitchFamily="2" charset="2"/>
              <a:buChar char="v"/>
              <a:defRPr/>
            </a:pPr>
            <a:r>
              <a:rPr lang="pt-BR" altLang="pt-BR" sz="2200" dirty="0" smtClean="0">
                <a:latin typeface="+mj-lt"/>
              </a:rPr>
              <a:t>Existem algumas regras especiais que ajudam a identificar raízes inteiras ou racionais de uma equação.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  <p:bldP spid="1945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1675"/>
            <a:ext cx="8229600" cy="1143000"/>
          </a:xfrm>
        </p:spPr>
        <p:txBody>
          <a:bodyPr/>
          <a:lstStyle/>
          <a:p>
            <a:pPr eaLnBrk="1" hangingPunct="1"/>
            <a:r>
              <a:rPr lang="pt-BR" altLang="pt-BR" sz="2800" b="1" smtClean="0"/>
              <a:t>EXEMPLO 2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16113"/>
            <a:ext cx="8229600" cy="792162"/>
          </a:xfrm>
        </p:spPr>
        <p:txBody>
          <a:bodyPr rtlCol="0">
            <a:normAutofit fontScale="92500"/>
          </a:bodyPr>
          <a:lstStyle/>
          <a:p>
            <a:pPr algn="just" eaLnBrk="1" fontAlgn="auto" hangingPunct="1">
              <a:lnSpc>
                <a:spcPct val="110000"/>
              </a:lnSpc>
              <a:spcAft>
                <a:spcPts val="0"/>
              </a:spcAft>
              <a:buClr>
                <a:srgbClr val="002060"/>
              </a:buClr>
              <a:buFont typeface="Wingdings" panose="05000000000000000000" pitchFamily="2" charset="2"/>
              <a:buChar char="v"/>
              <a:defRPr/>
            </a:pPr>
            <a:r>
              <a:rPr lang="pt-BR" altLang="pt-BR" sz="2200" dirty="0" smtClean="0">
                <a:latin typeface="+mj-lt"/>
              </a:rPr>
              <a:t>O polinômio p(x) = –x</a:t>
            </a:r>
            <a:r>
              <a:rPr lang="pt-BR" altLang="pt-BR" sz="2200" baseline="30000" dirty="0" smtClean="0">
                <a:latin typeface="+mj-lt"/>
              </a:rPr>
              <a:t>3</a:t>
            </a:r>
            <a:r>
              <a:rPr lang="pt-BR" altLang="pt-BR" sz="2200" dirty="0" smtClean="0">
                <a:latin typeface="+mj-lt"/>
              </a:rPr>
              <a:t> + x</a:t>
            </a:r>
            <a:r>
              <a:rPr lang="pt-BR" altLang="pt-BR" sz="2200" baseline="30000" dirty="0" smtClean="0">
                <a:latin typeface="+mj-lt"/>
              </a:rPr>
              <a:t>2</a:t>
            </a:r>
            <a:r>
              <a:rPr lang="pt-BR" altLang="pt-BR" sz="2200" dirty="0" smtClean="0">
                <a:latin typeface="+mj-lt"/>
              </a:rPr>
              <a:t> + </a:t>
            </a:r>
            <a:r>
              <a:rPr lang="pt-BR" altLang="pt-BR" sz="2200" dirty="0" err="1" smtClean="0">
                <a:latin typeface="+mj-lt"/>
              </a:rPr>
              <a:t>ax</a:t>
            </a:r>
            <a:r>
              <a:rPr lang="pt-BR" altLang="pt-BR" sz="2200" dirty="0" smtClean="0">
                <a:latin typeface="+mj-lt"/>
              </a:rPr>
              <a:t> + b admite –1 como raiz dupla. Obter os valores das constantes a e b, bem como a outra raiz real de p(x).</a:t>
            </a:r>
          </a:p>
        </p:txBody>
      </p:sp>
      <p:sp>
        <p:nvSpPr>
          <p:cNvPr id="201732" name="Rectangle 4"/>
          <p:cNvSpPr>
            <a:spLocks noChangeArrowheads="1"/>
          </p:cNvSpPr>
          <p:nvPr/>
        </p:nvSpPr>
        <p:spPr bwMode="auto">
          <a:xfrm>
            <a:off x="971550" y="3355975"/>
            <a:ext cx="331311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p(x) = –1(x + 1)</a:t>
            </a:r>
            <a:r>
              <a:rPr lang="pt-BR" altLang="pt-BR" sz="2200" baseline="30000" smtClean="0">
                <a:latin typeface="+mj-lt"/>
              </a:rPr>
              <a:t>2</a:t>
            </a:r>
            <a:r>
              <a:rPr lang="pt-BR" altLang="pt-BR" sz="2200" smtClean="0">
                <a:latin typeface="+mj-lt"/>
              </a:rPr>
              <a:t>(x – k)</a:t>
            </a:r>
          </a:p>
        </p:txBody>
      </p:sp>
      <p:sp>
        <p:nvSpPr>
          <p:cNvPr id="201738" name="Text Box 10"/>
          <p:cNvSpPr txBox="1">
            <a:spLocks noChangeArrowheads="1"/>
          </p:cNvSpPr>
          <p:nvPr/>
        </p:nvSpPr>
        <p:spPr bwMode="auto">
          <a:xfrm>
            <a:off x="900113" y="2781300"/>
            <a:ext cx="7775575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Escrever p(x) na forma fatorada, temos</a:t>
            </a:r>
          </a:p>
        </p:txBody>
      </p:sp>
      <p:sp>
        <p:nvSpPr>
          <p:cNvPr id="201739" name="Rectangle 11"/>
          <p:cNvSpPr>
            <a:spLocks noChangeArrowheads="1"/>
          </p:cNvSpPr>
          <p:nvPr/>
        </p:nvSpPr>
        <p:spPr bwMode="auto">
          <a:xfrm>
            <a:off x="3563938" y="3355975"/>
            <a:ext cx="3313112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dirty="0" smtClean="0">
                <a:latin typeface="+mj-lt"/>
              </a:rPr>
              <a:t>= –1(x</a:t>
            </a:r>
            <a:r>
              <a:rPr lang="pt-BR" altLang="pt-BR" sz="2200" baseline="30000" dirty="0" smtClean="0">
                <a:latin typeface="+mj-lt"/>
              </a:rPr>
              <a:t>2</a:t>
            </a:r>
            <a:r>
              <a:rPr lang="pt-BR" altLang="pt-BR" sz="2200" dirty="0" smtClean="0">
                <a:latin typeface="+mj-lt"/>
              </a:rPr>
              <a:t> + 2x + 1)(x – k)</a:t>
            </a:r>
          </a:p>
        </p:txBody>
      </p:sp>
      <p:sp>
        <p:nvSpPr>
          <p:cNvPr id="201740" name="Rectangle 12"/>
          <p:cNvSpPr>
            <a:spLocks noChangeArrowheads="1"/>
          </p:cNvSpPr>
          <p:nvPr/>
        </p:nvSpPr>
        <p:spPr bwMode="auto">
          <a:xfrm>
            <a:off x="1458913" y="3932238"/>
            <a:ext cx="3313112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dirty="0" smtClean="0">
                <a:latin typeface="+mj-lt"/>
              </a:rPr>
              <a:t>= (–x</a:t>
            </a:r>
            <a:r>
              <a:rPr lang="pt-BR" altLang="pt-BR" sz="2200" baseline="30000" dirty="0" smtClean="0">
                <a:latin typeface="+mj-lt"/>
              </a:rPr>
              <a:t>2</a:t>
            </a:r>
            <a:r>
              <a:rPr lang="pt-BR" altLang="pt-BR" sz="2200" dirty="0" smtClean="0">
                <a:latin typeface="+mj-lt"/>
              </a:rPr>
              <a:t> – 2x – 1)(x – k)</a:t>
            </a:r>
          </a:p>
        </p:txBody>
      </p:sp>
      <p:sp>
        <p:nvSpPr>
          <p:cNvPr id="201741" name="Rectangle 13"/>
          <p:cNvSpPr>
            <a:spLocks noChangeArrowheads="1"/>
          </p:cNvSpPr>
          <p:nvPr/>
        </p:nvSpPr>
        <p:spPr bwMode="auto">
          <a:xfrm>
            <a:off x="3981450" y="3932238"/>
            <a:ext cx="4176713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dirty="0" smtClean="0">
                <a:latin typeface="+mj-lt"/>
              </a:rPr>
              <a:t>= –x</a:t>
            </a:r>
            <a:r>
              <a:rPr lang="pt-BR" altLang="pt-BR" sz="2200" baseline="30000" dirty="0" smtClean="0">
                <a:latin typeface="+mj-lt"/>
              </a:rPr>
              <a:t>3</a:t>
            </a:r>
            <a:r>
              <a:rPr lang="pt-BR" altLang="pt-BR" sz="2200" dirty="0" smtClean="0">
                <a:latin typeface="+mj-lt"/>
              </a:rPr>
              <a:t> + kx</a:t>
            </a:r>
            <a:r>
              <a:rPr lang="pt-BR" altLang="pt-BR" sz="2200" baseline="30000" dirty="0" smtClean="0">
                <a:latin typeface="+mj-lt"/>
              </a:rPr>
              <a:t>2</a:t>
            </a:r>
            <a:r>
              <a:rPr lang="pt-BR" altLang="pt-BR" sz="2200" dirty="0" smtClean="0">
                <a:latin typeface="+mj-lt"/>
              </a:rPr>
              <a:t> – 2x</a:t>
            </a:r>
            <a:r>
              <a:rPr lang="pt-BR" altLang="pt-BR" sz="2200" baseline="30000" dirty="0" smtClean="0">
                <a:latin typeface="+mj-lt"/>
              </a:rPr>
              <a:t>2</a:t>
            </a:r>
            <a:r>
              <a:rPr lang="pt-BR" altLang="pt-BR" sz="2200" dirty="0" smtClean="0">
                <a:latin typeface="+mj-lt"/>
              </a:rPr>
              <a:t> +2kx – x + k</a:t>
            </a:r>
          </a:p>
        </p:txBody>
      </p:sp>
      <p:sp>
        <p:nvSpPr>
          <p:cNvPr id="201742" name="Rectangle 14"/>
          <p:cNvSpPr>
            <a:spLocks noChangeArrowheads="1"/>
          </p:cNvSpPr>
          <p:nvPr/>
        </p:nvSpPr>
        <p:spPr bwMode="auto">
          <a:xfrm>
            <a:off x="1460500" y="4441825"/>
            <a:ext cx="417671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= –x</a:t>
            </a:r>
            <a:r>
              <a:rPr lang="pt-BR" altLang="pt-BR" sz="2200" baseline="30000" smtClean="0">
                <a:latin typeface="+mj-lt"/>
              </a:rPr>
              <a:t>3</a:t>
            </a:r>
            <a:r>
              <a:rPr lang="pt-BR" altLang="pt-BR" sz="2200" smtClean="0">
                <a:latin typeface="+mj-lt"/>
              </a:rPr>
              <a:t> + (k – 2)x</a:t>
            </a:r>
            <a:r>
              <a:rPr lang="pt-BR" altLang="pt-BR" sz="2200" baseline="30000" smtClean="0">
                <a:latin typeface="+mj-lt"/>
              </a:rPr>
              <a:t>2</a:t>
            </a:r>
            <a:r>
              <a:rPr lang="pt-BR" altLang="pt-BR" sz="2200" smtClean="0">
                <a:latin typeface="+mj-lt"/>
              </a:rPr>
              <a:t> + (2k – 1)x + k</a:t>
            </a:r>
          </a:p>
        </p:txBody>
      </p:sp>
      <p:sp>
        <p:nvSpPr>
          <p:cNvPr id="201743" name="AutoShape 15"/>
          <p:cNvSpPr>
            <a:spLocks/>
          </p:cNvSpPr>
          <p:nvPr/>
        </p:nvSpPr>
        <p:spPr bwMode="auto">
          <a:xfrm>
            <a:off x="1533525" y="4970463"/>
            <a:ext cx="230188" cy="1223962"/>
          </a:xfrm>
          <a:prstGeom prst="leftBrace">
            <a:avLst>
              <a:gd name="adj1" fmla="val 4431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pt-BR" altLang="pt-BR" sz="2200" smtClean="0">
              <a:latin typeface="+mj-lt"/>
            </a:endParaRPr>
          </a:p>
        </p:txBody>
      </p:sp>
      <p:sp>
        <p:nvSpPr>
          <p:cNvPr id="201744" name="Rectangle 16"/>
          <p:cNvSpPr>
            <a:spLocks noChangeArrowheads="1"/>
          </p:cNvSpPr>
          <p:nvPr/>
        </p:nvSpPr>
        <p:spPr bwMode="auto">
          <a:xfrm>
            <a:off x="1744663" y="4975225"/>
            <a:ext cx="11811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k – 2 = 1</a:t>
            </a:r>
          </a:p>
        </p:txBody>
      </p:sp>
      <p:sp>
        <p:nvSpPr>
          <p:cNvPr id="201745" name="Text Box 17"/>
          <p:cNvSpPr txBox="1">
            <a:spLocks noChangeArrowheads="1"/>
          </p:cNvSpPr>
          <p:nvPr/>
        </p:nvSpPr>
        <p:spPr bwMode="auto">
          <a:xfrm>
            <a:off x="2843213" y="4960938"/>
            <a:ext cx="1582737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smtClean="0">
                <a:solidFill>
                  <a:srgbClr val="CC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⇒  k = 3</a:t>
            </a:r>
            <a:endParaRPr lang="pt-BR" altLang="pt-BR" sz="2200" smtClean="0">
              <a:solidFill>
                <a:srgbClr val="CC0000"/>
              </a:solidFill>
              <a:latin typeface="+mj-lt"/>
            </a:endParaRPr>
          </a:p>
        </p:txBody>
      </p:sp>
      <p:sp>
        <p:nvSpPr>
          <p:cNvPr id="201746" name="Rectangle 18"/>
          <p:cNvSpPr>
            <a:spLocks noChangeArrowheads="1"/>
          </p:cNvSpPr>
          <p:nvPr/>
        </p:nvSpPr>
        <p:spPr bwMode="auto">
          <a:xfrm>
            <a:off x="1744663" y="5402263"/>
            <a:ext cx="13144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2k – 1 = a</a:t>
            </a:r>
          </a:p>
        </p:txBody>
      </p:sp>
      <p:sp>
        <p:nvSpPr>
          <p:cNvPr id="201747" name="Rectangle 19"/>
          <p:cNvSpPr>
            <a:spLocks noChangeArrowheads="1"/>
          </p:cNvSpPr>
          <p:nvPr/>
        </p:nvSpPr>
        <p:spPr bwMode="auto">
          <a:xfrm>
            <a:off x="1744663" y="5810250"/>
            <a:ext cx="739775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k = b</a:t>
            </a:r>
          </a:p>
        </p:txBody>
      </p:sp>
      <p:sp>
        <p:nvSpPr>
          <p:cNvPr id="201748" name="Text Box 20"/>
          <p:cNvSpPr txBox="1">
            <a:spLocks noChangeArrowheads="1"/>
          </p:cNvSpPr>
          <p:nvPr/>
        </p:nvSpPr>
        <p:spPr bwMode="auto">
          <a:xfrm>
            <a:off x="2987675" y="5408613"/>
            <a:ext cx="1871663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⇒ 6 – 1 = a</a:t>
            </a:r>
            <a:endParaRPr lang="pt-BR" altLang="pt-BR" sz="2200" dirty="0" smtClean="0">
              <a:latin typeface="+mj-lt"/>
            </a:endParaRPr>
          </a:p>
        </p:txBody>
      </p:sp>
      <p:sp>
        <p:nvSpPr>
          <p:cNvPr id="201749" name="Text Box 21"/>
          <p:cNvSpPr txBox="1">
            <a:spLocks noChangeArrowheads="1"/>
          </p:cNvSpPr>
          <p:nvPr/>
        </p:nvSpPr>
        <p:spPr bwMode="auto">
          <a:xfrm>
            <a:off x="4427538" y="5416550"/>
            <a:ext cx="1582737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dirty="0" smtClean="0">
                <a:solidFill>
                  <a:srgbClr val="CC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⇒  a = 5</a:t>
            </a:r>
            <a:endParaRPr lang="pt-BR" altLang="pt-BR" sz="2200" dirty="0" smtClean="0">
              <a:solidFill>
                <a:srgbClr val="CC0000"/>
              </a:solidFill>
              <a:latin typeface="+mj-lt"/>
            </a:endParaRPr>
          </a:p>
        </p:txBody>
      </p:sp>
      <p:sp>
        <p:nvSpPr>
          <p:cNvPr id="201750" name="Text Box 22"/>
          <p:cNvSpPr txBox="1">
            <a:spLocks noChangeArrowheads="1"/>
          </p:cNvSpPr>
          <p:nvPr/>
        </p:nvSpPr>
        <p:spPr bwMode="auto">
          <a:xfrm>
            <a:off x="2484438" y="5810250"/>
            <a:ext cx="1582737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dirty="0" smtClean="0">
                <a:solidFill>
                  <a:srgbClr val="CC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⇒  b = 3</a:t>
            </a:r>
            <a:endParaRPr lang="pt-BR" altLang="pt-BR" sz="2200" dirty="0" smtClean="0">
              <a:solidFill>
                <a:srgbClr val="CC0000"/>
              </a:solidFill>
              <a:latin typeface="+mj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2017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2017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2017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2017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2017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2017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1" dur="80"/>
                                        <p:tgtEl>
                                          <p:spTgt spid="2017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2" dur="80"/>
                                        <p:tgtEl>
                                          <p:spTgt spid="2017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80"/>
                                        <p:tgtEl>
                                          <p:spTgt spid="2017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8" dur="80"/>
                                        <p:tgtEl>
                                          <p:spTgt spid="2017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9" dur="80"/>
                                        <p:tgtEl>
                                          <p:spTgt spid="2017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80"/>
                                        <p:tgtEl>
                                          <p:spTgt spid="2017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5" dur="80"/>
                                        <p:tgtEl>
                                          <p:spTgt spid="2017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6" dur="80"/>
                                        <p:tgtEl>
                                          <p:spTgt spid="2017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80"/>
                                        <p:tgtEl>
                                          <p:spTgt spid="2017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6" dur="80"/>
                                        <p:tgtEl>
                                          <p:spTgt spid="2017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7" dur="80"/>
                                        <p:tgtEl>
                                          <p:spTgt spid="2017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80"/>
                                        <p:tgtEl>
                                          <p:spTgt spid="2017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3" dur="80"/>
                                        <p:tgtEl>
                                          <p:spTgt spid="2017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4" dur="80"/>
                                        <p:tgtEl>
                                          <p:spTgt spid="2017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80"/>
                                        <p:tgtEl>
                                          <p:spTgt spid="2017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0" dur="80"/>
                                        <p:tgtEl>
                                          <p:spTgt spid="2017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1" dur="80"/>
                                        <p:tgtEl>
                                          <p:spTgt spid="2017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80"/>
                                        <p:tgtEl>
                                          <p:spTgt spid="2017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7" dur="80"/>
                                        <p:tgtEl>
                                          <p:spTgt spid="2017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8" dur="80"/>
                                        <p:tgtEl>
                                          <p:spTgt spid="2017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80"/>
                                        <p:tgtEl>
                                          <p:spTgt spid="2017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4" dur="80"/>
                                        <p:tgtEl>
                                          <p:spTgt spid="2017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5" dur="80"/>
                                        <p:tgtEl>
                                          <p:spTgt spid="2017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80"/>
                                        <p:tgtEl>
                                          <p:spTgt spid="2017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1" dur="80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2" dur="80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80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8" dur="80"/>
                                        <p:tgtEl>
                                          <p:spTgt spid="2017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9" dur="80"/>
                                        <p:tgtEl>
                                          <p:spTgt spid="2017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80"/>
                                        <p:tgtEl>
                                          <p:spTgt spid="2017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  <p:bldP spid="201731" grpId="0" build="p"/>
      <p:bldP spid="201732" grpId="0"/>
      <p:bldP spid="201738" grpId="0"/>
      <p:bldP spid="201739" grpId="0"/>
      <p:bldP spid="201740" grpId="0"/>
      <p:bldP spid="201741" grpId="0"/>
      <p:bldP spid="201742" grpId="0"/>
      <p:bldP spid="201743" grpId="0" animBg="1"/>
      <p:bldP spid="201744" grpId="0"/>
      <p:bldP spid="201745" grpId="0"/>
      <p:bldP spid="201746" grpId="0"/>
      <p:bldP spid="201747" grpId="0"/>
      <p:bldP spid="201748" grpId="0"/>
      <p:bldP spid="201749" grpId="0"/>
      <p:bldP spid="20175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3413"/>
            <a:ext cx="8229600" cy="1139825"/>
          </a:xfrm>
        </p:spPr>
        <p:txBody>
          <a:bodyPr/>
          <a:lstStyle/>
          <a:p>
            <a:pPr eaLnBrk="1" hangingPunct="1"/>
            <a:r>
              <a:rPr lang="pt-BR" altLang="pt-BR" sz="2800" b="1" smtClean="0"/>
              <a:t>EXEMPLO 3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73225"/>
            <a:ext cx="8075613" cy="1108075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buClr>
                <a:srgbClr val="002060"/>
              </a:buClr>
              <a:buFont typeface="Wingdings" pitchFamily="2" charset="2"/>
              <a:buChar char="v"/>
              <a:defRPr/>
            </a:pPr>
            <a:r>
              <a:rPr lang="pt-BR" altLang="pt-BR" sz="2200" dirty="0" smtClean="0">
                <a:latin typeface="+mj-lt"/>
              </a:rPr>
              <a:t>Dado o polinômio p(x) = x</a:t>
            </a:r>
            <a:r>
              <a:rPr lang="pt-BR" altLang="pt-BR" sz="2200" baseline="30000" dirty="0" smtClean="0">
                <a:latin typeface="+mj-lt"/>
              </a:rPr>
              <a:t>5</a:t>
            </a:r>
            <a:r>
              <a:rPr lang="pt-BR" altLang="pt-BR" sz="2200" dirty="0" smtClean="0">
                <a:latin typeface="+mj-lt"/>
              </a:rPr>
              <a:t> – 6x</a:t>
            </a:r>
            <a:r>
              <a:rPr lang="pt-BR" altLang="pt-BR" sz="2200" baseline="30000" dirty="0" smtClean="0">
                <a:latin typeface="+mj-lt"/>
              </a:rPr>
              <a:t>4</a:t>
            </a:r>
            <a:r>
              <a:rPr lang="pt-BR" altLang="pt-BR" sz="2200" dirty="0" smtClean="0">
                <a:latin typeface="+mj-lt"/>
              </a:rPr>
              <a:t> + 13x</a:t>
            </a:r>
            <a:r>
              <a:rPr lang="pt-BR" altLang="pt-BR" sz="2200" baseline="30000" dirty="0" smtClean="0">
                <a:latin typeface="+mj-lt"/>
              </a:rPr>
              <a:t>3</a:t>
            </a:r>
            <a:r>
              <a:rPr lang="pt-BR" altLang="pt-BR" sz="2200" dirty="0" smtClean="0">
                <a:latin typeface="+mj-lt"/>
              </a:rPr>
              <a:t> – 14x</a:t>
            </a:r>
            <a:r>
              <a:rPr lang="pt-BR" altLang="pt-BR" sz="2200" baseline="30000" dirty="0" smtClean="0">
                <a:latin typeface="+mj-lt"/>
              </a:rPr>
              <a:t>2</a:t>
            </a:r>
            <a:r>
              <a:rPr lang="pt-BR" altLang="pt-BR" sz="2200" dirty="0" smtClean="0">
                <a:latin typeface="+mj-lt"/>
              </a:rPr>
              <a:t> + 12x – 8. Identificar a multiplicidade da raiz 2.</a:t>
            </a:r>
          </a:p>
        </p:txBody>
      </p:sp>
      <p:sp>
        <p:nvSpPr>
          <p:cNvPr id="202762" name="Text Box 10"/>
          <p:cNvSpPr txBox="1">
            <a:spLocks noChangeArrowheads="1"/>
          </p:cNvSpPr>
          <p:nvPr/>
        </p:nvSpPr>
        <p:spPr bwMode="auto">
          <a:xfrm>
            <a:off x="900113" y="2492375"/>
            <a:ext cx="777557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Vamos utilizar o dispositivo de Briot-Ruffini para isso.</a:t>
            </a:r>
          </a:p>
        </p:txBody>
      </p:sp>
      <p:sp>
        <p:nvSpPr>
          <p:cNvPr id="202916" name="Rectangle 164"/>
          <p:cNvSpPr>
            <a:spLocks noChangeArrowheads="1"/>
          </p:cNvSpPr>
          <p:nvPr/>
        </p:nvSpPr>
        <p:spPr bwMode="auto">
          <a:xfrm>
            <a:off x="4186238" y="5021263"/>
            <a:ext cx="808037" cy="460375"/>
          </a:xfrm>
          <a:prstGeom prst="rect">
            <a:avLst/>
          </a:prstGeom>
          <a:solidFill>
            <a:srgbClr val="FF8F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344488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671513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023938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1341438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17986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2558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27130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1702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5</a:t>
            </a:r>
          </a:p>
        </p:txBody>
      </p:sp>
      <p:sp>
        <p:nvSpPr>
          <p:cNvPr id="202914" name="Rectangle 162"/>
          <p:cNvSpPr>
            <a:spLocks noChangeArrowheads="1"/>
          </p:cNvSpPr>
          <p:nvPr/>
        </p:nvSpPr>
        <p:spPr bwMode="auto">
          <a:xfrm>
            <a:off x="3379788" y="5021263"/>
            <a:ext cx="8064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344488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671513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023938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1341438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17986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2558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27130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1702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2</a:t>
            </a:r>
          </a:p>
        </p:txBody>
      </p:sp>
      <p:sp>
        <p:nvSpPr>
          <p:cNvPr id="202912" name="Rectangle 160"/>
          <p:cNvSpPr>
            <a:spLocks noChangeArrowheads="1"/>
          </p:cNvSpPr>
          <p:nvPr/>
        </p:nvSpPr>
        <p:spPr bwMode="auto">
          <a:xfrm>
            <a:off x="2571750" y="5021263"/>
            <a:ext cx="8080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344488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671513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023938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1341438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17986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2558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27130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1702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1</a:t>
            </a:r>
          </a:p>
        </p:txBody>
      </p:sp>
      <p:sp>
        <p:nvSpPr>
          <p:cNvPr id="202910" name="Rectangle 158"/>
          <p:cNvSpPr>
            <a:spLocks noChangeArrowheads="1"/>
          </p:cNvSpPr>
          <p:nvPr/>
        </p:nvSpPr>
        <p:spPr bwMode="auto">
          <a:xfrm>
            <a:off x="1763713" y="5021263"/>
            <a:ext cx="80803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344488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671513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023938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1341438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17986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2558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27130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1702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2</a:t>
            </a:r>
          </a:p>
        </p:txBody>
      </p:sp>
      <p:sp>
        <p:nvSpPr>
          <p:cNvPr id="202850" name="Rectangle 98"/>
          <p:cNvSpPr>
            <a:spLocks noChangeArrowheads="1"/>
          </p:cNvSpPr>
          <p:nvPr/>
        </p:nvSpPr>
        <p:spPr bwMode="auto">
          <a:xfrm>
            <a:off x="4994275" y="4560888"/>
            <a:ext cx="808038" cy="460375"/>
          </a:xfrm>
          <a:prstGeom prst="rect">
            <a:avLst/>
          </a:prstGeom>
          <a:solidFill>
            <a:srgbClr val="CAD7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344488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671513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023938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1341438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17986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2558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27130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1702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0</a:t>
            </a:r>
          </a:p>
        </p:txBody>
      </p:sp>
      <p:sp>
        <p:nvSpPr>
          <p:cNvPr id="202848" name="Rectangle 96"/>
          <p:cNvSpPr>
            <a:spLocks noChangeArrowheads="1"/>
          </p:cNvSpPr>
          <p:nvPr/>
        </p:nvSpPr>
        <p:spPr bwMode="auto">
          <a:xfrm>
            <a:off x="4994275" y="4100513"/>
            <a:ext cx="8080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344488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671513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023938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1341438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17986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2558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27130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1702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–2</a:t>
            </a:r>
          </a:p>
        </p:txBody>
      </p:sp>
      <p:sp>
        <p:nvSpPr>
          <p:cNvPr id="202846" name="Rectangle 94"/>
          <p:cNvSpPr>
            <a:spLocks noChangeArrowheads="1"/>
          </p:cNvSpPr>
          <p:nvPr/>
        </p:nvSpPr>
        <p:spPr bwMode="auto">
          <a:xfrm>
            <a:off x="4994275" y="3638550"/>
            <a:ext cx="8080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344488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671513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023938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1341438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17986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2558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27130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1702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–4</a:t>
            </a:r>
          </a:p>
        </p:txBody>
      </p:sp>
      <p:sp>
        <p:nvSpPr>
          <p:cNvPr id="202844" name="Rectangle 92"/>
          <p:cNvSpPr>
            <a:spLocks noChangeArrowheads="1"/>
          </p:cNvSpPr>
          <p:nvPr/>
        </p:nvSpPr>
        <p:spPr bwMode="auto">
          <a:xfrm>
            <a:off x="4994275" y="3178175"/>
            <a:ext cx="8080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344488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671513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023938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1341438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17986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2558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27130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1702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–14</a:t>
            </a:r>
          </a:p>
        </p:txBody>
      </p:sp>
      <p:sp>
        <p:nvSpPr>
          <p:cNvPr id="202841" name="Rectangle 89"/>
          <p:cNvSpPr>
            <a:spLocks noChangeArrowheads="1"/>
          </p:cNvSpPr>
          <p:nvPr/>
        </p:nvSpPr>
        <p:spPr bwMode="auto">
          <a:xfrm>
            <a:off x="4186238" y="4560888"/>
            <a:ext cx="80803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344488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671513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023938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1341438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17986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2558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27130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1702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1</a:t>
            </a:r>
          </a:p>
        </p:txBody>
      </p:sp>
      <p:sp>
        <p:nvSpPr>
          <p:cNvPr id="202839" name="Rectangle 87"/>
          <p:cNvSpPr>
            <a:spLocks noChangeArrowheads="1"/>
          </p:cNvSpPr>
          <p:nvPr/>
        </p:nvSpPr>
        <p:spPr bwMode="auto">
          <a:xfrm>
            <a:off x="4186238" y="4100513"/>
            <a:ext cx="80803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344488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671513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023938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1341438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17986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2558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27130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1702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1</a:t>
            </a:r>
          </a:p>
        </p:txBody>
      </p:sp>
      <p:sp>
        <p:nvSpPr>
          <p:cNvPr id="202837" name="Rectangle 85"/>
          <p:cNvSpPr>
            <a:spLocks noChangeArrowheads="1"/>
          </p:cNvSpPr>
          <p:nvPr/>
        </p:nvSpPr>
        <p:spPr bwMode="auto">
          <a:xfrm>
            <a:off x="4186238" y="3638550"/>
            <a:ext cx="80803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344488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671513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023938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1341438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17986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2558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27130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1702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5</a:t>
            </a:r>
          </a:p>
        </p:txBody>
      </p:sp>
      <p:sp>
        <p:nvSpPr>
          <p:cNvPr id="202835" name="Rectangle 83"/>
          <p:cNvSpPr>
            <a:spLocks noChangeArrowheads="1"/>
          </p:cNvSpPr>
          <p:nvPr/>
        </p:nvSpPr>
        <p:spPr bwMode="auto">
          <a:xfrm>
            <a:off x="4186238" y="3178175"/>
            <a:ext cx="80803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344488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671513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023938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1341438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17986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2558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27130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1702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13</a:t>
            </a:r>
          </a:p>
        </p:txBody>
      </p:sp>
      <p:sp>
        <p:nvSpPr>
          <p:cNvPr id="202819" name="Rectangle 67"/>
          <p:cNvSpPr>
            <a:spLocks noChangeArrowheads="1"/>
          </p:cNvSpPr>
          <p:nvPr/>
        </p:nvSpPr>
        <p:spPr bwMode="auto">
          <a:xfrm>
            <a:off x="3379788" y="4560888"/>
            <a:ext cx="8064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344488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671513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023938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1341438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17986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2558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27130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1702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0</a:t>
            </a:r>
          </a:p>
        </p:txBody>
      </p:sp>
      <p:sp>
        <p:nvSpPr>
          <p:cNvPr id="202818" name="Rectangle 66"/>
          <p:cNvSpPr>
            <a:spLocks noChangeArrowheads="1"/>
          </p:cNvSpPr>
          <p:nvPr/>
        </p:nvSpPr>
        <p:spPr bwMode="auto">
          <a:xfrm>
            <a:off x="2571750" y="4560888"/>
            <a:ext cx="8080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344488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671513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023938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1341438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17986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2558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27130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1702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1</a:t>
            </a:r>
          </a:p>
        </p:txBody>
      </p:sp>
      <p:sp>
        <p:nvSpPr>
          <p:cNvPr id="202817" name="Rectangle 65"/>
          <p:cNvSpPr>
            <a:spLocks noChangeArrowheads="1"/>
          </p:cNvSpPr>
          <p:nvPr/>
        </p:nvSpPr>
        <p:spPr bwMode="auto">
          <a:xfrm>
            <a:off x="1763713" y="4560888"/>
            <a:ext cx="80803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344488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671513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023938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1341438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17986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2558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27130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1702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2</a:t>
            </a:r>
          </a:p>
        </p:txBody>
      </p:sp>
      <p:sp>
        <p:nvSpPr>
          <p:cNvPr id="202815" name="Rectangle 63"/>
          <p:cNvSpPr>
            <a:spLocks noChangeArrowheads="1"/>
          </p:cNvSpPr>
          <p:nvPr/>
        </p:nvSpPr>
        <p:spPr bwMode="auto">
          <a:xfrm>
            <a:off x="5802313" y="4100513"/>
            <a:ext cx="808037" cy="460375"/>
          </a:xfrm>
          <a:prstGeom prst="rect">
            <a:avLst/>
          </a:prstGeom>
          <a:solidFill>
            <a:srgbClr val="CAD7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344488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671513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023938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1341438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17986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2558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27130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1702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0</a:t>
            </a:r>
          </a:p>
        </p:txBody>
      </p:sp>
      <p:sp>
        <p:nvSpPr>
          <p:cNvPr id="202814" name="Rectangle 62"/>
          <p:cNvSpPr>
            <a:spLocks noChangeArrowheads="1"/>
          </p:cNvSpPr>
          <p:nvPr/>
        </p:nvSpPr>
        <p:spPr bwMode="auto">
          <a:xfrm>
            <a:off x="3379788" y="4100513"/>
            <a:ext cx="8064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344488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671513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023938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1341438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17986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2558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27130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1702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–2</a:t>
            </a:r>
          </a:p>
        </p:txBody>
      </p:sp>
      <p:sp>
        <p:nvSpPr>
          <p:cNvPr id="202813" name="Rectangle 61"/>
          <p:cNvSpPr>
            <a:spLocks noChangeArrowheads="1"/>
          </p:cNvSpPr>
          <p:nvPr/>
        </p:nvSpPr>
        <p:spPr bwMode="auto">
          <a:xfrm>
            <a:off x="2571750" y="4100513"/>
            <a:ext cx="8080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344488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671513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023938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1341438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17986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2558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27130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1702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1</a:t>
            </a:r>
          </a:p>
        </p:txBody>
      </p:sp>
      <p:sp>
        <p:nvSpPr>
          <p:cNvPr id="202812" name="Rectangle 60"/>
          <p:cNvSpPr>
            <a:spLocks noChangeArrowheads="1"/>
          </p:cNvSpPr>
          <p:nvPr/>
        </p:nvSpPr>
        <p:spPr bwMode="auto">
          <a:xfrm>
            <a:off x="1763713" y="4100513"/>
            <a:ext cx="80803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344488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671513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023938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1341438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17986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2558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27130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1702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2</a:t>
            </a:r>
          </a:p>
        </p:txBody>
      </p:sp>
      <p:sp>
        <p:nvSpPr>
          <p:cNvPr id="202811" name="Rectangle 59"/>
          <p:cNvSpPr>
            <a:spLocks noChangeArrowheads="1"/>
          </p:cNvSpPr>
          <p:nvPr/>
        </p:nvSpPr>
        <p:spPr bwMode="auto">
          <a:xfrm>
            <a:off x="6610350" y="3638550"/>
            <a:ext cx="808038" cy="461963"/>
          </a:xfrm>
          <a:prstGeom prst="rect">
            <a:avLst/>
          </a:prstGeom>
          <a:solidFill>
            <a:srgbClr val="CAD7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344488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671513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023938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1341438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17986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2558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27130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1702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0</a:t>
            </a:r>
          </a:p>
        </p:txBody>
      </p:sp>
      <p:sp>
        <p:nvSpPr>
          <p:cNvPr id="202810" name="Rectangle 58"/>
          <p:cNvSpPr>
            <a:spLocks noChangeArrowheads="1"/>
          </p:cNvSpPr>
          <p:nvPr/>
        </p:nvSpPr>
        <p:spPr bwMode="auto">
          <a:xfrm>
            <a:off x="5802313" y="3638550"/>
            <a:ext cx="80803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344488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671513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023938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1341438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17986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2558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27130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1702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4</a:t>
            </a:r>
          </a:p>
        </p:txBody>
      </p:sp>
      <p:sp>
        <p:nvSpPr>
          <p:cNvPr id="202809" name="Rectangle 57"/>
          <p:cNvSpPr>
            <a:spLocks noChangeArrowheads="1"/>
          </p:cNvSpPr>
          <p:nvPr/>
        </p:nvSpPr>
        <p:spPr bwMode="auto">
          <a:xfrm>
            <a:off x="3379788" y="3638550"/>
            <a:ext cx="8064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344488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671513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023938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1341438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17986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2558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27130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1702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–4</a:t>
            </a:r>
          </a:p>
        </p:txBody>
      </p:sp>
      <p:sp>
        <p:nvSpPr>
          <p:cNvPr id="202808" name="Rectangle 56"/>
          <p:cNvSpPr>
            <a:spLocks noChangeArrowheads="1"/>
          </p:cNvSpPr>
          <p:nvPr/>
        </p:nvSpPr>
        <p:spPr bwMode="auto">
          <a:xfrm>
            <a:off x="2571750" y="3638550"/>
            <a:ext cx="8080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344488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671513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023938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1341438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17986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2558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27130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1702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1</a:t>
            </a:r>
          </a:p>
        </p:txBody>
      </p:sp>
      <p:sp>
        <p:nvSpPr>
          <p:cNvPr id="202807" name="Rectangle 55"/>
          <p:cNvSpPr>
            <a:spLocks noChangeArrowheads="1"/>
          </p:cNvSpPr>
          <p:nvPr/>
        </p:nvSpPr>
        <p:spPr bwMode="auto">
          <a:xfrm>
            <a:off x="1763713" y="3638550"/>
            <a:ext cx="80803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344488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671513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023938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1341438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17986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2558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27130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1702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2</a:t>
            </a:r>
          </a:p>
        </p:txBody>
      </p:sp>
      <p:sp>
        <p:nvSpPr>
          <p:cNvPr id="202806" name="Rectangle 54"/>
          <p:cNvSpPr>
            <a:spLocks noChangeArrowheads="1"/>
          </p:cNvSpPr>
          <p:nvPr/>
        </p:nvSpPr>
        <p:spPr bwMode="auto">
          <a:xfrm>
            <a:off x="6610350" y="3178175"/>
            <a:ext cx="8080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344488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671513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023938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1341438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17986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2558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27130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1702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–8</a:t>
            </a:r>
          </a:p>
        </p:txBody>
      </p:sp>
      <p:sp>
        <p:nvSpPr>
          <p:cNvPr id="202805" name="Rectangle 53"/>
          <p:cNvSpPr>
            <a:spLocks noChangeArrowheads="1"/>
          </p:cNvSpPr>
          <p:nvPr/>
        </p:nvSpPr>
        <p:spPr bwMode="auto">
          <a:xfrm>
            <a:off x="5802313" y="3178175"/>
            <a:ext cx="80803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344488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671513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023938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1341438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17986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2558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27130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1702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12</a:t>
            </a:r>
          </a:p>
        </p:txBody>
      </p:sp>
      <p:sp>
        <p:nvSpPr>
          <p:cNvPr id="202804" name="Rectangle 52"/>
          <p:cNvSpPr>
            <a:spLocks noChangeArrowheads="1"/>
          </p:cNvSpPr>
          <p:nvPr/>
        </p:nvSpPr>
        <p:spPr bwMode="auto">
          <a:xfrm>
            <a:off x="3379788" y="3178175"/>
            <a:ext cx="8064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344488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671513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023938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1341438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17986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2558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27130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1702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–6 </a:t>
            </a:r>
          </a:p>
        </p:txBody>
      </p:sp>
      <p:sp>
        <p:nvSpPr>
          <p:cNvPr id="202803" name="Rectangle 51"/>
          <p:cNvSpPr>
            <a:spLocks noChangeArrowheads="1"/>
          </p:cNvSpPr>
          <p:nvPr/>
        </p:nvSpPr>
        <p:spPr bwMode="auto">
          <a:xfrm>
            <a:off x="2571750" y="3178175"/>
            <a:ext cx="8080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344488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671513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023938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1341438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17986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2558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27130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1702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1</a:t>
            </a:r>
          </a:p>
        </p:txBody>
      </p:sp>
      <p:sp>
        <p:nvSpPr>
          <p:cNvPr id="18465" name="Line 70"/>
          <p:cNvSpPr>
            <a:spLocks noChangeShapeType="1"/>
          </p:cNvSpPr>
          <p:nvPr/>
        </p:nvSpPr>
        <p:spPr bwMode="auto">
          <a:xfrm>
            <a:off x="1763713" y="3178175"/>
            <a:ext cx="808037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18466" name="Line 74"/>
          <p:cNvSpPr>
            <a:spLocks noChangeShapeType="1"/>
          </p:cNvSpPr>
          <p:nvPr/>
        </p:nvSpPr>
        <p:spPr bwMode="auto">
          <a:xfrm>
            <a:off x="1763713" y="5481638"/>
            <a:ext cx="808037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18467" name="Line 75"/>
          <p:cNvSpPr>
            <a:spLocks noChangeShapeType="1"/>
          </p:cNvSpPr>
          <p:nvPr/>
        </p:nvSpPr>
        <p:spPr bwMode="auto">
          <a:xfrm>
            <a:off x="1763713" y="3178175"/>
            <a:ext cx="0" cy="4603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18468" name="Line 80"/>
          <p:cNvSpPr>
            <a:spLocks noChangeShapeType="1"/>
          </p:cNvSpPr>
          <p:nvPr/>
        </p:nvSpPr>
        <p:spPr bwMode="auto">
          <a:xfrm>
            <a:off x="7418388" y="3178175"/>
            <a:ext cx="0" cy="4603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18469" name="Line 177"/>
          <p:cNvSpPr>
            <a:spLocks noChangeShapeType="1"/>
          </p:cNvSpPr>
          <p:nvPr/>
        </p:nvSpPr>
        <p:spPr bwMode="auto">
          <a:xfrm>
            <a:off x="2571750" y="3178175"/>
            <a:ext cx="808038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18470" name="Line 178"/>
          <p:cNvSpPr>
            <a:spLocks noChangeShapeType="1"/>
          </p:cNvSpPr>
          <p:nvPr/>
        </p:nvSpPr>
        <p:spPr bwMode="auto">
          <a:xfrm>
            <a:off x="1763713" y="3638550"/>
            <a:ext cx="0" cy="46196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18471" name="Line 179"/>
          <p:cNvSpPr>
            <a:spLocks noChangeShapeType="1"/>
          </p:cNvSpPr>
          <p:nvPr/>
        </p:nvSpPr>
        <p:spPr bwMode="auto">
          <a:xfrm>
            <a:off x="3379788" y="3178175"/>
            <a:ext cx="80645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18472" name="Line 181"/>
          <p:cNvSpPr>
            <a:spLocks noChangeShapeType="1"/>
          </p:cNvSpPr>
          <p:nvPr/>
        </p:nvSpPr>
        <p:spPr bwMode="auto">
          <a:xfrm>
            <a:off x="4186238" y="3178175"/>
            <a:ext cx="808037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18473" name="Line 183"/>
          <p:cNvSpPr>
            <a:spLocks noChangeShapeType="1"/>
          </p:cNvSpPr>
          <p:nvPr/>
        </p:nvSpPr>
        <p:spPr bwMode="auto">
          <a:xfrm>
            <a:off x="4994275" y="3178175"/>
            <a:ext cx="808038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18474" name="Line 185"/>
          <p:cNvSpPr>
            <a:spLocks noChangeShapeType="1"/>
          </p:cNvSpPr>
          <p:nvPr/>
        </p:nvSpPr>
        <p:spPr bwMode="auto">
          <a:xfrm>
            <a:off x="5802313" y="3178175"/>
            <a:ext cx="808037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18475" name="Line 187"/>
          <p:cNvSpPr>
            <a:spLocks noChangeShapeType="1"/>
          </p:cNvSpPr>
          <p:nvPr/>
        </p:nvSpPr>
        <p:spPr bwMode="auto">
          <a:xfrm>
            <a:off x="6610350" y="3178175"/>
            <a:ext cx="808038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18476" name="Line 190"/>
          <p:cNvSpPr>
            <a:spLocks noChangeShapeType="1"/>
          </p:cNvSpPr>
          <p:nvPr/>
        </p:nvSpPr>
        <p:spPr bwMode="auto">
          <a:xfrm>
            <a:off x="7418388" y="3638550"/>
            <a:ext cx="0" cy="46196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18477" name="Line 192"/>
          <p:cNvSpPr>
            <a:spLocks noChangeShapeType="1"/>
          </p:cNvSpPr>
          <p:nvPr/>
        </p:nvSpPr>
        <p:spPr bwMode="auto">
          <a:xfrm>
            <a:off x="1763713" y="4100513"/>
            <a:ext cx="0" cy="4603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18478" name="Line 206"/>
          <p:cNvSpPr>
            <a:spLocks noChangeShapeType="1"/>
          </p:cNvSpPr>
          <p:nvPr/>
        </p:nvSpPr>
        <p:spPr bwMode="auto">
          <a:xfrm>
            <a:off x="1763713" y="4560888"/>
            <a:ext cx="0" cy="4603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18479" name="Line 220"/>
          <p:cNvSpPr>
            <a:spLocks noChangeShapeType="1"/>
          </p:cNvSpPr>
          <p:nvPr/>
        </p:nvSpPr>
        <p:spPr bwMode="auto">
          <a:xfrm>
            <a:off x="1763713" y="5021263"/>
            <a:ext cx="0" cy="4603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18480" name="Line 234"/>
          <p:cNvSpPr>
            <a:spLocks noChangeShapeType="1"/>
          </p:cNvSpPr>
          <p:nvPr/>
        </p:nvSpPr>
        <p:spPr bwMode="auto">
          <a:xfrm>
            <a:off x="2571750" y="5481638"/>
            <a:ext cx="808038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18481" name="Line 236"/>
          <p:cNvSpPr>
            <a:spLocks noChangeShapeType="1"/>
          </p:cNvSpPr>
          <p:nvPr/>
        </p:nvSpPr>
        <p:spPr bwMode="auto">
          <a:xfrm>
            <a:off x="3379788" y="5481638"/>
            <a:ext cx="80645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18482" name="Line 238"/>
          <p:cNvSpPr>
            <a:spLocks noChangeShapeType="1"/>
          </p:cNvSpPr>
          <p:nvPr/>
        </p:nvSpPr>
        <p:spPr bwMode="auto">
          <a:xfrm>
            <a:off x="4186238" y="5481638"/>
            <a:ext cx="808037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202998" name="Line 246"/>
          <p:cNvSpPr>
            <a:spLocks noChangeShapeType="1"/>
          </p:cNvSpPr>
          <p:nvPr/>
        </p:nvSpPr>
        <p:spPr bwMode="auto">
          <a:xfrm>
            <a:off x="1763713" y="3638550"/>
            <a:ext cx="56546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203006" name="Line 254"/>
          <p:cNvSpPr>
            <a:spLocks noChangeShapeType="1"/>
          </p:cNvSpPr>
          <p:nvPr/>
        </p:nvSpPr>
        <p:spPr bwMode="auto">
          <a:xfrm>
            <a:off x="2571750" y="3178175"/>
            <a:ext cx="0" cy="2303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203016" name="Text Box 264"/>
          <p:cNvSpPr txBox="1">
            <a:spLocks noChangeArrowheads="1"/>
          </p:cNvSpPr>
          <p:nvPr/>
        </p:nvSpPr>
        <p:spPr bwMode="auto">
          <a:xfrm>
            <a:off x="900113" y="5734050"/>
            <a:ext cx="61150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Obtivemos resto zero nas três primeiras divisões</a:t>
            </a:r>
          </a:p>
        </p:txBody>
      </p:sp>
      <p:sp>
        <p:nvSpPr>
          <p:cNvPr id="203017" name="Text Box 265"/>
          <p:cNvSpPr txBox="1">
            <a:spLocks noChangeArrowheads="1"/>
          </p:cNvSpPr>
          <p:nvPr/>
        </p:nvSpPr>
        <p:spPr bwMode="auto">
          <a:xfrm>
            <a:off x="6518275" y="5737225"/>
            <a:ext cx="23749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dirty="0" smtClean="0">
                <a:solidFill>
                  <a:srgbClr val="CC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⇒  2 é raiz tripla.</a:t>
            </a:r>
            <a:endParaRPr lang="pt-BR" altLang="pt-BR" sz="2200" dirty="0" smtClean="0">
              <a:solidFill>
                <a:srgbClr val="CC0000"/>
              </a:solidFill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2027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2027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2027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02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203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4" dur="80"/>
                                        <p:tgtEl>
                                          <p:spTgt spid="2030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5" dur="80"/>
                                        <p:tgtEl>
                                          <p:spTgt spid="2030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6" dur="80"/>
                                        <p:tgtEl>
                                          <p:spTgt spid="2030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1" dur="80"/>
                                        <p:tgtEl>
                                          <p:spTgt spid="2030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2" dur="80"/>
                                        <p:tgtEl>
                                          <p:spTgt spid="2030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3" dur="80"/>
                                        <p:tgtEl>
                                          <p:spTgt spid="2030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  <p:bldP spid="18435" grpId="0" build="p"/>
      <p:bldP spid="202762" grpId="0"/>
      <p:bldP spid="202916" grpId="0" animBg="1"/>
      <p:bldP spid="202914" grpId="0"/>
      <p:bldP spid="202912" grpId="0"/>
      <p:bldP spid="202910" grpId="0"/>
      <p:bldP spid="202850" grpId="0" animBg="1"/>
      <p:bldP spid="202848" grpId="0"/>
      <p:bldP spid="202846" grpId="0"/>
      <p:bldP spid="202844" grpId="0"/>
      <p:bldP spid="202841" grpId="0"/>
      <p:bldP spid="202839" grpId="0"/>
      <p:bldP spid="202837" grpId="0"/>
      <p:bldP spid="202835" grpId="0"/>
      <p:bldP spid="202819" grpId="0"/>
      <p:bldP spid="202818" grpId="0"/>
      <p:bldP spid="202817" grpId="0"/>
      <p:bldP spid="202815" grpId="0" animBg="1"/>
      <p:bldP spid="202814" grpId="0"/>
      <p:bldP spid="202813" grpId="0"/>
      <p:bldP spid="202812" grpId="0"/>
      <p:bldP spid="202811" grpId="0" animBg="1"/>
      <p:bldP spid="202810" grpId="0"/>
      <p:bldP spid="202809" grpId="0"/>
      <p:bldP spid="202808" grpId="0"/>
      <p:bldP spid="202807" grpId="0"/>
      <p:bldP spid="202806" grpId="0"/>
      <p:bldP spid="202805" grpId="0"/>
      <p:bldP spid="202804" grpId="0"/>
      <p:bldP spid="202803" grpId="0"/>
      <p:bldP spid="203016" grpId="0"/>
      <p:bldP spid="2030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24075" y="2251075"/>
            <a:ext cx="6427788" cy="1511300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r>
              <a:rPr lang="pt-BR" altLang="pt-BR" sz="2800" i="1" smtClean="0"/>
              <a:t>“A diferença entre o cubo de um número real e o seu quadrado é igual à soma do triplo do quadrado desse número com 25. Qual é esse número?”, </a:t>
            </a:r>
          </a:p>
        </p:txBody>
      </p:sp>
      <p:pic>
        <p:nvPicPr>
          <p:cNvPr id="4" name="Picture 2" descr="http://2.bp.blogspot.com/-Yr2wUq1eG0E/T9lFT4WDsPI/AAAAAAAAkeY/QpOcWTVbcO8/s1600/professora+3d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5488" y="1747838"/>
            <a:ext cx="1317625" cy="214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 rot="16200000">
            <a:off x="-668338" y="2620963"/>
            <a:ext cx="2538413" cy="5540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sz="1000" dirty="0">
                <a:latin typeface="+mj-lt"/>
              </a:rPr>
              <a:t>http://2.bp.blogspot.com/-Yr2wUq1eG0E/T9lFT4WDsPI/AAAAAAAAkeY/QpOcWTVbcO8/s1600/professora+3d.gif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73113"/>
            <a:ext cx="8229600" cy="1143000"/>
          </a:xfrm>
        </p:spPr>
        <p:txBody>
          <a:bodyPr/>
          <a:lstStyle/>
          <a:p>
            <a:pPr eaLnBrk="1" hangingPunct="1"/>
            <a:r>
              <a:rPr lang="pt-BR" altLang="pt-BR" sz="2800" b="1" smtClean="0"/>
              <a:t>REGRA 1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62163"/>
            <a:ext cx="8229600" cy="1511300"/>
          </a:xfrm>
          <a:extLst>
            <a:ext uri="{91240B29-F687-4F45-9708-019B960494DF}">
              <a14:hiddenLine xmlns:a14="http://schemas.microsoft.com/office/drawing/2010/main" xmlns="" w="19050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ct val="110000"/>
              </a:lnSpc>
              <a:buClr>
                <a:srgbClr val="002060"/>
              </a:buClr>
              <a:buFont typeface="Wingdings" pitchFamily="2" charset="2"/>
              <a:buChar char="v"/>
            </a:pPr>
            <a:r>
              <a:rPr lang="pt-BR" altLang="pt-BR" sz="2200" smtClean="0"/>
              <a:t>Se uma equação algébrica de </a:t>
            </a:r>
            <a:r>
              <a:rPr lang="pt-BR" altLang="pt-BR" sz="2200" smtClean="0">
                <a:solidFill>
                  <a:srgbClr val="CC0000"/>
                </a:solidFill>
              </a:rPr>
              <a:t>coeficientes inteiros</a:t>
            </a:r>
            <a:r>
              <a:rPr lang="pt-BR" altLang="pt-BR" sz="2200" smtClean="0"/>
              <a:t> admite uma </a:t>
            </a:r>
            <a:r>
              <a:rPr lang="pt-BR" altLang="pt-BR" sz="2200" smtClean="0">
                <a:solidFill>
                  <a:srgbClr val="CC0000"/>
                </a:solidFill>
              </a:rPr>
              <a:t>raiz inteira</a:t>
            </a:r>
            <a:r>
              <a:rPr lang="pt-BR" altLang="pt-BR" sz="2200" smtClean="0"/>
              <a:t> e não-nula, essa raiz é um divisor (positivo ou negativo) do termo independente.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2048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1675"/>
            <a:ext cx="8229600" cy="1143000"/>
          </a:xfrm>
        </p:spPr>
        <p:txBody>
          <a:bodyPr/>
          <a:lstStyle/>
          <a:p>
            <a:pPr eaLnBrk="1" hangingPunct="1"/>
            <a:r>
              <a:rPr lang="pt-BR" altLang="pt-BR" sz="2800" b="1" smtClean="0"/>
              <a:t>EXEMPLO</a:t>
            </a:r>
          </a:p>
        </p:txBody>
      </p:sp>
      <p:sp>
        <p:nvSpPr>
          <p:cNvPr id="21507" name="Rectangle 18"/>
          <p:cNvSpPr>
            <a:spLocks noGrp="1" noChangeArrowheads="1"/>
          </p:cNvSpPr>
          <p:nvPr>
            <p:ph idx="1"/>
          </p:nvPr>
        </p:nvSpPr>
        <p:spPr>
          <a:xfrm>
            <a:off x="457200" y="1851025"/>
            <a:ext cx="8435975" cy="641350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002060"/>
              </a:buClr>
              <a:buFont typeface="Wingdings" pitchFamily="2" charset="2"/>
              <a:buChar char="v"/>
              <a:defRPr/>
            </a:pPr>
            <a:r>
              <a:rPr lang="pt-BR" altLang="pt-BR" sz="2200" dirty="0" smtClean="0">
                <a:latin typeface="+mj-lt"/>
              </a:rPr>
              <a:t>Identificar as raízes inteiras da equação 2x</a:t>
            </a:r>
            <a:r>
              <a:rPr lang="pt-BR" altLang="pt-BR" sz="2200" baseline="30000" dirty="0" smtClean="0">
                <a:latin typeface="+mj-lt"/>
              </a:rPr>
              <a:t>3</a:t>
            </a:r>
            <a:r>
              <a:rPr lang="pt-BR" altLang="pt-BR" sz="2200" dirty="0" smtClean="0">
                <a:latin typeface="+mj-lt"/>
              </a:rPr>
              <a:t> – 5x</a:t>
            </a:r>
            <a:r>
              <a:rPr lang="pt-BR" altLang="pt-BR" sz="2200" baseline="30000" dirty="0" smtClean="0">
                <a:latin typeface="+mj-lt"/>
              </a:rPr>
              <a:t>2</a:t>
            </a:r>
            <a:r>
              <a:rPr lang="pt-BR" altLang="pt-BR" sz="2200" dirty="0" smtClean="0">
                <a:latin typeface="+mj-lt"/>
              </a:rPr>
              <a:t> – 4x + 3 = 0.</a:t>
            </a:r>
          </a:p>
        </p:txBody>
      </p:sp>
      <p:sp>
        <p:nvSpPr>
          <p:cNvPr id="208901" name="Rectangle 5"/>
          <p:cNvSpPr>
            <a:spLocks noChangeArrowheads="1"/>
          </p:cNvSpPr>
          <p:nvPr/>
        </p:nvSpPr>
        <p:spPr bwMode="auto">
          <a:xfrm>
            <a:off x="755650" y="2493963"/>
            <a:ext cx="7848600" cy="76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smtClean="0">
                <a:solidFill>
                  <a:srgbClr val="CC0000"/>
                </a:solidFill>
                <a:latin typeface="+mj-lt"/>
              </a:rPr>
              <a:t>As possíveis raízes inteiras da equação são 1, –1, 3  e –3, divisores do termo independente.</a:t>
            </a:r>
          </a:p>
        </p:txBody>
      </p:sp>
      <p:sp>
        <p:nvSpPr>
          <p:cNvPr id="208902" name="Rectangle 6"/>
          <p:cNvSpPr>
            <a:spLocks noChangeArrowheads="1"/>
          </p:cNvSpPr>
          <p:nvPr/>
        </p:nvSpPr>
        <p:spPr bwMode="auto">
          <a:xfrm>
            <a:off x="755650" y="3441700"/>
            <a:ext cx="331311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p(</a:t>
            </a:r>
            <a:r>
              <a:rPr lang="pt-BR" altLang="pt-BR" sz="2200" smtClean="0">
                <a:solidFill>
                  <a:srgbClr val="CC0000"/>
                </a:solidFill>
                <a:latin typeface="+mj-lt"/>
              </a:rPr>
              <a:t>1</a:t>
            </a:r>
            <a:r>
              <a:rPr lang="pt-BR" altLang="pt-BR" sz="2200" smtClean="0">
                <a:latin typeface="+mj-lt"/>
              </a:rPr>
              <a:t>) = 2 – 5 – 4 + 3 = </a:t>
            </a:r>
            <a:r>
              <a:rPr lang="pt-BR" altLang="pt-BR" sz="2200" smtClean="0">
                <a:solidFill>
                  <a:srgbClr val="CC0000"/>
                </a:solidFill>
                <a:latin typeface="+mj-lt"/>
              </a:rPr>
              <a:t>–4</a:t>
            </a:r>
            <a:r>
              <a:rPr lang="pt-BR" altLang="pt-BR" sz="2200" smtClean="0">
                <a:latin typeface="+mj-lt"/>
              </a:rPr>
              <a:t> </a:t>
            </a:r>
          </a:p>
        </p:txBody>
      </p:sp>
      <p:sp>
        <p:nvSpPr>
          <p:cNvPr id="208903" name="Rectangle 7"/>
          <p:cNvSpPr>
            <a:spLocks noChangeArrowheads="1"/>
          </p:cNvSpPr>
          <p:nvPr/>
        </p:nvSpPr>
        <p:spPr bwMode="auto">
          <a:xfrm>
            <a:off x="3851275" y="3451225"/>
            <a:ext cx="331311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(soma dos coeficientes)</a:t>
            </a:r>
          </a:p>
        </p:txBody>
      </p:sp>
      <p:sp>
        <p:nvSpPr>
          <p:cNvPr id="208904" name="Rectangle 8"/>
          <p:cNvSpPr>
            <a:spLocks noChangeArrowheads="1"/>
          </p:cNvSpPr>
          <p:nvPr/>
        </p:nvSpPr>
        <p:spPr bwMode="auto">
          <a:xfrm>
            <a:off x="755650" y="3944938"/>
            <a:ext cx="410368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p(</a:t>
            </a:r>
            <a:r>
              <a:rPr lang="pt-BR" altLang="pt-BR" sz="2200" smtClean="0">
                <a:solidFill>
                  <a:srgbClr val="CC0000"/>
                </a:solidFill>
                <a:latin typeface="+mj-lt"/>
              </a:rPr>
              <a:t>–1</a:t>
            </a:r>
            <a:r>
              <a:rPr lang="pt-BR" altLang="pt-BR" sz="2200" smtClean="0">
                <a:latin typeface="+mj-lt"/>
              </a:rPr>
              <a:t>) = 2(</a:t>
            </a:r>
            <a:r>
              <a:rPr lang="pt-BR" altLang="pt-BR" sz="2200" smtClean="0">
                <a:solidFill>
                  <a:srgbClr val="CC0000"/>
                </a:solidFill>
                <a:latin typeface="+mj-lt"/>
              </a:rPr>
              <a:t>–1</a:t>
            </a:r>
            <a:r>
              <a:rPr lang="pt-BR" altLang="pt-BR" sz="2200" smtClean="0">
                <a:latin typeface="+mj-lt"/>
              </a:rPr>
              <a:t>)</a:t>
            </a:r>
            <a:r>
              <a:rPr lang="pt-BR" altLang="pt-BR" sz="2200" baseline="30000" smtClean="0">
                <a:latin typeface="+mj-lt"/>
              </a:rPr>
              <a:t>3</a:t>
            </a:r>
            <a:r>
              <a:rPr lang="pt-BR" altLang="pt-BR" sz="2200" smtClean="0">
                <a:latin typeface="+mj-lt"/>
              </a:rPr>
              <a:t> – 5(</a:t>
            </a:r>
            <a:r>
              <a:rPr lang="pt-BR" altLang="pt-BR" sz="2200" smtClean="0">
                <a:solidFill>
                  <a:srgbClr val="CC0000"/>
                </a:solidFill>
                <a:latin typeface="+mj-lt"/>
              </a:rPr>
              <a:t>–1</a:t>
            </a:r>
            <a:r>
              <a:rPr lang="pt-BR" altLang="pt-BR" sz="2200" smtClean="0">
                <a:latin typeface="+mj-lt"/>
              </a:rPr>
              <a:t>)</a:t>
            </a:r>
            <a:r>
              <a:rPr lang="pt-BR" altLang="pt-BR" sz="2200" baseline="30000" smtClean="0">
                <a:latin typeface="+mj-lt"/>
              </a:rPr>
              <a:t>2</a:t>
            </a:r>
            <a:r>
              <a:rPr lang="pt-BR" altLang="pt-BR" sz="2200" smtClean="0">
                <a:latin typeface="+mj-lt"/>
              </a:rPr>
              <a:t> – 4(</a:t>
            </a:r>
            <a:r>
              <a:rPr lang="pt-BR" altLang="pt-BR" sz="2200" smtClean="0">
                <a:solidFill>
                  <a:srgbClr val="CC0000"/>
                </a:solidFill>
                <a:latin typeface="+mj-lt"/>
              </a:rPr>
              <a:t>–1</a:t>
            </a:r>
            <a:r>
              <a:rPr lang="pt-BR" altLang="pt-BR" sz="2200" smtClean="0">
                <a:latin typeface="+mj-lt"/>
              </a:rPr>
              <a:t>) + 3 </a:t>
            </a:r>
          </a:p>
        </p:txBody>
      </p:sp>
      <p:sp>
        <p:nvSpPr>
          <p:cNvPr id="208905" name="Rectangle 9"/>
          <p:cNvSpPr>
            <a:spLocks noChangeArrowheads="1"/>
          </p:cNvSpPr>
          <p:nvPr/>
        </p:nvSpPr>
        <p:spPr bwMode="auto">
          <a:xfrm>
            <a:off x="4787900" y="3940175"/>
            <a:ext cx="223361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= –2 – 5 + 4 + 3  </a:t>
            </a:r>
          </a:p>
        </p:txBody>
      </p:sp>
      <p:sp>
        <p:nvSpPr>
          <p:cNvPr id="208906" name="Rectangle 10"/>
          <p:cNvSpPr>
            <a:spLocks noChangeArrowheads="1"/>
          </p:cNvSpPr>
          <p:nvPr/>
        </p:nvSpPr>
        <p:spPr bwMode="auto">
          <a:xfrm>
            <a:off x="6802438" y="3940175"/>
            <a:ext cx="10096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smtClean="0">
                <a:solidFill>
                  <a:srgbClr val="CC0000"/>
                </a:solidFill>
                <a:latin typeface="+mj-lt"/>
              </a:rPr>
              <a:t>= 0  </a:t>
            </a:r>
          </a:p>
        </p:txBody>
      </p:sp>
      <p:sp>
        <p:nvSpPr>
          <p:cNvPr id="208907" name="Rectangle 11"/>
          <p:cNvSpPr>
            <a:spLocks noChangeArrowheads="1"/>
          </p:cNvSpPr>
          <p:nvPr/>
        </p:nvSpPr>
        <p:spPr bwMode="auto">
          <a:xfrm>
            <a:off x="755650" y="4378325"/>
            <a:ext cx="367188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p(</a:t>
            </a:r>
            <a:r>
              <a:rPr lang="pt-BR" altLang="pt-BR" sz="2200" smtClean="0">
                <a:solidFill>
                  <a:srgbClr val="CC0000"/>
                </a:solidFill>
                <a:latin typeface="+mj-lt"/>
              </a:rPr>
              <a:t>3</a:t>
            </a:r>
            <a:r>
              <a:rPr lang="pt-BR" altLang="pt-BR" sz="2200" smtClean="0">
                <a:latin typeface="+mj-lt"/>
              </a:rPr>
              <a:t>) = 2(</a:t>
            </a:r>
            <a:r>
              <a:rPr lang="pt-BR" altLang="pt-BR" sz="2200" smtClean="0">
                <a:solidFill>
                  <a:srgbClr val="CC0000"/>
                </a:solidFill>
                <a:latin typeface="+mj-lt"/>
              </a:rPr>
              <a:t>3</a:t>
            </a:r>
            <a:r>
              <a:rPr lang="pt-BR" altLang="pt-BR" sz="2200" smtClean="0">
                <a:latin typeface="+mj-lt"/>
              </a:rPr>
              <a:t>)</a:t>
            </a:r>
            <a:r>
              <a:rPr lang="pt-BR" altLang="pt-BR" sz="2200" baseline="30000" smtClean="0">
                <a:latin typeface="+mj-lt"/>
              </a:rPr>
              <a:t>3</a:t>
            </a:r>
            <a:r>
              <a:rPr lang="pt-BR" altLang="pt-BR" sz="2200" smtClean="0">
                <a:latin typeface="+mj-lt"/>
              </a:rPr>
              <a:t> – 5(</a:t>
            </a:r>
            <a:r>
              <a:rPr lang="pt-BR" altLang="pt-BR" sz="2200" smtClean="0">
                <a:solidFill>
                  <a:srgbClr val="CC0000"/>
                </a:solidFill>
                <a:latin typeface="+mj-lt"/>
              </a:rPr>
              <a:t>3</a:t>
            </a:r>
            <a:r>
              <a:rPr lang="pt-BR" altLang="pt-BR" sz="2200" smtClean="0">
                <a:latin typeface="+mj-lt"/>
              </a:rPr>
              <a:t>)</a:t>
            </a:r>
            <a:r>
              <a:rPr lang="pt-BR" altLang="pt-BR" sz="2200" baseline="30000" smtClean="0">
                <a:latin typeface="+mj-lt"/>
              </a:rPr>
              <a:t>2</a:t>
            </a:r>
            <a:r>
              <a:rPr lang="pt-BR" altLang="pt-BR" sz="2200" smtClean="0">
                <a:latin typeface="+mj-lt"/>
              </a:rPr>
              <a:t> – 4(</a:t>
            </a:r>
            <a:r>
              <a:rPr lang="pt-BR" altLang="pt-BR" sz="2200" smtClean="0">
                <a:solidFill>
                  <a:srgbClr val="CC0000"/>
                </a:solidFill>
                <a:latin typeface="+mj-lt"/>
              </a:rPr>
              <a:t>3</a:t>
            </a:r>
            <a:r>
              <a:rPr lang="pt-BR" altLang="pt-BR" sz="2200" smtClean="0">
                <a:latin typeface="+mj-lt"/>
              </a:rPr>
              <a:t>) + 3</a:t>
            </a:r>
          </a:p>
        </p:txBody>
      </p:sp>
      <p:sp>
        <p:nvSpPr>
          <p:cNvPr id="208908" name="Rectangle 12"/>
          <p:cNvSpPr>
            <a:spLocks noChangeArrowheads="1"/>
          </p:cNvSpPr>
          <p:nvPr/>
        </p:nvSpPr>
        <p:spPr bwMode="auto">
          <a:xfrm>
            <a:off x="4281488" y="4378325"/>
            <a:ext cx="2306637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= 54 – 45 – 12 + 3  </a:t>
            </a:r>
          </a:p>
        </p:txBody>
      </p:sp>
      <p:sp>
        <p:nvSpPr>
          <p:cNvPr id="208909" name="Rectangle 13"/>
          <p:cNvSpPr>
            <a:spLocks noChangeArrowheads="1"/>
          </p:cNvSpPr>
          <p:nvPr/>
        </p:nvSpPr>
        <p:spPr bwMode="auto">
          <a:xfrm>
            <a:off x="6442075" y="4371975"/>
            <a:ext cx="10096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smtClean="0">
                <a:solidFill>
                  <a:srgbClr val="CC0000"/>
                </a:solidFill>
                <a:latin typeface="+mj-lt"/>
              </a:rPr>
              <a:t>= 0  </a:t>
            </a:r>
          </a:p>
        </p:txBody>
      </p:sp>
      <p:sp>
        <p:nvSpPr>
          <p:cNvPr id="208910" name="Rectangle 14"/>
          <p:cNvSpPr>
            <a:spLocks noChangeArrowheads="1"/>
          </p:cNvSpPr>
          <p:nvPr/>
        </p:nvSpPr>
        <p:spPr bwMode="auto">
          <a:xfrm>
            <a:off x="755650" y="4881563"/>
            <a:ext cx="4392613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p(</a:t>
            </a:r>
            <a:r>
              <a:rPr lang="pt-BR" altLang="pt-BR" sz="2200" smtClean="0">
                <a:solidFill>
                  <a:srgbClr val="CC0000"/>
                </a:solidFill>
                <a:latin typeface="+mj-lt"/>
              </a:rPr>
              <a:t>–3</a:t>
            </a:r>
            <a:r>
              <a:rPr lang="pt-BR" altLang="pt-BR" sz="2200" smtClean="0">
                <a:latin typeface="+mj-lt"/>
              </a:rPr>
              <a:t>) = 2(</a:t>
            </a:r>
            <a:r>
              <a:rPr lang="pt-BR" altLang="pt-BR" sz="2200" smtClean="0">
                <a:solidFill>
                  <a:srgbClr val="CC0000"/>
                </a:solidFill>
                <a:latin typeface="+mj-lt"/>
              </a:rPr>
              <a:t>–3</a:t>
            </a:r>
            <a:r>
              <a:rPr lang="pt-BR" altLang="pt-BR" sz="2200" smtClean="0">
                <a:latin typeface="+mj-lt"/>
              </a:rPr>
              <a:t>)</a:t>
            </a:r>
            <a:r>
              <a:rPr lang="pt-BR" altLang="pt-BR" sz="2200" baseline="30000" smtClean="0">
                <a:latin typeface="+mj-lt"/>
              </a:rPr>
              <a:t>3</a:t>
            </a:r>
            <a:r>
              <a:rPr lang="pt-BR" altLang="pt-BR" sz="2200" smtClean="0">
                <a:latin typeface="+mj-lt"/>
              </a:rPr>
              <a:t> – 5(</a:t>
            </a:r>
            <a:r>
              <a:rPr lang="pt-BR" altLang="pt-BR" sz="2200" smtClean="0">
                <a:solidFill>
                  <a:srgbClr val="CC0000"/>
                </a:solidFill>
                <a:latin typeface="+mj-lt"/>
              </a:rPr>
              <a:t>–3</a:t>
            </a:r>
            <a:r>
              <a:rPr lang="pt-BR" altLang="pt-BR" sz="2200" smtClean="0">
                <a:latin typeface="+mj-lt"/>
              </a:rPr>
              <a:t>)</a:t>
            </a:r>
            <a:r>
              <a:rPr lang="pt-BR" altLang="pt-BR" sz="2200" baseline="30000" smtClean="0">
                <a:latin typeface="+mj-lt"/>
              </a:rPr>
              <a:t>2</a:t>
            </a:r>
            <a:r>
              <a:rPr lang="pt-BR" altLang="pt-BR" sz="2200" smtClean="0">
                <a:latin typeface="+mj-lt"/>
              </a:rPr>
              <a:t> – 4(</a:t>
            </a:r>
            <a:r>
              <a:rPr lang="pt-BR" altLang="pt-BR" sz="2200" smtClean="0">
                <a:solidFill>
                  <a:srgbClr val="CC0000"/>
                </a:solidFill>
                <a:latin typeface="+mj-lt"/>
              </a:rPr>
              <a:t>–3</a:t>
            </a:r>
            <a:r>
              <a:rPr lang="pt-BR" altLang="pt-BR" sz="2200" smtClean="0">
                <a:latin typeface="+mj-lt"/>
              </a:rPr>
              <a:t>) + 3 </a:t>
            </a:r>
          </a:p>
        </p:txBody>
      </p:sp>
      <p:sp>
        <p:nvSpPr>
          <p:cNvPr id="208911" name="Rectangle 15"/>
          <p:cNvSpPr>
            <a:spLocks noChangeArrowheads="1"/>
          </p:cNvSpPr>
          <p:nvPr/>
        </p:nvSpPr>
        <p:spPr bwMode="auto">
          <a:xfrm>
            <a:off x="4786313" y="4879975"/>
            <a:ext cx="25939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= 54 – 45 + 12 + 3  </a:t>
            </a:r>
          </a:p>
        </p:txBody>
      </p:sp>
      <p:sp>
        <p:nvSpPr>
          <p:cNvPr id="208912" name="Rectangle 16"/>
          <p:cNvSpPr>
            <a:spLocks noChangeArrowheads="1"/>
          </p:cNvSpPr>
          <p:nvPr/>
        </p:nvSpPr>
        <p:spPr bwMode="auto">
          <a:xfrm>
            <a:off x="7019925" y="4879975"/>
            <a:ext cx="10096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smtClean="0">
                <a:solidFill>
                  <a:srgbClr val="CC0000"/>
                </a:solidFill>
                <a:latin typeface="+mj-lt"/>
              </a:rPr>
              <a:t>= –84  </a:t>
            </a:r>
          </a:p>
        </p:txBody>
      </p:sp>
      <p:sp>
        <p:nvSpPr>
          <p:cNvPr id="208913" name="Rectangle 17"/>
          <p:cNvSpPr>
            <a:spLocks noChangeArrowheads="1"/>
          </p:cNvSpPr>
          <p:nvPr/>
        </p:nvSpPr>
        <p:spPr bwMode="auto">
          <a:xfrm>
            <a:off x="825500" y="5594350"/>
            <a:ext cx="66262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smtClean="0">
                <a:solidFill>
                  <a:srgbClr val="CC0000"/>
                </a:solidFill>
                <a:latin typeface="+mj-lt"/>
              </a:rPr>
              <a:t>As únicas raízes inteiras da equação são –1 e 3.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2089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2089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2089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2089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2089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2089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1" dur="80"/>
                                        <p:tgtEl>
                                          <p:spTgt spid="2089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2" dur="80"/>
                                        <p:tgtEl>
                                          <p:spTgt spid="2089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80"/>
                                        <p:tgtEl>
                                          <p:spTgt spid="2089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8" dur="80"/>
                                        <p:tgtEl>
                                          <p:spTgt spid="2089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9" dur="80"/>
                                        <p:tgtEl>
                                          <p:spTgt spid="2089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80"/>
                                        <p:tgtEl>
                                          <p:spTgt spid="2089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5" dur="80"/>
                                        <p:tgtEl>
                                          <p:spTgt spid="2089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6" dur="80"/>
                                        <p:tgtEl>
                                          <p:spTgt spid="2089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80"/>
                                        <p:tgtEl>
                                          <p:spTgt spid="2089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2" dur="80"/>
                                        <p:tgtEl>
                                          <p:spTgt spid="2089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3" dur="80"/>
                                        <p:tgtEl>
                                          <p:spTgt spid="2089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80"/>
                                        <p:tgtEl>
                                          <p:spTgt spid="2089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9" dur="80"/>
                                        <p:tgtEl>
                                          <p:spTgt spid="2089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0" dur="80"/>
                                        <p:tgtEl>
                                          <p:spTgt spid="2089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80"/>
                                        <p:tgtEl>
                                          <p:spTgt spid="2089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6" dur="80"/>
                                        <p:tgtEl>
                                          <p:spTgt spid="2089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7" dur="80"/>
                                        <p:tgtEl>
                                          <p:spTgt spid="2089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80"/>
                                        <p:tgtEl>
                                          <p:spTgt spid="2089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3" dur="80"/>
                                        <p:tgtEl>
                                          <p:spTgt spid="2089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4" dur="80"/>
                                        <p:tgtEl>
                                          <p:spTgt spid="2089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80"/>
                                        <p:tgtEl>
                                          <p:spTgt spid="2089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0" dur="80"/>
                                        <p:tgtEl>
                                          <p:spTgt spid="2089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1" dur="80"/>
                                        <p:tgtEl>
                                          <p:spTgt spid="2089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80"/>
                                        <p:tgtEl>
                                          <p:spTgt spid="2089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7" dur="80"/>
                                        <p:tgtEl>
                                          <p:spTgt spid="2089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8" dur="80"/>
                                        <p:tgtEl>
                                          <p:spTgt spid="2089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80"/>
                                        <p:tgtEl>
                                          <p:spTgt spid="2089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4" dur="80"/>
                                        <p:tgtEl>
                                          <p:spTgt spid="2089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5" dur="80"/>
                                        <p:tgtEl>
                                          <p:spTgt spid="2089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80"/>
                                        <p:tgtEl>
                                          <p:spTgt spid="2089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/>
      <p:bldP spid="21507" grpId="0" build="p"/>
      <p:bldP spid="208901" grpId="0"/>
      <p:bldP spid="208902" grpId="0"/>
      <p:bldP spid="208903" grpId="0"/>
      <p:bldP spid="208904" grpId="0"/>
      <p:bldP spid="208905" grpId="0"/>
      <p:bldP spid="208906" grpId="0"/>
      <p:bldP spid="208907" grpId="0"/>
      <p:bldP spid="208908" grpId="0"/>
      <p:bldP spid="208909" grpId="0"/>
      <p:bldP spid="208910" grpId="0"/>
      <p:bldP spid="208911" grpId="0"/>
      <p:bldP spid="208912" grpId="0"/>
      <p:bldP spid="2089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46138"/>
            <a:ext cx="8229600" cy="1143000"/>
          </a:xfrm>
        </p:spPr>
        <p:txBody>
          <a:bodyPr/>
          <a:lstStyle/>
          <a:p>
            <a:pPr eaLnBrk="1" hangingPunct="1"/>
            <a:r>
              <a:rPr lang="pt-BR" altLang="pt-BR" sz="2800" b="1" smtClean="0"/>
              <a:t>REGRA 2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60575"/>
            <a:ext cx="8229600" cy="2016125"/>
          </a:xfrm>
          <a:extLst>
            <a:ext uri="{91240B29-F687-4F45-9708-019B960494DF}">
              <a14:hiddenLine xmlns:a14="http://schemas.microsoft.com/office/drawing/2010/main" xmlns="" w="19050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ct val="110000"/>
              </a:lnSpc>
              <a:buClr>
                <a:srgbClr val="002060"/>
              </a:buClr>
              <a:buFont typeface="Wingdings" pitchFamily="2" charset="2"/>
              <a:buChar char="v"/>
            </a:pPr>
            <a:r>
              <a:rPr lang="pt-BR" altLang="pt-BR" sz="2200" smtClean="0"/>
              <a:t>Se uma equação algébrica de </a:t>
            </a:r>
            <a:r>
              <a:rPr lang="pt-BR" altLang="pt-BR" sz="2200" smtClean="0">
                <a:solidFill>
                  <a:srgbClr val="CC0000"/>
                </a:solidFill>
              </a:rPr>
              <a:t>coeficientes inteiros</a:t>
            </a:r>
            <a:r>
              <a:rPr lang="pt-BR" altLang="pt-BR" sz="2200" smtClean="0"/>
              <a:t> admite uma </a:t>
            </a:r>
            <a:r>
              <a:rPr lang="pt-BR" altLang="pt-BR" sz="2200" smtClean="0">
                <a:solidFill>
                  <a:srgbClr val="CC0000"/>
                </a:solidFill>
              </a:rPr>
              <a:t>raiz racional</a:t>
            </a:r>
            <a:r>
              <a:rPr lang="pt-BR" altLang="pt-BR" sz="2200" smtClean="0"/>
              <a:t> não-nula p/q, com p e q inteiros e primos entre si, então p é divisor do termo independente e q é divisor do coeficiente dominante da equação.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2253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0238"/>
            <a:ext cx="8229600" cy="1143000"/>
          </a:xfrm>
        </p:spPr>
        <p:txBody>
          <a:bodyPr/>
          <a:lstStyle/>
          <a:p>
            <a:pPr eaLnBrk="1" hangingPunct="1"/>
            <a:r>
              <a:rPr lang="pt-BR" altLang="pt-BR" sz="2800" b="1" smtClean="0"/>
              <a:t>EXEMPLO</a:t>
            </a:r>
          </a:p>
        </p:txBody>
      </p:sp>
      <p:sp>
        <p:nvSpPr>
          <p:cNvPr id="23555" name="Rectangle 24"/>
          <p:cNvSpPr>
            <a:spLocks noGrp="1" noChangeArrowheads="1"/>
          </p:cNvSpPr>
          <p:nvPr>
            <p:ph idx="1"/>
          </p:nvPr>
        </p:nvSpPr>
        <p:spPr>
          <a:xfrm>
            <a:off x="457200" y="1700213"/>
            <a:ext cx="8435975" cy="928687"/>
          </a:xfrm>
        </p:spPr>
        <p:txBody>
          <a:bodyPr/>
          <a:lstStyle/>
          <a:p>
            <a:pPr eaLnBrk="1" hangingPunct="1">
              <a:buClr>
                <a:srgbClr val="002060"/>
              </a:buClr>
              <a:buFont typeface="Wingdings" pitchFamily="2" charset="2"/>
              <a:buChar char="v"/>
              <a:defRPr/>
            </a:pPr>
            <a:r>
              <a:rPr lang="pt-BR" altLang="pt-BR" sz="2200" dirty="0" smtClean="0">
                <a:latin typeface="+mj-lt"/>
              </a:rPr>
              <a:t>Encontrar todas as raízes racionais da equação 2x</a:t>
            </a:r>
            <a:r>
              <a:rPr lang="pt-BR" altLang="pt-BR" sz="2200" baseline="30000" dirty="0" smtClean="0">
                <a:latin typeface="+mj-lt"/>
              </a:rPr>
              <a:t>4</a:t>
            </a:r>
            <a:r>
              <a:rPr lang="pt-BR" altLang="pt-BR" sz="2200" dirty="0" smtClean="0">
                <a:latin typeface="+mj-lt"/>
              </a:rPr>
              <a:t> + 5x</a:t>
            </a:r>
            <a:r>
              <a:rPr lang="pt-BR" altLang="pt-BR" sz="2200" baseline="30000" dirty="0" smtClean="0">
                <a:latin typeface="+mj-lt"/>
              </a:rPr>
              <a:t>3</a:t>
            </a:r>
            <a:r>
              <a:rPr lang="pt-BR" altLang="pt-BR" sz="2200" dirty="0" smtClean="0">
                <a:latin typeface="+mj-lt"/>
              </a:rPr>
              <a:t> + 3x</a:t>
            </a:r>
            <a:r>
              <a:rPr lang="pt-BR" altLang="pt-BR" sz="2200" baseline="30000" dirty="0" smtClean="0">
                <a:latin typeface="+mj-lt"/>
              </a:rPr>
              <a:t>2</a:t>
            </a:r>
            <a:r>
              <a:rPr lang="pt-BR" altLang="pt-BR" sz="2200" dirty="0" smtClean="0">
                <a:latin typeface="+mj-lt"/>
              </a:rPr>
              <a:t> + x – 2 = 0.</a:t>
            </a:r>
          </a:p>
        </p:txBody>
      </p:sp>
      <p:sp>
        <p:nvSpPr>
          <p:cNvPr id="210947" name="Rectangle 3"/>
          <p:cNvSpPr>
            <a:spLocks noChangeArrowheads="1"/>
          </p:cNvSpPr>
          <p:nvPr/>
        </p:nvSpPr>
        <p:spPr bwMode="auto">
          <a:xfrm>
            <a:off x="755650" y="2349500"/>
            <a:ext cx="7848600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dirty="0" smtClean="0">
                <a:solidFill>
                  <a:srgbClr val="CC0000"/>
                </a:solidFill>
                <a:latin typeface="+mj-lt"/>
              </a:rPr>
              <a:t>As possíveis raízes racionais são do tipo p/q, p e q inteiros, sendo que</a:t>
            </a:r>
          </a:p>
        </p:txBody>
      </p:sp>
      <p:sp>
        <p:nvSpPr>
          <p:cNvPr id="210961" name="Rectangle 17"/>
          <p:cNvSpPr>
            <a:spLocks noChangeArrowheads="1"/>
          </p:cNvSpPr>
          <p:nvPr/>
        </p:nvSpPr>
        <p:spPr bwMode="auto">
          <a:xfrm>
            <a:off x="755650" y="3068638"/>
            <a:ext cx="532923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2060"/>
              </a:buClr>
              <a:buFont typeface="Wingdings" pitchFamily="2" charset="2"/>
              <a:buChar char="ü"/>
              <a:defRPr/>
            </a:pPr>
            <a:r>
              <a:rPr lang="pt-BR" altLang="pt-BR" sz="2200" dirty="0" smtClean="0">
                <a:latin typeface="+mj-lt"/>
              </a:rPr>
              <a:t> p é divisor do termo independente </a:t>
            </a:r>
            <a:r>
              <a:rPr lang="pt-BR" altLang="pt-BR" sz="2200" dirty="0" smtClean="0">
                <a:solidFill>
                  <a:srgbClr val="CC0000"/>
                </a:solidFill>
                <a:latin typeface="+mj-lt"/>
              </a:rPr>
              <a:t>–2</a:t>
            </a:r>
          </a:p>
        </p:txBody>
      </p:sp>
      <p:sp>
        <p:nvSpPr>
          <p:cNvPr id="210962" name="Rectangle 18"/>
          <p:cNvSpPr>
            <a:spLocks noChangeArrowheads="1"/>
          </p:cNvSpPr>
          <p:nvPr/>
        </p:nvSpPr>
        <p:spPr bwMode="auto">
          <a:xfrm>
            <a:off x="755650" y="3541713"/>
            <a:ext cx="532923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  <a:ea typeface="Arial Unicode MS" pitchFamily="34" charset="-128"/>
                <a:cs typeface="Arial Unicode MS" pitchFamily="34" charset="-128"/>
              </a:rPr>
              <a:t>⇒</a:t>
            </a:r>
            <a:r>
              <a:rPr lang="pt-BR" altLang="pt-BR" sz="2200" smtClean="0">
                <a:latin typeface="+mj-lt"/>
              </a:rPr>
              <a:t>  p = –1 ou p = 1 ou p = –2 ou p = 2 </a:t>
            </a:r>
          </a:p>
        </p:txBody>
      </p:sp>
      <p:sp>
        <p:nvSpPr>
          <p:cNvPr id="210963" name="Rectangle 19"/>
          <p:cNvSpPr>
            <a:spLocks noChangeArrowheads="1"/>
          </p:cNvSpPr>
          <p:nvPr/>
        </p:nvSpPr>
        <p:spPr bwMode="auto">
          <a:xfrm>
            <a:off x="755650" y="4149725"/>
            <a:ext cx="532923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2060"/>
              </a:buClr>
              <a:buFont typeface="Wingdings" pitchFamily="2" charset="2"/>
              <a:buChar char="ü"/>
              <a:defRPr/>
            </a:pPr>
            <a:r>
              <a:rPr lang="pt-BR" altLang="pt-BR" sz="2200" smtClean="0">
                <a:latin typeface="+mj-lt"/>
              </a:rPr>
              <a:t> q é divisor do coeficiente dominante </a:t>
            </a:r>
            <a:r>
              <a:rPr lang="pt-BR" altLang="pt-BR" sz="2200" smtClean="0">
                <a:solidFill>
                  <a:srgbClr val="CC0000"/>
                </a:solidFill>
                <a:latin typeface="+mj-lt"/>
              </a:rPr>
              <a:t>2</a:t>
            </a:r>
          </a:p>
        </p:txBody>
      </p:sp>
      <p:sp>
        <p:nvSpPr>
          <p:cNvPr id="210964" name="Rectangle 20"/>
          <p:cNvSpPr>
            <a:spLocks noChangeArrowheads="1"/>
          </p:cNvSpPr>
          <p:nvPr/>
        </p:nvSpPr>
        <p:spPr bwMode="auto">
          <a:xfrm>
            <a:off x="755650" y="4622800"/>
            <a:ext cx="532923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  <a:ea typeface="Arial Unicode MS" pitchFamily="34" charset="-128"/>
                <a:cs typeface="Arial Unicode MS" pitchFamily="34" charset="-128"/>
              </a:rPr>
              <a:t>⇒</a:t>
            </a:r>
            <a:r>
              <a:rPr lang="pt-BR" altLang="pt-BR" sz="2200" smtClean="0">
                <a:latin typeface="+mj-lt"/>
              </a:rPr>
              <a:t>  q = –1 ou q = 1 ou q = –2 ou q = 2 </a:t>
            </a:r>
          </a:p>
        </p:txBody>
      </p:sp>
      <p:sp>
        <p:nvSpPr>
          <p:cNvPr id="210965" name="Rectangle 21"/>
          <p:cNvSpPr>
            <a:spLocks noChangeArrowheads="1"/>
          </p:cNvSpPr>
          <p:nvPr/>
        </p:nvSpPr>
        <p:spPr bwMode="auto">
          <a:xfrm>
            <a:off x="755650" y="5157788"/>
            <a:ext cx="78486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smtClean="0">
                <a:solidFill>
                  <a:srgbClr val="CC0000"/>
                </a:solidFill>
                <a:latin typeface="+mj-lt"/>
              </a:rPr>
              <a:t>Fazendo todas as combinações possíveis desses valores,</a:t>
            </a:r>
          </a:p>
        </p:txBody>
      </p:sp>
      <p:sp>
        <p:nvSpPr>
          <p:cNvPr id="210966" name="Rectangle 22"/>
          <p:cNvSpPr>
            <a:spLocks noChangeArrowheads="1"/>
          </p:cNvSpPr>
          <p:nvPr/>
        </p:nvSpPr>
        <p:spPr bwMode="auto">
          <a:xfrm>
            <a:off x="755650" y="5699125"/>
            <a:ext cx="532923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p/q </a:t>
            </a:r>
            <a:r>
              <a:rPr lang="pt-BR" altLang="pt-BR" sz="2200" smtClean="0">
                <a:latin typeface="+mj-lt"/>
                <a:ea typeface="Arial Unicode MS" pitchFamily="34" charset="-128"/>
                <a:cs typeface="Arial Unicode MS" pitchFamily="34" charset="-128"/>
              </a:rPr>
              <a:t>∊ {1, –1, 2, –2, 1/2, –1/2}.</a:t>
            </a:r>
          </a:p>
        </p:txBody>
      </p:sp>
      <p:sp>
        <p:nvSpPr>
          <p:cNvPr id="11" name="Seta entalhada para a direita 10"/>
          <p:cNvSpPr/>
          <p:nvPr/>
        </p:nvSpPr>
        <p:spPr>
          <a:xfrm>
            <a:off x="8131175" y="5805488"/>
            <a:ext cx="762000" cy="484187"/>
          </a:xfrm>
          <a:prstGeom prst="notchedRightArrow">
            <a:avLst/>
          </a:prstGeom>
          <a:solidFill>
            <a:srgbClr val="CAD7F2"/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2109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2109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2109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2109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2109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2109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2109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2109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2109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1" dur="80"/>
                                        <p:tgtEl>
                                          <p:spTgt spid="2109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2" dur="80"/>
                                        <p:tgtEl>
                                          <p:spTgt spid="2109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80"/>
                                        <p:tgtEl>
                                          <p:spTgt spid="2109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8" dur="80"/>
                                        <p:tgtEl>
                                          <p:spTgt spid="2109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9" dur="80"/>
                                        <p:tgtEl>
                                          <p:spTgt spid="2109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80"/>
                                        <p:tgtEl>
                                          <p:spTgt spid="2109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5" dur="80"/>
                                        <p:tgtEl>
                                          <p:spTgt spid="2109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6" dur="80"/>
                                        <p:tgtEl>
                                          <p:spTgt spid="2109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80"/>
                                        <p:tgtEl>
                                          <p:spTgt spid="2109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2" dur="80"/>
                                        <p:tgtEl>
                                          <p:spTgt spid="2109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3" dur="80"/>
                                        <p:tgtEl>
                                          <p:spTgt spid="2109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80"/>
                                        <p:tgtEl>
                                          <p:spTgt spid="2109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4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540"/>
                            </p:stCondLst>
                            <p:childTnLst>
                              <p:par>
                                <p:cTn id="7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5" grpId="0" build="p"/>
      <p:bldP spid="210947" grpId="0"/>
      <p:bldP spid="210961" grpId="0"/>
      <p:bldP spid="210962" grpId="0"/>
      <p:bldP spid="210963" grpId="0"/>
      <p:bldP spid="210964" grpId="0"/>
      <p:bldP spid="210965" grpId="0"/>
      <p:bldP spid="210966" grpId="0"/>
      <p:bldP spid="11" grpId="0" animBg="1"/>
      <p:bldP spid="11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0238"/>
            <a:ext cx="8229600" cy="1143000"/>
          </a:xfrm>
        </p:spPr>
        <p:txBody>
          <a:bodyPr/>
          <a:lstStyle/>
          <a:p>
            <a:pPr eaLnBrk="1" hangingPunct="1"/>
            <a:r>
              <a:rPr lang="pt-BR" altLang="pt-BR" sz="2800" b="1" smtClean="0"/>
              <a:t>EXEMPLO</a:t>
            </a:r>
          </a:p>
        </p:txBody>
      </p:sp>
      <p:sp>
        <p:nvSpPr>
          <p:cNvPr id="24579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563688"/>
            <a:ext cx="8435975" cy="928687"/>
          </a:xfrm>
        </p:spPr>
        <p:txBody>
          <a:bodyPr/>
          <a:lstStyle/>
          <a:p>
            <a:pPr eaLnBrk="1" hangingPunct="1">
              <a:buClr>
                <a:srgbClr val="002060"/>
              </a:buClr>
              <a:buFont typeface="Wingdings" pitchFamily="2" charset="2"/>
              <a:buChar char="v"/>
              <a:defRPr/>
            </a:pPr>
            <a:r>
              <a:rPr lang="pt-BR" altLang="pt-BR" sz="2200" dirty="0" smtClean="0">
                <a:latin typeface="+mj-lt"/>
              </a:rPr>
              <a:t>Encontrar todas as raízes racionais da equação 2x</a:t>
            </a:r>
            <a:r>
              <a:rPr lang="pt-BR" altLang="pt-BR" sz="2200" baseline="30000" dirty="0" smtClean="0">
                <a:latin typeface="+mj-lt"/>
              </a:rPr>
              <a:t>4</a:t>
            </a:r>
            <a:r>
              <a:rPr lang="pt-BR" altLang="pt-BR" sz="2200" dirty="0" smtClean="0">
                <a:latin typeface="+mj-lt"/>
              </a:rPr>
              <a:t> + 5x</a:t>
            </a:r>
            <a:r>
              <a:rPr lang="pt-BR" altLang="pt-BR" sz="2200" baseline="30000" dirty="0" smtClean="0">
                <a:latin typeface="+mj-lt"/>
              </a:rPr>
              <a:t>3</a:t>
            </a:r>
            <a:r>
              <a:rPr lang="pt-BR" altLang="pt-BR" sz="2200" dirty="0" smtClean="0">
                <a:latin typeface="+mj-lt"/>
              </a:rPr>
              <a:t> + 3x</a:t>
            </a:r>
            <a:r>
              <a:rPr lang="pt-BR" altLang="pt-BR" sz="2200" baseline="30000" dirty="0" smtClean="0">
                <a:latin typeface="+mj-lt"/>
              </a:rPr>
              <a:t>2</a:t>
            </a:r>
            <a:r>
              <a:rPr lang="pt-BR" altLang="pt-BR" sz="2200" dirty="0" smtClean="0">
                <a:latin typeface="+mj-lt"/>
              </a:rPr>
              <a:t> + x – 2 = 0.</a:t>
            </a:r>
          </a:p>
        </p:txBody>
      </p:sp>
      <p:sp>
        <p:nvSpPr>
          <p:cNvPr id="211979" name="Rectangle 11"/>
          <p:cNvSpPr>
            <a:spLocks noChangeArrowheads="1"/>
          </p:cNvSpPr>
          <p:nvPr/>
        </p:nvSpPr>
        <p:spPr bwMode="auto">
          <a:xfrm>
            <a:off x="755650" y="2425700"/>
            <a:ext cx="367188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dirty="0" smtClean="0">
                <a:latin typeface="+mj-lt"/>
              </a:rPr>
              <a:t>p(</a:t>
            </a:r>
            <a:r>
              <a:rPr lang="pt-BR" altLang="pt-BR" sz="2200" dirty="0" smtClean="0">
                <a:solidFill>
                  <a:srgbClr val="CC0000"/>
                </a:solidFill>
                <a:latin typeface="+mj-lt"/>
              </a:rPr>
              <a:t>1</a:t>
            </a:r>
            <a:r>
              <a:rPr lang="pt-BR" altLang="pt-BR" sz="2200" dirty="0" smtClean="0">
                <a:latin typeface="+mj-lt"/>
              </a:rPr>
              <a:t>) = 2 + 5 + 3 + 1 – 2 = </a:t>
            </a:r>
            <a:r>
              <a:rPr lang="pt-BR" altLang="pt-BR" sz="2200" dirty="0" smtClean="0">
                <a:solidFill>
                  <a:srgbClr val="CC0000"/>
                </a:solidFill>
                <a:latin typeface="+mj-lt"/>
              </a:rPr>
              <a:t>9</a:t>
            </a:r>
            <a:r>
              <a:rPr lang="pt-BR" altLang="pt-BR" sz="2200" dirty="0" smtClean="0">
                <a:latin typeface="+mj-lt"/>
              </a:rPr>
              <a:t> </a:t>
            </a:r>
          </a:p>
        </p:txBody>
      </p:sp>
      <p:sp>
        <p:nvSpPr>
          <p:cNvPr id="211980" name="Rectangle 12"/>
          <p:cNvSpPr>
            <a:spLocks noChangeArrowheads="1"/>
          </p:cNvSpPr>
          <p:nvPr/>
        </p:nvSpPr>
        <p:spPr bwMode="auto">
          <a:xfrm>
            <a:off x="3708400" y="2411413"/>
            <a:ext cx="3313113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dirty="0" smtClean="0">
                <a:latin typeface="+mj-lt"/>
              </a:rPr>
              <a:t>(soma dos coeficientes)</a:t>
            </a:r>
          </a:p>
        </p:txBody>
      </p:sp>
      <p:sp>
        <p:nvSpPr>
          <p:cNvPr id="211981" name="Rectangle 13"/>
          <p:cNvSpPr>
            <a:spLocks noChangeArrowheads="1"/>
          </p:cNvSpPr>
          <p:nvPr/>
        </p:nvSpPr>
        <p:spPr bwMode="auto">
          <a:xfrm>
            <a:off x="755650" y="2925763"/>
            <a:ext cx="5040313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p(</a:t>
            </a:r>
            <a:r>
              <a:rPr lang="pt-BR" altLang="pt-BR" sz="2200" smtClean="0">
                <a:solidFill>
                  <a:srgbClr val="CC0000"/>
                </a:solidFill>
                <a:latin typeface="+mj-lt"/>
              </a:rPr>
              <a:t>–1</a:t>
            </a:r>
            <a:r>
              <a:rPr lang="pt-BR" altLang="pt-BR" sz="2200" smtClean="0">
                <a:latin typeface="+mj-lt"/>
              </a:rPr>
              <a:t>) = 2(</a:t>
            </a:r>
            <a:r>
              <a:rPr lang="pt-BR" altLang="pt-BR" sz="2200" smtClean="0">
                <a:solidFill>
                  <a:srgbClr val="CC0000"/>
                </a:solidFill>
                <a:latin typeface="+mj-lt"/>
              </a:rPr>
              <a:t>–1</a:t>
            </a:r>
            <a:r>
              <a:rPr lang="pt-BR" altLang="pt-BR" sz="2200" smtClean="0">
                <a:latin typeface="+mj-lt"/>
              </a:rPr>
              <a:t>)</a:t>
            </a:r>
            <a:r>
              <a:rPr lang="pt-BR" altLang="pt-BR" sz="2200" baseline="30000" smtClean="0">
                <a:latin typeface="+mj-lt"/>
              </a:rPr>
              <a:t>4</a:t>
            </a:r>
            <a:r>
              <a:rPr lang="pt-BR" altLang="pt-BR" sz="2200" smtClean="0">
                <a:latin typeface="+mj-lt"/>
              </a:rPr>
              <a:t> + 5(</a:t>
            </a:r>
            <a:r>
              <a:rPr lang="pt-BR" altLang="pt-BR" sz="2200" smtClean="0">
                <a:solidFill>
                  <a:srgbClr val="CC0000"/>
                </a:solidFill>
                <a:latin typeface="+mj-lt"/>
              </a:rPr>
              <a:t>–1</a:t>
            </a:r>
            <a:r>
              <a:rPr lang="pt-BR" altLang="pt-BR" sz="2200" smtClean="0">
                <a:latin typeface="+mj-lt"/>
              </a:rPr>
              <a:t>)</a:t>
            </a:r>
            <a:r>
              <a:rPr lang="pt-BR" altLang="pt-BR" sz="2200" baseline="30000" smtClean="0">
                <a:latin typeface="+mj-lt"/>
              </a:rPr>
              <a:t>3</a:t>
            </a:r>
            <a:r>
              <a:rPr lang="pt-BR" altLang="pt-BR" sz="2200" smtClean="0">
                <a:latin typeface="+mj-lt"/>
              </a:rPr>
              <a:t> + 3(</a:t>
            </a:r>
            <a:r>
              <a:rPr lang="pt-BR" altLang="pt-BR" sz="2200" smtClean="0">
                <a:solidFill>
                  <a:srgbClr val="CC0000"/>
                </a:solidFill>
                <a:latin typeface="+mj-lt"/>
              </a:rPr>
              <a:t>–1</a:t>
            </a:r>
            <a:r>
              <a:rPr lang="pt-BR" altLang="pt-BR" sz="2200" smtClean="0">
                <a:latin typeface="+mj-lt"/>
              </a:rPr>
              <a:t>)</a:t>
            </a:r>
            <a:r>
              <a:rPr lang="pt-BR" altLang="pt-BR" sz="2200" baseline="30000" smtClean="0">
                <a:latin typeface="+mj-lt"/>
              </a:rPr>
              <a:t>2</a:t>
            </a:r>
            <a:r>
              <a:rPr lang="pt-BR" altLang="pt-BR" sz="2200" smtClean="0">
                <a:latin typeface="+mj-lt"/>
              </a:rPr>
              <a:t> + (</a:t>
            </a:r>
            <a:r>
              <a:rPr lang="pt-BR" altLang="pt-BR" sz="2200" smtClean="0">
                <a:solidFill>
                  <a:srgbClr val="CC0000"/>
                </a:solidFill>
                <a:latin typeface="+mj-lt"/>
              </a:rPr>
              <a:t>–1</a:t>
            </a:r>
            <a:r>
              <a:rPr lang="pt-BR" altLang="pt-BR" sz="2200" smtClean="0">
                <a:latin typeface="+mj-lt"/>
              </a:rPr>
              <a:t>) – 2 </a:t>
            </a:r>
          </a:p>
        </p:txBody>
      </p:sp>
      <p:sp>
        <p:nvSpPr>
          <p:cNvPr id="211983" name="Rectangle 15"/>
          <p:cNvSpPr>
            <a:spLocks noChangeArrowheads="1"/>
          </p:cNvSpPr>
          <p:nvPr/>
        </p:nvSpPr>
        <p:spPr bwMode="auto">
          <a:xfrm>
            <a:off x="5435600" y="2925763"/>
            <a:ext cx="10096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dirty="0" smtClean="0">
                <a:solidFill>
                  <a:srgbClr val="CC0000"/>
                </a:solidFill>
                <a:latin typeface="+mj-lt"/>
              </a:rPr>
              <a:t>= –3  </a:t>
            </a:r>
          </a:p>
        </p:txBody>
      </p:sp>
      <p:sp>
        <p:nvSpPr>
          <p:cNvPr id="211990" name="Rectangle 22"/>
          <p:cNvSpPr>
            <a:spLocks noChangeArrowheads="1"/>
          </p:cNvSpPr>
          <p:nvPr/>
        </p:nvSpPr>
        <p:spPr bwMode="auto">
          <a:xfrm>
            <a:off x="755650" y="3506788"/>
            <a:ext cx="4392613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p(2) = 2(</a:t>
            </a:r>
            <a:r>
              <a:rPr lang="pt-BR" altLang="pt-BR" sz="2200" smtClean="0">
                <a:solidFill>
                  <a:srgbClr val="CC0000"/>
                </a:solidFill>
                <a:latin typeface="+mj-lt"/>
              </a:rPr>
              <a:t>2</a:t>
            </a:r>
            <a:r>
              <a:rPr lang="pt-BR" altLang="pt-BR" sz="2200" smtClean="0">
                <a:latin typeface="+mj-lt"/>
              </a:rPr>
              <a:t>)</a:t>
            </a:r>
            <a:r>
              <a:rPr lang="pt-BR" altLang="pt-BR" sz="2200" baseline="30000" smtClean="0">
                <a:latin typeface="+mj-lt"/>
              </a:rPr>
              <a:t>4</a:t>
            </a:r>
            <a:r>
              <a:rPr lang="pt-BR" altLang="pt-BR" sz="2200" smtClean="0">
                <a:latin typeface="+mj-lt"/>
              </a:rPr>
              <a:t> + 5(</a:t>
            </a:r>
            <a:r>
              <a:rPr lang="pt-BR" altLang="pt-BR" sz="2200" smtClean="0">
                <a:solidFill>
                  <a:srgbClr val="CC0000"/>
                </a:solidFill>
                <a:latin typeface="+mj-lt"/>
              </a:rPr>
              <a:t>2</a:t>
            </a:r>
            <a:r>
              <a:rPr lang="pt-BR" altLang="pt-BR" sz="2200" smtClean="0">
                <a:latin typeface="+mj-lt"/>
              </a:rPr>
              <a:t>)</a:t>
            </a:r>
            <a:r>
              <a:rPr lang="pt-BR" altLang="pt-BR" sz="2200" baseline="30000" smtClean="0">
                <a:latin typeface="+mj-lt"/>
              </a:rPr>
              <a:t>3</a:t>
            </a:r>
            <a:r>
              <a:rPr lang="pt-BR" altLang="pt-BR" sz="2200" smtClean="0">
                <a:latin typeface="+mj-lt"/>
              </a:rPr>
              <a:t> + 3(</a:t>
            </a:r>
            <a:r>
              <a:rPr lang="pt-BR" altLang="pt-BR" sz="2200" smtClean="0">
                <a:solidFill>
                  <a:srgbClr val="CC0000"/>
                </a:solidFill>
                <a:latin typeface="+mj-lt"/>
              </a:rPr>
              <a:t>2</a:t>
            </a:r>
            <a:r>
              <a:rPr lang="pt-BR" altLang="pt-BR" sz="2200" smtClean="0">
                <a:latin typeface="+mj-lt"/>
              </a:rPr>
              <a:t>)</a:t>
            </a:r>
            <a:r>
              <a:rPr lang="pt-BR" altLang="pt-BR" sz="2200" baseline="30000" smtClean="0">
                <a:latin typeface="+mj-lt"/>
              </a:rPr>
              <a:t>2</a:t>
            </a:r>
            <a:r>
              <a:rPr lang="pt-BR" altLang="pt-BR" sz="2200" smtClean="0">
                <a:latin typeface="+mj-lt"/>
              </a:rPr>
              <a:t> + </a:t>
            </a:r>
            <a:r>
              <a:rPr lang="pt-BR" altLang="pt-BR" sz="2200" smtClean="0">
                <a:solidFill>
                  <a:srgbClr val="CC0000"/>
                </a:solidFill>
                <a:latin typeface="+mj-lt"/>
              </a:rPr>
              <a:t>2</a:t>
            </a:r>
            <a:r>
              <a:rPr lang="pt-BR" altLang="pt-BR" sz="2200" smtClean="0">
                <a:latin typeface="+mj-lt"/>
              </a:rPr>
              <a:t> – 2 </a:t>
            </a:r>
          </a:p>
        </p:txBody>
      </p:sp>
      <p:sp>
        <p:nvSpPr>
          <p:cNvPr id="211991" name="Rectangle 23"/>
          <p:cNvSpPr>
            <a:spLocks noChangeArrowheads="1"/>
          </p:cNvSpPr>
          <p:nvPr/>
        </p:nvSpPr>
        <p:spPr bwMode="auto">
          <a:xfrm>
            <a:off x="4572000" y="3506788"/>
            <a:ext cx="10096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dirty="0" smtClean="0">
                <a:solidFill>
                  <a:srgbClr val="CC0000"/>
                </a:solidFill>
                <a:latin typeface="+mj-lt"/>
              </a:rPr>
              <a:t>= 84  </a:t>
            </a:r>
          </a:p>
        </p:txBody>
      </p:sp>
      <p:sp>
        <p:nvSpPr>
          <p:cNvPr id="211993" name="Rectangle 25"/>
          <p:cNvSpPr>
            <a:spLocks noChangeArrowheads="1"/>
          </p:cNvSpPr>
          <p:nvPr/>
        </p:nvSpPr>
        <p:spPr bwMode="auto">
          <a:xfrm>
            <a:off x="755650" y="4083050"/>
            <a:ext cx="532923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p(</a:t>
            </a:r>
            <a:r>
              <a:rPr lang="pt-BR" altLang="pt-BR" sz="2200" smtClean="0">
                <a:solidFill>
                  <a:srgbClr val="CC0000"/>
                </a:solidFill>
                <a:latin typeface="+mj-lt"/>
              </a:rPr>
              <a:t>–2</a:t>
            </a:r>
            <a:r>
              <a:rPr lang="pt-BR" altLang="pt-BR" sz="2200" smtClean="0">
                <a:latin typeface="+mj-lt"/>
              </a:rPr>
              <a:t>) = 2(</a:t>
            </a:r>
            <a:r>
              <a:rPr lang="pt-BR" altLang="pt-BR" sz="2200" smtClean="0">
                <a:solidFill>
                  <a:srgbClr val="CC0000"/>
                </a:solidFill>
                <a:latin typeface="+mj-lt"/>
              </a:rPr>
              <a:t>–2</a:t>
            </a:r>
            <a:r>
              <a:rPr lang="pt-BR" altLang="pt-BR" sz="2200" smtClean="0">
                <a:latin typeface="+mj-lt"/>
              </a:rPr>
              <a:t>)</a:t>
            </a:r>
            <a:r>
              <a:rPr lang="pt-BR" altLang="pt-BR" sz="2200" baseline="30000" smtClean="0">
                <a:latin typeface="+mj-lt"/>
              </a:rPr>
              <a:t>4</a:t>
            </a:r>
            <a:r>
              <a:rPr lang="pt-BR" altLang="pt-BR" sz="2200" smtClean="0">
                <a:latin typeface="+mj-lt"/>
              </a:rPr>
              <a:t> + 5(</a:t>
            </a:r>
            <a:r>
              <a:rPr lang="pt-BR" altLang="pt-BR" sz="2200" smtClean="0">
                <a:solidFill>
                  <a:srgbClr val="CC0000"/>
                </a:solidFill>
                <a:latin typeface="+mj-lt"/>
              </a:rPr>
              <a:t>–2</a:t>
            </a:r>
            <a:r>
              <a:rPr lang="pt-BR" altLang="pt-BR" sz="2200" smtClean="0">
                <a:latin typeface="+mj-lt"/>
              </a:rPr>
              <a:t>)</a:t>
            </a:r>
            <a:r>
              <a:rPr lang="pt-BR" altLang="pt-BR" sz="2200" baseline="30000" smtClean="0">
                <a:latin typeface="+mj-lt"/>
              </a:rPr>
              <a:t>3</a:t>
            </a:r>
            <a:r>
              <a:rPr lang="pt-BR" altLang="pt-BR" sz="2200" smtClean="0">
                <a:latin typeface="+mj-lt"/>
              </a:rPr>
              <a:t> + 3(</a:t>
            </a:r>
            <a:r>
              <a:rPr lang="pt-BR" altLang="pt-BR" sz="2200" smtClean="0">
                <a:solidFill>
                  <a:srgbClr val="CC0000"/>
                </a:solidFill>
                <a:latin typeface="+mj-lt"/>
              </a:rPr>
              <a:t>–2</a:t>
            </a:r>
            <a:r>
              <a:rPr lang="pt-BR" altLang="pt-BR" sz="2200" smtClean="0">
                <a:latin typeface="+mj-lt"/>
              </a:rPr>
              <a:t>)</a:t>
            </a:r>
            <a:r>
              <a:rPr lang="pt-BR" altLang="pt-BR" sz="2200" baseline="30000" smtClean="0">
                <a:latin typeface="+mj-lt"/>
              </a:rPr>
              <a:t>2</a:t>
            </a:r>
            <a:r>
              <a:rPr lang="pt-BR" altLang="pt-BR" sz="2200" smtClean="0">
                <a:latin typeface="+mj-lt"/>
              </a:rPr>
              <a:t> + (</a:t>
            </a:r>
            <a:r>
              <a:rPr lang="pt-BR" altLang="pt-BR" sz="2200" smtClean="0">
                <a:solidFill>
                  <a:srgbClr val="CC0000"/>
                </a:solidFill>
                <a:latin typeface="+mj-lt"/>
              </a:rPr>
              <a:t>–2</a:t>
            </a:r>
            <a:r>
              <a:rPr lang="pt-BR" altLang="pt-BR" sz="2200" smtClean="0">
                <a:latin typeface="+mj-lt"/>
              </a:rPr>
              <a:t>) – 2 </a:t>
            </a:r>
          </a:p>
        </p:txBody>
      </p:sp>
      <p:sp>
        <p:nvSpPr>
          <p:cNvPr id="211994" name="Rectangle 26"/>
          <p:cNvSpPr>
            <a:spLocks noChangeArrowheads="1"/>
          </p:cNvSpPr>
          <p:nvPr/>
        </p:nvSpPr>
        <p:spPr bwMode="auto">
          <a:xfrm>
            <a:off x="5434013" y="4083050"/>
            <a:ext cx="10096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dirty="0" smtClean="0">
                <a:solidFill>
                  <a:srgbClr val="CC0000"/>
                </a:solidFill>
                <a:latin typeface="+mj-lt"/>
              </a:rPr>
              <a:t>= 0 </a:t>
            </a:r>
          </a:p>
        </p:txBody>
      </p:sp>
      <p:sp>
        <p:nvSpPr>
          <p:cNvPr id="211995" name="Rectangle 27"/>
          <p:cNvSpPr>
            <a:spLocks noChangeArrowheads="1"/>
          </p:cNvSpPr>
          <p:nvPr/>
        </p:nvSpPr>
        <p:spPr bwMode="auto">
          <a:xfrm>
            <a:off x="755650" y="4654550"/>
            <a:ext cx="58324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p(</a:t>
            </a:r>
            <a:r>
              <a:rPr lang="pt-BR" altLang="pt-BR" sz="2200" smtClean="0">
                <a:solidFill>
                  <a:srgbClr val="CC0000"/>
                </a:solidFill>
                <a:latin typeface="+mj-lt"/>
              </a:rPr>
              <a:t>1/2</a:t>
            </a:r>
            <a:r>
              <a:rPr lang="pt-BR" altLang="pt-BR" sz="2200" smtClean="0">
                <a:latin typeface="+mj-lt"/>
              </a:rPr>
              <a:t>) = 2(</a:t>
            </a:r>
            <a:r>
              <a:rPr lang="pt-BR" altLang="pt-BR" sz="2200" smtClean="0">
                <a:solidFill>
                  <a:srgbClr val="CC0000"/>
                </a:solidFill>
                <a:latin typeface="+mj-lt"/>
              </a:rPr>
              <a:t>1/2</a:t>
            </a:r>
            <a:r>
              <a:rPr lang="pt-BR" altLang="pt-BR" sz="2200" smtClean="0">
                <a:latin typeface="+mj-lt"/>
              </a:rPr>
              <a:t>)</a:t>
            </a:r>
            <a:r>
              <a:rPr lang="pt-BR" altLang="pt-BR" sz="2200" baseline="30000" smtClean="0">
                <a:latin typeface="+mj-lt"/>
              </a:rPr>
              <a:t>4</a:t>
            </a:r>
            <a:r>
              <a:rPr lang="pt-BR" altLang="pt-BR" sz="2200" smtClean="0">
                <a:latin typeface="+mj-lt"/>
              </a:rPr>
              <a:t> + 5(</a:t>
            </a:r>
            <a:r>
              <a:rPr lang="pt-BR" altLang="pt-BR" sz="2200" smtClean="0">
                <a:solidFill>
                  <a:srgbClr val="CC0000"/>
                </a:solidFill>
                <a:latin typeface="+mj-lt"/>
              </a:rPr>
              <a:t>1/2</a:t>
            </a:r>
            <a:r>
              <a:rPr lang="pt-BR" altLang="pt-BR" sz="2200" smtClean="0">
                <a:latin typeface="+mj-lt"/>
              </a:rPr>
              <a:t>)</a:t>
            </a:r>
            <a:r>
              <a:rPr lang="pt-BR" altLang="pt-BR" sz="2200" baseline="30000" smtClean="0">
                <a:latin typeface="+mj-lt"/>
              </a:rPr>
              <a:t>3</a:t>
            </a:r>
            <a:r>
              <a:rPr lang="pt-BR" altLang="pt-BR" sz="2200" smtClean="0">
                <a:latin typeface="+mj-lt"/>
              </a:rPr>
              <a:t> + 3(</a:t>
            </a:r>
            <a:r>
              <a:rPr lang="pt-BR" altLang="pt-BR" sz="2200" smtClean="0">
                <a:solidFill>
                  <a:srgbClr val="CC0000"/>
                </a:solidFill>
                <a:latin typeface="+mj-lt"/>
              </a:rPr>
              <a:t>1/2</a:t>
            </a:r>
            <a:r>
              <a:rPr lang="pt-BR" altLang="pt-BR" sz="2200" smtClean="0">
                <a:latin typeface="+mj-lt"/>
              </a:rPr>
              <a:t>)</a:t>
            </a:r>
            <a:r>
              <a:rPr lang="pt-BR" altLang="pt-BR" sz="2200" baseline="30000" smtClean="0">
                <a:latin typeface="+mj-lt"/>
              </a:rPr>
              <a:t>2</a:t>
            </a:r>
            <a:r>
              <a:rPr lang="pt-BR" altLang="pt-BR" sz="2200" smtClean="0">
                <a:latin typeface="+mj-lt"/>
              </a:rPr>
              <a:t> + (</a:t>
            </a:r>
            <a:r>
              <a:rPr lang="pt-BR" altLang="pt-BR" sz="2200" smtClean="0">
                <a:solidFill>
                  <a:srgbClr val="CC0000"/>
                </a:solidFill>
                <a:latin typeface="+mj-lt"/>
              </a:rPr>
              <a:t>1/2</a:t>
            </a:r>
            <a:r>
              <a:rPr lang="pt-BR" altLang="pt-BR" sz="2200" smtClean="0">
                <a:latin typeface="+mj-lt"/>
              </a:rPr>
              <a:t>) – 2 </a:t>
            </a:r>
          </a:p>
        </p:txBody>
      </p:sp>
      <p:sp>
        <p:nvSpPr>
          <p:cNvPr id="211996" name="Rectangle 28"/>
          <p:cNvSpPr>
            <a:spLocks noChangeArrowheads="1"/>
          </p:cNvSpPr>
          <p:nvPr/>
        </p:nvSpPr>
        <p:spPr bwMode="auto">
          <a:xfrm>
            <a:off x="5940425" y="4659313"/>
            <a:ext cx="10096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dirty="0" smtClean="0">
                <a:solidFill>
                  <a:srgbClr val="CC0000"/>
                </a:solidFill>
                <a:latin typeface="+mj-lt"/>
              </a:rPr>
              <a:t>= 0 </a:t>
            </a:r>
          </a:p>
        </p:txBody>
      </p:sp>
      <p:sp>
        <p:nvSpPr>
          <p:cNvPr id="211997" name="Rectangle 29"/>
          <p:cNvSpPr>
            <a:spLocks noChangeArrowheads="1"/>
          </p:cNvSpPr>
          <p:nvPr/>
        </p:nvSpPr>
        <p:spPr bwMode="auto">
          <a:xfrm>
            <a:off x="755650" y="5176838"/>
            <a:ext cx="5832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p(</a:t>
            </a:r>
            <a:r>
              <a:rPr lang="pt-BR" altLang="pt-BR" sz="2200" smtClean="0">
                <a:solidFill>
                  <a:srgbClr val="CC0000"/>
                </a:solidFill>
                <a:latin typeface="+mj-lt"/>
              </a:rPr>
              <a:t>–½</a:t>
            </a:r>
            <a:r>
              <a:rPr lang="pt-BR" altLang="pt-BR" sz="2200" smtClean="0">
                <a:latin typeface="+mj-lt"/>
              </a:rPr>
              <a:t>) = 2(</a:t>
            </a:r>
            <a:r>
              <a:rPr lang="pt-BR" altLang="pt-BR" sz="2200" smtClean="0">
                <a:solidFill>
                  <a:srgbClr val="CC0000"/>
                </a:solidFill>
                <a:latin typeface="+mj-lt"/>
              </a:rPr>
              <a:t>–½</a:t>
            </a:r>
            <a:r>
              <a:rPr lang="pt-BR" altLang="pt-BR" sz="2200" smtClean="0">
                <a:latin typeface="+mj-lt"/>
              </a:rPr>
              <a:t>)</a:t>
            </a:r>
            <a:r>
              <a:rPr lang="pt-BR" altLang="pt-BR" sz="2200" baseline="30000" smtClean="0">
                <a:latin typeface="+mj-lt"/>
              </a:rPr>
              <a:t>4</a:t>
            </a:r>
            <a:r>
              <a:rPr lang="pt-BR" altLang="pt-BR" sz="2200" smtClean="0">
                <a:latin typeface="+mj-lt"/>
              </a:rPr>
              <a:t> + 5(</a:t>
            </a:r>
            <a:r>
              <a:rPr lang="pt-BR" altLang="pt-BR" sz="2200" smtClean="0">
                <a:solidFill>
                  <a:srgbClr val="CC0000"/>
                </a:solidFill>
                <a:latin typeface="+mj-lt"/>
              </a:rPr>
              <a:t>–½</a:t>
            </a:r>
            <a:r>
              <a:rPr lang="pt-BR" altLang="pt-BR" sz="2200" smtClean="0">
                <a:latin typeface="+mj-lt"/>
              </a:rPr>
              <a:t>)</a:t>
            </a:r>
            <a:r>
              <a:rPr lang="pt-BR" altLang="pt-BR" sz="2200" baseline="30000" smtClean="0">
                <a:latin typeface="+mj-lt"/>
              </a:rPr>
              <a:t>3</a:t>
            </a:r>
            <a:r>
              <a:rPr lang="pt-BR" altLang="pt-BR" sz="2200" smtClean="0">
                <a:latin typeface="+mj-lt"/>
              </a:rPr>
              <a:t> + 3(</a:t>
            </a:r>
            <a:r>
              <a:rPr lang="pt-BR" altLang="pt-BR" sz="2200" smtClean="0">
                <a:solidFill>
                  <a:srgbClr val="CC0000"/>
                </a:solidFill>
                <a:latin typeface="+mj-lt"/>
              </a:rPr>
              <a:t>–½</a:t>
            </a:r>
            <a:r>
              <a:rPr lang="pt-BR" altLang="pt-BR" sz="2200" smtClean="0">
                <a:latin typeface="+mj-lt"/>
              </a:rPr>
              <a:t>)</a:t>
            </a:r>
            <a:r>
              <a:rPr lang="pt-BR" altLang="pt-BR" sz="2200" baseline="30000" smtClean="0">
                <a:latin typeface="+mj-lt"/>
              </a:rPr>
              <a:t>2</a:t>
            </a:r>
            <a:r>
              <a:rPr lang="pt-BR" altLang="pt-BR" sz="2200" smtClean="0">
                <a:latin typeface="+mj-lt"/>
              </a:rPr>
              <a:t> + (</a:t>
            </a:r>
            <a:r>
              <a:rPr lang="pt-BR" altLang="pt-BR" sz="2200" smtClean="0">
                <a:solidFill>
                  <a:srgbClr val="CC0000"/>
                </a:solidFill>
                <a:latin typeface="+mj-lt"/>
              </a:rPr>
              <a:t>–½</a:t>
            </a:r>
            <a:r>
              <a:rPr lang="pt-BR" altLang="pt-BR" sz="2200" smtClean="0">
                <a:latin typeface="+mj-lt"/>
              </a:rPr>
              <a:t>) – 2 </a:t>
            </a:r>
          </a:p>
        </p:txBody>
      </p:sp>
      <p:sp>
        <p:nvSpPr>
          <p:cNvPr id="211998" name="Rectangle 30"/>
          <p:cNvSpPr>
            <a:spLocks noChangeArrowheads="1"/>
          </p:cNvSpPr>
          <p:nvPr/>
        </p:nvSpPr>
        <p:spPr bwMode="auto">
          <a:xfrm>
            <a:off x="5651500" y="5162550"/>
            <a:ext cx="15113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smtClean="0">
                <a:solidFill>
                  <a:srgbClr val="CC0000"/>
                </a:solidFill>
                <a:latin typeface="+mj-lt"/>
              </a:rPr>
              <a:t>= –9/4 </a:t>
            </a:r>
          </a:p>
        </p:txBody>
      </p:sp>
      <p:sp>
        <p:nvSpPr>
          <p:cNvPr id="211999" name="Rectangle 31"/>
          <p:cNvSpPr>
            <a:spLocks noChangeArrowheads="1"/>
          </p:cNvSpPr>
          <p:nvPr/>
        </p:nvSpPr>
        <p:spPr bwMode="auto">
          <a:xfrm>
            <a:off x="825500" y="5738813"/>
            <a:ext cx="662622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smtClean="0">
                <a:solidFill>
                  <a:srgbClr val="CC0000"/>
                </a:solidFill>
                <a:latin typeface="+mj-lt"/>
              </a:rPr>
              <a:t>As únicas raízes racionais da equação são –2 e 1/2.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2119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2119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2119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2119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2119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2119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2119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2119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2119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1" dur="80"/>
                                        <p:tgtEl>
                                          <p:spTgt spid="2119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2" dur="80"/>
                                        <p:tgtEl>
                                          <p:spTgt spid="2119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80"/>
                                        <p:tgtEl>
                                          <p:spTgt spid="2119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8" dur="80"/>
                                        <p:tgtEl>
                                          <p:spTgt spid="2119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9" dur="80"/>
                                        <p:tgtEl>
                                          <p:spTgt spid="2119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80"/>
                                        <p:tgtEl>
                                          <p:spTgt spid="2119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5" dur="80"/>
                                        <p:tgtEl>
                                          <p:spTgt spid="2119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6" dur="80"/>
                                        <p:tgtEl>
                                          <p:spTgt spid="2119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80"/>
                                        <p:tgtEl>
                                          <p:spTgt spid="2119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2" dur="80"/>
                                        <p:tgtEl>
                                          <p:spTgt spid="2119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3" dur="80"/>
                                        <p:tgtEl>
                                          <p:spTgt spid="2119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80"/>
                                        <p:tgtEl>
                                          <p:spTgt spid="2119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9" dur="80"/>
                                        <p:tgtEl>
                                          <p:spTgt spid="2119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0" dur="80"/>
                                        <p:tgtEl>
                                          <p:spTgt spid="2119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80"/>
                                        <p:tgtEl>
                                          <p:spTgt spid="2119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6" dur="80"/>
                                        <p:tgtEl>
                                          <p:spTgt spid="2119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7" dur="80"/>
                                        <p:tgtEl>
                                          <p:spTgt spid="2119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80"/>
                                        <p:tgtEl>
                                          <p:spTgt spid="2119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3" dur="80"/>
                                        <p:tgtEl>
                                          <p:spTgt spid="2119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4" dur="80"/>
                                        <p:tgtEl>
                                          <p:spTgt spid="2119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80"/>
                                        <p:tgtEl>
                                          <p:spTgt spid="2119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0" dur="80"/>
                                        <p:tgtEl>
                                          <p:spTgt spid="2119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1" dur="80"/>
                                        <p:tgtEl>
                                          <p:spTgt spid="2119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80"/>
                                        <p:tgtEl>
                                          <p:spTgt spid="2119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7" dur="80"/>
                                        <p:tgtEl>
                                          <p:spTgt spid="2119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8" dur="80"/>
                                        <p:tgtEl>
                                          <p:spTgt spid="2119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80"/>
                                        <p:tgtEl>
                                          <p:spTgt spid="2119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4" dur="80"/>
                                        <p:tgtEl>
                                          <p:spTgt spid="2119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5" dur="80"/>
                                        <p:tgtEl>
                                          <p:spTgt spid="2119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80"/>
                                        <p:tgtEl>
                                          <p:spTgt spid="2119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79" grpId="0" build="p"/>
      <p:bldP spid="211979" grpId="0"/>
      <p:bldP spid="211980" grpId="0"/>
      <p:bldP spid="211981" grpId="0"/>
      <p:bldP spid="211983" grpId="0"/>
      <p:bldP spid="211990" grpId="0"/>
      <p:bldP spid="211991" grpId="0"/>
      <p:bldP spid="211993" grpId="0"/>
      <p:bldP spid="211994" grpId="0"/>
      <p:bldP spid="211995" grpId="0"/>
      <p:bldP spid="211996" grpId="0"/>
      <p:bldP spid="211997" grpId="0"/>
      <p:bldP spid="211998" grpId="0"/>
      <p:bldP spid="21199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/>
          <a:lstStyle/>
          <a:p>
            <a:pPr eaLnBrk="1" hangingPunct="1"/>
            <a:r>
              <a:rPr lang="pt-BR" altLang="pt-BR" sz="2800" b="1" smtClean="0"/>
              <a:t>REGRA 3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76475"/>
            <a:ext cx="8229600" cy="2016125"/>
          </a:xfrm>
          <a:extLst>
            <a:ext uri="{91240B29-F687-4F45-9708-019B960494DF}">
              <a14:hiddenLine xmlns:a14="http://schemas.microsoft.com/office/drawing/2010/main" xmlns="" w="19050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ct val="110000"/>
              </a:lnSpc>
              <a:buClr>
                <a:srgbClr val="002060"/>
              </a:buClr>
              <a:buFont typeface="Wingdings" pitchFamily="2" charset="2"/>
              <a:buChar char="v"/>
              <a:defRPr/>
            </a:pPr>
            <a:r>
              <a:rPr lang="pt-BR" altLang="pt-BR" sz="2200" dirty="0" smtClean="0">
                <a:latin typeface="+mj-lt"/>
              </a:rPr>
              <a:t>Se uma equação algébrica de </a:t>
            </a:r>
            <a:r>
              <a:rPr lang="pt-BR" altLang="pt-BR" sz="2200" dirty="0" smtClean="0">
                <a:solidFill>
                  <a:srgbClr val="CC0000"/>
                </a:solidFill>
                <a:latin typeface="+mj-lt"/>
              </a:rPr>
              <a:t>coeficientes reais</a:t>
            </a:r>
            <a:r>
              <a:rPr lang="pt-BR" altLang="pt-BR" sz="2200" dirty="0" smtClean="0">
                <a:latin typeface="+mj-lt"/>
              </a:rPr>
              <a:t> admite como raiz o número z = a + bi, então ela admite também, como raiz, o número imaginário z = a – bi, conjugado de z, com a mesma multiplicidade.</a:t>
            </a:r>
          </a:p>
        </p:txBody>
      </p:sp>
      <p:sp>
        <p:nvSpPr>
          <p:cNvPr id="212996" name="Text Box 4"/>
          <p:cNvSpPr txBox="1">
            <a:spLocks noChangeArrowheads="1"/>
          </p:cNvSpPr>
          <p:nvPr/>
        </p:nvSpPr>
        <p:spPr bwMode="auto">
          <a:xfrm>
            <a:off x="755650" y="3717925"/>
            <a:ext cx="77771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002060"/>
              </a:buClr>
              <a:buFont typeface="Wingdings" pitchFamily="2" charset="2"/>
              <a:buChar char="ü"/>
              <a:defRPr/>
            </a:pPr>
            <a:r>
              <a:rPr lang="pt-BR" altLang="pt-BR" sz="2200" dirty="0" smtClean="0">
                <a:latin typeface="+mj-lt"/>
              </a:rPr>
              <a:t>Isso significa que as raízes imaginárias de uma equação algébrica de coeficientes reais aparecem aos pares.</a:t>
            </a:r>
          </a:p>
        </p:txBody>
      </p:sp>
      <p:sp>
        <p:nvSpPr>
          <p:cNvPr id="212997" name="Text Box 5"/>
          <p:cNvSpPr txBox="1">
            <a:spLocks noChangeArrowheads="1"/>
          </p:cNvSpPr>
          <p:nvPr/>
        </p:nvSpPr>
        <p:spPr bwMode="auto">
          <a:xfrm>
            <a:off x="755650" y="4651375"/>
            <a:ext cx="77771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002060"/>
              </a:buClr>
              <a:buFont typeface="Wingdings" pitchFamily="2" charset="2"/>
              <a:buChar char="ü"/>
              <a:defRPr/>
            </a:pPr>
            <a:r>
              <a:rPr lang="pt-BR" altLang="pt-BR" sz="2200" smtClean="0">
                <a:latin typeface="+mj-lt"/>
              </a:rPr>
              <a:t>No caso, o total de raízes imaginárias da equação só pode ser par: 0, 2, 4, 6, ...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2129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2129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2129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  <p:bldP spid="25603" grpId="0" build="p"/>
      <p:bldP spid="212996" grpId="0"/>
      <p:bldP spid="21299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46138"/>
            <a:ext cx="8229600" cy="1143000"/>
          </a:xfrm>
        </p:spPr>
        <p:txBody>
          <a:bodyPr/>
          <a:lstStyle/>
          <a:p>
            <a:pPr eaLnBrk="1" hangingPunct="1"/>
            <a:r>
              <a:rPr lang="pt-BR" altLang="pt-BR" sz="2800" b="1" smtClean="0"/>
              <a:t>EXEMPLO 1</a:t>
            </a:r>
          </a:p>
        </p:txBody>
      </p:sp>
      <p:sp>
        <p:nvSpPr>
          <p:cNvPr id="214026" name="Rectangle 10"/>
          <p:cNvSpPr>
            <a:spLocks noGrp="1" noChangeArrowheads="1"/>
          </p:cNvSpPr>
          <p:nvPr>
            <p:ph idx="1"/>
          </p:nvPr>
        </p:nvSpPr>
        <p:spPr>
          <a:xfrm>
            <a:off x="457200" y="1995488"/>
            <a:ext cx="8435975" cy="1073150"/>
          </a:xfrm>
        </p:spPr>
        <p:txBody>
          <a:bodyPr rtlCol="0">
            <a:normAutofit/>
          </a:bodyPr>
          <a:lstStyle/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buClr>
                <a:srgbClr val="002060"/>
              </a:buClr>
              <a:buSzPct val="100000"/>
              <a:buFont typeface="Wingdings" panose="05000000000000000000" pitchFamily="2" charset="2"/>
              <a:buChar char="v"/>
              <a:defRPr/>
            </a:pPr>
            <a:r>
              <a:rPr lang="pt-BR" altLang="pt-BR" sz="2200" dirty="0" smtClean="0">
                <a:latin typeface="+mj-lt"/>
              </a:rPr>
              <a:t>Construir o polinômio de 2º grau, de coeficientes reais e coeficiente dominante –1, sabendo que uma de suas raízes é 2 – 3i.</a:t>
            </a:r>
          </a:p>
        </p:txBody>
      </p:sp>
      <p:sp>
        <p:nvSpPr>
          <p:cNvPr id="214024" name="Rectangle 8"/>
          <p:cNvSpPr>
            <a:spLocks noChangeArrowheads="1"/>
          </p:cNvSpPr>
          <p:nvPr/>
        </p:nvSpPr>
        <p:spPr bwMode="auto">
          <a:xfrm>
            <a:off x="755650" y="2781300"/>
            <a:ext cx="7848600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dirty="0" smtClean="0">
                <a:solidFill>
                  <a:srgbClr val="CC0000"/>
                </a:solidFill>
                <a:latin typeface="+mj-lt"/>
              </a:rPr>
              <a:t>O polinômio tem </a:t>
            </a:r>
            <a:r>
              <a:rPr lang="pt-BR" altLang="pt-BR" sz="2200" dirty="0" err="1" smtClean="0">
                <a:solidFill>
                  <a:srgbClr val="CC0000"/>
                </a:solidFill>
                <a:latin typeface="+mj-lt"/>
              </a:rPr>
              <a:t>coef</a:t>
            </a:r>
            <a:r>
              <a:rPr lang="pt-BR" altLang="pt-BR" sz="2200" dirty="0" smtClean="0">
                <a:solidFill>
                  <a:srgbClr val="CC0000"/>
                </a:solidFill>
                <a:latin typeface="+mj-lt"/>
              </a:rPr>
              <a:t>. reais. Se 2 – 3i é raiz, o seu conjugado, 2 + 3i também é.</a:t>
            </a:r>
          </a:p>
        </p:txBody>
      </p:sp>
      <p:sp>
        <p:nvSpPr>
          <p:cNvPr id="214027" name="Rectangle 11"/>
          <p:cNvSpPr>
            <a:spLocks noChangeArrowheads="1"/>
          </p:cNvSpPr>
          <p:nvPr/>
        </p:nvSpPr>
        <p:spPr bwMode="auto">
          <a:xfrm>
            <a:off x="827088" y="3571875"/>
            <a:ext cx="2830512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p(x) = a</a:t>
            </a:r>
            <a:r>
              <a:rPr lang="pt-BR" altLang="pt-BR" sz="2200" baseline="-25000" smtClean="0">
                <a:latin typeface="+mj-lt"/>
              </a:rPr>
              <a:t>0</a:t>
            </a:r>
            <a:r>
              <a:rPr lang="pt-BR" altLang="pt-BR" sz="2200" smtClean="0">
                <a:latin typeface="+mj-lt"/>
              </a:rPr>
              <a:t>.(x – k</a:t>
            </a:r>
            <a:r>
              <a:rPr lang="pt-BR" altLang="pt-BR" sz="2200" baseline="-25000" smtClean="0">
                <a:latin typeface="+mj-lt"/>
              </a:rPr>
              <a:t>1</a:t>
            </a:r>
            <a:r>
              <a:rPr lang="pt-BR" altLang="pt-BR" sz="2200" smtClean="0">
                <a:latin typeface="+mj-lt"/>
              </a:rPr>
              <a:t>).(x – k</a:t>
            </a:r>
            <a:r>
              <a:rPr lang="pt-BR" altLang="pt-BR" sz="2200" baseline="-25000" smtClean="0">
                <a:latin typeface="+mj-lt"/>
              </a:rPr>
              <a:t>2</a:t>
            </a:r>
            <a:r>
              <a:rPr lang="pt-BR" altLang="pt-BR" sz="2200" smtClean="0">
                <a:latin typeface="+mj-lt"/>
              </a:rPr>
              <a:t>)</a:t>
            </a:r>
          </a:p>
        </p:txBody>
      </p:sp>
      <p:sp>
        <p:nvSpPr>
          <p:cNvPr id="214028" name="Rectangle 12"/>
          <p:cNvSpPr>
            <a:spLocks noChangeArrowheads="1"/>
          </p:cNvSpPr>
          <p:nvPr/>
        </p:nvSpPr>
        <p:spPr bwMode="auto">
          <a:xfrm>
            <a:off x="827088" y="4087813"/>
            <a:ext cx="4024312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p(x) = –1.[x – (2 – 3i)].[x – (2 + 3i)]</a:t>
            </a:r>
          </a:p>
        </p:txBody>
      </p:sp>
      <p:sp>
        <p:nvSpPr>
          <p:cNvPr id="214029" name="Rectangle 13"/>
          <p:cNvSpPr>
            <a:spLocks noChangeArrowheads="1"/>
          </p:cNvSpPr>
          <p:nvPr/>
        </p:nvSpPr>
        <p:spPr bwMode="auto">
          <a:xfrm>
            <a:off x="827088" y="4603750"/>
            <a:ext cx="3678237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p(x) = –1.(x – 2 + 3i).(x – 2 – 3i)</a:t>
            </a:r>
          </a:p>
        </p:txBody>
      </p:sp>
      <p:sp>
        <p:nvSpPr>
          <p:cNvPr id="214030" name="Rectangle 14"/>
          <p:cNvSpPr>
            <a:spLocks noChangeArrowheads="1"/>
          </p:cNvSpPr>
          <p:nvPr/>
        </p:nvSpPr>
        <p:spPr bwMode="auto">
          <a:xfrm>
            <a:off x="827088" y="5119688"/>
            <a:ext cx="2701925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p(x) = –1.(x – 2)</a:t>
            </a:r>
            <a:r>
              <a:rPr lang="pt-BR" altLang="pt-BR" sz="2200" baseline="30000" smtClean="0">
                <a:latin typeface="+mj-lt"/>
              </a:rPr>
              <a:t>2</a:t>
            </a:r>
            <a:r>
              <a:rPr lang="pt-BR" altLang="pt-BR" sz="2200" smtClean="0">
                <a:latin typeface="+mj-lt"/>
              </a:rPr>
              <a:t> – 9i</a:t>
            </a:r>
            <a:r>
              <a:rPr lang="pt-BR" altLang="pt-BR" sz="2200" baseline="30000" smtClean="0">
                <a:latin typeface="+mj-lt"/>
              </a:rPr>
              <a:t>2</a:t>
            </a:r>
            <a:r>
              <a:rPr lang="pt-BR" altLang="pt-BR" sz="2200" smtClean="0">
                <a:latin typeface="+mj-lt"/>
              </a:rPr>
              <a:t>)</a:t>
            </a:r>
          </a:p>
        </p:txBody>
      </p:sp>
      <p:sp>
        <p:nvSpPr>
          <p:cNvPr id="214031" name="Rectangle 15"/>
          <p:cNvSpPr>
            <a:spLocks noChangeArrowheads="1"/>
          </p:cNvSpPr>
          <p:nvPr/>
        </p:nvSpPr>
        <p:spPr bwMode="auto">
          <a:xfrm>
            <a:off x="3419475" y="5116513"/>
            <a:ext cx="248920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= –1.(x</a:t>
            </a:r>
            <a:r>
              <a:rPr lang="pt-BR" altLang="pt-BR" sz="2200" baseline="30000" smtClean="0">
                <a:latin typeface="+mj-lt"/>
              </a:rPr>
              <a:t>2</a:t>
            </a:r>
            <a:r>
              <a:rPr lang="pt-BR" altLang="pt-BR" sz="2200" smtClean="0">
                <a:latin typeface="+mj-lt"/>
              </a:rPr>
              <a:t> – 4x + 4 + 9)</a:t>
            </a:r>
          </a:p>
        </p:txBody>
      </p:sp>
      <p:sp>
        <p:nvSpPr>
          <p:cNvPr id="214032" name="Rectangle 16"/>
          <p:cNvSpPr>
            <a:spLocks noChangeArrowheads="1"/>
          </p:cNvSpPr>
          <p:nvPr/>
        </p:nvSpPr>
        <p:spPr bwMode="auto">
          <a:xfrm>
            <a:off x="827088" y="5635625"/>
            <a:ext cx="2132012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smtClean="0">
                <a:solidFill>
                  <a:srgbClr val="CC0000"/>
                </a:solidFill>
                <a:latin typeface="+mj-lt"/>
              </a:rPr>
              <a:t>p(x) = –x</a:t>
            </a:r>
            <a:r>
              <a:rPr lang="pt-BR" altLang="pt-BR" sz="2200" baseline="30000" smtClean="0">
                <a:solidFill>
                  <a:srgbClr val="CC0000"/>
                </a:solidFill>
                <a:latin typeface="+mj-lt"/>
              </a:rPr>
              <a:t>2</a:t>
            </a:r>
            <a:r>
              <a:rPr lang="pt-BR" altLang="pt-BR" sz="2200" smtClean="0">
                <a:solidFill>
                  <a:srgbClr val="CC0000"/>
                </a:solidFill>
                <a:latin typeface="+mj-lt"/>
              </a:rPr>
              <a:t> +4x + 9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4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4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4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2140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2140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2140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2140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2140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2140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2140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2140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2140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1" dur="80"/>
                                        <p:tgtEl>
                                          <p:spTgt spid="2140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2" dur="80"/>
                                        <p:tgtEl>
                                          <p:spTgt spid="2140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80"/>
                                        <p:tgtEl>
                                          <p:spTgt spid="2140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8" dur="80"/>
                                        <p:tgtEl>
                                          <p:spTgt spid="2140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9" dur="80"/>
                                        <p:tgtEl>
                                          <p:spTgt spid="2140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80"/>
                                        <p:tgtEl>
                                          <p:spTgt spid="2140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5" dur="80"/>
                                        <p:tgtEl>
                                          <p:spTgt spid="2140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6" dur="80"/>
                                        <p:tgtEl>
                                          <p:spTgt spid="2140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80"/>
                                        <p:tgtEl>
                                          <p:spTgt spid="2140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2" dur="80"/>
                                        <p:tgtEl>
                                          <p:spTgt spid="2140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3" dur="80"/>
                                        <p:tgtEl>
                                          <p:spTgt spid="2140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80"/>
                                        <p:tgtEl>
                                          <p:spTgt spid="2140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  <p:bldP spid="214026" grpId="0" build="p"/>
      <p:bldP spid="214024" grpId="0"/>
      <p:bldP spid="214027" grpId="0"/>
      <p:bldP spid="214028" grpId="0"/>
      <p:bldP spid="214029" grpId="0"/>
      <p:bldP spid="214030" grpId="0"/>
      <p:bldP spid="214031" grpId="0"/>
      <p:bldP spid="21403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1675"/>
            <a:ext cx="8229600" cy="1143000"/>
          </a:xfrm>
        </p:spPr>
        <p:txBody>
          <a:bodyPr/>
          <a:lstStyle/>
          <a:p>
            <a:pPr eaLnBrk="1" hangingPunct="1"/>
            <a:r>
              <a:rPr lang="pt-BR" altLang="pt-BR" sz="2800" b="1" smtClean="0"/>
              <a:t>EXEMPLO 2</a:t>
            </a:r>
          </a:p>
        </p:txBody>
      </p:sp>
      <p:sp>
        <p:nvSpPr>
          <p:cNvPr id="215044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779588"/>
            <a:ext cx="8435975" cy="1073150"/>
          </a:xfrm>
        </p:spPr>
        <p:txBody>
          <a:bodyPr rtlCol="0">
            <a:normAutofit/>
          </a:bodyPr>
          <a:lstStyle/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buClr>
                <a:srgbClr val="002060"/>
              </a:buClr>
              <a:buSzPct val="100000"/>
              <a:buFont typeface="Wingdings" panose="05000000000000000000" pitchFamily="2" charset="2"/>
              <a:buChar char="v"/>
              <a:defRPr/>
            </a:pPr>
            <a:r>
              <a:rPr lang="pt-BR" altLang="pt-BR" sz="2200" dirty="0" smtClean="0">
                <a:latin typeface="+mj-lt"/>
              </a:rPr>
              <a:t>Um polinômio de coeficientes reais admite a raiz simples 5, a raiz dupla 2 – i e a raiz tripla –3. Qual é o menor grau possível do polinômio?</a:t>
            </a:r>
          </a:p>
        </p:txBody>
      </p:sp>
      <p:sp>
        <p:nvSpPr>
          <p:cNvPr id="215043" name="Rectangle 3"/>
          <p:cNvSpPr>
            <a:spLocks noChangeArrowheads="1"/>
          </p:cNvSpPr>
          <p:nvPr/>
        </p:nvSpPr>
        <p:spPr bwMode="auto">
          <a:xfrm>
            <a:off x="755650" y="2800350"/>
            <a:ext cx="7848600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smtClean="0">
                <a:solidFill>
                  <a:srgbClr val="CC0000"/>
                </a:solidFill>
                <a:latin typeface="+mj-lt"/>
              </a:rPr>
              <a:t>Se 2 – i é raiz dupla, seu conjugado 2 + i também é raiz dupla.</a:t>
            </a:r>
          </a:p>
        </p:txBody>
      </p:sp>
      <p:sp>
        <p:nvSpPr>
          <p:cNvPr id="215051" name="Text Box 11"/>
          <p:cNvSpPr txBox="1">
            <a:spLocks noChangeArrowheads="1"/>
          </p:cNvSpPr>
          <p:nvPr/>
        </p:nvSpPr>
        <p:spPr bwMode="auto">
          <a:xfrm>
            <a:off x="755650" y="3270250"/>
            <a:ext cx="5976938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002060"/>
              </a:buClr>
              <a:buFont typeface="Wingdings" pitchFamily="2" charset="2"/>
              <a:buChar char="ü"/>
              <a:defRPr/>
            </a:pPr>
            <a:r>
              <a:rPr lang="pt-BR" altLang="pt-BR" sz="2200" smtClean="0">
                <a:latin typeface="+mj-lt"/>
              </a:rPr>
              <a:t>5 (raiz </a:t>
            </a:r>
            <a:r>
              <a:rPr lang="pt-BR" altLang="pt-BR" sz="2200" smtClean="0">
                <a:solidFill>
                  <a:srgbClr val="CC0000"/>
                </a:solidFill>
                <a:latin typeface="+mj-lt"/>
              </a:rPr>
              <a:t>simples</a:t>
            </a:r>
            <a:r>
              <a:rPr lang="pt-BR" altLang="pt-BR" sz="2200" smtClean="0">
                <a:latin typeface="+mj-lt"/>
              </a:rPr>
              <a:t>)   </a:t>
            </a:r>
            <a:r>
              <a:rPr lang="pt-BR" altLang="pt-BR" sz="2200" smtClean="0">
                <a:latin typeface="+mj-lt"/>
                <a:ea typeface="Arial Unicode MS" pitchFamily="34" charset="-128"/>
                <a:cs typeface="Arial Unicode MS" pitchFamily="34" charset="-128"/>
              </a:rPr>
              <a:t>⇒  </a:t>
            </a:r>
            <a:r>
              <a:rPr lang="pt-BR" altLang="pt-BR" sz="2200" smtClean="0">
                <a:latin typeface="+mj-lt"/>
              </a:rPr>
              <a:t>1 raiz;</a:t>
            </a:r>
          </a:p>
        </p:txBody>
      </p:sp>
      <p:sp>
        <p:nvSpPr>
          <p:cNvPr id="215052" name="Text Box 12"/>
          <p:cNvSpPr txBox="1">
            <a:spLocks noChangeArrowheads="1"/>
          </p:cNvSpPr>
          <p:nvPr/>
        </p:nvSpPr>
        <p:spPr bwMode="auto">
          <a:xfrm>
            <a:off x="755650" y="3765550"/>
            <a:ext cx="5976938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002060"/>
              </a:buClr>
              <a:buFont typeface="Wingdings" pitchFamily="2" charset="2"/>
              <a:buChar char="ü"/>
              <a:defRPr/>
            </a:pPr>
            <a:r>
              <a:rPr lang="pt-BR" altLang="pt-BR" sz="2200" smtClean="0">
                <a:latin typeface="+mj-lt"/>
              </a:rPr>
              <a:t>2 – i (raiz </a:t>
            </a:r>
            <a:r>
              <a:rPr lang="pt-BR" altLang="pt-BR" sz="2200" smtClean="0">
                <a:solidFill>
                  <a:srgbClr val="CC0000"/>
                </a:solidFill>
                <a:latin typeface="+mj-lt"/>
              </a:rPr>
              <a:t>dupla</a:t>
            </a:r>
            <a:r>
              <a:rPr lang="pt-BR" altLang="pt-BR" sz="2200" smtClean="0">
                <a:latin typeface="+mj-lt"/>
              </a:rPr>
              <a:t>)   </a:t>
            </a:r>
            <a:r>
              <a:rPr lang="pt-BR" altLang="pt-BR" sz="2200" smtClean="0">
                <a:latin typeface="+mj-lt"/>
                <a:ea typeface="Arial Unicode MS" pitchFamily="34" charset="-128"/>
                <a:cs typeface="Arial Unicode MS" pitchFamily="34" charset="-128"/>
              </a:rPr>
              <a:t>⇒  </a:t>
            </a:r>
            <a:r>
              <a:rPr lang="pt-BR" altLang="pt-BR" sz="2200" smtClean="0">
                <a:latin typeface="+mj-lt"/>
              </a:rPr>
              <a:t>2 raízes;</a:t>
            </a:r>
          </a:p>
        </p:txBody>
      </p:sp>
      <p:sp>
        <p:nvSpPr>
          <p:cNvPr id="215053" name="Text Box 13"/>
          <p:cNvSpPr txBox="1">
            <a:spLocks noChangeArrowheads="1"/>
          </p:cNvSpPr>
          <p:nvPr/>
        </p:nvSpPr>
        <p:spPr bwMode="auto">
          <a:xfrm>
            <a:off x="755650" y="4260850"/>
            <a:ext cx="5976938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002060"/>
              </a:buClr>
              <a:buFont typeface="Wingdings" pitchFamily="2" charset="2"/>
              <a:buChar char="ü"/>
              <a:defRPr/>
            </a:pPr>
            <a:r>
              <a:rPr lang="pt-BR" altLang="pt-BR" sz="2200" smtClean="0">
                <a:latin typeface="+mj-lt"/>
              </a:rPr>
              <a:t>2 + i (raiz </a:t>
            </a:r>
            <a:r>
              <a:rPr lang="pt-BR" altLang="pt-BR" sz="2200" smtClean="0">
                <a:solidFill>
                  <a:srgbClr val="CC0000"/>
                </a:solidFill>
                <a:latin typeface="+mj-lt"/>
              </a:rPr>
              <a:t>dupla</a:t>
            </a:r>
            <a:r>
              <a:rPr lang="pt-BR" altLang="pt-BR" sz="2200" smtClean="0">
                <a:latin typeface="+mj-lt"/>
              </a:rPr>
              <a:t>)   </a:t>
            </a:r>
            <a:r>
              <a:rPr lang="pt-BR" altLang="pt-BR" sz="2200" smtClean="0">
                <a:latin typeface="+mj-lt"/>
                <a:ea typeface="Arial Unicode MS" pitchFamily="34" charset="-128"/>
                <a:cs typeface="Arial Unicode MS" pitchFamily="34" charset="-128"/>
              </a:rPr>
              <a:t>⇒  </a:t>
            </a:r>
            <a:r>
              <a:rPr lang="pt-BR" altLang="pt-BR" sz="2200" smtClean="0">
                <a:latin typeface="+mj-lt"/>
              </a:rPr>
              <a:t>2 raízes;</a:t>
            </a:r>
          </a:p>
        </p:txBody>
      </p:sp>
      <p:sp>
        <p:nvSpPr>
          <p:cNvPr id="215054" name="Text Box 14"/>
          <p:cNvSpPr txBox="1">
            <a:spLocks noChangeArrowheads="1"/>
          </p:cNvSpPr>
          <p:nvPr/>
        </p:nvSpPr>
        <p:spPr bwMode="auto">
          <a:xfrm>
            <a:off x="755650" y="4757738"/>
            <a:ext cx="5976938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002060"/>
              </a:buClr>
              <a:buFont typeface="Wingdings" pitchFamily="2" charset="2"/>
              <a:buChar char="ü"/>
              <a:defRPr/>
            </a:pPr>
            <a:r>
              <a:rPr lang="pt-BR" altLang="pt-BR" sz="2200" smtClean="0">
                <a:latin typeface="+mj-lt"/>
              </a:rPr>
              <a:t>–3 (raiz </a:t>
            </a:r>
            <a:r>
              <a:rPr lang="pt-BR" altLang="pt-BR" sz="2200" smtClean="0">
                <a:solidFill>
                  <a:srgbClr val="CC0000"/>
                </a:solidFill>
                <a:latin typeface="+mj-lt"/>
              </a:rPr>
              <a:t>simples</a:t>
            </a:r>
            <a:r>
              <a:rPr lang="pt-BR" altLang="pt-BR" sz="2200" smtClean="0">
                <a:latin typeface="+mj-lt"/>
              </a:rPr>
              <a:t>)   </a:t>
            </a:r>
            <a:r>
              <a:rPr lang="pt-BR" altLang="pt-BR" sz="2200" smtClean="0">
                <a:latin typeface="+mj-lt"/>
                <a:ea typeface="Arial Unicode MS" pitchFamily="34" charset="-128"/>
                <a:cs typeface="Arial Unicode MS" pitchFamily="34" charset="-128"/>
              </a:rPr>
              <a:t>⇒  </a:t>
            </a:r>
            <a:r>
              <a:rPr lang="pt-BR" altLang="pt-BR" sz="2200" smtClean="0">
                <a:latin typeface="+mj-lt"/>
              </a:rPr>
              <a:t>3 raízes;</a:t>
            </a:r>
          </a:p>
        </p:txBody>
      </p:sp>
      <p:sp>
        <p:nvSpPr>
          <p:cNvPr id="215055" name="Rectangle 15"/>
          <p:cNvSpPr>
            <a:spLocks noChangeArrowheads="1"/>
          </p:cNvSpPr>
          <p:nvPr/>
        </p:nvSpPr>
        <p:spPr bwMode="auto">
          <a:xfrm>
            <a:off x="755650" y="5373688"/>
            <a:ext cx="7848600" cy="76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Se o polinômio tem pelo menos essas 8 raízes, ele é de </a:t>
            </a:r>
            <a:r>
              <a:rPr lang="pt-BR" altLang="pt-BR" sz="2200" smtClean="0">
                <a:solidFill>
                  <a:srgbClr val="CC0000"/>
                </a:solidFill>
                <a:latin typeface="+mj-lt"/>
              </a:rPr>
              <a:t>8º grau, no mínimo.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5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5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5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2150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2150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2150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2150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2150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2150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2150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2150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2150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1" dur="80"/>
                                        <p:tgtEl>
                                          <p:spTgt spid="2150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2" dur="80"/>
                                        <p:tgtEl>
                                          <p:spTgt spid="2150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80"/>
                                        <p:tgtEl>
                                          <p:spTgt spid="2150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8" dur="80"/>
                                        <p:tgtEl>
                                          <p:spTgt spid="2150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9" dur="80"/>
                                        <p:tgtEl>
                                          <p:spTgt spid="2150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80"/>
                                        <p:tgtEl>
                                          <p:spTgt spid="2150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5" dur="80"/>
                                        <p:tgtEl>
                                          <p:spTgt spid="2150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6" dur="80"/>
                                        <p:tgtEl>
                                          <p:spTgt spid="2150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80"/>
                                        <p:tgtEl>
                                          <p:spTgt spid="2150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  <p:bldP spid="215044" grpId="0" build="p"/>
      <p:bldP spid="215043" grpId="0"/>
      <p:bldP spid="215051" grpId="0"/>
      <p:bldP spid="215052" grpId="0"/>
      <p:bldP spid="215053" grpId="0"/>
      <p:bldP spid="215054" grpId="0"/>
      <p:bldP spid="21505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/>
          <a:lstStyle/>
          <a:p>
            <a:pPr eaLnBrk="1" hangingPunct="1"/>
            <a:r>
              <a:rPr lang="pt-BR" altLang="pt-BR" sz="2800" b="1" smtClean="0"/>
              <a:t>RELAÇÕES DE GIRARD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05038"/>
            <a:ext cx="8229600" cy="2592387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buClr>
                <a:srgbClr val="002060"/>
              </a:buClr>
              <a:buFont typeface="Wingdings" pitchFamily="2" charset="2"/>
              <a:buChar char="v"/>
              <a:defRPr/>
            </a:pPr>
            <a:r>
              <a:rPr lang="pt-BR" altLang="pt-BR" sz="2200" dirty="0" smtClean="0"/>
              <a:t>Em 1629, o matemático Albert Girard publicava em obra intitulada </a:t>
            </a:r>
            <a:r>
              <a:rPr lang="pt-BR" altLang="pt-BR" sz="2200" dirty="0" err="1" smtClean="0"/>
              <a:t>Invention</a:t>
            </a:r>
            <a:r>
              <a:rPr lang="pt-BR" altLang="pt-BR" sz="2200" dirty="0" smtClean="0"/>
              <a:t> nouvelle em </a:t>
            </a:r>
            <a:r>
              <a:rPr lang="pt-BR" altLang="pt-BR" sz="2200" dirty="0" err="1" smtClean="0"/>
              <a:t>l’algébre</a:t>
            </a:r>
            <a:r>
              <a:rPr lang="pt-BR" altLang="pt-BR" sz="2200" dirty="0" smtClean="0"/>
              <a:t>. Nela, mostrava relações importante envolvendo raízes e coeficientes de uma equação algébrica.</a:t>
            </a:r>
            <a:endParaRPr lang="pt-BR" altLang="pt-BR" sz="1500" dirty="0" smtClean="0"/>
          </a:p>
          <a:p>
            <a:pPr marL="0" indent="0" algn="just" eaLnBrk="1" hangingPunct="1">
              <a:lnSpc>
                <a:spcPct val="110000"/>
              </a:lnSpc>
              <a:buClr>
                <a:srgbClr val="002060"/>
              </a:buClr>
              <a:buFont typeface="Arial" pitchFamily="34" charset="0"/>
              <a:buNone/>
              <a:defRPr/>
            </a:pPr>
            <a:endParaRPr lang="pt-BR" altLang="pt-BR" sz="1500" dirty="0" smtClean="0"/>
          </a:p>
          <a:p>
            <a:pPr algn="just" eaLnBrk="1" hangingPunct="1">
              <a:lnSpc>
                <a:spcPct val="110000"/>
              </a:lnSpc>
              <a:buClr>
                <a:srgbClr val="002060"/>
              </a:buClr>
              <a:buFont typeface="Wingdings" pitchFamily="2" charset="2"/>
              <a:buChar char="v"/>
              <a:defRPr/>
            </a:pPr>
            <a:r>
              <a:rPr lang="pt-BR" altLang="pt-BR" sz="2200" dirty="0" smtClean="0"/>
              <a:t>Elas são conhecidas, por isso, como </a:t>
            </a:r>
            <a:r>
              <a:rPr lang="pt-BR" altLang="pt-BR" sz="2200" dirty="0" smtClean="0">
                <a:solidFill>
                  <a:srgbClr val="CC0000"/>
                </a:solidFill>
              </a:rPr>
              <a:t>relações de Girar</a:t>
            </a:r>
            <a:r>
              <a:rPr lang="pt-BR" altLang="pt-BR" sz="2200" dirty="0" smtClean="0"/>
              <a:t>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  <p:bldP spid="2867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7575"/>
            <a:ext cx="8229600" cy="1143000"/>
          </a:xfrm>
        </p:spPr>
        <p:txBody>
          <a:bodyPr/>
          <a:lstStyle/>
          <a:p>
            <a:pPr eaLnBrk="1" hangingPunct="1"/>
            <a:r>
              <a:rPr lang="pt-BR" altLang="pt-BR" sz="2800" b="1" smtClean="0"/>
              <a:t>EXEMPLO</a:t>
            </a:r>
          </a:p>
        </p:txBody>
      </p:sp>
      <p:sp>
        <p:nvSpPr>
          <p:cNvPr id="31747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2238375"/>
            <a:ext cx="8435975" cy="712788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>
                <a:srgbClr val="002060"/>
              </a:buClr>
              <a:buFont typeface="Wingdings" pitchFamily="2" charset="2"/>
              <a:buChar char="v"/>
              <a:defRPr/>
            </a:pPr>
            <a:r>
              <a:rPr lang="pt-BR" altLang="pt-BR" sz="2200" smtClean="0">
                <a:latin typeface="+mj-lt"/>
              </a:rPr>
              <a:t>Em 3x</a:t>
            </a:r>
            <a:r>
              <a:rPr lang="pt-BR" altLang="pt-BR" sz="2200" baseline="30000" smtClean="0">
                <a:latin typeface="+mj-lt"/>
              </a:rPr>
              <a:t>2</a:t>
            </a:r>
            <a:r>
              <a:rPr lang="pt-BR" altLang="pt-BR" sz="2200" smtClean="0">
                <a:latin typeface="+mj-lt"/>
              </a:rPr>
              <a:t> – 5x – 2 = 0, a</a:t>
            </a:r>
            <a:r>
              <a:rPr lang="pt-BR" altLang="pt-BR" sz="2200" baseline="-25000" smtClean="0">
                <a:latin typeface="+mj-lt"/>
              </a:rPr>
              <a:t>0</a:t>
            </a:r>
            <a:r>
              <a:rPr lang="pt-BR" altLang="pt-BR" sz="2200" smtClean="0">
                <a:latin typeface="+mj-lt"/>
              </a:rPr>
              <a:t> = 3, a</a:t>
            </a:r>
            <a:r>
              <a:rPr lang="pt-BR" altLang="pt-BR" sz="2200" baseline="-25000" smtClean="0">
                <a:latin typeface="+mj-lt"/>
              </a:rPr>
              <a:t>1</a:t>
            </a:r>
            <a:r>
              <a:rPr lang="pt-BR" altLang="pt-BR" sz="2200" smtClean="0">
                <a:latin typeface="+mj-lt"/>
              </a:rPr>
              <a:t> = –5 e a</a:t>
            </a:r>
            <a:r>
              <a:rPr lang="pt-BR" altLang="pt-BR" sz="2200" baseline="-25000" smtClean="0">
                <a:latin typeface="+mj-lt"/>
              </a:rPr>
              <a:t>2</a:t>
            </a:r>
            <a:r>
              <a:rPr lang="pt-BR" altLang="pt-BR" sz="2200" smtClean="0">
                <a:latin typeface="+mj-lt"/>
              </a:rPr>
              <a:t> = –2</a:t>
            </a:r>
          </a:p>
        </p:txBody>
      </p:sp>
      <p:sp>
        <p:nvSpPr>
          <p:cNvPr id="222219" name="Text Box 11"/>
          <p:cNvSpPr txBox="1">
            <a:spLocks noChangeArrowheads="1"/>
          </p:cNvSpPr>
          <p:nvPr/>
        </p:nvSpPr>
        <p:spPr bwMode="auto">
          <a:xfrm>
            <a:off x="827088" y="3238500"/>
            <a:ext cx="424973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Char char="ü"/>
              <a:defRPr/>
            </a:pPr>
            <a:r>
              <a:rPr lang="pt-BR" altLang="pt-BR" sz="2200" smtClean="0">
                <a:latin typeface="+mj-lt"/>
              </a:rPr>
              <a:t>Soma das raízes: x</a:t>
            </a:r>
            <a:r>
              <a:rPr lang="pt-BR" altLang="pt-BR" sz="2200" baseline="-25000" smtClean="0">
                <a:latin typeface="+mj-lt"/>
              </a:rPr>
              <a:t>1</a:t>
            </a:r>
            <a:r>
              <a:rPr lang="pt-BR" altLang="pt-BR" sz="2200" smtClean="0">
                <a:latin typeface="+mj-lt"/>
              </a:rPr>
              <a:t> + x</a:t>
            </a:r>
            <a:r>
              <a:rPr lang="pt-BR" altLang="pt-BR" sz="2200" baseline="-25000" smtClean="0">
                <a:latin typeface="+mj-lt"/>
              </a:rPr>
              <a:t>2</a:t>
            </a:r>
            <a:r>
              <a:rPr lang="pt-BR" altLang="pt-BR" sz="2200" smtClean="0">
                <a:latin typeface="+mj-lt"/>
              </a:rPr>
              <a:t> = –</a:t>
            </a:r>
          </a:p>
        </p:txBody>
      </p:sp>
      <p:sp>
        <p:nvSpPr>
          <p:cNvPr id="222221" name="Text Box 13"/>
          <p:cNvSpPr txBox="1">
            <a:spLocks noChangeArrowheads="1"/>
          </p:cNvSpPr>
          <p:nvPr/>
        </p:nvSpPr>
        <p:spPr bwMode="auto">
          <a:xfrm>
            <a:off x="4435475" y="3036888"/>
            <a:ext cx="4127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pt-BR" altLang="pt-BR" sz="2200" smtClean="0">
                <a:latin typeface="+mj-lt"/>
              </a:rPr>
              <a:t>a</a:t>
            </a:r>
            <a:r>
              <a:rPr lang="pt-BR" altLang="pt-BR" sz="2200" baseline="-25000" smtClean="0">
                <a:latin typeface="+mj-lt"/>
              </a:rPr>
              <a:t>1</a:t>
            </a:r>
            <a:endParaRPr lang="pt-BR" altLang="pt-BR" sz="2200" baseline="30000" smtClean="0">
              <a:latin typeface="+mj-lt"/>
            </a:endParaRPr>
          </a:p>
        </p:txBody>
      </p:sp>
      <p:sp>
        <p:nvSpPr>
          <p:cNvPr id="222222" name="Line 14"/>
          <p:cNvSpPr>
            <a:spLocks noChangeShapeType="1"/>
          </p:cNvSpPr>
          <p:nvPr/>
        </p:nvSpPr>
        <p:spPr bwMode="auto">
          <a:xfrm>
            <a:off x="4398963" y="3497263"/>
            <a:ext cx="504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222223" name="Text Box 15"/>
          <p:cNvSpPr txBox="1">
            <a:spLocks noChangeArrowheads="1"/>
          </p:cNvSpPr>
          <p:nvPr/>
        </p:nvSpPr>
        <p:spPr bwMode="auto">
          <a:xfrm>
            <a:off x="4419600" y="3387725"/>
            <a:ext cx="4127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pt-BR" altLang="pt-BR" sz="2200" smtClean="0">
                <a:latin typeface="+mj-lt"/>
              </a:rPr>
              <a:t>a</a:t>
            </a:r>
            <a:r>
              <a:rPr lang="pt-BR" altLang="pt-BR" sz="2200" baseline="-25000" smtClean="0">
                <a:latin typeface="+mj-lt"/>
              </a:rPr>
              <a:t>0</a:t>
            </a:r>
            <a:endParaRPr lang="pt-BR" altLang="pt-BR" sz="2200" baseline="30000" smtClean="0">
              <a:latin typeface="+mj-lt"/>
            </a:endParaRPr>
          </a:p>
        </p:txBody>
      </p:sp>
      <p:sp>
        <p:nvSpPr>
          <p:cNvPr id="222224" name="Text Box 16"/>
          <p:cNvSpPr txBox="1">
            <a:spLocks noChangeArrowheads="1"/>
          </p:cNvSpPr>
          <p:nvPr/>
        </p:nvSpPr>
        <p:spPr bwMode="auto">
          <a:xfrm>
            <a:off x="5427663" y="3079750"/>
            <a:ext cx="3270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pt-BR" altLang="pt-BR" sz="2200" smtClean="0">
                <a:latin typeface="+mj-lt"/>
              </a:rPr>
              <a:t>5</a:t>
            </a:r>
            <a:endParaRPr lang="pt-BR" altLang="pt-BR" sz="2200" baseline="30000" smtClean="0">
              <a:latin typeface="+mj-lt"/>
            </a:endParaRPr>
          </a:p>
        </p:txBody>
      </p:sp>
      <p:sp>
        <p:nvSpPr>
          <p:cNvPr id="222225" name="Line 17"/>
          <p:cNvSpPr>
            <a:spLocks noChangeShapeType="1"/>
          </p:cNvSpPr>
          <p:nvPr/>
        </p:nvSpPr>
        <p:spPr bwMode="auto">
          <a:xfrm>
            <a:off x="5391150" y="3497263"/>
            <a:ext cx="504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222226" name="Text Box 18"/>
          <p:cNvSpPr txBox="1">
            <a:spLocks noChangeArrowheads="1"/>
          </p:cNvSpPr>
          <p:nvPr/>
        </p:nvSpPr>
        <p:spPr bwMode="auto">
          <a:xfrm>
            <a:off x="5440363" y="3444875"/>
            <a:ext cx="3270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pt-BR" altLang="pt-BR" sz="2200" smtClean="0">
                <a:latin typeface="+mj-lt"/>
              </a:rPr>
              <a:t>3</a:t>
            </a:r>
            <a:endParaRPr lang="pt-BR" altLang="pt-BR" sz="2200" baseline="30000" smtClean="0">
              <a:latin typeface="+mj-lt"/>
            </a:endParaRPr>
          </a:p>
        </p:txBody>
      </p:sp>
      <p:sp>
        <p:nvSpPr>
          <p:cNvPr id="222227" name="Text Box 19"/>
          <p:cNvSpPr txBox="1">
            <a:spLocks noChangeArrowheads="1"/>
          </p:cNvSpPr>
          <p:nvPr/>
        </p:nvSpPr>
        <p:spPr bwMode="auto">
          <a:xfrm>
            <a:off x="4932363" y="3238500"/>
            <a:ext cx="32543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pt-BR" altLang="pt-BR" sz="2200" smtClean="0">
                <a:latin typeface="+mj-lt"/>
              </a:rPr>
              <a:t>=</a:t>
            </a:r>
          </a:p>
        </p:txBody>
      </p:sp>
      <p:sp>
        <p:nvSpPr>
          <p:cNvPr id="222228" name="Text Box 20"/>
          <p:cNvSpPr txBox="1">
            <a:spLocks noChangeArrowheads="1"/>
          </p:cNvSpPr>
          <p:nvPr/>
        </p:nvSpPr>
        <p:spPr bwMode="auto">
          <a:xfrm>
            <a:off x="827088" y="4332288"/>
            <a:ext cx="424973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Char char="ü"/>
              <a:defRPr/>
            </a:pPr>
            <a:r>
              <a:rPr lang="pt-BR" altLang="pt-BR" sz="2200" smtClean="0">
                <a:latin typeface="+mj-lt"/>
              </a:rPr>
              <a:t>produto das raízes: x</a:t>
            </a:r>
            <a:r>
              <a:rPr lang="pt-BR" altLang="pt-BR" sz="2200" baseline="-25000" smtClean="0">
                <a:latin typeface="+mj-lt"/>
              </a:rPr>
              <a:t>1</a:t>
            </a:r>
            <a:r>
              <a:rPr lang="pt-BR" altLang="pt-BR" sz="2200" smtClean="0">
                <a:latin typeface="+mj-lt"/>
              </a:rPr>
              <a:t> + x</a:t>
            </a:r>
            <a:r>
              <a:rPr lang="pt-BR" altLang="pt-BR" sz="2200" baseline="-25000" smtClean="0">
                <a:latin typeface="+mj-lt"/>
              </a:rPr>
              <a:t>2</a:t>
            </a:r>
            <a:r>
              <a:rPr lang="pt-BR" altLang="pt-BR" sz="2200" smtClean="0">
                <a:latin typeface="+mj-lt"/>
              </a:rPr>
              <a:t> =</a:t>
            </a:r>
          </a:p>
        </p:txBody>
      </p:sp>
      <p:sp>
        <p:nvSpPr>
          <p:cNvPr id="222229" name="Text Box 21"/>
          <p:cNvSpPr txBox="1">
            <a:spLocks noChangeArrowheads="1"/>
          </p:cNvSpPr>
          <p:nvPr/>
        </p:nvSpPr>
        <p:spPr bwMode="auto">
          <a:xfrm>
            <a:off x="4508500" y="4102100"/>
            <a:ext cx="4127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pt-BR" altLang="pt-BR" sz="2200" smtClean="0">
                <a:latin typeface="+mj-lt"/>
              </a:rPr>
              <a:t>a</a:t>
            </a:r>
            <a:r>
              <a:rPr lang="pt-BR" altLang="pt-BR" sz="2200" baseline="-25000" smtClean="0">
                <a:latin typeface="+mj-lt"/>
              </a:rPr>
              <a:t>2</a:t>
            </a:r>
            <a:endParaRPr lang="pt-BR" altLang="pt-BR" sz="2200" baseline="30000" smtClean="0">
              <a:latin typeface="+mj-lt"/>
            </a:endParaRPr>
          </a:p>
        </p:txBody>
      </p:sp>
      <p:sp>
        <p:nvSpPr>
          <p:cNvPr id="222230" name="Line 22"/>
          <p:cNvSpPr>
            <a:spLocks noChangeShapeType="1"/>
          </p:cNvSpPr>
          <p:nvPr/>
        </p:nvSpPr>
        <p:spPr bwMode="auto">
          <a:xfrm>
            <a:off x="4471988" y="4562475"/>
            <a:ext cx="504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222231" name="Text Box 23"/>
          <p:cNvSpPr txBox="1">
            <a:spLocks noChangeArrowheads="1"/>
          </p:cNvSpPr>
          <p:nvPr/>
        </p:nvSpPr>
        <p:spPr bwMode="auto">
          <a:xfrm>
            <a:off x="4492625" y="4452938"/>
            <a:ext cx="4127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pt-BR" altLang="pt-BR" sz="2200" smtClean="0">
                <a:latin typeface="+mj-lt"/>
              </a:rPr>
              <a:t>a</a:t>
            </a:r>
            <a:r>
              <a:rPr lang="pt-BR" altLang="pt-BR" sz="2200" baseline="-25000" smtClean="0">
                <a:latin typeface="+mj-lt"/>
              </a:rPr>
              <a:t>0</a:t>
            </a:r>
            <a:endParaRPr lang="pt-BR" altLang="pt-BR" sz="2200" baseline="30000" smtClean="0">
              <a:latin typeface="+mj-lt"/>
            </a:endParaRPr>
          </a:p>
        </p:txBody>
      </p:sp>
      <p:sp>
        <p:nvSpPr>
          <p:cNvPr id="222232" name="Text Box 24"/>
          <p:cNvSpPr txBox="1">
            <a:spLocks noChangeArrowheads="1"/>
          </p:cNvSpPr>
          <p:nvPr/>
        </p:nvSpPr>
        <p:spPr bwMode="auto">
          <a:xfrm>
            <a:off x="5348288" y="4144963"/>
            <a:ext cx="468312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pt-BR" altLang="pt-BR" sz="2200" smtClean="0">
                <a:latin typeface="+mj-lt"/>
              </a:rPr>
              <a:t>–2</a:t>
            </a:r>
            <a:endParaRPr lang="pt-BR" altLang="pt-BR" sz="2200" baseline="30000" smtClean="0">
              <a:latin typeface="+mj-lt"/>
            </a:endParaRPr>
          </a:p>
        </p:txBody>
      </p:sp>
      <p:sp>
        <p:nvSpPr>
          <p:cNvPr id="222233" name="Line 25"/>
          <p:cNvSpPr>
            <a:spLocks noChangeShapeType="1"/>
          </p:cNvSpPr>
          <p:nvPr/>
        </p:nvSpPr>
        <p:spPr bwMode="auto">
          <a:xfrm>
            <a:off x="5464175" y="4562475"/>
            <a:ext cx="504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222234" name="Text Box 26"/>
          <p:cNvSpPr txBox="1">
            <a:spLocks noChangeArrowheads="1"/>
          </p:cNvSpPr>
          <p:nvPr/>
        </p:nvSpPr>
        <p:spPr bwMode="auto">
          <a:xfrm>
            <a:off x="5513388" y="4510088"/>
            <a:ext cx="3270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pt-BR" altLang="pt-BR" sz="2200" smtClean="0">
                <a:latin typeface="+mj-lt"/>
              </a:rPr>
              <a:t>3</a:t>
            </a:r>
            <a:endParaRPr lang="pt-BR" altLang="pt-BR" sz="2200" baseline="30000" smtClean="0">
              <a:latin typeface="+mj-lt"/>
            </a:endParaRPr>
          </a:p>
        </p:txBody>
      </p:sp>
      <p:sp>
        <p:nvSpPr>
          <p:cNvPr id="222235" name="Text Box 27"/>
          <p:cNvSpPr txBox="1">
            <a:spLocks noChangeArrowheads="1"/>
          </p:cNvSpPr>
          <p:nvPr/>
        </p:nvSpPr>
        <p:spPr bwMode="auto">
          <a:xfrm>
            <a:off x="5005388" y="4303713"/>
            <a:ext cx="32543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pt-BR" altLang="pt-BR" sz="2200" smtClean="0">
                <a:latin typeface="+mj-lt"/>
              </a:rPr>
              <a:t>=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2222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2222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2222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88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88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88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22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22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2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2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0" dur="80"/>
                                        <p:tgtEl>
                                          <p:spTgt spid="2222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1" dur="80"/>
                                        <p:tgtEl>
                                          <p:spTgt spid="2222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80"/>
                                        <p:tgtEl>
                                          <p:spTgt spid="2222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96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96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96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2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2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2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2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  <p:bldP spid="31747" grpId="0" build="p"/>
      <p:bldP spid="222219" grpId="0"/>
      <p:bldP spid="222221" grpId="0"/>
      <p:bldP spid="222223" grpId="0"/>
      <p:bldP spid="222224" grpId="0"/>
      <p:bldP spid="222226" grpId="0"/>
      <p:bldP spid="222227" grpId="0"/>
      <p:bldP spid="222228" grpId="0"/>
      <p:bldP spid="222229" grpId="0"/>
      <p:bldP spid="222231" grpId="0"/>
      <p:bldP spid="222232" grpId="0"/>
      <p:bldP spid="222234" grpId="0"/>
      <p:bldP spid="2222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277938"/>
            <a:ext cx="8229600" cy="1143000"/>
          </a:xfrm>
        </p:spPr>
        <p:txBody>
          <a:bodyPr/>
          <a:lstStyle/>
          <a:p>
            <a:r>
              <a:rPr lang="pt-BR" altLang="pt-BR" sz="2800" b="1" smtClean="0"/>
              <a:t>EQUAÇÕES POLINOMIAIS</a:t>
            </a:r>
            <a:br>
              <a:rPr lang="pt-BR" altLang="pt-BR" sz="2800" b="1" smtClean="0"/>
            </a:br>
            <a:endParaRPr lang="pt-BR" altLang="pt-BR" sz="2800" b="1" smtClean="0"/>
          </a:p>
        </p:txBody>
      </p:sp>
      <p:sp>
        <p:nvSpPr>
          <p:cNvPr id="4" name="Retângulo 3"/>
          <p:cNvSpPr/>
          <p:nvPr/>
        </p:nvSpPr>
        <p:spPr>
          <a:xfrm>
            <a:off x="468313" y="2205038"/>
            <a:ext cx="8064500" cy="29543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buClr>
                <a:srgbClr val="002060"/>
              </a:buClr>
              <a:buFont typeface="Wingdings" panose="05000000000000000000" pitchFamily="2" charset="2"/>
              <a:buChar char="v"/>
              <a:defRPr/>
            </a:pPr>
            <a:r>
              <a:rPr lang="pt-BR" sz="2200" dirty="0">
                <a:latin typeface="+mj-lt"/>
              </a:rPr>
              <a:t>Denominamos equações polinomiais ou algébricas, às equações da forma: P(x) = 0, onde P(x) é um polinômio de grau n &gt; 0. As raízes da equação algébrica, são as mesmas do polinômio P(x). O grau do polinômio, será também o grau da equação. </a:t>
            </a:r>
          </a:p>
          <a:p>
            <a:pPr marL="342900" indent="-342900" algn="just">
              <a:buClr>
                <a:srgbClr val="002060"/>
              </a:buClr>
              <a:buFont typeface="Wingdings" panose="05000000000000000000" pitchFamily="2" charset="2"/>
              <a:buChar char="v"/>
              <a:defRPr/>
            </a:pPr>
            <a:endParaRPr lang="pt-BR" sz="2200" dirty="0">
              <a:latin typeface="+mj-lt"/>
            </a:endParaRPr>
          </a:p>
          <a:p>
            <a:pPr marL="342900" indent="-342900" algn="just">
              <a:buClr>
                <a:srgbClr val="002060"/>
              </a:buClr>
              <a:buFont typeface="Wingdings" panose="05000000000000000000" pitchFamily="2" charset="2"/>
              <a:buChar char="v"/>
              <a:defRPr/>
            </a:pPr>
            <a:r>
              <a:rPr lang="pt-BR" sz="2200" dirty="0">
                <a:latin typeface="+mj-lt"/>
              </a:rPr>
              <a:t>Exemplos:</a:t>
            </a:r>
            <a:endParaRPr lang="pt-BR" sz="1000" dirty="0">
              <a:latin typeface="+mj-lt"/>
            </a:endParaRPr>
          </a:p>
          <a:p>
            <a:pPr algn="just">
              <a:buClr>
                <a:srgbClr val="002060"/>
              </a:buClr>
              <a:defRPr/>
            </a:pPr>
            <a:endParaRPr lang="pt-BR" sz="1000" dirty="0">
              <a:latin typeface="+mj-lt"/>
            </a:endParaRPr>
          </a:p>
          <a:p>
            <a:pPr marL="800100" lvl="1" indent="-342900" algn="just">
              <a:buClr>
                <a:srgbClr val="002060"/>
              </a:buClr>
              <a:buFont typeface="Wingdings" panose="05000000000000000000" pitchFamily="2" charset="2"/>
              <a:buChar char="ü"/>
              <a:defRPr/>
            </a:pPr>
            <a:r>
              <a:rPr lang="pt-BR" sz="2200" dirty="0">
                <a:latin typeface="+mj-lt"/>
              </a:rPr>
              <a:t>x</a:t>
            </a:r>
            <a:r>
              <a:rPr lang="pt-BR" sz="2200" baseline="30000" dirty="0">
                <a:latin typeface="+mj-lt"/>
              </a:rPr>
              <a:t>4</a:t>
            </a:r>
            <a:r>
              <a:rPr lang="pt-BR" sz="2200" dirty="0">
                <a:latin typeface="+mj-lt"/>
              </a:rPr>
              <a:t> + 9x</a:t>
            </a:r>
            <a:r>
              <a:rPr lang="pt-BR" sz="2200" baseline="30000" dirty="0">
                <a:latin typeface="+mj-lt"/>
              </a:rPr>
              <a:t>2</a:t>
            </a:r>
            <a:r>
              <a:rPr lang="pt-BR" sz="2200" dirty="0">
                <a:latin typeface="+mj-lt"/>
              </a:rPr>
              <a:t>–10x + 3 = 0</a:t>
            </a:r>
          </a:p>
          <a:p>
            <a:pPr marL="800100" lvl="1" indent="-342900" algn="just">
              <a:buClr>
                <a:srgbClr val="002060"/>
              </a:buClr>
              <a:buFont typeface="Wingdings" panose="05000000000000000000" pitchFamily="2" charset="2"/>
              <a:buChar char="ü"/>
              <a:defRPr/>
            </a:pPr>
            <a:r>
              <a:rPr lang="pt-BR" sz="2200" dirty="0">
                <a:latin typeface="+mj-lt"/>
              </a:rPr>
              <a:t>x</a:t>
            </a:r>
            <a:r>
              <a:rPr lang="pt-BR" sz="2200" baseline="30000" dirty="0">
                <a:latin typeface="+mj-lt"/>
              </a:rPr>
              <a:t>10</a:t>
            </a:r>
            <a:r>
              <a:rPr lang="pt-BR" sz="2200" dirty="0">
                <a:latin typeface="+mj-lt"/>
              </a:rPr>
              <a:t> + 6x</a:t>
            </a:r>
            <a:r>
              <a:rPr lang="pt-BR" sz="2200" baseline="30000" dirty="0">
                <a:latin typeface="+mj-lt"/>
              </a:rPr>
              <a:t>2</a:t>
            </a:r>
            <a:r>
              <a:rPr lang="pt-BR" sz="2200" dirty="0">
                <a:latin typeface="+mj-lt"/>
              </a:rPr>
              <a:t> + 9 = 0</a:t>
            </a:r>
          </a:p>
        </p:txBody>
      </p:sp>
      <p:sp>
        <p:nvSpPr>
          <p:cNvPr id="6" name="Retângulo 5"/>
          <p:cNvSpPr/>
          <p:nvPr/>
        </p:nvSpPr>
        <p:spPr>
          <a:xfrm>
            <a:off x="828675" y="5300663"/>
            <a:ext cx="7704138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pt-BR" sz="2000" i="1" dirty="0">
                <a:solidFill>
                  <a:srgbClr val="FF0000"/>
                </a:solidFill>
                <a:latin typeface="+mj-lt"/>
              </a:rPr>
              <a:t>Para resolver estas equações é preciso encontrar as raízes do polinômio. As raízes de um polinômio podem ser reais e/ou complexas.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1675"/>
            <a:ext cx="8229600" cy="1143000"/>
          </a:xfrm>
        </p:spPr>
        <p:txBody>
          <a:bodyPr/>
          <a:lstStyle/>
          <a:p>
            <a:pPr eaLnBrk="1" hangingPunct="1"/>
            <a:r>
              <a:rPr lang="pt-BR" altLang="pt-BR" sz="2800" b="1" smtClean="0"/>
              <a:t>RELAÇÕES NA EQUAÇÃO DE 2º GRAU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16113"/>
            <a:ext cx="8229600" cy="1368425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buClr>
                <a:srgbClr val="002060"/>
              </a:buClr>
              <a:buFont typeface="Wingdings" pitchFamily="2" charset="2"/>
              <a:buChar char="v"/>
              <a:defRPr/>
            </a:pPr>
            <a:r>
              <a:rPr lang="pt-BR" altLang="pt-BR" sz="2200" smtClean="0">
                <a:latin typeface="+mj-lt"/>
              </a:rPr>
              <a:t>A forma geral de uma equação de 2º grau é </a:t>
            </a:r>
            <a:r>
              <a:rPr lang="pt-BR" altLang="pt-BR" sz="2200" smtClean="0">
                <a:solidFill>
                  <a:srgbClr val="CC0000"/>
                </a:solidFill>
                <a:latin typeface="+mj-lt"/>
              </a:rPr>
              <a:t>a</a:t>
            </a:r>
            <a:r>
              <a:rPr lang="pt-BR" altLang="pt-BR" sz="2200" baseline="-25000" smtClean="0">
                <a:solidFill>
                  <a:srgbClr val="CC0000"/>
                </a:solidFill>
                <a:latin typeface="+mj-lt"/>
              </a:rPr>
              <a:t>0</a:t>
            </a:r>
            <a:r>
              <a:rPr lang="pt-BR" altLang="pt-BR" sz="2200" smtClean="0">
                <a:solidFill>
                  <a:srgbClr val="CC0000"/>
                </a:solidFill>
                <a:latin typeface="+mj-lt"/>
              </a:rPr>
              <a:t>x</a:t>
            </a:r>
            <a:r>
              <a:rPr lang="pt-BR" altLang="pt-BR" sz="2200" baseline="30000" smtClean="0">
                <a:solidFill>
                  <a:srgbClr val="CC0000"/>
                </a:solidFill>
                <a:latin typeface="+mj-lt"/>
              </a:rPr>
              <a:t>2</a:t>
            </a:r>
            <a:r>
              <a:rPr lang="pt-BR" altLang="pt-BR" sz="2200" smtClean="0">
                <a:solidFill>
                  <a:srgbClr val="CC0000"/>
                </a:solidFill>
                <a:latin typeface="+mj-lt"/>
              </a:rPr>
              <a:t> + a</a:t>
            </a:r>
            <a:r>
              <a:rPr lang="pt-BR" altLang="pt-BR" sz="2200" baseline="-25000" smtClean="0">
                <a:solidFill>
                  <a:srgbClr val="CC0000"/>
                </a:solidFill>
                <a:latin typeface="+mj-lt"/>
              </a:rPr>
              <a:t>1</a:t>
            </a:r>
            <a:r>
              <a:rPr lang="pt-BR" altLang="pt-BR" sz="2200" smtClean="0">
                <a:solidFill>
                  <a:srgbClr val="CC0000"/>
                </a:solidFill>
                <a:latin typeface="+mj-lt"/>
              </a:rPr>
              <a:t>x + a</a:t>
            </a:r>
            <a:r>
              <a:rPr lang="pt-BR" altLang="pt-BR" sz="2200" baseline="-25000" smtClean="0">
                <a:solidFill>
                  <a:srgbClr val="CC0000"/>
                </a:solidFill>
                <a:latin typeface="+mj-lt"/>
              </a:rPr>
              <a:t>2</a:t>
            </a:r>
            <a:r>
              <a:rPr lang="pt-BR" altLang="pt-BR" sz="2200" smtClean="0">
                <a:solidFill>
                  <a:srgbClr val="CC0000"/>
                </a:solidFill>
                <a:latin typeface="+mj-lt"/>
              </a:rPr>
              <a:t> = 0</a:t>
            </a:r>
            <a:r>
              <a:rPr lang="pt-BR" altLang="pt-BR" sz="2200" smtClean="0">
                <a:latin typeface="+mj-lt"/>
              </a:rPr>
              <a:t>, com a</a:t>
            </a:r>
            <a:r>
              <a:rPr lang="pt-BR" altLang="pt-BR" sz="2200" baseline="-25000" smtClean="0">
                <a:latin typeface="+mj-lt"/>
              </a:rPr>
              <a:t>0</a:t>
            </a:r>
            <a:r>
              <a:rPr lang="pt-BR" altLang="pt-BR" sz="2200" smtClean="0">
                <a:latin typeface="+mj-lt"/>
              </a:rPr>
              <a:t> ≠ 0. Se </a:t>
            </a:r>
            <a:r>
              <a:rPr lang="pt-BR" altLang="pt-BR" sz="2200" smtClean="0">
                <a:solidFill>
                  <a:srgbClr val="CC0000"/>
                </a:solidFill>
                <a:latin typeface="+mj-lt"/>
              </a:rPr>
              <a:t>x</a:t>
            </a:r>
            <a:r>
              <a:rPr lang="pt-BR" altLang="pt-BR" sz="2200" baseline="-25000" smtClean="0">
                <a:solidFill>
                  <a:srgbClr val="CC0000"/>
                </a:solidFill>
                <a:latin typeface="+mj-lt"/>
              </a:rPr>
              <a:t>1</a:t>
            </a:r>
            <a:r>
              <a:rPr lang="pt-BR" altLang="pt-BR" sz="2200" smtClean="0">
                <a:latin typeface="+mj-lt"/>
              </a:rPr>
              <a:t> e </a:t>
            </a:r>
            <a:r>
              <a:rPr lang="pt-BR" altLang="pt-BR" sz="2200" smtClean="0">
                <a:solidFill>
                  <a:srgbClr val="CC0000"/>
                </a:solidFill>
                <a:latin typeface="+mj-lt"/>
              </a:rPr>
              <a:t>x</a:t>
            </a:r>
            <a:r>
              <a:rPr lang="pt-BR" altLang="pt-BR" sz="2200" baseline="-25000" smtClean="0">
                <a:solidFill>
                  <a:srgbClr val="CC0000"/>
                </a:solidFill>
                <a:latin typeface="+mj-lt"/>
              </a:rPr>
              <a:t>2</a:t>
            </a:r>
            <a:r>
              <a:rPr lang="pt-BR" altLang="pt-BR" sz="2200" smtClean="0">
                <a:latin typeface="+mj-lt"/>
              </a:rPr>
              <a:t> são suas raízes complexas, podemos escrever:</a:t>
            </a:r>
          </a:p>
        </p:txBody>
      </p:sp>
      <p:sp>
        <p:nvSpPr>
          <p:cNvPr id="220164" name="Rectangle 4"/>
          <p:cNvSpPr>
            <a:spLocks noChangeArrowheads="1"/>
          </p:cNvSpPr>
          <p:nvPr/>
        </p:nvSpPr>
        <p:spPr bwMode="auto">
          <a:xfrm>
            <a:off x="1042988" y="2997200"/>
            <a:ext cx="1814512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a</a:t>
            </a:r>
            <a:r>
              <a:rPr lang="pt-BR" altLang="pt-BR" sz="2200" baseline="-25000" smtClean="0">
                <a:latin typeface="+mj-lt"/>
              </a:rPr>
              <a:t>0</a:t>
            </a:r>
            <a:r>
              <a:rPr lang="pt-BR" altLang="pt-BR" sz="2200" smtClean="0">
                <a:latin typeface="+mj-lt"/>
              </a:rPr>
              <a:t>x</a:t>
            </a:r>
            <a:r>
              <a:rPr lang="pt-BR" altLang="pt-BR" sz="2200" baseline="30000" smtClean="0">
                <a:latin typeface="+mj-lt"/>
              </a:rPr>
              <a:t>2</a:t>
            </a:r>
            <a:r>
              <a:rPr lang="pt-BR" altLang="pt-BR" sz="2200" smtClean="0">
                <a:latin typeface="+mj-lt"/>
              </a:rPr>
              <a:t> + a</a:t>
            </a:r>
            <a:r>
              <a:rPr lang="pt-BR" altLang="pt-BR" sz="2200" baseline="-25000" smtClean="0">
                <a:latin typeface="+mj-lt"/>
              </a:rPr>
              <a:t>1</a:t>
            </a:r>
            <a:r>
              <a:rPr lang="pt-BR" altLang="pt-BR" sz="2200" smtClean="0">
                <a:latin typeface="+mj-lt"/>
              </a:rPr>
              <a:t>x + a</a:t>
            </a:r>
            <a:r>
              <a:rPr lang="pt-BR" altLang="pt-BR" sz="2200" baseline="-25000" smtClean="0">
                <a:latin typeface="+mj-lt"/>
              </a:rPr>
              <a:t>2</a:t>
            </a:r>
            <a:r>
              <a:rPr lang="pt-BR" altLang="pt-BR" sz="2200" smtClean="0">
                <a:latin typeface="+mj-lt"/>
              </a:rPr>
              <a:t> </a:t>
            </a:r>
          </a:p>
        </p:txBody>
      </p:sp>
      <p:sp>
        <p:nvSpPr>
          <p:cNvPr id="220165" name="Rectangle 5"/>
          <p:cNvSpPr>
            <a:spLocks noChangeArrowheads="1"/>
          </p:cNvSpPr>
          <p:nvPr/>
        </p:nvSpPr>
        <p:spPr bwMode="auto">
          <a:xfrm>
            <a:off x="2700338" y="2997200"/>
            <a:ext cx="2314575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dirty="0" smtClean="0">
                <a:latin typeface="+mj-lt"/>
              </a:rPr>
              <a:t>= a</a:t>
            </a:r>
            <a:r>
              <a:rPr lang="pt-BR" altLang="pt-BR" sz="2200" baseline="-25000" dirty="0" smtClean="0">
                <a:latin typeface="+mj-lt"/>
              </a:rPr>
              <a:t>0</a:t>
            </a:r>
            <a:r>
              <a:rPr lang="pt-BR" altLang="pt-BR" sz="2200" dirty="0" smtClean="0">
                <a:latin typeface="+mj-lt"/>
              </a:rPr>
              <a:t>.(x – </a:t>
            </a:r>
            <a:r>
              <a:rPr lang="pt-BR" altLang="pt-BR" sz="2200" dirty="0" smtClean="0">
                <a:solidFill>
                  <a:srgbClr val="CC0000"/>
                </a:solidFill>
                <a:latin typeface="+mj-lt"/>
              </a:rPr>
              <a:t>x</a:t>
            </a:r>
            <a:r>
              <a:rPr lang="pt-BR" altLang="pt-BR" sz="2200" baseline="-25000" dirty="0" smtClean="0">
                <a:solidFill>
                  <a:srgbClr val="CC0000"/>
                </a:solidFill>
                <a:latin typeface="+mj-lt"/>
              </a:rPr>
              <a:t>1</a:t>
            </a:r>
            <a:r>
              <a:rPr lang="pt-BR" altLang="pt-BR" sz="2200" dirty="0" smtClean="0">
                <a:latin typeface="+mj-lt"/>
              </a:rPr>
              <a:t>).(x – </a:t>
            </a:r>
            <a:r>
              <a:rPr lang="pt-BR" altLang="pt-BR" sz="2200" dirty="0" smtClean="0">
                <a:solidFill>
                  <a:srgbClr val="CC0000"/>
                </a:solidFill>
                <a:latin typeface="+mj-lt"/>
              </a:rPr>
              <a:t>x</a:t>
            </a:r>
            <a:r>
              <a:rPr lang="pt-BR" altLang="pt-BR" sz="2200" baseline="-25000" dirty="0" smtClean="0">
                <a:solidFill>
                  <a:srgbClr val="CC0000"/>
                </a:solidFill>
                <a:latin typeface="+mj-lt"/>
              </a:rPr>
              <a:t>2</a:t>
            </a:r>
            <a:r>
              <a:rPr lang="pt-BR" altLang="pt-BR" sz="2200" dirty="0" smtClean="0">
                <a:latin typeface="+mj-lt"/>
              </a:rPr>
              <a:t>)</a:t>
            </a:r>
          </a:p>
        </p:txBody>
      </p:sp>
      <p:sp>
        <p:nvSpPr>
          <p:cNvPr id="220166" name="Rectangle 6"/>
          <p:cNvSpPr>
            <a:spLocks noChangeArrowheads="1"/>
          </p:cNvSpPr>
          <p:nvPr/>
        </p:nvSpPr>
        <p:spPr bwMode="auto">
          <a:xfrm>
            <a:off x="4859338" y="2997200"/>
            <a:ext cx="723900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dirty="0" smtClean="0">
                <a:solidFill>
                  <a:srgbClr val="CC0000"/>
                </a:solidFill>
                <a:latin typeface="+mj-lt"/>
              </a:rPr>
              <a:t>(: a</a:t>
            </a:r>
            <a:r>
              <a:rPr lang="pt-BR" altLang="pt-BR" sz="2200" baseline="-25000" dirty="0" smtClean="0">
                <a:solidFill>
                  <a:srgbClr val="CC0000"/>
                </a:solidFill>
                <a:latin typeface="+mj-lt"/>
              </a:rPr>
              <a:t>0</a:t>
            </a:r>
            <a:r>
              <a:rPr lang="pt-BR" altLang="pt-BR" sz="2200" dirty="0" smtClean="0">
                <a:solidFill>
                  <a:srgbClr val="CC0000"/>
                </a:solidFill>
                <a:latin typeface="+mj-lt"/>
              </a:rPr>
              <a:t>)</a:t>
            </a:r>
          </a:p>
        </p:txBody>
      </p:sp>
      <p:sp>
        <p:nvSpPr>
          <p:cNvPr id="220168" name="Text Box 8"/>
          <p:cNvSpPr txBox="1">
            <a:spLocks noChangeArrowheads="1"/>
          </p:cNvSpPr>
          <p:nvPr/>
        </p:nvSpPr>
        <p:spPr bwMode="auto">
          <a:xfrm>
            <a:off x="1289050" y="3865563"/>
            <a:ext cx="606425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pt-BR" altLang="pt-BR" sz="2200" smtClean="0">
                <a:latin typeface="+mj-lt"/>
              </a:rPr>
              <a:t>x</a:t>
            </a:r>
            <a:r>
              <a:rPr lang="pt-BR" altLang="pt-BR" sz="2200" baseline="30000" smtClean="0">
                <a:latin typeface="+mj-lt"/>
              </a:rPr>
              <a:t>2</a:t>
            </a:r>
            <a:r>
              <a:rPr lang="pt-BR" altLang="pt-BR" sz="2200" smtClean="0">
                <a:latin typeface="+mj-lt"/>
              </a:rPr>
              <a:t> +</a:t>
            </a:r>
            <a:endParaRPr lang="pt-BR" altLang="pt-BR" sz="2200" baseline="30000" smtClean="0">
              <a:latin typeface="+mj-lt"/>
            </a:endParaRPr>
          </a:p>
        </p:txBody>
      </p:sp>
      <p:sp>
        <p:nvSpPr>
          <p:cNvPr id="220169" name="Text Box 9"/>
          <p:cNvSpPr txBox="1">
            <a:spLocks noChangeArrowheads="1"/>
          </p:cNvSpPr>
          <p:nvPr/>
        </p:nvSpPr>
        <p:spPr bwMode="auto">
          <a:xfrm>
            <a:off x="2028825" y="3676650"/>
            <a:ext cx="414338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pt-BR" altLang="pt-BR" sz="2200" smtClean="0">
                <a:latin typeface="+mj-lt"/>
              </a:rPr>
              <a:t>a</a:t>
            </a:r>
            <a:r>
              <a:rPr lang="pt-BR" altLang="pt-BR" sz="2200" baseline="-25000" smtClean="0">
                <a:latin typeface="+mj-lt"/>
              </a:rPr>
              <a:t>1</a:t>
            </a:r>
            <a:endParaRPr lang="pt-BR" altLang="pt-BR" sz="2200" baseline="30000" smtClean="0">
              <a:latin typeface="+mj-lt"/>
            </a:endParaRPr>
          </a:p>
        </p:txBody>
      </p:sp>
      <p:sp>
        <p:nvSpPr>
          <p:cNvPr id="220170" name="Line 10"/>
          <p:cNvSpPr>
            <a:spLocks noChangeShapeType="1"/>
          </p:cNvSpPr>
          <p:nvPr/>
        </p:nvSpPr>
        <p:spPr bwMode="auto">
          <a:xfrm>
            <a:off x="1979613" y="4105275"/>
            <a:ext cx="504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220171" name="Text Box 11"/>
          <p:cNvSpPr txBox="1">
            <a:spLocks noChangeArrowheads="1"/>
          </p:cNvSpPr>
          <p:nvPr/>
        </p:nvSpPr>
        <p:spPr bwMode="auto">
          <a:xfrm>
            <a:off x="2014538" y="3995738"/>
            <a:ext cx="414337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pt-BR" altLang="pt-BR" sz="2200" smtClean="0">
                <a:latin typeface="+mj-lt"/>
              </a:rPr>
              <a:t>a</a:t>
            </a:r>
            <a:r>
              <a:rPr lang="pt-BR" altLang="pt-BR" sz="2200" baseline="-25000" smtClean="0">
                <a:latin typeface="+mj-lt"/>
              </a:rPr>
              <a:t>0</a:t>
            </a:r>
            <a:endParaRPr lang="pt-BR" altLang="pt-BR" sz="2200" baseline="30000" smtClean="0">
              <a:latin typeface="+mj-lt"/>
            </a:endParaRPr>
          </a:p>
        </p:txBody>
      </p:sp>
      <p:sp>
        <p:nvSpPr>
          <p:cNvPr id="220172" name="Text Box 12"/>
          <p:cNvSpPr txBox="1">
            <a:spLocks noChangeArrowheads="1"/>
          </p:cNvSpPr>
          <p:nvPr/>
        </p:nvSpPr>
        <p:spPr bwMode="auto">
          <a:xfrm>
            <a:off x="2994025" y="3644900"/>
            <a:ext cx="414338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pt-BR" altLang="pt-BR" sz="2200" smtClean="0">
                <a:latin typeface="+mj-lt"/>
              </a:rPr>
              <a:t>a</a:t>
            </a:r>
            <a:r>
              <a:rPr lang="pt-BR" altLang="pt-BR" sz="2200" baseline="-25000" smtClean="0">
                <a:latin typeface="+mj-lt"/>
              </a:rPr>
              <a:t>2</a:t>
            </a:r>
            <a:endParaRPr lang="pt-BR" altLang="pt-BR" sz="2200" baseline="30000" smtClean="0">
              <a:latin typeface="+mj-lt"/>
            </a:endParaRPr>
          </a:p>
        </p:txBody>
      </p:sp>
      <p:sp>
        <p:nvSpPr>
          <p:cNvPr id="220173" name="Line 13"/>
          <p:cNvSpPr>
            <a:spLocks noChangeShapeType="1"/>
          </p:cNvSpPr>
          <p:nvPr/>
        </p:nvSpPr>
        <p:spPr bwMode="auto">
          <a:xfrm>
            <a:off x="2973388" y="4105275"/>
            <a:ext cx="504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220174" name="Text Box 14"/>
          <p:cNvSpPr txBox="1">
            <a:spLocks noChangeArrowheads="1"/>
          </p:cNvSpPr>
          <p:nvPr/>
        </p:nvSpPr>
        <p:spPr bwMode="auto">
          <a:xfrm>
            <a:off x="3008313" y="3995738"/>
            <a:ext cx="414337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pt-BR" altLang="pt-BR" sz="2200" smtClean="0">
                <a:latin typeface="+mj-lt"/>
              </a:rPr>
              <a:t>a</a:t>
            </a:r>
            <a:r>
              <a:rPr lang="pt-BR" altLang="pt-BR" sz="2200" baseline="-25000" smtClean="0">
                <a:latin typeface="+mj-lt"/>
              </a:rPr>
              <a:t>0</a:t>
            </a:r>
            <a:endParaRPr lang="pt-BR" altLang="pt-BR" sz="2200" baseline="30000" smtClean="0">
              <a:latin typeface="+mj-lt"/>
            </a:endParaRPr>
          </a:p>
        </p:txBody>
      </p:sp>
      <p:sp>
        <p:nvSpPr>
          <p:cNvPr id="220176" name="Rectangle 16"/>
          <p:cNvSpPr>
            <a:spLocks noChangeArrowheads="1"/>
          </p:cNvSpPr>
          <p:nvPr/>
        </p:nvSpPr>
        <p:spPr bwMode="auto">
          <a:xfrm>
            <a:off x="3536950" y="3875088"/>
            <a:ext cx="2016125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= (x – </a:t>
            </a:r>
            <a:r>
              <a:rPr lang="pt-BR" altLang="pt-BR" sz="2200" smtClean="0">
                <a:solidFill>
                  <a:srgbClr val="CC0000"/>
                </a:solidFill>
                <a:latin typeface="+mj-lt"/>
              </a:rPr>
              <a:t>x</a:t>
            </a:r>
            <a:r>
              <a:rPr lang="pt-BR" altLang="pt-BR" sz="2200" baseline="-25000" smtClean="0">
                <a:solidFill>
                  <a:srgbClr val="CC0000"/>
                </a:solidFill>
                <a:latin typeface="+mj-lt"/>
              </a:rPr>
              <a:t>1</a:t>
            </a:r>
            <a:r>
              <a:rPr lang="pt-BR" altLang="pt-BR" sz="2200" smtClean="0">
                <a:latin typeface="+mj-lt"/>
              </a:rPr>
              <a:t>).(x – </a:t>
            </a:r>
            <a:r>
              <a:rPr lang="pt-BR" altLang="pt-BR" sz="2200" smtClean="0">
                <a:solidFill>
                  <a:srgbClr val="CC0000"/>
                </a:solidFill>
                <a:latin typeface="+mj-lt"/>
              </a:rPr>
              <a:t>x</a:t>
            </a:r>
            <a:r>
              <a:rPr lang="pt-BR" altLang="pt-BR" sz="2200" baseline="-25000" smtClean="0">
                <a:solidFill>
                  <a:srgbClr val="CC0000"/>
                </a:solidFill>
                <a:latin typeface="+mj-lt"/>
              </a:rPr>
              <a:t>2</a:t>
            </a:r>
            <a:r>
              <a:rPr lang="pt-BR" altLang="pt-BR" sz="2200" smtClean="0">
                <a:latin typeface="+mj-lt"/>
              </a:rPr>
              <a:t>)</a:t>
            </a:r>
          </a:p>
        </p:txBody>
      </p:sp>
      <p:sp>
        <p:nvSpPr>
          <p:cNvPr id="220177" name="Rectangle 17"/>
          <p:cNvSpPr>
            <a:spLocks noChangeArrowheads="1"/>
          </p:cNvSpPr>
          <p:nvPr/>
        </p:nvSpPr>
        <p:spPr bwMode="auto">
          <a:xfrm>
            <a:off x="5505450" y="3860800"/>
            <a:ext cx="2522538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= x</a:t>
            </a:r>
            <a:r>
              <a:rPr lang="pt-BR" altLang="pt-BR" sz="2200" baseline="30000" smtClean="0">
                <a:latin typeface="+mj-lt"/>
              </a:rPr>
              <a:t>2</a:t>
            </a:r>
            <a:r>
              <a:rPr lang="pt-BR" altLang="pt-BR" sz="2200" smtClean="0">
                <a:latin typeface="+mj-lt"/>
              </a:rPr>
              <a:t> – x</a:t>
            </a:r>
            <a:r>
              <a:rPr lang="pt-BR" altLang="pt-BR" sz="2200" baseline="-25000" smtClean="0">
                <a:latin typeface="+mj-lt"/>
              </a:rPr>
              <a:t>2</a:t>
            </a:r>
            <a:r>
              <a:rPr lang="pt-BR" altLang="pt-BR" sz="2200" smtClean="0">
                <a:latin typeface="+mj-lt"/>
              </a:rPr>
              <a:t>x – x</a:t>
            </a:r>
            <a:r>
              <a:rPr lang="pt-BR" altLang="pt-BR" sz="2200" baseline="-25000" smtClean="0">
                <a:latin typeface="+mj-lt"/>
              </a:rPr>
              <a:t>1</a:t>
            </a:r>
            <a:r>
              <a:rPr lang="pt-BR" altLang="pt-BR" sz="2200" smtClean="0">
                <a:latin typeface="+mj-lt"/>
              </a:rPr>
              <a:t>x + x</a:t>
            </a:r>
            <a:r>
              <a:rPr lang="pt-BR" altLang="pt-BR" sz="2200" baseline="-25000" smtClean="0">
                <a:latin typeface="+mj-lt"/>
              </a:rPr>
              <a:t>1</a:t>
            </a:r>
            <a:r>
              <a:rPr lang="pt-BR" altLang="pt-BR" sz="2200" smtClean="0">
                <a:latin typeface="+mj-lt"/>
              </a:rPr>
              <a:t>x</a:t>
            </a:r>
            <a:r>
              <a:rPr lang="pt-BR" altLang="pt-BR" sz="2200" baseline="-25000" smtClean="0">
                <a:latin typeface="+mj-lt"/>
              </a:rPr>
              <a:t>2</a:t>
            </a:r>
          </a:p>
        </p:txBody>
      </p:sp>
      <p:sp>
        <p:nvSpPr>
          <p:cNvPr id="220178" name="Text Box 18"/>
          <p:cNvSpPr txBox="1">
            <a:spLocks noChangeArrowheads="1"/>
          </p:cNvSpPr>
          <p:nvPr/>
        </p:nvSpPr>
        <p:spPr bwMode="auto">
          <a:xfrm>
            <a:off x="1301750" y="4686300"/>
            <a:ext cx="606425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pt-BR" altLang="pt-BR" sz="2200" smtClean="0">
                <a:latin typeface="+mj-lt"/>
              </a:rPr>
              <a:t>x</a:t>
            </a:r>
            <a:r>
              <a:rPr lang="pt-BR" altLang="pt-BR" sz="2200" baseline="30000" smtClean="0">
                <a:latin typeface="+mj-lt"/>
              </a:rPr>
              <a:t>2</a:t>
            </a:r>
            <a:r>
              <a:rPr lang="pt-BR" altLang="pt-BR" sz="2200" smtClean="0">
                <a:latin typeface="+mj-lt"/>
              </a:rPr>
              <a:t> +</a:t>
            </a:r>
            <a:endParaRPr lang="pt-BR" altLang="pt-BR" sz="2200" baseline="30000" smtClean="0">
              <a:latin typeface="+mj-lt"/>
            </a:endParaRPr>
          </a:p>
        </p:txBody>
      </p:sp>
      <p:sp>
        <p:nvSpPr>
          <p:cNvPr id="220179" name="Text Box 19"/>
          <p:cNvSpPr txBox="1">
            <a:spLocks noChangeArrowheads="1"/>
          </p:cNvSpPr>
          <p:nvPr/>
        </p:nvSpPr>
        <p:spPr bwMode="auto">
          <a:xfrm>
            <a:off x="2028825" y="4465638"/>
            <a:ext cx="414338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pt-BR" altLang="pt-BR" sz="2200" smtClean="0">
                <a:latin typeface="+mj-lt"/>
              </a:rPr>
              <a:t>a</a:t>
            </a:r>
            <a:r>
              <a:rPr lang="pt-BR" altLang="pt-BR" sz="2200" baseline="-25000" smtClean="0">
                <a:latin typeface="+mj-lt"/>
              </a:rPr>
              <a:t>1</a:t>
            </a:r>
            <a:endParaRPr lang="pt-BR" altLang="pt-BR" sz="2200" baseline="30000" smtClean="0">
              <a:latin typeface="+mj-lt"/>
            </a:endParaRPr>
          </a:p>
        </p:txBody>
      </p:sp>
      <p:sp>
        <p:nvSpPr>
          <p:cNvPr id="220180" name="Line 20"/>
          <p:cNvSpPr>
            <a:spLocks noChangeShapeType="1"/>
          </p:cNvSpPr>
          <p:nvPr/>
        </p:nvSpPr>
        <p:spPr bwMode="auto">
          <a:xfrm>
            <a:off x="1992313" y="4926013"/>
            <a:ext cx="504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220181" name="Text Box 21"/>
          <p:cNvSpPr txBox="1">
            <a:spLocks noChangeArrowheads="1"/>
          </p:cNvSpPr>
          <p:nvPr/>
        </p:nvSpPr>
        <p:spPr bwMode="auto">
          <a:xfrm>
            <a:off x="2012950" y="4816475"/>
            <a:ext cx="414338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pt-BR" altLang="pt-BR" sz="2200" smtClean="0">
                <a:latin typeface="+mj-lt"/>
              </a:rPr>
              <a:t>a</a:t>
            </a:r>
            <a:r>
              <a:rPr lang="pt-BR" altLang="pt-BR" sz="2200" baseline="-25000" smtClean="0">
                <a:latin typeface="+mj-lt"/>
              </a:rPr>
              <a:t>0</a:t>
            </a:r>
            <a:endParaRPr lang="pt-BR" altLang="pt-BR" sz="2200" baseline="30000" smtClean="0">
              <a:latin typeface="+mj-lt"/>
            </a:endParaRPr>
          </a:p>
        </p:txBody>
      </p:sp>
      <p:sp>
        <p:nvSpPr>
          <p:cNvPr id="220182" name="Text Box 22"/>
          <p:cNvSpPr txBox="1">
            <a:spLocks noChangeArrowheads="1"/>
          </p:cNvSpPr>
          <p:nvPr/>
        </p:nvSpPr>
        <p:spPr bwMode="auto">
          <a:xfrm>
            <a:off x="3006725" y="4456113"/>
            <a:ext cx="414338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pt-BR" altLang="pt-BR" sz="2200" smtClean="0">
                <a:latin typeface="+mj-lt"/>
              </a:rPr>
              <a:t>a</a:t>
            </a:r>
            <a:r>
              <a:rPr lang="pt-BR" altLang="pt-BR" sz="2200" baseline="-25000" smtClean="0">
                <a:latin typeface="+mj-lt"/>
              </a:rPr>
              <a:t>2</a:t>
            </a:r>
            <a:endParaRPr lang="pt-BR" altLang="pt-BR" sz="2200" baseline="30000" smtClean="0">
              <a:latin typeface="+mj-lt"/>
            </a:endParaRPr>
          </a:p>
        </p:txBody>
      </p:sp>
      <p:sp>
        <p:nvSpPr>
          <p:cNvPr id="220183" name="Line 23"/>
          <p:cNvSpPr>
            <a:spLocks noChangeShapeType="1"/>
          </p:cNvSpPr>
          <p:nvPr/>
        </p:nvSpPr>
        <p:spPr bwMode="auto">
          <a:xfrm>
            <a:off x="2986088" y="4926013"/>
            <a:ext cx="504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220184" name="Text Box 24"/>
          <p:cNvSpPr txBox="1">
            <a:spLocks noChangeArrowheads="1"/>
          </p:cNvSpPr>
          <p:nvPr/>
        </p:nvSpPr>
        <p:spPr bwMode="auto">
          <a:xfrm>
            <a:off x="3006725" y="4816475"/>
            <a:ext cx="414338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pt-BR" altLang="pt-BR" sz="2200" smtClean="0">
                <a:latin typeface="+mj-lt"/>
              </a:rPr>
              <a:t>a</a:t>
            </a:r>
            <a:r>
              <a:rPr lang="pt-BR" altLang="pt-BR" sz="2200" baseline="-25000" smtClean="0">
                <a:latin typeface="+mj-lt"/>
              </a:rPr>
              <a:t>0</a:t>
            </a:r>
            <a:endParaRPr lang="pt-BR" altLang="pt-BR" sz="2200" baseline="30000" smtClean="0">
              <a:latin typeface="+mj-lt"/>
            </a:endParaRPr>
          </a:p>
        </p:txBody>
      </p:sp>
      <p:sp>
        <p:nvSpPr>
          <p:cNvPr id="220185" name="Text Box 25"/>
          <p:cNvSpPr txBox="1">
            <a:spLocks noChangeArrowheads="1"/>
          </p:cNvSpPr>
          <p:nvPr/>
        </p:nvSpPr>
        <p:spPr bwMode="auto">
          <a:xfrm>
            <a:off x="2411413" y="4652963"/>
            <a:ext cx="512762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pt-BR" altLang="pt-BR" sz="2200" smtClean="0">
                <a:latin typeface="+mj-lt"/>
              </a:rPr>
              <a:t>x +</a:t>
            </a:r>
            <a:endParaRPr lang="pt-BR" altLang="pt-BR" sz="2200" baseline="30000" smtClean="0">
              <a:latin typeface="+mj-lt"/>
            </a:endParaRPr>
          </a:p>
        </p:txBody>
      </p:sp>
      <p:sp>
        <p:nvSpPr>
          <p:cNvPr id="220187" name="Rectangle 27"/>
          <p:cNvSpPr>
            <a:spLocks noChangeArrowheads="1"/>
          </p:cNvSpPr>
          <p:nvPr/>
        </p:nvSpPr>
        <p:spPr bwMode="auto">
          <a:xfrm>
            <a:off x="3500438" y="4681538"/>
            <a:ext cx="257175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dirty="0" smtClean="0">
                <a:latin typeface="+mj-lt"/>
              </a:rPr>
              <a:t>= x</a:t>
            </a:r>
            <a:r>
              <a:rPr lang="pt-BR" altLang="pt-BR" sz="2200" baseline="30000" dirty="0" smtClean="0">
                <a:latin typeface="+mj-lt"/>
              </a:rPr>
              <a:t>2</a:t>
            </a:r>
            <a:r>
              <a:rPr lang="pt-BR" altLang="pt-BR" sz="2200" dirty="0" smtClean="0">
                <a:latin typeface="+mj-lt"/>
              </a:rPr>
              <a:t> – (x</a:t>
            </a:r>
            <a:r>
              <a:rPr lang="pt-BR" altLang="pt-BR" sz="2200" baseline="-25000" dirty="0" smtClean="0">
                <a:latin typeface="+mj-lt"/>
              </a:rPr>
              <a:t>1</a:t>
            </a:r>
            <a:r>
              <a:rPr lang="pt-BR" altLang="pt-BR" sz="2200" dirty="0" smtClean="0">
                <a:latin typeface="+mj-lt"/>
              </a:rPr>
              <a:t> + x</a:t>
            </a:r>
            <a:r>
              <a:rPr lang="pt-BR" altLang="pt-BR" sz="2200" baseline="-25000" dirty="0" smtClean="0">
                <a:latin typeface="+mj-lt"/>
              </a:rPr>
              <a:t>2</a:t>
            </a:r>
            <a:r>
              <a:rPr lang="pt-BR" altLang="pt-BR" sz="2200" dirty="0" smtClean="0">
                <a:latin typeface="+mj-lt"/>
              </a:rPr>
              <a:t>)x + x</a:t>
            </a:r>
            <a:r>
              <a:rPr lang="pt-BR" altLang="pt-BR" sz="2200" baseline="-25000" dirty="0" smtClean="0">
                <a:latin typeface="+mj-lt"/>
              </a:rPr>
              <a:t>1</a:t>
            </a:r>
            <a:r>
              <a:rPr lang="pt-BR" altLang="pt-BR" sz="2200" dirty="0" smtClean="0">
                <a:latin typeface="+mj-lt"/>
              </a:rPr>
              <a:t>x</a:t>
            </a:r>
            <a:r>
              <a:rPr lang="pt-BR" altLang="pt-BR" sz="2200" baseline="-25000" dirty="0" smtClean="0">
                <a:latin typeface="+mj-lt"/>
              </a:rPr>
              <a:t>2</a:t>
            </a:r>
          </a:p>
        </p:txBody>
      </p:sp>
      <p:sp>
        <p:nvSpPr>
          <p:cNvPr id="220188" name="Text Box 28"/>
          <p:cNvSpPr txBox="1">
            <a:spLocks noChangeArrowheads="1"/>
          </p:cNvSpPr>
          <p:nvPr/>
        </p:nvSpPr>
        <p:spPr bwMode="auto">
          <a:xfrm>
            <a:off x="2414588" y="3846513"/>
            <a:ext cx="512762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pt-BR" altLang="pt-BR" sz="2200" smtClean="0">
                <a:latin typeface="+mj-lt"/>
              </a:rPr>
              <a:t>x +</a:t>
            </a:r>
            <a:endParaRPr lang="pt-BR" altLang="pt-BR" sz="2200" baseline="30000" smtClean="0">
              <a:latin typeface="+mj-lt"/>
            </a:endParaRPr>
          </a:p>
        </p:txBody>
      </p:sp>
      <p:sp>
        <p:nvSpPr>
          <p:cNvPr id="220189" name="Rectangle 29"/>
          <p:cNvSpPr>
            <a:spLocks noChangeArrowheads="1"/>
          </p:cNvSpPr>
          <p:nvPr/>
        </p:nvSpPr>
        <p:spPr bwMode="auto">
          <a:xfrm>
            <a:off x="2570163" y="5418138"/>
            <a:ext cx="1468437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dirty="0" smtClean="0">
                <a:solidFill>
                  <a:srgbClr val="CC0000"/>
                </a:solidFill>
                <a:latin typeface="+mj-lt"/>
              </a:rPr>
              <a:t>= – (x</a:t>
            </a:r>
            <a:r>
              <a:rPr lang="pt-BR" altLang="pt-BR" sz="2200" baseline="-25000" dirty="0" smtClean="0">
                <a:solidFill>
                  <a:srgbClr val="CC0000"/>
                </a:solidFill>
                <a:latin typeface="+mj-lt"/>
              </a:rPr>
              <a:t>1</a:t>
            </a:r>
            <a:r>
              <a:rPr lang="pt-BR" altLang="pt-BR" sz="2200" dirty="0" smtClean="0">
                <a:solidFill>
                  <a:srgbClr val="CC0000"/>
                </a:solidFill>
                <a:latin typeface="+mj-lt"/>
              </a:rPr>
              <a:t> + x</a:t>
            </a:r>
            <a:r>
              <a:rPr lang="pt-BR" altLang="pt-BR" sz="2200" baseline="-25000" dirty="0" smtClean="0">
                <a:solidFill>
                  <a:srgbClr val="CC0000"/>
                </a:solidFill>
                <a:latin typeface="+mj-lt"/>
              </a:rPr>
              <a:t>2</a:t>
            </a:r>
            <a:r>
              <a:rPr lang="pt-BR" altLang="pt-BR" sz="2200" dirty="0" smtClean="0">
                <a:solidFill>
                  <a:srgbClr val="CC0000"/>
                </a:solidFill>
                <a:latin typeface="+mj-lt"/>
              </a:rPr>
              <a:t>)</a:t>
            </a:r>
            <a:endParaRPr lang="pt-BR" altLang="pt-BR" sz="2200" baseline="-25000" dirty="0" smtClean="0">
              <a:solidFill>
                <a:srgbClr val="CC0000"/>
              </a:solidFill>
              <a:latin typeface="+mj-lt"/>
            </a:endParaRPr>
          </a:p>
        </p:txBody>
      </p:sp>
      <p:sp>
        <p:nvSpPr>
          <p:cNvPr id="220190" name="Text Box 30"/>
          <p:cNvSpPr txBox="1">
            <a:spLocks noChangeArrowheads="1"/>
          </p:cNvSpPr>
          <p:nvPr/>
        </p:nvSpPr>
        <p:spPr bwMode="auto">
          <a:xfrm>
            <a:off x="2159000" y="5186363"/>
            <a:ext cx="414338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pt-BR" altLang="pt-BR" sz="2200" smtClean="0">
                <a:solidFill>
                  <a:srgbClr val="CC0000"/>
                </a:solidFill>
                <a:latin typeface="+mj-lt"/>
              </a:rPr>
              <a:t>a</a:t>
            </a:r>
            <a:r>
              <a:rPr lang="pt-BR" altLang="pt-BR" sz="2200" baseline="-25000" smtClean="0">
                <a:solidFill>
                  <a:srgbClr val="CC0000"/>
                </a:solidFill>
                <a:latin typeface="+mj-lt"/>
              </a:rPr>
              <a:t>1</a:t>
            </a:r>
            <a:endParaRPr lang="pt-BR" altLang="pt-BR" sz="2200" baseline="30000" smtClean="0">
              <a:solidFill>
                <a:srgbClr val="CC0000"/>
              </a:solidFill>
              <a:latin typeface="+mj-lt"/>
            </a:endParaRPr>
          </a:p>
        </p:txBody>
      </p:sp>
      <p:sp>
        <p:nvSpPr>
          <p:cNvPr id="220191" name="Line 31"/>
          <p:cNvSpPr>
            <a:spLocks noChangeShapeType="1"/>
          </p:cNvSpPr>
          <p:nvPr/>
        </p:nvSpPr>
        <p:spPr bwMode="auto">
          <a:xfrm>
            <a:off x="2122488" y="5646738"/>
            <a:ext cx="504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220192" name="Text Box 32"/>
          <p:cNvSpPr txBox="1">
            <a:spLocks noChangeArrowheads="1"/>
          </p:cNvSpPr>
          <p:nvPr/>
        </p:nvSpPr>
        <p:spPr bwMode="auto">
          <a:xfrm>
            <a:off x="2143125" y="5537200"/>
            <a:ext cx="414338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pt-BR" altLang="pt-BR" sz="2200" smtClean="0">
                <a:solidFill>
                  <a:srgbClr val="CC0000"/>
                </a:solidFill>
                <a:latin typeface="+mj-lt"/>
              </a:rPr>
              <a:t>a</a:t>
            </a:r>
            <a:r>
              <a:rPr lang="pt-BR" altLang="pt-BR" sz="2200" baseline="-25000" smtClean="0">
                <a:solidFill>
                  <a:srgbClr val="CC0000"/>
                </a:solidFill>
                <a:latin typeface="+mj-lt"/>
              </a:rPr>
              <a:t>0</a:t>
            </a:r>
            <a:endParaRPr lang="pt-BR" altLang="pt-BR" sz="2200" baseline="30000" smtClean="0">
              <a:solidFill>
                <a:srgbClr val="CC0000"/>
              </a:solidFill>
              <a:latin typeface="+mj-lt"/>
            </a:endParaRPr>
          </a:p>
        </p:txBody>
      </p:sp>
      <p:sp>
        <p:nvSpPr>
          <p:cNvPr id="220193" name="Text Box 33"/>
          <p:cNvSpPr txBox="1">
            <a:spLocks noChangeArrowheads="1"/>
          </p:cNvSpPr>
          <p:nvPr/>
        </p:nvSpPr>
        <p:spPr bwMode="auto">
          <a:xfrm>
            <a:off x="5024438" y="5176838"/>
            <a:ext cx="414337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pt-BR" altLang="pt-BR" sz="2200" smtClean="0">
                <a:solidFill>
                  <a:srgbClr val="CC0000"/>
                </a:solidFill>
                <a:latin typeface="+mj-lt"/>
              </a:rPr>
              <a:t>a</a:t>
            </a:r>
            <a:r>
              <a:rPr lang="pt-BR" altLang="pt-BR" sz="2200" baseline="-25000" smtClean="0">
                <a:solidFill>
                  <a:srgbClr val="CC0000"/>
                </a:solidFill>
                <a:latin typeface="+mj-lt"/>
              </a:rPr>
              <a:t>2</a:t>
            </a:r>
            <a:endParaRPr lang="pt-BR" altLang="pt-BR" sz="2200" baseline="30000" smtClean="0">
              <a:solidFill>
                <a:srgbClr val="CC0000"/>
              </a:solidFill>
              <a:latin typeface="+mj-lt"/>
            </a:endParaRPr>
          </a:p>
        </p:txBody>
      </p:sp>
      <p:sp>
        <p:nvSpPr>
          <p:cNvPr id="220194" name="Line 34"/>
          <p:cNvSpPr>
            <a:spLocks noChangeShapeType="1"/>
          </p:cNvSpPr>
          <p:nvPr/>
        </p:nvSpPr>
        <p:spPr bwMode="auto">
          <a:xfrm>
            <a:off x="5003800" y="5646738"/>
            <a:ext cx="504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220195" name="Text Box 35"/>
          <p:cNvSpPr txBox="1">
            <a:spLocks noChangeArrowheads="1"/>
          </p:cNvSpPr>
          <p:nvPr/>
        </p:nvSpPr>
        <p:spPr bwMode="auto">
          <a:xfrm>
            <a:off x="5024438" y="5537200"/>
            <a:ext cx="414337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pt-BR" altLang="pt-BR" sz="2200" smtClean="0">
                <a:solidFill>
                  <a:srgbClr val="CC0000"/>
                </a:solidFill>
                <a:latin typeface="+mj-lt"/>
              </a:rPr>
              <a:t>a</a:t>
            </a:r>
            <a:r>
              <a:rPr lang="pt-BR" altLang="pt-BR" sz="2200" baseline="-25000" smtClean="0">
                <a:solidFill>
                  <a:srgbClr val="CC0000"/>
                </a:solidFill>
                <a:latin typeface="+mj-lt"/>
              </a:rPr>
              <a:t>0</a:t>
            </a:r>
            <a:endParaRPr lang="pt-BR" altLang="pt-BR" sz="2200" baseline="30000" smtClean="0">
              <a:solidFill>
                <a:srgbClr val="CC0000"/>
              </a:solidFill>
              <a:latin typeface="+mj-lt"/>
            </a:endParaRPr>
          </a:p>
        </p:txBody>
      </p:sp>
      <p:sp>
        <p:nvSpPr>
          <p:cNvPr id="220196" name="Rectangle 36"/>
          <p:cNvSpPr>
            <a:spLocks noChangeArrowheads="1"/>
          </p:cNvSpPr>
          <p:nvPr/>
        </p:nvSpPr>
        <p:spPr bwMode="auto">
          <a:xfrm>
            <a:off x="5508625" y="5418138"/>
            <a:ext cx="823913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smtClean="0">
                <a:solidFill>
                  <a:srgbClr val="CC0000"/>
                </a:solidFill>
                <a:latin typeface="+mj-lt"/>
              </a:rPr>
              <a:t>= x</a:t>
            </a:r>
            <a:r>
              <a:rPr lang="pt-BR" altLang="pt-BR" sz="2200" baseline="-25000" smtClean="0">
                <a:solidFill>
                  <a:srgbClr val="CC0000"/>
                </a:solidFill>
                <a:latin typeface="+mj-lt"/>
              </a:rPr>
              <a:t>1</a:t>
            </a:r>
            <a:r>
              <a:rPr lang="pt-BR" altLang="pt-BR" sz="2200" smtClean="0">
                <a:solidFill>
                  <a:srgbClr val="CC0000"/>
                </a:solidFill>
                <a:latin typeface="+mj-lt"/>
              </a:rPr>
              <a:t>x</a:t>
            </a:r>
            <a:r>
              <a:rPr lang="pt-BR" altLang="pt-BR" sz="2200" baseline="-25000" smtClean="0">
                <a:solidFill>
                  <a:srgbClr val="CC0000"/>
                </a:solidFill>
                <a:latin typeface="+mj-lt"/>
              </a:rPr>
              <a:t>2</a:t>
            </a:r>
          </a:p>
        </p:txBody>
      </p:sp>
      <p:sp>
        <p:nvSpPr>
          <p:cNvPr id="34" name="Seta entalhada para a direita 33"/>
          <p:cNvSpPr/>
          <p:nvPr/>
        </p:nvSpPr>
        <p:spPr>
          <a:xfrm>
            <a:off x="8131175" y="5805488"/>
            <a:ext cx="762000" cy="484187"/>
          </a:xfrm>
          <a:prstGeom prst="notchedRightArrow">
            <a:avLst/>
          </a:prstGeom>
          <a:solidFill>
            <a:srgbClr val="CAD7F2"/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20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20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20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20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20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20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20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20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2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0" dur="80"/>
                                        <p:tgtEl>
                                          <p:spTgt spid="2201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1" dur="80"/>
                                        <p:tgtEl>
                                          <p:spTgt spid="2201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80"/>
                                        <p:tgtEl>
                                          <p:spTgt spid="2201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2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2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2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2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2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2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2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2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2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22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22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22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22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22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22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22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22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  <p:bldP spid="29699" grpId="0" build="p"/>
      <p:bldP spid="220164" grpId="0"/>
      <p:bldP spid="220165" grpId="0"/>
      <p:bldP spid="220166" grpId="0"/>
      <p:bldP spid="220168" grpId="0"/>
      <p:bldP spid="220169" grpId="0"/>
      <p:bldP spid="220171" grpId="0"/>
      <p:bldP spid="220172" grpId="0"/>
      <p:bldP spid="220174" grpId="0"/>
      <p:bldP spid="220176" grpId="0"/>
      <p:bldP spid="220177" grpId="0"/>
      <p:bldP spid="220178" grpId="0"/>
      <p:bldP spid="220179" grpId="0"/>
      <p:bldP spid="220181" grpId="0"/>
      <p:bldP spid="220182" grpId="0"/>
      <p:bldP spid="220184" grpId="0"/>
      <p:bldP spid="220185" grpId="0"/>
      <p:bldP spid="220187" grpId="0"/>
      <p:bldP spid="220188" grpId="0"/>
      <p:bldP spid="220189" grpId="0"/>
      <p:bldP spid="220190" grpId="0"/>
      <p:bldP spid="220192" grpId="0"/>
      <p:bldP spid="220193" grpId="0"/>
      <p:bldP spid="220195" grpId="0"/>
      <p:bldP spid="220196" grpId="0"/>
      <p:bldP spid="34" grpId="0" animBg="1"/>
      <p:bldP spid="34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/>
          <a:lstStyle/>
          <a:p>
            <a:pPr eaLnBrk="1" hangingPunct="1"/>
            <a:r>
              <a:rPr lang="pt-BR" altLang="pt-BR" sz="2800" b="1" smtClean="0"/>
              <a:t>RELAÇÕES NA EQUAÇÃO DE 2º GRAU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74888"/>
            <a:ext cx="8229600" cy="1368425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buClr>
                <a:srgbClr val="002060"/>
              </a:buClr>
              <a:buFont typeface="Wingdings" pitchFamily="2" charset="2"/>
              <a:buChar char="v"/>
              <a:defRPr/>
            </a:pPr>
            <a:r>
              <a:rPr lang="pt-BR" altLang="pt-BR" sz="2200" smtClean="0">
                <a:latin typeface="+mj-lt"/>
              </a:rPr>
              <a:t>Chegamos às relações que fornecem a soma e o produto das raízes da equação de 2º grau, em função de seus coeficientes.</a:t>
            </a:r>
          </a:p>
        </p:txBody>
      </p:sp>
      <p:grpSp>
        <p:nvGrpSpPr>
          <p:cNvPr id="221220" name="Group 36"/>
          <p:cNvGrpSpPr>
            <a:grpSpLocks/>
          </p:cNvGrpSpPr>
          <p:nvPr/>
        </p:nvGrpSpPr>
        <p:grpSpPr bwMode="auto">
          <a:xfrm>
            <a:off x="1765300" y="3643313"/>
            <a:ext cx="5327650" cy="1009650"/>
            <a:chOff x="1112" y="1751"/>
            <a:chExt cx="3356" cy="636"/>
          </a:xfrm>
        </p:grpSpPr>
        <p:sp>
          <p:nvSpPr>
            <p:cNvPr id="30725" name="Rectangle 26"/>
            <p:cNvSpPr>
              <a:spLocks noChangeArrowheads="1"/>
            </p:cNvSpPr>
            <p:nvPr/>
          </p:nvSpPr>
          <p:spPr bwMode="auto">
            <a:xfrm>
              <a:off x="1524" y="1924"/>
              <a:ext cx="85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CC0000"/>
                </a:buClr>
                <a:buFont typeface="Wingdings" pitchFamily="2" charset="2"/>
                <a:buNone/>
                <a:defRPr/>
              </a:pPr>
              <a:r>
                <a:rPr lang="pt-BR" altLang="pt-BR" sz="2200" dirty="0" smtClean="0">
                  <a:solidFill>
                    <a:srgbClr val="CC0000"/>
                  </a:solidFill>
                  <a:latin typeface="+mj-lt"/>
                </a:rPr>
                <a:t>x</a:t>
              </a:r>
              <a:r>
                <a:rPr lang="pt-BR" altLang="pt-BR" sz="2200" baseline="-25000" dirty="0" smtClean="0">
                  <a:solidFill>
                    <a:srgbClr val="CC0000"/>
                  </a:solidFill>
                  <a:latin typeface="+mj-lt"/>
                </a:rPr>
                <a:t>1</a:t>
              </a:r>
              <a:r>
                <a:rPr lang="pt-BR" altLang="pt-BR" sz="2200" dirty="0" smtClean="0">
                  <a:solidFill>
                    <a:srgbClr val="CC0000"/>
                  </a:solidFill>
                  <a:latin typeface="+mj-lt"/>
                </a:rPr>
                <a:t> + x</a:t>
              </a:r>
              <a:r>
                <a:rPr lang="pt-BR" altLang="pt-BR" sz="2200" baseline="-25000" dirty="0" smtClean="0">
                  <a:solidFill>
                    <a:srgbClr val="CC0000"/>
                  </a:solidFill>
                  <a:latin typeface="+mj-lt"/>
                </a:rPr>
                <a:t>2</a:t>
              </a:r>
              <a:r>
                <a:rPr lang="pt-BR" altLang="pt-BR" sz="2200" dirty="0" smtClean="0">
                  <a:solidFill>
                    <a:srgbClr val="CC0000"/>
                  </a:solidFill>
                  <a:latin typeface="+mj-lt"/>
                </a:rPr>
                <a:t> = – </a:t>
              </a:r>
              <a:endParaRPr lang="pt-BR" altLang="pt-BR" sz="2200" baseline="-25000" dirty="0" smtClean="0">
                <a:solidFill>
                  <a:srgbClr val="CC0000"/>
                </a:solidFill>
                <a:latin typeface="+mj-lt"/>
              </a:endParaRPr>
            </a:p>
          </p:txBody>
        </p:sp>
        <p:sp>
          <p:nvSpPr>
            <p:cNvPr id="30726" name="Text Box 27"/>
            <p:cNvSpPr txBox="1">
              <a:spLocks noChangeArrowheads="1"/>
            </p:cNvSpPr>
            <p:nvPr/>
          </p:nvSpPr>
          <p:spPr bwMode="auto">
            <a:xfrm>
              <a:off x="2340" y="1797"/>
              <a:ext cx="26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pt-BR" altLang="pt-BR" sz="2200" smtClean="0">
                  <a:solidFill>
                    <a:srgbClr val="CC0000"/>
                  </a:solidFill>
                  <a:latin typeface="+mj-lt"/>
                </a:rPr>
                <a:t>a</a:t>
              </a:r>
              <a:r>
                <a:rPr lang="pt-BR" altLang="pt-BR" sz="2200" baseline="-25000" smtClean="0">
                  <a:solidFill>
                    <a:srgbClr val="CC0000"/>
                  </a:solidFill>
                  <a:latin typeface="+mj-lt"/>
                </a:rPr>
                <a:t>1</a:t>
              </a:r>
              <a:endParaRPr lang="pt-BR" altLang="pt-BR" sz="2200" baseline="30000" smtClean="0">
                <a:solidFill>
                  <a:srgbClr val="CC0000"/>
                </a:solidFill>
                <a:latin typeface="+mj-lt"/>
              </a:endParaRPr>
            </a:p>
          </p:txBody>
        </p:sp>
        <p:sp>
          <p:nvSpPr>
            <p:cNvPr id="30727" name="Line 28"/>
            <p:cNvSpPr>
              <a:spLocks noChangeShapeType="1"/>
            </p:cNvSpPr>
            <p:nvPr/>
          </p:nvSpPr>
          <p:spPr bwMode="auto">
            <a:xfrm>
              <a:off x="2349" y="2087"/>
              <a:ext cx="2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2200">
                <a:latin typeface="+mj-lt"/>
              </a:endParaRPr>
            </a:p>
          </p:txBody>
        </p:sp>
        <p:sp>
          <p:nvSpPr>
            <p:cNvPr id="30728" name="Text Box 29"/>
            <p:cNvSpPr txBox="1">
              <a:spLocks noChangeArrowheads="1"/>
            </p:cNvSpPr>
            <p:nvPr/>
          </p:nvSpPr>
          <p:spPr bwMode="auto">
            <a:xfrm>
              <a:off x="2330" y="2023"/>
              <a:ext cx="26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pt-BR" altLang="pt-BR" sz="2200" dirty="0" smtClean="0">
                  <a:solidFill>
                    <a:srgbClr val="CC0000"/>
                  </a:solidFill>
                  <a:latin typeface="+mj-lt"/>
                </a:rPr>
                <a:t>a</a:t>
              </a:r>
              <a:r>
                <a:rPr lang="pt-BR" altLang="pt-BR" sz="2200" baseline="-25000" dirty="0" smtClean="0">
                  <a:solidFill>
                    <a:srgbClr val="CC0000"/>
                  </a:solidFill>
                  <a:latin typeface="+mj-lt"/>
                </a:rPr>
                <a:t>0</a:t>
              </a:r>
              <a:endParaRPr lang="pt-BR" altLang="pt-BR" sz="2200" baseline="30000" dirty="0" smtClean="0">
                <a:solidFill>
                  <a:srgbClr val="CC0000"/>
                </a:solidFill>
                <a:latin typeface="+mj-lt"/>
              </a:endParaRPr>
            </a:p>
          </p:txBody>
        </p:sp>
        <p:sp>
          <p:nvSpPr>
            <p:cNvPr id="30729" name="Text Box 30"/>
            <p:cNvSpPr txBox="1">
              <a:spLocks noChangeArrowheads="1"/>
            </p:cNvSpPr>
            <p:nvPr/>
          </p:nvSpPr>
          <p:spPr bwMode="auto">
            <a:xfrm>
              <a:off x="3662" y="1779"/>
              <a:ext cx="26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pt-BR" altLang="pt-BR" sz="2200" smtClean="0">
                  <a:solidFill>
                    <a:srgbClr val="CC0000"/>
                  </a:solidFill>
                  <a:latin typeface="+mj-lt"/>
                </a:rPr>
                <a:t>a</a:t>
              </a:r>
              <a:r>
                <a:rPr lang="pt-BR" altLang="pt-BR" sz="2200" baseline="-25000" smtClean="0">
                  <a:solidFill>
                    <a:srgbClr val="CC0000"/>
                  </a:solidFill>
                  <a:latin typeface="+mj-lt"/>
                </a:rPr>
                <a:t>2</a:t>
              </a:r>
              <a:endParaRPr lang="pt-BR" altLang="pt-BR" sz="2200" baseline="30000" smtClean="0">
                <a:solidFill>
                  <a:srgbClr val="CC0000"/>
                </a:solidFill>
                <a:latin typeface="+mj-lt"/>
              </a:endParaRPr>
            </a:p>
          </p:txBody>
        </p:sp>
        <p:sp>
          <p:nvSpPr>
            <p:cNvPr id="30730" name="Line 31"/>
            <p:cNvSpPr>
              <a:spLocks noChangeShapeType="1"/>
            </p:cNvSpPr>
            <p:nvPr/>
          </p:nvSpPr>
          <p:spPr bwMode="auto">
            <a:xfrm>
              <a:off x="3663" y="2075"/>
              <a:ext cx="23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2200">
                <a:latin typeface="+mj-lt"/>
              </a:endParaRPr>
            </a:p>
          </p:txBody>
        </p:sp>
        <p:sp>
          <p:nvSpPr>
            <p:cNvPr id="30731" name="Text Box 32"/>
            <p:cNvSpPr txBox="1">
              <a:spLocks noChangeArrowheads="1"/>
            </p:cNvSpPr>
            <p:nvPr/>
          </p:nvSpPr>
          <p:spPr bwMode="auto">
            <a:xfrm>
              <a:off x="3662" y="2022"/>
              <a:ext cx="26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pt-BR" altLang="pt-BR" sz="2200" dirty="0" smtClean="0">
                  <a:solidFill>
                    <a:srgbClr val="CC0000"/>
                  </a:solidFill>
                  <a:latin typeface="+mj-lt"/>
                </a:rPr>
                <a:t>a</a:t>
              </a:r>
              <a:r>
                <a:rPr lang="pt-BR" altLang="pt-BR" sz="2200" baseline="-25000" dirty="0" smtClean="0">
                  <a:solidFill>
                    <a:srgbClr val="CC0000"/>
                  </a:solidFill>
                  <a:latin typeface="+mj-lt"/>
                </a:rPr>
                <a:t>0</a:t>
              </a:r>
              <a:endParaRPr lang="pt-BR" altLang="pt-BR" sz="2200" baseline="30000" dirty="0" smtClean="0">
                <a:solidFill>
                  <a:srgbClr val="CC0000"/>
                </a:solidFill>
                <a:latin typeface="+mj-lt"/>
              </a:endParaRPr>
            </a:p>
          </p:txBody>
        </p:sp>
        <p:sp>
          <p:nvSpPr>
            <p:cNvPr id="30732" name="Rectangle 33"/>
            <p:cNvSpPr>
              <a:spLocks noChangeArrowheads="1"/>
            </p:cNvSpPr>
            <p:nvPr/>
          </p:nvSpPr>
          <p:spPr bwMode="auto">
            <a:xfrm>
              <a:off x="2744" y="1924"/>
              <a:ext cx="1089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CC0000"/>
                </a:buClr>
                <a:buFont typeface="Wingdings" pitchFamily="2" charset="2"/>
                <a:buNone/>
                <a:defRPr/>
              </a:pPr>
              <a:r>
                <a:rPr lang="pt-BR" altLang="pt-BR" sz="2200" dirty="0" smtClean="0">
                  <a:solidFill>
                    <a:srgbClr val="CC0000"/>
                  </a:solidFill>
                  <a:latin typeface="+mj-lt"/>
                </a:rPr>
                <a:t>e       x</a:t>
              </a:r>
              <a:r>
                <a:rPr lang="pt-BR" altLang="pt-BR" sz="2200" baseline="-25000" dirty="0" smtClean="0">
                  <a:solidFill>
                    <a:srgbClr val="CC0000"/>
                  </a:solidFill>
                  <a:latin typeface="+mj-lt"/>
                </a:rPr>
                <a:t>1</a:t>
              </a:r>
              <a:r>
                <a:rPr lang="pt-BR" altLang="pt-BR" sz="2200" dirty="0" smtClean="0">
                  <a:solidFill>
                    <a:srgbClr val="CC0000"/>
                  </a:solidFill>
                  <a:latin typeface="+mj-lt"/>
                </a:rPr>
                <a:t>x</a:t>
              </a:r>
              <a:r>
                <a:rPr lang="pt-BR" altLang="pt-BR" sz="2200" baseline="-25000" dirty="0" smtClean="0">
                  <a:solidFill>
                    <a:srgbClr val="CC0000"/>
                  </a:solidFill>
                  <a:latin typeface="+mj-lt"/>
                </a:rPr>
                <a:t>2 </a:t>
              </a:r>
              <a:r>
                <a:rPr lang="pt-BR" altLang="pt-BR" sz="2200" dirty="0" smtClean="0">
                  <a:solidFill>
                    <a:srgbClr val="CC0000"/>
                  </a:solidFill>
                  <a:latin typeface="+mj-lt"/>
                </a:rPr>
                <a:t> =</a:t>
              </a:r>
              <a:endParaRPr lang="pt-BR" altLang="pt-BR" sz="2200" baseline="-25000" dirty="0" smtClean="0">
                <a:solidFill>
                  <a:srgbClr val="CC0000"/>
                </a:solidFill>
                <a:latin typeface="+mj-lt"/>
              </a:endParaRPr>
            </a:p>
          </p:txBody>
        </p:sp>
        <p:sp>
          <p:nvSpPr>
            <p:cNvPr id="30733" name="Rectangle 34"/>
            <p:cNvSpPr>
              <a:spLocks noChangeArrowheads="1"/>
            </p:cNvSpPr>
            <p:nvPr/>
          </p:nvSpPr>
          <p:spPr bwMode="auto">
            <a:xfrm>
              <a:off x="1112" y="1751"/>
              <a:ext cx="3356" cy="63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8F8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pt-BR" altLang="pt-BR" sz="2200" smtClean="0">
                <a:latin typeface="+mj-lt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2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  <p:bldP spid="3072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5175"/>
            <a:ext cx="8229600" cy="1143000"/>
          </a:xfrm>
        </p:spPr>
        <p:txBody>
          <a:bodyPr/>
          <a:lstStyle/>
          <a:p>
            <a:pPr eaLnBrk="1" hangingPunct="1"/>
            <a:r>
              <a:rPr lang="pt-BR" altLang="pt-BR" sz="2800" b="1" smtClean="0"/>
              <a:t>RELAÇÕES NA EQUAÇÃO DE 3º GRAU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9138"/>
            <a:ext cx="8147050" cy="1368425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buClr>
                <a:srgbClr val="002060"/>
              </a:buClr>
              <a:buFont typeface="Wingdings" pitchFamily="2" charset="2"/>
              <a:buChar char="v"/>
              <a:defRPr/>
            </a:pPr>
            <a:r>
              <a:rPr lang="pt-BR" altLang="pt-BR" sz="2200" dirty="0" smtClean="0">
                <a:latin typeface="+mj-lt"/>
              </a:rPr>
              <a:t>A forma geral da equação de 3º grau, é a</a:t>
            </a:r>
            <a:r>
              <a:rPr lang="pt-BR" altLang="pt-BR" sz="2200" baseline="-25000" dirty="0" smtClean="0">
                <a:latin typeface="+mj-lt"/>
              </a:rPr>
              <a:t>0</a:t>
            </a:r>
            <a:r>
              <a:rPr lang="pt-BR" altLang="pt-BR" sz="2200" dirty="0" smtClean="0">
                <a:latin typeface="+mj-lt"/>
              </a:rPr>
              <a:t>x</a:t>
            </a:r>
            <a:r>
              <a:rPr lang="pt-BR" altLang="pt-BR" sz="2200" baseline="30000" dirty="0" smtClean="0">
                <a:latin typeface="+mj-lt"/>
              </a:rPr>
              <a:t>3</a:t>
            </a:r>
            <a:r>
              <a:rPr lang="pt-BR" altLang="pt-BR" sz="2200" dirty="0" smtClean="0">
                <a:latin typeface="+mj-lt"/>
              </a:rPr>
              <a:t> +a</a:t>
            </a:r>
            <a:r>
              <a:rPr lang="pt-BR" altLang="pt-BR" sz="2200" baseline="-25000" dirty="0" smtClean="0">
                <a:latin typeface="+mj-lt"/>
              </a:rPr>
              <a:t>1</a:t>
            </a:r>
            <a:r>
              <a:rPr lang="pt-BR" altLang="pt-BR" sz="2200" dirty="0" smtClean="0">
                <a:latin typeface="+mj-lt"/>
              </a:rPr>
              <a:t>x</a:t>
            </a:r>
            <a:r>
              <a:rPr lang="pt-BR" altLang="pt-BR" sz="2200" baseline="30000" dirty="0" smtClean="0">
                <a:latin typeface="+mj-lt"/>
              </a:rPr>
              <a:t>2</a:t>
            </a:r>
            <a:r>
              <a:rPr lang="pt-BR" altLang="pt-BR" sz="2200" dirty="0" smtClean="0">
                <a:latin typeface="+mj-lt"/>
              </a:rPr>
              <a:t> + a</a:t>
            </a:r>
            <a:r>
              <a:rPr lang="pt-BR" altLang="pt-BR" sz="2200" baseline="-25000" dirty="0" smtClean="0">
                <a:latin typeface="+mj-lt"/>
              </a:rPr>
              <a:t>2</a:t>
            </a:r>
            <a:r>
              <a:rPr lang="pt-BR" altLang="pt-BR" sz="2200" dirty="0" smtClean="0">
                <a:latin typeface="+mj-lt"/>
              </a:rPr>
              <a:t>x + a</a:t>
            </a:r>
            <a:r>
              <a:rPr lang="pt-BR" altLang="pt-BR" sz="2200" baseline="-25000" dirty="0" smtClean="0">
                <a:latin typeface="+mj-lt"/>
              </a:rPr>
              <a:t>3</a:t>
            </a:r>
            <a:r>
              <a:rPr lang="pt-BR" altLang="pt-BR" sz="2200" dirty="0" smtClean="0">
                <a:latin typeface="+mj-lt"/>
              </a:rPr>
              <a:t> = 0, com a</a:t>
            </a:r>
            <a:r>
              <a:rPr lang="pt-BR" altLang="pt-BR" sz="2200" baseline="-25000" dirty="0" smtClean="0">
                <a:latin typeface="+mj-lt"/>
              </a:rPr>
              <a:t>0</a:t>
            </a:r>
            <a:r>
              <a:rPr lang="pt-BR" altLang="pt-BR" sz="2200" dirty="0" smtClean="0">
                <a:latin typeface="+mj-lt"/>
              </a:rPr>
              <a:t> ≠ 0. Suponhamos que x</a:t>
            </a:r>
            <a:r>
              <a:rPr lang="pt-BR" altLang="pt-BR" sz="2200" baseline="-25000" dirty="0" smtClean="0">
                <a:latin typeface="+mj-lt"/>
              </a:rPr>
              <a:t>1</a:t>
            </a:r>
            <a:r>
              <a:rPr lang="pt-BR" altLang="pt-BR" sz="2200" dirty="0" smtClean="0">
                <a:latin typeface="+mj-lt"/>
              </a:rPr>
              <a:t>, x</a:t>
            </a:r>
            <a:r>
              <a:rPr lang="pt-BR" altLang="pt-BR" sz="2200" baseline="-25000" dirty="0" smtClean="0">
                <a:latin typeface="+mj-lt"/>
              </a:rPr>
              <a:t>2</a:t>
            </a:r>
            <a:r>
              <a:rPr lang="pt-BR" altLang="pt-BR" sz="2200" dirty="0" smtClean="0">
                <a:latin typeface="+mj-lt"/>
              </a:rPr>
              <a:t> e x</a:t>
            </a:r>
            <a:r>
              <a:rPr lang="pt-BR" altLang="pt-BR" sz="2200" baseline="-25000" dirty="0" smtClean="0">
                <a:latin typeface="+mj-lt"/>
              </a:rPr>
              <a:t>3</a:t>
            </a:r>
            <a:r>
              <a:rPr lang="pt-BR" altLang="pt-BR" sz="2200" dirty="0" smtClean="0">
                <a:latin typeface="+mj-lt"/>
              </a:rPr>
              <a:t> sejam as suas raízes. As relações de Girard, nesse caso, fica assim:</a:t>
            </a:r>
          </a:p>
        </p:txBody>
      </p:sp>
      <p:grpSp>
        <p:nvGrpSpPr>
          <p:cNvPr id="223253" name="Group 21"/>
          <p:cNvGrpSpPr>
            <a:grpSpLocks/>
          </p:cNvGrpSpPr>
          <p:nvPr/>
        </p:nvGrpSpPr>
        <p:grpSpPr bwMode="auto">
          <a:xfrm>
            <a:off x="2482850" y="3355975"/>
            <a:ext cx="3817938" cy="2520950"/>
            <a:chOff x="1428" y="1706"/>
            <a:chExt cx="2405" cy="1588"/>
          </a:xfrm>
        </p:grpSpPr>
        <p:sp>
          <p:nvSpPr>
            <p:cNvPr id="32773" name="Rectangle 5"/>
            <p:cNvSpPr>
              <a:spLocks noChangeArrowheads="1"/>
            </p:cNvSpPr>
            <p:nvPr/>
          </p:nvSpPr>
          <p:spPr bwMode="auto">
            <a:xfrm>
              <a:off x="1501" y="1843"/>
              <a:ext cx="1179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CC0000"/>
                </a:buClr>
                <a:buFont typeface="Wingdings" pitchFamily="2" charset="2"/>
                <a:buNone/>
                <a:defRPr/>
              </a:pPr>
              <a:r>
                <a:rPr lang="pt-BR" altLang="pt-BR" sz="2200" smtClean="0">
                  <a:solidFill>
                    <a:srgbClr val="CC0000"/>
                  </a:solidFill>
                  <a:latin typeface="+mj-lt"/>
                </a:rPr>
                <a:t>x</a:t>
              </a:r>
              <a:r>
                <a:rPr lang="pt-BR" altLang="pt-BR" sz="2200" baseline="-25000" smtClean="0">
                  <a:solidFill>
                    <a:srgbClr val="CC0000"/>
                  </a:solidFill>
                  <a:latin typeface="+mj-lt"/>
                </a:rPr>
                <a:t>1</a:t>
              </a:r>
              <a:r>
                <a:rPr lang="pt-BR" altLang="pt-BR" sz="2200" smtClean="0">
                  <a:solidFill>
                    <a:srgbClr val="CC0000"/>
                  </a:solidFill>
                  <a:latin typeface="+mj-lt"/>
                </a:rPr>
                <a:t> + x</a:t>
              </a:r>
              <a:r>
                <a:rPr lang="pt-BR" altLang="pt-BR" sz="2200" baseline="-25000" smtClean="0">
                  <a:solidFill>
                    <a:srgbClr val="CC0000"/>
                  </a:solidFill>
                  <a:latin typeface="+mj-lt"/>
                </a:rPr>
                <a:t>2</a:t>
              </a:r>
              <a:r>
                <a:rPr lang="pt-BR" altLang="pt-BR" sz="2200" smtClean="0">
                  <a:solidFill>
                    <a:srgbClr val="CC0000"/>
                  </a:solidFill>
                  <a:latin typeface="+mj-lt"/>
                </a:rPr>
                <a:t> + x</a:t>
              </a:r>
              <a:r>
                <a:rPr lang="pt-BR" altLang="pt-BR" sz="2200" baseline="-25000" smtClean="0">
                  <a:solidFill>
                    <a:srgbClr val="CC0000"/>
                  </a:solidFill>
                  <a:latin typeface="+mj-lt"/>
                </a:rPr>
                <a:t>3</a:t>
              </a:r>
              <a:r>
                <a:rPr lang="pt-BR" altLang="pt-BR" sz="2200" smtClean="0">
                  <a:solidFill>
                    <a:srgbClr val="CC0000"/>
                  </a:solidFill>
                  <a:latin typeface="+mj-lt"/>
                </a:rPr>
                <a:t> = – </a:t>
              </a:r>
              <a:endParaRPr lang="pt-BR" altLang="pt-BR" sz="2200" baseline="-25000" smtClean="0">
                <a:solidFill>
                  <a:srgbClr val="CC0000"/>
                </a:solidFill>
                <a:latin typeface="+mj-lt"/>
              </a:endParaRPr>
            </a:p>
          </p:txBody>
        </p:sp>
        <p:sp>
          <p:nvSpPr>
            <p:cNvPr id="32774" name="Text Box 6"/>
            <p:cNvSpPr txBox="1">
              <a:spLocks noChangeArrowheads="1"/>
            </p:cNvSpPr>
            <p:nvPr/>
          </p:nvSpPr>
          <p:spPr bwMode="auto">
            <a:xfrm>
              <a:off x="2618" y="1715"/>
              <a:ext cx="264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pt-BR" altLang="pt-BR" sz="2200" smtClean="0">
                  <a:solidFill>
                    <a:srgbClr val="CC0000"/>
                  </a:solidFill>
                  <a:latin typeface="+mj-lt"/>
                </a:rPr>
                <a:t>a</a:t>
              </a:r>
              <a:r>
                <a:rPr lang="pt-BR" altLang="pt-BR" sz="2200" baseline="-25000" smtClean="0">
                  <a:solidFill>
                    <a:srgbClr val="CC0000"/>
                  </a:solidFill>
                  <a:latin typeface="+mj-lt"/>
                </a:rPr>
                <a:t>1</a:t>
              </a:r>
              <a:endParaRPr lang="pt-BR" altLang="pt-BR" sz="2200" baseline="30000" smtClean="0">
                <a:solidFill>
                  <a:srgbClr val="CC0000"/>
                </a:solidFill>
                <a:latin typeface="+mj-lt"/>
              </a:endParaRPr>
            </a:p>
          </p:txBody>
        </p:sp>
        <p:sp>
          <p:nvSpPr>
            <p:cNvPr id="32775" name="Line 7"/>
            <p:cNvSpPr>
              <a:spLocks noChangeShapeType="1"/>
            </p:cNvSpPr>
            <p:nvPr/>
          </p:nvSpPr>
          <p:spPr bwMode="auto">
            <a:xfrm>
              <a:off x="2608" y="2005"/>
              <a:ext cx="23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2200">
                <a:latin typeface="+mj-lt"/>
              </a:endParaRPr>
            </a:p>
          </p:txBody>
        </p:sp>
        <p:sp>
          <p:nvSpPr>
            <p:cNvPr id="32776" name="Text Box 8"/>
            <p:cNvSpPr txBox="1">
              <a:spLocks noChangeArrowheads="1"/>
            </p:cNvSpPr>
            <p:nvPr/>
          </p:nvSpPr>
          <p:spPr bwMode="auto">
            <a:xfrm>
              <a:off x="2608" y="1942"/>
              <a:ext cx="264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pt-BR" altLang="pt-BR" sz="2200" dirty="0" smtClean="0">
                  <a:solidFill>
                    <a:srgbClr val="CC0000"/>
                  </a:solidFill>
                  <a:latin typeface="+mj-lt"/>
                </a:rPr>
                <a:t>a</a:t>
              </a:r>
              <a:r>
                <a:rPr lang="pt-BR" altLang="pt-BR" sz="2200" baseline="-25000" dirty="0" smtClean="0">
                  <a:solidFill>
                    <a:srgbClr val="CC0000"/>
                  </a:solidFill>
                  <a:latin typeface="+mj-lt"/>
                </a:rPr>
                <a:t>0</a:t>
              </a:r>
              <a:endParaRPr lang="pt-BR" altLang="pt-BR" sz="2200" baseline="30000" dirty="0" smtClean="0">
                <a:solidFill>
                  <a:srgbClr val="CC0000"/>
                </a:solidFill>
                <a:latin typeface="+mj-lt"/>
              </a:endParaRPr>
            </a:p>
          </p:txBody>
        </p:sp>
        <p:sp>
          <p:nvSpPr>
            <p:cNvPr id="32777" name="Text Box 9"/>
            <p:cNvSpPr txBox="1">
              <a:spLocks noChangeArrowheads="1"/>
            </p:cNvSpPr>
            <p:nvPr/>
          </p:nvSpPr>
          <p:spPr bwMode="auto">
            <a:xfrm>
              <a:off x="2880" y="2182"/>
              <a:ext cx="264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pt-BR" altLang="pt-BR" sz="2200" smtClean="0">
                  <a:solidFill>
                    <a:srgbClr val="CC0000"/>
                  </a:solidFill>
                  <a:latin typeface="+mj-lt"/>
                </a:rPr>
                <a:t>a</a:t>
              </a:r>
              <a:r>
                <a:rPr lang="pt-BR" altLang="pt-BR" sz="2200" baseline="-25000" smtClean="0">
                  <a:solidFill>
                    <a:srgbClr val="CC0000"/>
                  </a:solidFill>
                  <a:latin typeface="+mj-lt"/>
                </a:rPr>
                <a:t>2</a:t>
              </a:r>
              <a:endParaRPr lang="pt-BR" altLang="pt-BR" sz="2200" baseline="30000" smtClean="0">
                <a:solidFill>
                  <a:srgbClr val="CC0000"/>
                </a:solidFill>
                <a:latin typeface="+mj-lt"/>
              </a:endParaRPr>
            </a:p>
          </p:txBody>
        </p:sp>
        <p:sp>
          <p:nvSpPr>
            <p:cNvPr id="32778" name="Line 10"/>
            <p:cNvSpPr>
              <a:spLocks noChangeShapeType="1"/>
            </p:cNvSpPr>
            <p:nvPr/>
          </p:nvSpPr>
          <p:spPr bwMode="auto">
            <a:xfrm>
              <a:off x="2880" y="2478"/>
              <a:ext cx="23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2200">
                <a:latin typeface="+mj-lt"/>
              </a:endParaRPr>
            </a:p>
          </p:txBody>
        </p:sp>
        <p:sp>
          <p:nvSpPr>
            <p:cNvPr id="32779" name="Text Box 11"/>
            <p:cNvSpPr txBox="1">
              <a:spLocks noChangeArrowheads="1"/>
            </p:cNvSpPr>
            <p:nvPr/>
          </p:nvSpPr>
          <p:spPr bwMode="auto">
            <a:xfrm>
              <a:off x="2880" y="2425"/>
              <a:ext cx="264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pt-BR" altLang="pt-BR" sz="2200" smtClean="0">
                  <a:solidFill>
                    <a:srgbClr val="CC0000"/>
                  </a:solidFill>
                  <a:latin typeface="+mj-lt"/>
                </a:rPr>
                <a:t>a</a:t>
              </a:r>
              <a:r>
                <a:rPr lang="pt-BR" altLang="pt-BR" sz="2200" baseline="-25000" smtClean="0">
                  <a:solidFill>
                    <a:srgbClr val="CC0000"/>
                  </a:solidFill>
                  <a:latin typeface="+mj-lt"/>
                </a:rPr>
                <a:t>0</a:t>
              </a:r>
              <a:endParaRPr lang="pt-BR" altLang="pt-BR" sz="2200" baseline="30000" smtClean="0">
                <a:solidFill>
                  <a:srgbClr val="CC0000"/>
                </a:solidFill>
                <a:latin typeface="+mj-lt"/>
              </a:endParaRPr>
            </a:p>
          </p:txBody>
        </p:sp>
        <p:sp>
          <p:nvSpPr>
            <p:cNvPr id="32780" name="Rectangle 12"/>
            <p:cNvSpPr>
              <a:spLocks noChangeArrowheads="1"/>
            </p:cNvSpPr>
            <p:nvPr/>
          </p:nvSpPr>
          <p:spPr bwMode="auto">
            <a:xfrm>
              <a:off x="1519" y="2326"/>
              <a:ext cx="1769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CC0000"/>
                </a:buClr>
                <a:buFont typeface="Wingdings" pitchFamily="2" charset="2"/>
                <a:buNone/>
                <a:defRPr/>
              </a:pPr>
              <a:r>
                <a:rPr lang="pt-BR" altLang="pt-BR" sz="2200" smtClean="0">
                  <a:solidFill>
                    <a:srgbClr val="CC0000"/>
                  </a:solidFill>
                  <a:latin typeface="+mj-lt"/>
                </a:rPr>
                <a:t>x</a:t>
              </a:r>
              <a:r>
                <a:rPr lang="pt-BR" altLang="pt-BR" sz="2200" baseline="-25000" smtClean="0">
                  <a:solidFill>
                    <a:srgbClr val="CC0000"/>
                  </a:solidFill>
                  <a:latin typeface="+mj-lt"/>
                </a:rPr>
                <a:t>1</a:t>
              </a:r>
              <a:r>
                <a:rPr lang="pt-BR" altLang="pt-BR" sz="2200" smtClean="0">
                  <a:solidFill>
                    <a:srgbClr val="CC0000"/>
                  </a:solidFill>
                  <a:latin typeface="+mj-lt"/>
                </a:rPr>
                <a:t>x</a:t>
              </a:r>
              <a:r>
                <a:rPr lang="pt-BR" altLang="pt-BR" sz="2200" baseline="-25000" smtClean="0">
                  <a:solidFill>
                    <a:srgbClr val="CC0000"/>
                  </a:solidFill>
                  <a:latin typeface="+mj-lt"/>
                </a:rPr>
                <a:t>2 </a:t>
              </a:r>
              <a:r>
                <a:rPr lang="pt-BR" altLang="pt-BR" sz="2200" smtClean="0">
                  <a:solidFill>
                    <a:srgbClr val="CC0000"/>
                  </a:solidFill>
                  <a:latin typeface="+mj-lt"/>
                </a:rPr>
                <a:t>+ x</a:t>
              </a:r>
              <a:r>
                <a:rPr lang="pt-BR" altLang="pt-BR" sz="2200" baseline="-25000" smtClean="0">
                  <a:solidFill>
                    <a:srgbClr val="CC0000"/>
                  </a:solidFill>
                  <a:latin typeface="+mj-lt"/>
                </a:rPr>
                <a:t>1</a:t>
              </a:r>
              <a:r>
                <a:rPr lang="pt-BR" altLang="pt-BR" sz="2200" smtClean="0">
                  <a:solidFill>
                    <a:srgbClr val="CC0000"/>
                  </a:solidFill>
                  <a:latin typeface="+mj-lt"/>
                </a:rPr>
                <a:t>x</a:t>
              </a:r>
              <a:r>
                <a:rPr lang="pt-BR" altLang="pt-BR" sz="2200" baseline="-25000" smtClean="0">
                  <a:solidFill>
                    <a:srgbClr val="CC0000"/>
                  </a:solidFill>
                  <a:latin typeface="+mj-lt"/>
                </a:rPr>
                <a:t>3</a:t>
              </a:r>
              <a:r>
                <a:rPr lang="pt-BR" altLang="pt-BR" sz="2200" smtClean="0">
                  <a:solidFill>
                    <a:srgbClr val="CC0000"/>
                  </a:solidFill>
                  <a:latin typeface="+mj-lt"/>
                </a:rPr>
                <a:t> + x</a:t>
              </a:r>
              <a:r>
                <a:rPr lang="pt-BR" altLang="pt-BR" sz="2200" baseline="-25000" smtClean="0">
                  <a:solidFill>
                    <a:srgbClr val="CC0000"/>
                  </a:solidFill>
                  <a:latin typeface="+mj-lt"/>
                </a:rPr>
                <a:t>2</a:t>
              </a:r>
              <a:r>
                <a:rPr lang="pt-BR" altLang="pt-BR" sz="2200" smtClean="0">
                  <a:solidFill>
                    <a:srgbClr val="CC0000"/>
                  </a:solidFill>
                  <a:latin typeface="+mj-lt"/>
                </a:rPr>
                <a:t>x</a:t>
              </a:r>
              <a:r>
                <a:rPr lang="pt-BR" altLang="pt-BR" sz="2200" baseline="-25000" smtClean="0">
                  <a:solidFill>
                    <a:srgbClr val="CC0000"/>
                  </a:solidFill>
                  <a:latin typeface="+mj-lt"/>
                </a:rPr>
                <a:t>3</a:t>
              </a:r>
              <a:r>
                <a:rPr lang="pt-BR" altLang="pt-BR" sz="2200" smtClean="0">
                  <a:solidFill>
                    <a:srgbClr val="CC0000"/>
                  </a:solidFill>
                  <a:latin typeface="+mj-lt"/>
                </a:rPr>
                <a:t> =</a:t>
              </a:r>
              <a:endParaRPr lang="pt-BR" altLang="pt-BR" sz="2200" baseline="-25000" smtClean="0">
                <a:solidFill>
                  <a:srgbClr val="CC0000"/>
                </a:solidFill>
                <a:latin typeface="+mj-lt"/>
              </a:endParaRPr>
            </a:p>
          </p:txBody>
        </p:sp>
        <p:sp>
          <p:nvSpPr>
            <p:cNvPr id="32781" name="Rectangle 16"/>
            <p:cNvSpPr>
              <a:spLocks noChangeArrowheads="1"/>
            </p:cNvSpPr>
            <p:nvPr/>
          </p:nvSpPr>
          <p:spPr bwMode="auto">
            <a:xfrm>
              <a:off x="1545" y="2812"/>
              <a:ext cx="998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CC0000"/>
                </a:buClr>
                <a:buFont typeface="Wingdings" pitchFamily="2" charset="2"/>
                <a:buNone/>
                <a:defRPr/>
              </a:pPr>
              <a:r>
                <a:rPr lang="pt-BR" altLang="pt-BR" sz="2200" smtClean="0">
                  <a:solidFill>
                    <a:srgbClr val="CC0000"/>
                  </a:solidFill>
                  <a:latin typeface="+mj-lt"/>
                </a:rPr>
                <a:t>x</a:t>
              </a:r>
              <a:r>
                <a:rPr lang="pt-BR" altLang="pt-BR" sz="2200" baseline="-25000" smtClean="0">
                  <a:solidFill>
                    <a:srgbClr val="CC0000"/>
                  </a:solidFill>
                  <a:latin typeface="+mj-lt"/>
                </a:rPr>
                <a:t>1</a:t>
              </a:r>
              <a:r>
                <a:rPr lang="pt-BR" altLang="pt-BR" sz="2200" smtClean="0">
                  <a:solidFill>
                    <a:srgbClr val="CC0000"/>
                  </a:solidFill>
                  <a:latin typeface="+mj-lt"/>
                </a:rPr>
                <a:t>x</a:t>
              </a:r>
              <a:r>
                <a:rPr lang="pt-BR" altLang="pt-BR" sz="2200" baseline="-25000" smtClean="0">
                  <a:solidFill>
                    <a:srgbClr val="CC0000"/>
                  </a:solidFill>
                  <a:latin typeface="+mj-lt"/>
                </a:rPr>
                <a:t>2</a:t>
              </a:r>
              <a:r>
                <a:rPr lang="pt-BR" altLang="pt-BR" sz="2200" smtClean="0">
                  <a:solidFill>
                    <a:srgbClr val="CC0000"/>
                  </a:solidFill>
                  <a:latin typeface="+mj-lt"/>
                </a:rPr>
                <a:t>x</a:t>
              </a:r>
              <a:r>
                <a:rPr lang="pt-BR" altLang="pt-BR" sz="2200" baseline="-25000" smtClean="0">
                  <a:solidFill>
                    <a:srgbClr val="CC0000"/>
                  </a:solidFill>
                  <a:latin typeface="+mj-lt"/>
                </a:rPr>
                <a:t>3</a:t>
              </a:r>
              <a:r>
                <a:rPr lang="pt-BR" altLang="pt-BR" sz="2200" smtClean="0">
                  <a:solidFill>
                    <a:srgbClr val="CC0000"/>
                  </a:solidFill>
                  <a:latin typeface="+mj-lt"/>
                </a:rPr>
                <a:t>  = –</a:t>
              </a:r>
              <a:endParaRPr lang="pt-BR" altLang="pt-BR" sz="2200" baseline="-25000" smtClean="0">
                <a:solidFill>
                  <a:srgbClr val="CC0000"/>
                </a:solidFill>
                <a:latin typeface="+mj-lt"/>
              </a:endParaRPr>
            </a:p>
          </p:txBody>
        </p:sp>
        <p:sp>
          <p:nvSpPr>
            <p:cNvPr id="32782" name="Text Box 17"/>
            <p:cNvSpPr txBox="1">
              <a:spLocks noChangeArrowheads="1"/>
            </p:cNvSpPr>
            <p:nvPr/>
          </p:nvSpPr>
          <p:spPr bwMode="auto">
            <a:xfrm>
              <a:off x="2336" y="2672"/>
              <a:ext cx="264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pt-BR" altLang="pt-BR" sz="2200" dirty="0" smtClean="0">
                  <a:solidFill>
                    <a:srgbClr val="CC0000"/>
                  </a:solidFill>
                  <a:latin typeface="+mj-lt"/>
                </a:rPr>
                <a:t>a</a:t>
              </a:r>
              <a:r>
                <a:rPr lang="pt-BR" altLang="pt-BR" sz="2200" baseline="-25000" dirty="0" smtClean="0">
                  <a:solidFill>
                    <a:srgbClr val="CC0000"/>
                  </a:solidFill>
                  <a:latin typeface="+mj-lt"/>
                </a:rPr>
                <a:t>3</a:t>
              </a:r>
              <a:endParaRPr lang="pt-BR" altLang="pt-BR" sz="2200" baseline="30000" dirty="0" smtClean="0">
                <a:solidFill>
                  <a:srgbClr val="CC0000"/>
                </a:solidFill>
                <a:latin typeface="+mj-lt"/>
              </a:endParaRPr>
            </a:p>
          </p:txBody>
        </p:sp>
        <p:sp>
          <p:nvSpPr>
            <p:cNvPr id="32783" name="Line 18"/>
            <p:cNvSpPr>
              <a:spLocks noChangeShapeType="1"/>
            </p:cNvSpPr>
            <p:nvPr/>
          </p:nvSpPr>
          <p:spPr bwMode="auto">
            <a:xfrm>
              <a:off x="2336" y="2968"/>
              <a:ext cx="23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2200">
                <a:latin typeface="+mj-lt"/>
              </a:endParaRPr>
            </a:p>
          </p:txBody>
        </p:sp>
        <p:sp>
          <p:nvSpPr>
            <p:cNvPr id="32784" name="Text Box 19"/>
            <p:cNvSpPr txBox="1">
              <a:spLocks noChangeArrowheads="1"/>
            </p:cNvSpPr>
            <p:nvPr/>
          </p:nvSpPr>
          <p:spPr bwMode="auto">
            <a:xfrm>
              <a:off x="2336" y="2915"/>
              <a:ext cx="264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pt-BR" altLang="pt-BR" sz="2200" smtClean="0">
                  <a:solidFill>
                    <a:srgbClr val="CC0000"/>
                  </a:solidFill>
                  <a:latin typeface="+mj-lt"/>
                </a:rPr>
                <a:t>a</a:t>
              </a:r>
              <a:r>
                <a:rPr lang="pt-BR" altLang="pt-BR" sz="2200" baseline="-25000" smtClean="0">
                  <a:solidFill>
                    <a:srgbClr val="CC0000"/>
                  </a:solidFill>
                  <a:latin typeface="+mj-lt"/>
                </a:rPr>
                <a:t>0</a:t>
              </a:r>
              <a:endParaRPr lang="pt-BR" altLang="pt-BR" sz="2200" baseline="30000" smtClean="0">
                <a:solidFill>
                  <a:srgbClr val="CC0000"/>
                </a:solidFill>
                <a:latin typeface="+mj-lt"/>
              </a:endParaRPr>
            </a:p>
          </p:txBody>
        </p:sp>
        <p:sp>
          <p:nvSpPr>
            <p:cNvPr id="32785" name="Rectangle 20"/>
            <p:cNvSpPr>
              <a:spLocks noChangeArrowheads="1"/>
            </p:cNvSpPr>
            <p:nvPr/>
          </p:nvSpPr>
          <p:spPr bwMode="auto">
            <a:xfrm>
              <a:off x="1428" y="1706"/>
              <a:ext cx="2405" cy="15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pt-BR" altLang="pt-BR" sz="2200" smtClean="0">
                <a:latin typeface="+mj-lt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2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/>
      <p:bldP spid="32771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2571750"/>
            <a:ext cx="8435975" cy="1073150"/>
          </a:xfrm>
        </p:spPr>
        <p:txBody>
          <a:bodyPr/>
          <a:lstStyle/>
          <a:p>
            <a:pPr marL="0" indent="0" algn="just" eaLnBrk="1" hangingPunct="1">
              <a:lnSpc>
                <a:spcPct val="120000"/>
              </a:lnSpc>
              <a:buClr>
                <a:srgbClr val="002060"/>
              </a:buClr>
              <a:buFont typeface="Arial" charset="0"/>
              <a:buNone/>
            </a:pPr>
            <a:r>
              <a:rPr lang="pt-BR" altLang="pt-BR" sz="2200" b="1" smtClean="0"/>
              <a:t>1º) Obter a soma, o produto e a soma dos inversos das raízes da equação 2x</a:t>
            </a:r>
            <a:r>
              <a:rPr lang="pt-BR" altLang="pt-BR" sz="2200" b="1" baseline="30000" smtClean="0"/>
              <a:t>3</a:t>
            </a:r>
            <a:r>
              <a:rPr lang="pt-BR" altLang="pt-BR" sz="2200" b="1" smtClean="0"/>
              <a:t> + 4x</a:t>
            </a:r>
            <a:r>
              <a:rPr lang="pt-BR" altLang="pt-BR" sz="2200" b="1" baseline="30000" smtClean="0"/>
              <a:t>2</a:t>
            </a:r>
            <a:r>
              <a:rPr lang="pt-BR" altLang="pt-BR" sz="2200" b="1" smtClean="0"/>
              <a:t> + 9x – 6 = 0.</a:t>
            </a:r>
          </a:p>
        </p:txBody>
      </p:sp>
      <p:sp>
        <p:nvSpPr>
          <p:cNvPr id="35843" name="Rectangle 3"/>
          <p:cNvSpPr txBox="1">
            <a:spLocks noChangeArrowheads="1"/>
          </p:cNvSpPr>
          <p:nvPr/>
        </p:nvSpPr>
        <p:spPr bwMode="auto">
          <a:xfrm>
            <a:off x="457200" y="3644900"/>
            <a:ext cx="8291513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buClr>
                <a:srgbClr val="002060"/>
              </a:buClr>
              <a:buFont typeface="Arial" charset="0"/>
              <a:buNone/>
            </a:pPr>
            <a:r>
              <a:rPr lang="pt-BR" altLang="pt-BR" sz="2200" b="1"/>
              <a:t>2º) Achar as raízes da equação x</a:t>
            </a:r>
            <a:r>
              <a:rPr lang="pt-BR" altLang="pt-BR" sz="2200" b="1" baseline="30000"/>
              <a:t>3</a:t>
            </a:r>
            <a:r>
              <a:rPr lang="pt-BR" altLang="pt-BR" sz="2200" b="1"/>
              <a:t> – 3x</a:t>
            </a:r>
            <a:r>
              <a:rPr lang="pt-BR" altLang="pt-BR" sz="2200" b="1" baseline="30000"/>
              <a:t>2</a:t>
            </a:r>
            <a:r>
              <a:rPr lang="pt-BR" altLang="pt-BR" sz="2200" b="1"/>
              <a:t> + 4 = 0, sabendo que uma é dupla.</a:t>
            </a:r>
          </a:p>
        </p:txBody>
      </p:sp>
      <p:sp>
        <p:nvSpPr>
          <p:cNvPr id="35844" name="Rectangle 3"/>
          <p:cNvSpPr txBox="1">
            <a:spLocks noChangeArrowheads="1"/>
          </p:cNvSpPr>
          <p:nvPr/>
        </p:nvSpPr>
        <p:spPr bwMode="auto">
          <a:xfrm>
            <a:off x="457200" y="4718050"/>
            <a:ext cx="8291513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buClr>
                <a:srgbClr val="002060"/>
              </a:buClr>
              <a:buFont typeface="Arial" charset="0"/>
              <a:buNone/>
            </a:pPr>
            <a:r>
              <a:rPr lang="pt-BR" altLang="pt-BR" sz="2200" b="1"/>
              <a:t>3º) Resolver a equação 2x</a:t>
            </a:r>
            <a:r>
              <a:rPr lang="pt-BR" altLang="pt-BR" sz="2200" b="1" baseline="30000"/>
              <a:t>3</a:t>
            </a:r>
            <a:r>
              <a:rPr lang="pt-BR" altLang="pt-BR" sz="2200" b="1"/>
              <a:t> – 3x</a:t>
            </a:r>
            <a:r>
              <a:rPr lang="pt-BR" altLang="pt-BR" sz="2200" b="1" baseline="30000"/>
              <a:t>2</a:t>
            </a:r>
            <a:r>
              <a:rPr lang="pt-BR" altLang="pt-BR" sz="2200" b="1"/>
              <a:t> – 3x + 2 = 0, sabendo que uma é o inverso da outra.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 bwMode="auto">
          <a:xfrm>
            <a:off x="357188" y="549275"/>
            <a:ext cx="7815262" cy="1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pt-BR" sz="2800" b="1" dirty="0" smtClean="0">
                <a:ea typeface="+mn-ea"/>
                <a:cs typeface="+mn-cs"/>
              </a:rPr>
              <a:t>QUESTÕES</a:t>
            </a:r>
            <a:endParaRPr lang="pt-BR" sz="2800" dirty="0"/>
          </a:p>
        </p:txBody>
      </p:sp>
      <p:pic>
        <p:nvPicPr>
          <p:cNvPr id="35846" name="Picture 2" descr="http://zonadaponte.com.sapo.pt/gifs/escola/esc003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2363" y="846138"/>
            <a:ext cx="2408237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tângulo 6"/>
          <p:cNvSpPr/>
          <p:nvPr/>
        </p:nvSpPr>
        <p:spPr>
          <a:xfrm>
            <a:off x="5151438" y="1370013"/>
            <a:ext cx="1511300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sz="1000" dirty="0">
                <a:latin typeface="+mj-lt"/>
              </a:rPr>
              <a:t>http://zonadaponte.com.sapo.pt/gifs/escola/esc003.gif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41438"/>
            <a:ext cx="8229600" cy="1143000"/>
          </a:xfrm>
        </p:spPr>
        <p:txBody>
          <a:bodyPr anchor="t"/>
          <a:lstStyle/>
          <a:p>
            <a:pPr eaLnBrk="1" hangingPunct="1"/>
            <a:r>
              <a:rPr lang="pt-BR" altLang="pt-BR" sz="2800" b="1" smtClean="0">
                <a:cs typeface="Arial" charset="0"/>
              </a:rPr>
              <a:t>EXTRAS</a:t>
            </a:r>
            <a:endParaRPr lang="pt-BR" altLang="pt-BR" sz="2800" b="1" smtClean="0"/>
          </a:p>
        </p:txBody>
      </p:sp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2430463"/>
            <a:ext cx="8229600" cy="2006600"/>
          </a:xfrm>
        </p:spPr>
        <p:txBody>
          <a:bodyPr/>
          <a:lstStyle/>
          <a:p>
            <a:pPr marL="0" indent="0" algn="just">
              <a:buFont typeface="Arial" pitchFamily="34" charset="0"/>
              <a:buNone/>
              <a:defRPr/>
            </a:pPr>
            <a:r>
              <a:rPr lang="pt-BR" sz="2200" b="1" u="sng" dirty="0" smtClean="0"/>
              <a:t>GEOGEBRA </a:t>
            </a:r>
            <a:endParaRPr lang="pt-BR" sz="1500" b="1" u="sng" dirty="0" smtClean="0"/>
          </a:p>
          <a:p>
            <a:pPr marL="0" indent="0" algn="just">
              <a:buFont typeface="Arial" pitchFamily="34" charset="0"/>
              <a:buNone/>
              <a:defRPr/>
            </a:pPr>
            <a:endParaRPr lang="pt-BR" sz="1500" b="1" u="sng" dirty="0"/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ü"/>
              <a:defRPr/>
            </a:pPr>
            <a:r>
              <a:rPr lang="pt-BR" sz="2000" dirty="0" smtClean="0"/>
              <a:t>Utilizar o software </a:t>
            </a:r>
            <a:r>
              <a:rPr lang="pt-BR" sz="2000" dirty="0" err="1" smtClean="0"/>
              <a:t>geogebra</a:t>
            </a:r>
            <a:r>
              <a:rPr lang="pt-BR" sz="2000" dirty="0" smtClean="0"/>
              <a:t> para a representação gráfica de equações </a:t>
            </a:r>
            <a:r>
              <a:rPr lang="pt-BR" sz="2000" dirty="0"/>
              <a:t>polinomiais ou </a:t>
            </a:r>
            <a:r>
              <a:rPr lang="pt-BR" sz="2000" dirty="0" smtClean="0"/>
              <a:t>algébricas.</a:t>
            </a:r>
          </a:p>
          <a:p>
            <a:pPr marL="0" indent="0" algn="just">
              <a:buClr>
                <a:srgbClr val="002060"/>
              </a:buClr>
              <a:buFont typeface="Arial" charset="0"/>
              <a:buNone/>
              <a:defRPr/>
            </a:pPr>
            <a:endParaRPr lang="pt-BR" sz="2000" dirty="0" smtClean="0"/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ü"/>
              <a:defRPr/>
            </a:pPr>
            <a:r>
              <a:rPr lang="pt-BR" sz="2000" dirty="0" smtClean="0"/>
              <a:t>Este programa é de uso livre e pode ser obtido no endereço: </a:t>
            </a:r>
            <a:r>
              <a:rPr lang="pt-BR" sz="2000" dirty="0" smtClean="0">
                <a:hlinkClick r:id="rId2"/>
              </a:rPr>
              <a:t>http://www.baixaki.com.br/download/geogebra.htm</a:t>
            </a:r>
            <a:r>
              <a:rPr lang="pt-BR" sz="2000" dirty="0" smtClean="0"/>
              <a:t>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49375"/>
            <a:ext cx="8229600" cy="1143000"/>
          </a:xfrm>
        </p:spPr>
        <p:txBody>
          <a:bodyPr anchor="t"/>
          <a:lstStyle/>
          <a:p>
            <a:pPr eaLnBrk="1" hangingPunct="1"/>
            <a:r>
              <a:rPr lang="pt-BR" altLang="pt-BR" sz="2800" b="1" smtClean="0">
                <a:cs typeface="Arial" charset="0"/>
              </a:rPr>
              <a:t>REFERÊNCIAS</a:t>
            </a:r>
            <a:endParaRPr lang="pt-BR" altLang="pt-BR" sz="2800" b="1" smtClean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323850" y="2351088"/>
            <a:ext cx="8280400" cy="1366837"/>
          </a:xfrm>
        </p:spPr>
        <p:txBody>
          <a:bodyPr/>
          <a:lstStyle/>
          <a:p>
            <a:pPr marL="0" indent="0" algn="just" eaLnBrk="1" hangingPunct="1">
              <a:buClr>
                <a:srgbClr val="002060"/>
              </a:buClr>
              <a:buFont typeface="Arial" pitchFamily="34" charset="0"/>
              <a:buNone/>
              <a:defRPr/>
            </a:pPr>
            <a:r>
              <a:rPr lang="pt-BR" altLang="pt-BR" sz="2000" b="1" u="sng" dirty="0" smtClean="0"/>
              <a:t>Sites</a:t>
            </a:r>
            <a:r>
              <a:rPr lang="pt-BR" altLang="pt-BR" sz="2000" b="1" dirty="0" smtClean="0"/>
              <a:t>:</a:t>
            </a:r>
          </a:p>
          <a:p>
            <a:pPr marL="0" indent="0" eaLnBrk="1" hangingPunct="1">
              <a:buClr>
                <a:srgbClr val="002060"/>
              </a:buClr>
              <a:buFont typeface="Arial" pitchFamily="34" charset="0"/>
              <a:buNone/>
              <a:defRPr/>
            </a:pPr>
            <a:endParaRPr lang="pt-BR" altLang="pt-BR" sz="500" dirty="0" smtClean="0"/>
          </a:p>
          <a:p>
            <a:pPr eaLnBrk="1" hangingPunct="1">
              <a:buClr>
                <a:srgbClr val="002060"/>
              </a:buClr>
              <a:buFont typeface="Wingdings" panose="05000000000000000000" pitchFamily="2" charset="2"/>
              <a:buChar char="v"/>
              <a:defRPr/>
            </a:pPr>
            <a:r>
              <a:rPr lang="pt-BR" altLang="pt-BR" sz="1800" dirty="0" smtClean="0">
                <a:hlinkClick r:id="rId2"/>
              </a:rPr>
              <a:t>http://www.brasilescola.com/matematica/equacao-polinomial.htm</a:t>
            </a:r>
            <a:endParaRPr lang="pt-BR" altLang="pt-BR" sz="1800" dirty="0" smtClean="0"/>
          </a:p>
          <a:p>
            <a:pPr eaLnBrk="1" hangingPunct="1">
              <a:buClr>
                <a:srgbClr val="002060"/>
              </a:buClr>
              <a:buFont typeface="Wingdings" panose="05000000000000000000" pitchFamily="2" charset="2"/>
              <a:buChar char="v"/>
              <a:defRPr/>
            </a:pPr>
            <a:r>
              <a:rPr lang="pt-BR" altLang="pt-BR" sz="1800" dirty="0" smtClean="0">
                <a:hlinkClick r:id="rId3"/>
              </a:rPr>
              <a:t>http://pt.wikipedia.org/wiki/Equa%C3%A7%C3%A3o_polinomial</a:t>
            </a:r>
            <a:endParaRPr lang="pt-BR" altLang="pt-BR" sz="1800" dirty="0" smtClean="0"/>
          </a:p>
          <a:p>
            <a:pPr marL="0" indent="0" eaLnBrk="1" hangingPunct="1">
              <a:buClr>
                <a:srgbClr val="002060"/>
              </a:buClr>
              <a:buFont typeface="Arial" pitchFamily="34" charset="0"/>
              <a:buNone/>
              <a:defRPr/>
            </a:pPr>
            <a:endParaRPr lang="pt-BR" altLang="pt-BR" sz="800" dirty="0" smtClean="0"/>
          </a:p>
          <a:p>
            <a:pPr marL="0" indent="0" algn="just" eaLnBrk="1" hangingPunct="1">
              <a:buClr>
                <a:srgbClr val="002060"/>
              </a:buClr>
              <a:buFont typeface="Arial" pitchFamily="34" charset="0"/>
              <a:buNone/>
              <a:defRPr/>
            </a:pPr>
            <a:endParaRPr lang="pt-BR" altLang="pt-BR" sz="1800" dirty="0" smtClean="0"/>
          </a:p>
        </p:txBody>
      </p:sp>
      <p:sp>
        <p:nvSpPr>
          <p:cNvPr id="6" name="Espaço Reservado para Conteúdo 4"/>
          <p:cNvSpPr txBox="1">
            <a:spLocks/>
          </p:cNvSpPr>
          <p:nvPr/>
        </p:nvSpPr>
        <p:spPr bwMode="auto">
          <a:xfrm>
            <a:off x="352425" y="3933825"/>
            <a:ext cx="8280400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  <a:defRPr/>
            </a:pPr>
            <a:r>
              <a:rPr lang="pt-BR" sz="2000" b="1" u="sng" dirty="0" smtClean="0"/>
              <a:t>Livros</a:t>
            </a:r>
            <a:r>
              <a:rPr lang="pt-BR" sz="2000" b="1" dirty="0" smtClean="0"/>
              <a:t>:</a:t>
            </a:r>
          </a:p>
          <a:p>
            <a:pPr marL="0" indent="0">
              <a:buFont typeface="Arial" charset="0"/>
              <a:buNone/>
              <a:defRPr/>
            </a:pPr>
            <a:endParaRPr lang="pt-BR" sz="500" dirty="0"/>
          </a:p>
          <a:p>
            <a:pPr algn="just">
              <a:buClr>
                <a:srgbClr val="002060"/>
              </a:buClr>
              <a:buFont typeface="Wingdings" pitchFamily="2" charset="2"/>
              <a:buChar char="v"/>
              <a:defRPr/>
            </a:pPr>
            <a:r>
              <a:rPr lang="pt-BR" sz="1800" dirty="0" smtClean="0"/>
              <a:t>I. Silva, Cláudio Xavier da. II. Filho, Benigno Barreto. Matemática aula por aula, 3: ensino médio – São Paulo : FTD, 2009. </a:t>
            </a:r>
          </a:p>
          <a:p>
            <a:pPr algn="just">
              <a:buClr>
                <a:srgbClr val="002060"/>
              </a:buClr>
              <a:buFont typeface="Wingdings" pitchFamily="2" charset="2"/>
              <a:buChar char="v"/>
              <a:defRPr/>
            </a:pPr>
            <a:r>
              <a:rPr lang="pt-BR" sz="1800" dirty="0" smtClean="0"/>
              <a:t>Dante, Luiz Roberto. Matemática : volume único - Ática. São Paulo : Ática,  2005.</a:t>
            </a:r>
          </a:p>
          <a:p>
            <a:pPr algn="just">
              <a:buClr>
                <a:srgbClr val="002060"/>
              </a:buClr>
              <a:buFont typeface="Wingdings" pitchFamily="2" charset="2"/>
              <a:buChar char="v"/>
              <a:defRPr/>
            </a:pPr>
            <a:r>
              <a:rPr lang="pt-BR" sz="1800" dirty="0" smtClean="0"/>
              <a:t>I. </a:t>
            </a:r>
            <a:r>
              <a:rPr lang="pt-BR" sz="1800" dirty="0" err="1" smtClean="0"/>
              <a:t>Iezzi,Gelson</a:t>
            </a:r>
            <a:r>
              <a:rPr lang="pt-BR" sz="1800" dirty="0" smtClean="0"/>
              <a:t>. II. </a:t>
            </a:r>
            <a:r>
              <a:rPr lang="pt-BR" sz="1800" dirty="0" err="1" smtClean="0"/>
              <a:t>Dolce</a:t>
            </a:r>
            <a:r>
              <a:rPr lang="pt-BR" sz="1800" dirty="0" smtClean="0"/>
              <a:t>, Osvaldo. III. </a:t>
            </a:r>
            <a:r>
              <a:rPr lang="pt-BR" sz="1800" dirty="0" err="1" smtClean="0"/>
              <a:t>Degenszajn</a:t>
            </a:r>
            <a:r>
              <a:rPr lang="pt-BR" sz="1800" dirty="0" smtClean="0"/>
              <a:t>, David. IV. </a:t>
            </a:r>
            <a:r>
              <a:rPr lang="pt-BR" sz="1800" dirty="0" err="1" smtClean="0"/>
              <a:t>Périgo</a:t>
            </a:r>
            <a:r>
              <a:rPr lang="pt-BR" sz="1800" dirty="0" smtClean="0"/>
              <a:t>, Roberto. Matemática : volume único – São Paulo : Atual, 2002.</a:t>
            </a:r>
            <a:endParaRPr lang="pt-BR" sz="1800" dirty="0" smtClean="0">
              <a:solidFill>
                <a:srgbClr val="0000E2"/>
              </a:solidFill>
            </a:endParaRPr>
          </a:p>
          <a:p>
            <a:pPr algn="just">
              <a:buClr>
                <a:srgbClr val="002060"/>
              </a:buClr>
              <a:buFont typeface="Wingdings" pitchFamily="2" charset="2"/>
              <a:buChar char="v"/>
              <a:defRPr/>
            </a:pPr>
            <a:endParaRPr lang="pt-BR" sz="1800" dirty="0" smtClean="0"/>
          </a:p>
          <a:p>
            <a:pPr marL="0" indent="0" algn="just">
              <a:buClr>
                <a:srgbClr val="002060"/>
              </a:buClr>
              <a:buFont typeface="Arial" charset="0"/>
              <a:buNone/>
              <a:defRPr/>
            </a:pPr>
            <a:endParaRPr lang="pt-BR" sz="18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46138"/>
            <a:ext cx="8229600" cy="1143000"/>
          </a:xfrm>
        </p:spPr>
        <p:txBody>
          <a:bodyPr/>
          <a:lstStyle/>
          <a:p>
            <a:pPr eaLnBrk="1" hangingPunct="1"/>
            <a:r>
              <a:rPr lang="pt-BR" altLang="pt-BR" sz="2800" b="1" smtClean="0"/>
              <a:t>TEOREMA FUNDAMENTAL DA ÁLGEBRA (T.F.A.)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101850"/>
            <a:ext cx="8229600" cy="1223963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buClr>
                <a:srgbClr val="002060"/>
              </a:buClr>
              <a:buFont typeface="Wingdings" pitchFamily="2" charset="2"/>
              <a:buChar char="v"/>
            </a:pPr>
            <a:r>
              <a:rPr lang="pt-BR" altLang="pt-BR" sz="2200" smtClean="0"/>
              <a:t>Toda equação algébrica de variável complexa e grau n, com n ≥ 1, admite pelo menos uma raiz complexa (real ou imaginária).</a:t>
            </a:r>
          </a:p>
        </p:txBody>
      </p:sp>
      <p:sp>
        <p:nvSpPr>
          <p:cNvPr id="118027" name="Text Box 267"/>
          <p:cNvSpPr txBox="1">
            <a:spLocks noChangeArrowheads="1"/>
          </p:cNvSpPr>
          <p:nvPr/>
        </p:nvSpPr>
        <p:spPr bwMode="auto">
          <a:xfrm>
            <a:off x="779463" y="3357563"/>
            <a:ext cx="513080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2060"/>
              </a:buClr>
              <a:buFont typeface="Wingdings" pitchFamily="2" charset="2"/>
              <a:buChar char="ü"/>
              <a:defRPr/>
            </a:pPr>
            <a:r>
              <a:rPr lang="pt-BR" altLang="pt-BR" sz="2200" dirty="0" smtClean="0">
                <a:latin typeface="+mj-lt"/>
              </a:rPr>
              <a:t> A equação 2x – 6 = 0 admite a raiz real 3.</a:t>
            </a:r>
          </a:p>
        </p:txBody>
      </p:sp>
      <p:sp>
        <p:nvSpPr>
          <p:cNvPr id="118028" name="Text Box 268"/>
          <p:cNvSpPr txBox="1">
            <a:spLocks noChangeArrowheads="1"/>
          </p:cNvSpPr>
          <p:nvPr/>
        </p:nvSpPr>
        <p:spPr bwMode="auto">
          <a:xfrm>
            <a:off x="784225" y="4005263"/>
            <a:ext cx="6969125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2060"/>
              </a:buClr>
              <a:buFont typeface="Wingdings" pitchFamily="2" charset="2"/>
              <a:buChar char="ü"/>
              <a:defRPr/>
            </a:pPr>
            <a:r>
              <a:rPr lang="pt-BR" altLang="pt-BR" sz="2200" smtClean="0">
                <a:latin typeface="+mj-lt"/>
              </a:rPr>
              <a:t> a equação x</a:t>
            </a:r>
            <a:r>
              <a:rPr lang="pt-BR" altLang="pt-BR" sz="2200" baseline="30000" smtClean="0">
                <a:latin typeface="+mj-lt"/>
              </a:rPr>
              <a:t>2</a:t>
            </a:r>
            <a:r>
              <a:rPr lang="pt-BR" altLang="pt-BR" sz="2200" smtClean="0">
                <a:latin typeface="+mj-lt"/>
              </a:rPr>
              <a:t> + 4 = 0 admite as raízes imaginárias 2i e –2i.</a:t>
            </a:r>
          </a:p>
        </p:txBody>
      </p:sp>
      <p:sp>
        <p:nvSpPr>
          <p:cNvPr id="118029" name="Text Box 269"/>
          <p:cNvSpPr txBox="1">
            <a:spLocks noChangeArrowheads="1"/>
          </p:cNvSpPr>
          <p:nvPr/>
        </p:nvSpPr>
        <p:spPr bwMode="auto">
          <a:xfrm>
            <a:off x="769938" y="4654550"/>
            <a:ext cx="7704137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002060"/>
              </a:buClr>
              <a:buFont typeface="Wingdings" pitchFamily="2" charset="2"/>
              <a:buChar char="ü"/>
              <a:defRPr/>
            </a:pPr>
            <a:r>
              <a:rPr lang="pt-BR" altLang="pt-BR" sz="2200" smtClean="0">
                <a:latin typeface="+mj-lt"/>
              </a:rPr>
              <a:t>A equação x</a:t>
            </a:r>
            <a:r>
              <a:rPr lang="pt-BR" altLang="pt-BR" sz="2200" baseline="30000" smtClean="0">
                <a:latin typeface="+mj-lt"/>
              </a:rPr>
              <a:t>4</a:t>
            </a:r>
            <a:r>
              <a:rPr lang="pt-BR" altLang="pt-BR" sz="2200" smtClean="0">
                <a:latin typeface="+mj-lt"/>
              </a:rPr>
              <a:t> – 81 = 0 admite a raiz real 3 e a raiz imaginária –3i, entre outras.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1180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1180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1180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1180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1180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1180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1180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1180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1180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099" grpId="0" build="p"/>
      <p:bldP spid="118027" grpId="0"/>
      <p:bldP spid="118028" grpId="0"/>
      <p:bldP spid="1180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73113"/>
            <a:ext cx="8229600" cy="1143000"/>
          </a:xfrm>
        </p:spPr>
        <p:txBody>
          <a:bodyPr/>
          <a:lstStyle/>
          <a:p>
            <a:pPr eaLnBrk="1" hangingPunct="1"/>
            <a:r>
              <a:rPr lang="pt-BR" altLang="pt-BR" sz="2800" b="1" smtClean="0"/>
              <a:t>FATORAÇÃO DE UM POLINÔMIO</a:t>
            </a:r>
          </a:p>
        </p:txBody>
      </p:sp>
      <p:sp>
        <p:nvSpPr>
          <p:cNvPr id="5123" name="Rectangle 166"/>
          <p:cNvSpPr>
            <a:spLocks noGrp="1" noChangeArrowheads="1"/>
          </p:cNvSpPr>
          <p:nvPr>
            <p:ph idx="1"/>
          </p:nvPr>
        </p:nvSpPr>
        <p:spPr>
          <a:xfrm>
            <a:off x="457200" y="1960563"/>
            <a:ext cx="8229600" cy="1252537"/>
          </a:xfrm>
        </p:spPr>
        <p:txBody>
          <a:bodyPr/>
          <a:lstStyle/>
          <a:p>
            <a:pPr eaLnBrk="1" hangingPunct="1">
              <a:buClr>
                <a:srgbClr val="002060"/>
              </a:buClr>
              <a:buFont typeface="Wingdings" pitchFamily="2" charset="2"/>
              <a:buChar char="v"/>
              <a:defRPr/>
            </a:pPr>
            <a:r>
              <a:rPr lang="pt-BR" altLang="pt-BR" sz="2200" smtClean="0">
                <a:latin typeface="+mj-lt"/>
              </a:rPr>
              <a:t>Uma consequência imediata do T.F.A. é o teorema a seguir.</a:t>
            </a:r>
          </a:p>
        </p:txBody>
      </p:sp>
      <p:sp>
        <p:nvSpPr>
          <p:cNvPr id="122023" name="Text Box 167"/>
          <p:cNvSpPr txBox="1">
            <a:spLocks noChangeArrowheads="1"/>
          </p:cNvSpPr>
          <p:nvPr/>
        </p:nvSpPr>
        <p:spPr bwMode="auto">
          <a:xfrm>
            <a:off x="971550" y="2855913"/>
            <a:ext cx="7200900" cy="1282700"/>
          </a:xfrm>
          <a:prstGeom prst="rect">
            <a:avLst/>
          </a:prstGeom>
          <a:noFill/>
          <a:ln w="28575">
            <a:solidFill>
              <a:srgbClr val="0000D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pt-BR" altLang="pt-BR" sz="2200" dirty="0" smtClean="0">
                <a:latin typeface="+mj-lt"/>
              </a:rPr>
              <a:t>Toda equação algébrica de variável complexa e grau n, com n ≥ 1, admite exatamente n raízes complexas (reais ou imaginárias).</a:t>
            </a:r>
          </a:p>
        </p:txBody>
      </p:sp>
      <p:sp>
        <p:nvSpPr>
          <p:cNvPr id="122024" name="Text Box 168"/>
          <p:cNvSpPr txBox="1">
            <a:spLocks noChangeArrowheads="1"/>
          </p:cNvSpPr>
          <p:nvPr/>
        </p:nvSpPr>
        <p:spPr bwMode="auto">
          <a:xfrm>
            <a:off x="898525" y="4581525"/>
            <a:ext cx="73453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2060"/>
              </a:buClr>
              <a:buFont typeface="Wingdings" pitchFamily="2" charset="2"/>
              <a:buChar char="ü"/>
              <a:defRPr/>
            </a:pPr>
            <a:r>
              <a:rPr lang="pt-BR" altLang="pt-BR" sz="2200" smtClean="0">
                <a:latin typeface="+mj-lt"/>
              </a:rPr>
              <a:t>Portanto, uma equação tem sempre tantas raízes quanto for o seu grau.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1220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1220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1220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3" grpId="0" build="p"/>
      <p:bldP spid="122023" grpId="0" animBg="1"/>
      <p:bldP spid="1220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79463"/>
            <a:ext cx="8229600" cy="1143000"/>
          </a:xfrm>
        </p:spPr>
        <p:txBody>
          <a:bodyPr/>
          <a:lstStyle/>
          <a:p>
            <a:pPr eaLnBrk="1" hangingPunct="1"/>
            <a:r>
              <a:rPr lang="pt-BR" altLang="pt-BR" sz="2800" b="1" smtClean="0"/>
              <a:t>DEMONSTRAÇÃO</a:t>
            </a:r>
          </a:p>
        </p:txBody>
      </p:sp>
      <p:sp>
        <p:nvSpPr>
          <p:cNvPr id="118792" name="Rectangle 8"/>
          <p:cNvSpPr>
            <a:spLocks noGrp="1" noChangeArrowheads="1"/>
          </p:cNvSpPr>
          <p:nvPr>
            <p:ph idx="1"/>
          </p:nvPr>
        </p:nvSpPr>
        <p:spPr>
          <a:xfrm>
            <a:off x="457200" y="1989138"/>
            <a:ext cx="8229600" cy="1223962"/>
          </a:xfrm>
        </p:spPr>
        <p:txBody>
          <a:bodyPr rtlCol="0">
            <a:normAutofit/>
          </a:bodyPr>
          <a:lstStyle/>
          <a:p>
            <a:pPr algn="just" eaLnBrk="1" fontAlgn="auto" hangingPunct="1">
              <a:lnSpc>
                <a:spcPct val="110000"/>
              </a:lnSpc>
              <a:spcAft>
                <a:spcPts val="0"/>
              </a:spcAft>
              <a:buClr>
                <a:srgbClr val="002060"/>
              </a:buClr>
              <a:buFont typeface="Wingdings" panose="05000000000000000000" pitchFamily="2" charset="2"/>
              <a:buChar char="v"/>
              <a:defRPr/>
            </a:pPr>
            <a:r>
              <a:rPr lang="pt-BR" altLang="pt-BR" sz="2200" dirty="0" smtClean="0">
                <a:latin typeface="+mj-lt"/>
              </a:rPr>
              <a:t>Suponhamos a equação p(x) = 0, em que o polinômio p(x), de variável complexa e grau n ≥ 1, é dado pela seguinte expressão, com a</a:t>
            </a:r>
            <a:r>
              <a:rPr lang="pt-BR" altLang="pt-BR" sz="2200" baseline="-25000" dirty="0" smtClean="0">
                <a:latin typeface="+mj-lt"/>
              </a:rPr>
              <a:t>0</a:t>
            </a:r>
            <a:r>
              <a:rPr lang="pt-BR" altLang="pt-BR" sz="2200" dirty="0" smtClean="0">
                <a:latin typeface="+mj-lt"/>
              </a:rPr>
              <a:t> ≠ 0.</a:t>
            </a:r>
          </a:p>
        </p:txBody>
      </p:sp>
      <p:sp>
        <p:nvSpPr>
          <p:cNvPr id="118796" name="Text Box 12"/>
          <p:cNvSpPr txBox="1">
            <a:spLocks noChangeArrowheads="1"/>
          </p:cNvSpPr>
          <p:nvPr/>
        </p:nvSpPr>
        <p:spPr bwMode="auto">
          <a:xfrm>
            <a:off x="898525" y="4581525"/>
            <a:ext cx="7345363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2060"/>
              </a:buClr>
              <a:buFont typeface="Wingdings" pitchFamily="2" charset="2"/>
              <a:buChar char="ü"/>
              <a:defRPr/>
            </a:pPr>
            <a:r>
              <a:rPr lang="pt-BR" altLang="pt-BR" sz="2200" dirty="0" smtClean="0">
                <a:latin typeface="+mj-lt"/>
              </a:rPr>
              <a:t>Vamos provar que p(x) admite n raízes complexas.</a:t>
            </a:r>
          </a:p>
        </p:txBody>
      </p:sp>
      <p:sp>
        <p:nvSpPr>
          <p:cNvPr id="118797" name="Rectangle 13"/>
          <p:cNvSpPr>
            <a:spLocks noChangeArrowheads="1"/>
          </p:cNvSpPr>
          <p:nvPr/>
        </p:nvSpPr>
        <p:spPr bwMode="auto">
          <a:xfrm>
            <a:off x="1476375" y="3500438"/>
            <a:ext cx="495458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pt-BR" altLang="pt-BR" sz="2200" smtClean="0">
                <a:latin typeface="+mj-lt"/>
              </a:rPr>
              <a:t>p(x) = a</a:t>
            </a:r>
            <a:r>
              <a:rPr lang="pt-BR" altLang="pt-BR" sz="2200" baseline="-25000" smtClean="0">
                <a:latin typeface="+mj-lt"/>
              </a:rPr>
              <a:t>0</a:t>
            </a:r>
            <a:r>
              <a:rPr lang="pt-BR" altLang="pt-BR" sz="2200" smtClean="0">
                <a:latin typeface="+mj-lt"/>
              </a:rPr>
              <a:t>x</a:t>
            </a:r>
            <a:r>
              <a:rPr lang="pt-BR" altLang="pt-BR" sz="2200" baseline="30000" smtClean="0">
                <a:latin typeface="+mj-lt"/>
              </a:rPr>
              <a:t>n</a:t>
            </a:r>
            <a:r>
              <a:rPr lang="pt-BR" altLang="pt-BR" sz="2200" smtClean="0">
                <a:latin typeface="+mj-lt"/>
              </a:rPr>
              <a:t> + a</a:t>
            </a:r>
            <a:r>
              <a:rPr lang="pt-BR" altLang="pt-BR" sz="2200" baseline="-25000" smtClean="0">
                <a:latin typeface="+mj-lt"/>
              </a:rPr>
              <a:t>1</a:t>
            </a:r>
            <a:r>
              <a:rPr lang="pt-BR" altLang="pt-BR" sz="2200" smtClean="0">
                <a:latin typeface="+mj-lt"/>
              </a:rPr>
              <a:t>x</a:t>
            </a:r>
            <a:r>
              <a:rPr lang="pt-BR" altLang="pt-BR" sz="2200" baseline="30000" smtClean="0">
                <a:latin typeface="+mj-lt"/>
              </a:rPr>
              <a:t>n–1</a:t>
            </a:r>
            <a:r>
              <a:rPr lang="pt-BR" altLang="pt-BR" sz="2200" smtClean="0">
                <a:latin typeface="+mj-lt"/>
              </a:rPr>
              <a:t> + a</a:t>
            </a:r>
            <a:r>
              <a:rPr lang="pt-BR" altLang="pt-BR" sz="2200" baseline="-25000" smtClean="0">
                <a:latin typeface="+mj-lt"/>
              </a:rPr>
              <a:t>2</a:t>
            </a:r>
            <a:r>
              <a:rPr lang="pt-BR" altLang="pt-BR" sz="2200" smtClean="0">
                <a:latin typeface="+mj-lt"/>
              </a:rPr>
              <a:t>x</a:t>
            </a:r>
            <a:r>
              <a:rPr lang="pt-BR" altLang="pt-BR" sz="2200" baseline="30000" smtClean="0">
                <a:latin typeface="+mj-lt"/>
              </a:rPr>
              <a:t>n–2</a:t>
            </a:r>
            <a:r>
              <a:rPr lang="pt-BR" altLang="pt-BR" sz="2200" smtClean="0">
                <a:latin typeface="+mj-lt"/>
              </a:rPr>
              <a:t> + ... + a</a:t>
            </a:r>
            <a:r>
              <a:rPr lang="pt-BR" altLang="pt-BR" sz="2200" baseline="-25000" smtClean="0">
                <a:latin typeface="+mj-lt"/>
              </a:rPr>
              <a:t>n–1</a:t>
            </a:r>
            <a:r>
              <a:rPr lang="pt-BR" altLang="pt-BR" sz="2200" smtClean="0">
                <a:latin typeface="+mj-lt"/>
              </a:rPr>
              <a:t>x + a</a:t>
            </a:r>
            <a:r>
              <a:rPr lang="pt-BR" altLang="pt-BR" sz="2200" baseline="-25000" smtClean="0">
                <a:latin typeface="+mj-lt"/>
              </a:rPr>
              <a:t>n</a:t>
            </a:r>
          </a:p>
        </p:txBody>
      </p:sp>
      <p:sp>
        <p:nvSpPr>
          <p:cNvPr id="6" name="Seta entalhada para a direita 5"/>
          <p:cNvSpPr/>
          <p:nvPr/>
        </p:nvSpPr>
        <p:spPr>
          <a:xfrm>
            <a:off x="8131175" y="5805488"/>
            <a:ext cx="762000" cy="484187"/>
          </a:xfrm>
          <a:prstGeom prst="notchedRightArrow">
            <a:avLst/>
          </a:prstGeom>
          <a:solidFill>
            <a:srgbClr val="CAD7F2"/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8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8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8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1187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1187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1187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68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180"/>
                            </p:stCondLst>
                            <p:childTnLst>
                              <p:par>
                                <p:cTn id="3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118792" grpId="0" build="p"/>
      <p:bldP spid="118796" grpId="0"/>
      <p:bldP spid="118797" grpId="0"/>
      <p:bldP spid="6" grpId="0" animBg="1"/>
      <p:bldP spid="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pPr eaLnBrk="1" hangingPunct="1"/>
            <a:r>
              <a:rPr lang="pt-BR" altLang="pt-BR" sz="2800" b="1" smtClean="0"/>
              <a:t>DEMONSTRAÇÃO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628775"/>
            <a:ext cx="8229600" cy="647700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buClr>
                <a:srgbClr val="002060"/>
              </a:buClr>
              <a:buFont typeface="Wingdings" pitchFamily="2" charset="2"/>
              <a:buChar char="v"/>
              <a:defRPr/>
            </a:pPr>
            <a:r>
              <a:rPr lang="pt-BR" altLang="pt-BR" sz="2200" dirty="0" smtClean="0">
                <a:latin typeface="+mj-lt"/>
              </a:rPr>
              <a:t>Pelo T.F.A., p(x) admite uma raiz complexa k</a:t>
            </a:r>
            <a:r>
              <a:rPr lang="pt-BR" altLang="pt-BR" sz="2200" baseline="-25000" dirty="0" smtClean="0">
                <a:latin typeface="+mj-lt"/>
              </a:rPr>
              <a:t>1</a:t>
            </a:r>
            <a:r>
              <a:rPr lang="pt-BR" altLang="pt-BR" sz="2200" dirty="0" smtClean="0">
                <a:latin typeface="+mj-lt"/>
              </a:rPr>
              <a:t>.</a:t>
            </a:r>
          </a:p>
        </p:txBody>
      </p:sp>
      <p:sp>
        <p:nvSpPr>
          <p:cNvPr id="193540" name="Text Box 4"/>
          <p:cNvSpPr txBox="1">
            <a:spLocks noChangeArrowheads="1"/>
          </p:cNvSpPr>
          <p:nvPr/>
        </p:nvSpPr>
        <p:spPr bwMode="auto">
          <a:xfrm>
            <a:off x="1670050" y="2276475"/>
            <a:ext cx="7345363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  <a:ea typeface="Arial Unicode MS" pitchFamily="34" charset="-128"/>
                <a:cs typeface="Arial Unicode MS" pitchFamily="34" charset="-128"/>
              </a:rPr>
              <a:t>p(k</a:t>
            </a:r>
            <a:r>
              <a:rPr lang="pt-BR" altLang="pt-BR" sz="2200" baseline="-25000" smtClean="0">
                <a:latin typeface="+mj-lt"/>
                <a:ea typeface="Arial Unicode MS" pitchFamily="34" charset="-128"/>
                <a:cs typeface="Arial Unicode MS" pitchFamily="34" charset="-128"/>
              </a:rPr>
              <a:t>1</a:t>
            </a:r>
            <a:r>
              <a:rPr lang="pt-BR" altLang="pt-BR" sz="2200" smtClean="0">
                <a:latin typeface="+mj-lt"/>
                <a:ea typeface="Arial Unicode MS" pitchFamily="34" charset="-128"/>
                <a:cs typeface="Arial Unicode MS" pitchFamily="34" charset="-128"/>
              </a:rPr>
              <a:t>) = 0 e que p(x) é divisível por (x – k</a:t>
            </a:r>
            <a:r>
              <a:rPr lang="pt-BR" altLang="pt-BR" sz="2200" baseline="-25000" smtClean="0">
                <a:latin typeface="+mj-lt"/>
                <a:ea typeface="Arial Unicode MS" pitchFamily="34" charset="-128"/>
                <a:cs typeface="Arial Unicode MS" pitchFamily="34" charset="-128"/>
              </a:rPr>
              <a:t>1</a:t>
            </a:r>
            <a:r>
              <a:rPr lang="pt-BR" altLang="pt-BR" sz="2200" smtClean="0">
                <a:latin typeface="+mj-lt"/>
                <a:ea typeface="Arial Unicode MS" pitchFamily="34" charset="-128"/>
                <a:cs typeface="Arial Unicode MS" pitchFamily="34" charset="-128"/>
              </a:rPr>
              <a:t>)</a:t>
            </a:r>
            <a:r>
              <a:rPr lang="pt-BR" altLang="pt-BR" sz="2200" smtClean="0">
                <a:latin typeface="+mj-lt"/>
              </a:rPr>
              <a:t>.</a:t>
            </a:r>
          </a:p>
        </p:txBody>
      </p:sp>
      <p:sp>
        <p:nvSpPr>
          <p:cNvPr id="193542" name="Text Box 6"/>
          <p:cNvSpPr txBox="1">
            <a:spLocks noChangeArrowheads="1"/>
          </p:cNvSpPr>
          <p:nvPr/>
        </p:nvSpPr>
        <p:spPr bwMode="auto">
          <a:xfrm>
            <a:off x="1670050" y="2852738"/>
            <a:ext cx="7345363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smtClean="0">
                <a:solidFill>
                  <a:srgbClr val="CC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⇒  p(x) = (x – k</a:t>
            </a:r>
            <a:r>
              <a:rPr lang="pt-BR" altLang="pt-BR" sz="2200" baseline="-25000" smtClean="0">
                <a:solidFill>
                  <a:srgbClr val="CC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1</a:t>
            </a:r>
            <a:r>
              <a:rPr lang="pt-BR" altLang="pt-BR" sz="2200" smtClean="0">
                <a:solidFill>
                  <a:srgbClr val="CC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).q</a:t>
            </a:r>
            <a:r>
              <a:rPr lang="pt-BR" altLang="pt-BR" sz="2200" baseline="-25000" smtClean="0">
                <a:solidFill>
                  <a:srgbClr val="CC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1</a:t>
            </a:r>
            <a:r>
              <a:rPr lang="pt-BR" altLang="pt-BR" sz="2200" smtClean="0">
                <a:solidFill>
                  <a:srgbClr val="CC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(x)	(1)</a:t>
            </a:r>
            <a:endParaRPr lang="pt-BR" altLang="pt-BR" sz="2200" smtClean="0">
              <a:solidFill>
                <a:srgbClr val="CC0000"/>
              </a:solidFill>
              <a:latin typeface="+mj-lt"/>
            </a:endParaRPr>
          </a:p>
        </p:txBody>
      </p:sp>
      <p:sp>
        <p:nvSpPr>
          <p:cNvPr id="193543" name="Text Box 7"/>
          <p:cNvSpPr txBox="1">
            <a:spLocks noChangeArrowheads="1"/>
          </p:cNvSpPr>
          <p:nvPr/>
        </p:nvSpPr>
        <p:spPr bwMode="auto">
          <a:xfrm>
            <a:off x="1670050" y="4148138"/>
            <a:ext cx="7345363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  <a:ea typeface="Arial Unicode MS" pitchFamily="34" charset="-128"/>
                <a:cs typeface="Arial Unicode MS" pitchFamily="34" charset="-128"/>
              </a:rPr>
              <a:t>q</a:t>
            </a:r>
            <a:r>
              <a:rPr lang="pt-BR" altLang="pt-BR" sz="2200" baseline="-25000" smtClean="0">
                <a:latin typeface="+mj-lt"/>
                <a:ea typeface="Arial Unicode MS" pitchFamily="34" charset="-128"/>
                <a:cs typeface="Arial Unicode MS" pitchFamily="34" charset="-128"/>
              </a:rPr>
              <a:t>1</a:t>
            </a:r>
            <a:r>
              <a:rPr lang="pt-BR" altLang="pt-BR" sz="2200" smtClean="0">
                <a:latin typeface="+mj-lt"/>
                <a:ea typeface="Arial Unicode MS" pitchFamily="34" charset="-128"/>
                <a:cs typeface="Arial Unicode MS" pitchFamily="34" charset="-128"/>
              </a:rPr>
              <a:t>(k</a:t>
            </a:r>
            <a:r>
              <a:rPr lang="pt-BR" altLang="pt-BR" sz="2200" baseline="-25000" smtClean="0">
                <a:latin typeface="+mj-lt"/>
                <a:ea typeface="Arial Unicode MS" pitchFamily="34" charset="-128"/>
                <a:cs typeface="Arial Unicode MS" pitchFamily="34" charset="-128"/>
              </a:rPr>
              <a:t>2</a:t>
            </a:r>
            <a:r>
              <a:rPr lang="pt-BR" altLang="pt-BR" sz="2200" smtClean="0">
                <a:latin typeface="+mj-lt"/>
                <a:ea typeface="Arial Unicode MS" pitchFamily="34" charset="-128"/>
                <a:cs typeface="Arial Unicode MS" pitchFamily="34" charset="-128"/>
              </a:rPr>
              <a:t>) = 0 e que q</a:t>
            </a:r>
            <a:r>
              <a:rPr lang="pt-BR" altLang="pt-BR" sz="2200" baseline="-25000" smtClean="0">
                <a:latin typeface="+mj-lt"/>
                <a:ea typeface="Arial Unicode MS" pitchFamily="34" charset="-128"/>
                <a:cs typeface="Arial Unicode MS" pitchFamily="34" charset="-128"/>
              </a:rPr>
              <a:t>1</a:t>
            </a:r>
            <a:r>
              <a:rPr lang="pt-BR" altLang="pt-BR" sz="2200" smtClean="0">
                <a:latin typeface="+mj-lt"/>
                <a:ea typeface="Arial Unicode MS" pitchFamily="34" charset="-128"/>
                <a:cs typeface="Arial Unicode MS" pitchFamily="34" charset="-128"/>
              </a:rPr>
              <a:t>(x) é divisível por (x – k</a:t>
            </a:r>
            <a:r>
              <a:rPr lang="pt-BR" altLang="pt-BR" sz="2200" baseline="-25000" smtClean="0">
                <a:latin typeface="+mj-lt"/>
                <a:ea typeface="Arial Unicode MS" pitchFamily="34" charset="-128"/>
                <a:cs typeface="Arial Unicode MS" pitchFamily="34" charset="-128"/>
              </a:rPr>
              <a:t>2</a:t>
            </a:r>
            <a:r>
              <a:rPr lang="pt-BR" altLang="pt-BR" sz="2200" smtClean="0">
                <a:latin typeface="+mj-lt"/>
                <a:ea typeface="Arial Unicode MS" pitchFamily="34" charset="-128"/>
                <a:cs typeface="Arial Unicode MS" pitchFamily="34" charset="-128"/>
              </a:rPr>
              <a:t>)</a:t>
            </a:r>
            <a:r>
              <a:rPr lang="pt-BR" altLang="pt-BR" sz="2200" smtClean="0">
                <a:latin typeface="+mj-lt"/>
              </a:rPr>
              <a:t>.</a:t>
            </a:r>
          </a:p>
        </p:txBody>
      </p:sp>
      <p:sp>
        <p:nvSpPr>
          <p:cNvPr id="193544" name="Text Box 8"/>
          <p:cNvSpPr txBox="1">
            <a:spLocks noChangeArrowheads="1"/>
          </p:cNvSpPr>
          <p:nvPr/>
        </p:nvSpPr>
        <p:spPr bwMode="auto">
          <a:xfrm>
            <a:off x="1670050" y="4797425"/>
            <a:ext cx="7345363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smtClean="0">
                <a:solidFill>
                  <a:srgbClr val="CC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⇒  q</a:t>
            </a:r>
            <a:r>
              <a:rPr lang="pt-BR" altLang="pt-BR" sz="2200" baseline="-25000" smtClean="0">
                <a:solidFill>
                  <a:srgbClr val="CC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1</a:t>
            </a:r>
            <a:r>
              <a:rPr lang="pt-BR" altLang="pt-BR" sz="2200" smtClean="0">
                <a:solidFill>
                  <a:srgbClr val="CC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(x) = (x – k</a:t>
            </a:r>
            <a:r>
              <a:rPr lang="pt-BR" altLang="pt-BR" sz="2200" baseline="-25000" smtClean="0">
                <a:solidFill>
                  <a:srgbClr val="CC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2</a:t>
            </a:r>
            <a:r>
              <a:rPr lang="pt-BR" altLang="pt-BR" sz="2200" smtClean="0">
                <a:solidFill>
                  <a:srgbClr val="CC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).q</a:t>
            </a:r>
            <a:r>
              <a:rPr lang="pt-BR" altLang="pt-BR" sz="2200" baseline="-25000" smtClean="0">
                <a:solidFill>
                  <a:srgbClr val="CC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2</a:t>
            </a:r>
            <a:r>
              <a:rPr lang="pt-BR" altLang="pt-BR" sz="2200" smtClean="0">
                <a:solidFill>
                  <a:srgbClr val="CC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(x)	(2)</a:t>
            </a:r>
            <a:endParaRPr lang="pt-BR" altLang="pt-BR" sz="2200" smtClean="0">
              <a:solidFill>
                <a:srgbClr val="CC0000"/>
              </a:solidFill>
              <a:latin typeface="+mj-lt"/>
            </a:endParaRPr>
          </a:p>
        </p:txBody>
      </p:sp>
      <p:sp>
        <p:nvSpPr>
          <p:cNvPr id="193545" name="Rectangle 9"/>
          <p:cNvSpPr>
            <a:spLocks noChangeArrowheads="1"/>
          </p:cNvSpPr>
          <p:nvPr/>
        </p:nvSpPr>
        <p:spPr bwMode="auto">
          <a:xfrm>
            <a:off x="1238250" y="3500438"/>
            <a:ext cx="8229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669925" indent="-325438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022350" indent="-350838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339850" indent="-315913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1681163" indent="-339725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002060"/>
              </a:buClr>
              <a:buFont typeface="Wingdings" pitchFamily="2" charset="2"/>
              <a:buChar char="ü"/>
              <a:defRPr/>
            </a:pPr>
            <a:r>
              <a:rPr lang="pt-BR" altLang="pt-BR" sz="2200" smtClean="0">
                <a:latin typeface="+mj-lt"/>
              </a:rPr>
              <a:t>Pelo T.F.A., q</a:t>
            </a:r>
            <a:r>
              <a:rPr lang="pt-BR" altLang="pt-BR" sz="2200" baseline="-25000" smtClean="0">
                <a:latin typeface="+mj-lt"/>
              </a:rPr>
              <a:t>1</a:t>
            </a:r>
            <a:r>
              <a:rPr lang="pt-BR" altLang="pt-BR" sz="2200" smtClean="0">
                <a:latin typeface="+mj-lt"/>
              </a:rPr>
              <a:t>(x) admite uma raiz complexa k</a:t>
            </a:r>
            <a:r>
              <a:rPr lang="pt-BR" altLang="pt-BR" sz="2200" baseline="-25000" smtClean="0">
                <a:latin typeface="+mj-lt"/>
              </a:rPr>
              <a:t>2</a:t>
            </a:r>
            <a:r>
              <a:rPr lang="pt-BR" altLang="pt-BR" sz="2200" smtClean="0">
                <a:latin typeface="+mj-lt"/>
              </a:rPr>
              <a:t>.</a:t>
            </a:r>
          </a:p>
        </p:txBody>
      </p:sp>
      <p:sp>
        <p:nvSpPr>
          <p:cNvPr id="193546" name="Rectangle 10"/>
          <p:cNvSpPr>
            <a:spLocks noChangeArrowheads="1"/>
          </p:cNvSpPr>
          <p:nvPr/>
        </p:nvSpPr>
        <p:spPr bwMode="auto">
          <a:xfrm>
            <a:off x="1238250" y="5373688"/>
            <a:ext cx="8229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669925" indent="-325438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022350" indent="-350838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339850" indent="-315913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1681163" indent="-339725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002060"/>
              </a:buClr>
              <a:buFont typeface="Wingdings" pitchFamily="2" charset="2"/>
              <a:buChar char="ü"/>
              <a:defRPr/>
            </a:pPr>
            <a:r>
              <a:rPr lang="pt-BR" altLang="pt-BR" sz="2200" smtClean="0">
                <a:latin typeface="+mj-lt"/>
              </a:rPr>
              <a:t>Substituindo (2) em (1), concluímos que</a:t>
            </a:r>
          </a:p>
        </p:txBody>
      </p:sp>
      <p:sp>
        <p:nvSpPr>
          <p:cNvPr id="193548" name="Text Box 12"/>
          <p:cNvSpPr txBox="1">
            <a:spLocks noChangeArrowheads="1"/>
          </p:cNvSpPr>
          <p:nvPr/>
        </p:nvSpPr>
        <p:spPr bwMode="auto">
          <a:xfrm>
            <a:off x="1670050" y="5924550"/>
            <a:ext cx="7345363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smtClean="0">
                <a:solidFill>
                  <a:srgbClr val="CC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⇒  p(x) = (x – k</a:t>
            </a:r>
            <a:r>
              <a:rPr lang="pt-BR" altLang="pt-BR" sz="2200" baseline="-25000" smtClean="0">
                <a:solidFill>
                  <a:srgbClr val="CC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1</a:t>
            </a:r>
            <a:r>
              <a:rPr lang="pt-BR" altLang="pt-BR" sz="2200" smtClean="0">
                <a:solidFill>
                  <a:srgbClr val="CC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).(x – k</a:t>
            </a:r>
            <a:r>
              <a:rPr lang="pt-BR" altLang="pt-BR" sz="2200" baseline="-25000" smtClean="0">
                <a:solidFill>
                  <a:srgbClr val="CC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2</a:t>
            </a:r>
            <a:r>
              <a:rPr lang="pt-BR" altLang="pt-BR" sz="2200" smtClean="0">
                <a:solidFill>
                  <a:srgbClr val="CC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).q</a:t>
            </a:r>
            <a:r>
              <a:rPr lang="pt-BR" altLang="pt-BR" sz="2200" baseline="-25000" smtClean="0">
                <a:solidFill>
                  <a:srgbClr val="CC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2</a:t>
            </a:r>
            <a:r>
              <a:rPr lang="pt-BR" altLang="pt-BR" sz="2200" smtClean="0">
                <a:solidFill>
                  <a:srgbClr val="CC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(x)</a:t>
            </a:r>
            <a:endParaRPr lang="pt-BR" altLang="pt-BR" sz="2200" smtClean="0">
              <a:solidFill>
                <a:srgbClr val="CC0000"/>
              </a:solidFill>
              <a:latin typeface="+mj-lt"/>
            </a:endParaRPr>
          </a:p>
        </p:txBody>
      </p:sp>
      <p:sp>
        <p:nvSpPr>
          <p:cNvPr id="11" name="Seta entalhada para a direita 10"/>
          <p:cNvSpPr/>
          <p:nvPr/>
        </p:nvSpPr>
        <p:spPr>
          <a:xfrm>
            <a:off x="8131175" y="5805488"/>
            <a:ext cx="762000" cy="484187"/>
          </a:xfrm>
          <a:prstGeom prst="notchedRightArrow">
            <a:avLst/>
          </a:prstGeom>
          <a:solidFill>
            <a:srgbClr val="CAD7F2"/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35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3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3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1" dur="80"/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2" dur="80"/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80"/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8" dur="80"/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9" dur="80"/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80"/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935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3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3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2" dur="80"/>
                                        <p:tgtEl>
                                          <p:spTgt spid="1935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3" dur="80"/>
                                        <p:tgtEl>
                                          <p:spTgt spid="1935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80"/>
                                        <p:tgtEl>
                                          <p:spTgt spid="1935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4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540"/>
                            </p:stCondLst>
                            <p:childTnLst>
                              <p:par>
                                <p:cTn id="7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7171" grpId="0" build="p"/>
      <p:bldP spid="193540" grpId="0"/>
      <p:bldP spid="193542" grpId="0"/>
      <p:bldP spid="193543" grpId="0"/>
      <p:bldP spid="193544" grpId="0"/>
      <p:bldP spid="193545" grpId="0"/>
      <p:bldP spid="193546" grpId="0"/>
      <p:bldP spid="193548" grpId="0"/>
      <p:bldP spid="11" grpId="0" animBg="1"/>
      <p:bldP spid="11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/>
          <a:lstStyle/>
          <a:p>
            <a:pPr eaLnBrk="1" hangingPunct="1"/>
            <a:r>
              <a:rPr lang="pt-BR" altLang="pt-BR" sz="2800" b="1" smtClean="0"/>
              <a:t>DEMONSTRAÇÃO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60575"/>
            <a:ext cx="8229600" cy="1368425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buClr>
                <a:srgbClr val="002060"/>
              </a:buClr>
              <a:buFont typeface="Wingdings" pitchFamily="2" charset="2"/>
              <a:buChar char="v"/>
              <a:defRPr/>
            </a:pPr>
            <a:r>
              <a:rPr lang="pt-BR" altLang="pt-BR" sz="2200" dirty="0" smtClean="0">
                <a:latin typeface="+mj-lt"/>
              </a:rPr>
              <a:t>Aplicando esse raciocínio </a:t>
            </a:r>
            <a:r>
              <a:rPr lang="pt-BR" altLang="pt-BR" sz="2200" dirty="0" smtClean="0">
                <a:solidFill>
                  <a:srgbClr val="CC0000"/>
                </a:solidFill>
                <a:latin typeface="+mj-lt"/>
              </a:rPr>
              <a:t>n vezes</a:t>
            </a:r>
            <a:r>
              <a:rPr lang="pt-BR" altLang="pt-BR" sz="2200" dirty="0" smtClean="0">
                <a:latin typeface="+mj-lt"/>
              </a:rPr>
              <a:t>, o último quociente, de grau zero, é justamente o coeficiente dominante a</a:t>
            </a:r>
            <a:r>
              <a:rPr lang="pt-BR" altLang="pt-BR" sz="2200" baseline="-25000" dirty="0" smtClean="0">
                <a:latin typeface="+mj-lt"/>
              </a:rPr>
              <a:t>0</a:t>
            </a:r>
            <a:r>
              <a:rPr lang="pt-BR" altLang="pt-BR" sz="2200" dirty="0" smtClean="0">
                <a:latin typeface="+mj-lt"/>
              </a:rPr>
              <a:t>. Concluímos que:</a:t>
            </a:r>
          </a:p>
        </p:txBody>
      </p:sp>
      <p:sp>
        <p:nvSpPr>
          <p:cNvPr id="194570" name="Text Box 10"/>
          <p:cNvSpPr txBox="1">
            <a:spLocks noChangeArrowheads="1"/>
          </p:cNvSpPr>
          <p:nvPr/>
        </p:nvSpPr>
        <p:spPr bwMode="auto">
          <a:xfrm>
            <a:off x="1655763" y="3203575"/>
            <a:ext cx="4932362" cy="430213"/>
          </a:xfrm>
          <a:prstGeom prst="rect">
            <a:avLst/>
          </a:prstGeom>
          <a:noFill/>
          <a:ln w="28575">
            <a:solidFill>
              <a:srgbClr val="0000E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2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p(x) = a</a:t>
            </a:r>
            <a:r>
              <a:rPr lang="pt-BR" altLang="pt-BR" sz="2200" baseline="-250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0</a:t>
            </a:r>
            <a:r>
              <a:rPr lang="pt-BR" altLang="pt-BR" sz="22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.(x – k</a:t>
            </a:r>
            <a:r>
              <a:rPr lang="pt-BR" altLang="pt-BR" sz="2200" baseline="-250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1</a:t>
            </a:r>
            <a:r>
              <a:rPr lang="pt-BR" altLang="pt-BR" sz="22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).(x – k</a:t>
            </a:r>
            <a:r>
              <a:rPr lang="pt-BR" altLang="pt-BR" sz="2200" baseline="-250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2</a:t>
            </a:r>
            <a:r>
              <a:rPr lang="pt-BR" altLang="pt-BR" sz="22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).(x – k</a:t>
            </a:r>
            <a:r>
              <a:rPr lang="pt-BR" altLang="pt-BR" sz="2200" baseline="-250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3</a:t>
            </a:r>
            <a:r>
              <a:rPr lang="pt-BR" altLang="pt-BR" sz="22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). ... (x – </a:t>
            </a:r>
            <a:r>
              <a:rPr lang="pt-BR" altLang="pt-BR" sz="2200" dirty="0" err="1" smtClean="0">
                <a:latin typeface="+mj-lt"/>
                <a:ea typeface="Arial Unicode MS" pitchFamily="34" charset="-128"/>
                <a:cs typeface="Arial Unicode MS" pitchFamily="34" charset="-128"/>
              </a:rPr>
              <a:t>k</a:t>
            </a:r>
            <a:r>
              <a:rPr lang="pt-BR" altLang="pt-BR" sz="2200" baseline="-25000" dirty="0" err="1" smtClean="0">
                <a:latin typeface="+mj-lt"/>
                <a:ea typeface="Arial Unicode MS" pitchFamily="34" charset="-128"/>
                <a:cs typeface="Arial Unicode MS" pitchFamily="34" charset="-128"/>
              </a:rPr>
              <a:t>n</a:t>
            </a:r>
            <a:r>
              <a:rPr lang="pt-BR" altLang="pt-BR" sz="22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)</a:t>
            </a:r>
          </a:p>
        </p:txBody>
      </p:sp>
      <p:sp>
        <p:nvSpPr>
          <p:cNvPr id="194571" name="Text Box 11"/>
          <p:cNvSpPr txBox="1">
            <a:spLocks noChangeArrowheads="1"/>
          </p:cNvSpPr>
          <p:nvPr/>
        </p:nvSpPr>
        <p:spPr bwMode="auto">
          <a:xfrm>
            <a:off x="779463" y="4078288"/>
            <a:ext cx="77533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002060"/>
              </a:buClr>
              <a:buFont typeface="Wingdings" pitchFamily="2" charset="2"/>
              <a:buChar char="ü"/>
              <a:defRPr/>
            </a:pPr>
            <a:r>
              <a:rPr lang="pt-BR" altLang="pt-BR" sz="2200" smtClean="0">
                <a:latin typeface="+mj-lt"/>
              </a:rPr>
              <a:t>O polinômio tem exatamente n raízes complexas k</a:t>
            </a:r>
            <a:r>
              <a:rPr lang="pt-BR" altLang="pt-BR" sz="2200" baseline="-25000" smtClean="0">
                <a:latin typeface="+mj-lt"/>
              </a:rPr>
              <a:t>1</a:t>
            </a:r>
            <a:r>
              <a:rPr lang="pt-BR" altLang="pt-BR" sz="2200" smtClean="0">
                <a:latin typeface="+mj-lt"/>
              </a:rPr>
              <a:t>, k</a:t>
            </a:r>
            <a:r>
              <a:rPr lang="pt-BR" altLang="pt-BR" sz="2200" baseline="-25000" smtClean="0">
                <a:latin typeface="+mj-lt"/>
              </a:rPr>
              <a:t>2</a:t>
            </a:r>
            <a:r>
              <a:rPr lang="pt-BR" altLang="pt-BR" sz="2200" smtClean="0">
                <a:latin typeface="+mj-lt"/>
              </a:rPr>
              <a:t>, k</a:t>
            </a:r>
            <a:r>
              <a:rPr lang="pt-BR" altLang="pt-BR" sz="2200" baseline="-25000" smtClean="0">
                <a:latin typeface="+mj-lt"/>
              </a:rPr>
              <a:t>3</a:t>
            </a:r>
            <a:r>
              <a:rPr lang="pt-BR" altLang="pt-BR" sz="2200" smtClean="0">
                <a:latin typeface="+mj-lt"/>
              </a:rPr>
              <a:t>, ... k</a:t>
            </a:r>
            <a:r>
              <a:rPr lang="pt-BR" altLang="pt-BR" sz="2200" baseline="-25000" smtClean="0">
                <a:latin typeface="+mj-lt"/>
              </a:rPr>
              <a:t>n</a:t>
            </a:r>
            <a:r>
              <a:rPr lang="pt-BR" altLang="pt-BR" sz="2200" smtClean="0">
                <a:latin typeface="+mj-lt"/>
              </a:rPr>
              <a:t> reais ou imaginárias;</a:t>
            </a:r>
          </a:p>
        </p:txBody>
      </p:sp>
      <p:sp>
        <p:nvSpPr>
          <p:cNvPr id="194573" name="Text Box 13"/>
          <p:cNvSpPr txBox="1">
            <a:spLocks noChangeArrowheads="1"/>
          </p:cNvSpPr>
          <p:nvPr/>
        </p:nvSpPr>
        <p:spPr bwMode="auto">
          <a:xfrm>
            <a:off x="755650" y="4941888"/>
            <a:ext cx="7753350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002060"/>
              </a:buClr>
              <a:buFont typeface="Wingdings" pitchFamily="2" charset="2"/>
              <a:buChar char="ü"/>
              <a:defRPr/>
            </a:pPr>
            <a:r>
              <a:rPr lang="pt-BR" altLang="pt-BR" sz="2200" smtClean="0">
                <a:latin typeface="+mj-lt"/>
              </a:rPr>
              <a:t>Pode ser decomposto no produto de seu coeficiente dominante por n fatores de 1º grau do tipo (x – k</a:t>
            </a:r>
            <a:r>
              <a:rPr lang="pt-BR" altLang="pt-BR" sz="2200" baseline="-25000" smtClean="0">
                <a:latin typeface="+mj-lt"/>
              </a:rPr>
              <a:t>i</a:t>
            </a:r>
            <a:r>
              <a:rPr lang="pt-BR" altLang="pt-BR" sz="2200" smtClean="0">
                <a:latin typeface="+mj-lt"/>
              </a:rPr>
              <a:t>), em que k</a:t>
            </a:r>
            <a:r>
              <a:rPr lang="pt-BR" altLang="pt-BR" sz="2200" baseline="-25000" smtClean="0">
                <a:latin typeface="+mj-lt"/>
              </a:rPr>
              <a:t>i</a:t>
            </a:r>
            <a:r>
              <a:rPr lang="pt-BR" altLang="pt-BR" sz="2200" smtClean="0">
                <a:latin typeface="+mj-lt"/>
              </a:rPr>
              <a:t>, representa cada uma das raízes do polinômio.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1945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1945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1945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1945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1945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1945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194563" grpId="0" build="p"/>
      <p:bldP spid="194570" grpId="0" animBg="1"/>
      <p:bldP spid="194571" grpId="0"/>
      <p:bldP spid="19457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1675"/>
            <a:ext cx="8229600" cy="1143000"/>
          </a:xfrm>
        </p:spPr>
        <p:txBody>
          <a:bodyPr/>
          <a:lstStyle/>
          <a:p>
            <a:pPr eaLnBrk="1" hangingPunct="1"/>
            <a:r>
              <a:rPr lang="pt-BR" altLang="pt-BR" sz="2800" b="1" smtClean="0"/>
              <a:t>EXEMPLO 1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01800"/>
            <a:ext cx="8229600" cy="1295400"/>
          </a:xfrm>
        </p:spPr>
        <p:txBody>
          <a:bodyPr rtlCol="0">
            <a:normAutofit/>
          </a:bodyPr>
          <a:lstStyle/>
          <a:p>
            <a:pPr algn="just" eaLnBrk="1" fontAlgn="auto" hangingPunct="1">
              <a:lnSpc>
                <a:spcPct val="110000"/>
              </a:lnSpc>
              <a:spcAft>
                <a:spcPts val="0"/>
              </a:spcAft>
              <a:buClr>
                <a:srgbClr val="002060"/>
              </a:buClr>
              <a:buFont typeface="Wingdings" panose="05000000000000000000" pitchFamily="2" charset="2"/>
              <a:buChar char="v"/>
              <a:defRPr/>
            </a:pPr>
            <a:r>
              <a:rPr lang="pt-BR" altLang="pt-BR" sz="2200" dirty="0" smtClean="0">
                <a:latin typeface="+mj-lt"/>
              </a:rPr>
              <a:t>Mostrar pelo dispositivo de </a:t>
            </a:r>
            <a:r>
              <a:rPr lang="pt-BR" altLang="pt-BR" sz="2200" dirty="0" err="1" smtClean="0">
                <a:latin typeface="+mj-lt"/>
              </a:rPr>
              <a:t>Briot-Ruffini</a:t>
            </a:r>
            <a:r>
              <a:rPr lang="pt-BR" altLang="pt-BR" sz="2200" dirty="0" smtClean="0">
                <a:latin typeface="+mj-lt"/>
              </a:rPr>
              <a:t> que 1, –1 e –2 são as raízes de p(x) = 2x</a:t>
            </a:r>
            <a:r>
              <a:rPr lang="pt-BR" altLang="pt-BR" sz="2200" baseline="30000" dirty="0" smtClean="0">
                <a:latin typeface="+mj-lt"/>
              </a:rPr>
              <a:t>3</a:t>
            </a:r>
            <a:r>
              <a:rPr lang="pt-BR" altLang="pt-BR" sz="2200" dirty="0" smtClean="0">
                <a:latin typeface="+mj-lt"/>
              </a:rPr>
              <a:t> + 4x</a:t>
            </a:r>
            <a:r>
              <a:rPr lang="pt-BR" altLang="pt-BR" sz="2200" baseline="30000" dirty="0" smtClean="0">
                <a:latin typeface="+mj-lt"/>
              </a:rPr>
              <a:t>2</a:t>
            </a:r>
            <a:r>
              <a:rPr lang="pt-BR" altLang="pt-BR" sz="2200" dirty="0" smtClean="0">
                <a:latin typeface="+mj-lt"/>
              </a:rPr>
              <a:t> – 2x – 4 e escrever p(x) na forma fatorada.</a:t>
            </a:r>
          </a:p>
        </p:txBody>
      </p:sp>
      <p:sp>
        <p:nvSpPr>
          <p:cNvPr id="152588" name="Rectangle 12"/>
          <p:cNvSpPr>
            <a:spLocks noChangeArrowheads="1"/>
          </p:cNvSpPr>
          <p:nvPr/>
        </p:nvSpPr>
        <p:spPr bwMode="auto">
          <a:xfrm>
            <a:off x="4421188" y="3149600"/>
            <a:ext cx="981075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344488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671513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023938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1341438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17986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2558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27130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1702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altLang="pt-BR" sz="2400" smtClean="0">
                <a:latin typeface="+mj-lt"/>
              </a:rPr>
              <a:t>4</a:t>
            </a:r>
          </a:p>
        </p:txBody>
      </p:sp>
      <p:sp>
        <p:nvSpPr>
          <p:cNvPr id="152589" name="Rectangle 13"/>
          <p:cNvSpPr>
            <a:spLocks noChangeArrowheads="1"/>
          </p:cNvSpPr>
          <p:nvPr/>
        </p:nvSpPr>
        <p:spPr bwMode="auto">
          <a:xfrm>
            <a:off x="4421188" y="2554288"/>
            <a:ext cx="981075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344488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671513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023938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1341438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17986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2558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27130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1702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altLang="pt-BR" sz="2400" smtClean="0">
                <a:latin typeface="+mj-lt"/>
              </a:rPr>
              <a:t>– 2 </a:t>
            </a:r>
          </a:p>
        </p:txBody>
      </p:sp>
      <p:sp>
        <p:nvSpPr>
          <p:cNvPr id="152590" name="Rectangle 14"/>
          <p:cNvSpPr>
            <a:spLocks noChangeArrowheads="1"/>
          </p:cNvSpPr>
          <p:nvPr/>
        </p:nvSpPr>
        <p:spPr bwMode="auto">
          <a:xfrm>
            <a:off x="5392738" y="3252788"/>
            <a:ext cx="1357312" cy="40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AD7F2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344488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671513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023938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1341438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17986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2558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27130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1702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altLang="pt-BR" sz="2400" smtClean="0">
                <a:latin typeface="+mj-lt"/>
              </a:rPr>
              <a:t>0</a:t>
            </a:r>
          </a:p>
        </p:txBody>
      </p:sp>
      <p:sp>
        <p:nvSpPr>
          <p:cNvPr id="152591" name="Rectangle 15"/>
          <p:cNvSpPr>
            <a:spLocks noChangeArrowheads="1"/>
          </p:cNvSpPr>
          <p:nvPr/>
        </p:nvSpPr>
        <p:spPr bwMode="auto">
          <a:xfrm>
            <a:off x="3438525" y="3149600"/>
            <a:ext cx="982663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344488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671513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023938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1341438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17986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2558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27130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1702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altLang="pt-BR" sz="2400" smtClean="0">
                <a:latin typeface="+mj-lt"/>
              </a:rPr>
              <a:t>6 </a:t>
            </a:r>
          </a:p>
        </p:txBody>
      </p:sp>
      <p:sp>
        <p:nvSpPr>
          <p:cNvPr id="152592" name="Rectangle 16"/>
          <p:cNvSpPr>
            <a:spLocks noChangeArrowheads="1"/>
          </p:cNvSpPr>
          <p:nvPr/>
        </p:nvSpPr>
        <p:spPr bwMode="auto">
          <a:xfrm>
            <a:off x="2457450" y="3149600"/>
            <a:ext cx="981075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344488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671513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023938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1341438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17986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2558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27130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1702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altLang="pt-BR" sz="2400" smtClean="0">
                <a:latin typeface="+mj-lt"/>
              </a:rPr>
              <a:t>2</a:t>
            </a:r>
          </a:p>
        </p:txBody>
      </p:sp>
      <p:sp>
        <p:nvSpPr>
          <p:cNvPr id="152593" name="Rectangle 17"/>
          <p:cNvSpPr>
            <a:spLocks noChangeArrowheads="1"/>
          </p:cNvSpPr>
          <p:nvPr/>
        </p:nvSpPr>
        <p:spPr bwMode="auto">
          <a:xfrm>
            <a:off x="1476375" y="3149600"/>
            <a:ext cx="981075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344488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671513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023938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1341438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17986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2558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27130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1702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altLang="pt-BR" sz="2400" smtClean="0">
                <a:latin typeface="+mj-lt"/>
              </a:rPr>
              <a:t>1</a:t>
            </a:r>
          </a:p>
        </p:txBody>
      </p:sp>
      <p:sp>
        <p:nvSpPr>
          <p:cNvPr id="152594" name="Rectangle 18"/>
          <p:cNvSpPr>
            <a:spLocks noChangeArrowheads="1"/>
          </p:cNvSpPr>
          <p:nvPr/>
        </p:nvSpPr>
        <p:spPr bwMode="auto">
          <a:xfrm>
            <a:off x="5446713" y="2554288"/>
            <a:ext cx="981075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344488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671513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023938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1341438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17986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2558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27130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1702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altLang="pt-BR" sz="2400" smtClean="0">
                <a:latin typeface="+mj-lt"/>
              </a:rPr>
              <a:t>– 4</a:t>
            </a:r>
          </a:p>
        </p:txBody>
      </p:sp>
      <p:sp>
        <p:nvSpPr>
          <p:cNvPr id="152595" name="Rectangle 19"/>
          <p:cNvSpPr>
            <a:spLocks noChangeArrowheads="1"/>
          </p:cNvSpPr>
          <p:nvPr/>
        </p:nvSpPr>
        <p:spPr bwMode="auto">
          <a:xfrm>
            <a:off x="3438525" y="2554288"/>
            <a:ext cx="982663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344488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671513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023938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1341438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17986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2558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27130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1702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altLang="pt-BR" sz="2400" smtClean="0">
                <a:latin typeface="+mj-lt"/>
              </a:rPr>
              <a:t>4 </a:t>
            </a:r>
          </a:p>
        </p:txBody>
      </p:sp>
      <p:sp>
        <p:nvSpPr>
          <p:cNvPr id="152596" name="Rectangle 20"/>
          <p:cNvSpPr>
            <a:spLocks noChangeArrowheads="1"/>
          </p:cNvSpPr>
          <p:nvPr/>
        </p:nvSpPr>
        <p:spPr bwMode="auto">
          <a:xfrm>
            <a:off x="2457450" y="2554288"/>
            <a:ext cx="981075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344488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671513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023938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1341438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17986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2558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27130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1702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altLang="pt-BR" sz="2400" smtClean="0">
                <a:latin typeface="+mj-lt"/>
              </a:rPr>
              <a:t>2</a:t>
            </a:r>
          </a:p>
        </p:txBody>
      </p:sp>
      <p:sp>
        <p:nvSpPr>
          <p:cNvPr id="9229" name="Rectangle 21"/>
          <p:cNvSpPr>
            <a:spLocks noChangeArrowheads="1"/>
          </p:cNvSpPr>
          <p:nvPr/>
        </p:nvSpPr>
        <p:spPr bwMode="auto">
          <a:xfrm>
            <a:off x="1476375" y="2554288"/>
            <a:ext cx="981075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344488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671513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023938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1341438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17986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2558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27130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1702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endParaRPr lang="pt-BR" altLang="pt-BR" sz="2400" smtClean="0">
              <a:latin typeface="+mj-lt"/>
            </a:endParaRPr>
          </a:p>
        </p:txBody>
      </p:sp>
      <p:sp>
        <p:nvSpPr>
          <p:cNvPr id="9230" name="Line 22"/>
          <p:cNvSpPr>
            <a:spLocks noChangeShapeType="1"/>
          </p:cNvSpPr>
          <p:nvPr/>
        </p:nvSpPr>
        <p:spPr bwMode="auto">
          <a:xfrm>
            <a:off x="1476375" y="2554288"/>
            <a:ext cx="9810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>
              <a:latin typeface="+mj-lt"/>
            </a:endParaRPr>
          </a:p>
        </p:txBody>
      </p:sp>
      <p:sp>
        <p:nvSpPr>
          <p:cNvPr id="9231" name="Line 23"/>
          <p:cNvSpPr>
            <a:spLocks noChangeShapeType="1"/>
          </p:cNvSpPr>
          <p:nvPr/>
        </p:nvSpPr>
        <p:spPr bwMode="auto">
          <a:xfrm>
            <a:off x="1476375" y="3744913"/>
            <a:ext cx="9810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>
              <a:latin typeface="+mj-lt"/>
            </a:endParaRPr>
          </a:p>
        </p:txBody>
      </p:sp>
      <p:sp>
        <p:nvSpPr>
          <p:cNvPr id="9232" name="Line 24"/>
          <p:cNvSpPr>
            <a:spLocks noChangeShapeType="1"/>
          </p:cNvSpPr>
          <p:nvPr/>
        </p:nvSpPr>
        <p:spPr bwMode="auto">
          <a:xfrm>
            <a:off x="1476375" y="2554288"/>
            <a:ext cx="0" cy="595312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>
              <a:latin typeface="+mj-lt"/>
            </a:endParaRPr>
          </a:p>
        </p:txBody>
      </p:sp>
      <p:sp>
        <p:nvSpPr>
          <p:cNvPr id="9233" name="Line 25"/>
          <p:cNvSpPr>
            <a:spLocks noChangeShapeType="1"/>
          </p:cNvSpPr>
          <p:nvPr/>
        </p:nvSpPr>
        <p:spPr bwMode="auto">
          <a:xfrm>
            <a:off x="7364413" y="2554288"/>
            <a:ext cx="0" cy="595312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>
              <a:latin typeface="+mj-lt"/>
            </a:endParaRPr>
          </a:p>
        </p:txBody>
      </p:sp>
      <p:sp>
        <p:nvSpPr>
          <p:cNvPr id="9234" name="Line 26"/>
          <p:cNvSpPr>
            <a:spLocks noChangeShapeType="1"/>
          </p:cNvSpPr>
          <p:nvPr/>
        </p:nvSpPr>
        <p:spPr bwMode="auto">
          <a:xfrm>
            <a:off x="2457450" y="2554288"/>
            <a:ext cx="9810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>
              <a:latin typeface="+mj-lt"/>
            </a:endParaRPr>
          </a:p>
        </p:txBody>
      </p:sp>
      <p:sp>
        <p:nvSpPr>
          <p:cNvPr id="9235" name="Line 27"/>
          <p:cNvSpPr>
            <a:spLocks noChangeShapeType="1"/>
          </p:cNvSpPr>
          <p:nvPr/>
        </p:nvSpPr>
        <p:spPr bwMode="auto">
          <a:xfrm>
            <a:off x="1476375" y="3149600"/>
            <a:ext cx="0" cy="59531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>
              <a:latin typeface="+mj-lt"/>
            </a:endParaRPr>
          </a:p>
        </p:txBody>
      </p:sp>
      <p:sp>
        <p:nvSpPr>
          <p:cNvPr id="9236" name="Line 28"/>
          <p:cNvSpPr>
            <a:spLocks noChangeShapeType="1"/>
          </p:cNvSpPr>
          <p:nvPr/>
        </p:nvSpPr>
        <p:spPr bwMode="auto">
          <a:xfrm>
            <a:off x="3438525" y="2554288"/>
            <a:ext cx="98266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>
              <a:latin typeface="+mj-lt"/>
            </a:endParaRPr>
          </a:p>
        </p:txBody>
      </p:sp>
      <p:sp>
        <p:nvSpPr>
          <p:cNvPr id="9237" name="Line 29"/>
          <p:cNvSpPr>
            <a:spLocks noChangeShapeType="1"/>
          </p:cNvSpPr>
          <p:nvPr/>
        </p:nvSpPr>
        <p:spPr bwMode="auto">
          <a:xfrm>
            <a:off x="4421188" y="2554288"/>
            <a:ext cx="9810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>
              <a:latin typeface="+mj-lt"/>
            </a:endParaRPr>
          </a:p>
        </p:txBody>
      </p:sp>
      <p:sp>
        <p:nvSpPr>
          <p:cNvPr id="9238" name="Line 30"/>
          <p:cNvSpPr>
            <a:spLocks noChangeShapeType="1"/>
          </p:cNvSpPr>
          <p:nvPr/>
        </p:nvSpPr>
        <p:spPr bwMode="auto">
          <a:xfrm>
            <a:off x="5402263" y="2554288"/>
            <a:ext cx="9810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>
              <a:latin typeface="+mj-lt"/>
            </a:endParaRPr>
          </a:p>
        </p:txBody>
      </p:sp>
      <p:sp>
        <p:nvSpPr>
          <p:cNvPr id="9239" name="Line 32"/>
          <p:cNvSpPr>
            <a:spLocks noChangeShapeType="1"/>
          </p:cNvSpPr>
          <p:nvPr/>
        </p:nvSpPr>
        <p:spPr bwMode="auto">
          <a:xfrm>
            <a:off x="7364413" y="3149600"/>
            <a:ext cx="0" cy="59531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>
              <a:latin typeface="+mj-lt"/>
            </a:endParaRPr>
          </a:p>
        </p:txBody>
      </p:sp>
      <p:sp>
        <p:nvSpPr>
          <p:cNvPr id="9240" name="Line 33"/>
          <p:cNvSpPr>
            <a:spLocks noChangeShapeType="1"/>
          </p:cNvSpPr>
          <p:nvPr/>
        </p:nvSpPr>
        <p:spPr bwMode="auto">
          <a:xfrm>
            <a:off x="2457450" y="3744913"/>
            <a:ext cx="9810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>
              <a:latin typeface="+mj-lt"/>
            </a:endParaRPr>
          </a:p>
        </p:txBody>
      </p:sp>
      <p:sp>
        <p:nvSpPr>
          <p:cNvPr id="9241" name="Line 34"/>
          <p:cNvSpPr>
            <a:spLocks noChangeShapeType="1"/>
          </p:cNvSpPr>
          <p:nvPr/>
        </p:nvSpPr>
        <p:spPr bwMode="auto">
          <a:xfrm>
            <a:off x="3438525" y="3744913"/>
            <a:ext cx="98266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>
              <a:latin typeface="+mj-lt"/>
            </a:endParaRPr>
          </a:p>
        </p:txBody>
      </p:sp>
      <p:sp>
        <p:nvSpPr>
          <p:cNvPr id="9242" name="Line 35"/>
          <p:cNvSpPr>
            <a:spLocks noChangeShapeType="1"/>
          </p:cNvSpPr>
          <p:nvPr/>
        </p:nvSpPr>
        <p:spPr bwMode="auto">
          <a:xfrm>
            <a:off x="4421188" y="3744913"/>
            <a:ext cx="9810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>
              <a:latin typeface="+mj-lt"/>
            </a:endParaRPr>
          </a:p>
        </p:txBody>
      </p:sp>
      <p:sp>
        <p:nvSpPr>
          <p:cNvPr id="9243" name="Line 36"/>
          <p:cNvSpPr>
            <a:spLocks noChangeShapeType="1"/>
          </p:cNvSpPr>
          <p:nvPr/>
        </p:nvSpPr>
        <p:spPr bwMode="auto">
          <a:xfrm>
            <a:off x="5402263" y="3744913"/>
            <a:ext cx="9810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>
              <a:latin typeface="+mj-lt"/>
            </a:endParaRPr>
          </a:p>
        </p:txBody>
      </p:sp>
      <p:sp>
        <p:nvSpPr>
          <p:cNvPr id="152614" name="Line 38"/>
          <p:cNvSpPr>
            <a:spLocks noChangeShapeType="1"/>
          </p:cNvSpPr>
          <p:nvPr/>
        </p:nvSpPr>
        <p:spPr bwMode="auto">
          <a:xfrm>
            <a:off x="1476375" y="3149600"/>
            <a:ext cx="52562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>
              <a:latin typeface="+mj-lt"/>
            </a:endParaRPr>
          </a:p>
        </p:txBody>
      </p:sp>
      <p:sp>
        <p:nvSpPr>
          <p:cNvPr id="152615" name="Line 39"/>
          <p:cNvSpPr>
            <a:spLocks noChangeShapeType="1"/>
          </p:cNvSpPr>
          <p:nvPr/>
        </p:nvSpPr>
        <p:spPr bwMode="auto">
          <a:xfrm>
            <a:off x="2457450" y="2698750"/>
            <a:ext cx="0" cy="2159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>
              <a:latin typeface="+mj-lt"/>
            </a:endParaRPr>
          </a:p>
        </p:txBody>
      </p:sp>
      <p:sp>
        <p:nvSpPr>
          <p:cNvPr id="152616" name="Rectangle 40"/>
          <p:cNvSpPr>
            <a:spLocks noChangeArrowheads="1"/>
          </p:cNvSpPr>
          <p:nvPr/>
        </p:nvSpPr>
        <p:spPr bwMode="auto">
          <a:xfrm>
            <a:off x="4270375" y="3862388"/>
            <a:ext cx="1357313" cy="40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AD7F2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344488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671513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023938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1341438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17986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2558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27130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1702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altLang="pt-BR" sz="2400" smtClean="0">
                <a:latin typeface="+mj-lt"/>
              </a:rPr>
              <a:t>0</a:t>
            </a:r>
          </a:p>
        </p:txBody>
      </p:sp>
      <p:sp>
        <p:nvSpPr>
          <p:cNvPr id="152617" name="Rectangle 41"/>
          <p:cNvSpPr>
            <a:spLocks noChangeArrowheads="1"/>
          </p:cNvSpPr>
          <p:nvPr/>
        </p:nvSpPr>
        <p:spPr bwMode="auto">
          <a:xfrm>
            <a:off x="3438525" y="3759200"/>
            <a:ext cx="982663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344488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671513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023938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1341438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17986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2558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27130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1702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altLang="pt-BR" sz="2400" smtClean="0">
                <a:latin typeface="+mj-lt"/>
              </a:rPr>
              <a:t>4 </a:t>
            </a:r>
          </a:p>
        </p:txBody>
      </p:sp>
      <p:sp>
        <p:nvSpPr>
          <p:cNvPr id="152618" name="Rectangle 42"/>
          <p:cNvSpPr>
            <a:spLocks noChangeArrowheads="1"/>
          </p:cNvSpPr>
          <p:nvPr/>
        </p:nvSpPr>
        <p:spPr bwMode="auto">
          <a:xfrm>
            <a:off x="2457450" y="3759200"/>
            <a:ext cx="981075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344488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671513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023938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1341438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17986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2558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27130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1702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altLang="pt-BR" sz="2400" smtClean="0">
                <a:latin typeface="+mj-lt"/>
              </a:rPr>
              <a:t>2</a:t>
            </a:r>
          </a:p>
        </p:txBody>
      </p:sp>
      <p:sp>
        <p:nvSpPr>
          <p:cNvPr id="152619" name="Rectangle 43"/>
          <p:cNvSpPr>
            <a:spLocks noChangeArrowheads="1"/>
          </p:cNvSpPr>
          <p:nvPr/>
        </p:nvSpPr>
        <p:spPr bwMode="auto">
          <a:xfrm>
            <a:off x="1476375" y="3759200"/>
            <a:ext cx="981075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344488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671513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023938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1341438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17986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2558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27130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1702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altLang="pt-BR" sz="2400" smtClean="0">
                <a:latin typeface="+mj-lt"/>
              </a:rPr>
              <a:t>–1 </a:t>
            </a:r>
          </a:p>
        </p:txBody>
      </p:sp>
      <p:sp>
        <p:nvSpPr>
          <p:cNvPr id="152620" name="Line 44"/>
          <p:cNvSpPr>
            <a:spLocks noChangeShapeType="1"/>
          </p:cNvSpPr>
          <p:nvPr/>
        </p:nvSpPr>
        <p:spPr bwMode="auto">
          <a:xfrm>
            <a:off x="1476375" y="3733800"/>
            <a:ext cx="52562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>
              <a:latin typeface="+mj-lt"/>
            </a:endParaRPr>
          </a:p>
        </p:txBody>
      </p:sp>
      <p:sp>
        <p:nvSpPr>
          <p:cNvPr id="152621" name="Line 45"/>
          <p:cNvSpPr>
            <a:spLocks noChangeShapeType="1"/>
          </p:cNvSpPr>
          <p:nvPr/>
        </p:nvSpPr>
        <p:spPr bwMode="auto">
          <a:xfrm>
            <a:off x="1476375" y="4354513"/>
            <a:ext cx="52562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>
              <a:latin typeface="+mj-lt"/>
            </a:endParaRPr>
          </a:p>
        </p:txBody>
      </p:sp>
      <p:sp>
        <p:nvSpPr>
          <p:cNvPr id="152623" name="Rectangle 47"/>
          <p:cNvSpPr>
            <a:spLocks noChangeArrowheads="1"/>
          </p:cNvSpPr>
          <p:nvPr/>
        </p:nvSpPr>
        <p:spPr bwMode="auto">
          <a:xfrm>
            <a:off x="1476375" y="4406900"/>
            <a:ext cx="981075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344488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671513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023938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1341438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17986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2558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27130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1702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altLang="pt-BR" sz="2400" smtClean="0">
                <a:latin typeface="+mj-lt"/>
              </a:rPr>
              <a:t>–2 </a:t>
            </a:r>
          </a:p>
        </p:txBody>
      </p:sp>
      <p:sp>
        <p:nvSpPr>
          <p:cNvPr id="152624" name="Rectangle 48"/>
          <p:cNvSpPr>
            <a:spLocks noChangeArrowheads="1"/>
          </p:cNvSpPr>
          <p:nvPr/>
        </p:nvSpPr>
        <p:spPr bwMode="auto">
          <a:xfrm>
            <a:off x="2484438" y="4406900"/>
            <a:ext cx="981075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344488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671513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023938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1341438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17986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2558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27130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1702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altLang="pt-BR" sz="2400" smtClean="0">
                <a:latin typeface="+mj-lt"/>
              </a:rPr>
              <a:t>2</a:t>
            </a:r>
          </a:p>
        </p:txBody>
      </p:sp>
      <p:sp>
        <p:nvSpPr>
          <p:cNvPr id="152625" name="Rectangle 49"/>
          <p:cNvSpPr>
            <a:spLocks noChangeArrowheads="1"/>
          </p:cNvSpPr>
          <p:nvPr/>
        </p:nvSpPr>
        <p:spPr bwMode="auto">
          <a:xfrm>
            <a:off x="3419475" y="4406900"/>
            <a:ext cx="982663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344488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671513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023938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1341438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17986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2558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27130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17023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altLang="pt-BR" sz="2400" smtClean="0">
                <a:latin typeface="+mj-lt"/>
              </a:rPr>
              <a:t>0 </a:t>
            </a:r>
          </a:p>
        </p:txBody>
      </p:sp>
      <p:sp>
        <p:nvSpPr>
          <p:cNvPr id="152626" name="Text Box 50"/>
          <p:cNvSpPr txBox="1">
            <a:spLocks noChangeArrowheads="1"/>
          </p:cNvSpPr>
          <p:nvPr/>
        </p:nvSpPr>
        <p:spPr bwMode="auto">
          <a:xfrm>
            <a:off x="900113" y="5146675"/>
            <a:ext cx="3743325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300" smtClean="0">
                <a:latin typeface="+mj-lt"/>
                <a:ea typeface="Arial Unicode MS" pitchFamily="34" charset="-128"/>
                <a:cs typeface="Arial Unicode MS" pitchFamily="34" charset="-128"/>
              </a:rPr>
              <a:t>p(x) = (x – 1).(2x</a:t>
            </a:r>
            <a:r>
              <a:rPr lang="pt-BR" altLang="pt-BR" sz="2300" baseline="30000" smtClean="0">
                <a:latin typeface="+mj-lt"/>
                <a:ea typeface="Arial Unicode MS" pitchFamily="34" charset="-128"/>
                <a:cs typeface="Arial Unicode MS" pitchFamily="34" charset="-128"/>
              </a:rPr>
              <a:t>2</a:t>
            </a:r>
            <a:r>
              <a:rPr lang="pt-BR" altLang="pt-BR" sz="2300" smtClean="0">
                <a:latin typeface="+mj-lt"/>
                <a:ea typeface="Arial Unicode MS" pitchFamily="34" charset="-128"/>
                <a:cs typeface="Arial Unicode MS" pitchFamily="34" charset="-128"/>
              </a:rPr>
              <a:t> + 6x + 4)</a:t>
            </a:r>
            <a:endParaRPr lang="pt-BR" altLang="pt-BR" sz="2300" smtClean="0">
              <a:latin typeface="+mj-lt"/>
            </a:endParaRPr>
          </a:p>
        </p:txBody>
      </p:sp>
      <p:sp>
        <p:nvSpPr>
          <p:cNvPr id="152627" name="Text Box 51"/>
          <p:cNvSpPr txBox="1">
            <a:spLocks noChangeArrowheads="1"/>
          </p:cNvSpPr>
          <p:nvPr/>
        </p:nvSpPr>
        <p:spPr bwMode="auto">
          <a:xfrm>
            <a:off x="4067175" y="5146675"/>
            <a:ext cx="3743325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3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= (x – 1).(x + 1).(2x + 4)</a:t>
            </a:r>
            <a:endParaRPr lang="pt-BR" altLang="pt-BR" sz="2300" dirty="0" smtClean="0">
              <a:latin typeface="+mj-lt"/>
            </a:endParaRPr>
          </a:p>
        </p:txBody>
      </p:sp>
      <p:sp>
        <p:nvSpPr>
          <p:cNvPr id="152628" name="Text Box 52"/>
          <p:cNvSpPr txBox="1">
            <a:spLocks noChangeArrowheads="1"/>
          </p:cNvSpPr>
          <p:nvPr/>
        </p:nvSpPr>
        <p:spPr bwMode="auto">
          <a:xfrm>
            <a:off x="900113" y="5722938"/>
            <a:ext cx="4248150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pt-BR" altLang="pt-BR" sz="2300" smtClean="0">
                <a:solidFill>
                  <a:srgbClr val="CC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p(x) = 2.(x – 1).(x + 1).(x + 2)</a:t>
            </a:r>
            <a:endParaRPr lang="pt-BR" altLang="pt-BR" sz="2300" smtClean="0">
              <a:solidFill>
                <a:srgbClr val="CC0000"/>
              </a:solidFill>
              <a:latin typeface="+mj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152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4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152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52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152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52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6" dur="500"/>
                                        <p:tgtEl>
                                          <p:spTgt spid="152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3" dur="80"/>
                                        <p:tgtEl>
                                          <p:spTgt spid="1526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4" dur="80"/>
                                        <p:tgtEl>
                                          <p:spTgt spid="1526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80"/>
                                        <p:tgtEl>
                                          <p:spTgt spid="1526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0" dur="80"/>
                                        <p:tgtEl>
                                          <p:spTgt spid="1526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1" dur="80"/>
                                        <p:tgtEl>
                                          <p:spTgt spid="1526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80"/>
                                        <p:tgtEl>
                                          <p:spTgt spid="1526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7" dur="80"/>
                                        <p:tgtEl>
                                          <p:spTgt spid="1526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8" dur="80"/>
                                        <p:tgtEl>
                                          <p:spTgt spid="1526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80"/>
                                        <p:tgtEl>
                                          <p:spTgt spid="1526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  <p:bldP spid="152579" grpId="0" build="p"/>
      <p:bldP spid="152588" grpId="0"/>
      <p:bldP spid="152589" grpId="0"/>
      <p:bldP spid="152590" grpId="0"/>
      <p:bldP spid="152591" grpId="0"/>
      <p:bldP spid="152592" grpId="0"/>
      <p:bldP spid="152593" grpId="0"/>
      <p:bldP spid="152594" grpId="0"/>
      <p:bldP spid="152595" grpId="0"/>
      <p:bldP spid="152596" grpId="0"/>
      <p:bldP spid="152616" grpId="0"/>
      <p:bldP spid="152617" grpId="0"/>
      <p:bldP spid="152618" grpId="0"/>
      <p:bldP spid="152619" grpId="0"/>
      <p:bldP spid="152623" grpId="0"/>
      <p:bldP spid="152624" grpId="0"/>
      <p:bldP spid="152625" grpId="0"/>
      <p:bldP spid="152626" grpId="0"/>
      <p:bldP spid="152627" grpId="0"/>
      <p:bldP spid="152628" grpId="0"/>
    </p:bldLst>
  </p:timing>
</p:sld>
</file>

<file path=ppt/theme/theme1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2517</TotalTime>
  <Words>3100</Words>
  <Application>Microsoft Office PowerPoint</Application>
  <PresentationFormat>Apresentação na tela (4:3)</PresentationFormat>
  <Paragraphs>335</Paragraphs>
  <Slides>35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36" baseType="lpstr">
      <vt:lpstr>Personalizar design</vt:lpstr>
      <vt:lpstr>Slide 1</vt:lpstr>
      <vt:lpstr>Slide 2</vt:lpstr>
      <vt:lpstr>EQUAÇÕES POLINOMIAIS </vt:lpstr>
      <vt:lpstr>TEOREMA FUNDAMENTAL DA ÁLGEBRA (T.F.A.)</vt:lpstr>
      <vt:lpstr>FATORAÇÃO DE UM POLINÔMIO</vt:lpstr>
      <vt:lpstr>DEMONSTRAÇÃO</vt:lpstr>
      <vt:lpstr>DEMONSTRAÇÃO</vt:lpstr>
      <vt:lpstr>DEMONSTRAÇÃO</vt:lpstr>
      <vt:lpstr>EXEMPLO 1</vt:lpstr>
      <vt:lpstr>EXEMPLO 2</vt:lpstr>
      <vt:lpstr>EXEMPLO 3</vt:lpstr>
      <vt:lpstr>EXEMPLO 4</vt:lpstr>
      <vt:lpstr>EXEMPLO 5</vt:lpstr>
      <vt:lpstr>EXEMPLO 6</vt:lpstr>
      <vt:lpstr>MULTIPLICIDADE DE UMA RAIZ</vt:lpstr>
      <vt:lpstr>EXEMPLO 1</vt:lpstr>
      <vt:lpstr>RESOLUÇÃO DE EQUAÇÕES ALGÉBRICAS</vt:lpstr>
      <vt:lpstr>EXEMPLO 2</vt:lpstr>
      <vt:lpstr>EXEMPLO 3</vt:lpstr>
      <vt:lpstr>REGRA 1</vt:lpstr>
      <vt:lpstr>EXEMPLO</vt:lpstr>
      <vt:lpstr>REGRA 2</vt:lpstr>
      <vt:lpstr>EXEMPLO</vt:lpstr>
      <vt:lpstr>EXEMPLO</vt:lpstr>
      <vt:lpstr>REGRA 3</vt:lpstr>
      <vt:lpstr>EXEMPLO 1</vt:lpstr>
      <vt:lpstr>EXEMPLO 2</vt:lpstr>
      <vt:lpstr>RELAÇÕES DE GIRARD</vt:lpstr>
      <vt:lpstr>EXEMPLO</vt:lpstr>
      <vt:lpstr>RELAÇÕES NA EQUAÇÃO DE 2º GRAU</vt:lpstr>
      <vt:lpstr>RELAÇÕES NA EQUAÇÃO DE 2º GRAU</vt:lpstr>
      <vt:lpstr>RELAÇÕES NA EQUAÇÃO DE 3º GRAU</vt:lpstr>
      <vt:lpstr>Slide 33</vt:lpstr>
      <vt:lpstr>EXTRAS</vt:lpstr>
      <vt:lpstr>REFERÊNCIAS</vt:lpstr>
    </vt:vector>
  </TitlesOfParts>
  <Company>Comp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Equações polinomiais</dc:title>
  <dc:creator>Marcela</dc:creator>
  <cp:lastModifiedBy>Positivo Master</cp:lastModifiedBy>
  <cp:revision>1387</cp:revision>
  <dcterms:created xsi:type="dcterms:W3CDTF">2007-03-17T11:02:52Z</dcterms:created>
  <dcterms:modified xsi:type="dcterms:W3CDTF">2015-10-06T14:46:51Z</dcterms:modified>
</cp:coreProperties>
</file>