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316" r:id="rId3"/>
    <p:sldId id="258" r:id="rId4"/>
    <p:sldId id="317" r:id="rId5"/>
    <p:sldId id="348" r:id="rId6"/>
    <p:sldId id="349" r:id="rId7"/>
    <p:sldId id="350" r:id="rId8"/>
    <p:sldId id="352" r:id="rId9"/>
    <p:sldId id="351" r:id="rId10"/>
    <p:sldId id="354" r:id="rId11"/>
    <p:sldId id="353" r:id="rId12"/>
    <p:sldId id="355" r:id="rId13"/>
    <p:sldId id="356" r:id="rId14"/>
    <p:sldId id="357" r:id="rId15"/>
    <p:sldId id="358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71" r:id="rId26"/>
    <p:sldId id="373" r:id="rId27"/>
    <p:sldId id="377" r:id="rId28"/>
    <p:sldId id="378" r:id="rId29"/>
    <p:sldId id="379" r:id="rId30"/>
    <p:sldId id="380" r:id="rId31"/>
    <p:sldId id="374" r:id="rId32"/>
    <p:sldId id="382" r:id="rId33"/>
    <p:sldId id="381" r:id="rId34"/>
    <p:sldId id="383" r:id="rId35"/>
    <p:sldId id="384" r:id="rId36"/>
    <p:sldId id="375" r:id="rId37"/>
    <p:sldId id="376" r:id="rId3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7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2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B1DF7AA-93AB-40CE-B8CE-F4C159C8B6B3}" type="datetimeFigureOut">
              <a:rPr lang="pt-BR"/>
              <a:pPr>
                <a:defRPr/>
              </a:pPr>
              <a:t>06/10/2015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B42783-32F2-4693-966C-605EA444195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492072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096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dirty="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A81F4-C502-41B8-B0C0-D9032FBDA5FE}" type="datetimeFigureOut">
              <a:rPr lang="pt-BR"/>
              <a:pPr>
                <a:defRPr/>
              </a:pPr>
              <a:t>06/10/2015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E3EAE-C68B-4589-BDED-906C38643F4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04769-3F1C-4F34-96C9-2ED93C55E203}" type="datetimeFigureOut">
              <a:rPr lang="pt-BR"/>
              <a:pPr>
                <a:defRPr/>
              </a:pPr>
              <a:t>06/10/2015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5ACDD-98FA-41DD-A0DD-43508EA627B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425A1-2C9D-4EE9-AE43-DB744FD10496}" type="datetimeFigureOut">
              <a:rPr lang="pt-BR"/>
              <a:pPr>
                <a:defRPr/>
              </a:pPr>
              <a:t>06/10/2015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EAF4E-29D3-48A1-B952-B3482CCF3B9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48018-915C-4496-AFE9-5E0332CAE08F}" type="datetimeFigureOut">
              <a:rPr lang="pt-BR"/>
              <a:pPr>
                <a:defRPr/>
              </a:pPr>
              <a:t>06/10/2015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4E4E0-798A-4B7C-8519-FB95F02F85B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C0C81-2ABA-4289-95DC-1DF15E0BA8EA}" type="datetimeFigureOut">
              <a:rPr lang="pt-BR"/>
              <a:pPr>
                <a:defRPr/>
              </a:pPr>
              <a:t>06/10/2015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4B593-D878-4D41-B319-4E5AA8F372F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DB279-5873-4BE6-940B-EF07C00F0C39}" type="datetimeFigureOut">
              <a:rPr lang="pt-BR"/>
              <a:pPr>
                <a:defRPr/>
              </a:pPr>
              <a:t>06/10/2015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FBD16-E30B-4461-833F-E89355D52F6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0F8B8-E0CD-4314-810F-FD1D38B537D3}" type="datetimeFigureOut">
              <a:rPr lang="pt-BR"/>
              <a:pPr>
                <a:defRPr/>
              </a:pPr>
              <a:t>06/10/2015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01CDC-0307-4D99-8FE4-77F6A064A8D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0B571-D565-4488-B69A-D20F24F0A24F}" type="datetimeFigureOut">
              <a:rPr lang="pt-BR"/>
              <a:pPr>
                <a:defRPr/>
              </a:pPr>
              <a:t>06/10/2015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F674A-5DF0-4908-9DA8-04DA9C530A7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12BEA-6665-41CA-B3EF-08D4B166CFC2}" type="datetimeFigureOut">
              <a:rPr lang="pt-BR"/>
              <a:pPr>
                <a:defRPr/>
              </a:pPr>
              <a:t>06/10/2015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13BE4-7FB4-476B-9777-CFCD6DD2A59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9A1AE-87FB-469D-92DB-E2EAC9AA0D9A}" type="datetimeFigureOut">
              <a:rPr lang="pt-BR"/>
              <a:pPr>
                <a:defRPr/>
              </a:pPr>
              <a:t>06/10/2015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53EFE-573F-4CEC-A29F-8BF8D3946A2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38A83-1B54-458B-B3BB-D05EE19F3146}" type="datetimeFigureOut">
              <a:rPr lang="pt-BR"/>
              <a:pPr>
                <a:defRPr/>
              </a:pPr>
              <a:t>06/10/2015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E9EA6-74A0-4254-9A4E-8E0E9B52E1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49803-0F04-42B0-A253-DA561A055752}" type="datetimeFigureOut">
              <a:rPr lang="pt-BR"/>
              <a:pPr>
                <a:defRPr/>
              </a:pPr>
              <a:t>06/10/2015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6F7DE-0657-48D3-8E54-E7FB90FC516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C1E90-A964-4F75-B6FE-779582C03C8B}" type="datetimeFigureOut">
              <a:rPr lang="pt-BR"/>
              <a:pPr>
                <a:defRPr/>
              </a:pPr>
              <a:t>06/10/2015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0B37C-BC1D-432C-87DE-F4A4C4649DB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7312B-F331-422B-B173-AEA731696C24}" type="datetimeFigureOut">
              <a:rPr lang="pt-BR"/>
              <a:pPr>
                <a:defRPr/>
              </a:pPr>
              <a:t>06/10/2015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A48BB-594D-40D7-8E6E-31F08C18348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81DE2-9A89-42CA-B5AD-9374201A384B}" type="datetimeFigureOut">
              <a:rPr lang="pt-BR"/>
              <a:pPr>
                <a:defRPr/>
              </a:pPr>
              <a:t>06/10/2015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D53B2-0D2E-4140-9886-3B8651EBA2A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5D862-FAAB-4B1F-925A-918058408872}" type="datetimeFigureOut">
              <a:rPr lang="pt-BR"/>
              <a:pPr>
                <a:defRPr/>
              </a:pPr>
              <a:t>06/10/2015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A60F7-01ED-4065-A556-263B669EAEE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435BF-F1B4-4EF4-B6F7-7A38FF011028}" type="datetimeFigureOut">
              <a:rPr lang="pt-BR"/>
              <a:pPr>
                <a:defRPr/>
              </a:pPr>
              <a:t>06/10/2015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7BDAC-7FA6-4626-A54E-3593DCF592E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C9EE4-62DC-4961-BCD4-F265BB875F99}" type="datetimeFigureOut">
              <a:rPr lang="pt-BR"/>
              <a:pPr>
                <a:defRPr/>
              </a:pPr>
              <a:t>06/10/2015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E8ECE-1FCB-4CD3-A3E5-226ED3512F9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D2253-F3AB-4C08-9519-30BBA7928A82}" type="datetimeFigureOut">
              <a:rPr lang="pt-BR"/>
              <a:pPr>
                <a:defRPr/>
              </a:pPr>
              <a:t>06/10/2015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AB9C2-A704-4CF7-9B0C-4353DCE2B53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F4982-C953-424C-A80C-A04E5779D6DC}" type="datetimeFigureOut">
              <a:rPr lang="pt-BR"/>
              <a:pPr>
                <a:defRPr/>
              </a:pPr>
              <a:t>06/10/2015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29B58-8275-4B77-BF9C-DC9A36100E7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99BF2-089F-4DEC-B80D-50E3A0049061}" type="datetimeFigureOut">
              <a:rPr lang="pt-BR"/>
              <a:pPr>
                <a:defRPr/>
              </a:pPr>
              <a:t>06/10/2015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53F82-2EFC-463E-9521-C052FA5D02E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B8B0D-0671-43B9-A566-9DFF43E7F76F}" type="datetimeFigureOut">
              <a:rPr lang="pt-BR"/>
              <a:pPr>
                <a:defRPr/>
              </a:pPr>
              <a:t>06/10/2015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19DAF-B992-480B-BF66-049265E5AA2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8D4CD3-662A-4B33-818D-1FA6A2AA96A7}" type="datetimeFigureOut">
              <a:rPr lang="pt-BR"/>
              <a:pPr>
                <a:defRPr/>
              </a:pPr>
              <a:t>06/10/2015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5F484B4-1B20-41B3-BC28-59A360455E7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Imagem 6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E8CCD0-D331-4BD8-B954-42188713203F}" type="datetimeFigureOut">
              <a:rPr lang="pt-BR"/>
              <a:pPr>
                <a:defRPr/>
              </a:pPr>
              <a:t>06/10/2015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67795CA-1457-4F32-8B1F-8EE06A90C4C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1.png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otosefotos.com/page_img/9525/canteiro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Jonata_Boy_with_headphone.svg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ommons.wikimedia.org/wiki/File:Jonata_Boy_with_headphone.sv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hyperlink" Target="http://commons.wikimedia.org/wiki/File:Jonata_Boy_with_headphone.svg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hyperlink" Target="http://commons.wikimedia.org/wiki/File:Jonata_Boy_with_headphone.svg" TargetMode="External"/><Relationship Id="rId5" Type="http://schemas.openxmlformats.org/officeDocument/2006/relationships/image" Target="../media/image7.png"/><Relationship Id="rId4" Type="http://schemas.openxmlformats.org/officeDocument/2006/relationships/oleObject" Target="../embeddings/oleObject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hyperlink" Target="http://commons.wikimedia.org/wiki/File:Jonata_Boy_with_headphone.svg" TargetMode="External"/><Relationship Id="rId5" Type="http://schemas.openxmlformats.org/officeDocument/2006/relationships/image" Target="../media/image7.png"/><Relationship Id="rId4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em.com.br/index.php" TargetMode="External"/><Relationship Id="rId13" Type="http://schemas.openxmlformats.org/officeDocument/2006/relationships/hyperlink" Target="http://www.enem.inep.gov.br/" TargetMode="External"/><Relationship Id="rId3" Type="http://schemas.openxmlformats.org/officeDocument/2006/relationships/hyperlink" Target="http://www1.educacao.pe.gov.br/cpar/" TargetMode="External"/><Relationship Id="rId7" Type="http://schemas.openxmlformats.org/officeDocument/2006/relationships/hyperlink" Target="http://tvescola.mec.gov.br/" TargetMode="External"/><Relationship Id="rId12" Type="http://schemas.openxmlformats.org/officeDocument/2006/relationships/hyperlink" Target="http://www.eciencia.usp.br/" TargetMode="External"/><Relationship Id="rId2" Type="http://schemas.openxmlformats.org/officeDocument/2006/relationships/notesSlide" Target="../notesSlides/notesSlide33.xml"/><Relationship Id="rId16" Type="http://schemas.openxmlformats.org/officeDocument/2006/relationships/hyperlink" Target="http://www.sbhmat.com.br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gente.eti.br/edumatec/index.php?option=com_content&amp;view=article&amp;id=9&amp;Itemid=12" TargetMode="External"/><Relationship Id="rId11" Type="http://schemas.openxmlformats.org/officeDocument/2006/relationships/hyperlink" Target="http://portal.mec.gov.br/index.php?option=com_content&amp;view=article&amp;id=12814&amp;Itemid=872" TargetMode="External"/><Relationship Id="rId5" Type="http://schemas.openxmlformats.org/officeDocument/2006/relationships/hyperlink" Target="http://matematica.obmep.org.br/" TargetMode="External"/><Relationship Id="rId15" Type="http://schemas.openxmlformats.org/officeDocument/2006/relationships/hyperlink" Target="http://www.somatematica.com.br/" TargetMode="External"/><Relationship Id="rId10" Type="http://schemas.openxmlformats.org/officeDocument/2006/relationships/hyperlink" Target="http://educacao.uol.com.br/matematica" TargetMode="External"/><Relationship Id="rId4" Type="http://schemas.openxmlformats.org/officeDocument/2006/relationships/hyperlink" Target="http://www.dominiopublico.gov.br/" TargetMode="External"/><Relationship Id="rId9" Type="http://schemas.openxmlformats.org/officeDocument/2006/relationships/hyperlink" Target="http://futuro.usp.br/" TargetMode="External"/><Relationship Id="rId14" Type="http://schemas.openxmlformats.org/officeDocument/2006/relationships/hyperlink" Target="http://www.ime.unicamp.br/lem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://commons.wikimedia.org/wiki/File:Jonata_Boy_with_headphone.svg" TargetMode="Externa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://piadasnerds.com/wp-content/uploads/2010/04/sei-lah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hyperlink" Target="http://commons.wikimedia.org/wiki/File:Jonata_Boy_with_headphone.svg" TargetMode="Externa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CaixaDeTexto 6"/>
          <p:cNvSpPr>
            <a:spLocks/>
          </p:cNvSpPr>
          <p:nvPr/>
        </p:nvSpPr>
        <p:spPr bwMode="auto">
          <a:xfrm>
            <a:off x="1857356" y="3786190"/>
            <a:ext cx="6302375" cy="28337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4000" b="1" dirty="0" smtClean="0">
                <a:solidFill>
                  <a:srgbClr val="FFFFFF"/>
                </a:solidFill>
              </a:rPr>
              <a:t>MATEMÁTICA E SUAS TECNOLOGIAS</a:t>
            </a:r>
            <a:endParaRPr lang="pt-BR" altLang="pt-BR" sz="4000" b="1" dirty="0">
              <a:solidFill>
                <a:srgbClr val="FFFFFF"/>
              </a:solidFill>
            </a:endParaRPr>
          </a:p>
          <a:p>
            <a:pPr algn="ctr" eaLnBrk="1" hangingPunct="1">
              <a:spcBef>
                <a:spcPct val="0"/>
              </a:spcBef>
            </a:pPr>
            <a:r>
              <a:rPr lang="pt-BR" altLang="pt-BR" sz="1800" i="1" dirty="0">
                <a:solidFill>
                  <a:srgbClr val="FFFFFF"/>
                </a:solidFill>
              </a:rPr>
              <a:t>Ensino Médio, </a:t>
            </a:r>
            <a:r>
              <a:rPr lang="pt-BR" altLang="pt-BR" sz="1800" i="1" dirty="0" smtClean="0">
                <a:solidFill>
                  <a:srgbClr val="FFFFFF"/>
                </a:solidFill>
              </a:rPr>
              <a:t>3º </a:t>
            </a:r>
            <a:r>
              <a:rPr lang="pt-BR" altLang="pt-BR" sz="1800" i="1" dirty="0">
                <a:solidFill>
                  <a:srgbClr val="FFFFFF"/>
                </a:solidFill>
              </a:rPr>
              <a:t>ano</a:t>
            </a:r>
          </a:p>
          <a:p>
            <a:pPr algn="ctr" eaLnBrk="1" hangingPunct="1">
              <a:spcBef>
                <a:spcPct val="0"/>
              </a:spcBef>
            </a:pPr>
            <a:r>
              <a:rPr lang="pt-BR" altLang="pt-BR" sz="4000" i="1" dirty="0" smtClean="0">
                <a:solidFill>
                  <a:srgbClr val="FFFFFF"/>
                </a:solidFill>
              </a:rPr>
              <a:t>Forma trigonométrica dos números complexos </a:t>
            </a:r>
            <a:endParaRPr lang="pt-BR" altLang="pt-BR" sz="40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27433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4957" y="727075"/>
            <a:ext cx="82080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PARA LEMBRAR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467544" y="1556792"/>
            <a:ext cx="8064896" cy="474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>
                <a:solidFill>
                  <a:srgbClr val="0070C0"/>
                </a:solidFill>
                <a:latin typeface="+mj-lt"/>
              </a:rPr>
              <a:t>Escreva, se possível, alguns exemplos de números que são:</a:t>
            </a:r>
          </a:p>
          <a:p>
            <a:pPr marL="457200" indent="-457200" algn="just">
              <a:lnSpc>
                <a:spcPct val="150000"/>
              </a:lnSpc>
              <a:buAutoNum type="alphaLcParenR"/>
            </a:pPr>
            <a:r>
              <a:rPr lang="pt-BR" sz="2000" dirty="0" smtClean="0">
                <a:latin typeface="+mj-lt"/>
              </a:rPr>
              <a:t>complexos</a:t>
            </a:r>
          </a:p>
          <a:p>
            <a:pPr marL="457200" indent="-457200" algn="just">
              <a:lnSpc>
                <a:spcPct val="150000"/>
              </a:lnSpc>
              <a:buAutoNum type="alphaLcParenR"/>
            </a:pPr>
            <a:r>
              <a:rPr lang="pt-BR" sz="2000" dirty="0" smtClean="0">
                <a:latin typeface="+mj-lt"/>
              </a:rPr>
              <a:t>complexos, mas não são reais</a:t>
            </a:r>
          </a:p>
          <a:p>
            <a:pPr marL="457200" indent="-457200" algn="just">
              <a:lnSpc>
                <a:spcPct val="150000"/>
              </a:lnSpc>
              <a:buAutoNum type="alphaLcParenR"/>
            </a:pPr>
            <a:r>
              <a:rPr lang="pt-BR" sz="2000" dirty="0" smtClean="0">
                <a:latin typeface="+mj-lt"/>
              </a:rPr>
              <a:t>naturais</a:t>
            </a:r>
          </a:p>
          <a:p>
            <a:pPr marL="457200" indent="-457200" algn="just">
              <a:lnSpc>
                <a:spcPct val="150000"/>
              </a:lnSpc>
              <a:buAutoNum type="alphaLcParenR"/>
            </a:pPr>
            <a:r>
              <a:rPr lang="pt-BR" sz="2000" dirty="0" smtClean="0">
                <a:latin typeface="+mj-lt"/>
              </a:rPr>
              <a:t>inteiros, mas não naturais</a:t>
            </a:r>
          </a:p>
          <a:p>
            <a:pPr marL="457200" indent="-457200" algn="just">
              <a:lnSpc>
                <a:spcPct val="150000"/>
              </a:lnSpc>
              <a:buAutoNum type="alphaLcParenR"/>
            </a:pPr>
            <a:r>
              <a:rPr lang="pt-BR" sz="2000" dirty="0" smtClean="0">
                <a:latin typeface="+mj-lt"/>
              </a:rPr>
              <a:t>reais, mas não racionais</a:t>
            </a:r>
          </a:p>
          <a:p>
            <a:pPr marL="457200" indent="-457200" algn="just">
              <a:lnSpc>
                <a:spcPct val="150000"/>
              </a:lnSpc>
              <a:buAutoNum type="alphaLcParenR"/>
            </a:pPr>
            <a:r>
              <a:rPr lang="pt-BR" sz="2000" dirty="0" smtClean="0">
                <a:latin typeface="+mj-lt"/>
              </a:rPr>
              <a:t>inteiros e não racionais</a:t>
            </a:r>
          </a:p>
          <a:p>
            <a:pPr marL="457200" indent="-457200" algn="just">
              <a:lnSpc>
                <a:spcPct val="150000"/>
              </a:lnSpc>
              <a:buAutoNum type="alphaLcParenR"/>
            </a:pPr>
            <a:r>
              <a:rPr lang="pt-BR" sz="2000" dirty="0" smtClean="0">
                <a:latin typeface="+mj-lt"/>
              </a:rPr>
              <a:t>reais, mas não complexos</a:t>
            </a:r>
          </a:p>
          <a:p>
            <a:pPr marL="457200" indent="-457200" algn="just">
              <a:lnSpc>
                <a:spcPct val="150000"/>
              </a:lnSpc>
              <a:buAutoNum type="alphaLcParenR"/>
            </a:pPr>
            <a:r>
              <a:rPr lang="pt-BR" sz="2000" dirty="0" smtClean="0">
                <a:latin typeface="+mj-lt"/>
              </a:rPr>
              <a:t>irracionais, mas não reais</a:t>
            </a:r>
          </a:p>
          <a:p>
            <a:pPr algn="just">
              <a:lnSpc>
                <a:spcPct val="150000"/>
              </a:lnSpc>
            </a:pPr>
            <a:endParaRPr lang="pt-BR" sz="2000" dirty="0" smtClean="0"/>
          </a:p>
        </p:txBody>
      </p:sp>
      <p:sp>
        <p:nvSpPr>
          <p:cNvPr id="27" name="Retângulo 26"/>
          <p:cNvSpPr/>
          <p:nvPr/>
        </p:nvSpPr>
        <p:spPr>
          <a:xfrm>
            <a:off x="2483768" y="2204864"/>
            <a:ext cx="6048672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4499992" y="2708920"/>
            <a:ext cx="4032448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2051720" y="3140968"/>
            <a:ext cx="6480720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3995936" y="3573016"/>
            <a:ext cx="453650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3995936" y="4005064"/>
            <a:ext cx="453650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3707904" y="4509120"/>
            <a:ext cx="4824536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4067944" y="4941168"/>
            <a:ext cx="4464496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067944" y="5373216"/>
            <a:ext cx="4464496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84213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4957" y="727075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FORMA ALGÉBRICA DOS NÚMEROS COMPLEXOS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68000" y="1628800"/>
            <a:ext cx="8208000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 smtClean="0">
                <a:latin typeface="+mj-lt"/>
              </a:rPr>
              <a:t>Você deve lembrar que a forma algébrica de um número complexo é:</a:t>
            </a:r>
          </a:p>
          <a:p>
            <a:pPr algn="just">
              <a:lnSpc>
                <a:spcPct val="150000"/>
              </a:lnSpc>
            </a:pPr>
            <a:endParaRPr lang="pt-BR" sz="2200" dirty="0">
              <a:latin typeface="+mj-lt"/>
            </a:endParaRPr>
          </a:p>
          <a:p>
            <a:pPr algn="just">
              <a:lnSpc>
                <a:spcPct val="150000"/>
              </a:lnSpc>
            </a:pPr>
            <a:endParaRPr lang="pt-BR" sz="2200" dirty="0" smtClean="0">
              <a:latin typeface="+mj-lt"/>
            </a:endParaRPr>
          </a:p>
          <a:p>
            <a:pPr algn="just">
              <a:lnSpc>
                <a:spcPct val="150000"/>
              </a:lnSpc>
            </a:pPr>
            <a:endParaRPr lang="pt-BR" sz="20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latin typeface="+mj-lt"/>
              </a:rPr>
              <a:t>Sendo que </a:t>
            </a:r>
            <a:r>
              <a:rPr lang="pt-BR" sz="2200" dirty="0" smtClean="0">
                <a:solidFill>
                  <a:srgbClr val="0070C0"/>
                </a:solidFill>
                <a:latin typeface="+mj-lt"/>
              </a:rPr>
              <a:t>a</a:t>
            </a:r>
            <a:r>
              <a:rPr lang="pt-BR" sz="2200" dirty="0" smtClean="0">
                <a:latin typeface="+mj-lt"/>
              </a:rPr>
              <a:t> e </a:t>
            </a:r>
            <a:r>
              <a:rPr lang="pt-BR" sz="2200" dirty="0" smtClean="0">
                <a:solidFill>
                  <a:srgbClr val="0070C0"/>
                </a:solidFill>
                <a:latin typeface="+mj-lt"/>
              </a:rPr>
              <a:t>b</a:t>
            </a:r>
            <a:r>
              <a:rPr lang="pt-BR" sz="2200" dirty="0" smtClean="0">
                <a:latin typeface="+mj-lt"/>
              </a:rPr>
              <a:t> são números reais e </a:t>
            </a:r>
            <a:r>
              <a:rPr lang="pt-BR" sz="2200" dirty="0" smtClean="0">
                <a:solidFill>
                  <a:srgbClr val="0070C0"/>
                </a:solidFill>
                <a:latin typeface="+mj-lt"/>
              </a:rPr>
              <a:t>i</a:t>
            </a:r>
            <a:r>
              <a:rPr lang="pt-BR" sz="2200" dirty="0" smtClean="0">
                <a:latin typeface="+mj-lt"/>
              </a:rPr>
              <a:t> é a unidade imaginária.</a:t>
            </a: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latin typeface="+mj-lt"/>
              </a:rPr>
              <a:t>Exemplos de números complexos na forma algébrica:</a:t>
            </a:r>
          </a:p>
        </p:txBody>
      </p:sp>
      <p:sp>
        <p:nvSpPr>
          <p:cNvPr id="2" name="Retângulo 1"/>
          <p:cNvSpPr/>
          <p:nvPr/>
        </p:nvSpPr>
        <p:spPr>
          <a:xfrm>
            <a:off x="3543008" y="2361654"/>
            <a:ext cx="2057985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600" dirty="0">
                <a:solidFill>
                  <a:srgbClr val="0070C0"/>
                </a:solidFill>
                <a:latin typeface="+mj-lt"/>
              </a:rPr>
              <a:t>z = a + bi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tângulo 2"/>
              <p:cNvSpPr/>
              <p:nvPr/>
            </p:nvSpPr>
            <p:spPr>
              <a:xfrm>
                <a:off x="4032448" y="4737918"/>
                <a:ext cx="4572000" cy="18742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b="1" dirty="0" smtClean="0">
                    <a:solidFill>
                      <a:srgbClr val="0070C0"/>
                    </a:solidFill>
                  </a:rPr>
                  <a:t>z</a:t>
                </a:r>
                <a:r>
                  <a:rPr lang="pt-BR" b="1" baseline="-25000" dirty="0">
                    <a:solidFill>
                      <a:srgbClr val="0070C0"/>
                    </a:solidFill>
                  </a:rPr>
                  <a:t>4</a:t>
                </a:r>
                <a:r>
                  <a:rPr lang="pt-BR" b="1" dirty="0">
                    <a:solidFill>
                      <a:srgbClr val="0070C0"/>
                    </a:solidFill>
                  </a:rPr>
                  <a:t> = 11</a:t>
                </a:r>
                <a:r>
                  <a:rPr lang="pt-BR" dirty="0">
                    <a:solidFill>
                      <a:srgbClr val="0070C0"/>
                    </a:solidFill>
                  </a:rPr>
                  <a:t>, a = 11 e b = 0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b="1" dirty="0" smtClean="0">
                    <a:solidFill>
                      <a:srgbClr val="0070C0"/>
                    </a:solidFill>
                  </a:rPr>
                  <a:t>z</a:t>
                </a:r>
                <a:r>
                  <a:rPr lang="pt-BR" b="1" baseline="-25000" dirty="0" smtClean="0">
                    <a:solidFill>
                      <a:srgbClr val="0070C0"/>
                    </a:solidFill>
                  </a:rPr>
                  <a:t>5</a:t>
                </a:r>
                <a:r>
                  <a:rPr lang="pt-BR" b="1" dirty="0" smtClean="0">
                    <a:solidFill>
                      <a:srgbClr val="0070C0"/>
                    </a:solidFill>
                  </a:rPr>
                  <a:t/>
                </a:r>
                <a:r>
                  <a:rPr lang="pt-BR" b="1" dirty="0">
                    <a:solidFill>
                      <a:srgbClr val="0070C0"/>
                    </a:solidFill>
                  </a:rPr>
                  <a:t>= </a:t>
                </a:r>
                <a:r>
                  <a:rPr lang="pt-BR" b="1" dirty="0" smtClean="0">
                    <a:solidFill>
                      <a:srgbClr val="0070C0"/>
                    </a:solidFill>
                  </a:rPr>
                  <a:t>- 4i</a:t>
                </a:r>
                <a:r>
                  <a:rPr lang="pt-BR" dirty="0" smtClean="0">
                    <a:solidFill>
                      <a:srgbClr val="0070C0"/>
                    </a:solidFill>
                  </a:rPr>
                  <a:t>, </a:t>
                </a:r>
                <a:r>
                  <a:rPr lang="pt-BR" dirty="0">
                    <a:solidFill>
                      <a:srgbClr val="0070C0"/>
                    </a:solidFill>
                  </a:rPr>
                  <a:t>a = </a:t>
                </a:r>
                <a:r>
                  <a:rPr lang="pt-BR" dirty="0" smtClean="0">
                    <a:solidFill>
                      <a:srgbClr val="0070C0"/>
                    </a:solidFill>
                  </a:rPr>
                  <a:t>0 </a:t>
                </a:r>
                <a:r>
                  <a:rPr lang="pt-BR" dirty="0">
                    <a:solidFill>
                      <a:srgbClr val="0070C0"/>
                    </a:solidFill>
                  </a:rPr>
                  <a:t>e b = </a:t>
                </a:r>
                <a:r>
                  <a:rPr lang="pt-BR" dirty="0" smtClean="0">
                    <a:solidFill>
                      <a:srgbClr val="0070C0"/>
                    </a:solidFill>
                  </a:rPr>
                  <a:t>- 4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b="1" dirty="0" smtClean="0">
                    <a:solidFill>
                      <a:srgbClr val="0070C0"/>
                    </a:solidFill>
                  </a:rPr>
                  <a:t>z</a:t>
                </a:r>
                <a:r>
                  <a:rPr lang="pt-BR" b="1" baseline="-25000" dirty="0" smtClean="0">
                    <a:solidFill>
                      <a:srgbClr val="0070C0"/>
                    </a:solidFill>
                  </a:rPr>
                  <a:t>6</a:t>
                </a:r>
                <a:r>
                  <a:rPr lang="pt-BR" b="1" dirty="0" smtClean="0">
                    <a:solidFill>
                      <a:srgbClr val="0070C0"/>
                    </a:solidFill>
                  </a:rPr>
                  <a:t/>
                </a:r>
                <a:r>
                  <a:rPr lang="pt-BR" b="1" dirty="0">
                    <a:solidFill>
                      <a:srgbClr val="0070C0"/>
                    </a:solidFill>
                  </a:rPr>
                  <a:t>= </a:t>
                </a:r>
                <a:r>
                  <a:rPr lang="pt-BR" b="1" dirty="0" smtClean="0">
                    <a:solidFill>
                      <a:srgbClr val="0070C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pt-BR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pt-BR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pt-BR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pt-BR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ad>
                      <m:radPr>
                        <m:degHide m:val="on"/>
                        <m:ctrlPr>
                          <a:rPr lang="pt-BR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r>
                  <a:rPr lang="pt-BR" dirty="0">
                    <a:solidFill>
                      <a:srgbClr val="0070C0"/>
                    </a:solidFill>
                  </a:rPr>
                  <a:t>, a = </a:t>
                </a:r>
                <a14:m>
                  <m:oMath xmlns:m="http://schemas.openxmlformats.org/officeDocument/2006/math">
                    <m:r>
                      <a:rPr lang="pt-BR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pt-BR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dirty="0">
                    <a:solidFill>
                      <a:srgbClr val="0070C0"/>
                    </a:solidFill>
                  </a:rPr>
                  <a:t> e b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endParaRPr lang="pt-BR" dirty="0">
                  <a:solidFill>
                    <a:srgbClr val="0070C0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448" y="4737918"/>
                <a:ext cx="4572000" cy="1874231"/>
              </a:xfrm>
              <a:prstGeom prst="rect">
                <a:avLst/>
              </a:prstGeom>
              <a:blipFill rotWithShape="1">
                <a:blip r:embed="rId3"/>
                <a:stretch>
                  <a:fillRect l="-10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/>
          <p:cNvSpPr/>
          <p:nvPr/>
        </p:nvSpPr>
        <p:spPr>
          <a:xfrm>
            <a:off x="520377" y="4621288"/>
            <a:ext cx="302263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b="1" dirty="0">
                <a:solidFill>
                  <a:srgbClr val="0070C0"/>
                </a:solidFill>
                <a:latin typeface="+mj-lt"/>
              </a:rPr>
              <a:t>z</a:t>
            </a:r>
            <a:r>
              <a:rPr lang="pt-BR" sz="2200" b="1" baseline="-25000" dirty="0">
                <a:solidFill>
                  <a:srgbClr val="0070C0"/>
                </a:solidFill>
                <a:latin typeface="+mj-lt"/>
              </a:rPr>
              <a:t>1</a:t>
            </a:r>
            <a:r>
              <a:rPr lang="pt-BR" sz="2200" b="1" dirty="0">
                <a:solidFill>
                  <a:srgbClr val="0070C0"/>
                </a:solidFill>
                <a:latin typeface="+mj-lt"/>
              </a:rPr>
              <a:t> = 2 + 3i</a:t>
            </a:r>
            <a:r>
              <a:rPr lang="pt-BR" sz="2200" dirty="0">
                <a:solidFill>
                  <a:srgbClr val="0070C0"/>
                </a:solidFill>
                <a:latin typeface="+mj-lt"/>
              </a:rPr>
              <a:t>, a = 2 e b = 3</a:t>
            </a:r>
          </a:p>
          <a:p>
            <a:pPr algn="just">
              <a:lnSpc>
                <a:spcPct val="150000"/>
              </a:lnSpc>
            </a:pPr>
            <a:r>
              <a:rPr lang="pt-BR" sz="2200" b="1" dirty="0">
                <a:solidFill>
                  <a:srgbClr val="0070C0"/>
                </a:solidFill>
                <a:latin typeface="+mj-lt"/>
              </a:rPr>
              <a:t>z</a:t>
            </a:r>
            <a:r>
              <a:rPr lang="pt-BR" sz="2200" b="1" baseline="-25000" dirty="0">
                <a:solidFill>
                  <a:srgbClr val="0070C0"/>
                </a:solidFill>
                <a:latin typeface="+mj-lt"/>
              </a:rPr>
              <a:t>2</a:t>
            </a:r>
            <a:r>
              <a:rPr lang="pt-BR" sz="2200" b="1" dirty="0">
                <a:solidFill>
                  <a:srgbClr val="0070C0"/>
                </a:solidFill>
                <a:latin typeface="+mj-lt"/>
              </a:rPr>
              <a:t> = - 1 + i</a:t>
            </a:r>
            <a:r>
              <a:rPr lang="pt-BR" sz="2200" dirty="0">
                <a:solidFill>
                  <a:srgbClr val="0070C0"/>
                </a:solidFill>
                <a:latin typeface="+mj-lt"/>
              </a:rPr>
              <a:t>, a = - 1 e b = 1</a:t>
            </a:r>
          </a:p>
          <a:p>
            <a:pPr algn="just">
              <a:lnSpc>
                <a:spcPct val="150000"/>
              </a:lnSpc>
            </a:pPr>
            <a:r>
              <a:rPr lang="pt-BR" sz="2200" b="1" dirty="0">
                <a:solidFill>
                  <a:srgbClr val="0070C0"/>
                </a:solidFill>
                <a:latin typeface="+mj-lt"/>
              </a:rPr>
              <a:t>z</a:t>
            </a:r>
            <a:r>
              <a:rPr lang="pt-BR" sz="2200" b="1" baseline="-25000" dirty="0">
                <a:solidFill>
                  <a:srgbClr val="0070C0"/>
                </a:solidFill>
                <a:latin typeface="+mj-lt"/>
              </a:rPr>
              <a:t>3</a:t>
            </a:r>
            <a:r>
              <a:rPr lang="pt-BR" sz="2200" b="1" dirty="0">
                <a:solidFill>
                  <a:srgbClr val="0070C0"/>
                </a:solidFill>
                <a:latin typeface="+mj-lt"/>
              </a:rPr>
              <a:t> = 5i + 9</a:t>
            </a:r>
            <a:r>
              <a:rPr lang="pt-BR" sz="2200" dirty="0">
                <a:solidFill>
                  <a:srgbClr val="0070C0"/>
                </a:solidFill>
                <a:latin typeface="+mj-lt"/>
              </a:rPr>
              <a:t>, a = 9 e b = 5</a:t>
            </a:r>
            <a:endParaRPr lang="pt-BR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971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4957" y="727075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NÚMEROS COMPLEXOS NO PLANO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68000" y="1668864"/>
            <a:ext cx="8208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+mj-lt"/>
                <a:cs typeface="Times New Roman" panose="02020603050405020304" pitchFamily="18" charset="0"/>
              </a:rPr>
              <a:t>Assim como os Números Reais, os Números Complexos, também podem ser representados no plano. O plano para representar os Números Complexos é chamado de </a:t>
            </a:r>
            <a:r>
              <a:rPr lang="pt-BR" sz="2400" b="1" i="1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plano complexo</a:t>
            </a:r>
            <a:r>
              <a:rPr lang="pt-BR" sz="2400" dirty="0" smtClean="0">
                <a:latin typeface="+mj-lt"/>
                <a:cs typeface="Times New Roman" panose="02020603050405020304" pitchFamily="18" charset="0"/>
              </a:rPr>
              <a:t> ou </a:t>
            </a:r>
            <a:r>
              <a:rPr lang="pt-BR" sz="2400" b="1" i="1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plano de Argand-Gauss. </a:t>
            </a:r>
            <a:r>
              <a:rPr lang="pt-BR" sz="2400" dirty="0" smtClean="0">
                <a:latin typeface="+mj-lt"/>
              </a:rPr>
              <a:t>O </a:t>
            </a:r>
            <a:r>
              <a:rPr lang="pt-BR" sz="2400" dirty="0">
                <a:latin typeface="+mj-lt"/>
              </a:rPr>
              <a:t>plano complexo associa o ponto </a:t>
            </a:r>
            <a:r>
              <a:rPr lang="pt-BR" sz="2400" b="1" dirty="0" smtClean="0">
                <a:solidFill>
                  <a:srgbClr val="0070C0"/>
                </a:solidFill>
                <a:latin typeface="+mj-lt"/>
              </a:rPr>
              <a:t>(a, b)</a:t>
            </a:r>
            <a:r>
              <a:rPr lang="pt-BR" sz="2400" dirty="0" smtClean="0">
                <a:latin typeface="+mj-lt"/>
              </a:rPr>
              <a:t> </a:t>
            </a:r>
            <a:r>
              <a:rPr lang="pt-BR" sz="2400" dirty="0">
                <a:latin typeface="+mj-lt"/>
              </a:rPr>
              <a:t>do plano ao número complexo </a:t>
            </a:r>
            <a:r>
              <a:rPr lang="pt-BR" sz="2400" b="1" dirty="0" smtClean="0">
                <a:solidFill>
                  <a:srgbClr val="0070C0"/>
                </a:solidFill>
                <a:latin typeface="+mj-lt"/>
              </a:rPr>
              <a:t>a </a:t>
            </a:r>
            <a:r>
              <a:rPr lang="pt-BR" sz="2400" b="1" dirty="0">
                <a:solidFill>
                  <a:srgbClr val="0070C0"/>
                </a:solidFill>
                <a:latin typeface="+mj-lt"/>
              </a:rPr>
              <a:t>+ </a:t>
            </a:r>
            <a:r>
              <a:rPr lang="pt-BR" sz="2400" b="1" dirty="0" smtClean="0">
                <a:solidFill>
                  <a:srgbClr val="0070C0"/>
                </a:solidFill>
                <a:latin typeface="+mj-lt"/>
              </a:rPr>
              <a:t>bi</a:t>
            </a:r>
            <a:r>
              <a:rPr lang="pt-BR" sz="2400" b="1" dirty="0">
                <a:solidFill>
                  <a:srgbClr val="0070C0"/>
                </a:solidFill>
                <a:latin typeface="+mj-lt"/>
              </a:rPr>
              <a:t>.</a:t>
            </a:r>
            <a:endParaRPr lang="es-ES_tradnl" sz="2400" b="1" i="1" dirty="0" smtClean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40464" y="4471826"/>
            <a:ext cx="8208000" cy="16619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700" dirty="0" smtClean="0">
                <a:latin typeface="+mj-lt"/>
              </a:rPr>
              <a:t>O plano recebe este nome em homenagem aos matemáticos, Jean-Robert Argand (1768 – 1822) </a:t>
            </a:r>
            <a:r>
              <a:rPr lang="pt-BR" sz="1700" dirty="0">
                <a:latin typeface="+mj-lt"/>
              </a:rPr>
              <a:t>e </a:t>
            </a:r>
            <a:r>
              <a:rPr lang="pt-BR" sz="1700" dirty="0" smtClean="0">
                <a:latin typeface="+mj-lt"/>
              </a:rPr>
              <a:t>Carl Gauss (1777 – 1855), </a:t>
            </a:r>
            <a:r>
              <a:rPr lang="pt-BR" sz="1700" dirty="0">
                <a:latin typeface="+mj-lt"/>
              </a:rPr>
              <a:t>que </a:t>
            </a:r>
            <a:r>
              <a:rPr lang="pt-BR" sz="1700" dirty="0" smtClean="0">
                <a:latin typeface="+mj-lt"/>
              </a:rPr>
              <a:t>associaram </a:t>
            </a:r>
            <a:r>
              <a:rPr lang="pt-BR" sz="1700" dirty="0">
                <a:latin typeface="+mj-lt"/>
              </a:rPr>
              <a:t>os números </a:t>
            </a:r>
            <a:r>
              <a:rPr lang="pt-BR" sz="1700" b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pt-BR" sz="1700" dirty="0">
                <a:latin typeface="+mj-lt"/>
              </a:rPr>
              <a:t> e </a:t>
            </a:r>
            <a:r>
              <a:rPr lang="pt-BR" sz="1700" b="1" dirty="0">
                <a:solidFill>
                  <a:srgbClr val="0070C0"/>
                </a:solidFill>
                <a:latin typeface="+mj-lt"/>
              </a:rPr>
              <a:t>b</a:t>
            </a:r>
            <a:r>
              <a:rPr lang="pt-BR" sz="1700" dirty="0">
                <a:latin typeface="+mj-lt"/>
              </a:rPr>
              <a:t> de um </a:t>
            </a:r>
            <a:r>
              <a:rPr lang="pt-BR" sz="1700" dirty="0" smtClean="0">
                <a:latin typeface="+mj-lt"/>
              </a:rPr>
              <a:t>número complexo </a:t>
            </a:r>
            <a:r>
              <a:rPr lang="pt-BR" sz="1700" dirty="0">
                <a:latin typeface="+mj-lt"/>
              </a:rPr>
              <a:t>a coordenadas de um ponto no plano, criando assim uma representação geométrica para </a:t>
            </a:r>
            <a:r>
              <a:rPr lang="pt-BR" sz="1700" dirty="0" smtClean="0">
                <a:latin typeface="+mj-lt"/>
              </a:rPr>
              <a:t>os números complexos.</a:t>
            </a:r>
            <a:endParaRPr lang="pt-BR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708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4957" y="727075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NÚMEROS COMPLEXOS NO PLANO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3528" y="1602666"/>
            <a:ext cx="85902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+mj-lt"/>
                <a:cs typeface="Times New Roman" panose="02020603050405020304" pitchFamily="18" charset="0"/>
              </a:rPr>
              <a:t>O número complexo </a:t>
            </a:r>
            <a:r>
              <a:rPr lang="pt-BR" sz="2400" b="1" dirty="0" smtClean="0">
                <a:latin typeface="+mj-lt"/>
                <a:cs typeface="Times New Roman" panose="02020603050405020304" pitchFamily="18" charset="0"/>
              </a:rPr>
              <a:t>z = a + bi </a:t>
            </a:r>
            <a:r>
              <a:rPr lang="pt-BR" sz="2400" dirty="0" smtClean="0">
                <a:latin typeface="+mj-lt"/>
                <a:cs typeface="Times New Roman" panose="02020603050405020304" pitchFamily="18" charset="0"/>
              </a:rPr>
              <a:t>é representado no plano pelo ponto P de coordenadas </a:t>
            </a:r>
            <a:r>
              <a:rPr lang="pt-BR" sz="2400" b="1" dirty="0" smtClean="0">
                <a:latin typeface="+mj-lt"/>
                <a:cs typeface="Times New Roman" panose="02020603050405020304" pitchFamily="18" charset="0"/>
              </a:rPr>
              <a:t>(a, b)</a:t>
            </a:r>
            <a:r>
              <a:rPr lang="pt-BR" sz="2400" dirty="0" smtClean="0">
                <a:latin typeface="+mj-lt"/>
                <a:cs typeface="Times New Roman" panose="02020603050405020304" pitchFamily="18" charset="0"/>
              </a:rPr>
              <a:t>. Dizemos que </a:t>
            </a:r>
            <a:r>
              <a:rPr lang="pt-BR" sz="2400" b="1" dirty="0" smtClean="0">
                <a:latin typeface="+mj-lt"/>
                <a:cs typeface="Times New Roman" panose="02020603050405020304" pitchFamily="18" charset="0"/>
              </a:rPr>
              <a:t>P</a:t>
            </a:r>
            <a:r>
              <a:rPr lang="pt-BR" sz="2400" dirty="0" smtClean="0">
                <a:latin typeface="+mj-lt"/>
                <a:cs typeface="Times New Roman" panose="02020603050405020304" pitchFamily="18" charset="0"/>
              </a:rPr>
              <a:t> é o afixo de z.</a:t>
            </a:r>
            <a:endParaRPr lang="pt-BR" sz="24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s-ES_tradnl" sz="2400" i="1" dirty="0" smtClean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2478907" y="3162900"/>
            <a:ext cx="4644297" cy="2447950"/>
            <a:chOff x="3275856" y="1124744"/>
            <a:chExt cx="2350861" cy="1728192"/>
          </a:xfrm>
        </p:grpSpPr>
        <p:cxnSp>
          <p:nvCxnSpPr>
            <p:cNvPr id="11" name="Conector de seta reta 10"/>
            <p:cNvCxnSpPr/>
            <p:nvPr/>
          </p:nvCxnSpPr>
          <p:spPr>
            <a:xfrm flipV="1">
              <a:off x="3635896" y="1196752"/>
              <a:ext cx="0" cy="16561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>
              <a:off x="3275856" y="2492896"/>
              <a:ext cx="19442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orma livre 13"/>
            <p:cNvSpPr/>
            <p:nvPr/>
          </p:nvSpPr>
          <p:spPr>
            <a:xfrm>
              <a:off x="3593433" y="1679074"/>
              <a:ext cx="1096209" cy="876968"/>
            </a:xfrm>
            <a:custGeom>
              <a:avLst/>
              <a:gdLst>
                <a:gd name="connsiteX0" fmla="*/ 0 w 1085515"/>
                <a:gd name="connsiteY0" fmla="*/ 0 h 855579"/>
                <a:gd name="connsiteX1" fmla="*/ 1085515 w 1085515"/>
                <a:gd name="connsiteY1" fmla="*/ 0 h 855579"/>
                <a:gd name="connsiteX2" fmla="*/ 1085515 w 1085515"/>
                <a:gd name="connsiteY2" fmla="*/ 855579 h 855579"/>
                <a:gd name="connsiteX0" fmla="*/ 0 w 1090862"/>
                <a:gd name="connsiteY0" fmla="*/ 0 h 903705"/>
                <a:gd name="connsiteX1" fmla="*/ 1085515 w 1090862"/>
                <a:gd name="connsiteY1" fmla="*/ 0 h 903705"/>
                <a:gd name="connsiteX2" fmla="*/ 1090862 w 1090862"/>
                <a:gd name="connsiteY2" fmla="*/ 903705 h 903705"/>
                <a:gd name="connsiteX0" fmla="*/ 0 w 1096209"/>
                <a:gd name="connsiteY0" fmla="*/ 0 h 876968"/>
                <a:gd name="connsiteX1" fmla="*/ 1085515 w 1096209"/>
                <a:gd name="connsiteY1" fmla="*/ 0 h 876968"/>
                <a:gd name="connsiteX2" fmla="*/ 1096209 w 1096209"/>
                <a:gd name="connsiteY2" fmla="*/ 876968 h 87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6209" h="876968">
                  <a:moveTo>
                    <a:pt x="0" y="0"/>
                  </a:moveTo>
                  <a:lnTo>
                    <a:pt x="1085515" y="0"/>
                  </a:lnTo>
                  <a:cubicBezTo>
                    <a:pt x="1087297" y="301235"/>
                    <a:pt x="1094427" y="575733"/>
                    <a:pt x="1096209" y="87696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b="1" dirty="0">
                <a:latin typeface="+mj-lt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351844" y="1525185"/>
              <a:ext cx="149462" cy="239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latin typeface="+mj-lt"/>
                  <a:cs typeface="Times New Roman" panose="02020603050405020304" pitchFamily="18" charset="0"/>
                </a:rPr>
                <a:t>b</a:t>
              </a:r>
              <a:endParaRPr lang="pt-BR" sz="1600" b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499992" y="2503403"/>
              <a:ext cx="144594" cy="239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latin typeface="+mj-lt"/>
                  <a:cs typeface="Times New Roman" panose="02020603050405020304" pitchFamily="18" charset="0"/>
                </a:rPr>
                <a:t>a</a:t>
              </a:r>
              <a:endParaRPr lang="pt-BR" sz="1600" b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4969506" y="2492896"/>
              <a:ext cx="657211" cy="239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latin typeface="+mj-lt"/>
                  <a:cs typeface="Times New Roman" panose="02020603050405020304" pitchFamily="18" charset="0"/>
                </a:rPr>
                <a:t>e</a:t>
              </a:r>
              <a:r>
                <a:rPr lang="pt-BR" sz="1600" b="1" dirty="0" smtClean="0">
                  <a:latin typeface="+mj-lt"/>
                  <a:cs typeface="Times New Roman" panose="02020603050405020304" pitchFamily="18" charset="0"/>
                </a:rPr>
                <a:t>ixo real (Re)</a:t>
              </a:r>
              <a:endParaRPr lang="pt-BR" sz="1600" b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711346" y="1525184"/>
              <a:ext cx="394509" cy="239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latin typeface="+mj-lt"/>
                  <a:cs typeface="Times New Roman" panose="02020603050405020304" pitchFamily="18" charset="0"/>
                </a:rPr>
                <a:t>P (a, b)</a:t>
              </a:r>
              <a:endParaRPr lang="pt-BR" sz="1600" b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635896" y="1124744"/>
              <a:ext cx="956881" cy="239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latin typeface="+mj-lt"/>
                  <a:cs typeface="Times New Roman" panose="02020603050405020304" pitchFamily="18" charset="0"/>
                </a:rPr>
                <a:t>e</a:t>
              </a:r>
              <a:r>
                <a:rPr lang="pt-BR" sz="1600" b="1" dirty="0" smtClean="0">
                  <a:latin typeface="+mj-lt"/>
                  <a:cs typeface="Times New Roman" panose="02020603050405020304" pitchFamily="18" charset="0"/>
                </a:rPr>
                <a:t>ixo imaginário (Im)</a:t>
              </a:r>
              <a:endParaRPr lang="pt-BR" sz="1600" b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0" name="Elipse 19"/>
            <p:cNvSpPr/>
            <p:nvPr/>
          </p:nvSpPr>
          <p:spPr>
            <a:xfrm>
              <a:off x="4645386" y="1656212"/>
              <a:ext cx="59427" cy="5942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b="1" dirty="0">
                <a:latin typeface="+mj-lt"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351844" y="2492896"/>
              <a:ext cx="146217" cy="239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latin typeface="+mj-lt"/>
                  <a:cs typeface="Times New Roman" panose="02020603050405020304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1405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276963" y="692696"/>
            <a:ext cx="828092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i="1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Exemplos:</a:t>
            </a:r>
            <a:endParaRPr lang="pt-BR" sz="2400" b="1" i="1" dirty="0">
              <a:solidFill>
                <a:srgbClr val="0070C0"/>
              </a:solidFill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+mj-lt"/>
                <a:cs typeface="Times New Roman" panose="02020603050405020304" pitchFamily="18" charset="0"/>
              </a:rPr>
              <a:t>Dados os </a:t>
            </a:r>
            <a:r>
              <a:rPr lang="pt-BR" sz="2400" dirty="0">
                <a:latin typeface="+mj-lt"/>
                <a:cs typeface="Times New Roman" panose="02020603050405020304" pitchFamily="18" charset="0"/>
              </a:rPr>
              <a:t>números complexos </a:t>
            </a:r>
            <a:r>
              <a:rPr lang="pt-BR" sz="2400" b="1" dirty="0">
                <a:latin typeface="+mj-lt"/>
                <a:cs typeface="Times New Roman" panose="02020603050405020304" pitchFamily="18" charset="0"/>
              </a:rPr>
              <a:t>z</a:t>
            </a:r>
            <a:r>
              <a:rPr lang="pt-BR" sz="2400" b="1" baseline="-25000" dirty="0">
                <a:latin typeface="+mj-lt"/>
                <a:cs typeface="Times New Roman" panose="02020603050405020304" pitchFamily="18" charset="0"/>
              </a:rPr>
              <a:t>1</a:t>
            </a:r>
            <a:r>
              <a:rPr lang="pt-BR" sz="2400" b="1" dirty="0">
                <a:latin typeface="+mj-lt"/>
                <a:cs typeface="Times New Roman" panose="02020603050405020304" pitchFamily="18" charset="0"/>
              </a:rPr>
              <a:t> = 3 – 5i</a:t>
            </a:r>
            <a:r>
              <a:rPr lang="pt-BR" sz="2400" dirty="0" smtClean="0">
                <a:latin typeface="+mj-lt"/>
                <a:cs typeface="Times New Roman" panose="02020603050405020304" pitchFamily="18" charset="0"/>
              </a:rPr>
              <a:t>,  </a:t>
            </a:r>
            <a:r>
              <a:rPr lang="pt-BR" sz="2400" b="1" dirty="0" smtClean="0">
                <a:latin typeface="+mj-lt"/>
                <a:cs typeface="Times New Roman" panose="02020603050405020304" pitchFamily="18" charset="0"/>
              </a:rPr>
              <a:t>z</a:t>
            </a:r>
            <a:r>
              <a:rPr lang="pt-BR" sz="2400" b="1" baseline="-25000" dirty="0" smtClean="0">
                <a:latin typeface="+mj-lt"/>
                <a:cs typeface="Times New Roman" panose="02020603050405020304" pitchFamily="18" charset="0"/>
              </a:rPr>
              <a:t>2</a:t>
            </a:r>
            <a:r>
              <a:rPr lang="pt-BR" sz="2400" b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+mj-lt"/>
                <a:cs typeface="Times New Roman" panose="02020603050405020304" pitchFamily="18" charset="0"/>
              </a:rPr>
              <a:t>= − 1 + 4i</a:t>
            </a:r>
            <a:r>
              <a:rPr lang="pt-BR" sz="24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latin typeface="+mj-lt"/>
                <a:cs typeface="Times New Roman" panose="02020603050405020304" pitchFamily="18" charset="0"/>
              </a:rPr>
              <a:t>z</a:t>
            </a:r>
            <a:r>
              <a:rPr lang="pt-BR" sz="2400" b="1" baseline="-25000" dirty="0">
                <a:latin typeface="+mj-lt"/>
                <a:cs typeface="Times New Roman" panose="02020603050405020304" pitchFamily="18" charset="0"/>
              </a:rPr>
              <a:t>3</a:t>
            </a:r>
            <a:r>
              <a:rPr lang="pt-BR" sz="2400" b="1" dirty="0">
                <a:latin typeface="+mj-lt"/>
                <a:cs typeface="Times New Roman" panose="02020603050405020304" pitchFamily="18" charset="0"/>
              </a:rPr>
              <a:t> = 2 + 5i</a:t>
            </a:r>
            <a:r>
              <a:rPr lang="pt-BR" sz="2400" dirty="0">
                <a:latin typeface="+mj-lt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latin typeface="+mj-lt"/>
                <a:cs typeface="Times New Roman" panose="02020603050405020304" pitchFamily="18" charset="0"/>
              </a:rPr>
              <a:t>z</a:t>
            </a:r>
            <a:r>
              <a:rPr lang="pt-BR" sz="2400" b="1" baseline="-25000" dirty="0">
                <a:latin typeface="+mj-lt"/>
                <a:cs typeface="Times New Roman" panose="02020603050405020304" pitchFamily="18" charset="0"/>
              </a:rPr>
              <a:t>4</a:t>
            </a:r>
            <a:r>
              <a:rPr lang="pt-BR" sz="2400" b="1" dirty="0">
                <a:latin typeface="+mj-lt"/>
                <a:cs typeface="Times New Roman" panose="02020603050405020304" pitchFamily="18" charset="0"/>
              </a:rPr>
              <a:t> = − 4 − </a:t>
            </a:r>
            <a:r>
              <a:rPr lang="pt-BR" sz="2400" b="1" dirty="0" smtClean="0">
                <a:latin typeface="+mj-lt"/>
                <a:cs typeface="Times New Roman" panose="02020603050405020304" pitchFamily="18" charset="0"/>
              </a:rPr>
              <a:t>6i</a:t>
            </a:r>
            <a:r>
              <a:rPr lang="pt-BR" sz="2400" dirty="0" smtClean="0">
                <a:latin typeface="+mj-lt"/>
                <a:cs typeface="Times New Roman" panose="02020603050405020304" pitchFamily="18" charset="0"/>
              </a:rPr>
              <a:t>, veja a representação dos mesmos no plano: </a:t>
            </a:r>
            <a:endParaRPr lang="pt-BR" sz="24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2458611" y="2439516"/>
            <a:ext cx="4489653" cy="3819684"/>
            <a:chOff x="2483768" y="2708919"/>
            <a:chExt cx="4484103" cy="3779975"/>
          </a:xfrm>
        </p:grpSpPr>
        <p:cxnSp>
          <p:nvCxnSpPr>
            <p:cNvPr id="24" name="Conector de seta reta 23"/>
            <p:cNvCxnSpPr/>
            <p:nvPr/>
          </p:nvCxnSpPr>
          <p:spPr>
            <a:xfrm flipV="1">
              <a:off x="4283968" y="2708919"/>
              <a:ext cx="0" cy="36724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>
              <a:off x="2520000" y="4608023"/>
              <a:ext cx="363005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orma livre 25"/>
            <p:cNvSpPr/>
            <p:nvPr/>
          </p:nvSpPr>
          <p:spPr>
            <a:xfrm>
              <a:off x="4287362" y="3222513"/>
              <a:ext cx="558602" cy="1384053"/>
            </a:xfrm>
            <a:custGeom>
              <a:avLst/>
              <a:gdLst>
                <a:gd name="connsiteX0" fmla="*/ 0 w 558602"/>
                <a:gd name="connsiteY0" fmla="*/ 0 h 1384053"/>
                <a:gd name="connsiteX1" fmla="*/ 555044 w 558602"/>
                <a:gd name="connsiteY1" fmla="*/ 0 h 1384053"/>
                <a:gd name="connsiteX2" fmla="*/ 558602 w 558602"/>
                <a:gd name="connsiteY2" fmla="*/ 1384053 h 138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8602" h="1384053">
                  <a:moveTo>
                    <a:pt x="0" y="0"/>
                  </a:moveTo>
                  <a:lnTo>
                    <a:pt x="555044" y="0"/>
                  </a:lnTo>
                  <a:lnTo>
                    <a:pt x="558602" y="138405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27" name="Forma livre 26"/>
            <p:cNvSpPr/>
            <p:nvPr/>
          </p:nvSpPr>
          <p:spPr>
            <a:xfrm>
              <a:off x="4020514" y="3500035"/>
              <a:ext cx="266848" cy="1110089"/>
            </a:xfrm>
            <a:custGeom>
              <a:avLst/>
              <a:gdLst>
                <a:gd name="connsiteX0" fmla="*/ 266848 w 266848"/>
                <a:gd name="connsiteY0" fmla="*/ 0 h 1110089"/>
                <a:gd name="connsiteX1" fmla="*/ 0 w 266848"/>
                <a:gd name="connsiteY1" fmla="*/ 0 h 1110089"/>
                <a:gd name="connsiteX2" fmla="*/ 0 w 266848"/>
                <a:gd name="connsiteY2" fmla="*/ 1110089 h 1110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848" h="1110089">
                  <a:moveTo>
                    <a:pt x="266848" y="0"/>
                  </a:moveTo>
                  <a:lnTo>
                    <a:pt x="0" y="0"/>
                  </a:lnTo>
                  <a:lnTo>
                    <a:pt x="0" y="1110089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28" name="Forma livre 27"/>
            <p:cNvSpPr/>
            <p:nvPr/>
          </p:nvSpPr>
          <p:spPr>
            <a:xfrm>
              <a:off x="4290920" y="4798697"/>
              <a:ext cx="829008" cy="1195480"/>
            </a:xfrm>
            <a:custGeom>
              <a:avLst/>
              <a:gdLst>
                <a:gd name="connsiteX0" fmla="*/ 829008 w 829008"/>
                <a:gd name="connsiteY0" fmla="*/ 0 h 1195480"/>
                <a:gd name="connsiteX1" fmla="*/ 829008 w 829008"/>
                <a:gd name="connsiteY1" fmla="*/ 1195480 h 1195480"/>
                <a:gd name="connsiteX2" fmla="*/ 0 w 829008"/>
                <a:gd name="connsiteY2" fmla="*/ 1191922 h 119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9008" h="1195480">
                  <a:moveTo>
                    <a:pt x="829008" y="0"/>
                  </a:moveTo>
                  <a:lnTo>
                    <a:pt x="829008" y="1195480"/>
                  </a:lnTo>
                  <a:lnTo>
                    <a:pt x="0" y="119192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29" name="Forma livre 28"/>
            <p:cNvSpPr/>
            <p:nvPr/>
          </p:nvSpPr>
          <p:spPr>
            <a:xfrm>
              <a:off x="3180831" y="4788023"/>
              <a:ext cx="885936" cy="1480118"/>
            </a:xfrm>
            <a:custGeom>
              <a:avLst/>
              <a:gdLst>
                <a:gd name="connsiteX0" fmla="*/ 0 w 885936"/>
                <a:gd name="connsiteY0" fmla="*/ 0 h 1480118"/>
                <a:gd name="connsiteX1" fmla="*/ 3558 w 885936"/>
                <a:gd name="connsiteY1" fmla="*/ 1480118 h 1480118"/>
                <a:gd name="connsiteX2" fmla="*/ 885936 w 885936"/>
                <a:gd name="connsiteY2" fmla="*/ 1476560 h 1480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5936" h="1480118">
                  <a:moveTo>
                    <a:pt x="0" y="0"/>
                  </a:moveTo>
                  <a:lnTo>
                    <a:pt x="3558" y="1480118"/>
                  </a:lnTo>
                  <a:lnTo>
                    <a:pt x="885936" y="147656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6012160" y="4581127"/>
              <a:ext cx="9557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e</a:t>
              </a:r>
              <a:r>
                <a:rPr lang="pt-BR" sz="1100" dirty="0" smtClean="0">
                  <a:latin typeface="+mj-lt"/>
                </a:rPr>
                <a:t>ixo real (Re)</a:t>
              </a:r>
              <a:endParaRPr lang="pt-BR" sz="1100" dirty="0">
                <a:latin typeface="+mj-lt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284184" y="2780927"/>
              <a:ext cx="13596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e</a:t>
              </a:r>
              <a:r>
                <a:rPr lang="pt-BR" sz="1100" dirty="0" smtClean="0">
                  <a:latin typeface="+mj-lt"/>
                </a:rPr>
                <a:t>ixo imaginário (Im)</a:t>
              </a:r>
              <a:endParaRPr lang="pt-BR" sz="1100" dirty="0">
                <a:latin typeface="+mj-lt"/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4816250" y="3192799"/>
              <a:ext cx="59427" cy="5942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3990800" y="3470321"/>
              <a:ext cx="59427" cy="5942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5090214" y="5964463"/>
              <a:ext cx="59427" cy="59427"/>
            </a:xfrm>
            <a:prstGeom prst="ellipse">
              <a:avLst/>
            </a:prstGeom>
            <a:solidFill>
              <a:srgbClr val="0070C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3151117" y="6238427"/>
              <a:ext cx="59427" cy="5942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4045650" y="422108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+mj-lt"/>
                </a:rPr>
                <a:t>1</a:t>
              </a:r>
              <a:endParaRPr lang="pt-BR" sz="1000" dirty="0">
                <a:latin typeface="+mj-lt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4031626" y="393196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+mj-lt"/>
                </a:rPr>
                <a:t>2</a:t>
              </a:r>
              <a:endParaRPr lang="pt-BR" sz="1000" dirty="0">
                <a:latin typeface="+mj-lt"/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4036140" y="366266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3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4031626" y="339880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+mj-lt"/>
                </a:rPr>
                <a:t>4</a:t>
              </a:r>
              <a:endParaRPr lang="pt-BR" sz="1000" dirty="0">
                <a:latin typeface="+mj-lt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036140" y="309940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+mj-lt"/>
                </a:rPr>
                <a:t>5</a:t>
              </a:r>
              <a:endParaRPr lang="pt-BR" sz="1000" dirty="0">
                <a:latin typeface="+mj-lt"/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033324" y="5871065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+mj-lt"/>
                </a:rPr>
                <a:t>-5</a:t>
              </a:r>
              <a:endParaRPr lang="pt-BR" sz="1000" dirty="0">
                <a:latin typeface="+mj-lt"/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4019300" y="5581946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+mj-lt"/>
                </a:rPr>
                <a:t>-4</a:t>
              </a:r>
              <a:endParaRPr lang="pt-BR" sz="1000" dirty="0">
                <a:latin typeface="+mj-lt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4023814" y="5312638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+mj-lt"/>
                </a:rPr>
                <a:t>-3</a:t>
              </a:r>
              <a:endParaRPr lang="pt-BR" sz="1000" dirty="0">
                <a:latin typeface="+mj-lt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019300" y="5048780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+mj-lt"/>
                </a:rPr>
                <a:t>-2</a:t>
              </a:r>
              <a:endParaRPr lang="pt-BR" sz="1000" dirty="0">
                <a:latin typeface="+mj-lt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4023814" y="4749380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+mj-lt"/>
                </a:rPr>
                <a:t>-1</a:t>
              </a:r>
              <a:endParaRPr lang="pt-BR" sz="1000" dirty="0">
                <a:latin typeface="+mj-lt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4033324" y="6117286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+mj-lt"/>
                </a:rPr>
                <a:t>-6</a:t>
              </a:r>
              <a:endParaRPr lang="pt-BR" sz="1000" dirty="0">
                <a:latin typeface="+mj-lt"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2483768" y="4606566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+mj-lt"/>
                </a:rPr>
                <a:t>-6</a:t>
              </a:r>
              <a:endParaRPr lang="pt-BR" sz="1000" dirty="0">
                <a:latin typeface="+mj-lt"/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2761352" y="4589432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+mj-lt"/>
                </a:rPr>
                <a:t>-5</a:t>
              </a:r>
              <a:endParaRPr lang="pt-BR" sz="1000" dirty="0">
                <a:latin typeface="+mj-lt"/>
              </a:endParaRP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3031591" y="4588821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+mj-lt"/>
                </a:rPr>
                <a:t>-4</a:t>
              </a:r>
              <a:endParaRPr lang="pt-BR" sz="1000" dirty="0">
                <a:latin typeface="+mj-lt"/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322145" y="4588820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+mj-lt"/>
                </a:rPr>
                <a:t>-3</a:t>
              </a:r>
              <a:endParaRPr lang="pt-BR" sz="1000" dirty="0">
                <a:latin typeface="+mj-lt"/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3585862" y="4589432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+mj-lt"/>
                </a:rPr>
                <a:t>-2</a:t>
              </a:r>
              <a:endParaRPr lang="pt-BR" sz="1000" dirty="0">
                <a:latin typeface="+mj-lt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3874769" y="4589432"/>
              <a:ext cx="2279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+mj-lt"/>
                </a:rPr>
                <a:t>-</a:t>
              </a:r>
              <a:endParaRPr lang="pt-BR" sz="1000" dirty="0">
                <a:latin typeface="+mj-lt"/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417423" y="458786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1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718365" y="458786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+mj-lt"/>
                </a:rPr>
                <a:t>2</a:t>
              </a:r>
              <a:endParaRPr lang="pt-BR" sz="1000" dirty="0">
                <a:latin typeface="+mj-lt"/>
              </a:endParaRP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4992328" y="458786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+mj-lt"/>
                </a:rPr>
                <a:t>3</a:t>
              </a:r>
              <a:endParaRPr lang="pt-BR" sz="1000" dirty="0">
                <a:latin typeface="+mj-lt"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5292080" y="458786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+mj-lt"/>
                </a:rPr>
                <a:t>4</a:t>
              </a:r>
              <a:endParaRPr lang="pt-BR" sz="1000" dirty="0">
                <a:latin typeface="+mj-lt"/>
              </a:endParaRP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5547278" y="458785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+mj-lt"/>
                </a:rPr>
                <a:t>5</a:t>
              </a:r>
              <a:endParaRPr lang="pt-BR" sz="1000" dirty="0">
                <a:latin typeface="+mj-lt"/>
              </a:endParaRP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5823525" y="458943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+mj-lt"/>
                </a:rPr>
                <a:t>6</a:t>
              </a:r>
              <a:endParaRPr lang="pt-BR" sz="1000" dirty="0">
                <a:latin typeface="+mj-lt"/>
              </a:endParaRPr>
            </a:p>
          </p:txBody>
        </p:sp>
        <p:sp>
          <p:nvSpPr>
            <p:cNvPr id="59" name="Forma livre 58"/>
            <p:cNvSpPr/>
            <p:nvPr/>
          </p:nvSpPr>
          <p:spPr>
            <a:xfrm>
              <a:off x="5951124" y="4579407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60" name="Forma livre 59"/>
            <p:cNvSpPr/>
            <p:nvPr/>
          </p:nvSpPr>
          <p:spPr>
            <a:xfrm>
              <a:off x="5675257" y="4581127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61" name="Forma livre 60"/>
            <p:cNvSpPr/>
            <p:nvPr/>
          </p:nvSpPr>
          <p:spPr>
            <a:xfrm>
              <a:off x="5400000" y="4572023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62" name="Forma livre 61"/>
            <p:cNvSpPr/>
            <p:nvPr/>
          </p:nvSpPr>
          <p:spPr>
            <a:xfrm>
              <a:off x="5119928" y="4578264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63" name="Forma livre 62"/>
            <p:cNvSpPr/>
            <p:nvPr/>
          </p:nvSpPr>
          <p:spPr>
            <a:xfrm>
              <a:off x="4846701" y="4581127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64" name="Forma livre 63"/>
            <p:cNvSpPr/>
            <p:nvPr/>
          </p:nvSpPr>
          <p:spPr>
            <a:xfrm>
              <a:off x="4545760" y="4575897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65" name="Forma livre 64"/>
            <p:cNvSpPr/>
            <p:nvPr/>
          </p:nvSpPr>
          <p:spPr>
            <a:xfrm>
              <a:off x="4019300" y="4578264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66" name="Forma livre 65"/>
            <p:cNvSpPr/>
            <p:nvPr/>
          </p:nvSpPr>
          <p:spPr>
            <a:xfrm>
              <a:off x="3735102" y="4580848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67" name="Forma livre 66"/>
            <p:cNvSpPr/>
            <p:nvPr/>
          </p:nvSpPr>
          <p:spPr>
            <a:xfrm>
              <a:off x="3468754" y="4580847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68" name="Forma livre 67"/>
            <p:cNvSpPr/>
            <p:nvPr/>
          </p:nvSpPr>
          <p:spPr>
            <a:xfrm>
              <a:off x="3180831" y="4573034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69" name="Forma livre 68"/>
            <p:cNvSpPr/>
            <p:nvPr/>
          </p:nvSpPr>
          <p:spPr>
            <a:xfrm>
              <a:off x="2910592" y="4575896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70" name="Forma livre 69"/>
            <p:cNvSpPr/>
            <p:nvPr/>
          </p:nvSpPr>
          <p:spPr>
            <a:xfrm>
              <a:off x="2637520" y="4578264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grpSp>
          <p:nvGrpSpPr>
            <p:cNvPr id="71" name="Grupo 56"/>
            <p:cNvGrpSpPr/>
            <p:nvPr/>
          </p:nvGrpSpPr>
          <p:grpSpPr>
            <a:xfrm rot="5400000">
              <a:off x="2627165" y="4576576"/>
              <a:ext cx="3313604" cy="63453"/>
              <a:chOff x="2789920" y="4508400"/>
              <a:chExt cx="3313604" cy="63453"/>
            </a:xfrm>
          </p:grpSpPr>
          <p:sp>
            <p:nvSpPr>
              <p:cNvPr id="77" name="Forma livre 76"/>
              <p:cNvSpPr/>
              <p:nvPr/>
            </p:nvSpPr>
            <p:spPr>
              <a:xfrm>
                <a:off x="6103524" y="4515784"/>
                <a:ext cx="0" cy="54349"/>
              </a:xfrm>
              <a:custGeom>
                <a:avLst/>
                <a:gdLst>
                  <a:gd name="connsiteX0" fmla="*/ 0 w 3198"/>
                  <a:gd name="connsiteY0" fmla="*/ 0 h 57549"/>
                  <a:gd name="connsiteX1" fmla="*/ 0 w 3198"/>
                  <a:gd name="connsiteY1" fmla="*/ 54352 h 57549"/>
                  <a:gd name="connsiteX2" fmla="*/ 3198 w 3198"/>
                  <a:gd name="connsiteY2" fmla="*/ 57549 h 57549"/>
                  <a:gd name="connsiteX0" fmla="*/ 0 w 0"/>
                  <a:gd name="connsiteY0" fmla="*/ 0 h 9444"/>
                  <a:gd name="connsiteX1" fmla="*/ 0 w 0"/>
                  <a:gd name="connsiteY1" fmla="*/ 9444 h 9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444">
                    <a:moveTo>
                      <a:pt x="0" y="0"/>
                    </a:moveTo>
                    <a:lnTo>
                      <a:pt x="0" y="944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78" name="Forma livre 77"/>
              <p:cNvSpPr/>
              <p:nvPr/>
            </p:nvSpPr>
            <p:spPr>
              <a:xfrm>
                <a:off x="5827657" y="4517504"/>
                <a:ext cx="0" cy="54349"/>
              </a:xfrm>
              <a:custGeom>
                <a:avLst/>
                <a:gdLst>
                  <a:gd name="connsiteX0" fmla="*/ 0 w 3198"/>
                  <a:gd name="connsiteY0" fmla="*/ 0 h 57549"/>
                  <a:gd name="connsiteX1" fmla="*/ 0 w 3198"/>
                  <a:gd name="connsiteY1" fmla="*/ 54352 h 57549"/>
                  <a:gd name="connsiteX2" fmla="*/ 3198 w 3198"/>
                  <a:gd name="connsiteY2" fmla="*/ 57549 h 57549"/>
                  <a:gd name="connsiteX0" fmla="*/ 0 w 0"/>
                  <a:gd name="connsiteY0" fmla="*/ 0 h 9444"/>
                  <a:gd name="connsiteX1" fmla="*/ 0 w 0"/>
                  <a:gd name="connsiteY1" fmla="*/ 9444 h 9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444">
                    <a:moveTo>
                      <a:pt x="0" y="0"/>
                    </a:moveTo>
                    <a:lnTo>
                      <a:pt x="0" y="944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79" name="Forma livre 78"/>
              <p:cNvSpPr/>
              <p:nvPr/>
            </p:nvSpPr>
            <p:spPr>
              <a:xfrm>
                <a:off x="5552400" y="4508400"/>
                <a:ext cx="0" cy="54349"/>
              </a:xfrm>
              <a:custGeom>
                <a:avLst/>
                <a:gdLst>
                  <a:gd name="connsiteX0" fmla="*/ 0 w 3198"/>
                  <a:gd name="connsiteY0" fmla="*/ 0 h 57549"/>
                  <a:gd name="connsiteX1" fmla="*/ 0 w 3198"/>
                  <a:gd name="connsiteY1" fmla="*/ 54352 h 57549"/>
                  <a:gd name="connsiteX2" fmla="*/ 3198 w 3198"/>
                  <a:gd name="connsiteY2" fmla="*/ 57549 h 57549"/>
                  <a:gd name="connsiteX0" fmla="*/ 0 w 0"/>
                  <a:gd name="connsiteY0" fmla="*/ 0 h 9444"/>
                  <a:gd name="connsiteX1" fmla="*/ 0 w 0"/>
                  <a:gd name="connsiteY1" fmla="*/ 9444 h 9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444">
                    <a:moveTo>
                      <a:pt x="0" y="0"/>
                    </a:moveTo>
                    <a:lnTo>
                      <a:pt x="0" y="944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80" name="Forma livre 79"/>
              <p:cNvSpPr/>
              <p:nvPr/>
            </p:nvSpPr>
            <p:spPr>
              <a:xfrm>
                <a:off x="5272328" y="4514641"/>
                <a:ext cx="0" cy="54349"/>
              </a:xfrm>
              <a:custGeom>
                <a:avLst/>
                <a:gdLst>
                  <a:gd name="connsiteX0" fmla="*/ 0 w 3198"/>
                  <a:gd name="connsiteY0" fmla="*/ 0 h 57549"/>
                  <a:gd name="connsiteX1" fmla="*/ 0 w 3198"/>
                  <a:gd name="connsiteY1" fmla="*/ 54352 h 57549"/>
                  <a:gd name="connsiteX2" fmla="*/ 3198 w 3198"/>
                  <a:gd name="connsiteY2" fmla="*/ 57549 h 57549"/>
                  <a:gd name="connsiteX0" fmla="*/ 0 w 0"/>
                  <a:gd name="connsiteY0" fmla="*/ 0 h 9444"/>
                  <a:gd name="connsiteX1" fmla="*/ 0 w 0"/>
                  <a:gd name="connsiteY1" fmla="*/ 9444 h 9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444">
                    <a:moveTo>
                      <a:pt x="0" y="0"/>
                    </a:moveTo>
                    <a:lnTo>
                      <a:pt x="0" y="944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81" name="Forma livre 80"/>
              <p:cNvSpPr/>
              <p:nvPr/>
            </p:nvSpPr>
            <p:spPr>
              <a:xfrm>
                <a:off x="4999101" y="4517504"/>
                <a:ext cx="0" cy="54349"/>
              </a:xfrm>
              <a:custGeom>
                <a:avLst/>
                <a:gdLst>
                  <a:gd name="connsiteX0" fmla="*/ 0 w 3198"/>
                  <a:gd name="connsiteY0" fmla="*/ 0 h 57549"/>
                  <a:gd name="connsiteX1" fmla="*/ 0 w 3198"/>
                  <a:gd name="connsiteY1" fmla="*/ 54352 h 57549"/>
                  <a:gd name="connsiteX2" fmla="*/ 3198 w 3198"/>
                  <a:gd name="connsiteY2" fmla="*/ 57549 h 57549"/>
                  <a:gd name="connsiteX0" fmla="*/ 0 w 0"/>
                  <a:gd name="connsiteY0" fmla="*/ 0 h 9444"/>
                  <a:gd name="connsiteX1" fmla="*/ 0 w 0"/>
                  <a:gd name="connsiteY1" fmla="*/ 9444 h 9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444">
                    <a:moveTo>
                      <a:pt x="0" y="0"/>
                    </a:moveTo>
                    <a:lnTo>
                      <a:pt x="0" y="944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82" name="Forma livre 81"/>
              <p:cNvSpPr/>
              <p:nvPr/>
            </p:nvSpPr>
            <p:spPr>
              <a:xfrm>
                <a:off x="4698160" y="4512274"/>
                <a:ext cx="0" cy="54349"/>
              </a:xfrm>
              <a:custGeom>
                <a:avLst/>
                <a:gdLst>
                  <a:gd name="connsiteX0" fmla="*/ 0 w 3198"/>
                  <a:gd name="connsiteY0" fmla="*/ 0 h 57549"/>
                  <a:gd name="connsiteX1" fmla="*/ 0 w 3198"/>
                  <a:gd name="connsiteY1" fmla="*/ 54352 h 57549"/>
                  <a:gd name="connsiteX2" fmla="*/ 3198 w 3198"/>
                  <a:gd name="connsiteY2" fmla="*/ 57549 h 57549"/>
                  <a:gd name="connsiteX0" fmla="*/ 0 w 0"/>
                  <a:gd name="connsiteY0" fmla="*/ 0 h 9444"/>
                  <a:gd name="connsiteX1" fmla="*/ 0 w 0"/>
                  <a:gd name="connsiteY1" fmla="*/ 9444 h 9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444">
                    <a:moveTo>
                      <a:pt x="0" y="0"/>
                    </a:moveTo>
                    <a:lnTo>
                      <a:pt x="0" y="944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83" name="Forma livre 82"/>
              <p:cNvSpPr/>
              <p:nvPr/>
            </p:nvSpPr>
            <p:spPr>
              <a:xfrm>
                <a:off x="4171700" y="4514641"/>
                <a:ext cx="0" cy="54349"/>
              </a:xfrm>
              <a:custGeom>
                <a:avLst/>
                <a:gdLst>
                  <a:gd name="connsiteX0" fmla="*/ 0 w 3198"/>
                  <a:gd name="connsiteY0" fmla="*/ 0 h 57549"/>
                  <a:gd name="connsiteX1" fmla="*/ 0 w 3198"/>
                  <a:gd name="connsiteY1" fmla="*/ 54352 h 57549"/>
                  <a:gd name="connsiteX2" fmla="*/ 3198 w 3198"/>
                  <a:gd name="connsiteY2" fmla="*/ 57549 h 57549"/>
                  <a:gd name="connsiteX0" fmla="*/ 0 w 0"/>
                  <a:gd name="connsiteY0" fmla="*/ 0 h 9444"/>
                  <a:gd name="connsiteX1" fmla="*/ 0 w 0"/>
                  <a:gd name="connsiteY1" fmla="*/ 9444 h 9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444">
                    <a:moveTo>
                      <a:pt x="0" y="0"/>
                    </a:moveTo>
                    <a:lnTo>
                      <a:pt x="0" y="944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84" name="Forma livre 83"/>
              <p:cNvSpPr/>
              <p:nvPr/>
            </p:nvSpPr>
            <p:spPr>
              <a:xfrm>
                <a:off x="3887502" y="4517225"/>
                <a:ext cx="0" cy="54349"/>
              </a:xfrm>
              <a:custGeom>
                <a:avLst/>
                <a:gdLst>
                  <a:gd name="connsiteX0" fmla="*/ 0 w 3198"/>
                  <a:gd name="connsiteY0" fmla="*/ 0 h 57549"/>
                  <a:gd name="connsiteX1" fmla="*/ 0 w 3198"/>
                  <a:gd name="connsiteY1" fmla="*/ 54352 h 57549"/>
                  <a:gd name="connsiteX2" fmla="*/ 3198 w 3198"/>
                  <a:gd name="connsiteY2" fmla="*/ 57549 h 57549"/>
                  <a:gd name="connsiteX0" fmla="*/ 0 w 0"/>
                  <a:gd name="connsiteY0" fmla="*/ 0 h 9444"/>
                  <a:gd name="connsiteX1" fmla="*/ 0 w 0"/>
                  <a:gd name="connsiteY1" fmla="*/ 9444 h 9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444">
                    <a:moveTo>
                      <a:pt x="0" y="0"/>
                    </a:moveTo>
                    <a:lnTo>
                      <a:pt x="0" y="944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85" name="Forma livre 84"/>
              <p:cNvSpPr/>
              <p:nvPr/>
            </p:nvSpPr>
            <p:spPr>
              <a:xfrm>
                <a:off x="3621154" y="4517224"/>
                <a:ext cx="0" cy="54349"/>
              </a:xfrm>
              <a:custGeom>
                <a:avLst/>
                <a:gdLst>
                  <a:gd name="connsiteX0" fmla="*/ 0 w 3198"/>
                  <a:gd name="connsiteY0" fmla="*/ 0 h 57549"/>
                  <a:gd name="connsiteX1" fmla="*/ 0 w 3198"/>
                  <a:gd name="connsiteY1" fmla="*/ 54352 h 57549"/>
                  <a:gd name="connsiteX2" fmla="*/ 3198 w 3198"/>
                  <a:gd name="connsiteY2" fmla="*/ 57549 h 57549"/>
                  <a:gd name="connsiteX0" fmla="*/ 0 w 0"/>
                  <a:gd name="connsiteY0" fmla="*/ 0 h 9444"/>
                  <a:gd name="connsiteX1" fmla="*/ 0 w 0"/>
                  <a:gd name="connsiteY1" fmla="*/ 9444 h 9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444">
                    <a:moveTo>
                      <a:pt x="0" y="0"/>
                    </a:moveTo>
                    <a:lnTo>
                      <a:pt x="0" y="944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86" name="Forma livre 85"/>
              <p:cNvSpPr/>
              <p:nvPr/>
            </p:nvSpPr>
            <p:spPr>
              <a:xfrm>
                <a:off x="3333231" y="4509411"/>
                <a:ext cx="0" cy="54349"/>
              </a:xfrm>
              <a:custGeom>
                <a:avLst/>
                <a:gdLst>
                  <a:gd name="connsiteX0" fmla="*/ 0 w 3198"/>
                  <a:gd name="connsiteY0" fmla="*/ 0 h 57549"/>
                  <a:gd name="connsiteX1" fmla="*/ 0 w 3198"/>
                  <a:gd name="connsiteY1" fmla="*/ 54352 h 57549"/>
                  <a:gd name="connsiteX2" fmla="*/ 3198 w 3198"/>
                  <a:gd name="connsiteY2" fmla="*/ 57549 h 57549"/>
                  <a:gd name="connsiteX0" fmla="*/ 0 w 0"/>
                  <a:gd name="connsiteY0" fmla="*/ 0 h 9444"/>
                  <a:gd name="connsiteX1" fmla="*/ 0 w 0"/>
                  <a:gd name="connsiteY1" fmla="*/ 9444 h 9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444">
                    <a:moveTo>
                      <a:pt x="0" y="0"/>
                    </a:moveTo>
                    <a:lnTo>
                      <a:pt x="0" y="944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87" name="Forma livre 86"/>
              <p:cNvSpPr/>
              <p:nvPr/>
            </p:nvSpPr>
            <p:spPr>
              <a:xfrm>
                <a:off x="3062992" y="4512273"/>
                <a:ext cx="0" cy="54349"/>
              </a:xfrm>
              <a:custGeom>
                <a:avLst/>
                <a:gdLst>
                  <a:gd name="connsiteX0" fmla="*/ 0 w 3198"/>
                  <a:gd name="connsiteY0" fmla="*/ 0 h 57549"/>
                  <a:gd name="connsiteX1" fmla="*/ 0 w 3198"/>
                  <a:gd name="connsiteY1" fmla="*/ 54352 h 57549"/>
                  <a:gd name="connsiteX2" fmla="*/ 3198 w 3198"/>
                  <a:gd name="connsiteY2" fmla="*/ 57549 h 57549"/>
                  <a:gd name="connsiteX0" fmla="*/ 0 w 0"/>
                  <a:gd name="connsiteY0" fmla="*/ 0 h 9444"/>
                  <a:gd name="connsiteX1" fmla="*/ 0 w 0"/>
                  <a:gd name="connsiteY1" fmla="*/ 9444 h 9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444">
                    <a:moveTo>
                      <a:pt x="0" y="0"/>
                    </a:moveTo>
                    <a:lnTo>
                      <a:pt x="0" y="944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88" name="Forma livre 87"/>
              <p:cNvSpPr/>
              <p:nvPr/>
            </p:nvSpPr>
            <p:spPr>
              <a:xfrm>
                <a:off x="2789920" y="4514641"/>
                <a:ext cx="0" cy="54349"/>
              </a:xfrm>
              <a:custGeom>
                <a:avLst/>
                <a:gdLst>
                  <a:gd name="connsiteX0" fmla="*/ 0 w 3198"/>
                  <a:gd name="connsiteY0" fmla="*/ 0 h 57549"/>
                  <a:gd name="connsiteX1" fmla="*/ 0 w 3198"/>
                  <a:gd name="connsiteY1" fmla="*/ 54352 h 57549"/>
                  <a:gd name="connsiteX2" fmla="*/ 3198 w 3198"/>
                  <a:gd name="connsiteY2" fmla="*/ 57549 h 57549"/>
                  <a:gd name="connsiteX0" fmla="*/ 0 w 0"/>
                  <a:gd name="connsiteY0" fmla="*/ 0 h 9444"/>
                  <a:gd name="connsiteX1" fmla="*/ 0 w 0"/>
                  <a:gd name="connsiteY1" fmla="*/ 9444 h 9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444">
                    <a:moveTo>
                      <a:pt x="0" y="0"/>
                    </a:moveTo>
                    <a:lnTo>
                      <a:pt x="0" y="944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</p:grpSp>
        <p:sp>
          <p:nvSpPr>
            <p:cNvPr id="72" name="CaixaDeTexto 71"/>
            <p:cNvSpPr txBox="1"/>
            <p:nvPr/>
          </p:nvSpPr>
          <p:spPr>
            <a:xfrm>
              <a:off x="4040941" y="282838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6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2913668" y="6242673"/>
              <a:ext cx="2792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z</a:t>
              </a:r>
              <a:r>
                <a:rPr lang="pt-BR" sz="1000" baseline="-250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4</a:t>
              </a:r>
              <a:endParaRPr lang="pt-BR" sz="10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3748774" y="3248089"/>
              <a:ext cx="2792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z</a:t>
              </a:r>
              <a:r>
                <a:rPr lang="pt-BR" sz="1000" baseline="-250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2</a:t>
              </a:r>
              <a:endParaRPr lang="pt-BR" sz="10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4830363" y="3036920"/>
              <a:ext cx="2792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z</a:t>
              </a:r>
              <a:r>
                <a:rPr lang="pt-BR" sz="1000" baseline="-250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3</a:t>
              </a:r>
              <a:endParaRPr lang="pt-BR" sz="10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5178328" y="5964463"/>
              <a:ext cx="2792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solidFill>
                    <a:srgbClr val="0070C0"/>
                  </a:solidFill>
                  <a:latin typeface="+mj-lt"/>
                </a:rPr>
                <a:t>z</a:t>
              </a:r>
              <a:r>
                <a:rPr lang="pt-BR" sz="1000" baseline="-25000" dirty="0" smtClean="0">
                  <a:solidFill>
                    <a:srgbClr val="0070C0"/>
                  </a:solidFill>
                  <a:latin typeface="+mj-lt"/>
                </a:rPr>
                <a:t>1</a:t>
              </a:r>
              <a:endParaRPr lang="pt-BR" sz="1000" dirty="0">
                <a:solidFill>
                  <a:srgbClr val="0070C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1960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4957" y="727075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NÚMERO COMPLEXO COMO UM VETOR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23528" y="1556792"/>
            <a:ext cx="85902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+mj-lt"/>
                <a:cs typeface="Times New Roman" panose="02020603050405020304" pitchFamily="18" charset="0"/>
              </a:rPr>
              <a:t>Todo número complexo </a:t>
            </a:r>
            <a:r>
              <a:rPr lang="pt-BR" sz="2400" b="1" dirty="0" smtClean="0">
                <a:latin typeface="+mj-lt"/>
                <a:cs typeface="Times New Roman" panose="02020603050405020304" pitchFamily="18" charset="0"/>
              </a:rPr>
              <a:t>z = a + bi </a:t>
            </a:r>
            <a:r>
              <a:rPr lang="pt-BR" sz="2400" dirty="0" smtClean="0">
                <a:latin typeface="+mj-lt"/>
                <a:cs typeface="Times New Roman" panose="02020603050405020304" pitchFamily="18" charset="0"/>
              </a:rPr>
              <a:t>(não nulo), com </a:t>
            </a:r>
            <a:r>
              <a:rPr lang="pt-BR" sz="2400" b="1" dirty="0" smtClean="0">
                <a:latin typeface="+mj-lt"/>
                <a:cs typeface="Times New Roman" panose="02020603050405020304" pitchFamily="18" charset="0"/>
              </a:rPr>
              <a:t>a</a:t>
            </a:r>
            <a:r>
              <a:rPr lang="pt-BR" sz="2400" dirty="0" smtClean="0">
                <a:latin typeface="+mj-lt"/>
                <a:cs typeface="Times New Roman" panose="02020603050405020304" pitchFamily="18" charset="0"/>
              </a:rPr>
              <a:t> e </a:t>
            </a:r>
            <a:r>
              <a:rPr lang="pt-BR" sz="2400" b="1" dirty="0" smtClean="0">
                <a:latin typeface="+mj-lt"/>
                <a:cs typeface="Times New Roman" panose="02020603050405020304" pitchFamily="18" charset="0"/>
              </a:rPr>
              <a:t>b</a:t>
            </a:r>
            <a:r>
              <a:rPr lang="pt-BR" sz="2400" dirty="0" smtClean="0">
                <a:latin typeface="+mj-lt"/>
                <a:cs typeface="Times New Roman" panose="02020603050405020304" pitchFamily="18" charset="0"/>
              </a:rPr>
              <a:t> reais, </a:t>
            </a:r>
            <a:r>
              <a:rPr lang="pt-BR" sz="2400" dirty="0">
                <a:latin typeface="+mj-lt"/>
                <a:cs typeface="Times New Roman" panose="02020603050405020304" pitchFamily="18" charset="0"/>
              </a:rPr>
              <a:t>pode </a:t>
            </a:r>
            <a:r>
              <a:rPr lang="pt-BR" sz="2400" dirty="0" smtClean="0">
                <a:latin typeface="+mj-lt"/>
                <a:cs typeface="Times New Roman" panose="02020603050405020304" pitchFamily="18" charset="0"/>
              </a:rPr>
              <a:t>ser </a:t>
            </a:r>
            <a:r>
              <a:rPr lang="pt-BR" sz="2400" dirty="0">
                <a:latin typeface="+mj-lt"/>
                <a:cs typeface="Times New Roman" panose="02020603050405020304" pitchFamily="18" charset="0"/>
              </a:rPr>
              <a:t>representado por um vetor de origem no ponto </a:t>
            </a:r>
            <a:r>
              <a:rPr lang="pt-BR" sz="2400" b="1" dirty="0">
                <a:latin typeface="+mj-lt"/>
                <a:cs typeface="Times New Roman" panose="02020603050405020304" pitchFamily="18" charset="0"/>
              </a:rPr>
              <a:t>O</a:t>
            </a:r>
            <a:r>
              <a:rPr lang="pt-BR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+mj-lt"/>
                <a:cs typeface="Times New Roman" panose="02020603050405020304" pitchFamily="18" charset="0"/>
              </a:rPr>
              <a:t>(0, 0)</a:t>
            </a:r>
            <a:r>
              <a:rPr lang="pt-BR" sz="2400" dirty="0">
                <a:latin typeface="+mj-lt"/>
                <a:cs typeface="Times New Roman" panose="02020603050405020304" pitchFamily="18" charset="0"/>
              </a:rPr>
              <a:t> e extremidade no ponto </a:t>
            </a:r>
            <a:r>
              <a:rPr lang="pt-BR" sz="2400" b="1" dirty="0">
                <a:latin typeface="+mj-lt"/>
                <a:cs typeface="Times New Roman" panose="02020603050405020304" pitchFamily="18" charset="0"/>
              </a:rPr>
              <a:t>P (a, b</a:t>
            </a:r>
            <a:r>
              <a:rPr lang="pt-BR" sz="2400" b="1" dirty="0" smtClean="0">
                <a:latin typeface="+mj-lt"/>
                <a:cs typeface="Times New Roman" panose="02020603050405020304" pitchFamily="18" charset="0"/>
              </a:rPr>
              <a:t>).</a:t>
            </a:r>
            <a:endParaRPr lang="es-ES_tradnl" sz="2400" i="1" dirty="0" smtClean="0">
              <a:solidFill>
                <a:srgbClr val="0070C0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433295" y="3464640"/>
            <a:ext cx="4786777" cy="2529223"/>
            <a:chOff x="2343450" y="2152807"/>
            <a:chExt cx="5347047" cy="3652457"/>
          </a:xfrm>
        </p:grpSpPr>
        <p:cxnSp>
          <p:nvCxnSpPr>
            <p:cNvPr id="24" name="Conector de seta reta 23"/>
            <p:cNvCxnSpPr/>
            <p:nvPr/>
          </p:nvCxnSpPr>
          <p:spPr>
            <a:xfrm flipV="1">
              <a:off x="3104379" y="2304993"/>
              <a:ext cx="0" cy="3500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>
              <a:off x="2343450" y="5044335"/>
              <a:ext cx="41090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orma livre 25"/>
            <p:cNvSpPr/>
            <p:nvPr/>
          </p:nvSpPr>
          <p:spPr>
            <a:xfrm>
              <a:off x="3014635" y="3324359"/>
              <a:ext cx="2316789" cy="1853433"/>
            </a:xfrm>
            <a:custGeom>
              <a:avLst/>
              <a:gdLst>
                <a:gd name="connsiteX0" fmla="*/ 0 w 1085515"/>
                <a:gd name="connsiteY0" fmla="*/ 0 h 855579"/>
                <a:gd name="connsiteX1" fmla="*/ 1085515 w 1085515"/>
                <a:gd name="connsiteY1" fmla="*/ 0 h 855579"/>
                <a:gd name="connsiteX2" fmla="*/ 1085515 w 1085515"/>
                <a:gd name="connsiteY2" fmla="*/ 855579 h 855579"/>
                <a:gd name="connsiteX0" fmla="*/ 0 w 1090862"/>
                <a:gd name="connsiteY0" fmla="*/ 0 h 903705"/>
                <a:gd name="connsiteX1" fmla="*/ 1085515 w 1090862"/>
                <a:gd name="connsiteY1" fmla="*/ 0 h 903705"/>
                <a:gd name="connsiteX2" fmla="*/ 1090862 w 1090862"/>
                <a:gd name="connsiteY2" fmla="*/ 903705 h 903705"/>
                <a:gd name="connsiteX0" fmla="*/ 0 w 1096209"/>
                <a:gd name="connsiteY0" fmla="*/ 0 h 876968"/>
                <a:gd name="connsiteX1" fmla="*/ 1085515 w 1096209"/>
                <a:gd name="connsiteY1" fmla="*/ 0 h 876968"/>
                <a:gd name="connsiteX2" fmla="*/ 1096209 w 1096209"/>
                <a:gd name="connsiteY2" fmla="*/ 876968 h 87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6209" h="876968">
                  <a:moveTo>
                    <a:pt x="0" y="0"/>
                  </a:moveTo>
                  <a:lnTo>
                    <a:pt x="1085515" y="0"/>
                  </a:lnTo>
                  <a:cubicBezTo>
                    <a:pt x="1087297" y="301235"/>
                    <a:pt x="1094427" y="575733"/>
                    <a:pt x="1096209" y="87696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701729" y="3154174"/>
              <a:ext cx="365647" cy="577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latin typeface="+mj-lt"/>
                  <a:cs typeface="Times New Roman" panose="02020603050405020304" pitchFamily="18" charset="0"/>
                </a:rPr>
                <a:t>b</a:t>
              </a:r>
              <a:endParaRPr lang="pt-BR" sz="2000" b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5158789" y="5157191"/>
              <a:ext cx="349530" cy="577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latin typeface="+mj-lt"/>
                  <a:cs typeface="Times New Roman" panose="02020603050405020304" pitchFamily="18" charset="0"/>
                </a:rPr>
                <a:t>a</a:t>
              </a:r>
              <a:endParaRPr lang="pt-BR" sz="2000" b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5922905" y="5044335"/>
              <a:ext cx="1624457" cy="5333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latin typeface="+mj-lt"/>
                  <a:cs typeface="Times New Roman" panose="02020603050405020304" pitchFamily="18" charset="0"/>
                </a:rPr>
                <a:t>e</a:t>
              </a:r>
              <a:r>
                <a:rPr lang="pt-BR" b="1" dirty="0" smtClean="0">
                  <a:latin typeface="+mj-lt"/>
                  <a:cs typeface="Times New Roman" panose="02020603050405020304" pitchFamily="18" charset="0"/>
                </a:rPr>
                <a:t>ixo real (Re)</a:t>
              </a:r>
              <a:endParaRPr lang="pt-BR" b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5377294" y="2999119"/>
              <a:ext cx="2313203" cy="5333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atin typeface="+mj-lt"/>
                  <a:cs typeface="Times New Roman" panose="02020603050405020304" pitchFamily="18" charset="0"/>
                </a:rPr>
                <a:t>P (a, b) ou z = a + bi</a:t>
              </a:r>
              <a:endParaRPr lang="pt-BR" b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3104379" y="2152807"/>
              <a:ext cx="2355032" cy="5333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latin typeface="+mj-lt"/>
                  <a:cs typeface="Times New Roman" panose="02020603050405020304" pitchFamily="18" charset="0"/>
                </a:rPr>
                <a:t>e</a:t>
              </a:r>
              <a:r>
                <a:rPr lang="pt-BR" b="1" dirty="0" smtClean="0">
                  <a:latin typeface="+mj-lt"/>
                  <a:cs typeface="Times New Roman" panose="02020603050405020304" pitchFamily="18" charset="0"/>
                </a:rPr>
                <a:t>ixo imaginário (Im)</a:t>
              </a:r>
              <a:endParaRPr lang="pt-BR" b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5237891" y="3276041"/>
              <a:ext cx="125596" cy="1255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791473" y="5053963"/>
              <a:ext cx="376391" cy="5333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atin typeface="+mj-lt"/>
                  <a:cs typeface="Times New Roman" panose="02020603050405020304" pitchFamily="18" charset="0"/>
                </a:rPr>
                <a:t>O</a:t>
              </a:r>
              <a:endParaRPr lang="pt-BR" b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34" name="Conector de seta reta 33"/>
            <p:cNvCxnSpPr>
              <a:endCxn id="32" idx="3"/>
            </p:cNvCxnSpPr>
            <p:nvPr/>
          </p:nvCxnSpPr>
          <p:spPr>
            <a:xfrm flipV="1">
              <a:off x="3104379" y="3383244"/>
              <a:ext cx="2151905" cy="1661091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tângulo 1"/>
          <p:cNvSpPr/>
          <p:nvPr/>
        </p:nvSpPr>
        <p:spPr>
          <a:xfrm>
            <a:off x="5208669" y="2924944"/>
            <a:ext cx="3491023" cy="33085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2200" b="1" dirty="0" smtClean="0">
                <a:solidFill>
                  <a:srgbClr val="0070C0"/>
                </a:solidFill>
                <a:latin typeface="+mj-lt"/>
              </a:rPr>
              <a:t>PARA LEMBRAR</a:t>
            </a:r>
          </a:p>
          <a:p>
            <a:pPr algn="just"/>
            <a:r>
              <a:rPr lang="pt-BR" sz="1700" dirty="0" smtClean="0">
                <a:latin typeface="+mj-lt"/>
              </a:rPr>
              <a:t>Vetor </a:t>
            </a:r>
            <a:r>
              <a:rPr lang="pt-BR" sz="1700" dirty="0">
                <a:latin typeface="+mj-lt"/>
              </a:rPr>
              <a:t>é uma entidade matemática que define grandezas que se caracterizam por </a:t>
            </a:r>
            <a:r>
              <a:rPr lang="pt-BR" sz="1700" b="1" i="1" dirty="0">
                <a:latin typeface="+mj-lt"/>
              </a:rPr>
              <a:t>módulo, direção e </a:t>
            </a:r>
            <a:r>
              <a:rPr lang="pt-BR" sz="1700" b="1" i="1" dirty="0" smtClean="0">
                <a:latin typeface="+mj-lt"/>
              </a:rPr>
              <a:t>sentido</a:t>
            </a:r>
            <a:r>
              <a:rPr lang="pt-BR" sz="1700" dirty="0" smtClean="0">
                <a:latin typeface="+mj-lt"/>
              </a:rPr>
              <a:t>, como velocidade e força, por exemplo. Um </a:t>
            </a:r>
            <a:r>
              <a:rPr lang="pt-BR" sz="1700" dirty="0">
                <a:latin typeface="+mj-lt"/>
              </a:rPr>
              <a:t>vetor é representado por um segmento de reta orientado. O módulo é expresso pelo comprimento do segmento, a direção é dada pelo ângulo entre a reta suporte e a horizontal, o sentido é </a:t>
            </a:r>
            <a:r>
              <a:rPr lang="pt-BR" sz="1700" dirty="0" smtClean="0">
                <a:latin typeface="+mj-lt"/>
              </a:rPr>
              <a:t>indicado </a:t>
            </a:r>
            <a:r>
              <a:rPr lang="pt-BR" sz="1700" dirty="0">
                <a:latin typeface="+mj-lt"/>
              </a:rPr>
              <a:t>pela seta.</a:t>
            </a:r>
          </a:p>
        </p:txBody>
      </p:sp>
    </p:spTree>
    <p:extLst>
      <p:ext uri="{BB962C8B-B14F-4D97-AF65-F5344CB8AC3E}">
        <p14:creationId xmlns:p14="http://schemas.microsoft.com/office/powerpoint/2010/main" xmlns="" val="108328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4957" y="727075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MÓDULO DE UM NÚMERO COMPLEXO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3707904" y="3464640"/>
            <a:ext cx="4786777" cy="2529223"/>
            <a:chOff x="2343450" y="2152807"/>
            <a:chExt cx="5347047" cy="3652457"/>
          </a:xfrm>
        </p:grpSpPr>
        <p:cxnSp>
          <p:nvCxnSpPr>
            <p:cNvPr id="24" name="Conector de seta reta 23"/>
            <p:cNvCxnSpPr/>
            <p:nvPr/>
          </p:nvCxnSpPr>
          <p:spPr>
            <a:xfrm flipV="1">
              <a:off x="3104379" y="2304993"/>
              <a:ext cx="0" cy="3500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>
              <a:off x="2343450" y="5044335"/>
              <a:ext cx="41090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orma livre 25"/>
            <p:cNvSpPr/>
            <p:nvPr/>
          </p:nvSpPr>
          <p:spPr>
            <a:xfrm>
              <a:off x="3014635" y="3324359"/>
              <a:ext cx="2316789" cy="1853433"/>
            </a:xfrm>
            <a:custGeom>
              <a:avLst/>
              <a:gdLst>
                <a:gd name="connsiteX0" fmla="*/ 0 w 1085515"/>
                <a:gd name="connsiteY0" fmla="*/ 0 h 855579"/>
                <a:gd name="connsiteX1" fmla="*/ 1085515 w 1085515"/>
                <a:gd name="connsiteY1" fmla="*/ 0 h 855579"/>
                <a:gd name="connsiteX2" fmla="*/ 1085515 w 1085515"/>
                <a:gd name="connsiteY2" fmla="*/ 855579 h 855579"/>
                <a:gd name="connsiteX0" fmla="*/ 0 w 1090862"/>
                <a:gd name="connsiteY0" fmla="*/ 0 h 903705"/>
                <a:gd name="connsiteX1" fmla="*/ 1085515 w 1090862"/>
                <a:gd name="connsiteY1" fmla="*/ 0 h 903705"/>
                <a:gd name="connsiteX2" fmla="*/ 1090862 w 1090862"/>
                <a:gd name="connsiteY2" fmla="*/ 903705 h 903705"/>
                <a:gd name="connsiteX0" fmla="*/ 0 w 1096209"/>
                <a:gd name="connsiteY0" fmla="*/ 0 h 876968"/>
                <a:gd name="connsiteX1" fmla="*/ 1085515 w 1096209"/>
                <a:gd name="connsiteY1" fmla="*/ 0 h 876968"/>
                <a:gd name="connsiteX2" fmla="*/ 1096209 w 1096209"/>
                <a:gd name="connsiteY2" fmla="*/ 876968 h 87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6209" h="876968">
                  <a:moveTo>
                    <a:pt x="0" y="0"/>
                  </a:moveTo>
                  <a:lnTo>
                    <a:pt x="1085515" y="0"/>
                  </a:lnTo>
                  <a:cubicBezTo>
                    <a:pt x="1087297" y="301235"/>
                    <a:pt x="1094427" y="575733"/>
                    <a:pt x="1096209" y="87696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701729" y="3154174"/>
              <a:ext cx="365647" cy="577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latin typeface="+mj-lt"/>
                  <a:cs typeface="Times New Roman" panose="02020603050405020304" pitchFamily="18" charset="0"/>
                </a:rPr>
                <a:t>b</a:t>
              </a:r>
              <a:endParaRPr lang="pt-BR" sz="2000" b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5158789" y="5157191"/>
              <a:ext cx="349530" cy="577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latin typeface="+mj-lt"/>
                  <a:cs typeface="Times New Roman" panose="02020603050405020304" pitchFamily="18" charset="0"/>
                </a:rPr>
                <a:t>a</a:t>
              </a:r>
              <a:endParaRPr lang="pt-BR" sz="2000" b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5922905" y="5044335"/>
              <a:ext cx="1624457" cy="5333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latin typeface="+mj-lt"/>
                  <a:cs typeface="Times New Roman" panose="02020603050405020304" pitchFamily="18" charset="0"/>
                </a:rPr>
                <a:t>e</a:t>
              </a:r>
              <a:r>
                <a:rPr lang="pt-BR" b="1" dirty="0" smtClean="0">
                  <a:latin typeface="+mj-lt"/>
                  <a:cs typeface="Times New Roman" panose="02020603050405020304" pitchFamily="18" charset="0"/>
                </a:rPr>
                <a:t>ixo real (Re)</a:t>
              </a:r>
              <a:endParaRPr lang="pt-BR" b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5377294" y="2999119"/>
              <a:ext cx="2313203" cy="5333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atin typeface="+mj-lt"/>
                  <a:cs typeface="Times New Roman" panose="02020603050405020304" pitchFamily="18" charset="0"/>
                </a:rPr>
                <a:t>P (a, b) ou z = a + bi</a:t>
              </a:r>
              <a:endParaRPr lang="pt-BR" b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3104379" y="2152807"/>
              <a:ext cx="2355032" cy="5333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latin typeface="+mj-lt"/>
                  <a:cs typeface="Times New Roman" panose="02020603050405020304" pitchFamily="18" charset="0"/>
                </a:rPr>
                <a:t>e</a:t>
              </a:r>
              <a:r>
                <a:rPr lang="pt-BR" b="1" dirty="0" smtClean="0">
                  <a:latin typeface="+mj-lt"/>
                  <a:cs typeface="Times New Roman" panose="02020603050405020304" pitchFamily="18" charset="0"/>
                </a:rPr>
                <a:t>ixo imaginário (Im)</a:t>
              </a:r>
              <a:endParaRPr lang="pt-BR" b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5237891" y="3276041"/>
              <a:ext cx="125596" cy="1255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791473" y="5053963"/>
              <a:ext cx="376391" cy="5333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atin typeface="+mj-lt"/>
                  <a:cs typeface="Times New Roman" panose="02020603050405020304" pitchFamily="18" charset="0"/>
                </a:rPr>
                <a:t>O</a:t>
              </a:r>
              <a:endParaRPr lang="pt-BR" b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34" name="Conector de seta reta 33"/>
            <p:cNvCxnSpPr>
              <a:endCxn id="32" idx="3"/>
            </p:cNvCxnSpPr>
            <p:nvPr/>
          </p:nvCxnSpPr>
          <p:spPr>
            <a:xfrm flipV="1">
              <a:off x="3104379" y="3383244"/>
              <a:ext cx="2151905" cy="1661091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Retângulo 16"/>
              <p:cNvSpPr/>
              <p:nvPr/>
            </p:nvSpPr>
            <p:spPr>
              <a:xfrm>
                <a:off x="468000" y="1556792"/>
                <a:ext cx="8208000" cy="1669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200" dirty="0" smtClean="0">
                    <a:latin typeface="+mj-lt"/>
                    <a:cs typeface="Times New Roman" panose="02020603050405020304" pitchFamily="18" charset="0"/>
                  </a:rPr>
                  <a:t>Dado o complexo </a:t>
                </a:r>
                <a:r>
                  <a:rPr lang="pt-BR" sz="2200" b="1" dirty="0" smtClean="0">
                    <a:latin typeface="+mj-lt"/>
                    <a:cs typeface="Times New Roman" panose="02020603050405020304" pitchFamily="18" charset="0"/>
                  </a:rPr>
                  <a:t>z </a:t>
                </a:r>
                <a:r>
                  <a:rPr lang="pt-BR" sz="2200" b="1" dirty="0">
                    <a:latin typeface="+mj-lt"/>
                    <a:cs typeface="Times New Roman" panose="02020603050405020304" pitchFamily="18" charset="0"/>
                  </a:rPr>
                  <a:t>= a + bi</a:t>
                </a:r>
                <a:r>
                  <a:rPr lang="pt-BR" sz="2200" dirty="0" smtClean="0">
                    <a:latin typeface="+mj-lt"/>
                    <a:cs typeface="Times New Roman" panose="02020603050405020304" pitchFamily="18" charset="0"/>
                  </a:rPr>
                  <a:t>, sendo </a:t>
                </a:r>
                <a:r>
                  <a:rPr lang="pt-BR" sz="2200" b="1" dirty="0" smtClean="0">
                    <a:latin typeface="+mj-lt"/>
                    <a:cs typeface="Times New Roman" panose="02020603050405020304" pitchFamily="18" charset="0"/>
                  </a:rPr>
                  <a:t>a</a:t>
                </a:r>
                <a:r>
                  <a:rPr lang="pt-BR" sz="2200" dirty="0" smtClean="0">
                    <a:latin typeface="+mj-lt"/>
                    <a:cs typeface="Times New Roman" panose="02020603050405020304" pitchFamily="18" charset="0"/>
                  </a:rPr>
                  <a:t> e </a:t>
                </a:r>
                <a:r>
                  <a:rPr lang="pt-BR" sz="2200" b="1" dirty="0" smtClean="0">
                    <a:latin typeface="+mj-lt"/>
                    <a:cs typeface="Times New Roman" panose="02020603050405020304" pitchFamily="18" charset="0"/>
                  </a:rPr>
                  <a:t>b</a:t>
                </a:r>
                <a:r>
                  <a:rPr lang="pt-BR" sz="2200" dirty="0" smtClean="0">
                    <a:latin typeface="+mj-lt"/>
                    <a:cs typeface="Times New Roman" panose="02020603050405020304" pitchFamily="18" charset="0"/>
                  </a:rPr>
                  <a:t> números reais, denominamos módulo de </a:t>
                </a:r>
                <a:r>
                  <a:rPr lang="pt-BR" sz="2200" b="1" dirty="0" smtClean="0">
                    <a:latin typeface="+mj-lt"/>
                    <a:cs typeface="Times New Roman" panose="02020603050405020304" pitchFamily="18" charset="0"/>
                  </a:rPr>
                  <a:t>z</a:t>
                </a:r>
                <a:r>
                  <a:rPr lang="pt-BR" sz="2200" dirty="0" smtClean="0">
                    <a:latin typeface="+mj-lt"/>
                    <a:cs typeface="Times New Roman" panose="02020603050405020304" pitchFamily="18" charset="0"/>
                  </a:rPr>
                  <a:t>, e indica-se por </a:t>
                </a:r>
                <a:r>
                  <a:rPr lang="pt-BR" sz="2200" b="1" dirty="0" smtClean="0">
                    <a:latin typeface="+mj-lt"/>
                    <a:cs typeface="Times New Roman" panose="02020603050405020304" pitchFamily="18" charset="0"/>
                  </a:rPr>
                  <a:t>|</a:t>
                </a:r>
                <a:r>
                  <a:rPr lang="pt-BR" sz="2200" b="1" dirty="0">
                    <a:latin typeface="+mj-lt"/>
                    <a:cs typeface="Times New Roman" panose="02020603050405020304" pitchFamily="18" charset="0"/>
                  </a:rPr>
                  <a:t>z|</a:t>
                </a:r>
                <a:r>
                  <a:rPr lang="pt-BR" sz="2200" dirty="0">
                    <a:latin typeface="+mj-lt"/>
                    <a:cs typeface="Times New Roman" panose="02020603050405020304" pitchFamily="18" charset="0"/>
                  </a:rPr>
                  <a:t> ou </a:t>
                </a:r>
                <a:r>
                  <a:rPr lang="el-GR" sz="2200" b="1" dirty="0" smtClean="0">
                    <a:latin typeface="+mj-lt"/>
                    <a:cs typeface="Times New Roman" panose="02020603050405020304" pitchFamily="18" charset="0"/>
                  </a:rPr>
                  <a:t>ρ</a:t>
                </a:r>
                <a:r>
                  <a:rPr lang="pt-BR" sz="2200" b="1" dirty="0" smtClean="0">
                    <a:latin typeface="+mj-lt"/>
                    <a:cs typeface="Times New Roman" panose="02020603050405020304" pitchFamily="18" charset="0"/>
                  </a:rPr>
                  <a:t/>
                </a:r>
                <a:r>
                  <a:rPr lang="pt-BR" sz="2200" dirty="0" smtClean="0">
                    <a:latin typeface="+mj-lt"/>
                    <a:cs typeface="Times New Roman" panose="02020603050405020304" pitchFamily="18" charset="0"/>
                  </a:rPr>
                  <a:t>(lê-se: </a:t>
                </a:r>
                <a:r>
                  <a:rPr lang="pt-BR" sz="2200" dirty="0" smtClean="0">
                    <a:latin typeface="+mj-lt"/>
                    <a:cs typeface="Times New Roman" panose="02020603050405020304" pitchFamily="18" charset="0"/>
                  </a:rPr>
                  <a:t>rô</a:t>
                </a:r>
                <a:r>
                  <a:rPr lang="pt-BR" sz="2200" dirty="0" smtClean="0">
                    <a:latin typeface="+mj-lt"/>
                    <a:cs typeface="Times New Roman" panose="02020603050405020304" pitchFamily="18" charset="0"/>
                  </a:rPr>
                  <a:t>), o número real não-negativo dado por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2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sz="22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BR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t-BR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2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BR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pt-BR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pt-BR" sz="2200" b="0" i="1" smtClean="0">
                        <a:latin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pt-BR" sz="2200" dirty="0" smtClean="0">
                    <a:latin typeface="+mj-lt"/>
                    <a:cs typeface="Times New Roman" panose="02020603050405020304" pitchFamily="18" charset="0"/>
                  </a:rPr>
                  <a:t/>
                </a:r>
                <a:endParaRPr lang="pt-BR" sz="22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1556792"/>
                <a:ext cx="8208000" cy="1669175"/>
              </a:xfrm>
              <a:prstGeom prst="rect">
                <a:avLst/>
              </a:prstGeom>
              <a:blipFill rotWithShape="1">
                <a:blip r:embed="rId3"/>
                <a:stretch>
                  <a:fillRect l="-966" r="-966" b="-25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Retângulo 1"/>
              <p:cNvSpPr/>
              <p:nvPr/>
            </p:nvSpPr>
            <p:spPr>
              <a:xfrm>
                <a:off x="611560" y="4050687"/>
                <a:ext cx="3254224" cy="59311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6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BR" sz="2600" b="1" i="0" dirty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𝐳</m:t>
                          </m:r>
                        </m:e>
                      </m:d>
                      <m:r>
                        <a:rPr lang="pt-BR" sz="2600" b="1" i="0" dirty="0">
                          <a:solidFill>
                            <a:srgbClr val="0070C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pt-BR" sz="2600" b="1" i="0" dirty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𝛒</m:t>
                      </m:r>
                      <m:r>
                        <a:rPr lang="pt-BR" sz="2600" b="1" i="0" dirty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sz="2600" b="1" i="1">
                              <a:solidFill>
                                <a:srgbClr val="0070C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600" b="1" i="1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600" b="1" i="1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pt-BR" sz="2600" b="1" i="1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pt-BR" sz="2600" b="1" i="1">
                              <a:solidFill>
                                <a:srgbClr val="0070C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600" b="1" i="1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600" b="1" i="1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pt-BR" sz="2600" b="1" i="1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600" b="1" i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050687"/>
                <a:ext cx="3254224" cy="59311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tângulo 2"/>
              <p:cNvSpPr/>
              <p:nvPr/>
            </p:nvSpPr>
            <p:spPr>
              <a:xfrm>
                <a:off x="5089525" y="4597277"/>
                <a:ext cx="385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dirty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𝛒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525" y="4597277"/>
                <a:ext cx="38504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68881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CaixaDeTexto 18"/>
              <p:cNvSpPr txBox="1">
                <a:spLocks noChangeArrowheads="1"/>
              </p:cNvSpPr>
              <p:nvPr/>
            </p:nvSpPr>
            <p:spPr bwMode="auto">
              <a:xfrm>
                <a:off x="468000" y="762004"/>
                <a:ext cx="8208000" cy="3747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400" b="1" i="1" dirty="0" smtClean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>Exemplos:</a:t>
                </a:r>
                <a:endParaRPr lang="pt-BR" sz="2400" b="1" i="1" dirty="0">
                  <a:solidFill>
                    <a:srgbClr val="0070C0"/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400" dirty="0" smtClean="0">
                    <a:latin typeface="+mj-lt"/>
                    <a:cs typeface="Times New Roman" panose="02020603050405020304" pitchFamily="18" charset="0"/>
                  </a:rPr>
                  <a:t>Calcular o módulo dos números complexos:</a:t>
                </a:r>
              </a:p>
              <a:p>
                <a:pPr marL="457200" indent="-457200" algn="just">
                  <a:lnSpc>
                    <a:spcPct val="150000"/>
                  </a:lnSpc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a:rPr lang="pt-BR" sz="2400" b="0" i="0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pt-BR" sz="2400" b="0" i="0" smtClean="0">
                        <a:latin typeface="Cambria Math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pt-BR" sz="2400" b="0" i="0" smtClean="0">
                            <a:latin typeface="Cambria Math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  <m:r>
                      <a:rPr lang="pt-BR" sz="2400" b="0" i="0" smtClean="0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endParaRPr lang="pt-BR" sz="2400" b="0" dirty="0" smtClean="0">
                  <a:latin typeface="+mj-lt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AutoNum type="alphaLcParenR"/>
                </a:pPr>
                <a:endParaRPr lang="pt-BR" sz="2400" dirty="0">
                  <a:latin typeface="+mj-lt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FontTx/>
                  <a:buAutoNum type="alphaLcParenR"/>
                </a:pPr>
                <a:r>
                  <a:rPr lang="pt-BR" sz="2400" dirty="0" smtClean="0">
                    <a:latin typeface="+mj-lt"/>
                    <a:cs typeface="Times New Roman" panose="02020603050405020304" pitchFamily="18" charset="0"/>
                  </a:rPr>
                  <a:t>z</a:t>
                </a:r>
                <a:r>
                  <a:rPr lang="pt-BR" sz="2400" baseline="-25000" dirty="0" smtClean="0"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pt-BR" sz="2400" dirty="0" smtClean="0">
                    <a:latin typeface="+mj-lt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2400" b="0" i="0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b="0" i="0" smtClean="0">
                            <a:latin typeface="Cambria Math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/>
                            <a:cs typeface="Times New Roman" panose="02020603050405020304" pitchFamily="18" charset="0"/>
                          </a:rPr>
                          <m:t>i</m:t>
                        </m:r>
                      </m:den>
                    </m:f>
                  </m:oMath>
                </a14:m>
                <a:endParaRPr lang="pt-BR" sz="2400" dirty="0"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AutoNum type="alphaLcParenR"/>
                </a:pPr>
                <a:endParaRPr lang="pt-BR" sz="24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" y="762004"/>
                <a:ext cx="8208000" cy="3747116"/>
              </a:xfrm>
              <a:prstGeom prst="rect">
                <a:avLst/>
              </a:prstGeom>
              <a:blipFill rotWithShape="1">
                <a:blip r:embed="rId3"/>
                <a:stretch>
                  <a:fillRect l="-11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CaixaDeTexto 4"/>
              <p:cNvSpPr txBox="1"/>
              <p:nvPr/>
            </p:nvSpPr>
            <p:spPr>
              <a:xfrm>
                <a:off x="2555776" y="1789236"/>
                <a:ext cx="6480720" cy="4520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Resolução:</a:t>
                </a:r>
              </a:p>
              <a:p>
                <a:pPr marL="342900" indent="-342900" algn="just">
                  <a:buFontTx/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ρ</m:t>
                    </m:r>
                    <m:r>
                      <a:rPr lang="pt-BR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pt-BR" b="0" i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pt-BR" b="0" i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pt-BR" b="0" i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pt-BR" b="0" i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pt-BR" dirty="0" smtClean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pt-BR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pt-BR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ρ</m:t>
                    </m:r>
                    <m:r>
                      <a:rPr lang="pt-BR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BR" b="0" i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pt-B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b="0" i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pt-BR" b="0" i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b="0" i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BR" b="0" i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pt-BR" b="0" i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/>
                </a:r>
                <a14:m>
                  <m:oMath xmlns:m="http://schemas.openxmlformats.org/officeDocument/2006/math">
                    <m:r>
                      <a:rPr lang="pt-BR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pt-BR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ρ</m:t>
                    </m:r>
                    <m:r>
                      <a:rPr lang="pt-BR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pt-BR" b="0" i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rad>
                  </m:oMath>
                </a14:m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/>
                </a:r>
                <a14:m>
                  <m:oMath xmlns:m="http://schemas.openxmlformats.org/officeDocument/2006/math">
                    <m:r>
                      <a:rPr lang="pt-BR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pt-BR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ρ</m:t>
                    </m:r>
                    <m:r>
                      <a:rPr lang="pt-BR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endParaRPr lang="pt-BR" dirty="0" smtClean="0">
                  <a:solidFill>
                    <a:srgbClr val="0070C0"/>
                  </a:solidFill>
                  <a:latin typeface="+mj-lt"/>
                  <a:ea typeface="Cambria Math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Tx/>
                  <a:buAutoNum type="alphaLcParenR"/>
                </a:pPr>
                <a:endParaRPr lang="pt-BR" dirty="0" smtClean="0">
                  <a:solidFill>
                    <a:srgbClr val="0070C0"/>
                  </a:solidFill>
                  <a:latin typeface="+mj-lt"/>
                  <a:ea typeface="Cambria Math"/>
                  <a:cs typeface="Times New Roman" panose="02020603050405020304" pitchFamily="18" charset="0"/>
                </a:endParaRPr>
              </a:p>
              <a:p>
                <a:pPr marL="363538" indent="-363538" algn="just">
                  <a:lnSpc>
                    <a:spcPct val="150000"/>
                  </a:lnSpc>
                  <a:buFontTx/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Neste</m:t>
                    </m:r>
                    <m:r>
                      <a:rPr lang="pt-BR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caso</m:t>
                    </m:r>
                    <m:r>
                      <a:rPr lang="pt-BR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vamos</m:t>
                    </m:r>
                    <m:r>
                      <a:rPr lang="pt-BR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inicialmente</m:t>
                    </m:r>
                    <m:r>
                      <a:rPr lang="pt-BR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escrever</m:t>
                    </m:r>
                    <m:r>
                      <m:rPr>
                        <m:nor/>
                      </m:rPr>
                      <a:rPr lang="pt-BR" b="0" dirty="0" smtClean="0">
                        <a:solidFill>
                          <a:srgbClr val="0070C0"/>
                        </a:solidFill>
                        <a:latin typeface="+mj-lt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dirty="0">
                        <a:solidFill>
                          <a:srgbClr val="0070C0"/>
                        </a:solidFill>
                        <a:latin typeface="+mj-lt"/>
                        <a:cs typeface="Times New Roman" panose="020206030504050203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pt-BR" baseline="-25000" dirty="0">
                        <a:solidFill>
                          <a:srgbClr val="0070C0"/>
                        </a:solidFill>
                        <a:latin typeface="+mj-lt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 na forma algébrica (a + bi). Para isso, fazemos (divisão de números complexos):</a:t>
                </a:r>
              </a:p>
              <a:p>
                <a:pPr marL="342900" indent="20638" algn="just">
                  <a:lnSpc>
                    <a:spcPct val="150000"/>
                  </a:lnSpc>
                </a:pPr>
                <a:r>
                  <a:rPr lang="pt-BR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>z</a:t>
                </a:r>
                <a:r>
                  <a:rPr lang="pt-BR" baseline="-25000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pt-BR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b="0" i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i</m:t>
                        </m:r>
                      </m:den>
                    </m:f>
                  </m:oMath>
                </a14:m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b="0" i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pt-BR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i</m:t>
                        </m:r>
                      </m:num>
                      <m:den>
                        <m:r>
                          <a:rPr lang="pt-BR" b="0" i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pt-BR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i</m:t>
                        </m:r>
                      </m:den>
                    </m:f>
                  </m:oMath>
                </a14:m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/>
                </a:r>
                <a14:m>
                  <m:oMath xmlns:m="http://schemas.openxmlformats.org/officeDocument/2006/math">
                    <m:r>
                      <a:rPr lang="pt-BR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/>
                </a:r>
                <a:r>
                  <a:rPr lang="pt-BR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>z</a:t>
                </a:r>
                <a:r>
                  <a:rPr lang="pt-BR" baseline="-25000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pt-BR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b="0" i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pt-BR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i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BR" b="0" i="0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pt-BR" b="0" i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pt-BR" b="0" i="0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i</m:t>
                            </m:r>
                          </m:e>
                          <m:sup>
                            <m:r>
                              <a:rPr lang="pt-BR" b="0" i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dirty="0">
                    <a:solidFill>
                      <a:srgbClr val="0070C0"/>
                    </a:solidFill>
                    <a:latin typeface="+mj-lt"/>
                  </a:rPr>
                  <a:t/>
                </a:r>
                <a14:m>
                  <m:oMath xmlns:m="http://schemas.openxmlformats.org/officeDocument/2006/math">
                    <m:r>
                      <a:rPr lang="pt-BR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 Lembrando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p>
                        <m:r>
                          <a:rPr lang="pt-BR" b="0" i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 = - 1, temos:</a:t>
                </a:r>
              </a:p>
              <a:p>
                <a:pPr marL="342900" indent="20638" algn="just">
                  <a:lnSpc>
                    <a:spcPct val="150000"/>
                  </a:lnSpc>
                </a:pPr>
                <a:r>
                  <a:rPr lang="pt-BR" dirty="0" smtClean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>z</a:t>
                </a:r>
                <a:r>
                  <a:rPr lang="pt-BR" baseline="-25000" dirty="0" smtClean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pt-BR" dirty="0" smtClean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/>
                </a:r>
                <a:r>
                  <a:rPr lang="pt-BR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b="0" i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1 − 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i</m:t>
                        </m:r>
                      </m:num>
                      <m:den>
                        <m:r>
                          <a:rPr lang="pt-BR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1+1</m:t>
                        </m:r>
                      </m:den>
                    </m:f>
                  </m:oMath>
                </a14:m>
                <a:r>
                  <a:rPr lang="pt-BR" dirty="0">
                    <a:solidFill>
                      <a:srgbClr val="0070C0"/>
                    </a:solidFill>
                    <a:latin typeface="+mj-lt"/>
                  </a:rPr>
                  <a:t>.</a:t>
                </a:r>
                <a:r>
                  <a:rPr lang="pt-BR" dirty="0">
                    <a:solidFill>
                      <a:srgbClr val="0070C0"/>
                    </a:solidFill>
                    <a:latin typeface="+mj-lt"/>
                    <a:ea typeface="Cambria Math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pt-BR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pt-BR" dirty="0">
                    <a:solidFill>
                      <a:srgbClr val="0070C0"/>
                    </a:solidFill>
                    <a:latin typeface="+mj-lt"/>
                  </a:rPr>
                  <a:t/>
                </a:r>
                <a:r>
                  <a:rPr lang="pt-BR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>z</a:t>
                </a:r>
                <a:r>
                  <a:rPr lang="pt-BR" baseline="-25000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pt-BR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b="0" i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1 − 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i</m:t>
                        </m:r>
                      </m:num>
                      <m:den>
                        <m:r>
                          <a:rPr lang="pt-BR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dirty="0">
                    <a:solidFill>
                      <a:srgbClr val="0070C0"/>
                    </a:solidFill>
                    <a:latin typeface="+mj-lt"/>
                  </a:rPr>
                  <a:t/>
                </a:r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 ou ainda: </a:t>
                </a:r>
                <a:r>
                  <a:rPr lang="pt-BR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>z</a:t>
                </a:r>
                <a:r>
                  <a:rPr lang="pt-BR" baseline="-25000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pt-BR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b="0" i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1 </m:t>
                        </m:r>
                      </m:num>
                      <m:den>
                        <m:r>
                          <a:rPr lang="pt-BR" b="0" i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b="0" i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pt-BR" b="0" i="0" smtClean="0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endParaRPr lang="pt-BR" b="0" dirty="0" smtClean="0">
                  <a:solidFill>
                    <a:srgbClr val="0070C0"/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 marL="342900" indent="20638" algn="just">
                  <a:lnSpc>
                    <a:spcPct val="150000"/>
                  </a:lnSpc>
                </a:pPr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Finalmente, calculando o módulo de </a:t>
                </a:r>
                <a:r>
                  <a:rPr lang="pt-BR" dirty="0" smtClean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z</a:t>
                </a:r>
                <a:r>
                  <a:rPr lang="pt-BR" baseline="-25000" dirty="0" smtClean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, temos: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ρ</m:t>
                    </m:r>
                    <m:r>
                      <a:rPr lang="pt-BR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pt-BR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0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b="0" i="0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pt-BR" b="0" i="0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pt-BR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i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pt-BR" i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m:rPr>
                        <m:nor/>
                      </m:rPr>
                      <a:rPr lang="pt-BR" dirty="0">
                        <a:solidFill>
                          <a:srgbClr val="0070C0"/>
                        </a:solidFill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ρ</m:t>
                    </m:r>
                    <m:r>
                      <a:rPr lang="pt-BR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0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0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pt-BR" i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0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0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e>
                    </m:rad>
                    <m:r>
                      <m:rPr>
                        <m:nor/>
                      </m:rPr>
                      <a:rPr lang="pt-BR" dirty="0">
                        <a:solidFill>
                          <a:srgbClr val="0070C0"/>
                        </a:solidFill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pt-BR" dirty="0">
                    <a:solidFill>
                      <a:srgbClr val="0070C0"/>
                    </a:solidFill>
                    <a:ea typeface="Cambria Math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ρ</m:t>
                    </m:r>
                    <m:r>
                      <a:rPr lang="pt-BR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0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pt-BR" b="0" i="0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e>
                    </m:rad>
                    <m:r>
                      <a:rPr lang="pt-BR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pt-BR" dirty="0">
                        <a:solidFill>
                          <a:srgbClr val="0070C0"/>
                        </a:solidFill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ρ</m:t>
                    </m:r>
                    <m:r>
                      <a:rPr lang="pt-BR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pt-BR" i="0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pt-BR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789236"/>
                <a:ext cx="6480720" cy="4520084"/>
              </a:xfrm>
              <a:prstGeom prst="rect">
                <a:avLst/>
              </a:prstGeom>
              <a:blipFill rotWithShape="1">
                <a:blip r:embed="rId4"/>
                <a:stretch>
                  <a:fillRect l="-753" t="-675" r="-8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53934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4957" y="620688"/>
            <a:ext cx="82080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ARGUMENTO DE UM NÚMERO COMPLEXO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532845" y="1562075"/>
            <a:ext cx="822214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 smtClean="0">
                <a:latin typeface="+mj-lt"/>
                <a:cs typeface="Times New Roman" panose="02020603050405020304" pitchFamily="18" charset="0"/>
              </a:rPr>
              <a:t>Considerando o número complexo </a:t>
            </a:r>
            <a:r>
              <a:rPr lang="pt-BR" sz="2200" b="1" dirty="0" smtClean="0">
                <a:latin typeface="+mj-lt"/>
                <a:cs typeface="Times New Roman" panose="02020603050405020304" pitchFamily="18" charset="0"/>
              </a:rPr>
              <a:t>z </a:t>
            </a:r>
            <a:r>
              <a:rPr lang="pt-BR" sz="2200" b="1" dirty="0">
                <a:latin typeface="+mj-lt"/>
                <a:cs typeface="Times New Roman" panose="02020603050405020304" pitchFamily="18" charset="0"/>
              </a:rPr>
              <a:t>= a + bi</a:t>
            </a:r>
            <a:r>
              <a:rPr lang="pt-BR" sz="2200" dirty="0" smtClean="0">
                <a:latin typeface="+mj-lt"/>
                <a:cs typeface="Times New Roman" panose="02020603050405020304" pitchFamily="18" charset="0"/>
              </a:rPr>
              <a:t>, sendo </a:t>
            </a:r>
            <a:r>
              <a:rPr lang="pt-BR" sz="2200" b="1" dirty="0" smtClean="0">
                <a:latin typeface="+mj-lt"/>
                <a:cs typeface="Times New Roman" panose="02020603050405020304" pitchFamily="18" charset="0"/>
              </a:rPr>
              <a:t>a</a:t>
            </a:r>
            <a:r>
              <a:rPr lang="pt-BR" sz="2200" dirty="0" smtClean="0">
                <a:latin typeface="+mj-lt"/>
                <a:cs typeface="Times New Roman" panose="02020603050405020304" pitchFamily="18" charset="0"/>
              </a:rPr>
              <a:t> e </a:t>
            </a:r>
            <a:r>
              <a:rPr lang="pt-BR" sz="2200" b="1" dirty="0" smtClean="0">
                <a:latin typeface="+mj-lt"/>
                <a:cs typeface="Times New Roman" panose="02020603050405020304" pitchFamily="18" charset="0"/>
              </a:rPr>
              <a:t>b</a:t>
            </a:r>
            <a:r>
              <a:rPr lang="pt-BR" sz="2200" dirty="0" smtClean="0">
                <a:latin typeface="+mj-lt"/>
                <a:cs typeface="Times New Roman" panose="02020603050405020304" pitchFamily="18" charset="0"/>
              </a:rPr>
              <a:t> números reais, denominamos argumento o número </a:t>
            </a:r>
            <a:r>
              <a:rPr lang="el-GR" sz="2400" b="1" dirty="0" smtClean="0">
                <a:latin typeface="+mj-lt"/>
                <a:cs typeface="Times New Roman" panose="02020603050405020304" pitchFamily="18" charset="0"/>
              </a:rPr>
              <a:t>θ</a:t>
            </a:r>
            <a:r>
              <a:rPr lang="pt-BR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+mj-lt"/>
                <a:cs typeface="Times New Roman" panose="02020603050405020304" pitchFamily="18" charset="0"/>
              </a:rPr>
              <a:t>(0 ≤ </a:t>
            </a:r>
            <a:r>
              <a:rPr lang="el-GR" sz="2400" dirty="0">
                <a:latin typeface="+mj-lt"/>
                <a:cs typeface="Times New Roman" panose="02020603050405020304" pitchFamily="18" charset="0"/>
              </a:rPr>
              <a:t>θ</a:t>
            </a:r>
            <a:r>
              <a:rPr lang="pt-BR" sz="2400" dirty="0">
                <a:latin typeface="+mj-lt"/>
                <a:cs typeface="Times New Roman" panose="02020603050405020304" pitchFamily="18" charset="0"/>
              </a:rPr>
              <a:t> &lt; 2</a:t>
            </a:r>
            <a:r>
              <a:rPr lang="el-GR" sz="2400" dirty="0">
                <a:latin typeface="+mj-lt"/>
                <a:cs typeface="Times New Roman" pitchFamily="18" charset="0"/>
              </a:rPr>
              <a:t>π</a:t>
            </a:r>
            <a:r>
              <a:rPr lang="pt-BR" sz="2400" dirty="0" smtClean="0">
                <a:latin typeface="+mj-lt"/>
                <a:cs typeface="Times New Roman" panose="02020603050405020304" pitchFamily="18" charset="0"/>
              </a:rPr>
              <a:t>).</a:t>
            </a:r>
            <a:endParaRPr lang="pt-BR" sz="22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49" name="Group 21"/>
          <p:cNvGrpSpPr>
            <a:grpSpLocks/>
          </p:cNvGrpSpPr>
          <p:nvPr/>
        </p:nvGrpSpPr>
        <p:grpSpPr bwMode="auto">
          <a:xfrm>
            <a:off x="2987824" y="2924944"/>
            <a:ext cx="4235450" cy="2952751"/>
            <a:chOff x="612" y="1933"/>
            <a:chExt cx="2668" cy="1860"/>
          </a:xfrm>
        </p:grpSpPr>
        <p:sp>
          <p:nvSpPr>
            <p:cNvPr id="50" name="Line 5"/>
            <p:cNvSpPr>
              <a:spLocks noChangeShapeType="1"/>
            </p:cNvSpPr>
            <p:nvPr/>
          </p:nvSpPr>
          <p:spPr bwMode="auto">
            <a:xfrm flipH="1">
              <a:off x="742" y="2205"/>
              <a:ext cx="6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pt-BR" dirty="0">
                <a:latin typeface="+mj-lt"/>
              </a:endParaRPr>
            </a:p>
          </p:txBody>
        </p:sp>
        <p:sp>
          <p:nvSpPr>
            <p:cNvPr id="51" name="Line 6"/>
            <p:cNvSpPr>
              <a:spLocks noChangeShapeType="1"/>
            </p:cNvSpPr>
            <p:nvPr/>
          </p:nvSpPr>
          <p:spPr bwMode="auto">
            <a:xfrm>
              <a:off x="612" y="3657"/>
              <a:ext cx="21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 dirty="0">
                <a:latin typeface="+mj-lt"/>
              </a:endParaRPr>
            </a:p>
          </p:txBody>
        </p:sp>
        <p:sp>
          <p:nvSpPr>
            <p:cNvPr id="52" name="Line 7"/>
            <p:cNvSpPr>
              <a:spLocks noChangeShapeType="1"/>
            </p:cNvSpPr>
            <p:nvPr/>
          </p:nvSpPr>
          <p:spPr bwMode="auto">
            <a:xfrm flipV="1">
              <a:off x="742" y="2461"/>
              <a:ext cx="1684" cy="1177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pt-BR" dirty="0">
                <a:latin typeface="+mj-lt"/>
              </a:endParaRPr>
            </a:p>
          </p:txBody>
        </p:sp>
        <p:sp>
          <p:nvSpPr>
            <p:cNvPr id="53" name="Line 8"/>
            <p:cNvSpPr>
              <a:spLocks noChangeShapeType="1"/>
            </p:cNvSpPr>
            <p:nvPr/>
          </p:nvSpPr>
          <p:spPr bwMode="auto">
            <a:xfrm>
              <a:off x="2426" y="2461"/>
              <a:ext cx="0" cy="1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 dirty="0">
                <a:latin typeface="+mj-lt"/>
              </a:endParaRPr>
            </a:p>
          </p:txBody>
        </p:sp>
        <p:sp>
          <p:nvSpPr>
            <p:cNvPr id="54" name="Line 9"/>
            <p:cNvSpPr>
              <a:spLocks noChangeShapeType="1"/>
            </p:cNvSpPr>
            <p:nvPr/>
          </p:nvSpPr>
          <p:spPr bwMode="auto">
            <a:xfrm flipH="1">
              <a:off x="676" y="2461"/>
              <a:ext cx="17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 dirty="0">
                <a:latin typeface="+mj-lt"/>
              </a:endParaRPr>
            </a:p>
          </p:txBody>
        </p:sp>
        <p:sp>
          <p:nvSpPr>
            <p:cNvPr id="55" name="Oval 10"/>
            <p:cNvSpPr>
              <a:spLocks noChangeArrowheads="1"/>
            </p:cNvSpPr>
            <p:nvPr/>
          </p:nvSpPr>
          <p:spPr bwMode="auto">
            <a:xfrm>
              <a:off x="2407" y="2406"/>
              <a:ext cx="66" cy="7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 dirty="0">
                <a:latin typeface="+mj-lt"/>
              </a:endParaRPr>
            </a:p>
          </p:txBody>
        </p:sp>
        <p:sp>
          <p:nvSpPr>
            <p:cNvPr id="56" name="Text Box 11"/>
            <p:cNvSpPr txBox="1">
              <a:spLocks noChangeArrowheads="1"/>
            </p:cNvSpPr>
            <p:nvPr/>
          </p:nvSpPr>
          <p:spPr bwMode="auto">
            <a:xfrm>
              <a:off x="2472" y="2178"/>
              <a:ext cx="8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400" b="1" dirty="0">
                  <a:latin typeface="+mj-lt"/>
                </a:rPr>
                <a:t>z = a + bi</a:t>
              </a:r>
            </a:p>
          </p:txBody>
        </p:sp>
        <p:sp>
          <p:nvSpPr>
            <p:cNvPr id="57" name="Text Box 12"/>
            <p:cNvSpPr txBox="1">
              <a:spLocks noChangeArrowheads="1"/>
            </p:cNvSpPr>
            <p:nvPr/>
          </p:nvSpPr>
          <p:spPr bwMode="auto">
            <a:xfrm>
              <a:off x="1389" y="2444"/>
              <a:ext cx="327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4800" dirty="0">
                  <a:latin typeface="+mj-lt"/>
                  <a:sym typeface="Symbol" pitchFamily="18" charset="2"/>
                </a:rPr>
                <a:t></a:t>
              </a: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1195" y="3323"/>
              <a:ext cx="194" cy="3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8" y="182"/>
                </a:cxn>
                <a:cxn ang="0">
                  <a:pos x="408" y="590"/>
                </a:cxn>
              </a:cxnLst>
              <a:rect l="0" t="0" r="r" b="b"/>
              <a:pathLst>
                <a:path w="476" h="590">
                  <a:moveTo>
                    <a:pt x="0" y="0"/>
                  </a:moveTo>
                  <a:cubicBezTo>
                    <a:pt x="170" y="42"/>
                    <a:pt x="340" y="84"/>
                    <a:pt x="408" y="182"/>
                  </a:cubicBezTo>
                  <a:cubicBezTo>
                    <a:pt x="476" y="280"/>
                    <a:pt x="423" y="477"/>
                    <a:pt x="408" y="59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 dirty="0">
                <a:latin typeface="+mj-lt"/>
              </a:endParaRPr>
            </a:p>
          </p:txBody>
        </p:sp>
        <p:sp>
          <p:nvSpPr>
            <p:cNvPr id="59" name="Text Box 14"/>
            <p:cNvSpPr txBox="1">
              <a:spLocks noChangeArrowheads="1"/>
            </p:cNvSpPr>
            <p:nvPr/>
          </p:nvSpPr>
          <p:spPr bwMode="auto">
            <a:xfrm>
              <a:off x="1385" y="3242"/>
              <a:ext cx="101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3600" dirty="0" smtClean="0">
                  <a:latin typeface="+mj-lt"/>
                  <a:sym typeface="Symbol" pitchFamily="18" charset="2"/>
                </a:rPr>
                <a:t> </a:t>
              </a:r>
              <a:r>
                <a:rPr lang="pt-BR" sz="2800" dirty="0" smtClean="0">
                  <a:latin typeface="+mj-lt"/>
                </a:rPr>
                <a:t>= arg(z</a:t>
              </a:r>
              <a:r>
                <a:rPr lang="pt-BR" sz="2800" dirty="0">
                  <a:latin typeface="+mj-lt"/>
                </a:rPr>
                <a:t>)</a:t>
              </a:r>
            </a:p>
          </p:txBody>
        </p:sp>
        <p:sp>
          <p:nvSpPr>
            <p:cNvPr id="60" name="AutoShape 16"/>
            <p:cNvSpPr>
              <a:spLocks/>
            </p:cNvSpPr>
            <p:nvPr/>
          </p:nvSpPr>
          <p:spPr bwMode="auto">
            <a:xfrm flipH="1">
              <a:off x="2517" y="2478"/>
              <a:ext cx="136" cy="1179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 dirty="0">
                <a:latin typeface="+mj-lt"/>
              </a:endParaRPr>
            </a:p>
          </p:txBody>
        </p:sp>
        <p:pic>
          <p:nvPicPr>
            <p:cNvPr id="61" name="Picture 1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3" y="2205"/>
              <a:ext cx="1587" cy="218"/>
            </a:xfrm>
            <a:prstGeom prst="rect">
              <a:avLst/>
            </a:prstGeom>
            <a:noFill/>
          </p:spPr>
        </p:pic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1461" y="1933"/>
              <a:ext cx="2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800" dirty="0">
                  <a:latin typeface="+mj-lt"/>
                </a:rPr>
                <a:t>a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2699" y="28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800" dirty="0">
                  <a:latin typeface="+mj-lt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2451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4957" y="620688"/>
            <a:ext cx="8208000" cy="7804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26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RETOMANDO ALGUMAS RAZÕES TRIGONOMÉTRICAS</a:t>
            </a:r>
            <a:endParaRPr lang="pt-BR" sz="26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23" name="Triângulo retângulo 22"/>
          <p:cNvSpPr/>
          <p:nvPr/>
        </p:nvSpPr>
        <p:spPr>
          <a:xfrm>
            <a:off x="683568" y="2132856"/>
            <a:ext cx="3600400" cy="1512168"/>
          </a:xfrm>
          <a:prstGeom prst="rt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683568" y="3501008"/>
            <a:ext cx="144016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Arco 31"/>
          <p:cNvSpPr/>
          <p:nvPr/>
        </p:nvSpPr>
        <p:spPr>
          <a:xfrm flipH="1">
            <a:off x="3923928" y="3501008"/>
            <a:ext cx="144016" cy="28803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49820369"/>
              </p:ext>
            </p:extLst>
          </p:nvPr>
        </p:nvGraphicFramePr>
        <p:xfrm>
          <a:off x="3635896" y="3429000"/>
          <a:ext cx="288032" cy="264029"/>
        </p:xfrm>
        <a:graphic>
          <a:graphicData uri="http://schemas.openxmlformats.org/presentationml/2006/ole">
            <p:oleObj spid="_x0000_s17445" name="Equação" r:id="rId4" imgW="152334" imgH="139639" progId="Equation.3">
              <p:embed/>
            </p:oleObj>
          </a:graphicData>
        </a:graphic>
      </p:graphicFrame>
      <p:cxnSp>
        <p:nvCxnSpPr>
          <p:cNvPr id="34" name="Conector reto 33"/>
          <p:cNvCxnSpPr>
            <a:stCxn id="30" idx="1"/>
          </p:cNvCxnSpPr>
          <p:nvPr/>
        </p:nvCxnSpPr>
        <p:spPr>
          <a:xfrm flipV="1">
            <a:off x="683568" y="2132856"/>
            <a:ext cx="0" cy="151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23" idx="0"/>
            <a:endCxn id="23" idx="4"/>
          </p:cNvCxnSpPr>
          <p:nvPr/>
        </p:nvCxnSpPr>
        <p:spPr>
          <a:xfrm>
            <a:off x="683568" y="2132856"/>
            <a:ext cx="3600400" cy="15121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Retângulo 1"/>
              <p:cNvSpPr/>
              <p:nvPr/>
            </p:nvSpPr>
            <p:spPr>
              <a:xfrm>
                <a:off x="-36512" y="3717032"/>
                <a:ext cx="4572000" cy="301390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pt-BR" dirty="0" smtClean="0">
                    <a:latin typeface="+mj-lt"/>
                    <a:cs typeface="Arial" pitchFamily="34" charset="0"/>
                  </a:rPr>
                  <a:t>Em todo triângulo retângulo, o </a:t>
                </a:r>
                <a:r>
                  <a:rPr lang="pt-BR" dirty="0">
                    <a:solidFill>
                      <a:srgbClr val="FF0000"/>
                    </a:solidFill>
                    <a:latin typeface="+mj-lt"/>
                    <a:cs typeface="Arial" pitchFamily="34" charset="0"/>
                  </a:rPr>
                  <a:t>seno</a:t>
                </a:r>
                <a:r>
                  <a:rPr lang="pt-BR" dirty="0">
                    <a:latin typeface="+mj-lt"/>
                    <a:cs typeface="Arial" pitchFamily="34" charset="0"/>
                  </a:rPr>
                  <a:t> de um ângulo agudo é a razão entre a medida do cateto oposto a esse ângulo e </a:t>
                </a:r>
                <a:r>
                  <a:rPr lang="pt-BR" dirty="0" smtClean="0">
                    <a:latin typeface="+mj-lt"/>
                    <a:cs typeface="Arial" pitchFamily="34" charset="0"/>
                  </a:rPr>
                  <a:t>a medida </a:t>
                </a:r>
                <a:r>
                  <a:rPr lang="pt-BR" dirty="0">
                    <a:latin typeface="+mj-lt"/>
                    <a:cs typeface="Arial" pitchFamily="34" charset="0"/>
                  </a:rPr>
                  <a:t>da </a:t>
                </a:r>
                <a:r>
                  <a:rPr lang="pt-BR" dirty="0" smtClean="0">
                    <a:latin typeface="+mj-lt"/>
                    <a:cs typeface="Arial" pitchFamily="34" charset="0"/>
                  </a:rPr>
                  <a:t>hipotenusa.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𝑠𝑒𝑛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 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𝛼</m:t>
                    </m:r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=</m:t>
                    </m:r>
                  </m:oMath>
                </a14:m>
                <a:r>
                  <a:rPr lang="pt-BR" sz="2400" dirty="0" smtClean="0">
                    <a:solidFill>
                      <a:srgbClr val="0070C0"/>
                    </a:solidFill>
                    <a:latin typeface="+mj-lt"/>
                    <a:cs typeface="Arial" pitchFamily="34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pt-BR" sz="240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</m:ctrlPr>
                          </m:accPr>
                          <m:e>
                            <m:r>
                              <a:rPr lang="pt-BR" sz="24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𝐴𝐵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̅"/>
                            <m:ctrlPr>
                              <a:rPr lang="pt-BR" sz="240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</m:ctrlPr>
                          </m:accPr>
                          <m:e>
                            <m:r>
                              <a:rPr lang="pt-BR" sz="24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𝐵𝐶</m:t>
                            </m:r>
                          </m:e>
                        </m:acc>
                      </m:den>
                    </m:f>
                  </m:oMath>
                </a14:m>
                <a:endParaRPr lang="pt-BR" sz="2400" dirty="0" smtClean="0">
                  <a:solidFill>
                    <a:srgbClr val="0070C0"/>
                  </a:solidFill>
                  <a:latin typeface="+mj-lt"/>
                  <a:cs typeface="Arial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endParaRPr lang="pt-BR" dirty="0">
                  <a:latin typeface="+mj-lt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3717032"/>
                <a:ext cx="4572000" cy="301390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/>
          <p:cNvSpPr txBox="1"/>
          <p:nvPr/>
        </p:nvSpPr>
        <p:spPr>
          <a:xfrm>
            <a:off x="404686" y="147549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RAZÃO SENO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4499992" y="148478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RAZÃO COSSENO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1" name="Triângulo retângulo 40"/>
          <p:cNvSpPr/>
          <p:nvPr/>
        </p:nvSpPr>
        <p:spPr>
          <a:xfrm>
            <a:off x="4720035" y="2132856"/>
            <a:ext cx="3600400" cy="1512168"/>
          </a:xfrm>
          <a:prstGeom prst="rt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Retângulo 63"/>
          <p:cNvSpPr/>
          <p:nvPr/>
        </p:nvSpPr>
        <p:spPr>
          <a:xfrm>
            <a:off x="4720035" y="3501008"/>
            <a:ext cx="144016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Arco 65"/>
          <p:cNvSpPr/>
          <p:nvPr/>
        </p:nvSpPr>
        <p:spPr>
          <a:xfrm flipH="1">
            <a:off x="7960395" y="3501008"/>
            <a:ext cx="144016" cy="28803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6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29678317"/>
              </p:ext>
            </p:extLst>
          </p:nvPr>
        </p:nvGraphicFramePr>
        <p:xfrm>
          <a:off x="7591693" y="3429000"/>
          <a:ext cx="288032" cy="264029"/>
        </p:xfrm>
        <a:graphic>
          <a:graphicData uri="http://schemas.openxmlformats.org/presentationml/2006/ole">
            <p:oleObj spid="_x0000_s17446" name="Equação" r:id="rId6" imgW="152280" imgH="139680" progId="Equation.3">
              <p:embed/>
            </p:oleObj>
          </a:graphicData>
        </a:graphic>
      </p:graphicFrame>
      <p:cxnSp>
        <p:nvCxnSpPr>
          <p:cNvPr id="68" name="Conector reto 67"/>
          <p:cNvCxnSpPr/>
          <p:nvPr/>
        </p:nvCxnSpPr>
        <p:spPr>
          <a:xfrm flipH="1">
            <a:off x="4720035" y="3645024"/>
            <a:ext cx="356006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Conector reto 68"/>
          <p:cNvCxnSpPr>
            <a:stCxn id="41" idx="0"/>
            <a:endCxn id="41" idx="4"/>
          </p:cNvCxnSpPr>
          <p:nvPr/>
        </p:nvCxnSpPr>
        <p:spPr>
          <a:xfrm>
            <a:off x="4720035" y="2132856"/>
            <a:ext cx="3600400" cy="15121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Retângulo 10"/>
              <p:cNvSpPr/>
              <p:nvPr/>
            </p:nvSpPr>
            <p:spPr>
              <a:xfrm>
                <a:off x="4427984" y="3717032"/>
                <a:ext cx="4572000" cy="259878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pt-BR" dirty="0" smtClean="0">
                    <a:latin typeface="+mj-lt"/>
                    <a:cs typeface="Arial" pitchFamily="34" charset="0"/>
                  </a:rPr>
                  <a:t>Em todo triângulo retângulo, o </a:t>
                </a:r>
                <a:r>
                  <a:rPr lang="pt-BR" dirty="0">
                    <a:solidFill>
                      <a:srgbClr val="FF0000"/>
                    </a:solidFill>
                    <a:latin typeface="+mj-lt"/>
                    <a:cs typeface="Arial" pitchFamily="34" charset="0"/>
                  </a:rPr>
                  <a:t>cosseno</a:t>
                </a:r>
                <a:r>
                  <a:rPr lang="pt-BR" dirty="0">
                    <a:latin typeface="+mj-lt"/>
                    <a:cs typeface="Arial" pitchFamily="34" charset="0"/>
                  </a:rPr>
                  <a:t> de um ângulo agudo é a razão entre a medida do cateto adjacente a esse ângulo e a medida da </a:t>
                </a:r>
                <a:r>
                  <a:rPr lang="pt-BR" dirty="0" smtClean="0">
                    <a:latin typeface="+mj-lt"/>
                    <a:cs typeface="Arial" pitchFamily="34" charset="0"/>
                  </a:rPr>
                  <a:t>hipotenusa.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sz="2400" i="1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𝐶𝑂𝑆</m:t>
                    </m:r>
                    <m:r>
                      <a:rPr lang="pt-BR" sz="2400" i="1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 </m:t>
                    </m:r>
                    <m:r>
                      <a:rPr lang="pt-BR" sz="2400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𝛼</m:t>
                    </m:r>
                    <m:r>
                      <a:rPr lang="pt-BR" sz="2400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=</m:t>
                    </m:r>
                  </m:oMath>
                </a14:m>
                <a:r>
                  <a:rPr lang="pt-BR" sz="2400" dirty="0">
                    <a:solidFill>
                      <a:srgbClr val="0070C0"/>
                    </a:solidFill>
                    <a:cs typeface="Arial" pitchFamily="34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dirty="0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pt-BR" sz="2400" i="1" dirty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</m:ctrlPr>
                          </m:accPr>
                          <m:e>
                            <m:r>
                              <a:rPr lang="pt-BR" sz="2400" i="1" dirty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𝐴𝐶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̅"/>
                            <m:ctrlPr>
                              <a:rPr lang="pt-BR" sz="2400" i="1" dirty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</m:ctrlPr>
                          </m:accPr>
                          <m:e>
                            <m:r>
                              <a:rPr lang="pt-BR" sz="2400" i="1" dirty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𝐵𝐶</m:t>
                            </m:r>
                          </m:e>
                        </m:acc>
                      </m:den>
                    </m:f>
                  </m:oMath>
                </a14:m>
                <a:endParaRPr lang="pt-BR" dirty="0" smtClean="0">
                  <a:latin typeface="+mj-lt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717032"/>
                <a:ext cx="4572000" cy="2598788"/>
              </a:xfrm>
              <a:prstGeom prst="rect">
                <a:avLst/>
              </a:prstGeom>
              <a:blipFill rotWithShape="1">
                <a:blip r:embed="rId7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CaixaDeTexto 69"/>
          <p:cNvSpPr txBox="1"/>
          <p:nvPr/>
        </p:nvSpPr>
        <p:spPr>
          <a:xfrm>
            <a:off x="395536" y="356372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4067944" y="356372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417022" y="183553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4499992" y="356372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8244408" y="357301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4427984" y="183553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27357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1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0" dur="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1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7" dur="1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1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9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3" name="CaixaDeTexto 4"/>
          <p:cNvSpPr txBox="1">
            <a:spLocks noChangeArrowheads="1"/>
          </p:cNvSpPr>
          <p:nvPr/>
        </p:nvSpPr>
        <p:spPr bwMode="auto">
          <a:xfrm>
            <a:off x="395536" y="1740872"/>
            <a:ext cx="504010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2400" dirty="0">
                <a:latin typeface="+mj-lt"/>
                <a:cs typeface="Arial" panose="020B0604020202020204" pitchFamily="34" charset="0"/>
              </a:rPr>
              <a:t>Maria Eduarda deseja construir um canteiro de forma retangular cujo perímetro seja 12 m e que possua exatamente 10 m</a:t>
            </a:r>
            <a:r>
              <a:rPr lang="pt-BR" sz="2400" baseline="30000" dirty="0">
                <a:latin typeface="+mj-lt"/>
                <a:cs typeface="Arial" panose="020B0604020202020204" pitchFamily="34" charset="0"/>
              </a:rPr>
              <a:t>2 </a:t>
            </a:r>
            <a:r>
              <a:rPr lang="pt-BR" sz="2400" dirty="0">
                <a:latin typeface="+mj-lt"/>
                <a:cs typeface="Arial" panose="020B0604020202020204" pitchFamily="34" charset="0"/>
              </a:rPr>
              <a:t>de área. </a:t>
            </a:r>
            <a:r>
              <a:rPr lang="pt-BR" sz="2400" dirty="0" smtClean="0">
                <a:latin typeface="+mj-lt"/>
                <a:cs typeface="Arial" panose="020B0604020202020204" pitchFamily="34" charset="0"/>
              </a:rPr>
              <a:t>Quais devem ser </a:t>
            </a:r>
            <a:r>
              <a:rPr lang="pt-BR" sz="2400" dirty="0">
                <a:latin typeface="+mj-lt"/>
                <a:cs typeface="Arial" panose="020B0604020202020204" pitchFamily="34" charset="0"/>
              </a:rPr>
              <a:t>as </a:t>
            </a:r>
            <a:r>
              <a:rPr lang="pt-BR" sz="2400" dirty="0" smtClean="0">
                <a:latin typeface="+mj-lt"/>
                <a:cs typeface="Arial" panose="020B0604020202020204" pitchFamily="34" charset="0"/>
              </a:rPr>
              <a:t>medidas dos lados desse canteiro?</a:t>
            </a:r>
            <a:endParaRPr lang="pt-BR" altLang="pt-BR" sz="24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4957" y="727075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SITUAÇÃO-PROBLEMA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26" name="Picture 2" descr="http://www.fotosefotos.com/admin/foto_img/foto_big/canteiro_e2146a74367434c3d4f763878ec970a8_Flores%20e%20plantas%20051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276" t="16949"/>
          <a:stretch/>
        </p:blipFill>
        <p:spPr bwMode="auto">
          <a:xfrm>
            <a:off x="5580112" y="1916832"/>
            <a:ext cx="3081511" cy="261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3933857" y="46190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508104" y="4531186"/>
            <a:ext cx="30815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Disponível em </a:t>
            </a:r>
            <a:r>
              <a:rPr lang="pt-BR" sz="1000" dirty="0">
                <a:hlinkClick r:id="rId4"/>
              </a:rPr>
              <a:t>http://</a:t>
            </a:r>
            <a:r>
              <a:rPr lang="pt-BR" sz="1000" dirty="0" smtClean="0">
                <a:hlinkClick r:id="rId4"/>
              </a:rPr>
              <a:t>www.fotosefotos.com/page_img/9525/canteiro</a:t>
            </a:r>
            <a:r>
              <a:rPr lang="pt-BR" sz="1000" dirty="0" smtClean="0"/>
              <a:t>  acesso em 02/08/2015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4957" y="620688"/>
            <a:ext cx="8208000" cy="15806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24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DETERMINANDO O ARGUMENTO DE UM NÚMERO COMPLEXO POR MEIO DA TRIGONOMETRIA</a:t>
            </a:r>
            <a:endParaRPr lang="pt-BR" sz="24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2909863" y="2199329"/>
            <a:ext cx="5829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+mj-lt"/>
                <a:cs typeface="Times New Roman" panose="02020603050405020304" pitchFamily="18" charset="0"/>
              </a:rPr>
              <a:t>Sendo </a:t>
            </a:r>
            <a:r>
              <a:rPr lang="pt-BR" sz="2400" b="1" dirty="0" smtClean="0">
                <a:latin typeface="+mj-lt"/>
                <a:cs typeface="Times New Roman" panose="02020603050405020304" pitchFamily="18" charset="0"/>
              </a:rPr>
              <a:t>z </a:t>
            </a:r>
            <a:r>
              <a:rPr lang="pt-BR" sz="2400" b="1" dirty="0">
                <a:latin typeface="+mj-lt"/>
                <a:cs typeface="Times New Roman" panose="02020603050405020304" pitchFamily="18" charset="0"/>
              </a:rPr>
              <a:t>= a + bi</a:t>
            </a:r>
            <a:r>
              <a:rPr lang="pt-BR" sz="2400" dirty="0" smtClean="0">
                <a:latin typeface="+mj-lt"/>
                <a:cs typeface="Times New Roman" panose="02020603050405020304" pitchFamily="18" charset="0"/>
              </a:rPr>
              <a:t>, o argumento </a:t>
            </a:r>
            <a:r>
              <a:rPr lang="el-GR" sz="2400" b="1" dirty="0" smtClean="0">
                <a:latin typeface="+mj-lt"/>
                <a:cs typeface="Times New Roman" panose="02020603050405020304" pitchFamily="18" charset="0"/>
              </a:rPr>
              <a:t>θ</a:t>
            </a:r>
            <a:r>
              <a:rPr lang="pt-BR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+mj-lt"/>
                <a:cs typeface="Times New Roman" panose="02020603050405020304" pitchFamily="18" charset="0"/>
              </a:rPr>
              <a:t>(0 ≤ </a:t>
            </a:r>
            <a:r>
              <a:rPr lang="el-GR" sz="2400" dirty="0">
                <a:latin typeface="+mj-lt"/>
                <a:cs typeface="Times New Roman" panose="02020603050405020304" pitchFamily="18" charset="0"/>
              </a:rPr>
              <a:t>θ</a:t>
            </a:r>
            <a:r>
              <a:rPr lang="pt-BR" sz="2400" dirty="0">
                <a:latin typeface="+mj-lt"/>
                <a:cs typeface="Times New Roman" panose="02020603050405020304" pitchFamily="18" charset="0"/>
              </a:rPr>
              <a:t> &lt; 2</a:t>
            </a:r>
            <a:r>
              <a:rPr lang="el-GR" sz="2400" dirty="0">
                <a:latin typeface="+mj-lt"/>
                <a:cs typeface="Times New Roman" pitchFamily="18" charset="0"/>
              </a:rPr>
              <a:t>π</a:t>
            </a:r>
            <a:r>
              <a:rPr lang="pt-BR" sz="2400" dirty="0" smtClean="0">
                <a:latin typeface="+mj-lt"/>
                <a:cs typeface="Times New Roman" panose="02020603050405020304" pitchFamily="18" charset="0"/>
              </a:rPr>
              <a:t>) pode ser determinado pelas razões:</a:t>
            </a:r>
            <a:endParaRPr lang="pt-BR" sz="24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49" name="Group 21"/>
          <p:cNvGrpSpPr>
            <a:grpSpLocks/>
          </p:cNvGrpSpPr>
          <p:nvPr/>
        </p:nvGrpSpPr>
        <p:grpSpPr bwMode="auto">
          <a:xfrm>
            <a:off x="4356298" y="4432715"/>
            <a:ext cx="2710847" cy="2074021"/>
            <a:chOff x="400" y="2205"/>
            <a:chExt cx="2540" cy="1829"/>
          </a:xfrm>
        </p:grpSpPr>
        <p:sp>
          <p:nvSpPr>
            <p:cNvPr id="50" name="Line 5"/>
            <p:cNvSpPr>
              <a:spLocks noChangeShapeType="1"/>
            </p:cNvSpPr>
            <p:nvPr/>
          </p:nvSpPr>
          <p:spPr bwMode="auto">
            <a:xfrm flipH="1">
              <a:off x="742" y="2205"/>
              <a:ext cx="6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pt-BR" dirty="0">
                <a:latin typeface="+mj-lt"/>
              </a:endParaRPr>
            </a:p>
          </p:txBody>
        </p:sp>
        <p:sp>
          <p:nvSpPr>
            <p:cNvPr id="51" name="Line 6"/>
            <p:cNvSpPr>
              <a:spLocks noChangeShapeType="1"/>
            </p:cNvSpPr>
            <p:nvPr/>
          </p:nvSpPr>
          <p:spPr bwMode="auto">
            <a:xfrm>
              <a:off x="612" y="3657"/>
              <a:ext cx="21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 dirty="0">
                <a:latin typeface="+mj-lt"/>
              </a:endParaRPr>
            </a:p>
          </p:txBody>
        </p:sp>
        <p:sp>
          <p:nvSpPr>
            <p:cNvPr id="52" name="Line 7"/>
            <p:cNvSpPr>
              <a:spLocks noChangeShapeType="1"/>
            </p:cNvSpPr>
            <p:nvPr/>
          </p:nvSpPr>
          <p:spPr bwMode="auto">
            <a:xfrm flipV="1">
              <a:off x="742" y="2461"/>
              <a:ext cx="1684" cy="1177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pt-BR" dirty="0">
                <a:latin typeface="+mj-lt"/>
              </a:endParaRPr>
            </a:p>
          </p:txBody>
        </p:sp>
        <p:sp>
          <p:nvSpPr>
            <p:cNvPr id="53" name="Line 8"/>
            <p:cNvSpPr>
              <a:spLocks noChangeShapeType="1"/>
            </p:cNvSpPr>
            <p:nvPr/>
          </p:nvSpPr>
          <p:spPr bwMode="auto">
            <a:xfrm>
              <a:off x="2426" y="2461"/>
              <a:ext cx="0" cy="1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 dirty="0">
                <a:latin typeface="+mj-lt"/>
              </a:endParaRPr>
            </a:p>
          </p:txBody>
        </p:sp>
        <p:sp>
          <p:nvSpPr>
            <p:cNvPr id="54" name="Line 9"/>
            <p:cNvSpPr>
              <a:spLocks noChangeShapeType="1"/>
            </p:cNvSpPr>
            <p:nvPr/>
          </p:nvSpPr>
          <p:spPr bwMode="auto">
            <a:xfrm flipH="1">
              <a:off x="676" y="2461"/>
              <a:ext cx="17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 dirty="0">
                <a:latin typeface="+mj-lt"/>
              </a:endParaRPr>
            </a:p>
          </p:txBody>
        </p:sp>
        <p:sp>
          <p:nvSpPr>
            <p:cNvPr id="55" name="Oval 10"/>
            <p:cNvSpPr>
              <a:spLocks noChangeArrowheads="1"/>
            </p:cNvSpPr>
            <p:nvPr/>
          </p:nvSpPr>
          <p:spPr bwMode="auto">
            <a:xfrm>
              <a:off x="2407" y="2406"/>
              <a:ext cx="66" cy="7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 dirty="0">
                <a:latin typeface="+mj-lt"/>
              </a:endParaRPr>
            </a:p>
          </p:txBody>
        </p:sp>
        <p:sp>
          <p:nvSpPr>
            <p:cNvPr id="57" name="Text Box 12"/>
            <p:cNvSpPr txBox="1">
              <a:spLocks noChangeArrowheads="1"/>
            </p:cNvSpPr>
            <p:nvPr/>
          </p:nvSpPr>
          <p:spPr bwMode="auto">
            <a:xfrm>
              <a:off x="1389" y="2642"/>
              <a:ext cx="344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600" dirty="0">
                  <a:latin typeface="+mj-lt"/>
                  <a:sym typeface="Symbol" pitchFamily="18" charset="2"/>
                </a:rPr>
                <a:t></a:t>
              </a: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1195" y="3323"/>
              <a:ext cx="194" cy="3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8" y="182"/>
                </a:cxn>
                <a:cxn ang="0">
                  <a:pos x="408" y="590"/>
                </a:cxn>
              </a:cxnLst>
              <a:rect l="0" t="0" r="r" b="b"/>
              <a:pathLst>
                <a:path w="476" h="590">
                  <a:moveTo>
                    <a:pt x="0" y="0"/>
                  </a:moveTo>
                  <a:cubicBezTo>
                    <a:pt x="170" y="42"/>
                    <a:pt x="340" y="84"/>
                    <a:pt x="408" y="182"/>
                  </a:cubicBezTo>
                  <a:cubicBezTo>
                    <a:pt x="476" y="280"/>
                    <a:pt x="423" y="477"/>
                    <a:pt x="408" y="59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 dirty="0">
                <a:latin typeface="+mj-lt"/>
              </a:endParaRPr>
            </a:p>
          </p:txBody>
        </p:sp>
        <p:sp>
          <p:nvSpPr>
            <p:cNvPr id="59" name="Text Box 14"/>
            <p:cNvSpPr txBox="1">
              <a:spLocks noChangeArrowheads="1"/>
            </p:cNvSpPr>
            <p:nvPr/>
          </p:nvSpPr>
          <p:spPr bwMode="auto">
            <a:xfrm>
              <a:off x="1354" y="3203"/>
              <a:ext cx="1047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200" dirty="0">
                  <a:latin typeface="+mj-lt"/>
                  <a:sym typeface="Symbol" pitchFamily="18" charset="2"/>
                </a:rPr>
                <a:t></a:t>
              </a:r>
              <a:r>
                <a:rPr lang="pt-BR" sz="2200" dirty="0">
                  <a:latin typeface="+mj-lt"/>
                </a:rPr>
                <a:t>=arg(z)</a:t>
              </a:r>
            </a:p>
          </p:txBody>
        </p:sp>
        <p:sp>
          <p:nvSpPr>
            <p:cNvPr id="60" name="AutoShape 16"/>
            <p:cNvSpPr>
              <a:spLocks/>
            </p:cNvSpPr>
            <p:nvPr/>
          </p:nvSpPr>
          <p:spPr bwMode="auto">
            <a:xfrm flipH="1">
              <a:off x="2542" y="2478"/>
              <a:ext cx="43" cy="1179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 dirty="0">
                <a:latin typeface="+mj-lt"/>
              </a:endParaRPr>
            </a:p>
          </p:txBody>
        </p:sp>
        <p:pic>
          <p:nvPicPr>
            <p:cNvPr id="61" name="Picture 1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3" y="2205"/>
              <a:ext cx="1587" cy="218"/>
            </a:xfrm>
            <a:prstGeom prst="rect">
              <a:avLst/>
            </a:prstGeom>
            <a:noFill/>
          </p:spPr>
        </p:pic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400" y="3573"/>
              <a:ext cx="395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800" dirty="0" smtClean="0">
                  <a:latin typeface="+mj-lt"/>
                </a:rPr>
                <a:t>O</a:t>
              </a:r>
              <a:endParaRPr lang="pt-BR" sz="2800" dirty="0">
                <a:latin typeface="+mj-lt"/>
              </a:endParaRP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2699" y="28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800" dirty="0">
                  <a:latin typeface="+mj-lt"/>
                </a:rPr>
                <a:t>b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tângulo 4"/>
              <p:cNvSpPr/>
              <p:nvPr/>
            </p:nvSpPr>
            <p:spPr>
              <a:xfrm>
                <a:off x="3798073" y="3140968"/>
                <a:ext cx="3700116" cy="10423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sz="2600" b="1" i="1" smtClean="0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𝒔𝒆𝒏</m:t>
                    </m:r>
                    <m:r>
                      <a:rPr lang="pt-BR" sz="2600" b="1" i="1" smtClean="0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sz="26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𝜽</m:t>
                    </m:r>
                    <m:r>
                      <a:rPr lang="pt-BR" sz="26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pt-BR" sz="26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26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𝒃</m:t>
                        </m:r>
                      </m:num>
                      <m:den>
                        <m:r>
                          <a:rPr lang="pt-BR" sz="26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𝝆</m:t>
                        </m:r>
                      </m:den>
                    </m:f>
                  </m:oMath>
                </a14:m>
                <a:r>
                  <a:rPr lang="pt-BR" sz="2600" b="1" dirty="0" smtClean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/>
                </a:r>
                <a:r>
                  <a:rPr lang="pt-BR" sz="2600" dirty="0" smtClean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>e</a:t>
                </a:r>
                <a:r>
                  <a:rPr lang="pt-BR" sz="2600" b="1" dirty="0" smtClean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pt-BR" sz="2600" b="1" i="1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𝒄𝒐𝒔</m:t>
                    </m:r>
                    <m:r>
                      <a:rPr lang="pt-BR" sz="2600" b="1" i="1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sz="26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𝜽</m:t>
                    </m:r>
                    <m:r>
                      <a:rPr lang="pt-BR" sz="26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pt-BR" sz="26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26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𝒂</m:t>
                        </m:r>
                      </m:num>
                      <m:den>
                        <m:r>
                          <a:rPr lang="pt-BR" sz="26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𝝆</m:t>
                        </m:r>
                      </m:den>
                    </m:f>
                  </m:oMath>
                </a14:m>
                <a:endParaRPr lang="pt-BR" sz="2600" b="1" i="1" dirty="0" smtClean="0">
                  <a:solidFill>
                    <a:srgbClr val="0070C0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073" y="3140968"/>
                <a:ext cx="3700116" cy="104233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 flipH="1">
            <a:off x="519890" y="2258092"/>
            <a:ext cx="78263" cy="256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 flipH="1">
            <a:off x="447882" y="2906164"/>
            <a:ext cx="78263" cy="256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5" name="Texto explicativo retangular com cantos arredondados 24"/>
          <p:cNvSpPr/>
          <p:nvPr/>
        </p:nvSpPr>
        <p:spPr>
          <a:xfrm flipH="1">
            <a:off x="374957" y="4266674"/>
            <a:ext cx="3350191" cy="1268377"/>
          </a:xfrm>
          <a:prstGeom prst="wedgeRoundRectCallout">
            <a:avLst>
              <a:gd name="adj1" fmla="val -7773"/>
              <a:gd name="adj2" fmla="val -7405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Você compreendeu o porquê destas razões trigonométricas? Observe o triângulo OAP formado no plano!</a:t>
            </a:r>
            <a:r>
              <a:rPr lang="pt-BR" sz="2400" dirty="0" smtClean="0"/>
              <a:t> </a:t>
            </a:r>
            <a:endParaRPr lang="pt-BR" sz="2400" dirty="0"/>
          </a:p>
        </p:txBody>
      </p:sp>
      <p:pic>
        <p:nvPicPr>
          <p:cNvPr id="26" name="Picture 4" descr="File:Jonata Boy with headphone.sv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 flipV="1">
            <a:off x="737694" y="2402108"/>
            <a:ext cx="1547935" cy="1547935"/>
          </a:xfrm>
          <a:prstGeom prst="rect">
            <a:avLst/>
          </a:prstGeom>
          <a:noFill/>
        </p:spPr>
      </p:pic>
      <p:sp>
        <p:nvSpPr>
          <p:cNvPr id="27" name="CaixaDeTexto 26"/>
          <p:cNvSpPr txBox="1"/>
          <p:nvPr/>
        </p:nvSpPr>
        <p:spPr>
          <a:xfrm rot="16200000">
            <a:off x="-232951" y="2905360"/>
            <a:ext cx="1697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Disponível em </a:t>
            </a:r>
            <a:r>
              <a:rPr lang="pt-BR" sz="800" dirty="0" smtClean="0">
                <a:hlinkClick r:id="rId6"/>
              </a:rPr>
              <a:t>http://commons.wikimedia.org/wiki/File:Jonata_Boy_with_headphone.svg</a:t>
            </a:r>
            <a:r>
              <a:rPr lang="pt-BR" sz="800" dirty="0" smtClean="0"/>
              <a:t>, acesso em 02/08/2015</a:t>
            </a:r>
            <a:endParaRPr lang="pt-BR" sz="800" dirty="0"/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6444208" y="4254768"/>
            <a:ext cx="3706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800" dirty="0" smtClean="0">
                <a:latin typeface="+mj-lt"/>
              </a:rPr>
              <a:t>P</a:t>
            </a:r>
            <a:endParaRPr lang="pt-BR" sz="2800" dirty="0">
              <a:latin typeface="+mj-lt"/>
            </a:endParaRPr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6433634" y="6002124"/>
            <a:ext cx="3930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800" dirty="0" smtClean="0">
                <a:latin typeface="+mj-lt"/>
              </a:rPr>
              <a:t>A</a:t>
            </a:r>
            <a:endParaRPr lang="pt-BR" sz="2800" dirty="0">
              <a:latin typeface="+mj-lt"/>
            </a:endParaRP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5436096" y="4005064"/>
            <a:ext cx="3561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800" dirty="0" smtClean="0">
                <a:latin typeface="+mj-lt"/>
              </a:rPr>
              <a:t>a</a:t>
            </a:r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19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CaixaDeTexto 18"/>
              <p:cNvSpPr txBox="1">
                <a:spLocks noChangeArrowheads="1"/>
              </p:cNvSpPr>
              <p:nvPr/>
            </p:nvSpPr>
            <p:spPr bwMode="auto">
              <a:xfrm>
                <a:off x="468000" y="762004"/>
                <a:ext cx="8208000" cy="2857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400" b="1" i="1" dirty="0" smtClean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>Exemplo:</a:t>
                </a:r>
                <a:endParaRPr lang="pt-BR" sz="2400" b="1" i="1" dirty="0">
                  <a:solidFill>
                    <a:srgbClr val="0070C0"/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400" dirty="0" smtClean="0">
                    <a:latin typeface="+mj-lt"/>
                    <a:cs typeface="Times New Roman" panose="02020603050405020304" pitchFamily="18" charset="0"/>
                  </a:rPr>
                  <a:t>Determinar o argumento do número complexo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  <a:cs typeface="Times New Roman" panose="02020603050405020304" pitchFamily="18" charset="0"/>
                      </a:rPr>
                      <m:t>𝑧</m:t>
                    </m:r>
                    <m:r>
                      <a:rPr lang="pt-BR" sz="2400">
                        <a:latin typeface="Cambria Math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pt-BR" sz="2400">
                            <a:latin typeface="Cambria Math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  <m:r>
                      <a:rPr lang="pt-BR" sz="2400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400">
                        <a:latin typeface="Cambria Math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pt-BR" sz="2400" dirty="0" smtClean="0">
                    <a:latin typeface="+mj-lt"/>
                    <a:cs typeface="Times New Roman" panose="02020603050405020304" pitchFamily="18" charset="0"/>
                  </a:rPr>
                  <a:t/>
                </a:r>
              </a:p>
              <a:p>
                <a:pPr marL="457200" indent="-457200" algn="just">
                  <a:lnSpc>
                    <a:spcPct val="150000"/>
                  </a:lnSpc>
                  <a:buAutoNum type="alphaLcParenR"/>
                </a:pPr>
                <a:endParaRPr lang="pt-BR" sz="2400" b="0" dirty="0" smtClean="0">
                  <a:latin typeface="+mj-lt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AutoNum type="alphaLcParenR"/>
                </a:pPr>
                <a:endParaRPr lang="pt-BR" sz="2400" dirty="0">
                  <a:latin typeface="+mj-lt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AutoNum type="alphaLcParenR"/>
                </a:pPr>
                <a:endParaRPr lang="pt-BR" sz="24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" y="762004"/>
                <a:ext cx="8208000" cy="2857321"/>
              </a:xfrm>
              <a:prstGeom prst="rect">
                <a:avLst/>
              </a:prstGeom>
              <a:blipFill rotWithShape="1">
                <a:blip r:embed="rId3"/>
                <a:stretch>
                  <a:fillRect l="-11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CaixaDeTexto 4"/>
              <p:cNvSpPr txBox="1"/>
              <p:nvPr/>
            </p:nvSpPr>
            <p:spPr>
              <a:xfrm>
                <a:off x="611560" y="1988840"/>
                <a:ext cx="8208000" cy="4736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000" dirty="0" smtClean="0">
                    <a:solidFill>
                      <a:srgbClr val="0070C0"/>
                    </a:solidFill>
                    <a:latin typeface="+mj-lt"/>
                  </a:rPr>
                  <a:t>Resolução:</a:t>
                </a:r>
              </a:p>
              <a:p>
                <a:pPr algn="just"/>
                <a:endParaRPr lang="pt-BR" sz="2000" dirty="0" smtClean="0">
                  <a:solidFill>
                    <a:srgbClr val="0070C0"/>
                  </a:solidFill>
                  <a:latin typeface="+mj-lt"/>
                </a:endParaRPr>
              </a:p>
              <a:p>
                <a:pPr algn="just"/>
                <a:r>
                  <a:rPr lang="pt-BR" sz="2000" dirty="0" smtClean="0">
                    <a:solidFill>
                      <a:srgbClr val="0070C0"/>
                    </a:solidFill>
                    <a:latin typeface="+mj-lt"/>
                  </a:rPr>
                  <a:t>Inicialmente, vamos calcular a medida do módulo de z: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ρ</m:t>
                    </m:r>
                    <m:r>
                      <a:rPr lang="pt-BR" sz="2000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sz="2000" i="1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sz="2000" i="1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pt-BR" sz="2000" b="0" i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pt-BR" sz="2000" b="0" i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2000" b="0" i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sz="2000" i="1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pt-BR" sz="2000" b="0" i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pt-BR" sz="2000" b="0" i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pt-BR" sz="2000" dirty="0" smtClean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pt-BR" sz="2000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pt-BR" sz="2000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ρ</m:t>
                    </m:r>
                    <m:r>
                      <a:rPr lang="pt-BR" sz="2000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sz="2000" i="1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sz="2000" i="1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BR" sz="2000" b="0" i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pt-BR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sz="2000" b="0" i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pt-BR" sz="2000" b="0" i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000" b="0" i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2000" b="0" i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sz="2000" i="1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BR" sz="2000" b="0" i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pt-BR" sz="2000" b="0" i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pt-BR" sz="2000" dirty="0" smtClean="0">
                    <a:solidFill>
                      <a:srgbClr val="0070C0"/>
                    </a:solidFill>
                    <a:latin typeface="+mj-lt"/>
                  </a:rPr>
                  <a:t/>
                </a:r>
                <a14:m>
                  <m:oMath xmlns:m="http://schemas.openxmlformats.org/officeDocument/2006/math">
                    <m:r>
                      <a:rPr lang="pt-BR" sz="2000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pt-BR" sz="2000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ρ</m:t>
                    </m:r>
                    <m:r>
                      <a:rPr lang="pt-BR" sz="2000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sz="2000" i="1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pt-BR" sz="2000" b="0" i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rad>
                  </m:oMath>
                </a14:m>
                <a:r>
                  <a:rPr lang="pt-BR" sz="2000" dirty="0" smtClean="0">
                    <a:solidFill>
                      <a:srgbClr val="0070C0"/>
                    </a:solidFill>
                    <a:latin typeface="+mj-lt"/>
                  </a:rPr>
                  <a:t/>
                </a:r>
                <a14:m>
                  <m:oMath xmlns:m="http://schemas.openxmlformats.org/officeDocument/2006/math">
                    <m:r>
                      <a:rPr lang="pt-BR" sz="2000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pt-BR" sz="2000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ρ</m:t>
                    </m:r>
                    <m:r>
                      <a:rPr lang="pt-BR" sz="2000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endParaRPr lang="pt-BR" sz="2000" dirty="0" smtClean="0">
                  <a:solidFill>
                    <a:srgbClr val="0070C0"/>
                  </a:solidFill>
                  <a:latin typeface="+mj-lt"/>
                  <a:ea typeface="Cambria Math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dirty="0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Ent</m:t>
                      </m:r>
                      <m:r>
                        <a:rPr lang="pt-BR" sz="2000" b="0" i="0" dirty="0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ã</m:t>
                      </m:r>
                      <m:r>
                        <m:rPr>
                          <m:sty m:val="p"/>
                        </m:rPr>
                        <a:rPr lang="pt-BR" sz="2000" b="0" i="0" dirty="0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o</m:t>
                      </m:r>
                      <m:r>
                        <a:rPr lang="pt-BR" sz="2000" b="0" i="0" dirty="0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pt-BR" sz="2000" b="0" i="0" dirty="0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aplicando</m:t>
                      </m:r>
                      <m:r>
                        <a:rPr lang="pt-BR" sz="2000" b="0" i="0" dirty="0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dirty="0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as</m:t>
                      </m:r>
                      <m:r>
                        <a:rPr lang="pt-BR" sz="2000" b="0" i="0" dirty="0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dirty="0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rela</m:t>
                      </m:r>
                      <m:r>
                        <a:rPr lang="pt-BR" sz="2000" b="0" i="0" dirty="0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çõ</m:t>
                      </m:r>
                      <m:r>
                        <m:rPr>
                          <m:sty m:val="p"/>
                        </m:rPr>
                        <a:rPr lang="pt-BR" sz="2000" b="0" i="0" dirty="0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es</m:t>
                      </m:r>
                      <m:r>
                        <a:rPr lang="pt-BR" sz="2000" b="0" i="0" dirty="0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dirty="0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j</m:t>
                      </m:r>
                      <m:r>
                        <a:rPr lang="pt-BR" sz="2000" b="0" i="0" dirty="0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á </m:t>
                      </m:r>
                      <m:r>
                        <m:rPr>
                          <m:sty m:val="p"/>
                        </m:rPr>
                        <a:rPr lang="pt-BR" sz="2000" b="0" i="0" dirty="0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conhecidas</m:t>
                      </m:r>
                      <m:r>
                        <a:rPr lang="pt-BR" sz="2000" b="0" i="0" dirty="0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pt-BR" sz="2000" b="0" i="0" dirty="0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temos</m:t>
                      </m:r>
                      <m:r>
                        <a:rPr lang="pt-BR" sz="2000" b="0" i="0" dirty="0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dirty="0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que</m:t>
                      </m:r>
                      <m:r>
                        <a:rPr lang="pt-BR" sz="2000" b="0" i="0" dirty="0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pt-BR" sz="2000" b="0" dirty="0" smtClean="0">
                  <a:solidFill>
                    <a:srgbClr val="0070C0"/>
                  </a:solidFill>
                  <a:latin typeface="+mj-lt"/>
                  <a:ea typeface="Cambria Math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sz="2000" b="1" i="1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𝒔𝒆𝒏</m:t>
                    </m:r>
                    <m:r>
                      <a:rPr lang="pt-BR" sz="2000" b="1" i="1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𝜽</m:t>
                    </m:r>
                    <m:r>
                      <a:rPr lang="pt-BR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pt-BR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𝒃</m:t>
                        </m:r>
                      </m:num>
                      <m:den>
                        <m:r>
                          <a:rPr lang="pt-BR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𝝆</m:t>
                        </m:r>
                      </m:den>
                    </m:f>
                  </m:oMath>
                </a14:m>
                <a:r>
                  <a:rPr lang="pt-BR" sz="2000" b="1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pt-BR" sz="200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pt-BR" sz="2000" b="1" dirty="0" smtClean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pt-BR" sz="2000" b="1" i="1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𝒔𝒆𝒏</m:t>
                    </m:r>
                    <m:r>
                      <a:rPr lang="pt-BR" sz="2000" b="1" i="1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𝜽</m:t>
                    </m:r>
                    <m:r>
                      <a:rPr lang="pt-BR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pt-BR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pt-BR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pt-BR" sz="2000" b="0" dirty="0" smtClean="0">
                    <a:solidFill>
                      <a:srgbClr val="0070C0"/>
                    </a:solidFill>
                    <a:latin typeface="+mj-lt"/>
                    <a:ea typeface="Cambria Math"/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𝒄𝒐𝒔</m:t>
                    </m:r>
                    <m:r>
                      <a:rPr lang="pt-BR" sz="2000" b="1" i="1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𝜽</m:t>
                    </m:r>
                    <m:r>
                      <a:rPr lang="pt-BR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pt-BR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𝒂</m:t>
                        </m:r>
                      </m:num>
                      <m:den>
                        <m:r>
                          <a:rPr lang="pt-BR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𝝆</m:t>
                        </m:r>
                      </m:den>
                    </m:f>
                  </m:oMath>
                </a14:m>
                <a:r>
                  <a:rPr lang="pt-BR" sz="2000" b="1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pt-BR" sz="200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pt-BR" sz="2000" b="1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pt-BR" sz="2000" b="1" i="1" smtClean="0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𝒄𝒐𝒔</m:t>
                    </m:r>
                    <m:r>
                      <a:rPr lang="pt-BR" sz="2000" b="1" i="1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𝜽</m:t>
                    </m:r>
                    <m:r>
                      <a:rPr lang="pt-BR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pt-BR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sz="2000" i="1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sz="200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pt-BR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pt-BR" sz="2000" b="1" dirty="0">
                  <a:solidFill>
                    <a:srgbClr val="0070C0"/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000" b="0" dirty="0" smtClean="0">
                    <a:solidFill>
                      <a:srgbClr val="0070C0"/>
                    </a:solidFill>
                    <a:latin typeface="+mj-lt"/>
                    <a:ea typeface="Cambria Math"/>
                    <a:cs typeface="Times New Roman" panose="02020603050405020304" pitchFamily="18" charset="0"/>
                  </a:rPr>
                  <a:t>Qual o ângulo, da primeira volta, cujo seno é ½ e cujo cosseno é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sz="2000" i="1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sz="200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pt-BR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pt-BR" sz="2000" b="0" dirty="0" smtClean="0">
                    <a:solidFill>
                      <a:srgbClr val="0070C0"/>
                    </a:solidFill>
                    <a:latin typeface="+mj-lt"/>
                    <a:ea typeface="Cambria Math"/>
                    <a:cs typeface="Times New Roman" panose="02020603050405020304" pitchFamily="18" charset="0"/>
                  </a:rPr>
                  <a:t>?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000" dirty="0" smtClean="0">
                    <a:solidFill>
                      <a:srgbClr val="0070C0"/>
                    </a:solidFill>
                    <a:latin typeface="+mj-lt"/>
                    <a:ea typeface="Cambria Math"/>
                    <a:cs typeface="Times New Roman" panose="02020603050405020304" pitchFamily="18" charset="0"/>
                  </a:rPr>
                  <a:t>Resposta: </a:t>
                </a:r>
                <a:r>
                  <a:rPr lang="pt-BR" sz="2000" dirty="0">
                    <a:solidFill>
                      <a:srgbClr val="0070C0"/>
                    </a:solidFill>
                    <a:ea typeface="Cambria Math"/>
                    <a:cs typeface="Times New Roman" panose="02020603050405020304" pitchFamily="18" charset="0"/>
                  </a:rPr>
                  <a:t>30°</a:t>
                </a:r>
                <a:r>
                  <a:rPr lang="pt-BR" sz="2000" dirty="0" smtClean="0">
                    <a:solidFill>
                      <a:srgbClr val="0070C0"/>
                    </a:solidFill>
                    <a:latin typeface="+mj-lt"/>
                    <a:ea typeface="Cambria Math"/>
                    <a:cs typeface="Times New Roman" panose="02020603050405020304" pitchFamily="18" charset="0"/>
                  </a:rPr>
                  <a:t> ou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200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pt-BR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r>
                      <a:rPr lang="pt-BR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𝑟𝑎𝑑</m:t>
                    </m:r>
                  </m:oMath>
                </a14:m>
                <a:r>
                  <a:rPr lang="pt-BR" sz="2000" b="0" dirty="0" smtClean="0">
                    <a:solidFill>
                      <a:srgbClr val="0070C0"/>
                    </a:solidFill>
                    <a:latin typeface="+mj-lt"/>
                    <a:ea typeface="Cambria Math"/>
                    <a:cs typeface="Times New Roman" panose="02020603050405020304" pitchFamily="18" charset="0"/>
                  </a:rPr>
                  <a:t>. </a:t>
                </a:r>
                <a:r>
                  <a:rPr lang="pt-BR" sz="2000" b="1" dirty="0" smtClean="0">
                    <a:solidFill>
                      <a:srgbClr val="0070C0"/>
                    </a:solidFill>
                    <a:latin typeface="+mj-lt"/>
                    <a:ea typeface="Cambria Math"/>
                    <a:cs typeface="Times New Roman" panose="02020603050405020304" pitchFamily="18" charset="0"/>
                  </a:rPr>
                  <a:t>Então, </a:t>
                </a:r>
                <a14:m>
                  <m:oMath xmlns:m="http://schemas.openxmlformats.org/officeDocument/2006/math">
                    <m:r>
                      <a:rPr lang="pt-BR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𝜽</m:t>
                    </m:r>
                  </m:oMath>
                </a14:m>
                <a:r>
                  <a:rPr lang="pt-BR" sz="2000" b="1" dirty="0" smtClean="0">
                    <a:solidFill>
                      <a:srgbClr val="0070C0"/>
                    </a:solidFill>
                    <a:latin typeface="+mj-lt"/>
                    <a:ea typeface="Cambria Math"/>
                    <a:cs typeface="Times New Roman" panose="02020603050405020304" pitchFamily="18" charset="0"/>
                  </a:rPr>
                  <a:t> mede 30°  </a:t>
                </a:r>
                <a:r>
                  <a:rPr lang="pt-BR" sz="2000" b="1" dirty="0" smtClean="0">
                    <a:solidFill>
                      <a:srgbClr val="0070C0"/>
                    </a:solidFill>
                    <a:ea typeface="Cambria Math"/>
                    <a:cs typeface="Times New Roman" panose="02020603050405020304" pitchFamily="18" charset="0"/>
                  </a:rPr>
                  <a:t>ou </a:t>
                </a:r>
                <a:r>
                  <a:rPr lang="pt-BR" sz="2400" b="1" dirty="0" smtClean="0">
                    <a:solidFill>
                      <a:srgbClr val="0070C0"/>
                    </a:solidFill>
                    <a:ea typeface="Cambria Math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𝝅</m:t>
                        </m:r>
                      </m:num>
                      <m:den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𝟔</m:t>
                        </m:r>
                      </m:den>
                    </m:f>
                    <m:r>
                      <a:rPr lang="pt-BR" sz="24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𝒓𝒂𝒅</m:t>
                    </m:r>
                  </m:oMath>
                </a14:m>
                <a:r>
                  <a:rPr lang="pt-BR" sz="2400" b="1" dirty="0" smtClean="0">
                    <a:solidFill>
                      <a:srgbClr val="0070C0"/>
                    </a:solidFill>
                    <a:latin typeface="+mj-lt"/>
                    <a:ea typeface="Cambria Math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endParaRPr lang="pt-BR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988840"/>
                <a:ext cx="8208000" cy="4736489"/>
              </a:xfrm>
              <a:prstGeom prst="rect">
                <a:avLst/>
              </a:prstGeom>
              <a:blipFill rotWithShape="1">
                <a:blip r:embed="rId4"/>
                <a:stretch>
                  <a:fillRect l="-742" t="-6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90516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 flipH="1">
            <a:off x="591898" y="2371861"/>
            <a:ext cx="78263" cy="256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 flipH="1">
            <a:off x="519890" y="3019933"/>
            <a:ext cx="78263" cy="256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5" name="Texto explicativo retangular com cantos arredondados 24"/>
          <p:cNvSpPr/>
          <p:nvPr/>
        </p:nvSpPr>
        <p:spPr>
          <a:xfrm flipH="1">
            <a:off x="4283968" y="1646047"/>
            <a:ext cx="4248472" cy="3079097"/>
          </a:xfrm>
          <a:prstGeom prst="wedgeRoundRectCallout">
            <a:avLst>
              <a:gd name="adj1" fmla="val 60832"/>
              <a:gd name="adj2" fmla="val -847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2400" dirty="0" smtClean="0"/>
              <a:t>Com o que aprendemos até aqui, já podemos escrever um número complexo na forma trigonométrica.</a:t>
            </a:r>
            <a:endParaRPr lang="pt-BR" sz="2400" dirty="0"/>
          </a:p>
        </p:txBody>
      </p:sp>
      <p:pic>
        <p:nvPicPr>
          <p:cNvPr id="26" name="Picture 4" descr="File:Jonata Boy with headphone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948601" y="1826942"/>
            <a:ext cx="2898202" cy="2898202"/>
          </a:xfrm>
          <a:prstGeom prst="rect">
            <a:avLst/>
          </a:prstGeom>
          <a:noFill/>
        </p:spPr>
      </p:pic>
      <p:sp>
        <p:nvSpPr>
          <p:cNvPr id="27" name="CaixaDeTexto 26"/>
          <p:cNvSpPr txBox="1"/>
          <p:nvPr/>
        </p:nvSpPr>
        <p:spPr>
          <a:xfrm rot="16200000">
            <a:off x="-529647" y="3183044"/>
            <a:ext cx="262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Disponível em </a:t>
            </a:r>
            <a:r>
              <a:rPr lang="pt-BR" sz="800" dirty="0" smtClean="0">
                <a:hlinkClick r:id="rId4"/>
              </a:rPr>
              <a:t>http://commons.wikimedia.org/wiki/File:Jonata_Boy_with_headphone.svg</a:t>
            </a:r>
            <a:r>
              <a:rPr lang="pt-BR" sz="800" dirty="0" smtClean="0"/>
              <a:t>, acesso em 02/08/2015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xmlns="" val="32283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4957" y="620688"/>
            <a:ext cx="8208000" cy="15806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26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FORMA TRIGONOMÉTRICA OU POLAR DE UM NÚMERO COMPLEXO</a:t>
            </a:r>
            <a:endParaRPr lang="pt-BR" sz="26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Retângulo 30"/>
              <p:cNvSpPr/>
              <p:nvPr/>
            </p:nvSpPr>
            <p:spPr>
              <a:xfrm>
                <a:off x="323528" y="2255961"/>
                <a:ext cx="6120680" cy="36933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400" dirty="0" smtClean="0">
                    <a:latin typeface="+mj-lt"/>
                    <a:cs typeface="Times New Roman" panose="02020603050405020304" pitchFamily="18" charset="0"/>
                  </a:rPr>
                  <a:t>Dado um complexo, não nulo,  </a:t>
                </a:r>
                <a:r>
                  <a:rPr lang="pt-BR" sz="2400" b="1" dirty="0" smtClean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>z = a + bi</a:t>
                </a:r>
                <a:r>
                  <a:rPr lang="pt-BR" sz="2400" dirty="0" smtClean="0">
                    <a:latin typeface="+mj-lt"/>
                    <a:cs typeface="Times New Roman" panose="02020603050405020304" pitchFamily="18" charset="0"/>
                  </a:rPr>
                  <a:t>, sendo </a:t>
                </a:r>
                <a:r>
                  <a:rPr lang="pt-BR" sz="2400" b="1" dirty="0" smtClean="0">
                    <a:latin typeface="+mj-lt"/>
                    <a:cs typeface="Times New Roman" panose="02020603050405020304" pitchFamily="18" charset="0"/>
                  </a:rPr>
                  <a:t>a</a:t>
                </a:r>
                <a:r>
                  <a:rPr lang="pt-BR" sz="2400" dirty="0" smtClean="0">
                    <a:latin typeface="+mj-lt"/>
                    <a:cs typeface="Times New Roman" panose="02020603050405020304" pitchFamily="18" charset="0"/>
                  </a:rPr>
                  <a:t> e </a:t>
                </a:r>
                <a:r>
                  <a:rPr lang="pt-BR" sz="2400" b="1" dirty="0" smtClean="0">
                    <a:latin typeface="+mj-lt"/>
                    <a:cs typeface="Times New Roman" panose="02020603050405020304" pitchFamily="18" charset="0"/>
                  </a:rPr>
                  <a:t>b</a:t>
                </a:r>
                <a:r>
                  <a:rPr lang="pt-BR" sz="2400" dirty="0" smtClean="0">
                    <a:latin typeface="+mj-lt"/>
                    <a:cs typeface="Times New Roman" panose="02020603050405020304" pitchFamily="18" charset="0"/>
                  </a:rPr>
                  <a:t> reais,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40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ρ</m:t>
                    </m:r>
                    <m:r>
                      <a:rPr lang="pt-BR" sz="24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sz="2400" dirty="0" smtClean="0">
                    <a:latin typeface="+mj-lt"/>
                    <a:cs typeface="Times New Roman" panose="02020603050405020304" pitchFamily="18" charset="0"/>
                  </a:rPr>
                  <a:t> o módulo de z e </a:t>
                </a:r>
                <a14:m>
                  <m:oMath xmlns:m="http://schemas.openxmlformats.org/officeDocument/2006/math">
                    <m:r>
                      <a:rPr lang="pt-BR" sz="24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𝜽</m:t>
                    </m:r>
                    <m:r>
                      <a:rPr lang="pt-BR" sz="24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sz="2400" dirty="0" smtClean="0">
                    <a:latin typeface="+mj-lt"/>
                    <a:cs typeface="Times New Roman" panose="02020603050405020304" pitchFamily="18" charset="0"/>
                  </a:rPr>
                  <a:t>o argumento de z, podemos representá-lo na forma: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1" i="1">
                          <a:solidFill>
                            <a:srgbClr val="0070C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𝒛</m:t>
                      </m:r>
                      <m:r>
                        <a:rPr lang="pt-BR" sz="3600" b="1" i="1">
                          <a:solidFill>
                            <a:srgbClr val="0070C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pt-BR" sz="3600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𝝆</m:t>
                      </m:r>
                      <m:r>
                        <a:rPr lang="pt-BR" sz="3600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(</m:t>
                      </m:r>
                      <m:func>
                        <m:funcPr>
                          <m:ctrlPr>
                            <a:rPr lang="pt-BR" sz="360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pt-BR" sz="360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𝒄𝒐𝒔</m:t>
                          </m:r>
                        </m:fName>
                        <m:e>
                          <m:r>
                            <a:rPr lang="pt-BR" sz="360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𝜽</m:t>
                          </m:r>
                          <m:r>
                            <a:rPr lang="pt-BR" sz="360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t-BR" sz="360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pt-BR" sz="360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pt-BR" sz="360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𝒔𝒆𝒏</m:t>
                          </m:r>
                          <m:r>
                            <a:rPr lang="pt-BR" sz="360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pt-BR" sz="360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𝜽</m:t>
                          </m:r>
                          <m:r>
                            <a:rPr lang="pt-BR" sz="360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t-BR" sz="3600" b="1" i="1" dirty="0">
                  <a:solidFill>
                    <a:srgbClr val="0070C0"/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400" dirty="0" smtClean="0">
                    <a:latin typeface="+mj-lt"/>
                    <a:cs typeface="Times New Roman" panose="02020603050405020304" pitchFamily="18" charset="0"/>
                  </a:rPr>
                  <a:t>Esta é a forma trigonométrica (ou polar) do número complexo. </a:t>
                </a:r>
                <a:endParaRPr lang="es-ES_tradnl" sz="2400" dirty="0" smtClean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255961"/>
                <a:ext cx="6120680" cy="3693319"/>
              </a:xfrm>
              <a:prstGeom prst="rect">
                <a:avLst/>
              </a:prstGeom>
              <a:blipFill rotWithShape="1">
                <a:blip r:embed="rId4"/>
                <a:stretch>
                  <a:fillRect l="-1290" r="-1389" b="-9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Objeto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25487951"/>
              </p:ext>
            </p:extLst>
          </p:nvPr>
        </p:nvGraphicFramePr>
        <p:xfrm>
          <a:off x="4615366" y="2402108"/>
          <a:ext cx="79260" cy="149714"/>
        </p:xfrm>
        <a:graphic>
          <a:graphicData uri="http://schemas.openxmlformats.org/presentationml/2006/ole">
            <p:oleObj spid="_x0000_s18449" name="Equação" r:id="rId5" imgW="114151" imgH="215619" progId="Equation.3">
              <p:embed/>
            </p:oleObj>
          </a:graphicData>
        </a:graphic>
      </p:graphicFrame>
      <p:sp>
        <p:nvSpPr>
          <p:cNvPr id="34" name="CaixaDeTexto 33"/>
          <p:cNvSpPr txBox="1"/>
          <p:nvPr/>
        </p:nvSpPr>
        <p:spPr>
          <a:xfrm>
            <a:off x="6260492" y="2258092"/>
            <a:ext cx="78263" cy="256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188484" y="2906164"/>
            <a:ext cx="78263" cy="256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36" name="Picture 4" descr="File:Jonata Boy with headphone.sv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0800000" flipH="1" flipV="1">
            <a:off x="6591788" y="2514202"/>
            <a:ext cx="2138750" cy="2138750"/>
          </a:xfrm>
          <a:prstGeom prst="rect">
            <a:avLst/>
          </a:prstGeom>
          <a:noFill/>
        </p:spPr>
      </p:pic>
      <p:sp>
        <p:nvSpPr>
          <p:cNvPr id="37" name="CaixaDeTexto 36"/>
          <p:cNvSpPr txBox="1"/>
          <p:nvPr/>
        </p:nvSpPr>
        <p:spPr>
          <a:xfrm>
            <a:off x="6690944" y="4509120"/>
            <a:ext cx="2062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Disponível em </a:t>
            </a:r>
            <a:r>
              <a:rPr lang="pt-BR" sz="800" dirty="0" smtClean="0">
                <a:hlinkClick r:id="rId7"/>
              </a:rPr>
              <a:t>http://commons.wikimedia.org/wiki/File:Jonata_Boy_with_headphone.svg</a:t>
            </a:r>
            <a:r>
              <a:rPr lang="pt-BR" sz="800" dirty="0" smtClean="0"/>
              <a:t>, acesso em 02/08/2015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xmlns="" val="338670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468000" y="620688"/>
            <a:ext cx="8208000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i="1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Exemplo:</a:t>
            </a: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latin typeface="+mj-lt"/>
                <a:cs typeface="Times New Roman" panose="02020603050405020304" pitchFamily="18" charset="0"/>
              </a:rPr>
              <a:t>Um certo número complexo </a:t>
            </a:r>
            <a:r>
              <a:rPr lang="pt-BR" sz="2200" b="1" dirty="0" smtClean="0">
                <a:latin typeface="+mj-lt"/>
                <a:cs typeface="Times New Roman" panose="02020603050405020304" pitchFamily="18" charset="0"/>
              </a:rPr>
              <a:t>z</a:t>
            </a:r>
            <a:r>
              <a:rPr lang="pt-BR" sz="2200" dirty="0" smtClean="0">
                <a:latin typeface="+mj-lt"/>
                <a:cs typeface="Times New Roman" panose="02020603050405020304" pitchFamily="18" charset="0"/>
              </a:rPr>
              <a:t> tem parte real igual a – 2 e parte imaginária igual a 2. Escreva </a:t>
            </a:r>
            <a:r>
              <a:rPr lang="pt-BR" sz="2200" b="1" dirty="0" smtClean="0">
                <a:latin typeface="+mj-lt"/>
                <a:cs typeface="Times New Roman" panose="02020603050405020304" pitchFamily="18" charset="0"/>
              </a:rPr>
              <a:t>z</a:t>
            </a:r>
            <a:r>
              <a:rPr lang="pt-BR" sz="2200" dirty="0" smtClean="0">
                <a:latin typeface="+mj-lt"/>
                <a:cs typeface="Times New Roman" panose="02020603050405020304" pitchFamily="18" charset="0"/>
              </a:rPr>
              <a:t> na forma trigonométrica.</a:t>
            </a:r>
          </a:p>
          <a:p>
            <a:pPr algn="just">
              <a:lnSpc>
                <a:spcPct val="150000"/>
              </a:lnSpc>
            </a:pPr>
            <a:endParaRPr lang="pt-BR" sz="2200" b="0" dirty="0" smtClean="0">
              <a:latin typeface="+mj-lt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lphaLcParenR"/>
            </a:pPr>
            <a:endParaRPr lang="pt-BR" sz="2400" dirty="0">
              <a:latin typeface="+mj-lt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lphaLcParenR"/>
            </a:pPr>
            <a:endParaRPr lang="pt-BR" sz="2400" dirty="0">
              <a:latin typeface="+mj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CaixaDeTexto 4"/>
              <p:cNvSpPr txBox="1"/>
              <p:nvPr/>
            </p:nvSpPr>
            <p:spPr>
              <a:xfrm>
                <a:off x="467544" y="2217044"/>
                <a:ext cx="8352928" cy="3858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Resolução:</a:t>
                </a:r>
              </a:p>
              <a:p>
                <a:pPr algn="just"/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Forma algébrica de z: z = -2 + 2i. Para representar z na forma trigonométrica, devemos determinar </a:t>
                </a:r>
                <a14:m>
                  <m:oMath xmlns:m="http://schemas.openxmlformats.org/officeDocument/2006/math">
                    <m:r>
                      <a:rPr lang="pt-BR" b="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 e </a:t>
                </a:r>
                <a14:m>
                  <m:oMath xmlns:m="http://schemas.openxmlformats.org/officeDocument/2006/math">
                    <m:r>
                      <a:rPr lang="pt-BR" b="0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 : 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ρ</m:t>
                    </m:r>
                    <m:r>
                      <a:rPr lang="pt-BR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pt-BR" b="0" i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pt-BR" b="0" i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pt-BR" b="0" i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pt-BR" b="0" i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pt-BR" dirty="0" smtClean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pt-BR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pt-BR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ρ</m:t>
                    </m:r>
                    <m:r>
                      <a:rPr lang="pt-BR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BR" b="0" i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−2</m:t>
                            </m:r>
                            <m:r>
                              <a:rPr lang="pt-BR" b="0" i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b="0" i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BR" b="0" i="0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b="0" i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/>
                </a:r>
                <a14:m>
                  <m:oMath xmlns:m="http://schemas.openxmlformats.org/officeDocument/2006/math">
                    <m:r>
                      <a:rPr lang="pt-BR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pt-BR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ρ</m:t>
                    </m:r>
                    <m:r>
                      <a:rPr lang="pt-BR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pt-BR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8</m:t>
                        </m:r>
                      </m:e>
                    </m:rad>
                  </m:oMath>
                </a14:m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/>
                </a:r>
                <a14:m>
                  <m:oMath xmlns:m="http://schemas.openxmlformats.org/officeDocument/2006/math">
                    <m:r>
                      <a:rPr lang="pt-BR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pt-BR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ρ</m:t>
                    </m:r>
                    <m:r>
                      <a:rPr lang="pt-BR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pt-BR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pt-BR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pt-BR" dirty="0" smtClean="0">
                  <a:solidFill>
                    <a:srgbClr val="0070C0"/>
                  </a:solidFill>
                  <a:latin typeface="+mj-lt"/>
                  <a:ea typeface="Cambria Math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𝑠𝑒𝑛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b="0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  <m:r>
                      <a:rPr lang="pt-BR" b="0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b="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pt-BR" b="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𝜌</m:t>
                        </m:r>
                      </m:den>
                    </m:f>
                  </m:oMath>
                </a14:m>
                <a:r>
                  <a:rPr lang="pt-BR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pt-BR" b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pt-BR" b="0" i="1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𝑠𝑒𝑛</m:t>
                    </m:r>
                    <m:r>
                      <a:rPr lang="pt-BR" b="0" i="1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b="0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  <m:r>
                      <a:rPr lang="pt-BR" b="0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pt-BR" b="0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pt-BR" dirty="0">
                            <a:solidFill>
                              <a:srgbClr val="0070C0"/>
                            </a:solidFill>
                            <a:latin typeface="+mj-lt"/>
                            <a:cs typeface="Times New Roman" panose="020206030504050203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pt-BR" dirty="0" smtClean="0">
                    <a:solidFill>
                      <a:srgbClr val="0070C0"/>
                    </a:solidFill>
                    <a:latin typeface="+mj-lt"/>
                    <a:ea typeface="Cambria Math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pt-BR" b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pt-BR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pt-BR" b="0" i="1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𝑠𝑒𝑛</m:t>
                    </m:r>
                    <m:r>
                      <a:rPr lang="pt-BR" b="0" i="1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b="0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  <m:r>
                      <a:rPr lang="pt-BR" b="0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0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pt-BR" b="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dirty="0" smtClean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>  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𝑐𝑜𝑠</m:t>
                    </m:r>
                    <m:r>
                      <a:rPr lang="pt-BR" b="0" i="1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b="0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  <m:r>
                      <a:rPr lang="pt-BR" b="0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pt-BR" b="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𝜌</m:t>
                        </m:r>
                      </m:den>
                    </m:f>
                  </m:oMath>
                </a14:m>
                <a:r>
                  <a:rPr lang="pt-BR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pt-BR" b="0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pt-BR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pt-BR" b="0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pt-BR" dirty="0">
                            <a:solidFill>
                              <a:srgbClr val="0070C0"/>
                            </a:solidFill>
                            <a:latin typeface="+mj-lt"/>
                            <a:cs typeface="Times New Roman" panose="020206030504050203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pt-BR" dirty="0" smtClean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pt-BR" b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pt-BR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  </m:t>
                    </m:r>
                    <m:r>
                      <a:rPr lang="pt-BR" b="0" i="1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𝑐𝑜𝑠</m:t>
                    </m:r>
                    <m:r>
                      <a:rPr lang="pt-BR" b="0" i="1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b="0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  <m:r>
                      <a:rPr lang="pt-BR" b="0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pt-BR" b="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.  </m:t>
                    </m:r>
                  </m:oMath>
                </a14:m>
                <a:endParaRPr lang="pt-BR" dirty="0" smtClean="0">
                  <a:solidFill>
                    <a:srgbClr val="0070C0"/>
                  </a:solidFill>
                  <a:latin typeface="+mj-lt"/>
                  <a:ea typeface="Cambria Math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dirty="0" smtClean="0">
                    <a:solidFill>
                      <a:srgbClr val="0070C0"/>
                    </a:solidFill>
                    <a:latin typeface="+mj-lt"/>
                    <a:ea typeface="Cambria Math"/>
                    <a:cs typeface="Times New Roman" panose="02020603050405020304" pitchFamily="18" charset="0"/>
                  </a:rPr>
                  <a:t>Qual o ângulo, da primeira volta, com as razões seno e cosseno obtidas?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dirty="0" smtClean="0">
                    <a:solidFill>
                      <a:srgbClr val="0070C0"/>
                    </a:solidFill>
                    <a:latin typeface="+mj-lt"/>
                    <a:ea typeface="Cambria Math"/>
                    <a:cs typeface="Times New Roman" panose="02020603050405020304" pitchFamily="18" charset="0"/>
                  </a:rPr>
                  <a:t>Então: </a:t>
                </a:r>
                <a14:m>
                  <m:oMath xmlns:m="http://schemas.openxmlformats.org/officeDocument/2006/math">
                    <m:r>
                      <a:rPr lang="pt-BR" b="0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  <a:latin typeface="+mj-lt"/>
                    <a:ea typeface="Cambria Math"/>
                    <a:cs typeface="Times New Roman" panose="02020603050405020304" pitchFamily="18" charset="0"/>
                  </a:rPr>
                  <a:t> =135° ou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𝑟𝑎𝑑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  <a:latin typeface="+mj-lt"/>
                    <a:ea typeface="Cambria Math"/>
                    <a:cs typeface="Times New Roman" panose="02020603050405020304" pitchFamily="18" charset="0"/>
                  </a:rPr>
                  <a:t>. Forma trigonométrica de z: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pt-BR" sz="2000" b="1" dirty="0" smtClean="0">
                    <a:solidFill>
                      <a:srgbClr val="0070C0"/>
                    </a:solidFill>
                    <a:latin typeface="+mj-lt"/>
                    <a:ea typeface="Cambria Math"/>
                    <a:cs typeface="Times New Roman" panose="02020603050405020304" pitchFamily="18" charset="0"/>
                  </a:rPr>
                  <a:t>z = </a:t>
                </a:r>
                <a14:m>
                  <m:oMath xmlns:m="http://schemas.openxmlformats.org/officeDocument/2006/math">
                    <m:r>
                      <a:rPr lang="pt-BR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pt-BR" sz="2000" b="1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000" b="1" i="1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pt-BR" sz="2000" b="1" i="1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pt-BR" sz="2000" b="1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lang="pt-BR" sz="2000" b="1" dirty="0" smtClean="0">
                    <a:solidFill>
                      <a:srgbClr val="0070C0"/>
                    </a:solidFill>
                    <a:latin typeface="+mj-lt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pt-BR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pt-BR" sz="2000" b="1" i="0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𝐜𝐨𝐬</m:t>
                            </m:r>
                          </m:fName>
                          <m:e>
                            <m:f>
                              <m:fPr>
                                <m:ctrlPr>
                                  <a:rPr lang="pt-BR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  <m:r>
                                  <a:rPr lang="pt-BR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pt-BR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𝟒</m:t>
                                </m:r>
                              </m:den>
                            </m:f>
                            <m:r>
                              <a:rPr lang="pt-BR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pt-BR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pt-BR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pt-BR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𝒔𝒆𝒏</m:t>
                            </m:r>
                            <m:f>
                              <m:fPr>
                                <m:ctrlPr>
                                  <a:rPr lang="pt-BR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  <m:r>
                                  <a:rPr lang="pt-BR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pt-BR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𝟒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pt-BR" sz="2000" dirty="0" smtClean="0">
                    <a:solidFill>
                      <a:srgbClr val="0070C0"/>
                    </a:solidFill>
                    <a:latin typeface="+mj-lt"/>
                  </a:rPr>
                  <a:t> ou ainda: </a:t>
                </a:r>
                <a:r>
                  <a:rPr lang="pt-BR" sz="2000" b="1" dirty="0">
                    <a:solidFill>
                      <a:srgbClr val="0070C0"/>
                    </a:solidFill>
                    <a:latin typeface="+mj-lt"/>
                    <a:ea typeface="Cambria Math"/>
                    <a:cs typeface="Times New Roman" panose="02020603050405020304" pitchFamily="18" charset="0"/>
                  </a:rPr>
                  <a:t>z = </a:t>
                </a:r>
                <a14:m>
                  <m:oMath xmlns:m="http://schemas.openxmlformats.org/officeDocument/2006/math">
                    <m:r>
                      <a:rPr lang="pt-BR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pt-BR" sz="2000" b="1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000" b="1" i="1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pt-BR" sz="2000" b="1" i="1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pt-BR" sz="2000" b="1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lang="pt-BR" sz="2000" b="1" dirty="0">
                    <a:solidFill>
                      <a:srgbClr val="0070C0"/>
                    </a:solidFill>
                    <a:latin typeface="+mj-lt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pt-BR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pt-BR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𝒄𝒐𝒔</m:t>
                            </m:r>
                          </m:fName>
                          <m:e>
                            <m:r>
                              <a:rPr lang="pt-BR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𝟏𝟑𝟓</m:t>
                            </m:r>
                            <m:r>
                              <a:rPr lang="pt-BR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°+</m:t>
                            </m:r>
                            <m:r>
                              <a:rPr lang="pt-BR" sz="2000" b="1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pt-BR" sz="2000" b="1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pt-BR" sz="2000" b="1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𝒔𝒆𝒏</m:t>
                            </m:r>
                            <m:r>
                              <a:rPr lang="pt-BR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𝟏𝟑𝟓</m:t>
                            </m:r>
                            <m:r>
                              <a:rPr lang="pt-BR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°</m:t>
                            </m:r>
                          </m:e>
                        </m:func>
                      </m:e>
                    </m:d>
                  </m:oMath>
                </a14:m>
                <a:r>
                  <a:rPr lang="pt-BR" sz="2000" b="1" dirty="0" smtClean="0">
                    <a:solidFill>
                      <a:srgbClr val="0070C0"/>
                    </a:solidFill>
                    <a:latin typeface="+mj-lt"/>
                  </a:rPr>
                  <a:t/>
                </a:r>
                <a:endParaRPr lang="pt-BR" sz="2000" b="1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217044"/>
                <a:ext cx="8352928" cy="3858877"/>
              </a:xfrm>
              <a:prstGeom prst="rect">
                <a:avLst/>
              </a:prstGeom>
              <a:blipFill rotWithShape="1">
                <a:blip r:embed="rId3"/>
                <a:stretch>
                  <a:fillRect l="-657" t="-790" r="-5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63130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468000" y="845418"/>
            <a:ext cx="8208000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pt-BR" sz="2200" dirty="0" smtClean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latin typeface="+mj-lt"/>
                <a:cs typeface="Times New Roman" panose="02020603050405020304" pitchFamily="18" charset="0"/>
              </a:rPr>
              <a:t>Represente no plano de Argand-Gauss o número complexo da questão anterior, </a:t>
            </a:r>
            <a:r>
              <a:rPr lang="pt-BR" sz="2200" b="1" dirty="0" smtClean="0">
                <a:latin typeface="+mj-lt"/>
                <a:cs typeface="Times New Roman" panose="02020603050405020304" pitchFamily="18" charset="0"/>
              </a:rPr>
              <a:t>z = - 2 + 2i</a:t>
            </a:r>
            <a:r>
              <a:rPr lang="pt-BR" sz="2200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AutoNum type="alphaLcParenR"/>
            </a:pPr>
            <a:endParaRPr lang="pt-BR" sz="2400" dirty="0">
              <a:latin typeface="+mj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CaixaDeTexto 4"/>
              <p:cNvSpPr txBox="1"/>
              <p:nvPr/>
            </p:nvSpPr>
            <p:spPr>
              <a:xfrm>
                <a:off x="467544" y="2450443"/>
                <a:ext cx="8352928" cy="1766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000" dirty="0" smtClean="0">
                    <a:solidFill>
                      <a:srgbClr val="0070C0"/>
                    </a:solidFill>
                    <a:latin typeface="+mj-lt"/>
                  </a:rPr>
                  <a:t>Resolução:</a:t>
                </a:r>
              </a:p>
              <a:p>
                <a:pPr algn="just"/>
                <a:r>
                  <a:rPr lang="pt-BR" sz="2000" dirty="0" smtClean="0">
                    <a:solidFill>
                      <a:srgbClr val="0070C0"/>
                    </a:solidFill>
                    <a:latin typeface="+mj-lt"/>
                  </a:rPr>
                  <a:t>Dos cálculos já realizados temos que: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ρ</m:t>
                    </m:r>
                    <m:r>
                      <a:rPr lang="pt-BR" sz="2000" b="0" i="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pt-BR" sz="2000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000" i="1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pt-BR" sz="2000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pt-BR" sz="2000" dirty="0" smtClean="0">
                    <a:solidFill>
                      <a:srgbClr val="0070C0"/>
                    </a:solidFill>
                    <a:latin typeface="+mj-lt"/>
                    <a:ea typeface="Cambria Math"/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2000" b="0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pt-BR" sz="2000" dirty="0" smtClean="0">
                    <a:solidFill>
                      <a:srgbClr val="0070C0"/>
                    </a:solidFill>
                    <a:latin typeface="+mj-lt"/>
                    <a:ea typeface="Cambria Math"/>
                    <a:cs typeface="Times New Roman" panose="02020603050405020304" pitchFamily="18" charset="0"/>
                  </a:rPr>
                  <a:t> =135° ou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pt-BR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pt-BR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pt-BR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𝑟𝑎𝑑</m:t>
                    </m:r>
                  </m:oMath>
                </a14:m>
                <a:r>
                  <a:rPr lang="pt-BR" sz="2000" dirty="0" smtClean="0">
                    <a:solidFill>
                      <a:srgbClr val="0070C0"/>
                    </a:solidFill>
                    <a:latin typeface="+mj-lt"/>
                    <a:ea typeface="Cambria Math"/>
                    <a:cs typeface="Times New Roman" panose="02020603050405020304" pitchFamily="18" charset="0"/>
                  </a:rPr>
                  <a:t>. </a:t>
                </a:r>
              </a:p>
              <a:p>
                <a:pPr algn="just"/>
                <a:r>
                  <a:rPr lang="pt-BR" sz="2000" dirty="0" smtClean="0">
                    <a:solidFill>
                      <a:srgbClr val="0070C0"/>
                    </a:solidFill>
                    <a:latin typeface="+mj-lt"/>
                    <a:ea typeface="Cambria Math"/>
                    <a:cs typeface="Times New Roman" panose="02020603050405020304" pitchFamily="18" charset="0"/>
                  </a:rPr>
                  <a:t>Também, sabemos que z no plano é representado pelo par ordenado (-2, 2), afixo P. Assim: </a:t>
                </a:r>
                <a:endParaRPr lang="pt-BR" sz="2000" b="1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450443"/>
                <a:ext cx="8352928" cy="1766574"/>
              </a:xfrm>
              <a:prstGeom prst="rect">
                <a:avLst/>
              </a:prstGeom>
              <a:blipFill rotWithShape="1">
                <a:blip r:embed="rId3"/>
                <a:stretch>
                  <a:fillRect l="-803" t="-1724" r="-730" b="-51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/>
          <p:cNvSpPr/>
          <p:nvPr/>
        </p:nvSpPr>
        <p:spPr>
          <a:xfrm>
            <a:off x="374957" y="548680"/>
            <a:ext cx="82080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APLICAÇÃO 1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2627866" y="3789040"/>
            <a:ext cx="3672450" cy="2458435"/>
            <a:chOff x="-107" y="1773"/>
            <a:chExt cx="3441" cy="2168"/>
          </a:xfrm>
        </p:grpSpPr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2433" y="2076"/>
              <a:ext cx="11" cy="1729"/>
            </a:xfrm>
            <a:prstGeom prst="line">
              <a:avLst/>
            </a:prstGeom>
            <a:ln>
              <a:headEnd type="triangle" w="med" len="med"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pt-BR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-107" y="3657"/>
              <a:ext cx="2981" cy="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pt-BR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647" y="2484"/>
              <a:ext cx="1780" cy="118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pt-BR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647" y="2478"/>
              <a:ext cx="0" cy="1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H="1">
              <a:off x="639" y="2478"/>
              <a:ext cx="17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568" y="2425"/>
              <a:ext cx="66" cy="7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 rot="2238061">
              <a:off x="1415" y="2680"/>
              <a:ext cx="29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0070C0"/>
                  </a:solidFill>
                  <a:latin typeface="+mj-lt"/>
                  <a:sym typeface="Symbol" pitchFamily="18" charset="2"/>
                </a:rPr>
                <a:t></a:t>
              </a:r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 rot="5400000" flipH="1">
              <a:off x="2272" y="3220"/>
              <a:ext cx="215" cy="6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8" y="182"/>
                </a:cxn>
                <a:cxn ang="0">
                  <a:pos x="408" y="590"/>
                </a:cxn>
              </a:cxnLst>
              <a:rect l="0" t="0" r="r" b="b"/>
              <a:pathLst>
                <a:path w="476" h="590">
                  <a:moveTo>
                    <a:pt x="0" y="0"/>
                  </a:moveTo>
                  <a:cubicBezTo>
                    <a:pt x="170" y="42"/>
                    <a:pt x="340" y="84"/>
                    <a:pt x="408" y="182"/>
                  </a:cubicBezTo>
                  <a:cubicBezTo>
                    <a:pt x="476" y="280"/>
                    <a:pt x="423" y="477"/>
                    <a:pt x="408" y="590"/>
                  </a:cubicBezTo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pt-BR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2444" y="3225"/>
              <a:ext cx="89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0070C0"/>
                  </a:solidFill>
                  <a:latin typeface="+mj-lt"/>
                  <a:sym typeface="Symbol" pitchFamily="18" charset="2"/>
                </a:rPr>
                <a:t></a:t>
              </a:r>
              <a:r>
                <a:rPr lang="pt-BR" dirty="0">
                  <a:solidFill>
                    <a:srgbClr val="0070C0"/>
                  </a:solidFill>
                  <a:latin typeface="+mj-lt"/>
                </a:rPr>
                <a:t>=arg(z)</a:t>
              </a: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365" y="3615"/>
              <a:ext cx="39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dirty="0" smtClean="0">
                  <a:solidFill>
                    <a:srgbClr val="0070C0"/>
                  </a:solidFill>
                  <a:latin typeface="+mj-lt"/>
                </a:rPr>
                <a:t>- 2</a:t>
              </a:r>
              <a:endParaRPr lang="pt-BR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2433" y="1773"/>
              <a:ext cx="40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dirty="0" smtClean="0">
                  <a:solidFill>
                    <a:srgbClr val="0070C0"/>
                  </a:solidFill>
                  <a:latin typeface="+mj-lt"/>
                </a:rPr>
                <a:t>Im</a:t>
              </a:r>
              <a:endParaRPr lang="pt-BR" dirty="0">
                <a:solidFill>
                  <a:srgbClr val="0070C0"/>
                </a:solidFill>
                <a:latin typeface="+mj-lt"/>
              </a:endParaRPr>
            </a:p>
          </p:txBody>
        </p:sp>
      </p:grp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5807107" y="5723964"/>
            <a:ext cx="4210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  <a:latin typeface="+mj-lt"/>
              </a:rPr>
              <a:t>Re</a:t>
            </a:r>
            <a:endParaRPr lang="pt-BR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5411034" y="4410623"/>
            <a:ext cx="3545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70C0"/>
                </a:solidFill>
                <a:latin typeface="+mj-lt"/>
              </a:rPr>
              <a:t> </a:t>
            </a:r>
            <a:r>
              <a:rPr lang="pt-BR" dirty="0" smtClean="0">
                <a:solidFill>
                  <a:srgbClr val="0070C0"/>
                </a:solidFill>
                <a:latin typeface="+mj-lt"/>
              </a:rPr>
              <a:t>2</a:t>
            </a:r>
            <a:endParaRPr lang="pt-BR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3188592" y="4221088"/>
            <a:ext cx="303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  <a:latin typeface="+mj-lt"/>
              </a:rPr>
              <a:t>P</a:t>
            </a:r>
            <a:endParaRPr lang="pt-BR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5081512" y="59399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  <a:latin typeface="+mj-lt"/>
              </a:rPr>
              <a:t>0</a:t>
            </a:r>
            <a:endParaRPr lang="pt-BR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484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CaixaDeTexto 18"/>
              <p:cNvSpPr txBox="1">
                <a:spLocks noChangeArrowheads="1"/>
              </p:cNvSpPr>
              <p:nvPr/>
            </p:nvSpPr>
            <p:spPr bwMode="auto">
              <a:xfrm>
                <a:off x="468000" y="845418"/>
                <a:ext cx="8208000" cy="2441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endParaRPr lang="pt-BR" sz="2200" dirty="0" smtClean="0">
                  <a:latin typeface="+mj-lt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4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Dado o número complexo z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4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pt-BR" sz="2400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𝐜𝐨𝐬</m:t>
                        </m:r>
                      </m:fName>
                      <m:e>
                        <m:f>
                          <m:fPr>
                            <m:ctrlPr>
                              <a:rPr lang="pt-BR" sz="24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sz="24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pt-BR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pt-BR" sz="24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pt-BR" sz="24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pt-BR" sz="24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pt-BR" sz="24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𝒔𝒆𝒏</m:t>
                        </m:r>
                        <m:f>
                          <m:fPr>
                            <m:ctrlPr>
                              <a:rPr lang="pt-BR" sz="24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sz="24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pt-BR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e>
                    </m:func>
                  </m:oMath>
                </a14:m>
                <a:r>
                  <a:rPr lang="pt-BR" sz="24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, qual a forma algébrica de z? </a:t>
                </a:r>
                <a:endParaRPr lang="pt-BR" sz="2400" dirty="0" smtClean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AutoNum type="alphaLcParenR"/>
                </a:pPr>
                <a:endParaRPr lang="pt-BR" sz="24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" y="845418"/>
                <a:ext cx="8208000" cy="2441759"/>
              </a:xfrm>
              <a:prstGeom prst="rect">
                <a:avLst/>
              </a:prstGeom>
              <a:blipFill rotWithShape="1">
                <a:blip r:embed="rId3"/>
                <a:stretch>
                  <a:fillRect l="-1189" r="-11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CaixaDeTexto 4"/>
              <p:cNvSpPr txBox="1"/>
              <p:nvPr/>
            </p:nvSpPr>
            <p:spPr>
              <a:xfrm>
                <a:off x="467544" y="2742546"/>
                <a:ext cx="8352928" cy="3098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Resolução: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Para escrever </a:t>
                </a:r>
                <a:r>
                  <a:rPr lang="pt-BR" sz="2200" b="1" dirty="0" smtClean="0">
                    <a:solidFill>
                      <a:srgbClr val="0070C0"/>
                    </a:solidFill>
                    <a:latin typeface="+mj-lt"/>
                  </a:rPr>
                  <a:t>z</a:t>
                </a: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 na forma algébrica é preciso identificar o valor de </a:t>
                </a:r>
                <a:r>
                  <a:rPr lang="pt-BR" sz="2200" b="1" dirty="0" smtClean="0">
                    <a:solidFill>
                      <a:srgbClr val="0070C0"/>
                    </a:solidFill>
                    <a:latin typeface="+mj-lt"/>
                  </a:rPr>
                  <a:t>a</a:t>
                </a: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 e de </a:t>
                </a:r>
                <a:r>
                  <a:rPr lang="pt-BR" sz="2200" b="1" dirty="0" smtClean="0">
                    <a:solidFill>
                      <a:srgbClr val="0070C0"/>
                    </a:solidFill>
                    <a:latin typeface="+mj-lt"/>
                  </a:rPr>
                  <a:t>b</a:t>
                </a: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, o que pode ser feito determinando as razões trigonométricas. Assim: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200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>z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200" i="1" dirty="0">
                            <a:solidFill>
                              <a:srgbClr val="0070C0"/>
                            </a:solidFill>
                            <a:latin typeface="+mj-lt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2200" b="0" i="1" dirty="0">
                            <a:solidFill>
                              <a:srgbClr val="0070C0"/>
                            </a:solidFill>
                            <a:latin typeface="+mj-lt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pt-BR" sz="2200" i="1">
                                <a:solidFill>
                                  <a:srgbClr val="0070C0"/>
                                </a:solidFill>
                                <a:latin typeface="+mj-lt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sz="2200" b="0" i="1">
                                <a:solidFill>
                                  <a:srgbClr val="0070C0"/>
                                </a:solidFill>
                                <a:latin typeface="+mj-lt"/>
                                <a:ea typeface="Cambria Math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pt-BR" sz="2200" b="0" i="1">
                                <a:solidFill>
                                  <a:srgbClr val="0070C0"/>
                                </a:solidFill>
                                <a:latin typeface="+mj-lt"/>
                                <a:ea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sz="2200" b="0" i="1">
                            <a:solidFill>
                              <a:srgbClr val="0070C0"/>
                            </a:solidFill>
                            <a:latin typeface="+mj-lt"/>
                            <a:ea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pt-BR" sz="2200" b="0" i="1">
                            <a:solidFill>
                              <a:srgbClr val="0070C0"/>
                            </a:solidFill>
                            <a:latin typeface="+mj-lt"/>
                            <a:ea typeface="Cambria Math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t-BR" sz="2200" b="0" i="1">
                            <a:solidFill>
                              <a:srgbClr val="0070C0"/>
                            </a:solidFill>
                            <a:latin typeface="+mj-lt"/>
                            <a:ea typeface="Cambria Math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pt-BR" sz="2200" b="0" i="1">
                            <a:solidFill>
                              <a:srgbClr val="0070C0"/>
                            </a:solidFill>
                            <a:latin typeface="+mj-lt"/>
                            <a:ea typeface="Cambria Math"/>
                            <a:cs typeface="Times New Roman" panose="02020603050405020304" pitchFamily="18" charset="0"/>
                          </a:rPr>
                          <m:t>𝑠𝑒𝑛</m:t>
                        </m:r>
                        <m:f>
                          <m:fPr>
                            <m:ctrlPr>
                              <a:rPr lang="pt-BR" sz="2200" i="1">
                                <a:solidFill>
                                  <a:srgbClr val="0070C0"/>
                                </a:solidFill>
                                <a:latin typeface="+mj-lt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sz="2200" b="0" i="1">
                                <a:solidFill>
                                  <a:srgbClr val="0070C0"/>
                                </a:solidFill>
                                <a:latin typeface="+mj-lt"/>
                                <a:ea typeface="Cambria Math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pt-BR" sz="2200" b="0" i="1">
                                <a:solidFill>
                                  <a:srgbClr val="0070C0"/>
                                </a:solidFill>
                                <a:latin typeface="+mj-lt"/>
                                <a:ea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/>
                </a:r>
                <a14:m>
                  <m:oMath xmlns:m="http://schemas.openxmlformats.org/officeDocument/2006/math">
                    <m:r>
                      <a:rPr lang="pt-BR" sz="2200" b="0" i="1" dirty="0" smtClean="0">
                        <a:solidFill>
                          <a:srgbClr val="0070C0"/>
                        </a:solidFill>
                        <a:latin typeface="+mj-lt"/>
                        <a:ea typeface="Cambria Math"/>
                      </a:rPr>
                      <m:t>⇒ </m:t>
                    </m:r>
                  </m:oMath>
                </a14:m>
                <a:r>
                  <a:rPr lang="pt-BR" sz="2200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>z </a:t>
                </a: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>= 0 + i. 1 </a:t>
                </a:r>
                <a14:m>
                  <m:oMath xmlns:m="http://schemas.openxmlformats.org/officeDocument/2006/math">
                    <m:r>
                      <a:rPr lang="pt-BR" sz="2200" b="0" i="1" dirty="0">
                        <a:solidFill>
                          <a:srgbClr val="0070C0"/>
                        </a:solidFill>
                        <a:latin typeface="+mj-lt"/>
                        <a:ea typeface="Cambria Math"/>
                      </a:rPr>
                      <m:t>⇒ </m:t>
                    </m:r>
                  </m:oMath>
                </a14:m>
                <a:r>
                  <a:rPr lang="pt-BR" sz="2200" b="1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>z </a:t>
                </a:r>
                <a:r>
                  <a:rPr lang="pt-BR" sz="2200" b="1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>= </a:t>
                </a:r>
                <a:r>
                  <a:rPr lang="pt-BR" sz="2200" b="1" dirty="0" smtClean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>i</a:t>
                </a:r>
                <a:r>
                  <a:rPr lang="pt-BR" sz="2200" b="1" dirty="0" smtClean="0">
                    <a:cs typeface="Times New Roman" panose="02020603050405020304" pitchFamily="18" charset="0"/>
                  </a:rPr>
                  <a:t/>
                </a:r>
                <a:endParaRPr lang="pt-BR" sz="2200" b="1" dirty="0" smtClean="0">
                  <a:solidFill>
                    <a:srgbClr val="0070C0"/>
                  </a:solidFill>
                  <a:latin typeface="+mj-lt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Resposta: A forma algébrica de z é </a:t>
                </a:r>
                <a:r>
                  <a:rPr lang="pt-BR" sz="2200" b="1" dirty="0" smtClean="0">
                    <a:solidFill>
                      <a:srgbClr val="0070C0"/>
                    </a:solidFill>
                    <a:latin typeface="+mj-lt"/>
                  </a:rPr>
                  <a:t>z = i</a:t>
                </a: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/>
                </a:r>
              </a:p>
              <a:p>
                <a:pPr algn="just"/>
                <a:endParaRPr lang="pt-BR" sz="2000" b="1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42546"/>
                <a:ext cx="8352928" cy="3098477"/>
              </a:xfrm>
              <a:prstGeom prst="rect">
                <a:avLst/>
              </a:prstGeom>
              <a:blipFill rotWithShape="1">
                <a:blip r:embed="rId4"/>
                <a:stretch>
                  <a:fillRect l="-949" r="-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/>
          <p:cNvSpPr/>
          <p:nvPr/>
        </p:nvSpPr>
        <p:spPr>
          <a:xfrm>
            <a:off x="374957" y="548680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APLICAÇÃO 2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582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CaixaDeTexto 18"/>
              <p:cNvSpPr txBox="1">
                <a:spLocks noChangeArrowheads="1"/>
              </p:cNvSpPr>
              <p:nvPr/>
            </p:nvSpPr>
            <p:spPr bwMode="auto">
              <a:xfrm>
                <a:off x="468000" y="891767"/>
                <a:ext cx="8208000" cy="30767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endParaRPr lang="pt-BR" sz="2200" dirty="0" smtClean="0">
                  <a:latin typeface="+mj-lt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5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Sabendo que um número complexo </a:t>
                </a:r>
                <a:r>
                  <a:rPr lang="pt-BR" sz="2500" b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w</a:t>
                </a:r>
                <a:r>
                  <a:rPr lang="pt-BR" sz="25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 tem módulo igual a 20 e argumento igual a </a:t>
                </a:r>
                <a14:m>
                  <m:oMath xmlns:m="http://schemas.openxmlformats.org/officeDocument/2006/math">
                    <m:r>
                      <a:rPr lang="pt-BR" sz="2500" b="0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pt-BR" sz="25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25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pt-BR" sz="25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sz="25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/>
                </a:r>
                <a:r>
                  <a:rPr lang="pt-BR" sz="25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rad</a:t>
                </a:r>
                <a:r>
                  <a:rPr lang="pt-BR" sz="25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 (ou 60°). Escreva a forma algébrica de </a:t>
                </a:r>
                <a:r>
                  <a:rPr lang="pt-BR" sz="2500" b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w</a:t>
                </a:r>
                <a:r>
                  <a:rPr lang="pt-BR" sz="25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. </a:t>
                </a:r>
                <a:endParaRPr lang="pt-BR" sz="2500" dirty="0" smtClean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AutoNum type="alphaLcParenR"/>
                </a:pPr>
                <a:endParaRPr lang="pt-BR" sz="24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" y="891767"/>
                <a:ext cx="8208000" cy="3076740"/>
              </a:xfrm>
              <a:prstGeom prst="rect">
                <a:avLst/>
              </a:prstGeom>
              <a:blipFill rotWithShape="1">
                <a:blip r:embed="rId3"/>
                <a:stretch>
                  <a:fillRect l="-1263" r="-11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CaixaDeTexto 4"/>
              <p:cNvSpPr txBox="1"/>
              <p:nvPr/>
            </p:nvSpPr>
            <p:spPr>
              <a:xfrm>
                <a:off x="5292080" y="5229200"/>
                <a:ext cx="3290877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Resposta: w = 1</a:t>
                </a:r>
                <a14:m>
                  <m:oMath xmlns:m="http://schemas.openxmlformats.org/officeDocument/2006/math">
                    <m:r>
                      <a:rPr lang="pt-BR" sz="2200" b="0" i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pt-BR" sz="2200" b="0" i="1" smtClean="0">
                        <a:solidFill>
                          <a:srgbClr val="0070C0"/>
                        </a:solidFill>
                        <a:latin typeface="Cambria Math"/>
                      </a:rPr>
                      <m:t>+10</m:t>
                    </m:r>
                    <m:rad>
                      <m:radPr>
                        <m:degHide m:val="on"/>
                        <m:ctrlPr>
                          <a:rPr lang="pt-BR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sz="2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rad>
                  </m:oMath>
                </a14:m>
                <a:r>
                  <a:rPr lang="pt-BR" sz="2000" b="1" dirty="0" smtClean="0">
                    <a:solidFill>
                      <a:srgbClr val="0070C0"/>
                    </a:solidFill>
                    <a:latin typeface="+mj-lt"/>
                  </a:rPr>
                  <a:t/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pt-BR" sz="2000" b="1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5229200"/>
                <a:ext cx="3290877" cy="648191"/>
              </a:xfrm>
              <a:prstGeom prst="rect">
                <a:avLst/>
              </a:prstGeom>
              <a:blipFill rotWithShape="1">
                <a:blip r:embed="rId4"/>
                <a:stretch>
                  <a:fillRect l="-2222" b="-84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/>
          <p:cNvSpPr/>
          <p:nvPr/>
        </p:nvSpPr>
        <p:spPr>
          <a:xfrm>
            <a:off x="374957" y="548680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APLICAÇÃO 3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851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CaixaDeTexto 18"/>
              <p:cNvSpPr txBox="1">
                <a:spLocks noChangeArrowheads="1"/>
              </p:cNvSpPr>
              <p:nvPr/>
            </p:nvSpPr>
            <p:spPr bwMode="auto">
              <a:xfrm>
                <a:off x="468000" y="891767"/>
                <a:ext cx="8208000" cy="2537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endParaRPr lang="pt-BR" sz="2200" dirty="0" smtClean="0">
                  <a:latin typeface="+mj-lt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5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Escreva a forma algébrica do número complexo </a:t>
                </a:r>
                <a:r>
                  <a:rPr lang="pt-BR" sz="2500" b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z</a:t>
                </a:r>
                <a:r>
                  <a:rPr lang="pt-BR" sz="25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, sabendo que </a:t>
                </a:r>
                <a:r>
                  <a:rPr lang="pt-BR" sz="2500" b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z</a:t>
                </a:r>
                <a:r>
                  <a:rPr lang="pt-BR" sz="25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pt-BR" sz="25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pt-BR" sz="25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pt-BR" sz="25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500" b="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pt-BR" sz="25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5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pt-BR" sz="25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pt-BR" sz="25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pt-BR" sz="25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pt-BR" sz="25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pt-BR" sz="25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pt-BR" sz="25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𝑠𝑒𝑛</m:t>
                            </m:r>
                            <m:f>
                              <m:fPr>
                                <m:ctrlPr>
                                  <a:rPr lang="pt-BR" sz="25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5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pt-BR" sz="25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pt-BR" sz="25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pt-BR" sz="25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.</a:t>
                </a:r>
                <a:endParaRPr lang="pt-BR" sz="2500" dirty="0" smtClean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AutoNum type="alphaLcParenR"/>
                </a:pPr>
                <a:endParaRPr lang="pt-BR" sz="24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" y="891767"/>
                <a:ext cx="8208000" cy="2537233"/>
              </a:xfrm>
              <a:prstGeom prst="rect">
                <a:avLst/>
              </a:prstGeom>
              <a:blipFill rotWithShape="1">
                <a:blip r:embed="rId3"/>
                <a:stretch>
                  <a:fillRect l="-1263" r="-11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CaixaDeTexto 4"/>
              <p:cNvSpPr txBox="1"/>
              <p:nvPr/>
            </p:nvSpPr>
            <p:spPr>
              <a:xfrm>
                <a:off x="5558621" y="5229200"/>
                <a:ext cx="3024336" cy="649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Resposta: z = -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2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sz="2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pt-BR" sz="22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pt-BR" sz="2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ad>
                      <m:radPr>
                        <m:degHide m:val="on"/>
                        <m:ctrlPr>
                          <a:rPr lang="pt-BR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endParaRPr lang="pt-BR" sz="2000" b="1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621" y="5229200"/>
                <a:ext cx="3024336" cy="649793"/>
              </a:xfrm>
              <a:prstGeom prst="rect">
                <a:avLst/>
              </a:prstGeom>
              <a:blipFill rotWithShape="1">
                <a:blip r:embed="rId4"/>
                <a:stretch>
                  <a:fillRect l="-2621" b="-84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/>
          <p:cNvSpPr/>
          <p:nvPr/>
        </p:nvSpPr>
        <p:spPr>
          <a:xfrm>
            <a:off x="374957" y="548680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APLICAÇÃO 4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49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468000" y="891767"/>
            <a:ext cx="8208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pt-BR" sz="2200" dirty="0" smtClean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500" dirty="0">
                <a:cs typeface="Times New Roman" panose="02020603050405020304" pitchFamily="18" charset="0"/>
              </a:rPr>
              <a:t>A Professora Eduarda passou a seguinte questão para os seus alunos:</a:t>
            </a:r>
          </a:p>
          <a:p>
            <a:pPr marL="457200" indent="-457200" algn="just">
              <a:lnSpc>
                <a:spcPct val="150000"/>
              </a:lnSpc>
              <a:buAutoNum type="alphaLcParenR"/>
            </a:pPr>
            <a:endParaRPr lang="pt-BR" sz="2400" dirty="0" smtClean="0">
              <a:latin typeface="+mj-lt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lphaLcParenR"/>
            </a:pPr>
            <a:endParaRPr lang="pt-BR" sz="2400" dirty="0">
              <a:latin typeface="+mj-lt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lphaLcParenR"/>
            </a:pPr>
            <a:endParaRPr lang="pt-BR" sz="2400" dirty="0" smtClean="0">
              <a:latin typeface="+mj-lt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lphaLcParenR"/>
            </a:pPr>
            <a:endParaRPr lang="pt-BR" sz="24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+mj-lt"/>
                <a:cs typeface="Times New Roman" panose="02020603050405020304" pitchFamily="18" charset="0"/>
              </a:rPr>
              <a:t>Qual resposta você daria a esta questão?   </a:t>
            </a:r>
            <a:endParaRPr lang="pt-BR" sz="2400" dirty="0">
              <a:latin typeface="+mj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CaixaDeTexto 4"/>
              <p:cNvSpPr txBox="1"/>
              <p:nvPr/>
            </p:nvSpPr>
            <p:spPr>
              <a:xfrm>
                <a:off x="4842672" y="5502640"/>
                <a:ext cx="3816425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Resposta: </a:t>
                </a:r>
                <a:r>
                  <a:rPr lang="pt-BR" sz="2200" b="1" dirty="0" smtClean="0">
                    <a:solidFill>
                      <a:srgbClr val="0070C0"/>
                    </a:solidFill>
                    <a:latin typeface="+mj-lt"/>
                  </a:rPr>
                  <a:t>w= cos </a:t>
                </a:r>
                <a14:m>
                  <m:oMath xmlns:m="http://schemas.openxmlformats.org/officeDocument/2006/math">
                    <m:r>
                      <a:rPr lang="pt-BR" sz="22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𝝅</m:t>
                    </m:r>
                  </m:oMath>
                </a14:m>
                <a:r>
                  <a:rPr lang="pt-BR" sz="2200" b="1" dirty="0" smtClean="0">
                    <a:solidFill>
                      <a:srgbClr val="0070C0"/>
                    </a:solidFill>
                    <a:latin typeface="+mj-lt"/>
                  </a:rPr>
                  <a:t> + i </a:t>
                </a:r>
                <a:r>
                  <a:rPr lang="pt-BR" sz="2200" b="1" dirty="0" smtClean="0">
                    <a:solidFill>
                      <a:srgbClr val="0070C0"/>
                    </a:solidFill>
                    <a:latin typeface="+mj-lt"/>
                  </a:rPr>
                  <a:t>sen</a:t>
                </a:r>
                <a:r>
                  <a:rPr lang="pt-BR" sz="2200" b="1" dirty="0" smtClean="0">
                    <a:solidFill>
                      <a:srgbClr val="0070C0"/>
                    </a:solidFill>
                    <a:latin typeface="+mj-lt"/>
                  </a:rPr>
                  <a:t/>
                </a:r>
                <a14:m>
                  <m:oMath xmlns:m="http://schemas.openxmlformats.org/officeDocument/2006/math">
                    <m:r>
                      <a:rPr lang="pt-BR" sz="22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𝝅</m:t>
                    </m:r>
                  </m:oMath>
                </a14:m>
                <a:endParaRPr lang="pt-BR" sz="2200" b="1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672" y="5502640"/>
                <a:ext cx="3816425" cy="600164"/>
              </a:xfrm>
              <a:prstGeom prst="rect">
                <a:avLst/>
              </a:prstGeom>
              <a:blipFill rotWithShape="1">
                <a:blip r:embed="rId3"/>
                <a:stretch>
                  <a:fillRect b="-11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/>
          <p:cNvSpPr/>
          <p:nvPr/>
        </p:nvSpPr>
        <p:spPr>
          <a:xfrm>
            <a:off x="374957" y="548680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APLICAÇÃO 5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Fluxograma: Documento 1"/>
              <p:cNvSpPr/>
              <p:nvPr/>
            </p:nvSpPr>
            <p:spPr>
              <a:xfrm>
                <a:off x="1227223" y="2780928"/>
                <a:ext cx="7056784" cy="1800200"/>
              </a:xfrm>
              <a:prstGeom prst="flowChart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pt-BR" sz="2400" dirty="0" smtClean="0">
                    <a:latin typeface="+mj-lt"/>
                  </a:rPr>
                  <a:t>Escreva na forma trigonométrica  o número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600" b="0" i="1" smtClean="0">
                          <a:solidFill>
                            <a:srgbClr val="002060"/>
                          </a:solidFill>
                          <a:latin typeface="+mj-lt"/>
                        </a:rPr>
                        <m:t>𝑣</m:t>
                      </m:r>
                      <m:r>
                        <a:rPr lang="pt-BR" sz="2600" b="0" i="1" smtClean="0">
                          <a:solidFill>
                            <a:srgbClr val="002060"/>
                          </a:solidFill>
                          <a:latin typeface="+mj-lt"/>
                        </a:rPr>
                        <m:t>=</m:t>
                      </m:r>
                      <m:r>
                        <a:rPr lang="pt-BR" sz="2600" b="0" i="1" smtClean="0">
                          <a:solidFill>
                            <a:srgbClr val="002060"/>
                          </a:solidFill>
                          <a:latin typeface="+mj-lt"/>
                        </a:rPr>
                        <m:t>𝑖</m:t>
                      </m:r>
                      <m:r>
                        <a:rPr lang="pt-BR" sz="2600" b="0" i="1" smtClean="0">
                          <a:solidFill>
                            <a:srgbClr val="002060"/>
                          </a:solidFill>
                          <a:latin typeface="+mj-lt"/>
                        </a:rPr>
                        <m:t>+ </m:t>
                      </m:r>
                      <m:sSup>
                        <m:sSupPr>
                          <m:ctrlPr>
                            <a:rPr lang="pt-BR" sz="2600" b="0" i="1" smtClean="0">
                              <a:solidFill>
                                <a:srgbClr val="00206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pt-BR" sz="2600" b="0" i="1" smtClean="0">
                              <a:solidFill>
                                <a:srgbClr val="002060"/>
                              </a:solidFill>
                              <a:latin typeface="+mj-lt"/>
                            </a:rPr>
                            <m:t>𝑖</m:t>
                          </m:r>
                        </m:e>
                        <m:sup>
                          <m:r>
                            <a:rPr lang="pt-BR" sz="2600" b="0" i="1" smtClean="0">
                              <a:solidFill>
                                <a:srgbClr val="002060"/>
                              </a:solidFill>
                              <a:latin typeface="+mj-lt"/>
                            </a:rPr>
                            <m:t>2</m:t>
                          </m:r>
                        </m:sup>
                      </m:sSup>
                      <m:r>
                        <a:rPr lang="pt-BR" sz="2600" b="0" i="1" smtClean="0">
                          <a:solidFill>
                            <a:srgbClr val="002060"/>
                          </a:solidFill>
                          <a:latin typeface="+mj-lt"/>
                        </a:rPr>
                        <m:t>+</m:t>
                      </m:r>
                      <m:sSup>
                        <m:sSupPr>
                          <m:ctrlPr>
                            <a:rPr lang="pt-BR" sz="2600" i="1">
                              <a:solidFill>
                                <a:srgbClr val="00206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pt-BR" sz="2600" i="1">
                              <a:solidFill>
                                <a:srgbClr val="002060"/>
                              </a:solidFill>
                              <a:latin typeface="+mj-lt"/>
                            </a:rPr>
                            <m:t>𝑖</m:t>
                          </m:r>
                        </m:e>
                        <m:sup>
                          <m:r>
                            <a:rPr lang="pt-BR" sz="2600" b="0" i="1" smtClean="0">
                              <a:solidFill>
                                <a:srgbClr val="002060"/>
                              </a:solidFill>
                              <a:latin typeface="+mj-lt"/>
                            </a:rPr>
                            <m:t>3</m:t>
                          </m:r>
                        </m:sup>
                      </m:sSup>
                      <m:r>
                        <a:rPr lang="pt-BR" sz="2600" b="0" i="1" smtClean="0">
                          <a:solidFill>
                            <a:srgbClr val="002060"/>
                          </a:solidFill>
                          <a:latin typeface="+mj-lt"/>
                        </a:rPr>
                        <m:t>+</m:t>
                      </m:r>
                      <m:sSup>
                        <m:sSupPr>
                          <m:ctrlPr>
                            <a:rPr lang="pt-BR" sz="2600" i="1">
                              <a:solidFill>
                                <a:srgbClr val="00206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pt-BR" sz="2600" i="1">
                              <a:solidFill>
                                <a:srgbClr val="002060"/>
                              </a:solidFill>
                              <a:latin typeface="+mj-lt"/>
                            </a:rPr>
                            <m:t>𝑖</m:t>
                          </m:r>
                        </m:e>
                        <m:sup>
                          <m:r>
                            <a:rPr lang="pt-BR" sz="2600" b="0" i="1" smtClean="0">
                              <a:solidFill>
                                <a:srgbClr val="002060"/>
                              </a:solidFill>
                              <a:latin typeface="+mj-lt"/>
                            </a:rPr>
                            <m:t>4</m:t>
                          </m:r>
                        </m:sup>
                      </m:sSup>
                      <m:r>
                        <a:rPr lang="pt-BR" sz="2600" b="0" i="1" smtClean="0">
                          <a:solidFill>
                            <a:srgbClr val="002060"/>
                          </a:solidFill>
                          <a:latin typeface="+mj-lt"/>
                        </a:rPr>
                        <m:t>+ …+</m:t>
                      </m:r>
                      <m:sSup>
                        <m:sSupPr>
                          <m:ctrlPr>
                            <a:rPr lang="pt-BR" sz="2600" i="1">
                              <a:solidFill>
                                <a:srgbClr val="002060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pt-BR" sz="2600" i="1">
                              <a:solidFill>
                                <a:srgbClr val="002060"/>
                              </a:solidFill>
                              <a:latin typeface="+mj-lt"/>
                            </a:rPr>
                            <m:t>𝑖</m:t>
                          </m:r>
                        </m:e>
                        <m:sup>
                          <m:r>
                            <a:rPr lang="pt-BR" sz="2600" b="0" i="1" smtClean="0">
                              <a:solidFill>
                                <a:srgbClr val="002060"/>
                              </a:solidFill>
                              <a:latin typeface="+mj-lt"/>
                            </a:rPr>
                            <m:t>51</m:t>
                          </m:r>
                        </m:sup>
                      </m:sSup>
                    </m:oMath>
                  </m:oMathPara>
                </a14:m>
                <a:endParaRPr lang="pt-BR" sz="26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" name="Fluxograma: Document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223" y="2780928"/>
                <a:ext cx="7056784" cy="1800200"/>
              </a:xfrm>
              <a:prstGeom prst="flowChartDocumen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26887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4957" y="548680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ELABORANDO A SOLUÇÃO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283968" y="2420888"/>
            <a:ext cx="2736304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600" dirty="0">
              <a:solidFill>
                <a:srgbClr val="FF0000"/>
              </a:solidFill>
            </a:endParaRPr>
          </a:p>
        </p:txBody>
      </p:sp>
      <p:sp>
        <p:nvSpPr>
          <p:cNvPr id="17" name="Espaço Reservado para Conteúdo 8"/>
          <p:cNvSpPr txBox="1">
            <a:spLocks/>
          </p:cNvSpPr>
          <p:nvPr/>
        </p:nvSpPr>
        <p:spPr bwMode="auto">
          <a:xfrm>
            <a:off x="468000" y="1340768"/>
            <a:ext cx="8208000" cy="5002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24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Podemos elaborar a seguinte equação para tentar responder o problemas proposto:</a:t>
            </a:r>
          </a:p>
          <a:p>
            <a:pPr algn="just">
              <a:lnSpc>
                <a:spcPct val="150000"/>
              </a:lnSpc>
            </a:pPr>
            <a:r>
              <a:rPr lang="pt-BR" sz="2400" i="1" dirty="0" smtClean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Área = 10 m</a:t>
            </a:r>
            <a:r>
              <a:rPr lang="pt-BR" sz="2400" i="1" baseline="30000" dirty="0" smtClean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2 </a:t>
            </a:r>
            <a:endParaRPr lang="pt-BR" sz="2400" i="1" dirty="0" smtClean="0">
              <a:solidFill>
                <a:srgbClr val="0070C0"/>
              </a:solidFill>
              <a:latin typeface="+mj-lt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i="1" dirty="0" smtClean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Perímetro 12 m</a:t>
            </a:r>
            <a:endParaRPr lang="pt-BR" sz="2400" b="1" i="1" dirty="0" smtClean="0">
              <a:solidFill>
                <a:srgbClr val="0070C0"/>
              </a:solidFill>
              <a:latin typeface="+mj-lt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Sendo </a:t>
            </a:r>
            <a:r>
              <a:rPr lang="pt-BR" sz="2400" b="1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x</a:t>
            </a:r>
            <a:r>
              <a:rPr lang="pt-BR" sz="24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e </a:t>
            </a:r>
            <a:r>
              <a:rPr lang="pt-BR" sz="2400" b="1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y</a:t>
            </a:r>
            <a:r>
              <a:rPr lang="pt-BR" sz="24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as medidas dos lados do retângulo:</a:t>
            </a:r>
          </a:p>
          <a:p>
            <a:pPr algn="just">
              <a:lnSpc>
                <a:spcPct val="150000"/>
              </a:lnSpc>
            </a:pPr>
            <a:r>
              <a:rPr lang="pt-BR" sz="2400" dirty="0" smtClean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Área = x . y </a:t>
            </a:r>
          </a:p>
          <a:p>
            <a:pPr algn="just">
              <a:lnSpc>
                <a:spcPct val="150000"/>
              </a:lnSpc>
            </a:pPr>
            <a:r>
              <a:rPr lang="pt-BR" sz="2400" dirty="0" smtClean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Perímetro = 2x + 2y</a:t>
            </a:r>
          </a:p>
          <a:p>
            <a:pPr algn="just">
              <a:lnSpc>
                <a:spcPct val="150000"/>
              </a:lnSpc>
            </a:pPr>
            <a:r>
              <a:rPr lang="pt-BR" sz="24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Como a área deve ser igual a </a:t>
            </a:r>
            <a:r>
              <a:rPr lang="pt-BR" sz="2400" b="1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10 m</a:t>
            </a:r>
            <a:r>
              <a:rPr lang="pt-BR" sz="2400" b="1" baseline="300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pt-BR" sz="2400" i="1" baseline="300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 </a:t>
            </a:r>
            <a:r>
              <a:rPr lang="pt-BR" sz="24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temos:  </a:t>
            </a:r>
            <a:r>
              <a:rPr lang="pt-BR" sz="2400" b="1" dirty="0" smtClean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x. y = </a:t>
            </a:r>
            <a:r>
              <a:rPr lang="pt-BR" sz="2400" b="1" i="1" dirty="0" smtClean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10</a:t>
            </a:r>
            <a:endParaRPr lang="pt-BR" sz="2400" b="1" dirty="0" smtClean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  <a:p>
            <a:pPr algn="r"/>
            <a:r>
              <a:rPr lang="pt-BR" dirty="0" smtClean="0"/>
              <a:t>                                                               </a:t>
            </a:r>
            <a:endParaRPr lang="pt-BR" sz="2600" b="1" i="1" dirty="0">
              <a:solidFill>
                <a:srgbClr val="0070C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577122" y="20515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x</a:t>
            </a:r>
            <a:endParaRPr lang="pt-BR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899054" y="26276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y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xmlns="" val="152742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4957" y="548680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VAMOS INVENTAR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Espaço Reservado para Conteúdo 4"/>
          <p:cNvSpPr txBox="1">
            <a:spLocks/>
          </p:cNvSpPr>
          <p:nvPr/>
        </p:nvSpPr>
        <p:spPr bwMode="auto">
          <a:xfrm>
            <a:off x="468000" y="1628800"/>
            <a:ext cx="820800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2400" dirty="0" smtClean="0">
                <a:solidFill>
                  <a:schemeClr val="tx1"/>
                </a:solidFill>
              </a:rPr>
              <a:t>Elabore e resolva uma questão que envolvendo os seguintes conceitos:</a:t>
            </a: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solidFill>
                  <a:schemeClr val="tx1"/>
                </a:solidFill>
              </a:rPr>
              <a:t>a) Forma algébrica dos números complexos;</a:t>
            </a: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solidFill>
                  <a:schemeClr val="tx1"/>
                </a:solidFill>
              </a:rPr>
              <a:t>b) Forma trigonométrica dos números complexos;</a:t>
            </a: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solidFill>
                  <a:schemeClr val="tx1"/>
                </a:solidFill>
              </a:rPr>
              <a:t>c) Representação dos números complexos no plano. </a:t>
            </a:r>
          </a:p>
          <a:p>
            <a:endParaRPr lang="pt-BR" sz="2200" dirty="0" smtClean="0">
              <a:solidFill>
                <a:schemeClr val="tx1"/>
              </a:solidFill>
            </a:endParaRPr>
          </a:p>
          <a:p>
            <a:pPr marL="514350" indent="-514350" algn="just"/>
            <a:endParaRPr lang="pt-BR" dirty="0" smtClean="0">
              <a:solidFill>
                <a:schemeClr val="tx1"/>
              </a:solidFill>
            </a:endParaRPr>
          </a:p>
          <a:p>
            <a:pPr marL="514350" indent="-514350" algn="just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23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137" y="2492896"/>
            <a:ext cx="1904459" cy="1944216"/>
          </a:xfrm>
          <a:prstGeom prst="rect">
            <a:avLst/>
          </a:prstGeom>
          <a:noFill/>
        </p:spPr>
      </p:pic>
      <p:sp>
        <p:nvSpPr>
          <p:cNvPr id="26" name="CaixaDeTexto 25"/>
          <p:cNvSpPr txBox="1"/>
          <p:nvPr/>
        </p:nvSpPr>
        <p:spPr>
          <a:xfrm>
            <a:off x="6841844" y="4442035"/>
            <a:ext cx="18341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latin typeface="+mj-lt"/>
              </a:rPr>
              <a:t>Imagem do PowerPoint, clip-art</a:t>
            </a:r>
            <a:endParaRPr lang="pt-BR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66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4957" y="548680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RETOMANDO A SITUAÇÃO-PROBLEMA INICIAL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43138587"/>
              </p:ext>
            </p:extLst>
          </p:nvPr>
        </p:nvGraphicFramePr>
        <p:xfrm>
          <a:off x="4514850" y="1700806"/>
          <a:ext cx="114300" cy="215900"/>
        </p:xfrm>
        <a:graphic>
          <a:graphicData uri="http://schemas.openxmlformats.org/presentationml/2006/ole">
            <p:oleObj spid="_x0000_s19464" name="Equação" r:id="rId4" imgW="114151" imgH="215619" progId="Equation.3">
              <p:embed/>
            </p:oleObj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088548" y="1556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016540" y="2204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409121" y="1556790"/>
            <a:ext cx="5098983" cy="2376265"/>
          </a:xfrm>
          <a:prstGeom prst="wedgeRoundRectCallout">
            <a:avLst>
              <a:gd name="adj1" fmla="val 53180"/>
              <a:gd name="adj2" fmla="val -1073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2200" dirty="0" smtClean="0">
                <a:latin typeface="+mj-lt"/>
                <a:cs typeface="Arial" pitchFamily="34" charset="0"/>
              </a:rPr>
              <a:t>Você deve lembrar que, para retomar alguns conceitos sobre os números complexos, iniciamos esta aula com o seguinte problema:   </a:t>
            </a:r>
          </a:p>
          <a:p>
            <a:pPr algn="ctr">
              <a:lnSpc>
                <a:spcPct val="150000"/>
              </a:lnSpc>
            </a:pPr>
            <a:endParaRPr lang="pt-BR" sz="2000" dirty="0">
              <a:latin typeface="+mj-lt"/>
              <a:cs typeface="Arial" pitchFamily="34" charset="0"/>
            </a:endParaRPr>
          </a:p>
        </p:txBody>
      </p:sp>
      <p:pic>
        <p:nvPicPr>
          <p:cNvPr id="10" name="Picture 4" descr="File:Jonata Boy with headphone.sv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 flipH="1" flipV="1">
            <a:off x="5728508" y="1700806"/>
            <a:ext cx="2232248" cy="2232248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 rot="16200000">
            <a:off x="6967453" y="2550095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Disponível em </a:t>
            </a:r>
            <a:r>
              <a:rPr lang="pt-BR" sz="800" dirty="0" smtClean="0">
                <a:hlinkClick r:id="rId6"/>
              </a:rPr>
              <a:t>http://commons.wikimedia.org/wiki/File:Jonata_Boy_with_headphone.svg</a:t>
            </a:r>
            <a:r>
              <a:rPr lang="pt-BR" sz="800" dirty="0" smtClean="0"/>
              <a:t>, acesso em 02/08/2015</a:t>
            </a:r>
            <a:endParaRPr lang="pt-BR" sz="800" dirty="0"/>
          </a:p>
        </p:txBody>
      </p:sp>
      <p:sp>
        <p:nvSpPr>
          <p:cNvPr id="2" name="Retângulo 1"/>
          <p:cNvSpPr/>
          <p:nvPr/>
        </p:nvSpPr>
        <p:spPr>
          <a:xfrm>
            <a:off x="409122" y="4106396"/>
            <a:ext cx="80133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cs typeface="Arial" panose="020B0604020202020204" pitchFamily="34" charset="0"/>
              </a:rPr>
              <a:t>Maria Eduarda deseja construir um canteiro de forma retangular cujo perímetro seja 12 m e que possua exatamente 10 m</a:t>
            </a:r>
            <a:r>
              <a:rPr lang="pt-BR" baseline="30000" dirty="0">
                <a:cs typeface="Arial" panose="020B0604020202020204" pitchFamily="34" charset="0"/>
              </a:rPr>
              <a:t>2 </a:t>
            </a:r>
            <a:r>
              <a:rPr lang="pt-BR" dirty="0">
                <a:cs typeface="Arial" panose="020B0604020202020204" pitchFamily="34" charset="0"/>
              </a:rPr>
              <a:t>de área. Quais devem ser as medidas dos lados desse canteiro?</a:t>
            </a:r>
            <a:endParaRPr lang="pt-BR" alt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254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4957" y="548680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RETOMANDO A SITUAÇÃO-PROBLEMA INICIAL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20960020"/>
              </p:ext>
            </p:extLst>
          </p:nvPr>
        </p:nvGraphicFramePr>
        <p:xfrm>
          <a:off x="4514850" y="1700806"/>
          <a:ext cx="114300" cy="215900"/>
        </p:xfrm>
        <a:graphic>
          <a:graphicData uri="http://schemas.openxmlformats.org/presentationml/2006/ole">
            <p:oleObj spid="_x0000_s20488" name="Equação" r:id="rId4" imgW="114151" imgH="215619" progId="Equation.3">
              <p:embed/>
            </p:oleObj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088548" y="1556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016540" y="2204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10" name="Picture 4" descr="File:Jonata Boy with headphone.sv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 flipV="1">
            <a:off x="589951" y="2204864"/>
            <a:ext cx="2232248" cy="2232248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539552" y="4552586"/>
            <a:ext cx="205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Disponível em </a:t>
            </a:r>
            <a:r>
              <a:rPr lang="pt-BR" sz="800" dirty="0" smtClean="0">
                <a:hlinkClick r:id="rId6"/>
              </a:rPr>
              <a:t>http://commons.wikimedia.org/wiki/File:Jonata_Boy_with_headphone.svg</a:t>
            </a:r>
            <a:r>
              <a:rPr lang="pt-BR" sz="800" dirty="0" smtClean="0"/>
              <a:t>, acesso em 02/08/2015</a:t>
            </a:r>
            <a:endParaRPr lang="pt-BR" sz="8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Texto explicativo retangular com cantos arredondados 11"/>
              <p:cNvSpPr/>
              <p:nvPr/>
            </p:nvSpPr>
            <p:spPr>
              <a:xfrm>
                <a:off x="3131840" y="1549285"/>
                <a:ext cx="5451117" cy="4688027"/>
              </a:xfrm>
              <a:prstGeom prst="wedgeRoundRectCallout">
                <a:avLst>
                  <a:gd name="adj1" fmla="val -54584"/>
                  <a:gd name="adj2" fmla="val -12344"/>
                  <a:gd name="adj3" fmla="val 1666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pt-BR" sz="2200" dirty="0" smtClean="0">
                    <a:latin typeface="+mj-lt"/>
                    <a:cs typeface="Arial" pitchFamily="34" charset="0"/>
                  </a:rPr>
                  <a:t>Como vimos, na resolução do problema, deparamo-nos com seguinte situação:  </a:t>
                </a:r>
                <a14:m>
                  <m:oMath xmlns:m="http://schemas.openxmlformats.org/officeDocument/2006/math">
                    <m:r>
                      <a:rPr lang="pt-BR" sz="2200" b="1" i="1">
                        <a:solidFill>
                          <a:srgbClr val="0070C0"/>
                        </a:solidFill>
                        <a:latin typeface="+mj-lt"/>
                      </a:rPr>
                      <m:t>𝒙</m:t>
                    </m:r>
                    <m:r>
                      <a:rPr lang="pt-BR" sz="2200" b="1" i="1">
                        <a:solidFill>
                          <a:srgbClr val="0070C0"/>
                        </a:solidFill>
                        <a:latin typeface="+mj-lt"/>
                      </a:rPr>
                      <m:t>=</m:t>
                    </m:r>
                    <m:f>
                      <m:fPr>
                        <m:ctrlPr>
                          <a:rPr lang="pt-BR" sz="2200" b="1" i="1">
                            <a:solidFill>
                              <a:srgbClr val="0070C0"/>
                            </a:solidFill>
                            <a:latin typeface="+mj-lt"/>
                          </a:rPr>
                        </m:ctrlPr>
                      </m:fPr>
                      <m:num>
                        <m:r>
                          <a:rPr lang="pt-BR" sz="2200" b="1" i="1">
                            <a:solidFill>
                              <a:srgbClr val="0070C0"/>
                            </a:solidFill>
                            <a:latin typeface="+mj-lt"/>
                          </a:rPr>
                          <m:t>−</m:t>
                        </m:r>
                        <m:r>
                          <a:rPr lang="pt-BR" sz="2200" b="1" i="1">
                            <a:solidFill>
                              <a:srgbClr val="0070C0"/>
                            </a:solidFill>
                            <a:latin typeface="+mj-lt"/>
                          </a:rPr>
                          <m:t>𝟔</m:t>
                        </m:r>
                        <m:r>
                          <a:rPr lang="pt-BR" sz="2200" b="1" i="1">
                            <a:solidFill>
                              <a:srgbClr val="0070C0"/>
                            </a:solidFill>
                            <a:latin typeface="+mj-lt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pt-BR" sz="2200" b="1" i="1">
                                <a:solidFill>
                                  <a:srgbClr val="0070C0"/>
                                </a:solidFill>
                                <a:latin typeface="+mj-lt"/>
                              </a:rPr>
                            </m:ctrlPr>
                          </m:radPr>
                          <m:deg/>
                          <m:e>
                            <m:r>
                              <a:rPr lang="pt-BR" sz="2200" b="1" i="1">
                                <a:solidFill>
                                  <a:srgbClr val="0070C0"/>
                                </a:solidFill>
                                <a:latin typeface="+mj-lt"/>
                              </a:rPr>
                              <m:t>−</m:t>
                            </m:r>
                            <m:r>
                              <a:rPr lang="pt-BR" sz="2200" b="1" i="1">
                                <a:solidFill>
                                  <a:srgbClr val="0070C0"/>
                                </a:solidFill>
                                <a:latin typeface="+mj-lt"/>
                              </a:rPr>
                              <m:t>𝟒</m:t>
                            </m:r>
                          </m:e>
                        </m:rad>
                      </m:num>
                      <m:den>
                        <m:r>
                          <a:rPr lang="pt-BR" sz="2200" b="1" i="1">
                            <a:solidFill>
                              <a:srgbClr val="0070C0"/>
                            </a:solidFill>
                            <a:latin typeface="+mj-lt"/>
                          </a:rPr>
                          <m:t>−</m:t>
                        </m:r>
                        <m:r>
                          <a:rPr lang="pt-BR" sz="2200" b="1" i="1">
                            <a:solidFill>
                              <a:srgbClr val="0070C0"/>
                            </a:solidFill>
                            <a:latin typeface="+mj-lt"/>
                          </a:rPr>
                          <m:t>𝟐</m:t>
                        </m:r>
                      </m:den>
                    </m:f>
                  </m:oMath>
                </a14:m>
                <a:endParaRPr lang="pt-BR" sz="2200" dirty="0">
                  <a:latin typeface="+mj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pt-BR" sz="2200" dirty="0" smtClean="0">
                    <a:latin typeface="+mj-lt"/>
                    <a:cs typeface="Arial" pitchFamily="34" charset="0"/>
                  </a:rPr>
                  <a:t>O que indica que não será possível Maria Eduarda construir um canteiro com </a:t>
                </a:r>
                <a:r>
                  <a:rPr lang="pt-BR" sz="2200" dirty="0">
                    <a:latin typeface="+mj-lt"/>
                    <a:cs typeface="Arial" panose="020B0604020202020204" pitchFamily="34" charset="0"/>
                  </a:rPr>
                  <a:t>perímetro </a:t>
                </a:r>
                <a:r>
                  <a:rPr lang="pt-BR" sz="2200" dirty="0" smtClean="0">
                    <a:latin typeface="+mj-lt"/>
                    <a:cs typeface="Arial" panose="020B0604020202020204" pitchFamily="34" charset="0"/>
                  </a:rPr>
                  <a:t>12 </a:t>
                </a:r>
                <a:r>
                  <a:rPr lang="pt-BR" sz="2200" dirty="0">
                    <a:latin typeface="+mj-lt"/>
                    <a:cs typeface="Arial" panose="020B0604020202020204" pitchFamily="34" charset="0"/>
                  </a:rPr>
                  <a:t>m e que possua exatamente 10 m</a:t>
                </a:r>
                <a:r>
                  <a:rPr lang="pt-BR" sz="2200" baseline="30000" dirty="0">
                    <a:latin typeface="+mj-lt"/>
                    <a:cs typeface="Arial" panose="020B0604020202020204" pitchFamily="34" charset="0"/>
                  </a:rPr>
                  <a:t>2 </a:t>
                </a:r>
                <a:r>
                  <a:rPr lang="pt-BR" sz="2200" dirty="0">
                    <a:latin typeface="+mj-lt"/>
                    <a:cs typeface="Arial" panose="020B0604020202020204" pitchFamily="34" charset="0"/>
                  </a:rPr>
                  <a:t>de </a:t>
                </a:r>
                <a:r>
                  <a:rPr lang="pt-BR" sz="2200" dirty="0" smtClean="0">
                    <a:latin typeface="+mj-lt"/>
                    <a:cs typeface="Arial" pitchFamily="34" charset="0"/>
                  </a:rPr>
                  <a:t>área, ou seja, a equação não possui raízes reais.  </a:t>
                </a:r>
                <a:endParaRPr lang="pt-BR" sz="2200" dirty="0" smtClean="0">
                  <a:latin typeface="+mj-lt"/>
                  <a:cs typeface="Arial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endParaRPr lang="pt-BR" sz="2200" dirty="0" smtClean="0">
                  <a:latin typeface="+mj-lt"/>
                  <a:cs typeface="Arial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endParaRPr lang="pt-BR" sz="2000" dirty="0" smtClean="0">
                  <a:latin typeface="+mj-lt"/>
                  <a:cs typeface="Arial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endParaRPr lang="pt-BR" sz="2000" dirty="0">
                  <a:latin typeface="+mj-lt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2" name="Texto explicativo retangular com cantos arredondados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549285"/>
                <a:ext cx="5451117" cy="4688027"/>
              </a:xfrm>
              <a:prstGeom prst="wedgeRoundRectCallout">
                <a:avLst>
                  <a:gd name="adj1" fmla="val -54584"/>
                  <a:gd name="adj2" fmla="val -12344"/>
                  <a:gd name="adj3" fmla="val 16667"/>
                </a:avLst>
              </a:prstGeom>
              <a:blipFill rotWithShape="1">
                <a:blip r:embed="rId7"/>
                <a:stretch>
                  <a:fillRect b="-3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28873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4957" y="613137"/>
            <a:ext cx="82080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EXPLORANDO A SITUAÇÃO-PROBLEMA INICIAL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Espaço Reservado para Conteúdo 4"/>
          <p:cNvSpPr txBox="1">
            <a:spLocks/>
          </p:cNvSpPr>
          <p:nvPr/>
        </p:nvSpPr>
        <p:spPr bwMode="auto">
          <a:xfrm>
            <a:off x="683567" y="1628800"/>
            <a:ext cx="5800397" cy="2124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2200" b="1" dirty="0" smtClean="0">
                <a:solidFill>
                  <a:srgbClr val="0070C0"/>
                </a:solidFill>
              </a:rPr>
              <a:t>ATIVIDADE EM GRUPO</a:t>
            </a: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solidFill>
                  <a:schemeClr val="tx1"/>
                </a:solidFill>
              </a:rPr>
              <a:t>Escreva as raízes da equação </a:t>
            </a:r>
            <a:r>
              <a:rPr lang="pt-BR" sz="2200" b="1" dirty="0" smtClean="0">
                <a:solidFill>
                  <a:schemeClr val="tx1"/>
                </a:solidFill>
              </a:rPr>
              <a:t>- x</a:t>
            </a:r>
            <a:r>
              <a:rPr lang="pt-BR" sz="2200" b="1" i="1" baseline="30000" dirty="0" smtClean="0">
                <a:solidFill>
                  <a:schemeClr val="tx1"/>
                </a:solidFill>
              </a:rPr>
              <a:t>2</a:t>
            </a:r>
            <a:r>
              <a:rPr lang="pt-BR" sz="2200" b="1" dirty="0" smtClean="0">
                <a:solidFill>
                  <a:schemeClr val="tx1"/>
                </a:solidFill>
              </a:rPr>
              <a:t> </a:t>
            </a:r>
            <a:r>
              <a:rPr lang="pt-BR" sz="2200" b="1" dirty="0">
                <a:solidFill>
                  <a:schemeClr val="tx1"/>
                </a:solidFill>
              </a:rPr>
              <a:t>+ 6x – 10 = </a:t>
            </a:r>
            <a:r>
              <a:rPr lang="pt-BR" sz="2200" b="1" dirty="0" smtClean="0">
                <a:solidFill>
                  <a:schemeClr val="tx1"/>
                </a:solidFill>
              </a:rPr>
              <a:t>0</a:t>
            </a:r>
            <a:r>
              <a:rPr lang="pt-BR" sz="2200" dirty="0" smtClean="0">
                <a:solidFill>
                  <a:schemeClr val="tx1"/>
                </a:solidFill>
              </a:rPr>
              <a:t> na forma algébrica. Em seguida, escolha uma das raízes da equação dada e procure representá-la na forma trigonométrica.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solidFill>
                  <a:srgbClr val="FF0000"/>
                </a:solidFill>
              </a:rPr>
              <a:t>DICA:</a:t>
            </a:r>
            <a:r>
              <a:rPr lang="pt-BR" sz="1800" dirty="0" smtClean="0">
                <a:solidFill>
                  <a:srgbClr val="0070C0"/>
                </a:solidFill>
              </a:rPr>
              <a:t> Para determinar o argumento quando o seno e o cosseno não são valores notáveis utilize uma calculadora científica ou tabela trigonométrica. </a:t>
            </a:r>
          </a:p>
        </p:txBody>
      </p:sp>
      <p:pic>
        <p:nvPicPr>
          <p:cNvPr id="14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3965" y="1728890"/>
            <a:ext cx="1904459" cy="1944216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>
            <a:off x="6554268" y="3678029"/>
            <a:ext cx="18341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latin typeface="+mj-lt"/>
              </a:rPr>
              <a:t>Imagem do PowerPoint, clip-art</a:t>
            </a:r>
            <a:endParaRPr lang="pt-BR" sz="1000" dirty="0">
              <a:latin typeface="+mj-lt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843438" y="5589240"/>
            <a:ext cx="770485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2000" dirty="0" smtClean="0">
                <a:solidFill>
                  <a:srgbClr val="0070C0"/>
                </a:solidFill>
                <a:latin typeface="+mj-lt"/>
              </a:rPr>
              <a:t>Resposta: Sendo z</a:t>
            </a:r>
            <a:r>
              <a:rPr lang="pt-BR" sz="2000" baseline="-25000" dirty="0" smtClean="0">
                <a:solidFill>
                  <a:srgbClr val="0070C0"/>
                </a:solidFill>
                <a:latin typeface="+mj-lt"/>
              </a:rPr>
              <a:t>1</a:t>
            </a:r>
            <a:r>
              <a:rPr lang="pt-BR" sz="2000" dirty="0" smtClean="0">
                <a:solidFill>
                  <a:srgbClr val="0070C0"/>
                </a:solidFill>
                <a:latin typeface="+mj-lt"/>
              </a:rPr>
              <a:t> e z</a:t>
            </a:r>
            <a:r>
              <a:rPr lang="pt-BR" sz="2000" baseline="-25000" dirty="0" smtClean="0">
                <a:solidFill>
                  <a:srgbClr val="0070C0"/>
                </a:solidFill>
                <a:latin typeface="+mj-lt"/>
              </a:rPr>
              <a:t>2</a:t>
            </a:r>
            <a:r>
              <a:rPr lang="pt-BR" sz="2000" dirty="0" smtClean="0">
                <a:solidFill>
                  <a:srgbClr val="0070C0"/>
                </a:solidFill>
                <a:latin typeface="+mj-lt"/>
              </a:rPr>
              <a:t> as raízes da equação são: </a:t>
            </a:r>
            <a:r>
              <a:rPr lang="pt-BR" sz="2000" b="1" dirty="0">
                <a:solidFill>
                  <a:srgbClr val="0070C0"/>
                </a:solidFill>
                <a:latin typeface="+mj-lt"/>
              </a:rPr>
              <a:t>z</a:t>
            </a:r>
            <a:r>
              <a:rPr lang="pt-BR" sz="2000" b="1" baseline="-25000" dirty="0">
                <a:solidFill>
                  <a:srgbClr val="0070C0"/>
                </a:solidFill>
                <a:latin typeface="+mj-lt"/>
              </a:rPr>
              <a:t>1</a:t>
            </a:r>
            <a:r>
              <a:rPr lang="pt-BR" sz="20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pt-BR" sz="2000" b="1" dirty="0" smtClean="0">
                <a:solidFill>
                  <a:srgbClr val="0070C0"/>
                </a:solidFill>
                <a:latin typeface="+mj-lt"/>
              </a:rPr>
              <a:t>= 3 – i e z</a:t>
            </a:r>
            <a:r>
              <a:rPr lang="pt-BR" sz="2000" b="1" baseline="-25000" dirty="0" smtClean="0">
                <a:solidFill>
                  <a:srgbClr val="0070C0"/>
                </a:solidFill>
                <a:latin typeface="+mj-lt"/>
              </a:rPr>
              <a:t>2</a:t>
            </a:r>
            <a:r>
              <a:rPr lang="pt-BR" sz="20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pt-BR" sz="2000" b="1" dirty="0">
                <a:solidFill>
                  <a:srgbClr val="0070C0"/>
                </a:solidFill>
                <a:latin typeface="+mj-lt"/>
              </a:rPr>
              <a:t>= 3 </a:t>
            </a:r>
            <a:r>
              <a:rPr lang="pt-BR" sz="2000" b="1" dirty="0" smtClean="0">
                <a:solidFill>
                  <a:srgbClr val="0070C0"/>
                </a:solidFill>
                <a:latin typeface="+mj-lt"/>
              </a:rPr>
              <a:t>+ </a:t>
            </a:r>
            <a:r>
              <a:rPr lang="pt-BR" sz="2000" b="1" dirty="0">
                <a:solidFill>
                  <a:srgbClr val="0070C0"/>
                </a:solidFill>
                <a:latin typeface="+mj-lt"/>
              </a:rPr>
              <a:t>i</a:t>
            </a:r>
            <a:r>
              <a:rPr lang="pt-BR" sz="2000" dirty="0" smtClean="0">
                <a:solidFill>
                  <a:srgbClr val="0070C0"/>
                </a:solidFill>
                <a:latin typeface="+mj-lt"/>
              </a:rPr>
              <a:t> </a:t>
            </a:r>
            <a:endParaRPr lang="pt-BR" sz="20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89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4957" y="613137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PROPOSTA DE PESQUISA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Espaço Reservado para Conteúdo 4"/>
          <p:cNvSpPr txBox="1">
            <a:spLocks/>
          </p:cNvSpPr>
          <p:nvPr/>
        </p:nvSpPr>
        <p:spPr bwMode="auto">
          <a:xfrm>
            <a:off x="2915815" y="1809704"/>
            <a:ext cx="5616625" cy="36355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400" b="1" dirty="0" smtClean="0">
                <a:solidFill>
                  <a:srgbClr val="0070C0"/>
                </a:solidFill>
              </a:rPr>
              <a:t>ATIVIDADE EM GRUPO</a:t>
            </a:r>
          </a:p>
          <a:p>
            <a:pPr algn="just">
              <a:lnSpc>
                <a:spcPct val="150000"/>
              </a:lnSpc>
            </a:pPr>
            <a:r>
              <a:rPr lang="pt-BR" sz="2400" dirty="0" smtClean="0">
                <a:solidFill>
                  <a:schemeClr val="tx1"/>
                </a:solidFill>
              </a:rPr>
              <a:t>Com os seus colegas, pesquise a importância da representação de um número complexo na forma trigonométrica.</a:t>
            </a:r>
          </a:p>
          <a:p>
            <a:pPr algn="just">
              <a:lnSpc>
                <a:spcPct val="150000"/>
              </a:lnSpc>
            </a:pPr>
            <a:r>
              <a:rPr lang="pt-BR" sz="2400" dirty="0" smtClean="0">
                <a:solidFill>
                  <a:schemeClr val="tx1"/>
                </a:solidFill>
              </a:rPr>
              <a:t>Socialize o resultado da pesquisa com a turma.  </a:t>
            </a:r>
          </a:p>
        </p:txBody>
      </p:sp>
      <p:pic>
        <p:nvPicPr>
          <p:cNvPr id="14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317" y="2204864"/>
            <a:ext cx="1904459" cy="1944216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>
            <a:off x="721620" y="4154003"/>
            <a:ext cx="18341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latin typeface="+mj-lt"/>
              </a:rPr>
              <a:t>Imagem do PowerPoint, clip-art</a:t>
            </a:r>
            <a:endParaRPr lang="pt-BR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166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4957" y="548680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INDICAÇÕES DE SITES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Espaço Reservado para Conteúdo 4"/>
          <p:cNvSpPr txBox="1">
            <a:spLocks/>
          </p:cNvSpPr>
          <p:nvPr/>
        </p:nvSpPr>
        <p:spPr>
          <a:xfrm>
            <a:off x="314325" y="1412776"/>
            <a:ext cx="8496300" cy="46085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ts val="80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lang="pt-BR" sz="32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>
              <a:defRPr/>
            </a:pPr>
            <a:r>
              <a:rPr sz="1400" kern="0" dirty="0" smtClean="0">
                <a:latin typeface="+mj-lt"/>
                <a:cs typeface="Times New Roman" panose="02020603050405020304" pitchFamily="18" charset="0"/>
              </a:rPr>
              <a:t>Banco de Aulas da Secretaria de Educação de PE - </a:t>
            </a:r>
            <a:r>
              <a:rPr sz="1400" kern="0" dirty="0">
                <a:latin typeface="+mj-lt"/>
                <a:cs typeface="Times New Roman" panose="02020603050405020304" pitchFamily="18" charset="0"/>
                <a:hlinkClick r:id="rId3"/>
              </a:rPr>
              <a:t>http://</a:t>
            </a:r>
            <a:r>
              <a:rPr sz="1400" kern="0" dirty="0" smtClean="0">
                <a:latin typeface="+mj-lt"/>
                <a:cs typeface="Times New Roman" panose="02020603050405020304" pitchFamily="18" charset="0"/>
                <a:hlinkClick r:id="rId3"/>
              </a:rPr>
              <a:t>www1.educacao.pe.gov.br/cpar</a:t>
            </a:r>
            <a:r>
              <a:rPr sz="1400" kern="0" dirty="0" smtClean="0">
                <a:latin typeface="+mj-lt"/>
                <a:cs typeface="Times New Roman" panose="02020603050405020304" pitchFamily="18" charset="0"/>
              </a:rPr>
              <a:t>	 </a:t>
            </a:r>
          </a:p>
          <a:p>
            <a:pPr>
              <a:defRPr/>
            </a:pPr>
            <a:r>
              <a:rPr sz="1400" kern="0" dirty="0" smtClean="0">
                <a:latin typeface="+mj-lt"/>
                <a:cs typeface="Times New Roman" panose="02020603050405020304" pitchFamily="18" charset="0"/>
              </a:rPr>
              <a:t>Domínio Público - </a:t>
            </a:r>
            <a:r>
              <a:rPr sz="1400" kern="0" dirty="0" smtClean="0">
                <a:latin typeface="+mj-lt"/>
                <a:cs typeface="Times New Roman" panose="02020603050405020304" pitchFamily="18" charset="0"/>
                <a:hlinkClick r:id="rId4"/>
              </a:rPr>
              <a:t>http://www.dominiopublico.gov.br</a:t>
            </a:r>
            <a:endParaRPr sz="1400" kern="0" dirty="0" smtClean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+mj-lt"/>
                <a:cs typeface="Times New Roman" panose="02020603050405020304" pitchFamily="18" charset="0"/>
              </a:rPr>
              <a:t>Portal </a:t>
            </a:r>
            <a:r>
              <a:rPr sz="1400" kern="0" dirty="0">
                <a:latin typeface="+mj-lt"/>
                <a:cs typeface="Times New Roman" panose="02020603050405020304" pitchFamily="18" charset="0"/>
              </a:rPr>
              <a:t>da Matemática | OBMEP - </a:t>
            </a:r>
            <a:r>
              <a:rPr sz="1400" kern="0" dirty="0">
                <a:latin typeface="+mj-lt"/>
                <a:cs typeface="Times New Roman" panose="02020603050405020304" pitchFamily="18" charset="0"/>
                <a:hlinkClick r:id="rId5"/>
              </a:rPr>
              <a:t>http://</a:t>
            </a:r>
            <a:r>
              <a:rPr sz="1400" kern="0" dirty="0" smtClean="0">
                <a:latin typeface="+mj-lt"/>
                <a:cs typeface="Times New Roman" panose="02020603050405020304" pitchFamily="18" charset="0"/>
                <a:hlinkClick r:id="rId5"/>
              </a:rPr>
              <a:t>matematica.obmep.org.br</a:t>
            </a:r>
            <a:r>
              <a:rPr sz="1400" kern="0" dirty="0">
                <a:latin typeface="+mj-lt"/>
                <a:cs typeface="Times New Roman" panose="02020603050405020304" pitchFamily="18" charset="0"/>
              </a:rPr>
              <a:t> </a:t>
            </a:r>
            <a:endParaRPr sz="1400" kern="0" dirty="0" smtClean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+mj-lt"/>
                <a:cs typeface="Times New Roman" panose="02020603050405020304" pitchFamily="18" charset="0"/>
              </a:rPr>
              <a:t>Revista EM TEIA|UFPE – </a:t>
            </a:r>
            <a:r>
              <a:rPr sz="1400" kern="0" dirty="0" smtClean="0">
                <a:latin typeface="+mj-lt"/>
                <a:cs typeface="Times New Roman" panose="02020603050405020304" pitchFamily="18" charset="0"/>
                <a:hlinkClick r:id="rId6"/>
              </a:rPr>
              <a:t>http://www.gente.eti.br/edumatec/index.php?option=com_content&amp;view=article&amp;id=9&amp;Itemid=12</a:t>
            </a:r>
            <a:endParaRPr sz="1400" kern="0" dirty="0" smtClean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+mj-lt"/>
                <a:cs typeface="Times New Roman" panose="02020603050405020304" pitchFamily="18" charset="0"/>
              </a:rPr>
              <a:t>TV Escola - </a:t>
            </a:r>
            <a:r>
              <a:rPr sz="1400" kern="0" dirty="0" smtClean="0">
                <a:latin typeface="+mj-lt"/>
                <a:cs typeface="Times New Roman" panose="02020603050405020304" pitchFamily="18" charset="0"/>
                <a:hlinkClick r:id="rId7"/>
              </a:rPr>
              <a:t>http://tvescola.mec.gov.br/</a:t>
            </a:r>
            <a:endParaRPr sz="1400" kern="0" dirty="0" smtClean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+mj-lt"/>
                <a:cs typeface="Times New Roman" panose="02020603050405020304" pitchFamily="18" charset="0"/>
              </a:rPr>
              <a:t>SBEM - </a:t>
            </a:r>
            <a:r>
              <a:rPr sz="1400" kern="0" dirty="0" smtClean="0">
                <a:latin typeface="+mj-lt"/>
                <a:cs typeface="Times New Roman" panose="02020603050405020304" pitchFamily="18" charset="0"/>
                <a:hlinkClick r:id="rId8"/>
              </a:rPr>
              <a:t>http://www.sbem.com.br/index.php</a:t>
            </a:r>
            <a:endParaRPr sz="1400" kern="0" dirty="0" smtClean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+mj-lt"/>
                <a:cs typeface="Times New Roman" panose="02020603050405020304" pitchFamily="18" charset="0"/>
              </a:rPr>
              <a:t>Escola do Futuro – </a:t>
            </a:r>
            <a:r>
              <a:rPr sz="1400" kern="0" dirty="0" smtClean="0">
                <a:latin typeface="+mj-lt"/>
                <a:cs typeface="Times New Roman" panose="02020603050405020304" pitchFamily="18" charset="0"/>
                <a:hlinkClick r:id="rId9"/>
              </a:rPr>
              <a:t>http://futuro.usp.br</a:t>
            </a:r>
            <a:endParaRPr sz="1400" kern="0" dirty="0" smtClean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+mj-lt"/>
                <a:cs typeface="Times New Roman" panose="02020603050405020304" pitchFamily="18" charset="0"/>
              </a:rPr>
              <a:t>Matemática UOL - </a:t>
            </a:r>
            <a:r>
              <a:rPr sz="1400" kern="0" dirty="0" smtClean="0">
                <a:latin typeface="+mj-lt"/>
                <a:cs typeface="Times New Roman" panose="02020603050405020304" pitchFamily="18" charset="0"/>
                <a:hlinkClick r:id="rId10"/>
              </a:rPr>
              <a:t>http://educacao.uol.com.br/matematica</a:t>
            </a:r>
            <a:endParaRPr sz="1400" kern="0" dirty="0" smtClean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+mj-lt"/>
                <a:cs typeface="Times New Roman" panose="02020603050405020304" pitchFamily="18" charset="0"/>
              </a:rPr>
              <a:t>Coleção Explorando o Ensino da Matemática (Portal do professor)  - </a:t>
            </a:r>
            <a:r>
              <a:rPr sz="1400" kern="0" dirty="0" smtClean="0">
                <a:latin typeface="+mj-lt"/>
                <a:cs typeface="Times New Roman" panose="02020603050405020304" pitchFamily="18" charset="0"/>
                <a:hlinkClick r:id="rId11"/>
              </a:rPr>
              <a:t>http://portal.mec.gov.br</a:t>
            </a:r>
            <a:endParaRPr sz="1400" kern="0" dirty="0" smtClean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+mj-lt"/>
                <a:cs typeface="Times New Roman" panose="02020603050405020304" pitchFamily="18" charset="0"/>
              </a:rPr>
              <a:t>Companhia dos Números - </a:t>
            </a:r>
            <a:r>
              <a:rPr sz="1400" kern="0" dirty="0" smtClean="0">
                <a:latin typeface="+mj-lt"/>
                <a:cs typeface="Times New Roman" panose="02020603050405020304" pitchFamily="18" charset="0"/>
                <a:hlinkClick r:id="rId12"/>
              </a:rPr>
              <a:t>http://www.ciadosnumeros.com.br/</a:t>
            </a:r>
            <a:endParaRPr sz="1400" kern="0" dirty="0" smtClean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+mj-lt"/>
                <a:cs typeface="Times New Roman" panose="02020603050405020304" pitchFamily="18" charset="0"/>
              </a:rPr>
              <a:t>Site do ENEM - </a:t>
            </a:r>
            <a:r>
              <a:rPr sz="1400" kern="0" dirty="0" smtClean="0">
                <a:latin typeface="+mj-lt"/>
                <a:cs typeface="Times New Roman" panose="02020603050405020304" pitchFamily="18" charset="0"/>
                <a:hlinkClick r:id="rId13"/>
              </a:rPr>
              <a:t>http://www.enem.inep.gov.br</a:t>
            </a:r>
            <a:endParaRPr sz="1400" kern="0" dirty="0" smtClean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+mj-lt"/>
                <a:cs typeface="Times New Roman" panose="02020603050405020304" pitchFamily="18" charset="0"/>
              </a:rPr>
              <a:t>LEM-Laboratório do Ensino da Matemática - </a:t>
            </a:r>
            <a:r>
              <a:rPr sz="1400" kern="0" dirty="0" smtClean="0">
                <a:latin typeface="+mj-lt"/>
                <a:cs typeface="Times New Roman" panose="02020603050405020304" pitchFamily="18" charset="0"/>
                <a:hlinkClick r:id="rId14"/>
              </a:rPr>
              <a:t>http://www.ime.unicamp.br/lem/</a:t>
            </a:r>
            <a:endParaRPr sz="1400" kern="0" dirty="0" smtClean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+mj-lt"/>
                <a:cs typeface="Times New Roman" panose="02020603050405020304" pitchFamily="18" charset="0"/>
              </a:rPr>
              <a:t>Só Matemática - </a:t>
            </a:r>
            <a:r>
              <a:rPr sz="1400" kern="0" dirty="0" smtClean="0">
                <a:latin typeface="+mj-lt"/>
                <a:cs typeface="Times New Roman" panose="02020603050405020304" pitchFamily="18" charset="0"/>
                <a:hlinkClick r:id="rId15"/>
              </a:rPr>
              <a:t>http://www.somatematica.com.br/</a:t>
            </a:r>
            <a:endParaRPr sz="1400" kern="0" dirty="0" smtClean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+mj-lt"/>
                <a:cs typeface="Times New Roman" panose="02020603050405020304" pitchFamily="18" charset="0"/>
              </a:rPr>
              <a:t>Revista Brasileira de História da Matemática - </a:t>
            </a:r>
            <a:r>
              <a:rPr sz="1400" kern="0" dirty="0" smtClean="0">
                <a:latin typeface="+mj-lt"/>
                <a:cs typeface="Times New Roman" panose="02020603050405020304" pitchFamily="18" charset="0"/>
                <a:hlinkClick r:id="rId16"/>
              </a:rPr>
              <a:t>http://www.sbhmat.com.br/</a:t>
            </a:r>
            <a:endParaRPr sz="1400" kern="0" dirty="0" smtClean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endParaRPr sz="1600" kern="0" dirty="0" smtClean="0">
              <a:latin typeface="+mj-lt"/>
            </a:endParaRPr>
          </a:p>
          <a:p>
            <a:pPr>
              <a:defRPr/>
            </a:pPr>
            <a:endParaRPr kern="0" dirty="0" smtClean="0">
              <a:solidFill>
                <a:srgbClr val="002060"/>
              </a:solidFill>
              <a:latin typeface="+mj-lt"/>
            </a:endParaRPr>
          </a:p>
          <a:p>
            <a:pPr marL="514350" indent="-514350" algn="just">
              <a:defRPr/>
            </a:pPr>
            <a:endParaRPr kern="0" dirty="0" smtClean="0">
              <a:solidFill>
                <a:srgbClr val="FF0000"/>
              </a:solidFill>
              <a:latin typeface="+mj-lt"/>
            </a:endParaRPr>
          </a:p>
          <a:p>
            <a:pPr marL="514350" indent="-514350" algn="just">
              <a:defRPr/>
            </a:pPr>
            <a:endParaRPr kern="0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79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4957" y="548680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REFERÊNCIAS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68000" y="1556792"/>
            <a:ext cx="8208000" cy="45858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>
              <a:spcBef>
                <a:spcPct val="20000"/>
              </a:spcBef>
              <a:defRPr/>
            </a:pPr>
            <a:r>
              <a:rPr lang="pt-BR" altLang="pt-BR" sz="2000" dirty="0">
                <a:latin typeface="+mj-lt"/>
                <a:cs typeface="Times New Roman" panose="02020603050405020304" pitchFamily="18" charset="0"/>
              </a:rPr>
              <a:t>PERNAMBUCO. Parâmetros na Sala de Aula. Matemática. Ensino Fundamental e Médio. Recife: SE, 2013.</a:t>
            </a:r>
          </a:p>
          <a:p>
            <a:pPr lvl="0" algn="just" eaLnBrk="0" hangingPunct="0">
              <a:spcBef>
                <a:spcPct val="20000"/>
              </a:spcBef>
              <a:defRPr/>
            </a:pPr>
            <a:endParaRPr lang="pt-BR" sz="2000" dirty="0">
              <a:latin typeface="+mj-lt"/>
              <a:cs typeface="Times New Roman" pitchFamily="18" charset="0"/>
            </a:endParaRPr>
          </a:p>
          <a:p>
            <a:pPr lvl="0" algn="just" eaLnBrk="0" hangingPunct="0">
              <a:spcBef>
                <a:spcPct val="20000"/>
              </a:spcBef>
              <a:defRPr/>
            </a:pPr>
            <a:r>
              <a:rPr lang="pt-BR" sz="2000" dirty="0">
                <a:latin typeface="+mj-lt"/>
                <a:cs typeface="Times New Roman" pitchFamily="18" charset="0"/>
              </a:rPr>
              <a:t>PERNAMBUCO. Base Curricular Comum para as redes públicas de ensino: matemática. Recife: SE, 2008.</a:t>
            </a:r>
          </a:p>
          <a:p>
            <a:pPr lvl="0" algn="just" eaLnBrk="0" hangingPunct="0">
              <a:spcBef>
                <a:spcPct val="20000"/>
              </a:spcBef>
              <a:defRPr/>
            </a:pPr>
            <a:endParaRPr lang="pt-BR" sz="2000" dirty="0">
              <a:latin typeface="+mj-lt"/>
              <a:cs typeface="Times New Roman" pitchFamily="18" charset="0"/>
            </a:endParaRPr>
          </a:p>
          <a:p>
            <a:pPr lvl="0" algn="just" eaLnBrk="0" hangingPunct="0">
              <a:spcBef>
                <a:spcPct val="20000"/>
              </a:spcBef>
              <a:defRPr/>
            </a:pPr>
            <a:r>
              <a:rPr lang="pt-BR" sz="2000" dirty="0">
                <a:latin typeface="+mj-lt"/>
                <a:cs typeface="Times New Roman" pitchFamily="18" charset="0"/>
              </a:rPr>
              <a:t>PERNAMBUCO. Orientações teórico-metodológicas. Matemática. Ensino Médio. Recife: SE, 2008.</a:t>
            </a:r>
          </a:p>
          <a:p>
            <a:pPr algn="just" eaLnBrk="0" hangingPunct="0">
              <a:spcBef>
                <a:spcPct val="20000"/>
              </a:spcBef>
            </a:pPr>
            <a:endParaRPr lang="pt-BR" sz="2000" dirty="0">
              <a:latin typeface="+mj-lt"/>
              <a:cs typeface="Times New Roman" pitchFamily="18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pt-BR" sz="2000" dirty="0">
                <a:latin typeface="+mj-lt"/>
                <a:cs typeface="Times New Roman" pitchFamily="18" charset="0"/>
              </a:rPr>
              <a:t>SMOLE, Kátia Stocco; DINIZ, Maria Ignez. Matemática Ensino Médio. Volume </a:t>
            </a:r>
            <a:r>
              <a:rPr lang="pt-BR" sz="2000" dirty="0" smtClean="0">
                <a:latin typeface="+mj-lt"/>
                <a:cs typeface="Times New Roman" pitchFamily="18" charset="0"/>
              </a:rPr>
              <a:t>3. </a:t>
            </a:r>
            <a:r>
              <a:rPr lang="pt-BR" sz="2000" dirty="0">
                <a:latin typeface="+mj-lt"/>
                <a:cs typeface="Times New Roman" pitchFamily="18" charset="0"/>
              </a:rPr>
              <a:t>São Paulo: Saraiva, </a:t>
            </a:r>
            <a:r>
              <a:rPr lang="pt-BR" sz="2000" dirty="0" smtClean="0">
                <a:latin typeface="+mj-lt"/>
                <a:cs typeface="Times New Roman" pitchFamily="18" charset="0"/>
              </a:rPr>
              <a:t>2013.  </a:t>
            </a:r>
            <a:endParaRPr lang="pt-BR" sz="2000" dirty="0">
              <a:latin typeface="+mj-lt"/>
              <a:cs typeface="Times New Roman" pitchFamily="18" charset="0"/>
            </a:endParaRPr>
          </a:p>
          <a:p>
            <a:pPr algn="just" eaLnBrk="0" hangingPunct="0">
              <a:spcBef>
                <a:spcPct val="20000"/>
              </a:spcBef>
            </a:pPr>
            <a:endParaRPr lang="pt-BR" sz="2000" dirty="0">
              <a:latin typeface="+mj-lt"/>
              <a:cs typeface="Times New Roman" pitchFamily="18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pt-BR" sz="2000" dirty="0">
                <a:latin typeface="+mj-lt"/>
                <a:cs typeface="Times New Roman" pitchFamily="18" charset="0"/>
              </a:rPr>
              <a:t>SOUZA, Joamir. Novo Olhar Matemática. Volume </a:t>
            </a:r>
            <a:r>
              <a:rPr lang="pt-BR" sz="2000" dirty="0" smtClean="0">
                <a:latin typeface="+mj-lt"/>
                <a:cs typeface="Times New Roman" pitchFamily="18" charset="0"/>
              </a:rPr>
              <a:t>3. </a:t>
            </a:r>
            <a:r>
              <a:rPr lang="pt-BR" sz="2000" dirty="0">
                <a:latin typeface="+mj-lt"/>
                <a:cs typeface="Times New Roman" pitchFamily="18" charset="0"/>
              </a:rPr>
              <a:t>São Paulo: FTD, </a:t>
            </a:r>
            <a:r>
              <a:rPr lang="pt-BR" sz="2000" dirty="0" smtClean="0">
                <a:latin typeface="+mj-lt"/>
                <a:cs typeface="Times New Roman" pitchFamily="18" charset="0"/>
              </a:rPr>
              <a:t>2013.</a:t>
            </a:r>
            <a:endParaRPr lang="pt-BR" sz="20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13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5580112" y="5481228"/>
            <a:ext cx="230425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2" name="Seta para a direita 11"/>
          <p:cNvSpPr/>
          <p:nvPr/>
        </p:nvSpPr>
        <p:spPr>
          <a:xfrm>
            <a:off x="2555776" y="1916832"/>
            <a:ext cx="129614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3" name="Seta para a direita 12"/>
          <p:cNvSpPr/>
          <p:nvPr/>
        </p:nvSpPr>
        <p:spPr>
          <a:xfrm>
            <a:off x="2555776" y="1268760"/>
            <a:ext cx="129614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7" name="Seta para a direita 6"/>
          <p:cNvSpPr/>
          <p:nvPr/>
        </p:nvSpPr>
        <p:spPr>
          <a:xfrm>
            <a:off x="1907704" y="5661248"/>
            <a:ext cx="72008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8" name="Seta para a direita 7"/>
          <p:cNvSpPr/>
          <p:nvPr/>
        </p:nvSpPr>
        <p:spPr>
          <a:xfrm>
            <a:off x="4716016" y="5661248"/>
            <a:ext cx="72008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1" name="CaixaDeTexto 6"/>
          <p:cNvSpPr>
            <a:spLocks/>
          </p:cNvSpPr>
          <p:nvPr/>
        </p:nvSpPr>
        <p:spPr bwMode="auto">
          <a:xfrm>
            <a:off x="320675" y="44624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396448" y="980728"/>
            <a:ext cx="8496032" cy="500263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sz="2400" i="1" dirty="0" smtClean="0">
                <a:solidFill>
                  <a:srgbClr val="0070C0"/>
                </a:solidFill>
              </a:rPr>
              <a:t>Área = 10 m</a:t>
            </a:r>
            <a:r>
              <a:rPr lang="pt-BR" sz="2400" i="1" baseline="30000" dirty="0" smtClean="0">
                <a:solidFill>
                  <a:srgbClr val="0070C0"/>
                </a:solidFill>
              </a:rPr>
              <a:t>2                                               </a:t>
            </a:r>
            <a:r>
              <a:rPr lang="pt-BR" sz="2400" i="1" dirty="0" smtClean="0">
                <a:solidFill>
                  <a:srgbClr val="0070C0"/>
                </a:solidFill>
              </a:rPr>
              <a:t>x . y  = 10           (Equação 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400" i="1" dirty="0" smtClean="0">
                <a:solidFill>
                  <a:srgbClr val="0070C0"/>
                </a:solidFill>
              </a:rPr>
              <a:t>Perímetro 12 m                          2x + 2y = 12       (Equação 2)</a:t>
            </a:r>
            <a:endParaRPr lang="pt-BR" sz="2400" b="1" i="1" dirty="0" smtClean="0">
              <a:solidFill>
                <a:srgbClr val="0070C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400" dirty="0" smtClean="0">
                <a:solidFill>
                  <a:srgbClr val="00B0F0"/>
                </a:solidFill>
              </a:rPr>
              <a:t>Na equação 2, subtraindo 2x nos dois membros temos: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dirty="0" smtClean="0">
                <a:solidFill>
                  <a:srgbClr val="002060"/>
                </a:solidFill>
              </a:rPr>
              <a:t>2x </a:t>
            </a:r>
            <a:r>
              <a:rPr lang="pt-BR" sz="2400" dirty="0" smtClean="0">
                <a:solidFill>
                  <a:srgbClr val="FF0000"/>
                </a:solidFill>
              </a:rPr>
              <a:t>– 2x</a:t>
            </a:r>
            <a:r>
              <a:rPr lang="pt-BR" sz="2400" dirty="0" smtClean="0">
                <a:solidFill>
                  <a:srgbClr val="002060"/>
                </a:solidFill>
              </a:rPr>
              <a:t> + 2y = 12 </a:t>
            </a:r>
            <a:r>
              <a:rPr lang="pt-BR" sz="2400" dirty="0" smtClean="0">
                <a:solidFill>
                  <a:srgbClr val="FF0000"/>
                </a:solidFill>
              </a:rPr>
              <a:t>– 2 x</a:t>
            </a:r>
            <a:r>
              <a:rPr lang="pt-BR" sz="2400" dirty="0" smtClean="0">
                <a:solidFill>
                  <a:srgbClr val="002060"/>
                </a:solidFill>
              </a:rPr>
              <a:t>        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dirty="0" smtClean="0">
                <a:solidFill>
                  <a:srgbClr val="002060"/>
                </a:solidFill>
              </a:rPr>
              <a:t>2y = 12 – 2x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400" dirty="0" smtClean="0">
                <a:solidFill>
                  <a:srgbClr val="00B0F0"/>
                </a:solidFill>
              </a:rPr>
              <a:t>Dividindo os dois membros por 2, obtemos: </a:t>
            </a:r>
            <a:r>
              <a:rPr lang="pt-BR" sz="2400" dirty="0" smtClean="0">
                <a:solidFill>
                  <a:srgbClr val="002060"/>
                </a:solidFill>
              </a:rPr>
              <a:t>y = 6 - x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400" dirty="0" smtClean="0">
                <a:solidFill>
                  <a:srgbClr val="00B0F0"/>
                </a:solidFill>
              </a:rPr>
              <a:t>Na equação 1, substituindo</a:t>
            </a:r>
            <a:r>
              <a:rPr lang="pt-BR" sz="2400" dirty="0" smtClean="0">
                <a:solidFill>
                  <a:srgbClr val="002060"/>
                </a:solidFill>
              </a:rPr>
              <a:t> y </a:t>
            </a:r>
            <a:r>
              <a:rPr lang="pt-BR" sz="2400" dirty="0" smtClean="0">
                <a:solidFill>
                  <a:srgbClr val="00B0F0"/>
                </a:solidFill>
              </a:rPr>
              <a:t>por</a:t>
            </a:r>
            <a:r>
              <a:rPr lang="pt-BR" sz="2400" dirty="0" smtClean="0">
                <a:solidFill>
                  <a:srgbClr val="002060"/>
                </a:solidFill>
              </a:rPr>
              <a:t> 6 – x</a:t>
            </a:r>
            <a:r>
              <a:rPr lang="pt-BR" sz="2400" dirty="0" smtClean="0">
                <a:solidFill>
                  <a:srgbClr val="00B0F0"/>
                </a:solidFill>
              </a:rPr>
              <a:t>, obtemos: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400" dirty="0" smtClean="0">
                <a:solidFill>
                  <a:srgbClr val="002060"/>
                </a:solidFill>
              </a:rPr>
              <a:t>x . y  = 10                    x.(6 – x) = 10                </a:t>
            </a:r>
            <a:r>
              <a:rPr lang="pt-BR" sz="2400" dirty="0" smtClean="0">
                <a:solidFill>
                  <a:srgbClr val="FF0000"/>
                </a:solidFill>
              </a:rPr>
              <a:t>- x</a:t>
            </a:r>
            <a:r>
              <a:rPr lang="pt-BR" sz="2400" i="1" baseline="30000" dirty="0" smtClean="0">
                <a:solidFill>
                  <a:srgbClr val="FF0000"/>
                </a:solidFill>
              </a:rPr>
              <a:t>2</a:t>
            </a:r>
            <a:r>
              <a:rPr lang="pt-BR" sz="2400" dirty="0" smtClean="0">
                <a:solidFill>
                  <a:srgbClr val="FF0000"/>
                </a:solidFill>
              </a:rPr>
              <a:t> + 6x – 10 = 0</a:t>
            </a:r>
          </a:p>
          <a:p>
            <a:pPr marL="0" indent="0" algn="just">
              <a:buNone/>
            </a:pPr>
            <a:endParaRPr lang="pt-BR" sz="2400" dirty="0" smtClean="0">
              <a:solidFill>
                <a:srgbClr val="002060"/>
              </a:solidFill>
            </a:endParaRPr>
          </a:p>
          <a:p>
            <a:pPr marL="0" indent="0" algn="r">
              <a:buNone/>
            </a:pPr>
            <a:endParaRPr lang="pt-BR" sz="24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760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CaixaDeTexto 11"/>
              <p:cNvSpPr txBox="1"/>
              <p:nvPr/>
            </p:nvSpPr>
            <p:spPr>
              <a:xfrm>
                <a:off x="468000" y="918874"/>
                <a:ext cx="8208000" cy="2754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400" dirty="0" smtClean="0">
                    <a:latin typeface="+mj-lt"/>
                  </a:rPr>
                  <a:t>Resolvendo a equação </a:t>
                </a:r>
                <a:r>
                  <a:rPr lang="pt-BR" sz="2400" dirty="0">
                    <a:solidFill>
                      <a:srgbClr val="FF0000"/>
                    </a:solidFill>
                    <a:latin typeface="+mj-lt"/>
                  </a:rPr>
                  <a:t>- x</a:t>
                </a:r>
                <a:r>
                  <a:rPr lang="pt-BR" sz="2400" i="1" baseline="30000" dirty="0">
                    <a:solidFill>
                      <a:srgbClr val="FF0000"/>
                    </a:solidFill>
                    <a:latin typeface="+mj-lt"/>
                  </a:rPr>
                  <a:t>2</a:t>
                </a:r>
                <a:r>
                  <a:rPr lang="pt-BR" sz="2400" dirty="0">
                    <a:solidFill>
                      <a:srgbClr val="FF0000"/>
                    </a:solidFill>
                    <a:latin typeface="+mj-lt"/>
                  </a:rPr>
                  <a:t> + 6x – 10 = </a:t>
                </a:r>
                <a:r>
                  <a:rPr lang="pt-BR" sz="2400" dirty="0" smtClean="0">
                    <a:solidFill>
                      <a:srgbClr val="FF0000"/>
                    </a:solidFill>
                    <a:latin typeface="+mj-lt"/>
                  </a:rPr>
                  <a:t>0</a:t>
                </a:r>
                <a:r>
                  <a:rPr lang="pt-BR" sz="2400" dirty="0" smtClean="0">
                    <a:latin typeface="+mj-lt"/>
                  </a:rPr>
                  <a:t>, pela fórmula conhecida como fórmula de </a:t>
                </a:r>
                <a:r>
                  <a:rPr lang="pt-BR" sz="2400" dirty="0" smtClean="0">
                    <a:latin typeface="+mj-lt"/>
                  </a:rPr>
                  <a:t>Bháskara</a:t>
                </a:r>
                <a:r>
                  <a:rPr lang="pt-BR" sz="2400" dirty="0" smtClean="0">
                    <a:latin typeface="+mj-lt"/>
                  </a:rPr>
                  <a:t>: </a:t>
                </a:r>
                <a:endParaRPr lang="pt-BR" sz="2400" dirty="0">
                  <a:latin typeface="+mj-lt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400" dirty="0" smtClean="0">
                    <a:latin typeface="+mj-lt"/>
                  </a:rPr>
                  <a:t/>
                </a:r>
                <a14:m>
                  <m:oMath xmlns:m="http://schemas.openxmlformats.org/officeDocument/2006/math">
                    <m:r>
                      <a:rPr lang="pt-BR" sz="25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pt-BR" sz="25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25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sz="25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pt-BR" sz="25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pt-BR" sz="25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pt-BR" sz="25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pt-BR" sz="25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sz="25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pt-BR" sz="25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pt-BR" sz="25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pt-BR" sz="25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pt-BR" sz="25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𝒂𝒄</m:t>
                            </m:r>
                          </m:e>
                        </m:rad>
                      </m:num>
                      <m:den>
                        <m:r>
                          <a:rPr lang="pt-BR" sz="25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pt-BR" sz="25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sz="2500" b="1" dirty="0" smtClean="0">
                    <a:solidFill>
                      <a:srgbClr val="0070C0"/>
                    </a:solidFill>
                    <a:latin typeface="+mj-lt"/>
                  </a:rPr>
                  <a:t/>
                </a:r>
                <a14:m>
                  <m:oMath xmlns:m="http://schemas.openxmlformats.org/officeDocument/2006/math">
                    <m:r>
                      <a:rPr lang="pt-BR" sz="25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⇒ </m:t>
                    </m:r>
                    <m:r>
                      <a:rPr lang="pt-BR" sz="25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pt-BR" sz="25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2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sz="2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pt-BR" sz="25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  <m:r>
                          <a:rPr lang="pt-BR" sz="2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pt-BR" sz="25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pt-BR" sz="25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sz="25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e>
                              <m:sup>
                                <m:r>
                                  <a:rPr lang="pt-BR" sz="25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pt-BR" sz="25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pt-BR" sz="25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d>
                              <m:dPr>
                                <m:ctrlPr>
                                  <a:rPr lang="pt-BR" sz="25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sz="25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BR" sz="25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pt-BR" sz="25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.(−</m:t>
                            </m:r>
                            <m:r>
                              <a:rPr lang="pt-BR" sz="25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</m:t>
                            </m:r>
                            <m:r>
                              <a:rPr lang="pt-BR" sz="25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rad>
                      </m:num>
                      <m:den>
                        <m:r>
                          <a:rPr lang="pt-BR" sz="2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pt-BR" sz="25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(−</m:t>
                        </m:r>
                        <m:r>
                          <a:rPr lang="pt-BR" sz="25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pt-BR" sz="25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pt-BR" sz="2500" b="1" dirty="0">
                    <a:solidFill>
                      <a:srgbClr val="0070C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pt-BR" sz="25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⇒ </m:t>
                    </m:r>
                    <m:r>
                      <a:rPr lang="pt-BR" sz="25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pt-BR" sz="25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2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sz="2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pt-BR" sz="2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  <m:r>
                          <a:rPr lang="pt-BR" sz="2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pt-BR" sz="25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pt-BR" sz="25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pt-BR" sz="25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e>
                        </m:rad>
                      </m:num>
                      <m:den>
                        <m:r>
                          <a:rPr lang="pt-BR" sz="25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pt-BR" sz="25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pt-BR" sz="2500" b="1" dirty="0" smtClean="0">
                  <a:solidFill>
                    <a:srgbClr val="0070C0"/>
                  </a:solidFill>
                  <a:latin typeface="+mj-lt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2200" dirty="0" smtClean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918874"/>
                <a:ext cx="8208000" cy="2754537"/>
              </a:xfrm>
              <a:prstGeom prst="rect">
                <a:avLst/>
              </a:prstGeom>
              <a:blipFill rotWithShape="1">
                <a:blip r:embed="rId3"/>
                <a:stretch>
                  <a:fillRect l="-1189" r="-11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Objeto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49659734"/>
              </p:ext>
            </p:extLst>
          </p:nvPr>
        </p:nvGraphicFramePr>
        <p:xfrm>
          <a:off x="4514850" y="3573014"/>
          <a:ext cx="114300" cy="215900"/>
        </p:xfrm>
        <a:graphic>
          <a:graphicData uri="http://schemas.openxmlformats.org/presentationml/2006/ole">
            <p:oleObj spid="_x0000_s10272" name="Equação" r:id="rId4" imgW="114151" imgH="215619" progId="Equation.3">
              <p:embed/>
            </p:oleObj>
          </a:graphicData>
        </a:graphic>
      </p:graphicFrame>
      <p:sp>
        <p:nvSpPr>
          <p:cNvPr id="7" name="CaixaDeTexto 6"/>
          <p:cNvSpPr>
            <a:spLocks/>
          </p:cNvSpPr>
          <p:nvPr/>
        </p:nvSpPr>
        <p:spPr bwMode="auto">
          <a:xfrm>
            <a:off x="320675" y="44624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088548" y="34289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016540" y="4077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409121" y="3428998"/>
            <a:ext cx="5098983" cy="2376265"/>
          </a:xfrm>
          <a:prstGeom prst="wedgeRoundRectCallout">
            <a:avLst>
              <a:gd name="adj1" fmla="val 53180"/>
              <a:gd name="adj2" fmla="val -1073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2200" dirty="0" smtClean="0">
                <a:latin typeface="+mj-lt"/>
                <a:cs typeface="Arial" pitchFamily="34" charset="0"/>
              </a:rPr>
              <a:t>Como já sabemos, esta equação não possui raiz real. Por isso, a necessidade de ampliar o conjunto dos números reais. </a:t>
            </a:r>
          </a:p>
          <a:p>
            <a:pPr algn="ctr">
              <a:lnSpc>
                <a:spcPct val="150000"/>
              </a:lnSpc>
            </a:pPr>
            <a:endParaRPr lang="pt-BR" sz="2000" dirty="0">
              <a:latin typeface="+mj-lt"/>
              <a:cs typeface="Arial" pitchFamily="34" charset="0"/>
            </a:endParaRPr>
          </a:p>
        </p:txBody>
      </p:sp>
      <p:pic>
        <p:nvPicPr>
          <p:cNvPr id="11" name="Picture 4" descr="File:Jonata Boy with headphone.sv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 flipH="1" flipV="1">
            <a:off x="5728508" y="3573014"/>
            <a:ext cx="2232248" cy="2232248"/>
          </a:xfrm>
          <a:prstGeom prst="rect">
            <a:avLst/>
          </a:prstGeom>
          <a:noFill/>
        </p:spPr>
      </p:pic>
      <p:sp>
        <p:nvSpPr>
          <p:cNvPr id="13" name="CaixaDeTexto 12"/>
          <p:cNvSpPr txBox="1"/>
          <p:nvPr/>
        </p:nvSpPr>
        <p:spPr>
          <a:xfrm rot="16200000">
            <a:off x="6967453" y="4422303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Disponível em </a:t>
            </a:r>
            <a:r>
              <a:rPr lang="pt-BR" sz="800" dirty="0" smtClean="0">
                <a:hlinkClick r:id="rId6"/>
              </a:rPr>
              <a:t>http://commons.wikimedia.org/wiki/File:Jonata_Boy_with_headphone.svg</a:t>
            </a:r>
            <a:r>
              <a:rPr lang="pt-BR" sz="800" dirty="0" smtClean="0"/>
              <a:t>, acesso em 02/08/2015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xmlns="" val="31778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4957" y="727075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CONHECIMENTOS PRÉVIOS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005865" y="44750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11266" name="Picture 2" descr="http://piadasnerds.com/wp-content/uploads/2010/04/sei-la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7776864" cy="237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683566" y="4273380"/>
            <a:ext cx="7776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+mj-lt"/>
              </a:rPr>
              <a:t>Disponível em </a:t>
            </a:r>
            <a:r>
              <a:rPr lang="pt-BR" sz="1000" dirty="0">
                <a:latin typeface="+mj-lt"/>
                <a:hlinkClick r:id="rId4"/>
              </a:rPr>
              <a:t>http://piadasnerds.com/wp-content/uploads/2010/04/sei-lah.jpg</a:t>
            </a:r>
            <a:r>
              <a:rPr lang="pt-BR" sz="1000" dirty="0" smtClean="0">
                <a:latin typeface="+mj-lt"/>
              </a:rPr>
              <a:t>,  acesso em 02/08/2015</a:t>
            </a:r>
            <a:endParaRPr lang="pt-BR" sz="10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CaixaDeTexto 4"/>
              <p:cNvSpPr txBox="1">
                <a:spLocks noChangeArrowheads="1"/>
              </p:cNvSpPr>
              <p:nvPr/>
            </p:nvSpPr>
            <p:spPr bwMode="auto">
              <a:xfrm>
                <a:off x="683568" y="4725144"/>
                <a:ext cx="7776864" cy="1200329"/>
              </a:xfrm>
              <a:prstGeom prst="rect">
                <a:avLst/>
              </a:prstGeom>
              <a:ln/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lvl1pPr eaLnBrk="0" hangingPunct="0">
                  <a:spcBef>
                    <a:spcPts val="800"/>
                  </a:spcBef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3200">
                    <a:solidFill>
                      <a:srgbClr val="000000"/>
                    </a:solidFill>
                    <a:latin typeface="Calibri" pitchFamily="34" charset="0"/>
                    <a:ea typeface="Microsoft YaHei" pitchFamily="34" charset="-122"/>
                    <a:cs typeface="Mangal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Microsoft YaHei" pitchFamily="34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Microsoft YaHei" pitchFamily="34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Microsoft YaHei" pitchFamily="34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Microsoft YaHei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Microsoft YaHei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Microsoft YaHei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Microsoft YaHei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Microsoft YaHei" pitchFamily="34" charset="-122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pt-BR" sz="2400" b="1" dirty="0" smtClean="0">
                    <a:latin typeface="+mj-lt"/>
                    <a:cs typeface="Arial" panose="020B0604020202020204" pitchFamily="34" charset="0"/>
                  </a:rPr>
                  <a:t>Vamos ver o que você já sabemos sobre o conjunto </a:t>
                </a:r>
                <a14:m>
                  <m:oMath xmlns:m="http://schemas.openxmlformats.org/officeDocument/2006/math">
                    <m:r>
                      <a:rPr lang="pt-BR" sz="2400" b="1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ℂ</m:t>
                    </m:r>
                  </m:oMath>
                </a14:m>
                <a:r>
                  <a:rPr lang="pt-BR" sz="2400" b="1" dirty="0" smtClean="0">
                    <a:latin typeface="+mj-lt"/>
                    <a:cs typeface="Arial" panose="020B0604020202020204" pitchFamily="34" charset="0"/>
                  </a:rPr>
                  <a:t> dos números complexos.</a:t>
                </a:r>
                <a:endParaRPr lang="pt-BR" altLang="pt-BR" sz="2400" b="1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4725144"/>
                <a:ext cx="7776864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1016" r="-1094" b="-4975"/>
                </a:stretch>
              </a:blipFill>
              <a:ln/>
              <a:ex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29216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67544" y="1012666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>
                <a:latin typeface="+mj-lt"/>
              </a:rPr>
              <a:t>Nesta aula, vamos aprender um pouco mais sobre os Números Complexos. Principalmente, como representar um número complexo na forma trigonométrica. Mas antes, vamos ver o que você já sabe sobre estes números, por exemplo:</a:t>
            </a:r>
          </a:p>
        </p:txBody>
      </p:sp>
      <p:sp>
        <p:nvSpPr>
          <p:cNvPr id="10" name="Texto explicativo em forma de nuvem 9"/>
          <p:cNvSpPr/>
          <p:nvPr/>
        </p:nvSpPr>
        <p:spPr>
          <a:xfrm>
            <a:off x="467544" y="3140968"/>
            <a:ext cx="3456384" cy="1152128"/>
          </a:xfrm>
          <a:prstGeom prst="cloudCallout">
            <a:avLst>
              <a:gd name="adj1" fmla="val 22366"/>
              <a:gd name="adj2" fmla="val 6651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latin typeface="+mj-lt"/>
              </a:rPr>
              <a:t>O que é um Número Complexo?</a:t>
            </a:r>
            <a:endParaRPr lang="pt-BR" sz="2000" dirty="0">
              <a:latin typeface="+mj-lt"/>
            </a:endParaRPr>
          </a:p>
        </p:txBody>
      </p:sp>
      <p:sp>
        <p:nvSpPr>
          <p:cNvPr id="13" name="Texto explicativo em forma de nuvem 12"/>
          <p:cNvSpPr/>
          <p:nvPr/>
        </p:nvSpPr>
        <p:spPr>
          <a:xfrm>
            <a:off x="5292080" y="3068960"/>
            <a:ext cx="3456384" cy="1152128"/>
          </a:xfrm>
          <a:prstGeom prst="cloud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latin typeface="+mj-lt"/>
              </a:rPr>
              <a:t>Como </a:t>
            </a:r>
            <a:r>
              <a:rPr lang="pt-BR" sz="2000" dirty="0">
                <a:latin typeface="+mj-lt"/>
              </a:rPr>
              <a:t>representamos</a:t>
            </a:r>
            <a:r>
              <a:rPr lang="pt-BR" sz="2000" dirty="0" smtClean="0">
                <a:latin typeface="+mj-lt"/>
              </a:rPr>
              <a:t> estes números?</a:t>
            </a:r>
            <a:endParaRPr lang="pt-BR" sz="2000" dirty="0">
              <a:latin typeface="+mj-lt"/>
            </a:endParaRPr>
          </a:p>
        </p:txBody>
      </p:sp>
      <p:sp>
        <p:nvSpPr>
          <p:cNvPr id="15" name="Texto explicativo em forma de nuvem 14"/>
          <p:cNvSpPr/>
          <p:nvPr/>
        </p:nvSpPr>
        <p:spPr>
          <a:xfrm>
            <a:off x="467544" y="4653136"/>
            <a:ext cx="3456384" cy="1152128"/>
          </a:xfrm>
          <a:prstGeom prst="cloudCallout">
            <a:avLst>
              <a:gd name="adj1" fmla="val 39445"/>
              <a:gd name="adj2" fmla="val 3939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latin typeface="+mj-lt"/>
              </a:rPr>
              <a:t>Onde podemos aplicar os Números Complexos?</a:t>
            </a:r>
            <a:endParaRPr lang="pt-BR" sz="2000" dirty="0">
              <a:latin typeface="+mj-lt"/>
            </a:endParaRPr>
          </a:p>
        </p:txBody>
      </p:sp>
      <p:sp>
        <p:nvSpPr>
          <p:cNvPr id="16" name="Texto explicativo em forma de nuvem 15"/>
          <p:cNvSpPr/>
          <p:nvPr/>
        </p:nvSpPr>
        <p:spPr>
          <a:xfrm>
            <a:off x="5532110" y="4449246"/>
            <a:ext cx="3456384" cy="1215008"/>
          </a:xfrm>
          <a:prstGeom prst="cloudCallout">
            <a:avLst>
              <a:gd name="adj1" fmla="val -48968"/>
              <a:gd name="adj2" fmla="val 416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latin typeface="+mj-lt"/>
              </a:rPr>
              <a:t>Como resolver a equação </a:t>
            </a:r>
            <a:r>
              <a:rPr lang="pt-BR" sz="2000" dirty="0" smtClean="0">
                <a:solidFill>
                  <a:srgbClr val="FF0000"/>
                </a:solidFill>
                <a:latin typeface="+mj-lt"/>
              </a:rPr>
              <a:t>x</a:t>
            </a:r>
            <a:r>
              <a:rPr lang="pt-BR" sz="2000" i="1" baseline="30000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pt-BR" sz="2000" dirty="0" smtClean="0">
                <a:solidFill>
                  <a:srgbClr val="FF0000"/>
                </a:solidFill>
                <a:latin typeface="+mj-lt"/>
              </a:rPr>
              <a:t> + 25 = 0</a:t>
            </a:r>
            <a:r>
              <a:rPr lang="pt-BR" sz="2000" dirty="0" smtClean="0">
                <a:solidFill>
                  <a:schemeClr val="tx1"/>
                </a:solidFill>
                <a:latin typeface="+mj-lt"/>
              </a:rPr>
              <a:t>?</a:t>
            </a:r>
            <a:endParaRPr lang="pt-BR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7" name="Picture 3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4077072"/>
            <a:ext cx="1554727" cy="1587182"/>
          </a:xfrm>
          <a:prstGeom prst="rect">
            <a:avLst/>
          </a:prstGeom>
          <a:noFill/>
        </p:spPr>
      </p:pic>
      <p:sp>
        <p:nvSpPr>
          <p:cNvPr id="18" name="CaixaDeTexto 17"/>
          <p:cNvSpPr txBox="1"/>
          <p:nvPr/>
        </p:nvSpPr>
        <p:spPr>
          <a:xfrm>
            <a:off x="3835505" y="5709037"/>
            <a:ext cx="18341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latin typeface="+mj-lt"/>
              </a:rPr>
              <a:t>Imagem do PowerPoint, clip-art</a:t>
            </a:r>
            <a:endParaRPr lang="pt-BR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456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4957" y="727075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AMPLIANDO O CONJUNTO DOS NÚMEROS REAIS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68000" y="1758966"/>
            <a:ext cx="8208000" cy="41903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j-lt"/>
              </a:rPr>
              <a:t>Como já aprendemos, </a:t>
            </a:r>
            <a:r>
              <a:rPr lang="pt-BR" sz="2000" dirty="0" smtClean="0">
                <a:latin typeface="+mj-lt"/>
              </a:rPr>
              <a:t>da </a:t>
            </a:r>
            <a:r>
              <a:rPr lang="pt-BR" sz="2000" dirty="0">
                <a:latin typeface="+mj-lt"/>
              </a:rPr>
              <a:t>ampliação do Conjunto dos Números </a:t>
            </a:r>
            <a:r>
              <a:rPr lang="pt-BR" sz="2000" dirty="0" smtClean="0">
                <a:latin typeface="+mj-lt"/>
              </a:rPr>
              <a:t>Reais, surge o Conjunto dos Números Complexos. Mas, historicamente este processo não foi tão simples assim, passaram-se muitos anos até chegarmos a compreensão que temos hoje sobre estes números.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latin typeface="+mj-lt"/>
              </a:rPr>
              <a:t>Tudo começou, com a </a:t>
            </a:r>
            <a:r>
              <a:rPr lang="pt-BR" sz="2000" dirty="0">
                <a:latin typeface="+mj-lt"/>
              </a:rPr>
              <a:t>necessidade de resolver situações, cuja solução, exigiam o cálculo de uma raiz quadrada de número </a:t>
            </a:r>
            <a:r>
              <a:rPr lang="pt-BR" sz="2000" dirty="0" smtClean="0">
                <a:latin typeface="+mj-lt"/>
              </a:rPr>
              <a:t>negativo (o que ocorreu na tentativa de resolver equações do 3º grau), </a:t>
            </a:r>
            <a:r>
              <a:rPr lang="pt-BR" sz="2000" dirty="0">
                <a:latin typeface="+mj-lt"/>
              </a:rPr>
              <a:t>o que não é possível no Conjunto dos Números </a:t>
            </a:r>
            <a:r>
              <a:rPr lang="pt-BR" sz="2000" dirty="0" smtClean="0">
                <a:latin typeface="+mj-lt"/>
              </a:rPr>
              <a:t>Reais, ou seja, </a:t>
            </a:r>
            <a:r>
              <a:rPr lang="pt-BR" sz="2000" dirty="0">
                <a:latin typeface="+mj-lt"/>
              </a:rPr>
              <a:t>a insuficiência, de um </a:t>
            </a:r>
            <a:r>
              <a:rPr lang="pt-BR" sz="2000" dirty="0" smtClean="0">
                <a:latin typeface="+mj-lt"/>
              </a:rPr>
              <a:t>conjunto é que </a:t>
            </a:r>
            <a:r>
              <a:rPr lang="pt-BR" sz="2000" dirty="0">
                <a:latin typeface="+mj-lt"/>
              </a:rPr>
              <a:t>motiva o surgimento de outro. </a:t>
            </a:r>
          </a:p>
        </p:txBody>
      </p:sp>
    </p:spTree>
    <p:extLst>
      <p:ext uri="{BB962C8B-B14F-4D97-AF65-F5344CB8AC3E}">
        <p14:creationId xmlns:p14="http://schemas.microsoft.com/office/powerpoint/2010/main" xmlns="" val="429214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Forma trigonométrica dos números complexos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4957" y="727075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RELACIONANDO OS CONJUNTOS NUMÉRICOS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68000" y="1700808"/>
            <a:ext cx="820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>
                <a:latin typeface="+mj-lt"/>
              </a:rPr>
              <a:t>Sistematizando, os conjuntos numéricos, podem ser representados por meio do seguinte diagrama:</a:t>
            </a:r>
          </a:p>
          <a:p>
            <a:pPr algn="just">
              <a:lnSpc>
                <a:spcPct val="150000"/>
              </a:lnSpc>
            </a:pPr>
            <a:endParaRPr lang="pt-BR" sz="2000" dirty="0" smtClean="0">
              <a:latin typeface="+mj-lt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611560" y="2780928"/>
            <a:ext cx="4824536" cy="302433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1115615" y="3094163"/>
            <a:ext cx="3785405" cy="24950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3131840" y="3789048"/>
            <a:ext cx="1410092" cy="1512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1475656" y="3868249"/>
            <a:ext cx="1261802" cy="136095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1691679" y="4178302"/>
            <a:ext cx="956265" cy="89849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2051720" y="4415510"/>
            <a:ext cx="445342" cy="4536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3568" y="3140968"/>
            <a:ext cx="3869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rgbClr val="0070C0"/>
                </a:solidFill>
                <a:latin typeface="Garamond" pitchFamily="18" charset="0"/>
              </a:rPr>
              <a:t>C</a:t>
            </a:r>
            <a:endParaRPr lang="pt-BR" sz="2200" b="1" dirty="0">
              <a:solidFill>
                <a:srgbClr val="0070C0"/>
              </a:solidFill>
              <a:latin typeface="Garamond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043607" y="3479464"/>
            <a:ext cx="393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latin typeface="Garamond" pitchFamily="18" charset="0"/>
              </a:rPr>
              <a:t>R</a:t>
            </a:r>
            <a:endParaRPr lang="pt-BR" sz="2200" b="1" dirty="0">
              <a:latin typeface="Garamond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331640" y="3767496"/>
            <a:ext cx="4200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6">
                    <a:lumMod val="75000"/>
                  </a:schemeClr>
                </a:solidFill>
                <a:latin typeface="Garamond" pitchFamily="18" charset="0"/>
              </a:rPr>
              <a:t>Q</a:t>
            </a:r>
            <a:endParaRPr lang="pt-BR" sz="2200" b="1" dirty="0">
              <a:solidFill>
                <a:schemeClr val="accent6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619671" y="3983520"/>
            <a:ext cx="3836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rgbClr val="7030A0"/>
                </a:solidFill>
                <a:latin typeface="Garamond" pitchFamily="18" charset="0"/>
              </a:rPr>
              <a:t>Z</a:t>
            </a:r>
            <a:endParaRPr lang="pt-BR" sz="2200" b="1" dirty="0">
              <a:solidFill>
                <a:srgbClr val="7030A0"/>
              </a:solidFill>
              <a:latin typeface="Garamond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763687" y="4199544"/>
            <a:ext cx="436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2">
                    <a:lumMod val="75000"/>
                  </a:schemeClr>
                </a:solidFill>
                <a:latin typeface="Garamond" pitchFamily="18" charset="0"/>
              </a:rPr>
              <a:t>N</a:t>
            </a:r>
            <a:endParaRPr lang="pt-BR" sz="2200" b="1" dirty="0">
              <a:solidFill>
                <a:schemeClr val="accent2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347863" y="3551472"/>
            <a:ext cx="3060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rgbClr val="92D050"/>
                </a:solidFill>
                <a:latin typeface="Garamond" pitchFamily="18" charset="0"/>
              </a:rPr>
              <a:t>I</a:t>
            </a:r>
            <a:endParaRPr lang="pt-BR" sz="2200" b="1" dirty="0">
              <a:solidFill>
                <a:srgbClr val="92D050"/>
              </a:solidFill>
              <a:latin typeface="Garamond" pitchFamily="18" charset="0"/>
            </a:endParaRPr>
          </a:p>
        </p:txBody>
      </p:sp>
      <p:graphicFrame>
        <p:nvGraphicFramePr>
          <p:cNvPr id="20" name="Objeto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63262643"/>
              </p:ext>
            </p:extLst>
          </p:nvPr>
        </p:nvGraphicFramePr>
        <p:xfrm>
          <a:off x="4615366" y="2402108"/>
          <a:ext cx="79260" cy="149714"/>
        </p:xfrm>
        <a:graphic>
          <a:graphicData uri="http://schemas.openxmlformats.org/presentationml/2006/ole">
            <p:oleObj spid="_x0000_s15388" name="Equação" r:id="rId4" imgW="114151" imgH="215619" progId="Equation.3">
              <p:embed/>
            </p:oleObj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6260492" y="2258092"/>
            <a:ext cx="78263" cy="256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188484" y="2906164"/>
            <a:ext cx="78263" cy="256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3" name="Texto explicativo retangular com cantos arredondados 22"/>
          <p:cNvSpPr/>
          <p:nvPr/>
        </p:nvSpPr>
        <p:spPr>
          <a:xfrm>
            <a:off x="5776098" y="4155879"/>
            <a:ext cx="2952329" cy="1937417"/>
          </a:xfrm>
          <a:prstGeom prst="wedgeRoundRectCallout">
            <a:avLst>
              <a:gd name="adj1" fmla="val -19089"/>
              <a:gd name="adj2" fmla="val -6206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2200" dirty="0" smtClean="0">
                <a:latin typeface="+mj-lt"/>
                <a:cs typeface="Arial" pitchFamily="34" charset="0"/>
              </a:rPr>
              <a:t>Cada letra representa um conjunto. Você lembra de todos eles? Vamos ver...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pic>
        <p:nvPicPr>
          <p:cNvPr id="24" name="Picture 4" descr="File:Jonata Boy with headphone.sv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 flipH="1" flipV="1">
            <a:off x="6478296" y="2402108"/>
            <a:ext cx="1547935" cy="1547935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 rot="16200000">
            <a:off x="7463193" y="2905360"/>
            <a:ext cx="1697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Disponível em </a:t>
            </a:r>
            <a:r>
              <a:rPr lang="pt-BR" sz="800" dirty="0" smtClean="0">
                <a:hlinkClick r:id="rId6"/>
              </a:rPr>
              <a:t>http://commons.wikimedia.org/wiki/File:Jonata_Boy_with_headphone.svg</a:t>
            </a:r>
            <a:r>
              <a:rPr lang="pt-BR" sz="800" dirty="0" smtClean="0"/>
              <a:t>, acesso em 02/08/2015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xmlns="" val="184493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  <p:bldP spid="25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2077</Words>
  <Application>Microsoft Office PowerPoint</Application>
  <PresentationFormat>Apresentação na tela (4:3)</PresentationFormat>
  <Paragraphs>329</Paragraphs>
  <Slides>36</Slides>
  <Notes>34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9" baseType="lpstr">
      <vt:lpstr>Tema do Office</vt:lpstr>
      <vt:lpstr>Personalizar design</vt:lpstr>
      <vt:lpstr>Equação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Luizfilg</dc:creator>
  <cp:lastModifiedBy>Positivo Master</cp:lastModifiedBy>
  <cp:revision>189</cp:revision>
  <dcterms:created xsi:type="dcterms:W3CDTF">2011-07-13T12:53:46Z</dcterms:created>
  <dcterms:modified xsi:type="dcterms:W3CDTF">2015-10-06T14:48:53Z</dcterms:modified>
</cp:coreProperties>
</file>