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8" r:id="rId2"/>
    <p:sldMasterId id="2147483690" r:id="rId3"/>
    <p:sldMasterId id="2147483704" r:id="rId4"/>
    <p:sldMasterId id="2147484418" r:id="rId5"/>
  </p:sldMasterIdLst>
  <p:notesMasterIdLst>
    <p:notesMasterId r:id="rId36"/>
  </p:notesMasterIdLst>
  <p:handoutMasterIdLst>
    <p:handoutMasterId r:id="rId37"/>
  </p:handoutMasterIdLst>
  <p:sldIdLst>
    <p:sldId id="321" r:id="rId6"/>
    <p:sldId id="315" r:id="rId7"/>
    <p:sldId id="310" r:id="rId8"/>
    <p:sldId id="311" r:id="rId9"/>
    <p:sldId id="312" r:id="rId10"/>
    <p:sldId id="313" r:id="rId11"/>
    <p:sldId id="316" r:id="rId12"/>
    <p:sldId id="317" r:id="rId13"/>
    <p:sldId id="318" r:id="rId14"/>
    <p:sldId id="319" r:id="rId15"/>
    <p:sldId id="320" r:id="rId16"/>
    <p:sldId id="322" r:id="rId17"/>
    <p:sldId id="298" r:id="rId18"/>
    <p:sldId id="300" r:id="rId19"/>
    <p:sldId id="326" r:id="rId20"/>
    <p:sldId id="327" r:id="rId21"/>
    <p:sldId id="328" r:id="rId22"/>
    <p:sldId id="278" r:id="rId23"/>
    <p:sldId id="323" r:id="rId24"/>
    <p:sldId id="331" r:id="rId25"/>
    <p:sldId id="332" r:id="rId26"/>
    <p:sldId id="285" r:id="rId27"/>
    <p:sldId id="280" r:id="rId28"/>
    <p:sldId id="281" r:id="rId29"/>
    <p:sldId id="282" r:id="rId30"/>
    <p:sldId id="283" r:id="rId31"/>
    <p:sldId id="284" r:id="rId32"/>
    <p:sldId id="330" r:id="rId33"/>
    <p:sldId id="334" r:id="rId34"/>
    <p:sldId id="291" r:id="rId3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6FF"/>
    <a:srgbClr val="FFC5C5"/>
    <a:srgbClr val="C5D8FF"/>
    <a:srgbClr val="FFFFA7"/>
    <a:srgbClr val="333399"/>
    <a:srgbClr val="00CC99"/>
    <a:srgbClr val="FF33CC"/>
    <a:srgbClr val="B8B8D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413" autoAdjust="0"/>
  </p:normalViewPr>
  <p:slideViewPr>
    <p:cSldViewPr>
      <p:cViewPr>
        <p:scale>
          <a:sx n="66" d="100"/>
          <a:sy n="66" d="100"/>
        </p:scale>
        <p:origin x="-1500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334F9E9-E5D8-4A47-9222-FE74E6A0C795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11389A3-5DA4-4B5B-8A72-6308969C2D8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27470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423248BB-F203-4EF3-934D-0C5AF64F23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170751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Espaço Reservado para Anotaçõ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 smtClean="0"/>
          </a:p>
        </p:txBody>
      </p:sp>
      <p:sp>
        <p:nvSpPr>
          <p:cNvPr id="553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169074-C264-433D-BDE1-384E66C4273B}" type="slidenum">
              <a:rPr lang="pt-BR" altLang="pt-BR" smtClean="0"/>
              <a:pPr eaLnBrk="1" hangingPunct="1">
                <a:spcBef>
                  <a:spcPct val="0"/>
                </a:spcBef>
              </a:pPr>
              <a:t>4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Espaço Reservado para Anotaçõ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 smtClean="0"/>
          </a:p>
        </p:txBody>
      </p:sp>
      <p:sp>
        <p:nvSpPr>
          <p:cNvPr id="5632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6BE1FF-AB40-4BC9-B574-BCA66D91349B}" type="slidenum">
              <a:rPr lang="pt-BR" altLang="pt-BR" smtClean="0"/>
              <a:pPr eaLnBrk="1" hangingPunct="1">
                <a:spcBef>
                  <a:spcPct val="0"/>
                </a:spcBef>
              </a:pPr>
              <a:t>10</a:t>
            </a:fld>
            <a:endParaRPr lang="pt-BR" alt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1F1C-B80A-4B9D-A6BF-981682D58D1D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CF86C-F9B3-4436-B597-442010AECCA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167073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29398-ACA1-45E6-BF16-11383D2C9742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315445548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A8630-AFD6-4DF6-8C53-6676E72E675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43131195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ítulo, 2 partes de conteúd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6858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3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FDB3C-F8C8-4CC0-A1F0-BF0CEF51F0E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2676149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FCDEA-FB8E-46A0-8249-AB3AEAA7207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230378464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>
  <p:cSld name="Título, texto e clipe de mí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Mídia 3"/>
          <p:cNvSpPr>
            <a:spLocks noGrp="1"/>
          </p:cNvSpPr>
          <p:nvPr>
            <p:ph type="media" sz="half" idx="2"/>
          </p:nvPr>
        </p:nvSpPr>
        <p:spPr>
          <a:xfrm>
            <a:off x="4648200" y="1600200"/>
            <a:ext cx="4194175" cy="4498975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O Ponto - Prof.EdRBsa - LeveProfPráCasa-Cc 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AEBC3-7D96-4FF2-8996-16800D61B1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48201993"/>
      </p:ext>
    </p:extLst>
  </p:cSld>
  <p:clrMapOvr>
    <a:masterClrMapping/>
  </p:clrMapOvr>
  <p:transition spd="slow" advTm="20000">
    <p:checker/>
    <p:sndAc>
      <p:stSnd>
        <p:snd r:embed="rId1" name="chimes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194175" cy="2173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25888"/>
            <a:ext cx="4194175" cy="21732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O Ponto - Prof.EdRBsa - LeveProfPráCasa-Cc 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87A8B9-A559-4A71-ABA1-0A9FAC9D2D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83476782"/>
      </p:ext>
    </p:extLst>
  </p:cSld>
  <p:clrMapOvr>
    <a:masterClrMapping/>
  </p:clrMapOvr>
  <p:transition spd="slow" advTm="20000">
    <p:checker/>
    <p:sndAc>
      <p:stSnd>
        <p:snd r:embed="rId1" name="chimes.wav"/>
      </p:stSnd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DA407-AA92-4DDB-A7E8-D1FEC9C1F0E8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7B17A-31AB-4D37-A63A-E9E60A555B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31962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58D63-B1B6-44B6-8AE7-547AA9CB9096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F5DE3-A4D1-4963-8B22-97AFFF2C75E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73924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E64A3-1592-450A-8FB7-A00421138540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CDA99-CBED-43E1-BA7C-BD12818897B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4379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2228F-5353-4ACF-A3DA-7A8C55CA7ED5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C5F86-1A04-4A36-A512-7904DC0362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3775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5D9EE-5393-406A-95A5-B8DBA713F7C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50649079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42671-DD3D-4495-905C-9A2B53530C54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852BD-0A24-4FD2-9072-9687176A51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87301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B5B52-7E7A-46BA-9415-3D349C2EA6D9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A1612-A385-4F8C-B0AF-75FBFD26FFB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49533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700E7-6EC7-4D8C-809C-FD0CDEB11AB7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6E9D5-04D8-484E-A448-F62D0D246D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196094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241A0-15C0-47D7-B05B-516D47854442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51B9E-402E-4B8A-B956-B3A47D4FE52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298869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36CDF-B7D9-42EE-B278-F5E5F3DCFFE2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4C415-32CC-4F28-8D6E-1C5C77731A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506142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550CC-3EE2-4E3D-8D7E-3221159605F2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FD3A9-4964-42CF-AFB7-0993980BB5C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126228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E5998-7D7F-48FF-B09E-884AC1351A5A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3D6A4-55B2-4298-BB2A-B303D339A6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428941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E7CDE-BC91-478C-BD17-0CA6A13061BB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1F344-A6A6-430A-86CA-A0E83061017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40817458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F09A3-3631-42EF-AFD7-4F42F6ADC22C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62460-2D79-4588-9046-6B32BAFC9FE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25974230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CDD28-8CA1-46DD-840E-B0B5CBCD1438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6A9D5-B982-4B48-9F8C-F7DE671669F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205493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0BFBC-E5D1-47F0-B357-BB17E7E6597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1553330732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A6888-3D0E-412E-9DD6-335049B0A7D3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912B3-4B52-4A6D-8475-A239522E9EE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22551302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3A24D-9B5E-42F0-93E2-ACC3E6D3FB5B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57331-C1DC-4C32-B59A-08321297E755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16958847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F107F-6228-4121-81BB-48E429285D89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8035E-0B3D-4C33-80C2-E322432B910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7966209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6ADED-06C7-4308-99E3-4E888E83E8D3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A3587-CBEF-4C0B-BE78-8C57369FE48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6550268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DE4A9-15A5-4893-9E4E-BC18B7A5E41B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F8EDE-F6FE-439E-8461-85DABA1F84D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21593906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99A8E-A000-40A3-B29F-CFAA90230465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8B629-DCFC-49F1-BC05-CDDB21F0C9A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20683102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1E184-F210-4E62-B013-8B780F4FACBD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E646C-2A25-4273-8505-356CCAC7FBB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2693953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8F484-AB7C-4D2D-8BF4-C6EFC5B9CBD6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A1CA1-AB29-484D-BD8D-0485EF2FE0F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34758639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ítulo, 2 partes de conteúd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3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CEC62-7A7B-48C3-BA39-59BC5C14D6E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19844102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8E115-0249-46AE-8339-5FFB20B58F5A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2743502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10E47-2C72-4DEA-BE52-BA490ABAF3BA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274936715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9D58B-9371-4597-B3C7-C277E3B0FEAB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60473B-454C-477D-B4D9-CD94AEB6E9F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833431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C2DE0-CC2F-471E-9518-9148AB5978BC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F03DE-8495-4C39-894D-A6ED957067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550377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E8C1B-13D3-4D48-9876-F9B20331C19F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2AFAC-C2D5-4E70-A3FF-A9CB0DD6B55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521724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1E6AE-E684-45EF-A3A3-45B4632D8EC0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ABFC5-0EC9-4434-B0D0-0C89F37670D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260429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54A7A-86E4-49BC-95A2-1313FEBF9A22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2129C-328B-418C-8BC0-BA9B06A096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479172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D9E80-3C5A-4DBB-8B62-939BD1232FF6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0D5ED-6155-4A36-A764-262D569A773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291836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828AB-3520-4E29-8B7C-9E08F119B3FD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EC319-69B9-4858-8184-F93025492F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618155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B00EA-3577-4C42-AF1B-E4C7E6492E19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C76E9-C6E0-4204-B0AB-58AF1DE564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714743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718CF-45BA-46FE-BD93-E334561A7AA5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D4F36-0176-4E15-9672-3F845CE0AD1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558548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8961C-1CCB-4E67-A052-CD6CD7E7B78E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469C7-4196-470B-8743-2293CC0B80B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6268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BFE9A-B411-42DF-AB7D-87EE9CA9BD82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338822092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B9B0B-6881-4E20-A8F2-BAD4B2742485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4C4A-C56D-4936-9E37-869A6236064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237673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pt-BR" altLang="en-US" noProof="0" smtClean="0"/>
              <a:t>Clique para editar o título mestre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pt-BR" altLang="en-US" noProof="0" smtClean="0"/>
              <a:t>Clique para editar o estilo do subtítulo mestre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3F3EF-C3D8-422A-ACB3-67DCF17FE722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540D2-EAD1-4DC5-8C80-CC177746216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10435647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D7EC5-46F6-4C17-99F7-8E3F87DE6A9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4111826307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B17E6-03BF-4A3D-B210-C5B6FF87D58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1701075154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B4198-24E9-4293-AE3A-03D72A79BCA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1531473006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5C6AB-7C58-45E9-85AE-31A175AC9D0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1693830173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AB8C6-788C-479A-A2EA-075227FE49A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1723317635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60D9D-980A-4E6B-AE9A-B99DA9290755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2286364718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7932B-0602-4A31-95AC-41B20AADBB3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1065041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3DD52-7173-40C6-B9F7-75446356893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145731527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D1712-075A-4782-B746-AF3F12067E9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4163111991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D5E2D-7030-4022-BDCF-E6F2D0C60D2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2863495372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25667-5C1D-4CCA-867F-BD16A3999D1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671352759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C539C-C5CD-49F4-8237-0C15B8EF702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3275259300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pt-BR" noProof="0" smtClean="0"/>
              <a:t>Clique no ícone para adicionar tabela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975C7-DB9F-4362-8568-64D8E4BE013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145651012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E8CE1-D2CB-4597-98FC-CC063AF5293C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403288621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57CB6-7138-4615-A648-D440F9C84CF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190758691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B6F78-6EE7-4643-A35F-BA5B029B869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131951162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1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9F9BF4B-4E91-42F9-8DF2-DBBF9F9B915E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1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3BF254B-2FE2-4058-969A-8154D1B40D4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1" name="Imagem 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aixaDeTexto 6"/>
          <p:cNvSpPr txBox="1">
            <a:spLocks noChangeArrowheads="1"/>
          </p:cNvSpPr>
          <p:nvPr userDrawn="1"/>
        </p:nvSpPr>
        <p:spPr bwMode="auto">
          <a:xfrm>
            <a:off x="92075" y="31750"/>
            <a:ext cx="5184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pt-BR" altLang="pt-BR" sz="1800" dirty="0" smtClean="0">
                <a:solidFill>
                  <a:schemeClr val="bg1"/>
                </a:solidFill>
              </a:rPr>
              <a:t>Matemática, 3ª Série, </a:t>
            </a:r>
            <a:r>
              <a:rPr lang="pt-BR" sz="1800" dirty="0" smtClean="0">
                <a:solidFill>
                  <a:schemeClr val="bg1"/>
                </a:solidFill>
              </a:rPr>
              <a:t>Distância entre dois pontos e ponto médio de um segmento</a:t>
            </a:r>
            <a:endParaRPr lang="pt-BR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9" r:id="rId1"/>
    <p:sldLayoutId id="2147484735" r:id="rId2"/>
    <p:sldLayoutId id="2147484736" r:id="rId3"/>
    <p:sldLayoutId id="2147484737" r:id="rId4"/>
    <p:sldLayoutId id="2147484738" r:id="rId5"/>
    <p:sldLayoutId id="2147484739" r:id="rId6"/>
    <p:sldLayoutId id="2147484740" r:id="rId7"/>
    <p:sldLayoutId id="2147484741" r:id="rId8"/>
    <p:sldLayoutId id="2147484742" r:id="rId9"/>
    <p:sldLayoutId id="2147484743" r:id="rId10"/>
    <p:sldLayoutId id="2147484744" r:id="rId11"/>
    <p:sldLayoutId id="2147484745" r:id="rId12"/>
    <p:sldLayoutId id="2147484746" r:id="rId13"/>
    <p:sldLayoutId id="2147484747" r:id="rId14"/>
    <p:sldLayoutId id="2147484748" r:id="rId1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</a:p>
        </p:txBody>
      </p:sp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BDF9D5C-23BC-4D6D-9024-E8095BF46A03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884BF6C-F6CF-46E0-83E1-2C990A1C2E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0" r:id="rId1"/>
    <p:sldLayoutId id="2147484691" r:id="rId2"/>
    <p:sldLayoutId id="2147484692" r:id="rId3"/>
    <p:sldLayoutId id="2147484693" r:id="rId4"/>
    <p:sldLayoutId id="2147484694" r:id="rId5"/>
    <p:sldLayoutId id="2147484695" r:id="rId6"/>
    <p:sldLayoutId id="2147484696" r:id="rId7"/>
    <p:sldLayoutId id="2147484697" r:id="rId8"/>
    <p:sldLayoutId id="2147484698" r:id="rId9"/>
    <p:sldLayoutId id="2147484699" r:id="rId10"/>
    <p:sldLayoutId id="214748470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</a:p>
        </p:txBody>
      </p:sp>
      <p:sp>
        <p:nvSpPr>
          <p:cNvPr id="3075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B2BED9E-9796-4087-8FBA-0249C8E601CC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FDC74F-AF1B-4902-BBCE-962A8E9B2ED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pic>
        <p:nvPicPr>
          <p:cNvPr id="3079" name="Imagem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01" r:id="rId1"/>
    <p:sldLayoutId id="2147484702" r:id="rId2"/>
    <p:sldLayoutId id="2147484703" r:id="rId3"/>
    <p:sldLayoutId id="2147484704" r:id="rId4"/>
    <p:sldLayoutId id="2147484705" r:id="rId5"/>
    <p:sldLayoutId id="2147484706" r:id="rId6"/>
    <p:sldLayoutId id="2147484707" r:id="rId7"/>
    <p:sldLayoutId id="2147484708" r:id="rId8"/>
    <p:sldLayoutId id="2147484709" r:id="rId9"/>
    <p:sldLayoutId id="2147484710" r:id="rId10"/>
    <p:sldLayoutId id="2147484711" r:id="rId11"/>
    <p:sldLayoutId id="2147484749" r:id="rId12"/>
    <p:sldLayoutId id="214748475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</a:p>
        </p:txBody>
      </p:sp>
      <p:sp>
        <p:nvSpPr>
          <p:cNvPr id="4099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FB7E2B5-04FB-457D-9712-961633974FE1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140C90-104A-4BAA-8A9F-024895EF8A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2" r:id="rId1"/>
    <p:sldLayoutId id="2147484713" r:id="rId2"/>
    <p:sldLayoutId id="2147484714" r:id="rId3"/>
    <p:sldLayoutId id="2147484715" r:id="rId4"/>
    <p:sldLayoutId id="2147484716" r:id="rId5"/>
    <p:sldLayoutId id="2147484717" r:id="rId6"/>
    <p:sldLayoutId id="2147484718" r:id="rId7"/>
    <p:sldLayoutId id="2147484719" r:id="rId8"/>
    <p:sldLayoutId id="2147484720" r:id="rId9"/>
    <p:sldLayoutId id="2147484721" r:id="rId10"/>
    <p:sldLayoutId id="214748472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smtClean="0"/>
              <a:t>Clique para editar o estilo do título mestre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smtClean="0"/>
              <a:t>Clique para editar os estilos do texto mestre</a:t>
            </a:r>
          </a:p>
          <a:p>
            <a:pPr lvl="1"/>
            <a:r>
              <a:rPr lang="pt-BR" altLang="en-US" smtClean="0"/>
              <a:t>Segundo nível</a:t>
            </a:r>
          </a:p>
          <a:p>
            <a:pPr lvl="2"/>
            <a:r>
              <a:rPr lang="pt-BR" altLang="en-US" smtClean="0"/>
              <a:t>Terceiro nível</a:t>
            </a:r>
          </a:p>
          <a:p>
            <a:pPr lvl="3"/>
            <a:r>
              <a:rPr lang="pt-BR" altLang="en-US" smtClean="0"/>
              <a:t>Quarto nível</a:t>
            </a:r>
          </a:p>
          <a:p>
            <a:pPr lvl="4"/>
            <a:r>
              <a:rPr lang="pt-BR" altLang="en-US" smtClean="0"/>
              <a:t>Quinto nível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DFE49886-3B95-4C69-86E0-3C321E4FB67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512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107950" y="115888"/>
            <a:ext cx="6264275" cy="9842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pt-BR" sz="2000" b="0" dirty="0" smtClean="0">
                <a:solidFill>
                  <a:srgbClr val="FFFFFF"/>
                </a:solidFill>
                <a:latin typeface="Garamond"/>
              </a:rPr>
              <a:t>MATEMÁTICA, 3ª Série</a:t>
            </a:r>
          </a:p>
          <a:p>
            <a:pPr>
              <a:defRPr/>
            </a:pPr>
            <a:r>
              <a:rPr lang="pt-BR" sz="2000" b="0" dirty="0" smtClean="0">
                <a:solidFill>
                  <a:srgbClr val="FFFFFF"/>
                </a:solidFill>
                <a:latin typeface="Garamond"/>
              </a:rPr>
              <a:t>Geometria Analítica</a:t>
            </a:r>
          </a:p>
          <a:p>
            <a:pPr>
              <a:defRPr/>
            </a:pPr>
            <a:endParaRPr lang="pt-BR" b="0" dirty="0" smtClean="0">
              <a:solidFill>
                <a:srgbClr val="FFFFFF"/>
              </a:solidFill>
              <a:latin typeface="Garamond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1" r:id="rId1"/>
    <p:sldLayoutId id="2147484723" r:id="rId2"/>
    <p:sldLayoutId id="2147484724" r:id="rId3"/>
    <p:sldLayoutId id="2147484725" r:id="rId4"/>
    <p:sldLayoutId id="2147484726" r:id="rId5"/>
    <p:sldLayoutId id="2147484727" r:id="rId6"/>
    <p:sldLayoutId id="2147484728" r:id="rId7"/>
    <p:sldLayoutId id="2147484729" r:id="rId8"/>
    <p:sldLayoutId id="2147484730" r:id="rId9"/>
    <p:sldLayoutId id="2147484731" r:id="rId10"/>
    <p:sldLayoutId id="2147484732" r:id="rId11"/>
    <p:sldLayoutId id="2147484733" r:id="rId12"/>
    <p:sldLayoutId id="2147484734" r:id="rId13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1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8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89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789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789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8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89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789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789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8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89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789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789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8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89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789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789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8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89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789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789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xaki.com.br/download/geogebra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asilescola.com/matematica/distancia-entre-dois-pontos.htm" TargetMode="External"/><Relationship Id="rId2" Type="http://schemas.openxmlformats.org/officeDocument/2006/relationships/hyperlink" Target="http://www.mundoeducacao.com.br/matematica/distancia-entre-dois-pontos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undoeducacao.com.br/matematica/ponto-medio-um-seguimento-reta.htm" TargetMode="External"/><Relationship Id="rId4" Type="http://schemas.openxmlformats.org/officeDocument/2006/relationships/hyperlink" Target="http://www.brasilescola.com/matematica/ponto-medio-um-segmento-reta.ht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CaixaDeTexto 6"/>
          <p:cNvSpPr txBox="1">
            <a:spLocks noChangeArrowheads="1"/>
          </p:cNvSpPr>
          <p:nvPr/>
        </p:nvSpPr>
        <p:spPr bwMode="auto">
          <a:xfrm>
            <a:off x="1008063" y="3273425"/>
            <a:ext cx="8316912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4000" i="1" dirty="0">
              <a:solidFill>
                <a:schemeClr val="bg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000" i="1" dirty="0">
                <a:solidFill>
                  <a:schemeClr val="bg1"/>
                </a:solidFill>
              </a:rPr>
              <a:t>MATEMATICA E </a:t>
            </a:r>
            <a:r>
              <a:rPr lang="pt-BR" altLang="pt-BR" sz="4000" i="1" dirty="0" smtClean="0">
                <a:solidFill>
                  <a:schemeClr val="bg1"/>
                </a:solidFill>
              </a:rPr>
              <a:t>SUAS </a:t>
            </a:r>
            <a:r>
              <a:rPr lang="pt-BR" altLang="pt-BR" sz="4000" i="1" dirty="0">
                <a:solidFill>
                  <a:schemeClr val="bg1"/>
                </a:solidFill>
              </a:rPr>
              <a:t>TECNOLOGIAS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 i="1" dirty="0">
                <a:solidFill>
                  <a:schemeClr val="bg1"/>
                </a:solidFill>
              </a:rPr>
              <a:t>Ensino Médio, 3ª ano</a:t>
            </a:r>
          </a:p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pt-BR" altLang="pt-BR" sz="4000" i="1" dirty="0">
                <a:solidFill>
                  <a:schemeClr val="bg1"/>
                </a:solidFill>
              </a:rPr>
              <a:t>Distância entre dois pontos e ponto médio de um segmento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40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1412875"/>
            <a:ext cx="8540750" cy="1143000"/>
          </a:xfrm>
        </p:spPr>
        <p:txBody>
          <a:bodyPr/>
          <a:lstStyle/>
          <a:p>
            <a:pPr marL="342900" indent="-342900" algn="just">
              <a:buClr>
                <a:srgbClr val="002060"/>
              </a:buClr>
              <a:buFont typeface="Wingdings" pitchFamily="2" charset="2"/>
              <a:buChar char="v"/>
            </a:pPr>
            <a:r>
              <a:rPr lang="pt-BR" altLang="pt-BR" sz="2000" smtClean="0"/>
              <a:t>(FMU-SP) As coordenadas do ponto médio do segmento de extremidades </a:t>
            </a:r>
            <a:br>
              <a:rPr lang="pt-BR" altLang="pt-BR" sz="2000" smtClean="0"/>
            </a:br>
            <a:r>
              <a:rPr lang="pt-BR" altLang="pt-BR" sz="2000" smtClean="0"/>
              <a:t>A(5,-2) e B(-1, -4) são:</a:t>
            </a:r>
          </a:p>
        </p:txBody>
      </p:sp>
      <p:sp>
        <p:nvSpPr>
          <p:cNvPr id="5427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827088" y="2492375"/>
            <a:ext cx="8137525" cy="4498975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pt-BR" sz="2000" dirty="0" smtClean="0">
                <a:latin typeface="+mj-lt"/>
              </a:rPr>
              <a:t>Seja M(</a:t>
            </a:r>
            <a:r>
              <a:rPr lang="pt-BR" sz="2000" dirty="0" err="1" smtClean="0">
                <a:latin typeface="+mj-lt"/>
              </a:rPr>
              <a:t>x</a:t>
            </a:r>
            <a:r>
              <a:rPr lang="pt-BR" sz="2000" baseline="-25000" dirty="0" err="1" smtClean="0">
                <a:latin typeface="+mj-lt"/>
              </a:rPr>
              <a:t>M</a:t>
            </a:r>
            <a:r>
              <a:rPr lang="pt-BR" sz="2000" dirty="0" smtClean="0">
                <a:latin typeface="+mj-lt"/>
              </a:rPr>
              <a:t>, </a:t>
            </a:r>
            <a:r>
              <a:rPr lang="pt-BR" sz="2000" dirty="0" err="1" smtClean="0">
                <a:latin typeface="+mj-lt"/>
              </a:rPr>
              <a:t>y</a:t>
            </a:r>
            <a:r>
              <a:rPr lang="pt-BR" sz="2000" baseline="-25000" dirty="0" err="1" smtClean="0">
                <a:latin typeface="+mj-lt"/>
              </a:rPr>
              <a:t>M</a:t>
            </a:r>
            <a:r>
              <a:rPr lang="pt-BR" sz="2000" dirty="0" smtClean="0">
                <a:latin typeface="+mj-lt"/>
              </a:rPr>
              <a:t>) o ponto médio, então:</a:t>
            </a:r>
          </a:p>
          <a:p>
            <a:pPr>
              <a:buFont typeface="Arial" charset="0"/>
              <a:buNone/>
              <a:defRPr/>
            </a:pPr>
            <a:r>
              <a:rPr lang="pt-BR" sz="2000" dirty="0" smtClean="0">
                <a:latin typeface="+mj-lt"/>
              </a:rPr>
              <a:t> </a:t>
            </a:r>
            <a:r>
              <a:rPr lang="pt-BR" sz="2000" dirty="0" err="1" smtClean="0">
                <a:latin typeface="+mj-lt"/>
              </a:rPr>
              <a:t>x</a:t>
            </a:r>
            <a:r>
              <a:rPr lang="pt-BR" sz="2000" baseline="-25000" dirty="0" err="1" smtClean="0">
                <a:latin typeface="+mj-lt"/>
              </a:rPr>
              <a:t>M</a:t>
            </a:r>
            <a:r>
              <a:rPr lang="pt-BR" sz="2000" dirty="0" smtClean="0">
                <a:latin typeface="+mj-lt"/>
              </a:rPr>
              <a:t> = </a:t>
            </a:r>
            <a:r>
              <a:rPr lang="pt-BR" sz="2000" u="sng" dirty="0" err="1" smtClean="0">
                <a:latin typeface="+mj-lt"/>
              </a:rPr>
              <a:t>x</a:t>
            </a:r>
            <a:r>
              <a:rPr lang="pt-BR" sz="2000" baseline="-25000" dirty="0" err="1" smtClean="0">
                <a:latin typeface="+mj-lt"/>
              </a:rPr>
              <a:t>A</a:t>
            </a:r>
            <a:r>
              <a:rPr lang="pt-BR" sz="2000" u="sng" dirty="0" smtClean="0">
                <a:latin typeface="+mj-lt"/>
              </a:rPr>
              <a:t> + </a:t>
            </a:r>
            <a:r>
              <a:rPr lang="pt-BR" sz="2000" u="sng" dirty="0" err="1" smtClean="0">
                <a:latin typeface="+mj-lt"/>
              </a:rPr>
              <a:t>x</a:t>
            </a:r>
            <a:r>
              <a:rPr lang="pt-BR" sz="2000" baseline="-25000" dirty="0" err="1" smtClean="0">
                <a:latin typeface="+mj-lt"/>
              </a:rPr>
              <a:t>B</a:t>
            </a:r>
            <a:r>
              <a:rPr lang="pt-BR" sz="2000" u="sng" baseline="-25000" dirty="0" smtClean="0">
                <a:latin typeface="+mj-lt"/>
              </a:rPr>
              <a:t> </a:t>
            </a:r>
            <a:endParaRPr lang="pt-BR" sz="2000" dirty="0">
              <a:latin typeface="+mj-lt"/>
            </a:endParaRPr>
          </a:p>
          <a:p>
            <a:pPr>
              <a:buFont typeface="Arial" charset="0"/>
              <a:buNone/>
              <a:defRPr/>
            </a:pPr>
            <a:r>
              <a:rPr lang="pt-BR" sz="2000" dirty="0" smtClean="0">
                <a:latin typeface="+mj-lt"/>
              </a:rPr>
              <a:t>              2</a:t>
            </a:r>
          </a:p>
          <a:p>
            <a:pPr>
              <a:buFont typeface="Arial" charset="0"/>
              <a:buNone/>
              <a:defRPr/>
            </a:pPr>
            <a:r>
              <a:rPr lang="pt-BR" sz="2000" dirty="0"/>
              <a:t>= </a:t>
            </a:r>
            <a:r>
              <a:rPr lang="pt-BR" sz="2000" u="sng" dirty="0"/>
              <a:t>5 + (-1)</a:t>
            </a:r>
            <a:r>
              <a:rPr lang="pt-BR" sz="2000" dirty="0"/>
              <a:t> =  2</a:t>
            </a:r>
          </a:p>
          <a:p>
            <a:pPr>
              <a:buFont typeface="Arial" charset="0"/>
              <a:buNone/>
              <a:defRPr/>
            </a:pPr>
            <a:r>
              <a:rPr lang="pt-BR" sz="2000" dirty="0" smtClean="0">
                <a:latin typeface="+mj-lt"/>
              </a:rPr>
              <a:t>        2</a:t>
            </a:r>
          </a:p>
          <a:p>
            <a:pPr>
              <a:buFont typeface="Arial" charset="0"/>
              <a:buNone/>
              <a:defRPr/>
            </a:pPr>
            <a:r>
              <a:rPr lang="pt-BR" sz="2000" dirty="0" smtClean="0">
                <a:latin typeface="+mj-lt"/>
              </a:rPr>
              <a:t> </a:t>
            </a:r>
            <a:r>
              <a:rPr lang="pt-BR" sz="2000" dirty="0" err="1" smtClean="0">
                <a:latin typeface="+mj-lt"/>
              </a:rPr>
              <a:t>y</a:t>
            </a:r>
            <a:r>
              <a:rPr lang="pt-BR" sz="2000" baseline="-25000" dirty="0" err="1" smtClean="0">
                <a:latin typeface="+mj-lt"/>
              </a:rPr>
              <a:t>M</a:t>
            </a:r>
            <a:r>
              <a:rPr lang="pt-BR" sz="2000" dirty="0" smtClean="0">
                <a:latin typeface="+mj-lt"/>
              </a:rPr>
              <a:t> = </a:t>
            </a:r>
            <a:r>
              <a:rPr lang="pt-BR" sz="2000" u="sng" dirty="0" err="1" smtClean="0">
                <a:latin typeface="+mj-lt"/>
              </a:rPr>
              <a:t>y</a:t>
            </a:r>
            <a:r>
              <a:rPr lang="pt-BR" sz="2000" baseline="-25000" dirty="0" err="1" smtClean="0">
                <a:latin typeface="+mj-lt"/>
              </a:rPr>
              <a:t>A</a:t>
            </a:r>
            <a:r>
              <a:rPr lang="pt-BR" sz="2000" u="sng" dirty="0" smtClean="0">
                <a:latin typeface="+mj-lt"/>
              </a:rPr>
              <a:t> + </a:t>
            </a:r>
            <a:r>
              <a:rPr lang="pt-BR" sz="2000" u="sng" dirty="0" err="1" smtClean="0">
                <a:latin typeface="+mj-lt"/>
              </a:rPr>
              <a:t>y</a:t>
            </a:r>
            <a:r>
              <a:rPr lang="pt-BR" sz="2000" baseline="-25000" dirty="0" err="1" smtClean="0">
                <a:latin typeface="+mj-lt"/>
              </a:rPr>
              <a:t>B</a:t>
            </a:r>
            <a:r>
              <a:rPr lang="pt-BR" sz="2000" dirty="0" smtClean="0">
                <a:latin typeface="+mj-lt"/>
              </a:rPr>
              <a:t> </a:t>
            </a:r>
          </a:p>
          <a:p>
            <a:pPr>
              <a:buFont typeface="Arial" charset="0"/>
              <a:buNone/>
              <a:defRPr/>
            </a:pPr>
            <a:r>
              <a:rPr lang="pt-BR" sz="2000" dirty="0" smtClean="0"/>
              <a:t>               2</a:t>
            </a:r>
            <a:endParaRPr lang="pt-BR" sz="2000" dirty="0"/>
          </a:p>
          <a:p>
            <a:pPr>
              <a:buFont typeface="Arial" charset="0"/>
              <a:buNone/>
              <a:defRPr/>
            </a:pPr>
            <a:r>
              <a:rPr lang="pt-BR" sz="2000" dirty="0" smtClean="0">
                <a:latin typeface="+mj-lt"/>
              </a:rPr>
              <a:t>= </a:t>
            </a:r>
            <a:r>
              <a:rPr lang="pt-BR" sz="2000" u="sng" dirty="0" smtClean="0">
                <a:latin typeface="+mj-lt"/>
              </a:rPr>
              <a:t>-2 + (-4)</a:t>
            </a:r>
            <a:r>
              <a:rPr lang="pt-BR" sz="2000" dirty="0" smtClean="0">
                <a:latin typeface="+mj-lt"/>
              </a:rPr>
              <a:t> = -3</a:t>
            </a:r>
          </a:p>
          <a:p>
            <a:pPr>
              <a:buFont typeface="Arial" charset="0"/>
              <a:buNone/>
              <a:defRPr/>
            </a:pPr>
            <a:r>
              <a:rPr lang="pt-BR" sz="2000" dirty="0" smtClean="0">
                <a:latin typeface="+mj-lt"/>
              </a:rPr>
              <a:t>         2</a:t>
            </a:r>
          </a:p>
          <a:p>
            <a:pPr algn="just">
              <a:buFont typeface="Arial" charset="0"/>
              <a:buNone/>
              <a:defRPr/>
            </a:pPr>
            <a:r>
              <a:rPr lang="pt-BR" sz="2000" dirty="0" smtClean="0">
                <a:solidFill>
                  <a:srgbClr val="FF0000"/>
                </a:solidFill>
                <a:latin typeface="+mj-lt"/>
              </a:rPr>
              <a:t>M(2,-3)</a:t>
            </a:r>
          </a:p>
        </p:txBody>
      </p:sp>
      <p:sp>
        <p:nvSpPr>
          <p:cNvPr id="16" name="Rectangle 107"/>
          <p:cNvSpPr txBox="1">
            <a:spLocks noRot="1" noChangeArrowheads="1"/>
          </p:cNvSpPr>
          <p:nvPr/>
        </p:nvSpPr>
        <p:spPr bwMode="auto">
          <a:xfrm>
            <a:off x="301625" y="620713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800"/>
              <a:t>EXEMPLO 1</a:t>
            </a:r>
          </a:p>
        </p:txBody>
      </p:sp>
    </p:spTree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/>
      <p:bldP spid="54275" grpId="0" build="p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68325" y="1701800"/>
            <a:ext cx="8251825" cy="1143000"/>
          </a:xfrm>
        </p:spPr>
        <p:txBody>
          <a:bodyPr/>
          <a:lstStyle/>
          <a:p>
            <a:pPr marL="342900" indent="-342900" algn="just">
              <a:buClr>
                <a:srgbClr val="002060"/>
              </a:buClr>
              <a:buFont typeface="Wingdings" pitchFamily="2" charset="2"/>
              <a:buChar char="v"/>
            </a:pPr>
            <a:r>
              <a:rPr lang="pt-BR" altLang="pt-BR" sz="2000" smtClean="0"/>
              <a:t>(U.Juiz Fora -MG) Se (2,1); (3,3) e (6,2) são os pontos médios dos lados de um triângulo, quais são os seus vértices?</a:t>
            </a:r>
          </a:p>
        </p:txBody>
      </p:sp>
      <p:sp>
        <p:nvSpPr>
          <p:cNvPr id="55299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900113" y="3025775"/>
            <a:ext cx="4464050" cy="3184525"/>
          </a:xfrm>
        </p:spPr>
        <p:txBody>
          <a:bodyPr/>
          <a:lstStyle/>
          <a:p>
            <a:pPr marL="0" indent="0" algn="just">
              <a:buFont typeface="Arial" charset="0"/>
              <a:buNone/>
              <a:defRPr/>
            </a:pPr>
            <a:r>
              <a:rPr lang="pt-BR" sz="2000" dirty="0" smtClean="0">
                <a:latin typeface="+mj-lt"/>
              </a:rPr>
              <a:t>No triângulo, usaremos a fórmula do ponto médio em cada um de seus lados:</a:t>
            </a:r>
          </a:p>
          <a:p>
            <a:pPr marL="0" indent="0" algn="just">
              <a:buFont typeface="Arial" charset="0"/>
              <a:buNone/>
              <a:defRPr/>
            </a:pPr>
            <a:endParaRPr lang="pt-BR" sz="1000" dirty="0" smtClean="0">
              <a:latin typeface="+mj-lt"/>
            </a:endParaRPr>
          </a:p>
          <a:p>
            <a:pPr algn="just">
              <a:buFont typeface="Arial" charset="0"/>
              <a:buNone/>
              <a:defRPr/>
            </a:pPr>
            <a:r>
              <a:rPr lang="pt-BR" sz="2000" dirty="0" smtClean="0">
                <a:latin typeface="+mj-lt"/>
              </a:rPr>
              <a:t>    </a:t>
            </a:r>
            <a:r>
              <a:rPr lang="pt-BR" sz="2000" u="sng" dirty="0" err="1" smtClean="0">
                <a:latin typeface="+mj-lt"/>
              </a:rPr>
              <a:t>x</a:t>
            </a:r>
            <a:r>
              <a:rPr lang="pt-BR" sz="2000" baseline="-25000" dirty="0" err="1" smtClean="0">
                <a:latin typeface="+mj-lt"/>
              </a:rPr>
              <a:t>A</a:t>
            </a:r>
            <a:r>
              <a:rPr lang="pt-BR" sz="2000" u="sng" dirty="0" smtClean="0">
                <a:latin typeface="+mj-lt"/>
              </a:rPr>
              <a:t> + </a:t>
            </a:r>
            <a:r>
              <a:rPr lang="pt-BR" sz="2000" u="sng" dirty="0" err="1" smtClean="0">
                <a:latin typeface="+mj-lt"/>
              </a:rPr>
              <a:t>x</a:t>
            </a:r>
            <a:r>
              <a:rPr lang="pt-BR" sz="2000" baseline="-25000" dirty="0" err="1" smtClean="0">
                <a:latin typeface="+mj-lt"/>
              </a:rPr>
              <a:t>C</a:t>
            </a:r>
            <a:r>
              <a:rPr lang="pt-BR" sz="2000" dirty="0" smtClean="0">
                <a:latin typeface="+mj-lt"/>
              </a:rPr>
              <a:t> = 2          </a:t>
            </a:r>
            <a:r>
              <a:rPr lang="pt-BR" sz="2000" u="sng" dirty="0" err="1" smtClean="0">
                <a:latin typeface="+mj-lt"/>
              </a:rPr>
              <a:t>y</a:t>
            </a:r>
            <a:r>
              <a:rPr lang="pt-BR" sz="2000" baseline="-25000" dirty="0" err="1" smtClean="0">
                <a:latin typeface="+mj-lt"/>
              </a:rPr>
              <a:t>A</a:t>
            </a:r>
            <a:r>
              <a:rPr lang="pt-BR" sz="2000" u="sng" dirty="0" smtClean="0">
                <a:latin typeface="+mj-lt"/>
              </a:rPr>
              <a:t> + </a:t>
            </a:r>
            <a:r>
              <a:rPr lang="pt-BR" sz="2000" u="sng" dirty="0" err="1" smtClean="0">
                <a:latin typeface="+mj-lt"/>
              </a:rPr>
              <a:t>y</a:t>
            </a:r>
            <a:r>
              <a:rPr lang="pt-BR" sz="2000" baseline="-25000" dirty="0" err="1" smtClean="0">
                <a:latin typeface="+mj-lt"/>
              </a:rPr>
              <a:t>c</a:t>
            </a:r>
            <a:r>
              <a:rPr lang="pt-BR" sz="2000" dirty="0" smtClean="0">
                <a:latin typeface="+mj-lt"/>
              </a:rPr>
              <a:t> = 1</a:t>
            </a:r>
          </a:p>
          <a:p>
            <a:pPr algn="just">
              <a:buFont typeface="Arial" charset="0"/>
              <a:buNone/>
              <a:defRPr/>
            </a:pPr>
            <a:r>
              <a:rPr lang="pt-BR" sz="2000" dirty="0" smtClean="0">
                <a:latin typeface="+mj-lt"/>
              </a:rPr>
              <a:t>         2                         2</a:t>
            </a:r>
          </a:p>
          <a:p>
            <a:pPr algn="just">
              <a:buFont typeface="Arial" charset="0"/>
              <a:buNone/>
              <a:defRPr/>
            </a:pPr>
            <a:r>
              <a:rPr lang="pt-BR" sz="2000" dirty="0" smtClean="0">
                <a:latin typeface="+mj-lt"/>
              </a:rPr>
              <a:t>    </a:t>
            </a:r>
            <a:r>
              <a:rPr lang="pt-BR" sz="2000" u="sng" dirty="0" err="1" smtClean="0">
                <a:latin typeface="+mj-lt"/>
              </a:rPr>
              <a:t>x</a:t>
            </a:r>
            <a:r>
              <a:rPr lang="pt-BR" sz="2000" baseline="-25000" dirty="0" err="1" smtClean="0">
                <a:latin typeface="+mj-lt"/>
              </a:rPr>
              <a:t>A</a:t>
            </a:r>
            <a:r>
              <a:rPr lang="pt-BR" sz="2000" u="sng" dirty="0" smtClean="0">
                <a:latin typeface="+mj-lt"/>
              </a:rPr>
              <a:t> + </a:t>
            </a:r>
            <a:r>
              <a:rPr lang="pt-BR" sz="2000" u="sng" dirty="0" err="1" smtClean="0">
                <a:latin typeface="+mj-lt"/>
              </a:rPr>
              <a:t>x</a:t>
            </a:r>
            <a:r>
              <a:rPr lang="pt-BR" sz="2000" baseline="-25000" dirty="0" err="1" smtClean="0">
                <a:latin typeface="+mj-lt"/>
              </a:rPr>
              <a:t>B</a:t>
            </a:r>
            <a:r>
              <a:rPr lang="pt-BR" sz="2000" dirty="0" smtClean="0">
                <a:latin typeface="+mj-lt"/>
              </a:rPr>
              <a:t> = 3           </a:t>
            </a:r>
            <a:r>
              <a:rPr lang="pt-BR" sz="2000" u="sng" dirty="0" err="1" smtClean="0">
                <a:latin typeface="+mj-lt"/>
              </a:rPr>
              <a:t>y</a:t>
            </a:r>
            <a:r>
              <a:rPr lang="pt-BR" sz="2000" baseline="-25000" dirty="0" err="1" smtClean="0">
                <a:latin typeface="+mj-lt"/>
              </a:rPr>
              <a:t>A</a:t>
            </a:r>
            <a:r>
              <a:rPr lang="pt-BR" sz="2000" u="sng" dirty="0" smtClean="0">
                <a:latin typeface="+mj-lt"/>
              </a:rPr>
              <a:t> + </a:t>
            </a:r>
            <a:r>
              <a:rPr lang="pt-BR" sz="2000" u="sng" dirty="0" err="1" smtClean="0">
                <a:latin typeface="+mj-lt"/>
              </a:rPr>
              <a:t>y</a:t>
            </a:r>
            <a:r>
              <a:rPr lang="pt-BR" sz="2000" baseline="-25000" dirty="0" err="1" smtClean="0">
                <a:latin typeface="+mj-lt"/>
              </a:rPr>
              <a:t>B</a:t>
            </a:r>
            <a:r>
              <a:rPr lang="pt-BR" sz="2000" dirty="0" smtClean="0">
                <a:latin typeface="+mj-lt"/>
              </a:rPr>
              <a:t> = 3</a:t>
            </a:r>
          </a:p>
          <a:p>
            <a:pPr algn="just">
              <a:buFont typeface="Arial" charset="0"/>
              <a:buNone/>
              <a:defRPr/>
            </a:pPr>
            <a:r>
              <a:rPr lang="pt-BR" sz="2000" dirty="0" smtClean="0">
                <a:latin typeface="+mj-lt"/>
              </a:rPr>
              <a:t>         2                          2</a:t>
            </a:r>
          </a:p>
          <a:p>
            <a:pPr algn="just">
              <a:buFont typeface="Arial" charset="0"/>
              <a:buNone/>
              <a:defRPr/>
            </a:pPr>
            <a:r>
              <a:rPr lang="pt-BR" sz="2000" dirty="0" smtClean="0">
                <a:latin typeface="+mj-lt"/>
              </a:rPr>
              <a:t>    </a:t>
            </a:r>
            <a:r>
              <a:rPr lang="pt-BR" sz="2000" u="sng" dirty="0" err="1" smtClean="0">
                <a:latin typeface="+mj-lt"/>
              </a:rPr>
              <a:t>x</a:t>
            </a:r>
            <a:r>
              <a:rPr lang="pt-BR" sz="2000" baseline="-25000" dirty="0" err="1" smtClean="0">
                <a:latin typeface="+mj-lt"/>
              </a:rPr>
              <a:t>B</a:t>
            </a:r>
            <a:r>
              <a:rPr lang="pt-BR" sz="2000" u="sng" dirty="0" smtClean="0">
                <a:latin typeface="+mj-lt"/>
              </a:rPr>
              <a:t> + </a:t>
            </a:r>
            <a:r>
              <a:rPr lang="pt-BR" sz="2000" u="sng" dirty="0" err="1" smtClean="0">
                <a:latin typeface="+mj-lt"/>
              </a:rPr>
              <a:t>x</a:t>
            </a:r>
            <a:r>
              <a:rPr lang="pt-BR" sz="2000" baseline="-25000" dirty="0" err="1" smtClean="0">
                <a:latin typeface="+mj-lt"/>
              </a:rPr>
              <a:t>C</a:t>
            </a:r>
            <a:r>
              <a:rPr lang="pt-BR" sz="2000" dirty="0" smtClean="0">
                <a:latin typeface="+mj-lt"/>
              </a:rPr>
              <a:t> = 6           </a:t>
            </a:r>
            <a:r>
              <a:rPr lang="pt-BR" sz="2000" u="sng" dirty="0" err="1" smtClean="0">
                <a:latin typeface="+mj-lt"/>
              </a:rPr>
              <a:t>y</a:t>
            </a:r>
            <a:r>
              <a:rPr lang="pt-BR" sz="2000" baseline="-25000" dirty="0" err="1" smtClean="0">
                <a:latin typeface="+mj-lt"/>
              </a:rPr>
              <a:t>B</a:t>
            </a:r>
            <a:r>
              <a:rPr lang="pt-BR" sz="2000" u="sng" dirty="0" smtClean="0">
                <a:latin typeface="+mj-lt"/>
              </a:rPr>
              <a:t> + </a:t>
            </a:r>
            <a:r>
              <a:rPr lang="pt-BR" sz="2000" u="sng" dirty="0" err="1" smtClean="0">
                <a:latin typeface="+mj-lt"/>
              </a:rPr>
              <a:t>y</a:t>
            </a:r>
            <a:r>
              <a:rPr lang="pt-BR" sz="2000" baseline="-25000" dirty="0" err="1" smtClean="0">
                <a:latin typeface="+mj-lt"/>
              </a:rPr>
              <a:t>C</a:t>
            </a:r>
            <a:r>
              <a:rPr lang="pt-BR" sz="2000" dirty="0" smtClean="0">
                <a:latin typeface="+mj-lt"/>
              </a:rPr>
              <a:t> = 2 </a:t>
            </a:r>
          </a:p>
          <a:p>
            <a:pPr algn="just">
              <a:buFont typeface="Arial" charset="0"/>
              <a:buNone/>
              <a:defRPr/>
            </a:pPr>
            <a:r>
              <a:rPr lang="pt-BR" sz="2000" dirty="0" smtClean="0">
                <a:latin typeface="+mj-lt"/>
              </a:rPr>
              <a:t>         2                          2</a:t>
            </a:r>
          </a:p>
        </p:txBody>
      </p:sp>
      <p:sp>
        <p:nvSpPr>
          <p:cNvPr id="26632" name="Text Box 6"/>
          <p:cNvSpPr txBox="1">
            <a:spLocks noChangeArrowheads="1"/>
          </p:cNvSpPr>
          <p:nvPr/>
        </p:nvSpPr>
        <p:spPr bwMode="auto">
          <a:xfrm>
            <a:off x="5580063" y="5437188"/>
            <a:ext cx="3208337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pt-BR" b="0" dirty="0" smtClean="0">
                <a:solidFill>
                  <a:srgbClr val="FF0000"/>
                </a:solidFill>
                <a:latin typeface="+mj-lt"/>
              </a:rPr>
              <a:t>Resolvendo os sistemas, temos: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pt-BR" b="0" dirty="0" smtClean="0">
                <a:solidFill>
                  <a:srgbClr val="FF0000"/>
                </a:solidFill>
                <a:latin typeface="+mj-lt"/>
              </a:rPr>
              <a:t>A(1,2),  B(7, 4) e C(5,0)</a:t>
            </a:r>
          </a:p>
        </p:txBody>
      </p:sp>
      <p:sp>
        <p:nvSpPr>
          <p:cNvPr id="26633" name="AutoShape 7"/>
          <p:cNvSpPr>
            <a:spLocks noChangeArrowheads="1"/>
          </p:cNvSpPr>
          <p:nvPr/>
        </p:nvSpPr>
        <p:spPr bwMode="auto">
          <a:xfrm>
            <a:off x="6173788" y="3348038"/>
            <a:ext cx="2000250" cy="175260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pt-BR" sz="2000">
              <a:latin typeface="+mj-lt"/>
            </a:endParaRPr>
          </a:p>
        </p:txBody>
      </p:sp>
      <p:sp>
        <p:nvSpPr>
          <p:cNvPr id="26634" name="Text Box 8"/>
          <p:cNvSpPr txBox="1">
            <a:spLocks noChangeArrowheads="1"/>
          </p:cNvSpPr>
          <p:nvPr/>
        </p:nvSpPr>
        <p:spPr bwMode="auto">
          <a:xfrm>
            <a:off x="7019925" y="3021013"/>
            <a:ext cx="6477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2000" dirty="0" smtClean="0">
                <a:latin typeface="+mj-lt"/>
              </a:rPr>
              <a:t>A</a:t>
            </a:r>
          </a:p>
        </p:txBody>
      </p:sp>
      <p:sp>
        <p:nvSpPr>
          <p:cNvPr id="26635" name="Text Box 9"/>
          <p:cNvSpPr txBox="1">
            <a:spLocks noChangeArrowheads="1"/>
          </p:cNvSpPr>
          <p:nvPr/>
        </p:nvSpPr>
        <p:spPr bwMode="auto">
          <a:xfrm>
            <a:off x="5868988" y="4892675"/>
            <a:ext cx="6477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2000" dirty="0" smtClean="0">
                <a:latin typeface="+mj-lt"/>
              </a:rPr>
              <a:t>B</a:t>
            </a:r>
          </a:p>
        </p:txBody>
      </p:sp>
      <p:sp>
        <p:nvSpPr>
          <p:cNvPr id="26636" name="Text Box 10"/>
          <p:cNvSpPr txBox="1">
            <a:spLocks noChangeArrowheads="1"/>
          </p:cNvSpPr>
          <p:nvPr/>
        </p:nvSpPr>
        <p:spPr bwMode="auto">
          <a:xfrm>
            <a:off x="8172450" y="4892675"/>
            <a:ext cx="6477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2000" dirty="0" smtClean="0">
                <a:latin typeface="+mj-lt"/>
              </a:rPr>
              <a:t>C </a:t>
            </a:r>
          </a:p>
        </p:txBody>
      </p:sp>
      <p:sp>
        <p:nvSpPr>
          <p:cNvPr id="26637" name="Text Box 11"/>
          <p:cNvSpPr txBox="1">
            <a:spLocks noChangeArrowheads="1"/>
          </p:cNvSpPr>
          <p:nvPr/>
        </p:nvSpPr>
        <p:spPr bwMode="auto">
          <a:xfrm>
            <a:off x="7688263" y="3833813"/>
            <a:ext cx="12763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2000" smtClean="0">
                <a:latin typeface="+mj-lt"/>
              </a:rPr>
              <a:t>(2,1)</a:t>
            </a:r>
          </a:p>
        </p:txBody>
      </p:sp>
      <p:sp>
        <p:nvSpPr>
          <p:cNvPr id="26638" name="Text Box 12"/>
          <p:cNvSpPr txBox="1">
            <a:spLocks noChangeArrowheads="1"/>
          </p:cNvSpPr>
          <p:nvPr/>
        </p:nvSpPr>
        <p:spPr bwMode="auto">
          <a:xfrm>
            <a:off x="5894388" y="3887788"/>
            <a:ext cx="12763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2000" smtClean="0">
                <a:latin typeface="+mj-lt"/>
              </a:rPr>
              <a:t>(3,3)</a:t>
            </a:r>
          </a:p>
        </p:txBody>
      </p:sp>
      <p:sp>
        <p:nvSpPr>
          <p:cNvPr id="26639" name="Text Box 13"/>
          <p:cNvSpPr txBox="1">
            <a:spLocks noChangeArrowheads="1"/>
          </p:cNvSpPr>
          <p:nvPr/>
        </p:nvSpPr>
        <p:spPr bwMode="auto">
          <a:xfrm>
            <a:off x="6786563" y="4608513"/>
            <a:ext cx="12763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2000" smtClean="0">
                <a:latin typeface="+mj-lt"/>
              </a:rPr>
              <a:t>(6,2)</a:t>
            </a:r>
          </a:p>
        </p:txBody>
      </p:sp>
      <p:sp>
        <p:nvSpPr>
          <p:cNvPr id="26640" name="Oval 14"/>
          <p:cNvSpPr>
            <a:spLocks noChangeArrowheads="1"/>
          </p:cNvSpPr>
          <p:nvPr/>
        </p:nvSpPr>
        <p:spPr bwMode="auto">
          <a:xfrm>
            <a:off x="6630988" y="4129088"/>
            <a:ext cx="10795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26641" name="Oval 15"/>
          <p:cNvSpPr>
            <a:spLocks noChangeArrowheads="1"/>
          </p:cNvSpPr>
          <p:nvPr/>
        </p:nvSpPr>
        <p:spPr bwMode="auto">
          <a:xfrm>
            <a:off x="7199313" y="5021263"/>
            <a:ext cx="10795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27" name="Rectangle 107"/>
          <p:cNvSpPr txBox="1">
            <a:spLocks noRot="1" noChangeArrowheads="1"/>
          </p:cNvSpPr>
          <p:nvPr/>
        </p:nvSpPr>
        <p:spPr bwMode="auto">
          <a:xfrm>
            <a:off x="301625" y="773113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800"/>
              <a:t>EXEMPLO 2</a:t>
            </a:r>
          </a:p>
        </p:txBody>
      </p:sp>
      <p:sp>
        <p:nvSpPr>
          <p:cNvPr id="28" name="Oval 14"/>
          <p:cNvSpPr>
            <a:spLocks noChangeArrowheads="1"/>
          </p:cNvSpPr>
          <p:nvPr/>
        </p:nvSpPr>
        <p:spPr bwMode="auto">
          <a:xfrm>
            <a:off x="7618413" y="4111625"/>
            <a:ext cx="10795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</p:spTree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1" dur="80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2" dur="80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80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  <p:bldP spid="55299" grpId="0" build="p"/>
      <p:bldP spid="26632" grpId="0"/>
      <p:bldP spid="26633" grpId="0" animBg="1"/>
      <p:bldP spid="26634" grpId="0"/>
      <p:bldP spid="26635" grpId="0"/>
      <p:bldP spid="26636" grpId="0"/>
      <p:bldP spid="26637" grpId="0"/>
      <p:bldP spid="26638" grpId="0"/>
      <p:bldP spid="26639" grpId="0"/>
      <p:bldP spid="26640" grpId="0" animBg="1"/>
      <p:bldP spid="26641" grpId="0" animBg="1"/>
      <p:bldP spid="27" grpId="0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7"/>
          <p:cNvSpPr txBox="1">
            <a:spLocks noRot="1" noChangeArrowheads="1"/>
          </p:cNvSpPr>
          <p:nvPr/>
        </p:nvSpPr>
        <p:spPr bwMode="auto">
          <a:xfrm>
            <a:off x="301625" y="773113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800"/>
              <a:t>EXEMPLO 3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844675"/>
            <a:ext cx="8229600" cy="146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669925" indent="-325438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022350" indent="-35083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339850" indent="-315913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681163" indent="-3397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Clr>
                <a:srgbClr val="002060"/>
              </a:buClr>
              <a:buFont typeface="Wingdings" pitchFamily="2" charset="2"/>
              <a:buChar char="v"/>
            </a:pPr>
            <a:r>
              <a:rPr lang="pt-BR" altLang="pt-BR" sz="2000" b="0">
                <a:solidFill>
                  <a:srgbClr val="000000"/>
                </a:solidFill>
              </a:rPr>
              <a:t>Encontrar o ponto simétrico de P(1, –1) em relação ao ponto Q(–2, 3).</a:t>
            </a:r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auto">
          <a:xfrm>
            <a:off x="2527300" y="2895600"/>
            <a:ext cx="2592388" cy="1081088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" name="Oval 17"/>
          <p:cNvSpPr>
            <a:spLocks noChangeArrowheads="1"/>
          </p:cNvSpPr>
          <p:nvPr/>
        </p:nvSpPr>
        <p:spPr bwMode="auto">
          <a:xfrm>
            <a:off x="2506663" y="2867025"/>
            <a:ext cx="53975" cy="53975"/>
          </a:xfrm>
          <a:prstGeom prst="ellipse">
            <a:avLst/>
          </a:prstGeom>
          <a:solidFill>
            <a:srgbClr val="C02500"/>
          </a:solidFill>
          <a:ln w="9525">
            <a:solidFill>
              <a:srgbClr val="C025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altLang="pt-BR" sz="2000" b="0" kern="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9" name="Oval 18"/>
          <p:cNvSpPr>
            <a:spLocks noChangeArrowheads="1"/>
          </p:cNvSpPr>
          <p:nvPr/>
        </p:nvSpPr>
        <p:spPr bwMode="auto">
          <a:xfrm>
            <a:off x="5080000" y="3946525"/>
            <a:ext cx="53975" cy="539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altLang="pt-BR" sz="2000" b="0" kern="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0" name="Oval 19"/>
          <p:cNvSpPr>
            <a:spLocks noChangeArrowheads="1"/>
          </p:cNvSpPr>
          <p:nvPr/>
        </p:nvSpPr>
        <p:spPr bwMode="auto">
          <a:xfrm>
            <a:off x="3795713" y="3408363"/>
            <a:ext cx="53975" cy="539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altLang="pt-BR" sz="2000" b="0" kern="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5103813" y="3770313"/>
            <a:ext cx="9921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2000" b="0" kern="0" smtClean="0">
                <a:solidFill>
                  <a:srgbClr val="000000"/>
                </a:solidFill>
                <a:latin typeface="+mj-lt"/>
              </a:rPr>
              <a:t>P(1, –1)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794125" y="3163888"/>
            <a:ext cx="1031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2000" b="0" kern="0" smtClean="0">
                <a:solidFill>
                  <a:srgbClr val="000000"/>
                </a:solidFill>
                <a:latin typeface="+mj-lt"/>
              </a:rPr>
              <a:t>Q(–2, 3)</a:t>
            </a: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2482850" y="2608263"/>
            <a:ext cx="8778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2000" b="0" kern="0" smtClean="0">
                <a:solidFill>
                  <a:srgbClr val="000000"/>
                </a:solidFill>
                <a:latin typeface="+mj-lt"/>
              </a:rPr>
              <a:t>R(a, b)</a:t>
            </a:r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 flipV="1">
            <a:off x="3059113" y="3084513"/>
            <a:ext cx="104775" cy="100012"/>
          </a:xfrm>
          <a:prstGeom prst="line">
            <a:avLst/>
          </a:prstGeom>
          <a:noFill/>
          <a:ln w="28575">
            <a:solidFill>
              <a:srgbClr val="C025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5" name="Line 25"/>
          <p:cNvSpPr>
            <a:spLocks noChangeShapeType="1"/>
          </p:cNvSpPr>
          <p:nvPr/>
        </p:nvSpPr>
        <p:spPr bwMode="auto">
          <a:xfrm flipV="1">
            <a:off x="3103563" y="3111500"/>
            <a:ext cx="104775" cy="100013"/>
          </a:xfrm>
          <a:prstGeom prst="line">
            <a:avLst/>
          </a:prstGeom>
          <a:noFill/>
          <a:ln w="28575">
            <a:solidFill>
              <a:srgbClr val="C025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V="1">
            <a:off x="4294188" y="3597275"/>
            <a:ext cx="104775" cy="100013"/>
          </a:xfrm>
          <a:prstGeom prst="line">
            <a:avLst/>
          </a:prstGeom>
          <a:noFill/>
          <a:ln w="28575">
            <a:solidFill>
              <a:srgbClr val="C025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7" name="Line 27"/>
          <p:cNvSpPr>
            <a:spLocks noChangeShapeType="1"/>
          </p:cNvSpPr>
          <p:nvPr/>
        </p:nvSpPr>
        <p:spPr bwMode="auto">
          <a:xfrm flipV="1">
            <a:off x="4352925" y="3611563"/>
            <a:ext cx="104775" cy="100012"/>
          </a:xfrm>
          <a:prstGeom prst="line">
            <a:avLst/>
          </a:prstGeom>
          <a:noFill/>
          <a:ln w="28575">
            <a:solidFill>
              <a:srgbClr val="C025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1184275" y="4516438"/>
            <a:ext cx="6286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2000" b="0" kern="0" smtClean="0">
                <a:solidFill>
                  <a:srgbClr val="000000"/>
                </a:solidFill>
                <a:latin typeface="+mj-lt"/>
              </a:rPr>
              <a:t>–2 =</a:t>
            </a:r>
          </a:p>
        </p:txBody>
      </p:sp>
      <p:sp>
        <p:nvSpPr>
          <p:cNvPr id="19" name="Text Box 29"/>
          <p:cNvSpPr txBox="1">
            <a:spLocks noChangeArrowheads="1"/>
          </p:cNvSpPr>
          <p:nvPr/>
        </p:nvSpPr>
        <p:spPr bwMode="auto">
          <a:xfrm>
            <a:off x="1912938" y="4292600"/>
            <a:ext cx="6842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2000" b="0" kern="0" smtClean="0">
                <a:solidFill>
                  <a:srgbClr val="000000"/>
                </a:solidFill>
                <a:latin typeface="+mj-lt"/>
              </a:rPr>
              <a:t>a + 1</a:t>
            </a:r>
            <a:endParaRPr lang="pt-BR" altLang="pt-BR" sz="2000" b="0" kern="0" baseline="-2500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0" name="Line 30"/>
          <p:cNvSpPr>
            <a:spLocks noChangeShapeType="1"/>
          </p:cNvSpPr>
          <p:nvPr/>
        </p:nvSpPr>
        <p:spPr bwMode="auto">
          <a:xfrm>
            <a:off x="1812925" y="4724400"/>
            <a:ext cx="8874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109788" y="4718050"/>
            <a:ext cx="314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2000" b="0" kern="0" smtClean="0">
                <a:solidFill>
                  <a:srgbClr val="000000"/>
                </a:solidFill>
                <a:latin typeface="+mj-lt"/>
              </a:rPr>
              <a:t>2</a:t>
            </a:r>
          </a:p>
        </p:txBody>
      </p:sp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3132138" y="4451350"/>
            <a:ext cx="13684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2000" b="0" kern="0" smtClean="0">
                <a:solidFill>
                  <a:srgbClr val="000000"/>
                </a:solidFill>
                <a:latin typeface="+mj-lt"/>
              </a:rPr>
              <a:t>a + 1 = – 4</a:t>
            </a:r>
          </a:p>
        </p:txBody>
      </p: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2771775" y="4465638"/>
            <a:ext cx="3603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altLang="pt-BR" sz="2000" b="0" smtClean="0">
                <a:solidFill>
                  <a:srgbClr val="00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⇒</a:t>
            </a:r>
          </a:p>
        </p:txBody>
      </p: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4427538" y="4465638"/>
            <a:ext cx="3603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altLang="pt-BR" sz="2000" b="0" smtClean="0">
                <a:solidFill>
                  <a:srgbClr val="00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⇒</a:t>
            </a:r>
          </a:p>
        </p:txBody>
      </p:sp>
      <p:sp>
        <p:nvSpPr>
          <p:cNvPr id="25" name="Text Box 35"/>
          <p:cNvSpPr txBox="1">
            <a:spLocks noChangeArrowheads="1"/>
          </p:cNvSpPr>
          <p:nvPr/>
        </p:nvSpPr>
        <p:spPr bwMode="auto">
          <a:xfrm>
            <a:off x="4787900" y="4465638"/>
            <a:ext cx="13684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2000" b="0" kern="0" smtClean="0">
                <a:solidFill>
                  <a:srgbClr val="000000"/>
                </a:solidFill>
                <a:latin typeface="+mj-lt"/>
              </a:rPr>
              <a:t>a = – 5</a:t>
            </a:r>
          </a:p>
        </p:txBody>
      </p:sp>
      <p:sp>
        <p:nvSpPr>
          <p:cNvPr id="26" name="Text Box 36"/>
          <p:cNvSpPr txBox="1">
            <a:spLocks noChangeArrowheads="1"/>
          </p:cNvSpPr>
          <p:nvPr/>
        </p:nvSpPr>
        <p:spPr bwMode="auto">
          <a:xfrm>
            <a:off x="1187450" y="5237163"/>
            <a:ext cx="5000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2000" b="0" kern="0" smtClean="0">
                <a:solidFill>
                  <a:srgbClr val="000000"/>
                </a:solidFill>
                <a:latin typeface="+mj-lt"/>
              </a:rPr>
              <a:t>3 =</a:t>
            </a:r>
          </a:p>
        </p:txBody>
      </p:sp>
      <p:sp>
        <p:nvSpPr>
          <p:cNvPr id="27" name="Text Box 37"/>
          <p:cNvSpPr txBox="1">
            <a:spLocks noChangeArrowheads="1"/>
          </p:cNvSpPr>
          <p:nvPr/>
        </p:nvSpPr>
        <p:spPr bwMode="auto">
          <a:xfrm>
            <a:off x="1916113" y="5013325"/>
            <a:ext cx="695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2000" b="0" kern="0" smtClean="0">
                <a:solidFill>
                  <a:srgbClr val="000000"/>
                </a:solidFill>
                <a:latin typeface="+mj-lt"/>
              </a:rPr>
              <a:t>b – 1</a:t>
            </a:r>
            <a:endParaRPr lang="pt-BR" altLang="pt-BR" sz="2000" b="0" kern="0" baseline="-2500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>
            <a:off x="1816100" y="5402263"/>
            <a:ext cx="8874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9" name="Text Box 39"/>
          <p:cNvSpPr txBox="1">
            <a:spLocks noChangeArrowheads="1"/>
          </p:cNvSpPr>
          <p:nvPr/>
        </p:nvSpPr>
        <p:spPr bwMode="auto">
          <a:xfrm>
            <a:off x="2112963" y="5438775"/>
            <a:ext cx="314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2000" b="0" kern="0" smtClean="0">
                <a:solidFill>
                  <a:srgbClr val="000000"/>
                </a:solidFill>
                <a:latin typeface="+mj-lt"/>
              </a:rPr>
              <a:t>2</a:t>
            </a:r>
          </a:p>
        </p:txBody>
      </p:sp>
      <p:sp>
        <p:nvSpPr>
          <p:cNvPr id="30" name="Text Box 40"/>
          <p:cNvSpPr txBox="1">
            <a:spLocks noChangeArrowheads="1"/>
          </p:cNvSpPr>
          <p:nvPr/>
        </p:nvSpPr>
        <p:spPr bwMode="auto">
          <a:xfrm>
            <a:off x="3135313" y="5172075"/>
            <a:ext cx="13684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2000" b="0" kern="0" smtClean="0">
                <a:solidFill>
                  <a:srgbClr val="000000"/>
                </a:solidFill>
                <a:latin typeface="+mj-lt"/>
              </a:rPr>
              <a:t>b – 1 = 6</a:t>
            </a:r>
          </a:p>
        </p:txBody>
      </p:sp>
      <p:sp>
        <p:nvSpPr>
          <p:cNvPr id="31" name="Text Box 41"/>
          <p:cNvSpPr txBox="1">
            <a:spLocks noChangeArrowheads="1"/>
          </p:cNvSpPr>
          <p:nvPr/>
        </p:nvSpPr>
        <p:spPr bwMode="auto">
          <a:xfrm>
            <a:off x="2774950" y="5186363"/>
            <a:ext cx="3603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altLang="pt-BR" sz="2000" b="0" smtClean="0">
                <a:solidFill>
                  <a:srgbClr val="00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⇒</a:t>
            </a:r>
          </a:p>
        </p:txBody>
      </p:sp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4430713" y="5186363"/>
            <a:ext cx="3603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altLang="pt-BR" sz="2000" b="0" smtClean="0">
                <a:solidFill>
                  <a:srgbClr val="00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⇒</a:t>
            </a:r>
          </a:p>
        </p:txBody>
      </p:sp>
      <p:sp>
        <p:nvSpPr>
          <p:cNvPr id="33" name="Text Box 43"/>
          <p:cNvSpPr txBox="1">
            <a:spLocks noChangeArrowheads="1"/>
          </p:cNvSpPr>
          <p:nvPr/>
        </p:nvSpPr>
        <p:spPr bwMode="auto">
          <a:xfrm>
            <a:off x="4791075" y="5186363"/>
            <a:ext cx="13684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2000" b="0" kern="0" smtClean="0">
                <a:solidFill>
                  <a:srgbClr val="000000"/>
                </a:solidFill>
                <a:latin typeface="+mj-lt"/>
              </a:rPr>
              <a:t>b = 7</a:t>
            </a: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5795963" y="4791075"/>
            <a:ext cx="1584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altLang="pt-BR" sz="2000" b="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pt-BR" altLang="pt-BR" sz="2000" b="0" dirty="0" smtClean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  R (–5, 7)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701675"/>
            <a:ext cx="8540750" cy="1143000"/>
          </a:xfrm>
        </p:spPr>
        <p:txBody>
          <a:bodyPr/>
          <a:lstStyle/>
          <a:p>
            <a:r>
              <a:rPr lang="pt-BR" altLang="pt-BR" sz="2800" b="1" smtClean="0"/>
              <a:t>MEDIANA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728788"/>
            <a:ext cx="8591550" cy="935037"/>
          </a:xfrm>
        </p:spPr>
        <p:txBody>
          <a:bodyPr/>
          <a:lstStyle/>
          <a:p>
            <a:pPr algn="just"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000" dirty="0" smtClean="0">
                <a:latin typeface="+mj-lt"/>
              </a:rPr>
              <a:t>Segmento de reta que parte de um vértice do triângulo e divide o lado oposto ao meio. </a:t>
            </a:r>
          </a:p>
        </p:txBody>
      </p:sp>
      <p:grpSp>
        <p:nvGrpSpPr>
          <p:cNvPr id="18436" name="Grupo 2"/>
          <p:cNvGrpSpPr>
            <a:grpSpLocks/>
          </p:cNvGrpSpPr>
          <p:nvPr/>
        </p:nvGrpSpPr>
        <p:grpSpPr bwMode="auto">
          <a:xfrm>
            <a:off x="604838" y="2708275"/>
            <a:ext cx="4327525" cy="3336925"/>
            <a:chOff x="529878" y="2420888"/>
            <a:chExt cx="4327525" cy="3336925"/>
          </a:xfrm>
        </p:grpSpPr>
        <p:sp>
          <p:nvSpPr>
            <p:cNvPr id="18466" name="Line 43"/>
            <p:cNvSpPr>
              <a:spLocks noChangeShapeType="1"/>
            </p:cNvSpPr>
            <p:nvPr/>
          </p:nvSpPr>
          <p:spPr bwMode="auto">
            <a:xfrm>
              <a:off x="1761778" y="3903613"/>
              <a:ext cx="2066925" cy="1304925"/>
            </a:xfrm>
            <a:prstGeom prst="line">
              <a:avLst/>
            </a:prstGeom>
            <a:noFill/>
            <a:ln w="38100">
              <a:solidFill>
                <a:srgbClr val="015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18467" name="Line 44"/>
            <p:cNvSpPr>
              <a:spLocks noChangeShapeType="1"/>
            </p:cNvSpPr>
            <p:nvPr/>
          </p:nvSpPr>
          <p:spPr bwMode="auto">
            <a:xfrm flipV="1">
              <a:off x="1071215" y="3894088"/>
              <a:ext cx="2057400" cy="131445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18442" name="AutoShape 4"/>
            <p:cNvSpPr>
              <a:spLocks noChangeArrowheads="1"/>
            </p:cNvSpPr>
            <p:nvPr/>
          </p:nvSpPr>
          <p:spPr bwMode="auto">
            <a:xfrm>
              <a:off x="1050578" y="2700288"/>
              <a:ext cx="2781300" cy="249555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18443" name="Line 5"/>
            <p:cNvSpPr>
              <a:spLocks noChangeShapeType="1"/>
            </p:cNvSpPr>
            <p:nvPr/>
          </p:nvSpPr>
          <p:spPr bwMode="auto">
            <a:xfrm flipH="1">
              <a:off x="2423765" y="2719338"/>
              <a:ext cx="9525" cy="24669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18446" name="Oval 8"/>
            <p:cNvSpPr>
              <a:spLocks noChangeArrowheads="1"/>
            </p:cNvSpPr>
            <p:nvPr/>
          </p:nvSpPr>
          <p:spPr bwMode="auto">
            <a:xfrm>
              <a:off x="2393603" y="4262388"/>
              <a:ext cx="88900" cy="88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18447" name="Text Box 9"/>
            <p:cNvSpPr txBox="1">
              <a:spLocks noChangeArrowheads="1"/>
            </p:cNvSpPr>
            <p:nvPr/>
          </p:nvSpPr>
          <p:spPr bwMode="auto">
            <a:xfrm>
              <a:off x="2355503" y="3929013"/>
              <a:ext cx="3714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pt-BR" sz="2000" smtClean="0">
                  <a:latin typeface="+mj-lt"/>
                </a:rPr>
                <a:t>G</a:t>
              </a:r>
            </a:p>
          </p:txBody>
        </p:sp>
        <p:sp>
          <p:nvSpPr>
            <p:cNvPr id="18448" name="Text Box 10"/>
            <p:cNvSpPr txBox="1">
              <a:spLocks noChangeArrowheads="1"/>
            </p:cNvSpPr>
            <p:nvPr/>
          </p:nvSpPr>
          <p:spPr bwMode="auto">
            <a:xfrm>
              <a:off x="2285653" y="2420888"/>
              <a:ext cx="1300162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pt-BR" sz="2000" dirty="0" smtClean="0">
                  <a:latin typeface="+mj-lt"/>
                </a:rPr>
                <a:t>A(</a:t>
              </a:r>
              <a:r>
                <a:rPr lang="pt-BR" sz="2000" dirty="0" err="1" smtClean="0">
                  <a:latin typeface="+mj-lt"/>
                </a:rPr>
                <a:t>x</a:t>
              </a:r>
              <a:r>
                <a:rPr lang="pt-BR" sz="2000" baseline="-25000" dirty="0" err="1" smtClean="0">
                  <a:latin typeface="+mj-lt"/>
                </a:rPr>
                <a:t>A</a:t>
              </a:r>
              <a:r>
                <a:rPr lang="pt-BR" sz="2000" baseline="-25000" dirty="0" smtClean="0">
                  <a:latin typeface="+mj-lt"/>
                </a:rPr>
                <a:t> </a:t>
              </a:r>
              <a:r>
                <a:rPr lang="pt-BR" sz="2000" dirty="0" smtClean="0">
                  <a:latin typeface="+mj-lt"/>
                </a:rPr>
                <a:t>, </a:t>
              </a:r>
              <a:r>
                <a:rPr lang="pt-BR" sz="2000" dirty="0" err="1" smtClean="0">
                  <a:latin typeface="+mj-lt"/>
                </a:rPr>
                <a:t>y</a:t>
              </a:r>
              <a:r>
                <a:rPr lang="pt-BR" sz="2000" baseline="-25000" dirty="0" err="1" smtClean="0">
                  <a:latin typeface="+mj-lt"/>
                </a:rPr>
                <a:t>A</a:t>
              </a:r>
              <a:r>
                <a:rPr lang="pt-BR" sz="2000" dirty="0" smtClean="0">
                  <a:latin typeface="+mj-lt"/>
                </a:rPr>
                <a:t>)</a:t>
              </a:r>
            </a:p>
          </p:txBody>
        </p:sp>
        <p:sp>
          <p:nvSpPr>
            <p:cNvPr id="18449" name="Text Box 11"/>
            <p:cNvSpPr txBox="1">
              <a:spLocks noChangeArrowheads="1"/>
            </p:cNvSpPr>
            <p:nvPr/>
          </p:nvSpPr>
          <p:spPr bwMode="auto">
            <a:xfrm>
              <a:off x="529878" y="5208538"/>
              <a:ext cx="141605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pt-BR" sz="2000" dirty="0" smtClean="0">
                  <a:latin typeface="+mj-lt"/>
                </a:rPr>
                <a:t>B(</a:t>
              </a:r>
              <a:r>
                <a:rPr lang="pt-BR" sz="2000" dirty="0" err="1" smtClean="0">
                  <a:latin typeface="+mj-lt"/>
                </a:rPr>
                <a:t>x</a:t>
              </a:r>
              <a:r>
                <a:rPr lang="pt-BR" sz="2000" baseline="-25000" dirty="0" err="1" smtClean="0">
                  <a:latin typeface="+mj-lt"/>
                </a:rPr>
                <a:t>B</a:t>
              </a:r>
              <a:r>
                <a:rPr lang="pt-BR" sz="2000" baseline="-25000" dirty="0" smtClean="0">
                  <a:latin typeface="+mj-lt"/>
                </a:rPr>
                <a:t> </a:t>
              </a:r>
              <a:r>
                <a:rPr lang="pt-BR" sz="2000" dirty="0" smtClean="0">
                  <a:latin typeface="+mj-lt"/>
                </a:rPr>
                <a:t>, </a:t>
              </a:r>
              <a:r>
                <a:rPr lang="pt-BR" sz="2000" dirty="0" err="1" smtClean="0">
                  <a:latin typeface="+mj-lt"/>
                </a:rPr>
                <a:t>y</a:t>
              </a:r>
              <a:r>
                <a:rPr lang="pt-BR" sz="2000" baseline="-25000" dirty="0" err="1" smtClean="0">
                  <a:latin typeface="+mj-lt"/>
                </a:rPr>
                <a:t>B</a:t>
              </a:r>
              <a:r>
                <a:rPr lang="pt-BR" sz="2000" dirty="0" smtClean="0">
                  <a:latin typeface="+mj-lt"/>
                </a:rPr>
                <a:t>)</a:t>
              </a:r>
            </a:p>
          </p:txBody>
        </p:sp>
        <p:sp>
          <p:nvSpPr>
            <p:cNvPr id="18450" name="Text Box 12"/>
            <p:cNvSpPr txBox="1">
              <a:spLocks noChangeArrowheads="1"/>
            </p:cNvSpPr>
            <p:nvPr/>
          </p:nvSpPr>
          <p:spPr bwMode="auto">
            <a:xfrm>
              <a:off x="3555653" y="5205363"/>
              <a:ext cx="130175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pt-BR" sz="2000" dirty="0" smtClean="0">
                  <a:latin typeface="+mj-lt"/>
                </a:rPr>
                <a:t>C(</a:t>
              </a:r>
              <a:r>
                <a:rPr lang="pt-BR" sz="2000" dirty="0" err="1" smtClean="0">
                  <a:latin typeface="+mj-lt"/>
                </a:rPr>
                <a:t>x</a:t>
              </a:r>
              <a:r>
                <a:rPr lang="pt-BR" sz="2000" baseline="-25000" dirty="0" err="1" smtClean="0">
                  <a:latin typeface="+mj-lt"/>
                </a:rPr>
                <a:t>C</a:t>
              </a:r>
              <a:r>
                <a:rPr lang="pt-BR" sz="2000" baseline="-25000" dirty="0" smtClean="0">
                  <a:latin typeface="+mj-lt"/>
                </a:rPr>
                <a:t> </a:t>
              </a:r>
              <a:r>
                <a:rPr lang="pt-BR" sz="2000" dirty="0" smtClean="0">
                  <a:latin typeface="+mj-lt"/>
                </a:rPr>
                <a:t>, </a:t>
              </a:r>
              <a:r>
                <a:rPr lang="pt-BR" sz="2000" dirty="0" err="1" smtClean="0">
                  <a:latin typeface="+mj-lt"/>
                </a:rPr>
                <a:t>y</a:t>
              </a:r>
              <a:r>
                <a:rPr lang="pt-BR" sz="2000" baseline="-25000" dirty="0" err="1" smtClean="0">
                  <a:latin typeface="+mj-lt"/>
                </a:rPr>
                <a:t>C</a:t>
              </a:r>
              <a:r>
                <a:rPr lang="pt-BR" sz="2000" dirty="0" smtClean="0">
                  <a:latin typeface="+mj-lt"/>
                </a:rPr>
                <a:t>)</a:t>
              </a:r>
            </a:p>
          </p:txBody>
        </p:sp>
        <p:sp>
          <p:nvSpPr>
            <p:cNvPr id="18451" name="Text Box 13"/>
            <p:cNvSpPr txBox="1">
              <a:spLocks noChangeArrowheads="1"/>
            </p:cNvSpPr>
            <p:nvPr/>
          </p:nvSpPr>
          <p:spPr bwMode="auto">
            <a:xfrm>
              <a:off x="2266603" y="5230763"/>
              <a:ext cx="5238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pt-BR" sz="2000" smtClean="0">
                  <a:latin typeface="+mj-lt"/>
                </a:rPr>
                <a:t>M</a:t>
              </a:r>
              <a:r>
                <a:rPr lang="pt-BR" sz="2000" baseline="-25000" smtClean="0">
                  <a:latin typeface="+mj-lt"/>
                </a:rPr>
                <a:t>1</a:t>
              </a:r>
            </a:p>
          </p:txBody>
        </p:sp>
        <p:sp>
          <p:nvSpPr>
            <p:cNvPr id="18452" name="Text Box 14"/>
            <p:cNvSpPr txBox="1">
              <a:spLocks noChangeArrowheads="1"/>
            </p:cNvSpPr>
            <p:nvPr/>
          </p:nvSpPr>
          <p:spPr bwMode="auto">
            <a:xfrm>
              <a:off x="3101628" y="3627388"/>
              <a:ext cx="5238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pt-BR" sz="2000" smtClean="0">
                  <a:latin typeface="+mj-lt"/>
                </a:rPr>
                <a:t>M</a:t>
              </a:r>
              <a:r>
                <a:rPr lang="pt-BR" sz="2000" baseline="-25000" smtClean="0">
                  <a:latin typeface="+mj-lt"/>
                </a:rPr>
                <a:t>2</a:t>
              </a:r>
            </a:p>
          </p:txBody>
        </p:sp>
        <p:sp>
          <p:nvSpPr>
            <p:cNvPr id="18453" name="Text Box 15"/>
            <p:cNvSpPr txBox="1">
              <a:spLocks noChangeArrowheads="1"/>
            </p:cNvSpPr>
            <p:nvPr/>
          </p:nvSpPr>
          <p:spPr bwMode="auto">
            <a:xfrm>
              <a:off x="1326803" y="3624213"/>
              <a:ext cx="5238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pt-BR" sz="2000" smtClean="0">
                  <a:latin typeface="+mj-lt"/>
                </a:rPr>
                <a:t>M</a:t>
              </a:r>
              <a:r>
                <a:rPr lang="pt-BR" sz="2000" baseline="-25000" smtClean="0">
                  <a:latin typeface="+mj-lt"/>
                </a:rPr>
                <a:t>3</a:t>
              </a:r>
            </a:p>
          </p:txBody>
        </p:sp>
        <p:sp>
          <p:nvSpPr>
            <p:cNvPr id="18454" name="Text Box 16"/>
            <p:cNvSpPr txBox="1">
              <a:spLocks noChangeArrowheads="1"/>
            </p:cNvSpPr>
            <p:nvPr/>
          </p:nvSpPr>
          <p:spPr bwMode="auto">
            <a:xfrm>
              <a:off x="1679228" y="5357763"/>
              <a:ext cx="2190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endParaRPr lang="pt-BR" sz="2000" smtClean="0">
                <a:latin typeface="+mj-lt"/>
              </a:endParaRPr>
            </a:p>
          </p:txBody>
        </p:sp>
        <p:sp>
          <p:nvSpPr>
            <p:cNvPr id="18455" name="Line 17"/>
            <p:cNvSpPr>
              <a:spLocks noChangeShapeType="1"/>
            </p:cNvSpPr>
            <p:nvPr/>
          </p:nvSpPr>
          <p:spPr bwMode="auto">
            <a:xfrm flipH="1">
              <a:off x="3088928" y="5119638"/>
              <a:ext cx="9525" cy="171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18456" name="Line 18"/>
            <p:cNvSpPr>
              <a:spLocks noChangeShapeType="1"/>
            </p:cNvSpPr>
            <p:nvPr/>
          </p:nvSpPr>
          <p:spPr bwMode="auto">
            <a:xfrm flipH="1">
              <a:off x="1818928" y="5087888"/>
              <a:ext cx="9525" cy="171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grpSp>
          <p:nvGrpSpPr>
            <p:cNvPr id="35868" name="Group 22"/>
            <p:cNvGrpSpPr>
              <a:grpSpLocks/>
            </p:cNvGrpSpPr>
            <p:nvPr/>
          </p:nvGrpSpPr>
          <p:grpSpPr bwMode="auto">
            <a:xfrm>
              <a:off x="1320453" y="4414788"/>
              <a:ext cx="187325" cy="212725"/>
              <a:chOff x="866" y="3276"/>
              <a:chExt cx="118" cy="134"/>
            </a:xfrm>
          </p:grpSpPr>
          <p:sp>
            <p:nvSpPr>
              <p:cNvPr id="18475" name="Line 19"/>
              <p:cNvSpPr>
                <a:spLocks noChangeShapeType="1"/>
              </p:cNvSpPr>
              <p:nvPr/>
            </p:nvSpPr>
            <p:spPr bwMode="auto">
              <a:xfrm>
                <a:off x="866" y="3356"/>
                <a:ext cx="72" cy="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2000">
                  <a:latin typeface="+mj-lt"/>
                </a:endParaRPr>
              </a:p>
            </p:txBody>
          </p:sp>
          <p:sp>
            <p:nvSpPr>
              <p:cNvPr id="18476" name="Line 20"/>
              <p:cNvSpPr>
                <a:spLocks noChangeShapeType="1"/>
              </p:cNvSpPr>
              <p:nvPr/>
            </p:nvSpPr>
            <p:spPr bwMode="auto">
              <a:xfrm>
                <a:off x="912" y="3276"/>
                <a:ext cx="72" cy="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2000">
                  <a:latin typeface="+mj-lt"/>
                </a:endParaRPr>
              </a:p>
            </p:txBody>
          </p:sp>
          <p:sp>
            <p:nvSpPr>
              <p:cNvPr id="18477" name="Line 21"/>
              <p:cNvSpPr>
                <a:spLocks noChangeShapeType="1"/>
              </p:cNvSpPr>
              <p:nvPr/>
            </p:nvSpPr>
            <p:spPr bwMode="auto">
              <a:xfrm>
                <a:off x="886" y="3316"/>
                <a:ext cx="72" cy="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2000">
                  <a:latin typeface="+mj-lt"/>
                </a:endParaRPr>
              </a:p>
            </p:txBody>
          </p:sp>
        </p:grpSp>
        <p:grpSp>
          <p:nvGrpSpPr>
            <p:cNvPr id="35869" name="Group 23"/>
            <p:cNvGrpSpPr>
              <a:grpSpLocks/>
            </p:cNvGrpSpPr>
            <p:nvPr/>
          </p:nvGrpSpPr>
          <p:grpSpPr bwMode="auto">
            <a:xfrm>
              <a:off x="2003078" y="3240038"/>
              <a:ext cx="187325" cy="212725"/>
              <a:chOff x="866" y="3276"/>
              <a:chExt cx="118" cy="134"/>
            </a:xfrm>
          </p:grpSpPr>
          <p:sp>
            <p:nvSpPr>
              <p:cNvPr id="18472" name="Line 24"/>
              <p:cNvSpPr>
                <a:spLocks noChangeShapeType="1"/>
              </p:cNvSpPr>
              <p:nvPr/>
            </p:nvSpPr>
            <p:spPr bwMode="auto">
              <a:xfrm>
                <a:off x="866" y="3356"/>
                <a:ext cx="72" cy="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2000">
                  <a:latin typeface="+mj-lt"/>
                </a:endParaRPr>
              </a:p>
            </p:txBody>
          </p:sp>
          <p:sp>
            <p:nvSpPr>
              <p:cNvPr id="18473" name="Line 25"/>
              <p:cNvSpPr>
                <a:spLocks noChangeShapeType="1"/>
              </p:cNvSpPr>
              <p:nvPr/>
            </p:nvSpPr>
            <p:spPr bwMode="auto">
              <a:xfrm>
                <a:off x="912" y="3276"/>
                <a:ext cx="72" cy="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2000">
                  <a:latin typeface="+mj-lt"/>
                </a:endParaRPr>
              </a:p>
            </p:txBody>
          </p:sp>
          <p:sp>
            <p:nvSpPr>
              <p:cNvPr id="18474" name="Line 26"/>
              <p:cNvSpPr>
                <a:spLocks noChangeShapeType="1"/>
              </p:cNvSpPr>
              <p:nvPr/>
            </p:nvSpPr>
            <p:spPr bwMode="auto">
              <a:xfrm>
                <a:off x="886" y="3316"/>
                <a:ext cx="72" cy="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2000">
                  <a:latin typeface="+mj-lt"/>
                </a:endParaRPr>
              </a:p>
            </p:txBody>
          </p:sp>
        </p:grpSp>
        <p:grpSp>
          <p:nvGrpSpPr>
            <p:cNvPr id="35870" name="Group 31"/>
            <p:cNvGrpSpPr>
              <a:grpSpLocks/>
            </p:cNvGrpSpPr>
            <p:nvPr/>
          </p:nvGrpSpPr>
          <p:grpSpPr bwMode="auto">
            <a:xfrm>
              <a:off x="3377853" y="4484638"/>
              <a:ext cx="196850" cy="139700"/>
              <a:chOff x="2162" y="3320"/>
              <a:chExt cx="124" cy="88"/>
            </a:xfrm>
          </p:grpSpPr>
          <p:sp>
            <p:nvSpPr>
              <p:cNvPr id="18470" name="Line 29"/>
              <p:cNvSpPr>
                <a:spLocks noChangeShapeType="1"/>
              </p:cNvSpPr>
              <p:nvPr/>
            </p:nvSpPr>
            <p:spPr bwMode="auto">
              <a:xfrm flipV="1">
                <a:off x="2162" y="3320"/>
                <a:ext cx="102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2000">
                  <a:latin typeface="+mj-lt"/>
                </a:endParaRPr>
              </a:p>
            </p:txBody>
          </p:sp>
          <p:sp>
            <p:nvSpPr>
              <p:cNvPr id="18471" name="Line 30"/>
              <p:cNvSpPr>
                <a:spLocks noChangeShapeType="1"/>
              </p:cNvSpPr>
              <p:nvPr/>
            </p:nvSpPr>
            <p:spPr bwMode="auto">
              <a:xfrm flipV="1">
                <a:off x="2184" y="3366"/>
                <a:ext cx="102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2000">
                  <a:latin typeface="+mj-lt"/>
                </a:endParaRPr>
              </a:p>
            </p:txBody>
          </p:sp>
        </p:grpSp>
        <p:grpSp>
          <p:nvGrpSpPr>
            <p:cNvPr id="35871" name="Group 32"/>
            <p:cNvGrpSpPr>
              <a:grpSpLocks/>
            </p:cNvGrpSpPr>
            <p:nvPr/>
          </p:nvGrpSpPr>
          <p:grpSpPr bwMode="auto">
            <a:xfrm>
              <a:off x="2688878" y="3262263"/>
              <a:ext cx="196850" cy="139700"/>
              <a:chOff x="2162" y="3320"/>
              <a:chExt cx="124" cy="88"/>
            </a:xfrm>
          </p:grpSpPr>
          <p:sp>
            <p:nvSpPr>
              <p:cNvPr id="18468" name="Line 33"/>
              <p:cNvSpPr>
                <a:spLocks noChangeShapeType="1"/>
              </p:cNvSpPr>
              <p:nvPr/>
            </p:nvSpPr>
            <p:spPr bwMode="auto">
              <a:xfrm flipV="1">
                <a:off x="2162" y="3320"/>
                <a:ext cx="102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2000">
                  <a:latin typeface="+mj-lt"/>
                </a:endParaRPr>
              </a:p>
            </p:txBody>
          </p:sp>
          <p:sp>
            <p:nvSpPr>
              <p:cNvPr id="18469" name="Line 34"/>
              <p:cNvSpPr>
                <a:spLocks noChangeShapeType="1"/>
              </p:cNvSpPr>
              <p:nvPr/>
            </p:nvSpPr>
            <p:spPr bwMode="auto">
              <a:xfrm flipV="1">
                <a:off x="2184" y="3366"/>
                <a:ext cx="102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2000">
                  <a:latin typeface="+mj-lt"/>
                </a:endParaRPr>
              </a:p>
            </p:txBody>
          </p:sp>
        </p:grpSp>
      </p:grpSp>
      <p:grpSp>
        <p:nvGrpSpPr>
          <p:cNvPr id="18437" name="Grupo 4"/>
          <p:cNvGrpSpPr>
            <a:grpSpLocks/>
          </p:cNvGrpSpPr>
          <p:nvPr/>
        </p:nvGrpSpPr>
        <p:grpSpPr bwMode="auto">
          <a:xfrm>
            <a:off x="4932363" y="2809875"/>
            <a:ext cx="3906837" cy="3140075"/>
            <a:chOff x="4913560" y="3191485"/>
            <a:chExt cx="3906912" cy="3139321"/>
          </a:xfrm>
        </p:grpSpPr>
        <p:sp>
          <p:nvSpPr>
            <p:cNvPr id="18440" name="Text Box 35"/>
            <p:cNvSpPr txBox="1">
              <a:spLocks noChangeArrowheads="1"/>
            </p:cNvSpPr>
            <p:nvPr/>
          </p:nvSpPr>
          <p:spPr bwMode="auto">
            <a:xfrm>
              <a:off x="4913560" y="3191485"/>
              <a:ext cx="3906912" cy="3139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defRPr/>
              </a:pPr>
              <a:r>
                <a:rPr lang="pt-BR" dirty="0" smtClean="0">
                  <a:latin typeface="+mj-lt"/>
                </a:rPr>
                <a:t>G é chamado BARICENTRO (ponto de encontro das medianas) do Triângulo.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pt-BR" dirty="0" smtClean="0">
                  <a:latin typeface="+mj-lt"/>
                </a:rPr>
                <a:t>AG = 2/3 AM</a:t>
              </a:r>
              <a:r>
                <a:rPr lang="pt-BR" baseline="-25000" dirty="0" smtClean="0">
                  <a:latin typeface="+mj-lt"/>
                </a:rPr>
                <a:t>1          </a:t>
              </a:r>
              <a:r>
                <a:rPr lang="pt-BR" dirty="0" smtClean="0">
                  <a:latin typeface="+mj-lt"/>
                </a:rPr>
                <a:t>    GM = 1/3 AM</a:t>
              </a:r>
              <a:r>
                <a:rPr lang="pt-BR" baseline="-25000" dirty="0" smtClean="0">
                  <a:latin typeface="+mj-lt"/>
                </a:rPr>
                <a:t>1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pt-BR" dirty="0" smtClean="0">
                  <a:latin typeface="+mj-lt"/>
                </a:rPr>
                <a:t>G(</a:t>
              </a:r>
              <a:r>
                <a:rPr lang="pt-BR" dirty="0" err="1" smtClean="0">
                  <a:latin typeface="+mj-lt"/>
                </a:rPr>
                <a:t>x</a:t>
              </a:r>
              <a:r>
                <a:rPr lang="pt-BR" baseline="-25000" dirty="0" err="1" smtClean="0">
                  <a:latin typeface="+mj-lt"/>
                </a:rPr>
                <a:t>G</a:t>
              </a:r>
              <a:r>
                <a:rPr lang="pt-BR" dirty="0" smtClean="0">
                  <a:latin typeface="+mj-lt"/>
                </a:rPr>
                <a:t> , </a:t>
              </a:r>
              <a:r>
                <a:rPr lang="pt-BR" dirty="0" err="1" smtClean="0">
                  <a:latin typeface="+mj-lt"/>
                </a:rPr>
                <a:t>y</a:t>
              </a:r>
              <a:r>
                <a:rPr lang="pt-BR" baseline="-25000" dirty="0" err="1" smtClean="0">
                  <a:latin typeface="+mj-lt"/>
                </a:rPr>
                <a:t>G</a:t>
              </a:r>
              <a:r>
                <a:rPr lang="pt-BR" dirty="0" smtClean="0">
                  <a:latin typeface="+mj-lt"/>
                </a:rPr>
                <a:t>)                     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pt-BR" dirty="0" err="1" smtClean="0">
                  <a:latin typeface="+mj-lt"/>
                </a:rPr>
                <a:t>x</a:t>
              </a:r>
              <a:r>
                <a:rPr lang="pt-BR" baseline="-25000" dirty="0" err="1" smtClean="0">
                  <a:latin typeface="+mj-lt"/>
                </a:rPr>
                <a:t>G</a:t>
              </a:r>
              <a:r>
                <a:rPr lang="pt-BR" dirty="0" smtClean="0">
                  <a:latin typeface="+mj-lt"/>
                </a:rPr>
                <a:t> = </a:t>
              </a:r>
              <a:r>
                <a:rPr lang="pt-BR" dirty="0" err="1" smtClean="0">
                  <a:latin typeface="+mj-lt"/>
                </a:rPr>
                <a:t>x</a:t>
              </a:r>
              <a:r>
                <a:rPr lang="pt-BR" baseline="-25000" dirty="0" err="1" smtClean="0">
                  <a:latin typeface="+mj-lt"/>
                </a:rPr>
                <a:t>A</a:t>
              </a:r>
              <a:r>
                <a:rPr lang="pt-BR" dirty="0" smtClean="0">
                  <a:latin typeface="+mj-lt"/>
                </a:rPr>
                <a:t> + </a:t>
              </a:r>
              <a:r>
                <a:rPr lang="pt-BR" dirty="0" err="1" smtClean="0">
                  <a:latin typeface="+mj-lt"/>
                </a:rPr>
                <a:t>x</a:t>
              </a:r>
              <a:r>
                <a:rPr lang="pt-BR" baseline="-25000" dirty="0" err="1" smtClean="0">
                  <a:latin typeface="+mj-lt"/>
                </a:rPr>
                <a:t>B</a:t>
              </a:r>
              <a:r>
                <a:rPr lang="pt-BR" dirty="0" smtClean="0">
                  <a:latin typeface="+mj-lt"/>
                </a:rPr>
                <a:t> + </a:t>
              </a:r>
              <a:r>
                <a:rPr lang="pt-BR" dirty="0" err="1" smtClean="0">
                  <a:latin typeface="+mj-lt"/>
                </a:rPr>
                <a:t>x</a:t>
              </a:r>
              <a:r>
                <a:rPr lang="pt-BR" baseline="-25000" dirty="0" err="1" smtClean="0">
                  <a:latin typeface="+mj-lt"/>
                </a:rPr>
                <a:t>C</a:t>
              </a:r>
              <a:endParaRPr lang="pt-BR" baseline="-25000" dirty="0" smtClean="0">
                <a:latin typeface="+mj-lt"/>
              </a:endParaRP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pt-BR" baseline="-25000" dirty="0" smtClean="0">
                  <a:latin typeface="+mj-lt"/>
                </a:rPr>
                <a:t> </a:t>
              </a:r>
              <a:r>
                <a:rPr lang="pt-BR" dirty="0" smtClean="0">
                  <a:latin typeface="+mj-lt"/>
                </a:rPr>
                <a:t>                 3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pt-BR" dirty="0" err="1" smtClean="0">
                  <a:latin typeface="+mj-lt"/>
                </a:rPr>
                <a:t>y</a:t>
              </a:r>
              <a:r>
                <a:rPr lang="pt-BR" baseline="-25000" dirty="0" err="1" smtClean="0">
                  <a:latin typeface="+mj-lt"/>
                </a:rPr>
                <a:t>G</a:t>
              </a:r>
              <a:r>
                <a:rPr lang="pt-BR" dirty="0" smtClean="0">
                  <a:latin typeface="+mj-lt"/>
                </a:rPr>
                <a:t> = </a:t>
              </a:r>
              <a:r>
                <a:rPr lang="pt-BR" dirty="0" err="1" smtClean="0">
                  <a:latin typeface="+mj-lt"/>
                </a:rPr>
                <a:t>y</a:t>
              </a:r>
              <a:r>
                <a:rPr lang="pt-BR" baseline="-25000" dirty="0" err="1" smtClean="0">
                  <a:latin typeface="+mj-lt"/>
                </a:rPr>
                <a:t>A</a:t>
              </a:r>
              <a:r>
                <a:rPr lang="pt-BR" dirty="0" smtClean="0">
                  <a:latin typeface="+mj-lt"/>
                </a:rPr>
                <a:t> + </a:t>
              </a:r>
              <a:r>
                <a:rPr lang="pt-BR" dirty="0" err="1" smtClean="0">
                  <a:latin typeface="+mj-lt"/>
                </a:rPr>
                <a:t>y</a:t>
              </a:r>
              <a:r>
                <a:rPr lang="pt-BR" baseline="-25000" dirty="0" err="1" smtClean="0">
                  <a:latin typeface="+mj-lt"/>
                </a:rPr>
                <a:t>B</a:t>
              </a:r>
              <a:r>
                <a:rPr lang="pt-BR" dirty="0" smtClean="0">
                  <a:latin typeface="+mj-lt"/>
                </a:rPr>
                <a:t> + </a:t>
              </a:r>
              <a:r>
                <a:rPr lang="pt-BR" dirty="0" err="1" smtClean="0">
                  <a:latin typeface="+mj-lt"/>
                </a:rPr>
                <a:t>y</a:t>
              </a:r>
              <a:r>
                <a:rPr lang="pt-BR" baseline="-25000" dirty="0" err="1" smtClean="0">
                  <a:latin typeface="+mj-lt"/>
                </a:rPr>
                <a:t>C</a:t>
              </a:r>
              <a:endParaRPr lang="pt-BR" baseline="-25000" dirty="0" smtClean="0">
                <a:latin typeface="+mj-lt"/>
              </a:endParaRP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pt-BR" dirty="0" smtClean="0">
                  <a:latin typeface="+mj-lt"/>
                </a:rPr>
                <a:t>                  3</a:t>
              </a:r>
            </a:p>
          </p:txBody>
        </p:sp>
        <p:sp>
          <p:nvSpPr>
            <p:cNvPr id="18461" name="Line 37"/>
            <p:cNvSpPr>
              <a:spLocks noChangeShapeType="1"/>
            </p:cNvSpPr>
            <p:nvPr/>
          </p:nvSpPr>
          <p:spPr bwMode="auto">
            <a:xfrm>
              <a:off x="5034212" y="3932670"/>
              <a:ext cx="2667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18462" name="Line 38"/>
            <p:cNvSpPr>
              <a:spLocks noChangeShapeType="1"/>
            </p:cNvSpPr>
            <p:nvPr/>
          </p:nvSpPr>
          <p:spPr bwMode="auto">
            <a:xfrm>
              <a:off x="6882098" y="3932670"/>
              <a:ext cx="319093" cy="47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18463" name="Line 39"/>
            <p:cNvSpPr>
              <a:spLocks noChangeShapeType="1"/>
            </p:cNvSpPr>
            <p:nvPr/>
          </p:nvSpPr>
          <p:spPr bwMode="auto">
            <a:xfrm>
              <a:off x="5948630" y="3935844"/>
              <a:ext cx="2667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18464" name="Line 40"/>
            <p:cNvSpPr>
              <a:spLocks noChangeShapeType="1"/>
            </p:cNvSpPr>
            <p:nvPr/>
          </p:nvSpPr>
          <p:spPr bwMode="auto">
            <a:xfrm>
              <a:off x="7840966" y="3940605"/>
              <a:ext cx="2667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88" name="Line 38"/>
            <p:cNvSpPr>
              <a:spLocks noChangeShapeType="1"/>
            </p:cNvSpPr>
            <p:nvPr/>
          </p:nvSpPr>
          <p:spPr bwMode="auto">
            <a:xfrm flipV="1">
              <a:off x="5361244" y="5083331"/>
              <a:ext cx="118271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89" name="Line 38"/>
            <p:cNvSpPr>
              <a:spLocks noChangeShapeType="1"/>
            </p:cNvSpPr>
            <p:nvPr/>
          </p:nvSpPr>
          <p:spPr bwMode="auto">
            <a:xfrm flipV="1">
              <a:off x="5392994" y="5875303"/>
              <a:ext cx="1184298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33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1557338"/>
            <a:ext cx="8578850" cy="1714500"/>
          </a:xfrm>
        </p:spPr>
        <p:txBody>
          <a:bodyPr/>
          <a:lstStyle/>
          <a:p>
            <a:pPr marL="342900" indent="-342900" algn="just">
              <a:buClr>
                <a:srgbClr val="002060"/>
              </a:buClr>
              <a:buFont typeface="Wingdings" pitchFamily="2" charset="2"/>
              <a:buChar char="v"/>
            </a:pPr>
            <a:r>
              <a:rPr lang="pt-BR" altLang="pt-BR" sz="2000" smtClean="0"/>
              <a:t>(FEI) Dado um triângulo de vértices (1,1), (3,1) e (-1,3) calcular o seu baricentro.</a:t>
            </a:r>
          </a:p>
        </p:txBody>
      </p:sp>
      <p:sp>
        <p:nvSpPr>
          <p:cNvPr id="6349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76275" y="3068638"/>
            <a:ext cx="8575675" cy="252095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pt-BR" sz="2000" dirty="0" smtClean="0">
                <a:latin typeface="+mj-lt"/>
              </a:rPr>
              <a:t>O baricentro G(</a:t>
            </a:r>
            <a:r>
              <a:rPr lang="pt-BR" sz="2000" dirty="0" err="1" smtClean="0">
                <a:latin typeface="+mj-lt"/>
              </a:rPr>
              <a:t>x</a:t>
            </a:r>
            <a:r>
              <a:rPr lang="pt-BR" sz="2000" baseline="-25000" dirty="0" err="1" smtClean="0">
                <a:latin typeface="+mj-lt"/>
              </a:rPr>
              <a:t>G</a:t>
            </a:r>
            <a:r>
              <a:rPr lang="pt-BR" sz="2000" baseline="-25000" dirty="0" smtClean="0">
                <a:latin typeface="+mj-lt"/>
              </a:rPr>
              <a:t> </a:t>
            </a:r>
            <a:r>
              <a:rPr lang="pt-BR" sz="2000" dirty="0" smtClean="0">
                <a:latin typeface="+mj-lt"/>
              </a:rPr>
              <a:t>, </a:t>
            </a:r>
            <a:r>
              <a:rPr lang="pt-BR" sz="2000" dirty="0" err="1" smtClean="0">
                <a:latin typeface="+mj-lt"/>
              </a:rPr>
              <a:t>y</a:t>
            </a:r>
            <a:r>
              <a:rPr lang="pt-BR" sz="2000" baseline="-25000" dirty="0" err="1">
                <a:latin typeface="+mj-lt"/>
              </a:rPr>
              <a:t>G</a:t>
            </a:r>
            <a:r>
              <a:rPr lang="pt-BR" sz="2000" dirty="0" smtClean="0">
                <a:latin typeface="+mj-lt"/>
              </a:rPr>
              <a:t>) é o ponto de  encontro das medianas, logo:</a:t>
            </a:r>
          </a:p>
          <a:p>
            <a:pPr marL="0" indent="0">
              <a:buFont typeface="Arial" charset="0"/>
              <a:buNone/>
              <a:defRPr/>
            </a:pPr>
            <a:endParaRPr lang="pt-BR" sz="2000" dirty="0" smtClean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pt-BR" sz="2000" dirty="0" err="1" smtClean="0">
                <a:latin typeface="+mj-lt"/>
              </a:rPr>
              <a:t>x</a:t>
            </a:r>
            <a:r>
              <a:rPr lang="pt-BR" sz="2000" baseline="-25000" dirty="0" err="1" smtClean="0">
                <a:latin typeface="+mj-lt"/>
              </a:rPr>
              <a:t>G</a:t>
            </a:r>
            <a:r>
              <a:rPr lang="pt-BR" sz="2000" dirty="0" smtClean="0">
                <a:latin typeface="+mj-lt"/>
              </a:rPr>
              <a:t> = </a:t>
            </a:r>
            <a:r>
              <a:rPr lang="pt-BR" sz="2000" u="sng" dirty="0" err="1" smtClean="0">
                <a:latin typeface="+mj-lt"/>
              </a:rPr>
              <a:t>x</a:t>
            </a:r>
            <a:r>
              <a:rPr lang="pt-BR" sz="2000" baseline="-25000" dirty="0" err="1" smtClean="0">
                <a:latin typeface="+mj-lt"/>
              </a:rPr>
              <a:t>A</a:t>
            </a:r>
            <a:r>
              <a:rPr lang="pt-BR" sz="2000" u="sng" dirty="0" smtClean="0">
                <a:latin typeface="+mj-lt"/>
              </a:rPr>
              <a:t> + </a:t>
            </a:r>
            <a:r>
              <a:rPr lang="pt-BR" sz="2000" u="sng" dirty="0" err="1" smtClean="0">
                <a:latin typeface="+mj-lt"/>
              </a:rPr>
              <a:t>x</a:t>
            </a:r>
            <a:r>
              <a:rPr lang="pt-BR" sz="2000" baseline="-25000" dirty="0" err="1">
                <a:latin typeface="+mj-lt"/>
              </a:rPr>
              <a:t>B</a:t>
            </a:r>
            <a:r>
              <a:rPr lang="pt-BR" sz="2000" u="sng" dirty="0" smtClean="0">
                <a:latin typeface="+mj-lt"/>
              </a:rPr>
              <a:t> + </a:t>
            </a:r>
            <a:r>
              <a:rPr lang="pt-BR" sz="2000" u="sng" dirty="0" err="1" smtClean="0">
                <a:latin typeface="+mj-lt"/>
              </a:rPr>
              <a:t>x</a:t>
            </a:r>
            <a:r>
              <a:rPr lang="pt-BR" sz="2000" baseline="-25000" dirty="0" err="1">
                <a:latin typeface="+mj-lt"/>
              </a:rPr>
              <a:t>C</a:t>
            </a:r>
            <a:r>
              <a:rPr lang="pt-BR" sz="2000" dirty="0" smtClean="0">
                <a:latin typeface="+mj-lt"/>
              </a:rPr>
              <a:t>  = </a:t>
            </a:r>
            <a:r>
              <a:rPr lang="pt-BR" sz="2000" u="sng" dirty="0" smtClean="0">
                <a:latin typeface="+mj-lt"/>
              </a:rPr>
              <a:t>1 + 3 + (-1)</a:t>
            </a:r>
            <a:r>
              <a:rPr lang="pt-BR" sz="2000" dirty="0" smtClean="0">
                <a:latin typeface="+mj-lt"/>
              </a:rPr>
              <a:t> = 1</a:t>
            </a:r>
          </a:p>
          <a:p>
            <a:pPr>
              <a:buFont typeface="Arial" charset="0"/>
              <a:buNone/>
              <a:defRPr/>
            </a:pPr>
            <a:r>
              <a:rPr lang="pt-BR" sz="2000" dirty="0" smtClean="0">
                <a:latin typeface="+mj-lt"/>
              </a:rPr>
              <a:t>                3                       3</a:t>
            </a:r>
          </a:p>
          <a:p>
            <a:pPr>
              <a:buFont typeface="Arial" charset="0"/>
              <a:buNone/>
              <a:defRPr/>
            </a:pPr>
            <a:r>
              <a:rPr lang="pt-BR" sz="2000" dirty="0" err="1" smtClean="0">
                <a:latin typeface="+mj-lt"/>
              </a:rPr>
              <a:t>y</a:t>
            </a:r>
            <a:r>
              <a:rPr lang="pt-BR" sz="2000" baseline="-25000" dirty="0" err="1" smtClean="0">
                <a:latin typeface="+mj-lt"/>
              </a:rPr>
              <a:t>G</a:t>
            </a:r>
            <a:r>
              <a:rPr lang="pt-BR" sz="2000" dirty="0" smtClean="0">
                <a:latin typeface="+mj-lt"/>
              </a:rPr>
              <a:t> = </a:t>
            </a:r>
            <a:r>
              <a:rPr lang="pt-BR" sz="2000" u="sng" dirty="0" err="1" smtClean="0">
                <a:latin typeface="+mj-lt"/>
              </a:rPr>
              <a:t>y</a:t>
            </a:r>
            <a:r>
              <a:rPr lang="pt-BR" sz="2000" baseline="-25000" dirty="0" err="1">
                <a:latin typeface="+mj-lt"/>
              </a:rPr>
              <a:t>A</a:t>
            </a:r>
            <a:r>
              <a:rPr lang="pt-BR" sz="2000" u="sng" dirty="0" smtClean="0">
                <a:latin typeface="+mj-lt"/>
              </a:rPr>
              <a:t> + </a:t>
            </a:r>
            <a:r>
              <a:rPr lang="pt-BR" sz="2000" u="sng" dirty="0" err="1" smtClean="0">
                <a:latin typeface="+mj-lt"/>
              </a:rPr>
              <a:t>y</a:t>
            </a:r>
            <a:r>
              <a:rPr lang="pt-BR" sz="2000" baseline="-25000" dirty="0" err="1">
                <a:latin typeface="+mj-lt"/>
              </a:rPr>
              <a:t>B</a:t>
            </a:r>
            <a:r>
              <a:rPr lang="pt-BR" sz="2000" u="sng" dirty="0" smtClean="0">
                <a:latin typeface="+mj-lt"/>
              </a:rPr>
              <a:t> + </a:t>
            </a:r>
            <a:r>
              <a:rPr lang="pt-BR" sz="2000" u="sng" dirty="0" err="1" smtClean="0">
                <a:latin typeface="+mj-lt"/>
              </a:rPr>
              <a:t>y</a:t>
            </a:r>
            <a:r>
              <a:rPr lang="pt-BR" sz="2000" baseline="-25000" dirty="0" err="1">
                <a:latin typeface="+mj-lt"/>
              </a:rPr>
              <a:t>C</a:t>
            </a:r>
            <a:r>
              <a:rPr lang="pt-BR" sz="2000" dirty="0" smtClean="0">
                <a:latin typeface="+mj-lt"/>
              </a:rPr>
              <a:t> = </a:t>
            </a:r>
            <a:r>
              <a:rPr lang="pt-BR" sz="2000" u="sng" dirty="0" smtClean="0">
                <a:latin typeface="+mj-lt"/>
              </a:rPr>
              <a:t>1 + 1 + 3</a:t>
            </a:r>
            <a:r>
              <a:rPr lang="pt-BR" sz="2000" dirty="0" smtClean="0">
                <a:latin typeface="+mj-lt"/>
              </a:rPr>
              <a:t>  = 5/3</a:t>
            </a:r>
          </a:p>
          <a:p>
            <a:pPr>
              <a:buFont typeface="Arial" charset="0"/>
              <a:buNone/>
              <a:defRPr/>
            </a:pPr>
            <a:r>
              <a:rPr lang="pt-BR" sz="2000" dirty="0" smtClean="0">
                <a:latin typeface="+mj-lt"/>
              </a:rPr>
              <a:t>                3                    3</a:t>
            </a:r>
          </a:p>
          <a:p>
            <a:pPr>
              <a:buFont typeface="Arial" charset="0"/>
              <a:buNone/>
              <a:defRPr/>
            </a:pPr>
            <a:endParaRPr lang="pt-BR" sz="2000" b="1" dirty="0" smtClean="0">
              <a:latin typeface="+mj-lt"/>
            </a:endParaRPr>
          </a:p>
          <a:p>
            <a:pPr>
              <a:buFont typeface="Arial" charset="0"/>
              <a:buNone/>
              <a:defRPr/>
            </a:pPr>
            <a:r>
              <a:rPr lang="pt-BR" sz="2000" dirty="0" smtClean="0">
                <a:solidFill>
                  <a:srgbClr val="FF0000"/>
                </a:solidFill>
                <a:latin typeface="+mj-lt"/>
              </a:rPr>
              <a:t>G(1;5/3)</a:t>
            </a:r>
          </a:p>
        </p:txBody>
      </p:sp>
      <p:sp>
        <p:nvSpPr>
          <p:cNvPr id="8" name="Rectangle 107"/>
          <p:cNvSpPr txBox="1">
            <a:spLocks noRot="1" noChangeArrowheads="1"/>
          </p:cNvSpPr>
          <p:nvPr/>
        </p:nvSpPr>
        <p:spPr bwMode="auto">
          <a:xfrm>
            <a:off x="301625" y="917575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800"/>
              <a:t>EXEMPLO</a:t>
            </a:r>
          </a:p>
        </p:txBody>
      </p:sp>
    </p:spTree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P spid="63491" grpId="0" build="p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846138"/>
            <a:ext cx="8540750" cy="1143000"/>
          </a:xfrm>
        </p:spPr>
        <p:txBody>
          <a:bodyPr/>
          <a:lstStyle/>
          <a:p>
            <a:r>
              <a:rPr lang="pt-BR" altLang="pt-BR" sz="2800" b="1" smtClean="0"/>
              <a:t>APLICAÇÕES - ALINHAMENTO DE TRÊS PONTOS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1625" y="2173288"/>
            <a:ext cx="4846638" cy="2371725"/>
          </a:xfrm>
        </p:spPr>
        <p:txBody>
          <a:bodyPr/>
          <a:lstStyle/>
          <a:p>
            <a:pPr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000" dirty="0" smtClean="0">
                <a:latin typeface="+mj-lt"/>
              </a:rPr>
              <a:t>Considere os pontos </a:t>
            </a:r>
            <a:r>
              <a:rPr lang="pt-BR" sz="2000" b="1" dirty="0" smtClean="0">
                <a:latin typeface="+mj-lt"/>
              </a:rPr>
              <a:t>A(</a:t>
            </a:r>
            <a:r>
              <a:rPr lang="pt-BR" sz="2000" b="1" dirty="0" err="1" smtClean="0">
                <a:latin typeface="+mj-lt"/>
              </a:rPr>
              <a:t>x</a:t>
            </a:r>
            <a:r>
              <a:rPr lang="pt-BR" sz="2000" b="1" baseline="-25000" dirty="0" err="1" smtClean="0">
                <a:latin typeface="+mj-lt"/>
              </a:rPr>
              <a:t>A</a:t>
            </a:r>
            <a:r>
              <a:rPr lang="pt-BR" sz="2000" b="1" baseline="-25000" dirty="0" smtClean="0">
                <a:latin typeface="+mj-lt"/>
              </a:rPr>
              <a:t> </a:t>
            </a:r>
            <a:r>
              <a:rPr lang="pt-BR" sz="2000" b="1" dirty="0" smtClean="0">
                <a:latin typeface="+mj-lt"/>
              </a:rPr>
              <a:t>, </a:t>
            </a:r>
            <a:r>
              <a:rPr lang="pt-BR" sz="2000" b="1" dirty="0" err="1" smtClean="0">
                <a:latin typeface="+mj-lt"/>
              </a:rPr>
              <a:t>y</a:t>
            </a:r>
            <a:r>
              <a:rPr lang="pt-BR" sz="2000" b="1" baseline="-25000" dirty="0" err="1" smtClean="0">
                <a:latin typeface="+mj-lt"/>
              </a:rPr>
              <a:t>A</a:t>
            </a:r>
            <a:r>
              <a:rPr lang="pt-BR" sz="2000" b="1" dirty="0" smtClean="0">
                <a:latin typeface="+mj-lt"/>
              </a:rPr>
              <a:t>), B(</a:t>
            </a:r>
            <a:r>
              <a:rPr lang="pt-BR" sz="2000" b="1" dirty="0" err="1" smtClean="0">
                <a:latin typeface="+mj-lt"/>
              </a:rPr>
              <a:t>x</a:t>
            </a:r>
            <a:r>
              <a:rPr lang="pt-BR" sz="2000" b="1" baseline="-25000" dirty="0" err="1" smtClean="0">
                <a:latin typeface="+mj-lt"/>
              </a:rPr>
              <a:t>B</a:t>
            </a:r>
            <a:r>
              <a:rPr lang="pt-BR" sz="2000" b="1" baseline="-25000" dirty="0" smtClean="0">
                <a:latin typeface="+mj-lt"/>
              </a:rPr>
              <a:t> </a:t>
            </a:r>
            <a:r>
              <a:rPr lang="pt-BR" sz="2000" b="1" dirty="0" smtClean="0">
                <a:latin typeface="+mj-lt"/>
              </a:rPr>
              <a:t>, </a:t>
            </a:r>
            <a:r>
              <a:rPr lang="pt-BR" sz="2000" b="1" dirty="0" err="1" smtClean="0">
                <a:latin typeface="+mj-lt"/>
              </a:rPr>
              <a:t>y</a:t>
            </a:r>
            <a:r>
              <a:rPr lang="pt-BR" sz="2000" b="1" baseline="-25000" dirty="0" err="1" smtClean="0">
                <a:latin typeface="+mj-lt"/>
              </a:rPr>
              <a:t>B</a:t>
            </a:r>
            <a:r>
              <a:rPr lang="pt-BR" sz="2000" b="1" dirty="0" smtClean="0">
                <a:latin typeface="+mj-lt"/>
              </a:rPr>
              <a:t>) , C(</a:t>
            </a:r>
            <a:r>
              <a:rPr lang="pt-BR" sz="2000" b="1" dirty="0" err="1" smtClean="0">
                <a:latin typeface="+mj-lt"/>
              </a:rPr>
              <a:t>x</a:t>
            </a:r>
            <a:r>
              <a:rPr lang="pt-BR" sz="2000" b="1" baseline="-25000" dirty="0" err="1" smtClean="0">
                <a:latin typeface="+mj-lt"/>
              </a:rPr>
              <a:t>C</a:t>
            </a:r>
            <a:r>
              <a:rPr lang="pt-BR" sz="2000" b="1" baseline="-25000" dirty="0" smtClean="0">
                <a:latin typeface="+mj-lt"/>
              </a:rPr>
              <a:t> </a:t>
            </a:r>
            <a:r>
              <a:rPr lang="pt-BR" sz="2000" b="1" dirty="0" smtClean="0">
                <a:latin typeface="+mj-lt"/>
              </a:rPr>
              <a:t>, </a:t>
            </a:r>
            <a:r>
              <a:rPr lang="pt-BR" sz="2000" b="1" dirty="0" err="1" smtClean="0">
                <a:latin typeface="+mj-lt"/>
              </a:rPr>
              <a:t>y</a:t>
            </a:r>
            <a:r>
              <a:rPr lang="pt-BR" sz="2000" b="1" baseline="-25000" dirty="0" err="1" smtClean="0">
                <a:latin typeface="+mj-lt"/>
              </a:rPr>
              <a:t>C</a:t>
            </a:r>
            <a:r>
              <a:rPr lang="pt-BR" sz="2000" b="1" dirty="0" smtClean="0">
                <a:latin typeface="+mj-lt"/>
              </a:rPr>
              <a:t>) e</a:t>
            </a:r>
            <a:r>
              <a:rPr lang="pt-BR" sz="2000" dirty="0" smtClean="0">
                <a:latin typeface="+mj-lt"/>
              </a:rPr>
              <a:t> </a:t>
            </a:r>
          </a:p>
        </p:txBody>
      </p:sp>
      <p:grpSp>
        <p:nvGrpSpPr>
          <p:cNvPr id="14414" name="Group 78"/>
          <p:cNvGrpSpPr>
            <a:grpSpLocks/>
          </p:cNvGrpSpPr>
          <p:nvPr/>
        </p:nvGrpSpPr>
        <p:grpSpPr bwMode="auto">
          <a:xfrm>
            <a:off x="5427663" y="2133600"/>
            <a:ext cx="3392487" cy="2565400"/>
            <a:chOff x="2877" y="1230"/>
            <a:chExt cx="2137" cy="1616"/>
          </a:xfrm>
        </p:grpSpPr>
        <p:sp>
          <p:nvSpPr>
            <p:cNvPr id="21525" name="Line 54"/>
            <p:cNvSpPr>
              <a:spLocks noChangeShapeType="1"/>
            </p:cNvSpPr>
            <p:nvPr/>
          </p:nvSpPr>
          <p:spPr bwMode="auto">
            <a:xfrm flipV="1">
              <a:off x="2877" y="2592"/>
              <a:ext cx="18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21526" name="Line 55"/>
            <p:cNvSpPr>
              <a:spLocks noChangeShapeType="1"/>
            </p:cNvSpPr>
            <p:nvPr/>
          </p:nvSpPr>
          <p:spPr bwMode="auto">
            <a:xfrm flipV="1">
              <a:off x="3120" y="1230"/>
              <a:ext cx="0" cy="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21527" name="Line 56"/>
            <p:cNvSpPr>
              <a:spLocks noChangeShapeType="1"/>
            </p:cNvSpPr>
            <p:nvPr/>
          </p:nvSpPr>
          <p:spPr bwMode="auto">
            <a:xfrm flipH="1">
              <a:off x="3408" y="1620"/>
              <a:ext cx="1020" cy="6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21528" name="Oval 57"/>
            <p:cNvSpPr>
              <a:spLocks noChangeArrowheads="1"/>
            </p:cNvSpPr>
            <p:nvPr/>
          </p:nvSpPr>
          <p:spPr bwMode="auto">
            <a:xfrm>
              <a:off x="3396" y="2160"/>
              <a:ext cx="56" cy="8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21529" name="Oval 58"/>
            <p:cNvSpPr>
              <a:spLocks noChangeArrowheads="1"/>
            </p:cNvSpPr>
            <p:nvPr/>
          </p:nvSpPr>
          <p:spPr bwMode="auto">
            <a:xfrm>
              <a:off x="3802" y="1930"/>
              <a:ext cx="56" cy="8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21530" name="Oval 59"/>
            <p:cNvSpPr>
              <a:spLocks noChangeArrowheads="1"/>
            </p:cNvSpPr>
            <p:nvPr/>
          </p:nvSpPr>
          <p:spPr bwMode="auto">
            <a:xfrm>
              <a:off x="4388" y="1592"/>
              <a:ext cx="56" cy="8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21531" name="Line 60"/>
            <p:cNvSpPr>
              <a:spLocks noChangeShapeType="1"/>
            </p:cNvSpPr>
            <p:nvPr/>
          </p:nvSpPr>
          <p:spPr bwMode="auto">
            <a:xfrm>
              <a:off x="3420" y="2208"/>
              <a:ext cx="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21532" name="Line 61"/>
            <p:cNvSpPr>
              <a:spLocks noChangeShapeType="1"/>
            </p:cNvSpPr>
            <p:nvPr/>
          </p:nvSpPr>
          <p:spPr bwMode="auto">
            <a:xfrm>
              <a:off x="3814" y="2014"/>
              <a:ext cx="12" cy="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21533" name="Line 62"/>
            <p:cNvSpPr>
              <a:spLocks noChangeShapeType="1"/>
            </p:cNvSpPr>
            <p:nvPr/>
          </p:nvSpPr>
          <p:spPr bwMode="auto">
            <a:xfrm>
              <a:off x="4412" y="161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21534" name="Line 63"/>
            <p:cNvSpPr>
              <a:spLocks noChangeShapeType="1"/>
            </p:cNvSpPr>
            <p:nvPr/>
          </p:nvSpPr>
          <p:spPr bwMode="auto">
            <a:xfrm>
              <a:off x="3120" y="2196"/>
              <a:ext cx="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21535" name="Line 64"/>
            <p:cNvSpPr>
              <a:spLocks noChangeShapeType="1"/>
            </p:cNvSpPr>
            <p:nvPr/>
          </p:nvSpPr>
          <p:spPr bwMode="auto">
            <a:xfrm flipV="1">
              <a:off x="3130" y="1954"/>
              <a:ext cx="684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21536" name="Line 65"/>
            <p:cNvSpPr>
              <a:spLocks noChangeShapeType="1"/>
            </p:cNvSpPr>
            <p:nvPr/>
          </p:nvSpPr>
          <p:spPr bwMode="auto">
            <a:xfrm flipV="1">
              <a:off x="3116" y="1628"/>
              <a:ext cx="1260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21537" name="Text Box 66"/>
            <p:cNvSpPr txBox="1">
              <a:spLocks noChangeArrowheads="1"/>
            </p:cNvSpPr>
            <p:nvPr/>
          </p:nvSpPr>
          <p:spPr bwMode="auto">
            <a:xfrm>
              <a:off x="4630" y="2580"/>
              <a:ext cx="38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pt-BR" sz="2000" dirty="0" smtClean="0">
                  <a:latin typeface="+mj-lt"/>
                </a:rPr>
                <a:t>x</a:t>
              </a:r>
            </a:p>
          </p:txBody>
        </p:sp>
        <p:sp>
          <p:nvSpPr>
            <p:cNvPr id="21538" name="Text Box 67"/>
            <p:cNvSpPr txBox="1">
              <a:spLocks noChangeArrowheads="1"/>
            </p:cNvSpPr>
            <p:nvPr/>
          </p:nvSpPr>
          <p:spPr bwMode="auto">
            <a:xfrm>
              <a:off x="2939" y="1275"/>
              <a:ext cx="2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pt-BR" sz="2000" dirty="0" smtClean="0">
                  <a:latin typeface="+mj-lt"/>
                </a:rPr>
                <a:t>y</a:t>
              </a:r>
            </a:p>
          </p:txBody>
        </p:sp>
        <p:sp>
          <p:nvSpPr>
            <p:cNvPr id="21539" name="Text Box 68"/>
            <p:cNvSpPr txBox="1">
              <a:spLocks noChangeArrowheads="1"/>
            </p:cNvSpPr>
            <p:nvPr/>
          </p:nvSpPr>
          <p:spPr bwMode="auto">
            <a:xfrm>
              <a:off x="4364" y="1400"/>
              <a:ext cx="2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pt-BR" sz="2000" dirty="0" smtClean="0">
                  <a:latin typeface="+mj-lt"/>
                </a:rPr>
                <a:t>C</a:t>
              </a:r>
            </a:p>
          </p:txBody>
        </p:sp>
        <p:sp>
          <p:nvSpPr>
            <p:cNvPr id="21540" name="Text Box 69"/>
            <p:cNvSpPr txBox="1">
              <a:spLocks noChangeArrowheads="1"/>
            </p:cNvSpPr>
            <p:nvPr/>
          </p:nvSpPr>
          <p:spPr bwMode="auto">
            <a:xfrm>
              <a:off x="3702" y="1722"/>
              <a:ext cx="2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pt-BR" sz="2000" smtClean="0">
                  <a:latin typeface="+mj-lt"/>
                </a:rPr>
                <a:t>B</a:t>
              </a:r>
            </a:p>
          </p:txBody>
        </p:sp>
        <p:sp>
          <p:nvSpPr>
            <p:cNvPr id="21541" name="Text Box 70"/>
            <p:cNvSpPr txBox="1">
              <a:spLocks noChangeArrowheads="1"/>
            </p:cNvSpPr>
            <p:nvPr/>
          </p:nvSpPr>
          <p:spPr bwMode="auto">
            <a:xfrm>
              <a:off x="3268" y="1984"/>
              <a:ext cx="2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pt-BR" sz="2000" smtClean="0">
                  <a:latin typeface="+mj-lt"/>
                </a:rPr>
                <a:t>A</a:t>
              </a:r>
            </a:p>
          </p:txBody>
        </p:sp>
        <p:sp>
          <p:nvSpPr>
            <p:cNvPr id="21542" name="Text Box 71"/>
            <p:cNvSpPr txBox="1">
              <a:spLocks noChangeArrowheads="1"/>
            </p:cNvSpPr>
            <p:nvPr/>
          </p:nvSpPr>
          <p:spPr bwMode="auto">
            <a:xfrm>
              <a:off x="3311" y="2537"/>
              <a:ext cx="3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pt-BR" sz="2000" dirty="0" err="1" smtClean="0">
                  <a:latin typeface="+mj-lt"/>
                </a:rPr>
                <a:t>x</a:t>
              </a:r>
              <a:r>
                <a:rPr lang="pt-BR" sz="2000" baseline="-25000" dirty="0" err="1" smtClean="0">
                  <a:latin typeface="+mj-lt"/>
                </a:rPr>
                <a:t>A</a:t>
              </a:r>
              <a:endParaRPr lang="pt-BR" sz="2000" baseline="-25000" dirty="0" smtClean="0">
                <a:latin typeface="+mj-lt"/>
              </a:endParaRPr>
            </a:p>
          </p:txBody>
        </p:sp>
        <p:sp>
          <p:nvSpPr>
            <p:cNvPr id="21543" name="Text Box 72"/>
            <p:cNvSpPr txBox="1">
              <a:spLocks noChangeArrowheads="1"/>
            </p:cNvSpPr>
            <p:nvPr/>
          </p:nvSpPr>
          <p:spPr bwMode="auto">
            <a:xfrm>
              <a:off x="3684" y="2536"/>
              <a:ext cx="3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pt-BR" sz="2000" dirty="0" err="1" smtClean="0">
                  <a:latin typeface="+mj-lt"/>
                </a:rPr>
                <a:t>x</a:t>
              </a:r>
              <a:r>
                <a:rPr lang="pt-BR" sz="2000" baseline="-25000" dirty="0" err="1" smtClean="0">
                  <a:latin typeface="+mj-lt"/>
                </a:rPr>
                <a:t>B</a:t>
              </a:r>
              <a:endParaRPr lang="pt-BR" sz="2000" baseline="-25000" dirty="0" smtClean="0">
                <a:latin typeface="+mj-lt"/>
              </a:endParaRPr>
            </a:p>
          </p:txBody>
        </p:sp>
        <p:sp>
          <p:nvSpPr>
            <p:cNvPr id="21544" name="Text Box 73"/>
            <p:cNvSpPr txBox="1">
              <a:spLocks noChangeArrowheads="1"/>
            </p:cNvSpPr>
            <p:nvPr/>
          </p:nvSpPr>
          <p:spPr bwMode="auto">
            <a:xfrm>
              <a:off x="4294" y="2533"/>
              <a:ext cx="3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pt-BR" sz="2000" dirty="0" err="1" smtClean="0">
                  <a:latin typeface="+mj-lt"/>
                </a:rPr>
                <a:t>x</a:t>
              </a:r>
              <a:r>
                <a:rPr lang="pt-BR" sz="2000" baseline="-25000" dirty="0" err="1" smtClean="0">
                  <a:latin typeface="+mj-lt"/>
                </a:rPr>
                <a:t>C</a:t>
              </a:r>
              <a:endParaRPr lang="pt-BR" sz="2000" baseline="-25000" dirty="0" smtClean="0">
                <a:latin typeface="+mj-lt"/>
              </a:endParaRPr>
            </a:p>
          </p:txBody>
        </p:sp>
        <p:sp>
          <p:nvSpPr>
            <p:cNvPr id="21545" name="Text Box 74"/>
            <p:cNvSpPr txBox="1">
              <a:spLocks noChangeArrowheads="1"/>
            </p:cNvSpPr>
            <p:nvPr/>
          </p:nvSpPr>
          <p:spPr bwMode="auto">
            <a:xfrm>
              <a:off x="2891" y="1544"/>
              <a:ext cx="3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pt-BR" sz="2000" dirty="0" err="1" smtClean="0">
                  <a:latin typeface="+mj-lt"/>
                </a:rPr>
                <a:t>y</a:t>
              </a:r>
              <a:r>
                <a:rPr lang="pt-BR" sz="2000" baseline="-25000" dirty="0" err="1" smtClean="0">
                  <a:latin typeface="+mj-lt"/>
                </a:rPr>
                <a:t>C</a:t>
              </a:r>
              <a:endParaRPr lang="pt-BR" sz="2000" baseline="-25000" dirty="0" smtClean="0">
                <a:latin typeface="+mj-lt"/>
              </a:endParaRPr>
            </a:p>
          </p:txBody>
        </p:sp>
        <p:sp>
          <p:nvSpPr>
            <p:cNvPr id="21546" name="Text Box 75"/>
            <p:cNvSpPr txBox="1">
              <a:spLocks noChangeArrowheads="1"/>
            </p:cNvSpPr>
            <p:nvPr/>
          </p:nvSpPr>
          <p:spPr bwMode="auto">
            <a:xfrm>
              <a:off x="2882" y="1794"/>
              <a:ext cx="3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pt-BR" sz="2000" dirty="0" err="1" smtClean="0">
                  <a:latin typeface="+mj-lt"/>
                </a:rPr>
                <a:t>y</a:t>
              </a:r>
              <a:r>
                <a:rPr lang="pt-BR" sz="2000" baseline="-25000" dirty="0" err="1" smtClean="0">
                  <a:latin typeface="+mj-lt"/>
                </a:rPr>
                <a:t>B</a:t>
              </a:r>
              <a:endParaRPr lang="pt-BR" sz="2000" baseline="-25000" dirty="0" smtClean="0">
                <a:latin typeface="+mj-lt"/>
              </a:endParaRPr>
            </a:p>
          </p:txBody>
        </p:sp>
        <p:sp>
          <p:nvSpPr>
            <p:cNvPr id="21547" name="Text Box 76"/>
            <p:cNvSpPr txBox="1">
              <a:spLocks noChangeArrowheads="1"/>
            </p:cNvSpPr>
            <p:nvPr/>
          </p:nvSpPr>
          <p:spPr bwMode="auto">
            <a:xfrm>
              <a:off x="2882" y="2035"/>
              <a:ext cx="3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pt-BR" sz="2000" dirty="0" err="1" smtClean="0">
                  <a:latin typeface="+mj-lt"/>
                </a:rPr>
                <a:t>y</a:t>
              </a:r>
              <a:r>
                <a:rPr lang="pt-BR" sz="2000" baseline="-25000" dirty="0" err="1" smtClean="0">
                  <a:latin typeface="+mj-lt"/>
                </a:rPr>
                <a:t>A</a:t>
              </a:r>
              <a:endParaRPr lang="pt-BR" sz="2000" baseline="-25000" dirty="0" smtClean="0">
                <a:latin typeface="+mj-lt"/>
              </a:endParaRPr>
            </a:p>
          </p:txBody>
        </p:sp>
        <p:sp>
          <p:nvSpPr>
            <p:cNvPr id="21548" name="Text Box 77"/>
            <p:cNvSpPr txBox="1">
              <a:spLocks noChangeArrowheads="1"/>
            </p:cNvSpPr>
            <p:nvPr/>
          </p:nvSpPr>
          <p:spPr bwMode="auto">
            <a:xfrm>
              <a:off x="2930" y="2594"/>
              <a:ext cx="3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pt-BR" sz="2000" smtClean="0">
                  <a:latin typeface="+mj-lt"/>
                </a:rPr>
                <a:t>0</a:t>
              </a:r>
              <a:endParaRPr lang="pt-BR" sz="2000" baseline="-25000" smtClean="0">
                <a:latin typeface="+mj-lt"/>
              </a:endParaRPr>
            </a:p>
          </p:txBody>
        </p:sp>
      </p:grpSp>
      <p:sp>
        <p:nvSpPr>
          <p:cNvPr id="14417" name="Text Box 81"/>
          <p:cNvSpPr txBox="1">
            <a:spLocks noChangeArrowheads="1"/>
          </p:cNvSpPr>
          <p:nvPr/>
        </p:nvSpPr>
        <p:spPr bwMode="auto">
          <a:xfrm>
            <a:off x="650875" y="5229225"/>
            <a:ext cx="8458200" cy="8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sz="2000" b="0" dirty="0" smtClean="0">
                <a:latin typeface="+mj-lt"/>
              </a:rPr>
              <a:t>D = 0  </a:t>
            </a:r>
            <a:r>
              <a:rPr lang="pt-BR" sz="2000" b="0" dirty="0" smtClean="0">
                <a:latin typeface="+mj-lt"/>
                <a:sym typeface="Wingdings" pitchFamily="2" charset="2"/>
              </a:rPr>
              <a:t> A, B e C são colineares, isto é, estão alinhados</a:t>
            </a:r>
          </a:p>
          <a:p>
            <a:pPr marL="342900" indent="-342900" eaLnBrk="1" hangingPunct="1">
              <a:spcBef>
                <a:spcPct val="50000"/>
              </a:spcBef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sz="2000" b="0" dirty="0" smtClean="0">
                <a:latin typeface="+mj-lt"/>
                <a:sym typeface="Wingdings" pitchFamily="2" charset="2"/>
              </a:rPr>
              <a:t>D </a:t>
            </a:r>
            <a:r>
              <a:rPr lang="pt-BR" sz="2000" b="0" dirty="0" smtClean="0">
                <a:latin typeface="+mj-lt"/>
                <a:sym typeface="Symbol" pitchFamily="18" charset="2"/>
              </a:rPr>
              <a:t> 0  </a:t>
            </a:r>
            <a:r>
              <a:rPr lang="pt-BR" sz="2000" b="0" dirty="0" smtClean="0">
                <a:latin typeface="+mj-lt"/>
                <a:sym typeface="Wingdings" pitchFamily="2" charset="2"/>
              </a:rPr>
              <a:t> A, B e C formam um triângulo. </a:t>
            </a:r>
            <a:endParaRPr lang="pt-BR" sz="2000" b="0" dirty="0" smtClean="0">
              <a:latin typeface="+mj-lt"/>
              <a:sym typeface="Symbol" pitchFamily="18" charset="2"/>
            </a:endParaRPr>
          </a:p>
        </p:txBody>
      </p:sp>
      <p:graphicFrame>
        <p:nvGraphicFramePr>
          <p:cNvPr id="36" name="Group 45"/>
          <p:cNvGraphicFramePr>
            <a:graphicFrameLocks/>
          </p:cNvGraphicFramePr>
          <p:nvPr/>
        </p:nvGraphicFramePr>
        <p:xfrm>
          <a:off x="2195513" y="3071813"/>
          <a:ext cx="1728788" cy="1296988"/>
        </p:xfrm>
        <a:graphic>
          <a:graphicData uri="http://schemas.openxmlformats.org/drawingml/2006/table">
            <a:tbl>
              <a:tblPr/>
              <a:tblGrid>
                <a:gridCol w="576263"/>
                <a:gridCol w="576262"/>
                <a:gridCol w="576263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x</a:t>
                      </a:r>
                      <a:r>
                        <a:rPr kumimoji="0" lang="pt-BR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endParaRPr kumimoji="0" lang="pt-BR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  <a:r>
                        <a:rPr kumimoji="0" lang="pt-B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x</a:t>
                      </a:r>
                      <a:r>
                        <a:rPr kumimoji="0" lang="pt-B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  <a:r>
                        <a:rPr kumimoji="0" lang="pt-B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x</a:t>
                      </a:r>
                      <a:r>
                        <a:rPr kumimoji="0" lang="pt-B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  <a:r>
                        <a:rPr kumimoji="0" lang="pt-B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Text Box 46"/>
          <p:cNvSpPr txBox="1">
            <a:spLocks noChangeArrowheads="1"/>
          </p:cNvSpPr>
          <p:nvPr/>
        </p:nvSpPr>
        <p:spPr bwMode="auto">
          <a:xfrm>
            <a:off x="1519238" y="3576638"/>
            <a:ext cx="64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dirty="0" smtClean="0">
                <a:latin typeface="+mj-lt"/>
              </a:rPr>
              <a:t>D =</a:t>
            </a:r>
          </a:p>
        </p:txBody>
      </p:sp>
    </p:spTree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144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144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144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 build="p"/>
      <p:bldP spid="14417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8275" y="1341438"/>
            <a:ext cx="8580438" cy="2247900"/>
          </a:xfrm>
        </p:spPr>
        <p:txBody>
          <a:bodyPr/>
          <a:lstStyle/>
          <a:p>
            <a:pPr marL="342900" indent="-342900" algn="just">
              <a:buClr>
                <a:srgbClr val="002060"/>
              </a:buClr>
              <a:buFont typeface="Wingdings" pitchFamily="2" charset="2"/>
              <a:buChar char="v"/>
            </a:pPr>
            <a:r>
              <a:rPr lang="pt-BR" altLang="pt-BR" sz="2000" smtClean="0">
                <a:sym typeface="Wingdings" pitchFamily="2" charset="2"/>
              </a:rPr>
              <a:t>(PUC) Os pontos A(-1,2), B(3,1) e C(a,b) são colineares. Para que C esteja sobre o  eixo das abscissas, quanto valem a e b?</a:t>
            </a:r>
            <a:endParaRPr lang="pt-BR" altLang="pt-BR" sz="2000" smtClean="0"/>
          </a:p>
        </p:txBody>
      </p:sp>
      <p:sp>
        <p:nvSpPr>
          <p:cNvPr id="6451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539750" y="2971800"/>
            <a:ext cx="8385175" cy="3794125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pt-BR" sz="2000" dirty="0" smtClean="0">
                <a:latin typeface="+mj-lt"/>
                <a:sym typeface="tci2" pitchFamily="2" charset="2"/>
              </a:rPr>
              <a:t>C sobre o eixo das abcissas C(a, 0)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2000" dirty="0"/>
              <a:t>A, B e C são colineares </a:t>
            </a:r>
            <a:r>
              <a:rPr lang="pt-BR" sz="2000" dirty="0">
                <a:sym typeface="Symbol"/>
              </a:rPr>
              <a:t> </a:t>
            </a:r>
            <a:r>
              <a:rPr lang="pt-BR" sz="2000" dirty="0" err="1"/>
              <a:t>det</a:t>
            </a:r>
            <a:r>
              <a:rPr lang="pt-BR" sz="2000" dirty="0"/>
              <a:t> = 0</a:t>
            </a:r>
          </a:p>
          <a:p>
            <a:pPr marL="0" indent="0">
              <a:buFont typeface="Arial" charset="0"/>
              <a:buNone/>
              <a:defRPr/>
            </a:pPr>
            <a:endParaRPr lang="pt-BR" sz="2000" dirty="0" smtClean="0">
              <a:latin typeface="+mj-lt"/>
              <a:sym typeface="tci2" pitchFamily="2" charset="2"/>
            </a:endParaRPr>
          </a:p>
          <a:p>
            <a:pPr marL="0" indent="0">
              <a:buFont typeface="Arial" charset="0"/>
              <a:buNone/>
              <a:defRPr/>
            </a:pPr>
            <a:r>
              <a:rPr lang="pt-BR" sz="2000" dirty="0" smtClean="0">
                <a:latin typeface="+mj-lt"/>
                <a:sym typeface="tci2" pitchFamily="2" charset="2"/>
              </a:rPr>
              <a:t>Portanto:                         = 0</a:t>
            </a:r>
          </a:p>
          <a:p>
            <a:pPr>
              <a:defRPr/>
            </a:pPr>
            <a:endParaRPr lang="pt-BR" sz="2000" dirty="0" smtClean="0">
              <a:latin typeface="+mj-lt"/>
              <a:sym typeface="Symbol" pitchFamily="18" charset="2"/>
            </a:endParaRPr>
          </a:p>
          <a:p>
            <a:pPr marL="0" indent="0">
              <a:buFont typeface="Arial" charset="0"/>
              <a:buNone/>
              <a:defRPr/>
            </a:pPr>
            <a:endParaRPr lang="pt-BR" sz="2000" dirty="0" smtClean="0">
              <a:latin typeface="+mj-lt"/>
              <a:sym typeface="Symbol" pitchFamily="18" charset="2"/>
            </a:endParaRPr>
          </a:p>
          <a:p>
            <a:pPr marL="0" indent="0">
              <a:buFont typeface="Arial" charset="0"/>
              <a:buNone/>
              <a:defRPr/>
            </a:pPr>
            <a:r>
              <a:rPr lang="pt-BR" sz="2000" dirty="0" smtClean="0">
                <a:solidFill>
                  <a:srgbClr val="FF0000"/>
                </a:solidFill>
                <a:latin typeface="+mj-lt"/>
                <a:sym typeface="Symbol" pitchFamily="18" charset="2"/>
              </a:rPr>
              <a:t>a = 7 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2000" dirty="0" smtClean="0">
                <a:solidFill>
                  <a:srgbClr val="FF0000"/>
                </a:solidFill>
                <a:latin typeface="+mj-lt"/>
                <a:sym typeface="Symbol" pitchFamily="18" charset="2"/>
              </a:rPr>
              <a:t>C(7;0)</a:t>
            </a: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1763713" y="3763963"/>
          <a:ext cx="1192213" cy="1112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0669"/>
                <a:gridCol w="420669"/>
                <a:gridCol w="350875"/>
              </a:tblGrid>
              <a:tr h="370946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-1</a:t>
                      </a:r>
                      <a:endParaRPr lang="pt-BR" sz="1800" dirty="0"/>
                    </a:p>
                  </a:txBody>
                  <a:tcPr marL="91367" marR="91367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2</a:t>
                      </a:r>
                      <a:endParaRPr lang="pt-BR" sz="1800" dirty="0"/>
                    </a:p>
                  </a:txBody>
                  <a:tcPr marL="91367" marR="91367" marT="45733" marB="45733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1</a:t>
                      </a:r>
                      <a:endParaRPr lang="pt-BR" sz="1800" dirty="0"/>
                    </a:p>
                  </a:txBody>
                  <a:tcPr marL="91367" marR="91367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3</a:t>
                      </a:r>
                      <a:endParaRPr lang="pt-BR" sz="1800" dirty="0"/>
                    </a:p>
                  </a:txBody>
                  <a:tcPr marL="91367" marR="91367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1</a:t>
                      </a:r>
                      <a:endParaRPr lang="pt-BR" sz="1800" dirty="0"/>
                    </a:p>
                  </a:txBody>
                  <a:tcPr marL="91367" marR="91367" marT="45733" marB="45733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1</a:t>
                      </a:r>
                      <a:endParaRPr lang="pt-BR" sz="1800" dirty="0"/>
                    </a:p>
                  </a:txBody>
                  <a:tcPr marL="91367" marR="91367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</a:t>
                      </a:r>
                      <a:endParaRPr lang="pt-BR" sz="1800" dirty="0"/>
                    </a:p>
                  </a:txBody>
                  <a:tcPr marL="91367" marR="91367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0</a:t>
                      </a:r>
                      <a:endParaRPr lang="pt-BR" sz="1800" dirty="0"/>
                    </a:p>
                  </a:txBody>
                  <a:tcPr marL="91367" marR="91367" marT="45733" marB="45733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1</a:t>
                      </a:r>
                      <a:endParaRPr lang="pt-BR" sz="1800" dirty="0"/>
                    </a:p>
                  </a:txBody>
                  <a:tcPr marL="91367" marR="91367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14" name="Rectangle 107"/>
          <p:cNvSpPr txBox="1">
            <a:spLocks noRot="1" noChangeArrowheads="1"/>
          </p:cNvSpPr>
          <p:nvPr/>
        </p:nvSpPr>
        <p:spPr bwMode="auto">
          <a:xfrm>
            <a:off x="301625" y="846138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800"/>
              <a:t>EXEMPLO 1</a:t>
            </a:r>
          </a:p>
        </p:txBody>
      </p:sp>
    </p:spTree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/>
      <p:bldP spid="64515" grpId="0" build="p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306513"/>
            <a:ext cx="8785225" cy="1978025"/>
          </a:xfrm>
        </p:spPr>
        <p:txBody>
          <a:bodyPr/>
          <a:lstStyle/>
          <a:p>
            <a:pPr marL="342900" indent="-342900" algn="l">
              <a:buClr>
                <a:srgbClr val="002060"/>
              </a:buClr>
              <a:buFont typeface="Wingdings" pitchFamily="2" charset="2"/>
              <a:buChar char="v"/>
            </a:pPr>
            <a:r>
              <a:rPr lang="pt-BR" altLang="pt-BR" sz="2000" smtClean="0"/>
              <a:t>(PUC) Os pontos A(k, 0), B(1,-2) e C(3,2) são vértices de um triângulo. Calcular k.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4975" y="2708275"/>
            <a:ext cx="7315200" cy="3001963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pt-BR" sz="2000" dirty="0" smtClean="0">
                <a:latin typeface="+mj-lt"/>
              </a:rPr>
              <a:t>    A, B e C são pontos </a:t>
            </a:r>
            <a:r>
              <a:rPr lang="pt-BR" sz="2000" i="1" u="sng" dirty="0" smtClean="0">
                <a:latin typeface="+mj-lt"/>
              </a:rPr>
              <a:t>não alinhados</a:t>
            </a:r>
            <a:r>
              <a:rPr lang="pt-BR" sz="2000" i="1" dirty="0" smtClean="0">
                <a:latin typeface="+mj-lt"/>
              </a:rPr>
              <a:t> </a:t>
            </a:r>
            <a:r>
              <a:rPr lang="pt-BR" sz="2000" dirty="0" smtClean="0">
                <a:latin typeface="+mj-lt"/>
              </a:rPr>
              <a:t> </a:t>
            </a:r>
            <a:r>
              <a:rPr lang="pt-BR" sz="2000" dirty="0" smtClean="0">
                <a:sym typeface="Symbol"/>
              </a:rPr>
              <a:t> </a:t>
            </a:r>
            <a:r>
              <a:rPr lang="pt-BR" sz="2000" dirty="0" smtClean="0">
                <a:latin typeface="+mj-lt"/>
              </a:rPr>
              <a:t> </a:t>
            </a:r>
            <a:r>
              <a:rPr lang="pt-BR" sz="2000" dirty="0" err="1" smtClean="0">
                <a:latin typeface="+mj-lt"/>
              </a:rPr>
              <a:t>det</a:t>
            </a:r>
            <a:r>
              <a:rPr lang="pt-BR" sz="2000" dirty="0" smtClean="0">
                <a:latin typeface="+mj-lt"/>
              </a:rPr>
              <a:t> </a:t>
            </a:r>
            <a:r>
              <a:rPr lang="pt-BR" sz="2000" dirty="0" smtClean="0">
                <a:latin typeface="+mj-lt"/>
                <a:sym typeface="Symbol" pitchFamily="18" charset="2"/>
              </a:rPr>
              <a:t> 0, ou seja:</a:t>
            </a:r>
          </a:p>
          <a:p>
            <a:pPr marL="0" indent="0">
              <a:buFont typeface="Arial" charset="0"/>
              <a:buNone/>
              <a:defRPr/>
            </a:pPr>
            <a:endParaRPr lang="pt-BR" sz="2000" dirty="0" smtClean="0">
              <a:latin typeface="+mj-lt"/>
              <a:sym typeface="Symbol" pitchFamily="18" charset="2"/>
            </a:endParaRPr>
          </a:p>
          <a:p>
            <a:pPr marL="0" indent="0">
              <a:buFont typeface="Arial" charset="0"/>
              <a:buNone/>
              <a:defRPr/>
            </a:pPr>
            <a:endParaRPr lang="pt-BR" sz="2000" dirty="0">
              <a:latin typeface="+mj-lt"/>
              <a:sym typeface="Symbol" pitchFamily="18" charset="2"/>
            </a:endParaRPr>
          </a:p>
          <a:p>
            <a:pPr marL="0" indent="0">
              <a:buFont typeface="Arial" charset="0"/>
              <a:buNone/>
              <a:defRPr/>
            </a:pPr>
            <a:r>
              <a:rPr lang="pt-BR" sz="2000" dirty="0" smtClean="0">
                <a:latin typeface="+mj-lt"/>
                <a:sym typeface="Symbol" pitchFamily="18" charset="2"/>
              </a:rPr>
              <a:t>                           </a:t>
            </a:r>
            <a:r>
              <a:rPr lang="pt-BR" sz="2000" dirty="0" smtClean="0">
                <a:sym typeface="Symbol" pitchFamily="18" charset="2"/>
              </a:rPr>
              <a:t> 0  </a:t>
            </a:r>
            <a:r>
              <a:rPr lang="pt-BR" sz="2000" dirty="0" smtClean="0">
                <a:sym typeface="Symbol"/>
              </a:rPr>
              <a:t> </a:t>
            </a:r>
            <a:r>
              <a:rPr lang="pt-BR" sz="2000" dirty="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pt-BR" sz="2000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pt-BR" sz="2000" dirty="0">
                <a:solidFill>
                  <a:srgbClr val="FF0000"/>
                </a:solidFill>
                <a:sym typeface="Symbol" pitchFamily="18" charset="2"/>
              </a:rPr>
              <a:t> </a:t>
            </a:r>
            <a:r>
              <a:rPr lang="pt-BR" sz="2000" dirty="0" smtClean="0">
                <a:solidFill>
                  <a:srgbClr val="FF0000"/>
                </a:solidFill>
                <a:sym typeface="Symbol" pitchFamily="18" charset="2"/>
              </a:rPr>
              <a:t>2</a:t>
            </a:r>
            <a:endParaRPr lang="pt-BR" sz="2000" dirty="0" smtClean="0">
              <a:solidFill>
                <a:srgbClr val="FF0000"/>
              </a:solidFill>
              <a:latin typeface="+mj-lt"/>
              <a:sym typeface="Symbol" pitchFamily="18" charset="2"/>
            </a:endParaRPr>
          </a:p>
        </p:txBody>
      </p:sp>
      <p:sp>
        <p:nvSpPr>
          <p:cNvPr id="10" name="Rectangle 107"/>
          <p:cNvSpPr txBox="1">
            <a:spLocks noRot="1" noChangeArrowheads="1"/>
          </p:cNvSpPr>
          <p:nvPr/>
        </p:nvSpPr>
        <p:spPr bwMode="auto">
          <a:xfrm>
            <a:off x="301625" y="846138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800"/>
              <a:t>EXEMPLO 2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827088" y="3429000"/>
          <a:ext cx="1123951" cy="1112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354"/>
                <a:gridCol w="421243"/>
                <a:gridCol w="351354"/>
              </a:tblGrid>
              <a:tr h="370946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k</a:t>
                      </a:r>
                      <a:endParaRPr lang="pt-BR" sz="1800" dirty="0"/>
                    </a:p>
                  </a:txBody>
                  <a:tcPr marL="91492" marR="9149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0</a:t>
                      </a:r>
                      <a:endParaRPr lang="pt-BR" sz="1800" dirty="0"/>
                    </a:p>
                  </a:txBody>
                  <a:tcPr marL="91492" marR="91492" marT="45733" marB="45733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1</a:t>
                      </a:r>
                      <a:endParaRPr lang="pt-BR" sz="1800" dirty="0"/>
                    </a:p>
                  </a:txBody>
                  <a:tcPr marL="91492" marR="91492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1</a:t>
                      </a:r>
                      <a:endParaRPr lang="pt-BR" sz="1800" dirty="0"/>
                    </a:p>
                  </a:txBody>
                  <a:tcPr marL="91492" marR="9149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-2</a:t>
                      </a:r>
                      <a:endParaRPr lang="pt-BR" sz="1800" dirty="0"/>
                    </a:p>
                  </a:txBody>
                  <a:tcPr marL="91492" marR="91492" marT="45733" marB="45733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1</a:t>
                      </a:r>
                      <a:endParaRPr lang="pt-BR" sz="1800" dirty="0"/>
                    </a:p>
                  </a:txBody>
                  <a:tcPr marL="91492" marR="91492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3</a:t>
                      </a:r>
                      <a:endParaRPr lang="pt-BR" sz="1800" dirty="0"/>
                    </a:p>
                  </a:txBody>
                  <a:tcPr marL="91492" marR="9149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2</a:t>
                      </a:r>
                      <a:endParaRPr lang="pt-BR" sz="1800" dirty="0"/>
                    </a:p>
                  </a:txBody>
                  <a:tcPr marL="91492" marR="91492" marT="45733" marB="45733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1</a:t>
                      </a:r>
                      <a:endParaRPr lang="pt-BR" sz="1800" dirty="0"/>
                    </a:p>
                  </a:txBody>
                  <a:tcPr marL="91492" marR="91492" marT="45733" marB="4573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/>
      <p:bldP spid="66563" grpId="0" build="p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APLICAÇÕES - ÁREA DE UM TRIÂNGULO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65300"/>
            <a:ext cx="8362950" cy="930275"/>
          </a:xfrm>
        </p:spPr>
        <p:txBody>
          <a:bodyPr/>
          <a:lstStyle/>
          <a:p>
            <a:pPr algn="just" eaLnBrk="1" hangingPunct="1"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000" dirty="0" smtClean="0">
                <a:latin typeface="+mj-lt"/>
              </a:rPr>
              <a:t>Se A(</a:t>
            </a:r>
            <a:r>
              <a:rPr lang="pt-BR" sz="2000" dirty="0" err="1" smtClean="0">
                <a:latin typeface="+mj-lt"/>
              </a:rPr>
              <a:t>x</a:t>
            </a:r>
            <a:r>
              <a:rPr lang="pt-BR" sz="2000" baseline="-25000" dirty="0" err="1" smtClean="0">
                <a:latin typeface="+mj-lt"/>
              </a:rPr>
              <a:t>A</a:t>
            </a:r>
            <a:r>
              <a:rPr lang="pt-BR" sz="2000" dirty="0" smtClean="0">
                <a:latin typeface="+mj-lt"/>
              </a:rPr>
              <a:t>, </a:t>
            </a:r>
            <a:r>
              <a:rPr lang="pt-BR" sz="2000" dirty="0" err="1" smtClean="0">
                <a:latin typeface="+mj-lt"/>
              </a:rPr>
              <a:t>y</a:t>
            </a:r>
            <a:r>
              <a:rPr lang="pt-BR" sz="2000" baseline="-25000" dirty="0" err="1" smtClean="0">
                <a:latin typeface="+mj-lt"/>
              </a:rPr>
              <a:t>A</a:t>
            </a:r>
            <a:r>
              <a:rPr lang="pt-BR" sz="2000" dirty="0" smtClean="0">
                <a:latin typeface="+mj-lt"/>
              </a:rPr>
              <a:t>), B(</a:t>
            </a:r>
            <a:r>
              <a:rPr lang="pt-BR" sz="2000" dirty="0" err="1" smtClean="0">
                <a:latin typeface="+mj-lt"/>
              </a:rPr>
              <a:t>x</a:t>
            </a:r>
            <a:r>
              <a:rPr lang="pt-BR" sz="2000" baseline="-25000" dirty="0" err="1" smtClean="0">
                <a:latin typeface="+mj-lt"/>
              </a:rPr>
              <a:t>B</a:t>
            </a:r>
            <a:r>
              <a:rPr lang="pt-BR" sz="2000" dirty="0" smtClean="0">
                <a:latin typeface="+mj-lt"/>
              </a:rPr>
              <a:t>, </a:t>
            </a:r>
            <a:r>
              <a:rPr lang="pt-BR" sz="2000" dirty="0" err="1" smtClean="0">
                <a:latin typeface="+mj-lt"/>
              </a:rPr>
              <a:t>y</a:t>
            </a:r>
            <a:r>
              <a:rPr lang="pt-BR" sz="2000" baseline="-25000" dirty="0" err="1" smtClean="0">
                <a:latin typeface="+mj-lt"/>
              </a:rPr>
              <a:t>B</a:t>
            </a:r>
            <a:r>
              <a:rPr lang="pt-BR" sz="2000" dirty="0" smtClean="0">
                <a:latin typeface="+mj-lt"/>
              </a:rPr>
              <a:t>) e C(</a:t>
            </a:r>
            <a:r>
              <a:rPr lang="pt-BR" sz="2000" dirty="0" err="1" smtClean="0">
                <a:latin typeface="+mj-lt"/>
              </a:rPr>
              <a:t>x</a:t>
            </a:r>
            <a:r>
              <a:rPr lang="pt-BR" sz="2000" baseline="-25000" dirty="0" err="1" smtClean="0">
                <a:latin typeface="+mj-lt"/>
              </a:rPr>
              <a:t>C</a:t>
            </a:r>
            <a:r>
              <a:rPr lang="pt-BR" sz="2000" dirty="0" smtClean="0">
                <a:latin typeface="+mj-lt"/>
              </a:rPr>
              <a:t>, </a:t>
            </a:r>
            <a:r>
              <a:rPr lang="pt-BR" sz="2000" dirty="0" err="1" smtClean="0">
                <a:latin typeface="+mj-lt"/>
              </a:rPr>
              <a:t>y</a:t>
            </a:r>
            <a:r>
              <a:rPr lang="pt-BR" sz="2000" baseline="-25000" dirty="0" err="1" smtClean="0">
                <a:latin typeface="+mj-lt"/>
              </a:rPr>
              <a:t>C</a:t>
            </a:r>
            <a:r>
              <a:rPr lang="pt-BR" sz="2000" dirty="0" smtClean="0">
                <a:latin typeface="+mj-lt"/>
              </a:rPr>
              <a:t>) são os vértices de um triângulo. </a:t>
            </a:r>
            <a:r>
              <a:rPr lang="pt-BR" sz="2000" dirty="0" smtClean="0"/>
              <a:t>Para calcular a área do triângulo ABC, utilizando determinantes, devemos fazer:</a:t>
            </a:r>
            <a:endParaRPr lang="pt-BR" sz="2000" dirty="0" smtClean="0">
              <a:latin typeface="+mj-lt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827088" y="2652713"/>
            <a:ext cx="43926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just" eaLnBrk="1" hangingPunct="1">
              <a:buFont typeface="Wingdings" pitchFamily="2" charset="2"/>
              <a:buChar char="ü"/>
              <a:defRPr/>
            </a:pPr>
            <a:r>
              <a:rPr lang="pt-BR" sz="1800" dirty="0" smtClean="0">
                <a:latin typeface="+mj-lt"/>
              </a:rPr>
              <a:t>Calcular o seguinte determinante, a partir das coordenadas dos vértices.</a:t>
            </a:r>
          </a:p>
        </p:txBody>
      </p:sp>
      <p:graphicFrame>
        <p:nvGraphicFramePr>
          <p:cNvPr id="38957" name="Group 45"/>
          <p:cNvGraphicFramePr>
            <a:graphicFrameLocks noGrp="1"/>
          </p:cNvGraphicFramePr>
          <p:nvPr>
            <p:ph sz="half" idx="2"/>
          </p:nvPr>
        </p:nvGraphicFramePr>
        <p:xfrm>
          <a:off x="2295525" y="3400425"/>
          <a:ext cx="1728788" cy="1296988"/>
        </p:xfrm>
        <a:graphic>
          <a:graphicData uri="http://schemas.openxmlformats.org/drawingml/2006/table">
            <a:tbl>
              <a:tblPr/>
              <a:tblGrid>
                <a:gridCol w="576263"/>
                <a:gridCol w="576262"/>
                <a:gridCol w="576263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x</a:t>
                      </a:r>
                      <a:r>
                        <a:rPr kumimoji="0" lang="pt-BR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endParaRPr kumimoji="0" lang="pt-BR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  <a:r>
                        <a:rPr kumimoji="0" lang="pt-B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x</a:t>
                      </a:r>
                      <a:r>
                        <a:rPr kumimoji="0" lang="pt-B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  <a:r>
                        <a:rPr kumimoji="0" lang="pt-B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x</a:t>
                      </a:r>
                      <a:r>
                        <a:rPr kumimoji="0" lang="pt-B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  <a:r>
                        <a:rPr kumimoji="0" lang="pt-B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58" name="Text Box 46"/>
          <p:cNvSpPr txBox="1">
            <a:spLocks noChangeArrowheads="1"/>
          </p:cNvSpPr>
          <p:nvPr/>
        </p:nvSpPr>
        <p:spPr bwMode="auto">
          <a:xfrm>
            <a:off x="1619250" y="3905250"/>
            <a:ext cx="64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mtClean="0">
                <a:latin typeface="+mj-lt"/>
              </a:rPr>
              <a:t>D =</a:t>
            </a:r>
          </a:p>
        </p:txBody>
      </p:sp>
      <p:sp>
        <p:nvSpPr>
          <p:cNvPr id="38959" name="Text Box 47"/>
          <p:cNvSpPr txBox="1">
            <a:spLocks noChangeArrowheads="1"/>
          </p:cNvSpPr>
          <p:nvPr/>
        </p:nvSpPr>
        <p:spPr bwMode="auto">
          <a:xfrm>
            <a:off x="827088" y="4959350"/>
            <a:ext cx="439261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just" eaLnBrk="1" hangingPunct="1">
              <a:buFont typeface="Wingdings" pitchFamily="2" charset="2"/>
              <a:buChar char="ü"/>
              <a:defRPr/>
            </a:pPr>
            <a:r>
              <a:rPr lang="pt-BR" sz="1800" dirty="0" smtClean="0">
                <a:latin typeface="+mj-lt"/>
              </a:rPr>
              <a:t>A área do triângulo é metade do módulo desse determinante.</a:t>
            </a:r>
          </a:p>
        </p:txBody>
      </p:sp>
      <p:grpSp>
        <p:nvGrpSpPr>
          <p:cNvPr id="38964" name="Group 52"/>
          <p:cNvGrpSpPr>
            <a:grpSpLocks/>
          </p:cNvGrpSpPr>
          <p:nvPr/>
        </p:nvGrpSpPr>
        <p:grpSpPr bwMode="auto">
          <a:xfrm>
            <a:off x="1989138" y="5618163"/>
            <a:ext cx="1503362" cy="781050"/>
            <a:chOff x="1951" y="3167"/>
            <a:chExt cx="947" cy="492"/>
          </a:xfrm>
        </p:grpSpPr>
        <p:sp>
          <p:nvSpPr>
            <p:cNvPr id="36885" name="Text Box 48"/>
            <p:cNvSpPr txBox="1">
              <a:spLocks noChangeArrowheads="1"/>
            </p:cNvSpPr>
            <p:nvPr/>
          </p:nvSpPr>
          <p:spPr bwMode="auto">
            <a:xfrm>
              <a:off x="1951" y="3276"/>
              <a:ext cx="63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pt-BR" dirty="0" smtClean="0">
                  <a:latin typeface="+mj-lt"/>
                </a:rPr>
                <a:t>A</a:t>
              </a:r>
              <a:r>
                <a:rPr lang="pt-BR" sz="2800" baseline="-25000" dirty="0" smtClean="0">
                  <a:latin typeface="+mj-lt"/>
                  <a:sym typeface="Symbol"/>
                </a:rPr>
                <a:t></a:t>
              </a:r>
              <a:r>
                <a:rPr lang="pt-BR" baseline="-25000" dirty="0" smtClean="0">
                  <a:latin typeface="+mj-lt"/>
                </a:rPr>
                <a:t>ABC </a:t>
              </a:r>
              <a:r>
                <a:rPr lang="pt-BR" dirty="0" smtClean="0">
                  <a:latin typeface="+mj-lt"/>
                </a:rPr>
                <a:t>= </a:t>
              </a:r>
            </a:p>
          </p:txBody>
        </p:sp>
        <p:sp>
          <p:nvSpPr>
            <p:cNvPr id="36886" name="Text Box 49"/>
            <p:cNvSpPr txBox="1">
              <a:spLocks noChangeArrowheads="1"/>
            </p:cNvSpPr>
            <p:nvPr/>
          </p:nvSpPr>
          <p:spPr bwMode="auto">
            <a:xfrm>
              <a:off x="2526" y="3167"/>
              <a:ext cx="37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pt-BR" dirty="0" smtClean="0">
                  <a:latin typeface="+mj-lt"/>
                </a:rPr>
                <a:t>|D|</a:t>
              </a:r>
            </a:p>
          </p:txBody>
        </p:sp>
        <p:sp>
          <p:nvSpPr>
            <p:cNvPr id="36887" name="Line 50"/>
            <p:cNvSpPr>
              <a:spLocks noChangeShapeType="1"/>
            </p:cNvSpPr>
            <p:nvPr/>
          </p:nvSpPr>
          <p:spPr bwMode="auto">
            <a:xfrm>
              <a:off x="2530" y="3418"/>
              <a:ext cx="3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36888" name="Text Box 51"/>
            <p:cNvSpPr txBox="1">
              <a:spLocks noChangeArrowheads="1"/>
            </p:cNvSpPr>
            <p:nvPr/>
          </p:nvSpPr>
          <p:spPr bwMode="auto">
            <a:xfrm>
              <a:off x="2610" y="3407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pt-BR" smtClean="0">
                  <a:latin typeface="+mj-lt"/>
                </a:rPr>
                <a:t>2</a:t>
              </a:r>
            </a:p>
          </p:txBody>
        </p:sp>
      </p:grpSp>
      <p:grpSp>
        <p:nvGrpSpPr>
          <p:cNvPr id="61" name="Group 35"/>
          <p:cNvGrpSpPr>
            <a:grpSpLocks/>
          </p:cNvGrpSpPr>
          <p:nvPr/>
        </p:nvGrpSpPr>
        <p:grpSpPr bwMode="auto">
          <a:xfrm>
            <a:off x="5364163" y="2752725"/>
            <a:ext cx="3711575" cy="2895600"/>
            <a:chOff x="3352" y="1098"/>
            <a:chExt cx="2338" cy="1824"/>
          </a:xfrm>
        </p:grpSpPr>
        <p:sp>
          <p:nvSpPr>
            <p:cNvPr id="62" name="Line 7"/>
            <p:cNvSpPr>
              <a:spLocks noChangeShapeType="1"/>
            </p:cNvSpPr>
            <p:nvPr/>
          </p:nvSpPr>
          <p:spPr bwMode="auto">
            <a:xfrm flipV="1">
              <a:off x="3600" y="1143"/>
              <a:ext cx="12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grpSp>
          <p:nvGrpSpPr>
            <p:cNvPr id="40982" name="Group 27"/>
            <p:cNvGrpSpPr>
              <a:grpSpLocks/>
            </p:cNvGrpSpPr>
            <p:nvPr/>
          </p:nvGrpSpPr>
          <p:grpSpPr bwMode="auto">
            <a:xfrm>
              <a:off x="3352" y="1098"/>
              <a:ext cx="2338" cy="1824"/>
              <a:chOff x="3112" y="1854"/>
              <a:chExt cx="2338" cy="1824"/>
            </a:xfrm>
          </p:grpSpPr>
          <p:sp>
            <p:nvSpPr>
              <p:cNvPr id="64" name="Line 6"/>
              <p:cNvSpPr>
                <a:spLocks noChangeShapeType="1"/>
              </p:cNvSpPr>
              <p:nvPr/>
            </p:nvSpPr>
            <p:spPr bwMode="auto">
              <a:xfrm flipV="1">
                <a:off x="3145" y="3444"/>
                <a:ext cx="20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2000">
                  <a:latin typeface="+mj-lt"/>
                </a:endParaRPr>
              </a:p>
            </p:txBody>
          </p:sp>
          <p:sp>
            <p:nvSpPr>
              <p:cNvPr id="65" name="AutoShape 8" descr="Grade fechada"/>
              <p:cNvSpPr>
                <a:spLocks noChangeArrowheads="1"/>
              </p:cNvSpPr>
              <p:nvPr/>
            </p:nvSpPr>
            <p:spPr bwMode="auto">
              <a:xfrm rot="-1315534">
                <a:off x="3528" y="2316"/>
                <a:ext cx="1320" cy="684"/>
              </a:xfrm>
              <a:prstGeom prst="flowChartExtract">
                <a:avLst/>
              </a:prstGeom>
              <a:pattFill prst="smGrid">
                <a:fgClr>
                  <a:schemeClr val="tx1"/>
                </a:fgClr>
                <a:bgClr>
                  <a:schemeClr val="bg1"/>
                </a:bgClr>
              </a:pattFill>
              <a:ln w="28575">
                <a:solidFill>
                  <a:srgbClr val="00B05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latin typeface="+mj-lt"/>
                </a:endParaRPr>
              </a:p>
            </p:txBody>
          </p:sp>
          <p:sp>
            <p:nvSpPr>
              <p:cNvPr id="66" name="Line 9"/>
              <p:cNvSpPr>
                <a:spLocks noChangeShapeType="1"/>
              </p:cNvSpPr>
              <p:nvPr/>
            </p:nvSpPr>
            <p:spPr bwMode="auto">
              <a:xfrm>
                <a:off x="3708" y="3216"/>
                <a:ext cx="0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2000">
                  <a:latin typeface="+mj-lt"/>
                </a:endParaRPr>
              </a:p>
            </p:txBody>
          </p:sp>
          <p:sp>
            <p:nvSpPr>
              <p:cNvPr id="67" name="Line 10"/>
              <p:cNvSpPr>
                <a:spLocks noChangeShapeType="1"/>
              </p:cNvSpPr>
              <p:nvPr/>
            </p:nvSpPr>
            <p:spPr bwMode="auto">
              <a:xfrm flipH="1">
                <a:off x="4036" y="2344"/>
                <a:ext cx="24" cy="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2000">
                  <a:latin typeface="+mj-lt"/>
                </a:endParaRPr>
              </a:p>
            </p:txBody>
          </p:sp>
          <p:sp>
            <p:nvSpPr>
              <p:cNvPr id="68" name="Line 11"/>
              <p:cNvSpPr>
                <a:spLocks noChangeShapeType="1"/>
              </p:cNvSpPr>
              <p:nvPr/>
            </p:nvSpPr>
            <p:spPr bwMode="auto">
              <a:xfrm flipH="1">
                <a:off x="4914" y="2724"/>
                <a:ext cx="6" cy="7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2000">
                  <a:latin typeface="+mj-lt"/>
                </a:endParaRPr>
              </a:p>
            </p:txBody>
          </p:sp>
          <p:sp>
            <p:nvSpPr>
              <p:cNvPr id="69" name="Line 12"/>
              <p:cNvSpPr>
                <a:spLocks noChangeShapeType="1"/>
              </p:cNvSpPr>
              <p:nvPr/>
            </p:nvSpPr>
            <p:spPr bwMode="auto">
              <a:xfrm flipH="1">
                <a:off x="3378" y="2724"/>
                <a:ext cx="1536" cy="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2000">
                  <a:latin typeface="+mj-lt"/>
                </a:endParaRPr>
              </a:p>
            </p:txBody>
          </p:sp>
          <p:sp>
            <p:nvSpPr>
              <p:cNvPr id="70" name="Line 13"/>
              <p:cNvSpPr>
                <a:spLocks noChangeShapeType="1"/>
              </p:cNvSpPr>
              <p:nvPr/>
            </p:nvSpPr>
            <p:spPr bwMode="auto">
              <a:xfrm flipH="1">
                <a:off x="3358" y="2344"/>
                <a:ext cx="696" cy="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2000">
                  <a:latin typeface="+mj-lt"/>
                </a:endParaRPr>
              </a:p>
            </p:txBody>
          </p:sp>
          <p:sp>
            <p:nvSpPr>
              <p:cNvPr id="71" name="Line 14"/>
              <p:cNvSpPr>
                <a:spLocks noChangeShapeType="1"/>
              </p:cNvSpPr>
              <p:nvPr/>
            </p:nvSpPr>
            <p:spPr bwMode="auto">
              <a:xfrm flipH="1" flipV="1">
                <a:off x="3368" y="3212"/>
                <a:ext cx="336" cy="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2000">
                  <a:latin typeface="+mj-lt"/>
                </a:endParaRPr>
              </a:p>
            </p:txBody>
          </p:sp>
          <p:sp>
            <p:nvSpPr>
              <p:cNvPr id="72" name="Text Box 15"/>
              <p:cNvSpPr txBox="1">
                <a:spLocks noChangeArrowheads="1"/>
              </p:cNvSpPr>
              <p:nvPr/>
            </p:nvSpPr>
            <p:spPr bwMode="auto">
              <a:xfrm>
                <a:off x="3608" y="3426"/>
                <a:ext cx="30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pt-BR" sz="2000" dirty="0" err="1" smtClean="0">
                    <a:latin typeface="+mj-lt"/>
                  </a:rPr>
                  <a:t>x</a:t>
                </a:r>
                <a:r>
                  <a:rPr lang="pt-BR" sz="2000" baseline="-25000" dirty="0" err="1" smtClean="0">
                    <a:latin typeface="+mj-lt"/>
                  </a:rPr>
                  <a:t>A</a:t>
                </a:r>
                <a:endParaRPr lang="pt-BR" sz="2000" baseline="-25000" dirty="0" smtClean="0">
                  <a:latin typeface="+mj-lt"/>
                </a:endParaRPr>
              </a:p>
            </p:txBody>
          </p:sp>
          <p:sp>
            <p:nvSpPr>
              <p:cNvPr id="73" name="Text Box 16"/>
              <p:cNvSpPr txBox="1">
                <a:spLocks noChangeArrowheads="1"/>
              </p:cNvSpPr>
              <p:nvPr/>
            </p:nvSpPr>
            <p:spPr bwMode="auto">
              <a:xfrm>
                <a:off x="3925" y="3416"/>
                <a:ext cx="30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pt-BR" sz="2000" dirty="0" err="1" smtClean="0">
                    <a:latin typeface="+mj-lt"/>
                  </a:rPr>
                  <a:t>x</a:t>
                </a:r>
                <a:r>
                  <a:rPr lang="pt-BR" sz="2000" baseline="-25000" dirty="0" err="1" smtClean="0">
                    <a:latin typeface="+mj-lt"/>
                  </a:rPr>
                  <a:t>B</a:t>
                </a:r>
                <a:endParaRPr lang="pt-BR" sz="2000" baseline="-25000" dirty="0" smtClean="0">
                  <a:latin typeface="+mj-lt"/>
                </a:endParaRPr>
              </a:p>
            </p:txBody>
          </p:sp>
          <p:sp>
            <p:nvSpPr>
              <p:cNvPr id="74" name="Text Box 17"/>
              <p:cNvSpPr txBox="1">
                <a:spLocks noChangeArrowheads="1"/>
              </p:cNvSpPr>
              <p:nvPr/>
            </p:nvSpPr>
            <p:spPr bwMode="auto">
              <a:xfrm>
                <a:off x="4787" y="3422"/>
                <a:ext cx="30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pt-BR" sz="2000" dirty="0" err="1" smtClean="0">
                    <a:latin typeface="+mj-lt"/>
                  </a:rPr>
                  <a:t>x</a:t>
                </a:r>
                <a:r>
                  <a:rPr lang="pt-BR" sz="2000" baseline="-25000" dirty="0" err="1" smtClean="0">
                    <a:latin typeface="+mj-lt"/>
                  </a:rPr>
                  <a:t>C</a:t>
                </a:r>
                <a:endParaRPr lang="pt-BR" sz="2000" baseline="-25000" dirty="0" smtClean="0">
                  <a:latin typeface="+mj-lt"/>
                </a:endParaRPr>
              </a:p>
            </p:txBody>
          </p:sp>
          <p:sp>
            <p:nvSpPr>
              <p:cNvPr id="75" name="Text Box 18"/>
              <p:cNvSpPr txBox="1">
                <a:spLocks noChangeArrowheads="1"/>
              </p:cNvSpPr>
              <p:nvPr/>
            </p:nvSpPr>
            <p:spPr bwMode="auto">
              <a:xfrm>
                <a:off x="3112" y="3042"/>
                <a:ext cx="30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pt-BR" sz="2000" dirty="0" err="1" smtClean="0">
                    <a:latin typeface="+mj-lt"/>
                  </a:rPr>
                  <a:t>y</a:t>
                </a:r>
                <a:r>
                  <a:rPr lang="pt-BR" sz="2000" baseline="-25000" dirty="0" err="1" smtClean="0">
                    <a:latin typeface="+mj-lt"/>
                  </a:rPr>
                  <a:t>A</a:t>
                </a:r>
                <a:endParaRPr lang="pt-BR" sz="2000" baseline="-25000" dirty="0" smtClean="0">
                  <a:latin typeface="+mj-lt"/>
                </a:endParaRPr>
              </a:p>
            </p:txBody>
          </p:sp>
          <p:sp>
            <p:nvSpPr>
              <p:cNvPr id="76" name="Text Box 19"/>
              <p:cNvSpPr txBox="1">
                <a:spLocks noChangeArrowheads="1"/>
              </p:cNvSpPr>
              <p:nvPr/>
            </p:nvSpPr>
            <p:spPr bwMode="auto">
              <a:xfrm>
                <a:off x="3122" y="2580"/>
                <a:ext cx="30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pt-BR" sz="2000" dirty="0" err="1" smtClean="0">
                    <a:latin typeface="+mj-lt"/>
                  </a:rPr>
                  <a:t>y</a:t>
                </a:r>
                <a:r>
                  <a:rPr lang="pt-BR" sz="2000" baseline="-25000" dirty="0" err="1" smtClean="0">
                    <a:latin typeface="+mj-lt"/>
                  </a:rPr>
                  <a:t>C</a:t>
                </a:r>
                <a:endParaRPr lang="pt-BR" sz="2000" baseline="-25000" dirty="0" smtClean="0">
                  <a:latin typeface="+mj-lt"/>
                </a:endParaRPr>
              </a:p>
            </p:txBody>
          </p:sp>
          <p:sp>
            <p:nvSpPr>
              <p:cNvPr id="77" name="Text Box 20"/>
              <p:cNvSpPr txBox="1">
                <a:spLocks noChangeArrowheads="1"/>
              </p:cNvSpPr>
              <p:nvPr/>
            </p:nvSpPr>
            <p:spPr bwMode="auto">
              <a:xfrm>
                <a:off x="3126" y="2190"/>
                <a:ext cx="30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pt-BR" sz="2000" dirty="0" err="1" smtClean="0">
                    <a:latin typeface="+mj-lt"/>
                  </a:rPr>
                  <a:t>y</a:t>
                </a:r>
                <a:r>
                  <a:rPr lang="pt-BR" sz="2000" baseline="-25000" dirty="0" err="1" smtClean="0">
                    <a:latin typeface="+mj-lt"/>
                  </a:rPr>
                  <a:t>B</a:t>
                </a:r>
                <a:endParaRPr lang="pt-BR" sz="2000" baseline="-25000" dirty="0" smtClean="0">
                  <a:latin typeface="+mj-lt"/>
                </a:endParaRPr>
              </a:p>
            </p:txBody>
          </p:sp>
          <p:sp>
            <p:nvSpPr>
              <p:cNvPr id="78" name="Text Box 21"/>
              <p:cNvSpPr txBox="1">
                <a:spLocks noChangeArrowheads="1"/>
              </p:cNvSpPr>
              <p:nvPr/>
            </p:nvSpPr>
            <p:spPr bwMode="auto">
              <a:xfrm>
                <a:off x="3200" y="1854"/>
                <a:ext cx="30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pt-BR" sz="2000" dirty="0" smtClean="0">
                    <a:latin typeface="+mj-lt"/>
                  </a:rPr>
                  <a:t>y</a:t>
                </a:r>
              </a:p>
            </p:txBody>
          </p:sp>
          <p:sp>
            <p:nvSpPr>
              <p:cNvPr id="79" name="Text Box 22"/>
              <p:cNvSpPr txBox="1">
                <a:spLocks noChangeArrowheads="1"/>
              </p:cNvSpPr>
              <p:nvPr/>
            </p:nvSpPr>
            <p:spPr bwMode="auto">
              <a:xfrm>
                <a:off x="5150" y="3398"/>
                <a:ext cx="30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pt-BR" sz="2000" smtClean="0">
                    <a:latin typeface="+mj-lt"/>
                  </a:rPr>
                  <a:t>x</a:t>
                </a:r>
              </a:p>
            </p:txBody>
          </p:sp>
          <p:sp>
            <p:nvSpPr>
              <p:cNvPr id="80" name="Text Box 23"/>
              <p:cNvSpPr txBox="1">
                <a:spLocks noChangeArrowheads="1"/>
              </p:cNvSpPr>
              <p:nvPr/>
            </p:nvSpPr>
            <p:spPr bwMode="auto">
              <a:xfrm>
                <a:off x="4920" y="2598"/>
                <a:ext cx="30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pt-BR" sz="2000" smtClean="0">
                    <a:latin typeface="+mj-lt"/>
                  </a:rPr>
                  <a:t>C</a:t>
                </a:r>
              </a:p>
            </p:txBody>
          </p:sp>
          <p:sp>
            <p:nvSpPr>
              <p:cNvPr id="81" name="Text Box 24"/>
              <p:cNvSpPr txBox="1">
                <a:spLocks noChangeArrowheads="1"/>
              </p:cNvSpPr>
              <p:nvPr/>
            </p:nvSpPr>
            <p:spPr bwMode="auto">
              <a:xfrm>
                <a:off x="3988" y="2164"/>
                <a:ext cx="30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pt-BR" sz="2000" smtClean="0">
                    <a:latin typeface="+mj-lt"/>
                  </a:rPr>
                  <a:t>B</a:t>
                </a:r>
              </a:p>
            </p:txBody>
          </p:sp>
          <p:sp>
            <p:nvSpPr>
              <p:cNvPr id="82" name="Text Box 25"/>
              <p:cNvSpPr txBox="1">
                <a:spLocks noChangeArrowheads="1"/>
              </p:cNvSpPr>
              <p:nvPr/>
            </p:nvSpPr>
            <p:spPr bwMode="auto">
              <a:xfrm>
                <a:off x="3536" y="3026"/>
                <a:ext cx="30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pt-BR" sz="2000" smtClean="0">
                    <a:latin typeface="+mj-lt"/>
                  </a:rPr>
                  <a:t>A</a:t>
                </a:r>
              </a:p>
            </p:txBody>
          </p:sp>
          <p:sp>
            <p:nvSpPr>
              <p:cNvPr id="83" name="Text Box 26"/>
              <p:cNvSpPr txBox="1">
                <a:spLocks noChangeArrowheads="1"/>
              </p:cNvSpPr>
              <p:nvPr/>
            </p:nvSpPr>
            <p:spPr bwMode="auto">
              <a:xfrm>
                <a:off x="3194" y="3410"/>
                <a:ext cx="30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pt-BR" sz="2000" smtClean="0">
                    <a:latin typeface="+mj-lt"/>
                  </a:rPr>
                  <a:t>0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6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389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389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389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867" grpId="0" build="p"/>
      <p:bldP spid="38916" grpId="0"/>
      <p:bldP spid="38958" grpId="0"/>
      <p:bldP spid="389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90550" y="1844675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PT" altLang="pt-BR" sz="2000" b="0" kern="0" dirty="0" smtClean="0">
                <a:solidFill>
                  <a:schemeClr val="tx1"/>
                </a:solidFill>
              </a:rPr>
              <a:t>Na figura, os pontos não-alinhados A(2, 1), B(6, 3) e C(4, 5) são os vértices de um triângulo. </a:t>
            </a:r>
            <a:r>
              <a:rPr lang="pt-BR" altLang="pt-BR" sz="2000" b="0" kern="0" dirty="0">
                <a:solidFill>
                  <a:srgbClr val="000000"/>
                </a:solidFill>
              </a:rPr>
              <a:t>Como podemos calcular a área desse triângulo, a partir das coordenadas de seus vértices?</a:t>
            </a:r>
          </a:p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endParaRPr lang="pt-BR" altLang="pt-BR" sz="2000" b="0" kern="0" dirty="0" smtClean="0">
              <a:solidFill>
                <a:schemeClr val="tx1"/>
              </a:solidFill>
            </a:endParaRPr>
          </a:p>
        </p:txBody>
      </p:sp>
      <p:grpSp>
        <p:nvGrpSpPr>
          <p:cNvPr id="7" name="Group 71"/>
          <p:cNvGrpSpPr>
            <a:grpSpLocks/>
          </p:cNvGrpSpPr>
          <p:nvPr/>
        </p:nvGrpSpPr>
        <p:grpSpPr bwMode="auto">
          <a:xfrm>
            <a:off x="2759075" y="2997200"/>
            <a:ext cx="3284538" cy="3281363"/>
            <a:chOff x="1830" y="840"/>
            <a:chExt cx="2275" cy="2274"/>
          </a:xfrm>
        </p:grpSpPr>
        <p:sp>
          <p:nvSpPr>
            <p:cNvPr id="8" name="Line 30"/>
            <p:cNvSpPr>
              <a:spLocks noChangeShapeType="1"/>
            </p:cNvSpPr>
            <p:nvPr/>
          </p:nvSpPr>
          <p:spPr bwMode="auto">
            <a:xfrm>
              <a:off x="1833" y="2496"/>
              <a:ext cx="19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2000" b="0" ker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9" name="Line 31"/>
            <p:cNvSpPr>
              <a:spLocks noChangeShapeType="1"/>
            </p:cNvSpPr>
            <p:nvPr/>
          </p:nvSpPr>
          <p:spPr bwMode="auto">
            <a:xfrm rot="16200000">
              <a:off x="1313" y="1968"/>
              <a:ext cx="18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2000" b="0" ker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" name="Text Box 32"/>
            <p:cNvSpPr txBox="1">
              <a:spLocks noChangeArrowheads="1"/>
            </p:cNvSpPr>
            <p:nvPr/>
          </p:nvSpPr>
          <p:spPr bwMode="auto">
            <a:xfrm>
              <a:off x="3714" y="2474"/>
              <a:ext cx="17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pt-BR" sz="2000" b="0" kern="0" smtClean="0">
                  <a:solidFill>
                    <a:srgbClr val="000000"/>
                  </a:solidFill>
                  <a:latin typeface="+mj-lt"/>
                </a:rPr>
                <a:t>x</a:t>
              </a:r>
            </a:p>
          </p:txBody>
        </p:sp>
        <p:sp>
          <p:nvSpPr>
            <p:cNvPr id="11" name="Text Box 33"/>
            <p:cNvSpPr txBox="1">
              <a:spLocks noChangeArrowheads="1"/>
            </p:cNvSpPr>
            <p:nvPr/>
          </p:nvSpPr>
          <p:spPr bwMode="auto">
            <a:xfrm>
              <a:off x="2239" y="899"/>
              <a:ext cx="20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pt-BR" sz="2000" b="0" kern="0" smtClean="0">
                  <a:solidFill>
                    <a:srgbClr val="000000"/>
                  </a:solidFill>
                  <a:latin typeface="+mj-lt"/>
                </a:rPr>
                <a:t>y</a:t>
              </a:r>
            </a:p>
          </p:txBody>
        </p:sp>
        <p:sp>
          <p:nvSpPr>
            <p:cNvPr id="12" name="Text Box 36"/>
            <p:cNvSpPr txBox="1">
              <a:spLocks noChangeArrowheads="1"/>
            </p:cNvSpPr>
            <p:nvPr/>
          </p:nvSpPr>
          <p:spPr bwMode="auto">
            <a:xfrm>
              <a:off x="2965" y="2481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pt-BR" sz="2000" b="0" kern="0" smtClean="0">
                  <a:solidFill>
                    <a:srgbClr val="000000"/>
                  </a:solidFill>
                  <a:latin typeface="+mj-lt"/>
                </a:rPr>
                <a:t>4</a:t>
              </a:r>
            </a:p>
          </p:txBody>
        </p:sp>
        <p:sp>
          <p:nvSpPr>
            <p:cNvPr id="13" name="Line 39"/>
            <p:cNvSpPr>
              <a:spLocks noChangeShapeType="1"/>
            </p:cNvSpPr>
            <p:nvPr/>
          </p:nvSpPr>
          <p:spPr bwMode="auto">
            <a:xfrm rot="16200000">
              <a:off x="2574" y="2390"/>
              <a:ext cx="166" cy="0"/>
            </a:xfrm>
            <a:prstGeom prst="line">
              <a:avLst/>
            </a:prstGeom>
            <a:noFill/>
            <a:ln w="19050">
              <a:solidFill>
                <a:srgbClr val="0156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2000" b="0" ker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4" name="Text Box 40"/>
            <p:cNvSpPr txBox="1">
              <a:spLocks noChangeArrowheads="1"/>
            </p:cNvSpPr>
            <p:nvPr/>
          </p:nvSpPr>
          <p:spPr bwMode="auto">
            <a:xfrm>
              <a:off x="2062" y="2119"/>
              <a:ext cx="198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pt-BR" sz="2000" b="0" kern="0" smtClean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5" name="Line 48"/>
            <p:cNvSpPr>
              <a:spLocks noChangeShapeType="1"/>
            </p:cNvSpPr>
            <p:nvPr/>
          </p:nvSpPr>
          <p:spPr bwMode="auto">
            <a:xfrm flipV="1">
              <a:off x="2239" y="2273"/>
              <a:ext cx="408" cy="6"/>
            </a:xfrm>
            <a:prstGeom prst="line">
              <a:avLst/>
            </a:prstGeom>
            <a:noFill/>
            <a:ln w="19050">
              <a:solidFill>
                <a:srgbClr val="0156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2000" b="0" ker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6" name="Text Box 49"/>
            <p:cNvSpPr txBox="1">
              <a:spLocks noChangeArrowheads="1"/>
            </p:cNvSpPr>
            <p:nvPr/>
          </p:nvSpPr>
          <p:spPr bwMode="auto">
            <a:xfrm>
              <a:off x="2477" y="2068"/>
              <a:ext cx="2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pt-BR" sz="2000" b="0" kern="0" dirty="0" smtClean="0">
                  <a:solidFill>
                    <a:srgbClr val="000000"/>
                  </a:solidFill>
                  <a:latin typeface="+mj-lt"/>
                </a:rPr>
                <a:t>A</a:t>
              </a:r>
            </a:p>
          </p:txBody>
        </p:sp>
        <p:sp>
          <p:nvSpPr>
            <p:cNvPr id="17" name="Text Box 50"/>
            <p:cNvSpPr txBox="1">
              <a:spLocks noChangeArrowheads="1"/>
            </p:cNvSpPr>
            <p:nvPr/>
          </p:nvSpPr>
          <p:spPr bwMode="auto">
            <a:xfrm>
              <a:off x="3449" y="1707"/>
              <a:ext cx="2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pt-BR" sz="2000" b="0" kern="0" smtClean="0">
                  <a:solidFill>
                    <a:srgbClr val="000000"/>
                  </a:solidFill>
                  <a:latin typeface="+mj-lt"/>
                </a:rPr>
                <a:t>B</a:t>
              </a:r>
            </a:p>
          </p:txBody>
        </p:sp>
        <p:sp>
          <p:nvSpPr>
            <p:cNvPr id="18" name="Text Box 51"/>
            <p:cNvSpPr txBox="1">
              <a:spLocks noChangeArrowheads="1"/>
            </p:cNvSpPr>
            <p:nvPr/>
          </p:nvSpPr>
          <p:spPr bwMode="auto">
            <a:xfrm>
              <a:off x="3016" y="1253"/>
              <a:ext cx="19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pt-BR" sz="2000" b="0" kern="0" dirty="0" smtClean="0">
                  <a:solidFill>
                    <a:srgbClr val="000000"/>
                  </a:solidFill>
                  <a:latin typeface="+mj-lt"/>
                </a:rPr>
                <a:t>C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rot="5400000">
              <a:off x="2965" y="1568"/>
              <a:ext cx="0" cy="2270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2000" b="0" ker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rot="5400000">
              <a:off x="2965" y="1352"/>
              <a:ext cx="0" cy="2270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2000" b="0" ker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rot="5400000">
              <a:off x="2965" y="1153"/>
              <a:ext cx="0" cy="2270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2000" b="0" ker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rot="5400000">
              <a:off x="2965" y="947"/>
              <a:ext cx="0" cy="2270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2000" b="0" ker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rot="5400000">
              <a:off x="2965" y="740"/>
              <a:ext cx="0" cy="2270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2000" b="0" ker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rot="5400000">
              <a:off x="2965" y="535"/>
              <a:ext cx="0" cy="2270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2000" b="0" ker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rot="5400000">
              <a:off x="2965" y="326"/>
              <a:ext cx="0" cy="2270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2000" b="0" ker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rot="5400000">
              <a:off x="2965" y="121"/>
              <a:ext cx="0" cy="2270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2000" b="0" ker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rot="5400000">
              <a:off x="2965" y="-86"/>
              <a:ext cx="0" cy="2270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2000" b="0" ker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rot="5400000">
              <a:off x="2965" y="-289"/>
              <a:ext cx="0" cy="2270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2000" b="0" ker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rot="5400000">
              <a:off x="2965" y="1776"/>
              <a:ext cx="0" cy="2270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2000" b="0" ker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rot="5400000">
              <a:off x="2965" y="1979"/>
              <a:ext cx="0" cy="2270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2000" b="0" kern="0">
                <a:solidFill>
                  <a:srgbClr val="000000"/>
                </a:solidFill>
                <a:latin typeface="+mj-lt"/>
              </a:endParaRPr>
            </a:p>
          </p:txBody>
        </p:sp>
        <p:grpSp>
          <p:nvGrpSpPr>
            <p:cNvPr id="42013" name="Group 68"/>
            <p:cNvGrpSpPr>
              <a:grpSpLocks/>
            </p:cNvGrpSpPr>
            <p:nvPr/>
          </p:nvGrpSpPr>
          <p:grpSpPr bwMode="auto">
            <a:xfrm>
              <a:off x="1836" y="840"/>
              <a:ext cx="2269" cy="2267"/>
              <a:chOff x="1745" y="963"/>
              <a:chExt cx="2269" cy="2475"/>
            </a:xfrm>
          </p:grpSpPr>
          <p:grpSp>
            <p:nvGrpSpPr>
              <p:cNvPr id="42029" name="Group 67"/>
              <p:cNvGrpSpPr>
                <a:grpSpLocks/>
              </p:cNvGrpSpPr>
              <p:nvPr/>
            </p:nvGrpSpPr>
            <p:grpSpPr bwMode="auto">
              <a:xfrm>
                <a:off x="1951" y="964"/>
                <a:ext cx="1860" cy="2474"/>
                <a:chOff x="1951" y="964"/>
                <a:chExt cx="1860" cy="2474"/>
              </a:xfrm>
            </p:grpSpPr>
            <p:sp>
              <p:nvSpPr>
                <p:cNvPr id="50" name="Line 5"/>
                <p:cNvSpPr>
                  <a:spLocks noChangeShapeType="1"/>
                </p:cNvSpPr>
                <p:nvPr/>
              </p:nvSpPr>
              <p:spPr bwMode="auto">
                <a:xfrm rot="10800000">
                  <a:off x="2144" y="964"/>
                  <a:ext cx="0" cy="2474"/>
                </a:xfrm>
                <a:prstGeom prst="line">
                  <a:avLst/>
                </a:prstGeom>
                <a:noFill/>
                <a:ln w="317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BR" sz="2000" b="0" ker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51" name="Line 6"/>
                <p:cNvSpPr>
                  <a:spLocks noChangeShapeType="1"/>
                </p:cNvSpPr>
                <p:nvPr/>
              </p:nvSpPr>
              <p:spPr bwMode="auto">
                <a:xfrm rot="10800000">
                  <a:off x="2365" y="964"/>
                  <a:ext cx="0" cy="2474"/>
                </a:xfrm>
                <a:prstGeom prst="line">
                  <a:avLst/>
                </a:prstGeom>
                <a:noFill/>
                <a:ln w="317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BR" sz="2000" b="0" ker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52" name="Line 7"/>
                <p:cNvSpPr>
                  <a:spLocks noChangeShapeType="1"/>
                </p:cNvSpPr>
                <p:nvPr/>
              </p:nvSpPr>
              <p:spPr bwMode="auto">
                <a:xfrm rot="10800000">
                  <a:off x="2568" y="964"/>
                  <a:ext cx="0" cy="2474"/>
                </a:xfrm>
                <a:prstGeom prst="line">
                  <a:avLst/>
                </a:prstGeom>
                <a:noFill/>
                <a:ln w="317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BR" sz="2000" b="0" ker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53" name="Line 8"/>
                <p:cNvSpPr>
                  <a:spLocks noChangeShapeType="1"/>
                </p:cNvSpPr>
                <p:nvPr/>
              </p:nvSpPr>
              <p:spPr bwMode="auto">
                <a:xfrm rot="10800000">
                  <a:off x="2775" y="964"/>
                  <a:ext cx="0" cy="2474"/>
                </a:xfrm>
                <a:prstGeom prst="line">
                  <a:avLst/>
                </a:prstGeom>
                <a:noFill/>
                <a:ln w="317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BR" sz="2000" b="0" ker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54" name="Line 9"/>
                <p:cNvSpPr>
                  <a:spLocks noChangeShapeType="1"/>
                </p:cNvSpPr>
                <p:nvPr/>
              </p:nvSpPr>
              <p:spPr bwMode="auto">
                <a:xfrm rot="10800000">
                  <a:off x="2985" y="964"/>
                  <a:ext cx="0" cy="2474"/>
                </a:xfrm>
                <a:prstGeom prst="line">
                  <a:avLst/>
                </a:prstGeom>
                <a:noFill/>
                <a:ln w="317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BR" sz="2000" b="0" ker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55" name="Line 10"/>
                <p:cNvSpPr>
                  <a:spLocks noChangeShapeType="1"/>
                </p:cNvSpPr>
                <p:nvPr/>
              </p:nvSpPr>
              <p:spPr bwMode="auto">
                <a:xfrm rot="10800000">
                  <a:off x="3187" y="964"/>
                  <a:ext cx="0" cy="2474"/>
                </a:xfrm>
                <a:prstGeom prst="line">
                  <a:avLst/>
                </a:prstGeom>
                <a:noFill/>
                <a:ln w="317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BR" sz="2000" b="0" ker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56" name="Line 11"/>
                <p:cNvSpPr>
                  <a:spLocks noChangeShapeType="1"/>
                </p:cNvSpPr>
                <p:nvPr/>
              </p:nvSpPr>
              <p:spPr bwMode="auto">
                <a:xfrm rot="10800000">
                  <a:off x="3395" y="964"/>
                  <a:ext cx="0" cy="2474"/>
                </a:xfrm>
                <a:prstGeom prst="line">
                  <a:avLst/>
                </a:prstGeom>
                <a:noFill/>
                <a:ln w="317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BR" sz="2000" b="0" ker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57" name="Line 12"/>
                <p:cNvSpPr>
                  <a:spLocks noChangeShapeType="1"/>
                </p:cNvSpPr>
                <p:nvPr/>
              </p:nvSpPr>
              <p:spPr bwMode="auto">
                <a:xfrm rot="10800000">
                  <a:off x="3604" y="964"/>
                  <a:ext cx="0" cy="2474"/>
                </a:xfrm>
                <a:prstGeom prst="line">
                  <a:avLst/>
                </a:prstGeom>
                <a:noFill/>
                <a:ln w="317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BR" sz="2000" b="0" ker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58" name="Line 13"/>
                <p:cNvSpPr>
                  <a:spLocks noChangeShapeType="1"/>
                </p:cNvSpPr>
                <p:nvPr/>
              </p:nvSpPr>
              <p:spPr bwMode="auto">
                <a:xfrm rot="10800000">
                  <a:off x="3811" y="964"/>
                  <a:ext cx="0" cy="2474"/>
                </a:xfrm>
                <a:prstGeom prst="line">
                  <a:avLst/>
                </a:prstGeom>
                <a:noFill/>
                <a:ln w="317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BR" sz="2000" b="0" ker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59" name="Line 14"/>
                <p:cNvSpPr>
                  <a:spLocks noChangeShapeType="1"/>
                </p:cNvSpPr>
                <p:nvPr/>
              </p:nvSpPr>
              <p:spPr bwMode="auto">
                <a:xfrm rot="10800000">
                  <a:off x="1948" y="964"/>
                  <a:ext cx="0" cy="2474"/>
                </a:xfrm>
                <a:prstGeom prst="line">
                  <a:avLst/>
                </a:prstGeom>
                <a:noFill/>
                <a:ln w="317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BR" sz="2000" b="0" ker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48" name="Line 15"/>
              <p:cNvSpPr>
                <a:spLocks noChangeShapeType="1"/>
              </p:cNvSpPr>
              <p:nvPr/>
            </p:nvSpPr>
            <p:spPr bwMode="auto">
              <a:xfrm rot="10800000">
                <a:off x="1742" y="964"/>
                <a:ext cx="0" cy="2474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2000" b="0" kern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49" name="Line 53"/>
              <p:cNvSpPr>
                <a:spLocks noChangeShapeType="1"/>
              </p:cNvSpPr>
              <p:nvPr/>
            </p:nvSpPr>
            <p:spPr bwMode="auto">
              <a:xfrm rot="10800000">
                <a:off x="4014" y="963"/>
                <a:ext cx="0" cy="2474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2000" b="0" kern="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2563" y="2484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pt-BR" sz="2000" b="0" kern="0" smtClean="0">
                  <a:solidFill>
                    <a:srgbClr val="000000"/>
                  </a:solidFill>
                  <a:latin typeface="+mj-lt"/>
                </a:rPr>
                <a:t>2</a:t>
              </a:r>
            </a:p>
          </p:txBody>
        </p:sp>
        <p:sp>
          <p:nvSpPr>
            <p:cNvPr id="33" name="Line 54"/>
            <p:cNvSpPr>
              <a:spLocks noChangeShapeType="1"/>
            </p:cNvSpPr>
            <p:nvPr/>
          </p:nvSpPr>
          <p:spPr bwMode="auto">
            <a:xfrm flipV="1">
              <a:off x="3068" y="1444"/>
              <a:ext cx="0" cy="1043"/>
            </a:xfrm>
            <a:prstGeom prst="line">
              <a:avLst/>
            </a:prstGeom>
            <a:noFill/>
            <a:ln w="19050">
              <a:solidFill>
                <a:srgbClr val="0156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2000" b="0" ker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34" name="Line 55"/>
            <p:cNvSpPr>
              <a:spLocks noChangeShapeType="1"/>
            </p:cNvSpPr>
            <p:nvPr/>
          </p:nvSpPr>
          <p:spPr bwMode="auto">
            <a:xfrm>
              <a:off x="2239" y="1465"/>
              <a:ext cx="817" cy="0"/>
            </a:xfrm>
            <a:prstGeom prst="line">
              <a:avLst/>
            </a:prstGeom>
            <a:noFill/>
            <a:ln w="19050">
              <a:solidFill>
                <a:srgbClr val="0156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2000" b="0" ker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35" name="Text Box 56"/>
            <p:cNvSpPr txBox="1">
              <a:spLocks noChangeArrowheads="1"/>
            </p:cNvSpPr>
            <p:nvPr/>
          </p:nvSpPr>
          <p:spPr bwMode="auto">
            <a:xfrm>
              <a:off x="3389" y="2481"/>
              <a:ext cx="198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pt-BR" sz="2000" b="0" kern="0" smtClean="0">
                  <a:solidFill>
                    <a:srgbClr val="000000"/>
                  </a:solidFill>
                  <a:latin typeface="+mj-lt"/>
                </a:rPr>
                <a:t>6</a:t>
              </a:r>
            </a:p>
          </p:txBody>
        </p:sp>
        <p:sp>
          <p:nvSpPr>
            <p:cNvPr id="36" name="Text Box 57"/>
            <p:cNvSpPr txBox="1">
              <a:spLocks noChangeArrowheads="1"/>
            </p:cNvSpPr>
            <p:nvPr/>
          </p:nvSpPr>
          <p:spPr bwMode="auto">
            <a:xfrm>
              <a:off x="2065" y="1714"/>
              <a:ext cx="198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pt-BR" sz="2000" b="0" kern="0" smtClean="0">
                  <a:solidFill>
                    <a:srgbClr val="000000"/>
                  </a:solidFill>
                  <a:latin typeface="+mj-lt"/>
                </a:rPr>
                <a:t>3</a:t>
              </a:r>
            </a:p>
          </p:txBody>
        </p:sp>
        <p:sp>
          <p:nvSpPr>
            <p:cNvPr id="37" name="Text Box 58"/>
            <p:cNvSpPr txBox="1">
              <a:spLocks noChangeArrowheads="1"/>
            </p:cNvSpPr>
            <p:nvPr/>
          </p:nvSpPr>
          <p:spPr bwMode="auto">
            <a:xfrm>
              <a:off x="2071" y="1301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pt-BR" sz="2000" b="0" kern="0" dirty="0" smtClean="0">
                  <a:solidFill>
                    <a:srgbClr val="000000"/>
                  </a:solidFill>
                  <a:latin typeface="+mj-lt"/>
                </a:rPr>
                <a:t>5</a:t>
              </a:r>
            </a:p>
          </p:txBody>
        </p:sp>
        <p:sp>
          <p:nvSpPr>
            <p:cNvPr id="38" name="Line 59"/>
            <p:cNvSpPr>
              <a:spLocks noChangeShapeType="1"/>
            </p:cNvSpPr>
            <p:nvPr/>
          </p:nvSpPr>
          <p:spPr bwMode="auto">
            <a:xfrm>
              <a:off x="2239" y="1876"/>
              <a:ext cx="1225" cy="0"/>
            </a:xfrm>
            <a:prstGeom prst="line">
              <a:avLst/>
            </a:prstGeom>
            <a:noFill/>
            <a:ln w="19050">
              <a:solidFill>
                <a:srgbClr val="0156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2000" b="0" ker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39" name="Line 60"/>
            <p:cNvSpPr>
              <a:spLocks noChangeShapeType="1"/>
            </p:cNvSpPr>
            <p:nvPr/>
          </p:nvSpPr>
          <p:spPr bwMode="auto">
            <a:xfrm flipV="1">
              <a:off x="3482" y="1897"/>
              <a:ext cx="0" cy="590"/>
            </a:xfrm>
            <a:prstGeom prst="line">
              <a:avLst/>
            </a:prstGeom>
            <a:noFill/>
            <a:ln w="19050">
              <a:solidFill>
                <a:srgbClr val="0156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2000" b="0" ker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0" name="Freeform 66"/>
            <p:cNvSpPr>
              <a:spLocks/>
            </p:cNvSpPr>
            <p:nvPr/>
          </p:nvSpPr>
          <p:spPr bwMode="auto">
            <a:xfrm>
              <a:off x="2647" y="1473"/>
              <a:ext cx="825" cy="823"/>
            </a:xfrm>
            <a:custGeom>
              <a:avLst/>
              <a:gdLst>
                <a:gd name="T0" fmla="*/ 407 w 810"/>
                <a:gd name="T1" fmla="*/ 16 h 808"/>
                <a:gd name="T2" fmla="*/ 0 w 810"/>
                <a:gd name="T3" fmla="*/ 834 h 808"/>
                <a:gd name="T4" fmla="*/ 840 w 810"/>
                <a:gd name="T5" fmla="*/ 420 h 808"/>
                <a:gd name="T6" fmla="*/ 419 w 810"/>
                <a:gd name="T7" fmla="*/ 0 h 8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0" h="808">
                  <a:moveTo>
                    <a:pt x="393" y="16"/>
                  </a:moveTo>
                  <a:lnTo>
                    <a:pt x="0" y="808"/>
                  </a:lnTo>
                  <a:lnTo>
                    <a:pt x="810" y="406"/>
                  </a:lnTo>
                  <a:lnTo>
                    <a:pt x="404" y="0"/>
                  </a:lnTo>
                </a:path>
              </a:pathLst>
            </a:custGeom>
            <a:solidFill>
              <a:srgbClr val="92D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2000" b="0" ker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Line 62"/>
            <p:cNvSpPr>
              <a:spLocks noChangeShapeType="1"/>
            </p:cNvSpPr>
            <p:nvPr/>
          </p:nvSpPr>
          <p:spPr bwMode="auto">
            <a:xfrm flipV="1">
              <a:off x="2647" y="1877"/>
              <a:ext cx="840" cy="4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2000" b="0" ker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2" name="Line 64"/>
            <p:cNvSpPr>
              <a:spLocks noChangeShapeType="1"/>
            </p:cNvSpPr>
            <p:nvPr/>
          </p:nvSpPr>
          <p:spPr bwMode="auto">
            <a:xfrm>
              <a:off x="3067" y="1467"/>
              <a:ext cx="420" cy="4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2000" b="0" ker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3" name="Line 61"/>
            <p:cNvSpPr>
              <a:spLocks noChangeShapeType="1"/>
            </p:cNvSpPr>
            <p:nvPr/>
          </p:nvSpPr>
          <p:spPr bwMode="auto">
            <a:xfrm flipH="1">
              <a:off x="2654" y="1465"/>
              <a:ext cx="418" cy="8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2000" b="0" ker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4" name="Oval 45"/>
            <p:cNvSpPr>
              <a:spLocks noChangeArrowheads="1"/>
            </p:cNvSpPr>
            <p:nvPr/>
          </p:nvSpPr>
          <p:spPr bwMode="auto">
            <a:xfrm>
              <a:off x="2641" y="2277"/>
              <a:ext cx="33" cy="34"/>
            </a:xfrm>
            <a:prstGeom prst="ellipse">
              <a:avLst/>
            </a:prstGeom>
            <a:solidFill>
              <a:srgbClr val="666699"/>
            </a:solidFill>
            <a:ln w="9525">
              <a:solidFill>
                <a:srgbClr val="6666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altLang="pt-BR" sz="2000" b="0" kern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5" name="Oval 42"/>
            <p:cNvSpPr>
              <a:spLocks noChangeArrowheads="1"/>
            </p:cNvSpPr>
            <p:nvPr/>
          </p:nvSpPr>
          <p:spPr bwMode="auto">
            <a:xfrm>
              <a:off x="3469" y="1864"/>
              <a:ext cx="34" cy="34"/>
            </a:xfrm>
            <a:prstGeom prst="ellipse">
              <a:avLst/>
            </a:prstGeom>
            <a:solidFill>
              <a:srgbClr val="666699"/>
            </a:solidFill>
            <a:ln w="9525">
              <a:solidFill>
                <a:srgbClr val="6666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altLang="pt-BR" sz="2000" b="0" kern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6" name="Oval 46"/>
            <p:cNvSpPr>
              <a:spLocks noChangeArrowheads="1"/>
            </p:cNvSpPr>
            <p:nvPr/>
          </p:nvSpPr>
          <p:spPr bwMode="auto">
            <a:xfrm>
              <a:off x="3051" y="1449"/>
              <a:ext cx="33" cy="33"/>
            </a:xfrm>
            <a:prstGeom prst="ellipse">
              <a:avLst/>
            </a:prstGeom>
            <a:solidFill>
              <a:srgbClr val="666699"/>
            </a:solidFill>
            <a:ln w="9525">
              <a:solidFill>
                <a:srgbClr val="6666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altLang="pt-BR" sz="2000" b="0" kern="0" smtClean="0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60" name="Rectangle 107"/>
          <p:cNvSpPr txBox="1">
            <a:spLocks noRot="1" noChangeArrowheads="1"/>
          </p:cNvSpPr>
          <p:nvPr/>
        </p:nvSpPr>
        <p:spPr bwMode="auto">
          <a:xfrm>
            <a:off x="301625" y="1133475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800"/>
              <a:t>EXEMPLO</a:t>
            </a:r>
          </a:p>
        </p:txBody>
      </p:sp>
      <p:sp>
        <p:nvSpPr>
          <p:cNvPr id="61" name="Seta entalhada para a direita 60"/>
          <p:cNvSpPr/>
          <p:nvPr/>
        </p:nvSpPr>
        <p:spPr>
          <a:xfrm>
            <a:off x="8131175" y="5876925"/>
            <a:ext cx="762000" cy="484188"/>
          </a:xfrm>
          <a:prstGeom prst="notchedRightArrow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00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0" grpId="0"/>
      <p:bldP spid="61" grpId="0" animBg="1"/>
      <p:bldP spid="6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33475"/>
            <a:ext cx="8229600" cy="1143000"/>
          </a:xfrm>
        </p:spPr>
        <p:txBody>
          <a:bodyPr/>
          <a:lstStyle/>
          <a:p>
            <a:r>
              <a:rPr lang="pt-BR" altLang="pt-BR" sz="2800" b="1" smtClean="0"/>
              <a:t>PLANO CARTESIANO</a:t>
            </a:r>
            <a:endParaRPr lang="pt-BR" altLang="pt-BR" sz="280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360613"/>
            <a:ext cx="8229600" cy="1789112"/>
          </a:xfrm>
        </p:spPr>
        <p:txBody>
          <a:bodyPr/>
          <a:lstStyle/>
          <a:p>
            <a:pPr algn="just">
              <a:buClr>
                <a:srgbClr val="002060"/>
              </a:buClr>
              <a:buFont typeface="Wingdings" pitchFamily="2" charset="2"/>
              <a:buChar char="v"/>
            </a:pPr>
            <a:r>
              <a:rPr lang="pt-BR" altLang="pt-BR" sz="2000" smtClean="0"/>
              <a:t>O plano cartesiano contém dois eixos perpendiculares entre si, tendo a origem comum no ponto O. Chamamos de eixo das abscissas ao eixo horizontal (eixo dos x). Chamamos de eixo das ordenadas ao eixo vertical (eixo dos y). Esses eixos dividem o plano em quatro regiões que chamamos de quadrantes.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8"/>
          <p:cNvGrpSpPr>
            <a:grpSpLocks/>
          </p:cNvGrpSpPr>
          <p:nvPr/>
        </p:nvGrpSpPr>
        <p:grpSpPr bwMode="auto">
          <a:xfrm>
            <a:off x="539750" y="1603375"/>
            <a:ext cx="3600450" cy="3598863"/>
            <a:chOff x="1746" y="963"/>
            <a:chExt cx="2268" cy="2475"/>
          </a:xfrm>
        </p:grpSpPr>
        <p:grpSp>
          <p:nvGrpSpPr>
            <p:cNvPr id="43074" name="Group 29"/>
            <p:cNvGrpSpPr>
              <a:grpSpLocks/>
            </p:cNvGrpSpPr>
            <p:nvPr/>
          </p:nvGrpSpPr>
          <p:grpSpPr bwMode="auto">
            <a:xfrm>
              <a:off x="1952" y="964"/>
              <a:ext cx="1859" cy="2474"/>
              <a:chOff x="1952" y="964"/>
              <a:chExt cx="1859" cy="2474"/>
            </a:xfrm>
          </p:grpSpPr>
          <p:sp>
            <p:nvSpPr>
              <p:cNvPr id="6" name="Line 30"/>
              <p:cNvSpPr>
                <a:spLocks noChangeShapeType="1"/>
              </p:cNvSpPr>
              <p:nvPr/>
            </p:nvSpPr>
            <p:spPr bwMode="auto">
              <a:xfrm rot="10800000">
                <a:off x="2159" y="964"/>
                <a:ext cx="0" cy="2474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2000" b="0" kern="0">
                  <a:latin typeface="+mj-lt"/>
                </a:endParaRPr>
              </a:p>
            </p:txBody>
          </p:sp>
          <p:sp>
            <p:nvSpPr>
              <p:cNvPr id="7" name="Line 31"/>
              <p:cNvSpPr>
                <a:spLocks noChangeShapeType="1"/>
              </p:cNvSpPr>
              <p:nvPr/>
            </p:nvSpPr>
            <p:spPr bwMode="auto">
              <a:xfrm rot="10800000">
                <a:off x="2365" y="964"/>
                <a:ext cx="0" cy="2474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2000" b="0" kern="0">
                  <a:latin typeface="+mj-lt"/>
                </a:endParaRPr>
              </a:p>
            </p:txBody>
          </p:sp>
          <p:sp>
            <p:nvSpPr>
              <p:cNvPr id="8" name="Line 32"/>
              <p:cNvSpPr>
                <a:spLocks noChangeShapeType="1"/>
              </p:cNvSpPr>
              <p:nvPr/>
            </p:nvSpPr>
            <p:spPr bwMode="auto">
              <a:xfrm rot="10800000">
                <a:off x="2572" y="964"/>
                <a:ext cx="0" cy="2474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2000" b="0" kern="0">
                  <a:latin typeface="+mj-lt"/>
                </a:endParaRPr>
              </a:p>
            </p:txBody>
          </p:sp>
          <p:sp>
            <p:nvSpPr>
              <p:cNvPr id="9" name="Line 33"/>
              <p:cNvSpPr>
                <a:spLocks noChangeShapeType="1"/>
              </p:cNvSpPr>
              <p:nvPr/>
            </p:nvSpPr>
            <p:spPr bwMode="auto">
              <a:xfrm rot="10800000">
                <a:off x="2778" y="964"/>
                <a:ext cx="0" cy="2474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2000" b="0" kern="0">
                  <a:latin typeface="+mj-lt"/>
                </a:endParaRPr>
              </a:p>
            </p:txBody>
          </p:sp>
          <p:sp>
            <p:nvSpPr>
              <p:cNvPr id="10" name="Line 34"/>
              <p:cNvSpPr>
                <a:spLocks noChangeShapeType="1"/>
              </p:cNvSpPr>
              <p:nvPr/>
            </p:nvSpPr>
            <p:spPr bwMode="auto">
              <a:xfrm rot="10800000">
                <a:off x="2985" y="964"/>
                <a:ext cx="0" cy="2474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2000" b="0" kern="0">
                  <a:latin typeface="+mj-lt"/>
                </a:endParaRPr>
              </a:p>
            </p:txBody>
          </p:sp>
          <p:sp>
            <p:nvSpPr>
              <p:cNvPr id="11" name="Line 35"/>
              <p:cNvSpPr>
                <a:spLocks noChangeShapeType="1"/>
              </p:cNvSpPr>
              <p:nvPr/>
            </p:nvSpPr>
            <p:spPr bwMode="auto">
              <a:xfrm rot="10800000">
                <a:off x="3191" y="964"/>
                <a:ext cx="0" cy="2474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2000" b="0" kern="0">
                  <a:latin typeface="+mj-lt"/>
                </a:endParaRPr>
              </a:p>
            </p:txBody>
          </p:sp>
          <p:sp>
            <p:nvSpPr>
              <p:cNvPr id="12" name="Line 36"/>
              <p:cNvSpPr>
                <a:spLocks noChangeShapeType="1"/>
              </p:cNvSpPr>
              <p:nvPr/>
            </p:nvSpPr>
            <p:spPr bwMode="auto">
              <a:xfrm rot="10800000">
                <a:off x="3398" y="964"/>
                <a:ext cx="0" cy="2474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2000" b="0" kern="0">
                  <a:latin typeface="+mj-lt"/>
                </a:endParaRPr>
              </a:p>
            </p:txBody>
          </p:sp>
          <p:sp>
            <p:nvSpPr>
              <p:cNvPr id="13" name="Line 37"/>
              <p:cNvSpPr>
                <a:spLocks noChangeShapeType="1"/>
              </p:cNvSpPr>
              <p:nvPr/>
            </p:nvSpPr>
            <p:spPr bwMode="auto">
              <a:xfrm rot="10800000">
                <a:off x="3604" y="964"/>
                <a:ext cx="0" cy="2474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2000" b="0" kern="0">
                  <a:latin typeface="+mj-lt"/>
                </a:endParaRPr>
              </a:p>
            </p:txBody>
          </p:sp>
          <p:sp>
            <p:nvSpPr>
              <p:cNvPr id="14" name="Line 38"/>
              <p:cNvSpPr>
                <a:spLocks noChangeShapeType="1"/>
              </p:cNvSpPr>
              <p:nvPr/>
            </p:nvSpPr>
            <p:spPr bwMode="auto">
              <a:xfrm rot="10800000">
                <a:off x="3811" y="964"/>
                <a:ext cx="0" cy="2474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2000" b="0" kern="0">
                  <a:latin typeface="+mj-lt"/>
                </a:endParaRPr>
              </a:p>
            </p:txBody>
          </p:sp>
          <p:sp>
            <p:nvSpPr>
              <p:cNvPr id="15" name="Line 39"/>
              <p:cNvSpPr>
                <a:spLocks noChangeShapeType="1"/>
              </p:cNvSpPr>
              <p:nvPr/>
            </p:nvSpPr>
            <p:spPr bwMode="auto">
              <a:xfrm rot="10800000">
                <a:off x="1952" y="964"/>
                <a:ext cx="0" cy="2474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2000" b="0" kern="0">
                  <a:latin typeface="+mj-lt"/>
                </a:endParaRPr>
              </a:p>
            </p:txBody>
          </p:sp>
        </p:grpSp>
        <p:sp>
          <p:nvSpPr>
            <p:cNvPr id="4" name="Line 40"/>
            <p:cNvSpPr>
              <a:spLocks noChangeShapeType="1"/>
            </p:cNvSpPr>
            <p:nvPr/>
          </p:nvSpPr>
          <p:spPr bwMode="auto">
            <a:xfrm rot="10800000">
              <a:off x="1746" y="964"/>
              <a:ext cx="0" cy="247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2000" b="0" kern="0">
                <a:latin typeface="+mj-lt"/>
              </a:endParaRPr>
            </a:p>
          </p:txBody>
        </p:sp>
        <p:sp>
          <p:nvSpPr>
            <p:cNvPr id="5" name="Line 41"/>
            <p:cNvSpPr>
              <a:spLocks noChangeShapeType="1"/>
            </p:cNvSpPr>
            <p:nvPr/>
          </p:nvSpPr>
          <p:spPr bwMode="auto">
            <a:xfrm rot="10800000">
              <a:off x="4014" y="963"/>
              <a:ext cx="0" cy="247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2000" b="0" kern="0">
                <a:latin typeface="+mj-lt"/>
              </a:endParaRPr>
            </a:p>
          </p:txBody>
        </p:sp>
      </p:grpSp>
      <p:sp>
        <p:nvSpPr>
          <p:cNvPr id="16" name="Line 18"/>
          <p:cNvSpPr>
            <a:spLocks noChangeShapeType="1"/>
          </p:cNvSpPr>
          <p:nvPr/>
        </p:nvSpPr>
        <p:spPr bwMode="auto">
          <a:xfrm rot="5400000">
            <a:off x="2330450" y="2100263"/>
            <a:ext cx="0" cy="360045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533400" y="4232275"/>
            <a:ext cx="3165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 rot="16200000">
            <a:off x="-292893" y="3398044"/>
            <a:ext cx="2970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3519488" y="4197350"/>
            <a:ext cx="2809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2000" b="0" kern="0" smtClean="0">
                <a:latin typeface="+mj-lt"/>
              </a:rPr>
              <a:t>x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177925" y="1697038"/>
            <a:ext cx="3254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2000" b="0" kern="0" smtClean="0">
                <a:latin typeface="+mj-lt"/>
              </a:rPr>
              <a:t>y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2330450" y="4208463"/>
            <a:ext cx="314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2000" b="0" kern="0" smtClean="0">
                <a:latin typeface="+mj-lt"/>
              </a:rPr>
              <a:t>4</a:t>
            </a: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rot="16200000">
            <a:off x="1707356" y="4063207"/>
            <a:ext cx="268287" cy="0"/>
          </a:xfrm>
          <a:prstGeom prst="line">
            <a:avLst/>
          </a:prstGeom>
          <a:noFill/>
          <a:ln w="19050">
            <a:solidFill>
              <a:srgbClr val="0156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928688" y="3676650"/>
            <a:ext cx="314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2000" b="0" kern="0" smtClean="0">
                <a:latin typeface="+mj-lt"/>
              </a:rPr>
              <a:t>1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V="1">
            <a:off x="1177925" y="3910013"/>
            <a:ext cx="647700" cy="9525"/>
          </a:xfrm>
          <a:prstGeom prst="line">
            <a:avLst/>
          </a:prstGeom>
          <a:noFill/>
          <a:ln w="19050">
            <a:solidFill>
              <a:srgbClr val="0156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1541463" y="3589338"/>
            <a:ext cx="3397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2000" b="0" kern="0" smtClean="0">
                <a:latin typeface="+mj-lt"/>
              </a:rPr>
              <a:t>A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3098800" y="2951163"/>
            <a:ext cx="3286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2000" b="0" kern="0" smtClean="0">
                <a:latin typeface="+mj-lt"/>
              </a:rPr>
              <a:t>B</a:t>
            </a: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2397125" y="2263775"/>
            <a:ext cx="320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2000" b="0" kern="0" smtClean="0">
                <a:latin typeface="+mj-lt"/>
              </a:rPr>
              <a:t>C</a:t>
            </a:r>
          </a:p>
        </p:txBody>
      </p:sp>
      <p:sp>
        <p:nvSpPr>
          <p:cNvPr id="29" name="Line 16"/>
          <p:cNvSpPr>
            <a:spLocks noChangeShapeType="1"/>
          </p:cNvSpPr>
          <p:nvPr/>
        </p:nvSpPr>
        <p:spPr bwMode="auto">
          <a:xfrm rot="5400000">
            <a:off x="2330450" y="2755900"/>
            <a:ext cx="0" cy="360045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30" name="Line 17"/>
          <p:cNvSpPr>
            <a:spLocks noChangeShapeType="1"/>
          </p:cNvSpPr>
          <p:nvPr/>
        </p:nvSpPr>
        <p:spPr bwMode="auto">
          <a:xfrm rot="5400000">
            <a:off x="2330450" y="2420938"/>
            <a:ext cx="0" cy="360045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31" name="Line 19"/>
          <p:cNvSpPr>
            <a:spLocks noChangeShapeType="1"/>
          </p:cNvSpPr>
          <p:nvPr/>
        </p:nvSpPr>
        <p:spPr bwMode="auto">
          <a:xfrm rot="5400000">
            <a:off x="2330450" y="1773238"/>
            <a:ext cx="0" cy="360045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32" name="Line 20"/>
          <p:cNvSpPr>
            <a:spLocks noChangeShapeType="1"/>
          </p:cNvSpPr>
          <p:nvPr/>
        </p:nvSpPr>
        <p:spPr bwMode="auto">
          <a:xfrm rot="5400000">
            <a:off x="2330450" y="1444625"/>
            <a:ext cx="0" cy="360045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33" name="Line 21"/>
          <p:cNvSpPr>
            <a:spLocks noChangeShapeType="1"/>
          </p:cNvSpPr>
          <p:nvPr/>
        </p:nvSpPr>
        <p:spPr bwMode="auto">
          <a:xfrm rot="5400000">
            <a:off x="2330450" y="1117600"/>
            <a:ext cx="0" cy="360045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rot="5400000">
            <a:off x="2330450" y="788988"/>
            <a:ext cx="0" cy="360045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35" name="Line 23"/>
          <p:cNvSpPr>
            <a:spLocks noChangeShapeType="1"/>
          </p:cNvSpPr>
          <p:nvPr/>
        </p:nvSpPr>
        <p:spPr bwMode="auto">
          <a:xfrm rot="5400000">
            <a:off x="2330450" y="461963"/>
            <a:ext cx="0" cy="360045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36" name="Line 24"/>
          <p:cNvSpPr>
            <a:spLocks noChangeShapeType="1"/>
          </p:cNvSpPr>
          <p:nvPr/>
        </p:nvSpPr>
        <p:spPr bwMode="auto">
          <a:xfrm rot="5400000">
            <a:off x="2330450" y="133350"/>
            <a:ext cx="0" cy="360045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37" name="Line 25"/>
          <p:cNvSpPr>
            <a:spLocks noChangeShapeType="1"/>
          </p:cNvSpPr>
          <p:nvPr/>
        </p:nvSpPr>
        <p:spPr bwMode="auto">
          <a:xfrm rot="5400000">
            <a:off x="2330450" y="-193675"/>
            <a:ext cx="0" cy="360045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38" name="Line 26"/>
          <p:cNvSpPr>
            <a:spLocks noChangeShapeType="1"/>
          </p:cNvSpPr>
          <p:nvPr/>
        </p:nvSpPr>
        <p:spPr bwMode="auto">
          <a:xfrm rot="5400000">
            <a:off x="2330450" y="3084513"/>
            <a:ext cx="0" cy="360045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39" name="Line 27"/>
          <p:cNvSpPr>
            <a:spLocks noChangeShapeType="1"/>
          </p:cNvSpPr>
          <p:nvPr/>
        </p:nvSpPr>
        <p:spPr bwMode="auto">
          <a:xfrm rot="5400000">
            <a:off x="2330450" y="3411538"/>
            <a:ext cx="0" cy="360045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1692275" y="4213225"/>
            <a:ext cx="314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2000" b="0" kern="0" smtClean="0">
                <a:latin typeface="+mj-lt"/>
              </a:rPr>
              <a:t>2</a:t>
            </a: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V="1">
            <a:off x="2493963" y="2562225"/>
            <a:ext cx="0" cy="1655763"/>
          </a:xfrm>
          <a:prstGeom prst="line">
            <a:avLst/>
          </a:prstGeom>
          <a:noFill/>
          <a:ln w="19050">
            <a:solidFill>
              <a:srgbClr val="0156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42" name="Line 44"/>
          <p:cNvSpPr>
            <a:spLocks noChangeShapeType="1"/>
          </p:cNvSpPr>
          <p:nvPr/>
        </p:nvSpPr>
        <p:spPr bwMode="auto">
          <a:xfrm>
            <a:off x="1177925" y="2595563"/>
            <a:ext cx="1296988" cy="0"/>
          </a:xfrm>
          <a:prstGeom prst="line">
            <a:avLst/>
          </a:prstGeom>
          <a:noFill/>
          <a:ln w="19050">
            <a:solidFill>
              <a:srgbClr val="0156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43" name="Text Box 45"/>
          <p:cNvSpPr txBox="1">
            <a:spLocks noChangeArrowheads="1"/>
          </p:cNvSpPr>
          <p:nvPr/>
        </p:nvSpPr>
        <p:spPr bwMode="auto">
          <a:xfrm>
            <a:off x="3003550" y="4210050"/>
            <a:ext cx="314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2000" b="0" kern="0" smtClean="0">
                <a:latin typeface="+mj-lt"/>
              </a:rPr>
              <a:t>6</a:t>
            </a:r>
          </a:p>
        </p:txBody>
      </p: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933450" y="3032125"/>
            <a:ext cx="314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2000" b="0" kern="0" smtClean="0">
                <a:latin typeface="+mj-lt"/>
              </a:rPr>
              <a:t>3</a:t>
            </a:r>
          </a:p>
        </p:txBody>
      </p:sp>
      <p:sp>
        <p:nvSpPr>
          <p:cNvPr id="45" name="Text Box 47"/>
          <p:cNvSpPr txBox="1">
            <a:spLocks noChangeArrowheads="1"/>
          </p:cNvSpPr>
          <p:nvPr/>
        </p:nvSpPr>
        <p:spPr bwMode="auto">
          <a:xfrm>
            <a:off x="942975" y="2376488"/>
            <a:ext cx="314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2000" b="0" kern="0" smtClean="0">
                <a:latin typeface="+mj-lt"/>
              </a:rPr>
              <a:t>5</a:t>
            </a:r>
          </a:p>
        </p:txBody>
      </p:sp>
      <p:sp>
        <p:nvSpPr>
          <p:cNvPr id="46" name="Line 48"/>
          <p:cNvSpPr>
            <a:spLocks noChangeShapeType="1"/>
          </p:cNvSpPr>
          <p:nvPr/>
        </p:nvSpPr>
        <p:spPr bwMode="auto">
          <a:xfrm>
            <a:off x="1177925" y="3248025"/>
            <a:ext cx="1944688" cy="0"/>
          </a:xfrm>
          <a:prstGeom prst="line">
            <a:avLst/>
          </a:prstGeom>
          <a:noFill/>
          <a:ln w="19050">
            <a:solidFill>
              <a:srgbClr val="0156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47" name="Line 49"/>
          <p:cNvSpPr>
            <a:spLocks noChangeShapeType="1"/>
          </p:cNvSpPr>
          <p:nvPr/>
        </p:nvSpPr>
        <p:spPr bwMode="auto">
          <a:xfrm flipV="1">
            <a:off x="3151188" y="3281363"/>
            <a:ext cx="0" cy="936625"/>
          </a:xfrm>
          <a:prstGeom prst="line">
            <a:avLst/>
          </a:prstGeom>
          <a:noFill/>
          <a:ln w="19050">
            <a:solidFill>
              <a:srgbClr val="0156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48" name="Freeform 62"/>
          <p:cNvSpPr>
            <a:spLocks/>
          </p:cNvSpPr>
          <p:nvPr/>
        </p:nvSpPr>
        <p:spPr bwMode="auto">
          <a:xfrm>
            <a:off x="1873250" y="3275013"/>
            <a:ext cx="1285875" cy="619125"/>
          </a:xfrm>
          <a:custGeom>
            <a:avLst/>
            <a:gdLst>
              <a:gd name="T0" fmla="*/ 0 w 817"/>
              <a:gd name="T1" fmla="*/ 2147483647 h 409"/>
              <a:gd name="T2" fmla="*/ 2147483647 w 817"/>
              <a:gd name="T3" fmla="*/ 2147483647 h 409"/>
              <a:gd name="T4" fmla="*/ 2147483647 w 817"/>
              <a:gd name="T5" fmla="*/ 0 h 409"/>
              <a:gd name="T6" fmla="*/ 2147483647 w 817"/>
              <a:gd name="T7" fmla="*/ 2147483647 h 40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7" h="409">
                <a:moveTo>
                  <a:pt x="0" y="409"/>
                </a:moveTo>
                <a:lnTo>
                  <a:pt x="817" y="409"/>
                </a:lnTo>
                <a:lnTo>
                  <a:pt x="817" y="0"/>
                </a:lnTo>
                <a:lnTo>
                  <a:pt x="23" y="400"/>
                </a:lnTo>
              </a:path>
            </a:pathLst>
          </a:custGeom>
          <a:solidFill>
            <a:srgbClr val="FFFFA7"/>
          </a:solidFill>
          <a:ln w="9525">
            <a:solidFill>
              <a:srgbClr val="FFFFA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49" name="Line 58"/>
          <p:cNvSpPr>
            <a:spLocks noChangeShapeType="1"/>
          </p:cNvSpPr>
          <p:nvPr/>
        </p:nvSpPr>
        <p:spPr bwMode="auto">
          <a:xfrm>
            <a:off x="1835150" y="3897313"/>
            <a:ext cx="1296988" cy="0"/>
          </a:xfrm>
          <a:prstGeom prst="line">
            <a:avLst/>
          </a:prstGeom>
          <a:noFill/>
          <a:ln w="28575">
            <a:solidFill>
              <a:srgbClr val="C025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50" name="Freeform 65"/>
          <p:cNvSpPr>
            <a:spLocks/>
          </p:cNvSpPr>
          <p:nvPr/>
        </p:nvSpPr>
        <p:spPr bwMode="auto">
          <a:xfrm>
            <a:off x="1841500" y="2584450"/>
            <a:ext cx="644525" cy="1331913"/>
          </a:xfrm>
          <a:custGeom>
            <a:avLst/>
            <a:gdLst>
              <a:gd name="T0" fmla="*/ 0 w 408"/>
              <a:gd name="T1" fmla="*/ 2147483647 h 830"/>
              <a:gd name="T2" fmla="*/ 0 w 408"/>
              <a:gd name="T3" fmla="*/ 2147483647 h 830"/>
              <a:gd name="T4" fmla="*/ 2147483647 w 408"/>
              <a:gd name="T5" fmla="*/ 0 h 830"/>
              <a:gd name="T6" fmla="*/ 2147483647 w 408"/>
              <a:gd name="T7" fmla="*/ 0 h 8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08" h="830">
                <a:moveTo>
                  <a:pt x="0" y="13"/>
                </a:moveTo>
                <a:lnTo>
                  <a:pt x="0" y="830"/>
                </a:lnTo>
                <a:lnTo>
                  <a:pt x="408" y="0"/>
                </a:lnTo>
                <a:lnTo>
                  <a:pt x="6" y="0"/>
                </a:lnTo>
              </a:path>
            </a:pathLst>
          </a:custGeom>
          <a:solidFill>
            <a:srgbClr val="FFFFA7"/>
          </a:solidFill>
          <a:ln w="9525">
            <a:solidFill>
              <a:srgbClr val="FFFFA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51" name="Freeform 50"/>
          <p:cNvSpPr>
            <a:spLocks/>
          </p:cNvSpPr>
          <p:nvPr/>
        </p:nvSpPr>
        <p:spPr bwMode="auto">
          <a:xfrm>
            <a:off x="1849438" y="2608263"/>
            <a:ext cx="1300162" cy="1303337"/>
          </a:xfrm>
          <a:custGeom>
            <a:avLst/>
            <a:gdLst>
              <a:gd name="T0" fmla="*/ 2147483647 w 810"/>
              <a:gd name="T1" fmla="*/ 2147483647 h 808"/>
              <a:gd name="T2" fmla="*/ 0 w 810"/>
              <a:gd name="T3" fmla="*/ 2147483647 h 808"/>
              <a:gd name="T4" fmla="*/ 2147483647 w 810"/>
              <a:gd name="T5" fmla="*/ 2147483647 h 808"/>
              <a:gd name="T6" fmla="*/ 2147483647 w 810"/>
              <a:gd name="T7" fmla="*/ 0 h 8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0" h="808">
                <a:moveTo>
                  <a:pt x="393" y="16"/>
                </a:moveTo>
                <a:lnTo>
                  <a:pt x="0" y="808"/>
                </a:lnTo>
                <a:lnTo>
                  <a:pt x="810" y="406"/>
                </a:lnTo>
                <a:lnTo>
                  <a:pt x="404" y="0"/>
                </a:lnTo>
              </a:path>
            </a:pathLst>
          </a:custGeom>
          <a:solidFill>
            <a:srgbClr val="92D050"/>
          </a:solidFill>
          <a:ln>
            <a:noFill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52" name="Line 61"/>
          <p:cNvSpPr>
            <a:spLocks noChangeShapeType="1"/>
          </p:cNvSpPr>
          <p:nvPr/>
        </p:nvSpPr>
        <p:spPr bwMode="auto">
          <a:xfrm flipV="1">
            <a:off x="1841500" y="2557463"/>
            <a:ext cx="0" cy="1368425"/>
          </a:xfrm>
          <a:prstGeom prst="line">
            <a:avLst/>
          </a:prstGeom>
          <a:noFill/>
          <a:ln w="28575">
            <a:solidFill>
              <a:srgbClr val="C025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53" name="Oval 54"/>
          <p:cNvSpPr>
            <a:spLocks noChangeArrowheads="1"/>
          </p:cNvSpPr>
          <p:nvPr/>
        </p:nvSpPr>
        <p:spPr bwMode="auto">
          <a:xfrm>
            <a:off x="1816100" y="3884613"/>
            <a:ext cx="53975" cy="53975"/>
          </a:xfrm>
          <a:prstGeom prst="ellipse">
            <a:avLst/>
          </a:prstGeom>
          <a:solidFill>
            <a:srgbClr val="666699"/>
          </a:solidFill>
          <a:ln w="9525">
            <a:solidFill>
              <a:srgbClr val="66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altLang="pt-BR" sz="2000" b="0" kern="0" smtClean="0">
              <a:latin typeface="+mj-lt"/>
            </a:endParaRPr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 flipH="1">
            <a:off x="1835150" y="2595563"/>
            <a:ext cx="658813" cy="1311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55" name="Freeform 68"/>
          <p:cNvSpPr>
            <a:spLocks/>
          </p:cNvSpPr>
          <p:nvPr/>
        </p:nvSpPr>
        <p:spPr bwMode="auto">
          <a:xfrm>
            <a:off x="2505075" y="2579688"/>
            <a:ext cx="658813" cy="668337"/>
          </a:xfrm>
          <a:custGeom>
            <a:avLst/>
            <a:gdLst>
              <a:gd name="T0" fmla="*/ 2147483647 w 363"/>
              <a:gd name="T1" fmla="*/ 2147483647 h 408"/>
              <a:gd name="T2" fmla="*/ 2147483647 w 363"/>
              <a:gd name="T3" fmla="*/ 0 h 408"/>
              <a:gd name="T4" fmla="*/ 0 w 363"/>
              <a:gd name="T5" fmla="*/ 0 h 408"/>
              <a:gd name="T6" fmla="*/ 2147483647 w 363"/>
              <a:gd name="T7" fmla="*/ 2147483647 h 4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3" h="408">
                <a:moveTo>
                  <a:pt x="363" y="408"/>
                </a:moveTo>
                <a:lnTo>
                  <a:pt x="363" y="0"/>
                </a:lnTo>
                <a:lnTo>
                  <a:pt x="0" y="0"/>
                </a:lnTo>
                <a:lnTo>
                  <a:pt x="363" y="408"/>
                </a:lnTo>
                <a:close/>
              </a:path>
            </a:pathLst>
          </a:custGeom>
          <a:solidFill>
            <a:srgbClr val="FFFFA7"/>
          </a:solidFill>
          <a:ln w="9525">
            <a:solidFill>
              <a:srgbClr val="FFFFA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56" name="Line 59"/>
          <p:cNvSpPr>
            <a:spLocks noChangeShapeType="1"/>
          </p:cNvSpPr>
          <p:nvPr/>
        </p:nvSpPr>
        <p:spPr bwMode="auto">
          <a:xfrm flipV="1">
            <a:off x="3160713" y="2538413"/>
            <a:ext cx="0" cy="1368425"/>
          </a:xfrm>
          <a:prstGeom prst="line">
            <a:avLst/>
          </a:prstGeom>
          <a:noFill/>
          <a:ln w="28575">
            <a:solidFill>
              <a:srgbClr val="C025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57" name="Line 60"/>
          <p:cNvSpPr>
            <a:spLocks noChangeShapeType="1"/>
          </p:cNvSpPr>
          <p:nvPr/>
        </p:nvSpPr>
        <p:spPr bwMode="auto">
          <a:xfrm>
            <a:off x="1851025" y="2592388"/>
            <a:ext cx="1296988" cy="0"/>
          </a:xfrm>
          <a:prstGeom prst="line">
            <a:avLst/>
          </a:prstGeom>
          <a:noFill/>
          <a:ln w="28575">
            <a:solidFill>
              <a:srgbClr val="C025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58" name="Oval 56"/>
          <p:cNvSpPr>
            <a:spLocks noChangeArrowheads="1"/>
          </p:cNvSpPr>
          <p:nvPr/>
        </p:nvSpPr>
        <p:spPr bwMode="auto">
          <a:xfrm>
            <a:off x="2465388" y="2570163"/>
            <a:ext cx="53975" cy="53975"/>
          </a:xfrm>
          <a:prstGeom prst="ellipse">
            <a:avLst/>
          </a:prstGeom>
          <a:solidFill>
            <a:srgbClr val="666699"/>
          </a:solidFill>
          <a:ln w="9525">
            <a:solidFill>
              <a:srgbClr val="66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altLang="pt-BR" sz="2000" b="0" kern="0" smtClean="0">
              <a:latin typeface="+mj-lt"/>
            </a:endParaRPr>
          </a:p>
        </p:txBody>
      </p:sp>
      <p:sp>
        <p:nvSpPr>
          <p:cNvPr id="59" name="Line 51"/>
          <p:cNvSpPr>
            <a:spLocks noChangeShapeType="1"/>
          </p:cNvSpPr>
          <p:nvPr/>
        </p:nvSpPr>
        <p:spPr bwMode="auto">
          <a:xfrm flipV="1">
            <a:off x="1825625" y="3249613"/>
            <a:ext cx="1333500" cy="679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60" name="Line 52"/>
          <p:cNvSpPr>
            <a:spLocks noChangeShapeType="1"/>
          </p:cNvSpPr>
          <p:nvPr/>
        </p:nvSpPr>
        <p:spPr bwMode="auto">
          <a:xfrm>
            <a:off x="2492375" y="2598738"/>
            <a:ext cx="666750" cy="660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61" name="Oval 55"/>
          <p:cNvSpPr>
            <a:spLocks noChangeArrowheads="1"/>
          </p:cNvSpPr>
          <p:nvPr/>
        </p:nvSpPr>
        <p:spPr bwMode="auto">
          <a:xfrm>
            <a:off x="3130550" y="3228975"/>
            <a:ext cx="53975" cy="53975"/>
          </a:xfrm>
          <a:prstGeom prst="ellipse">
            <a:avLst/>
          </a:prstGeom>
          <a:solidFill>
            <a:srgbClr val="666699"/>
          </a:solidFill>
          <a:ln w="9525">
            <a:solidFill>
              <a:srgbClr val="66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altLang="pt-BR" sz="2000" b="0" kern="0" smtClean="0">
              <a:latin typeface="+mj-lt"/>
            </a:endParaRPr>
          </a:p>
        </p:txBody>
      </p:sp>
      <p:sp>
        <p:nvSpPr>
          <p:cNvPr id="62" name="Text Box 69"/>
          <p:cNvSpPr txBox="1">
            <a:spLocks noChangeArrowheads="1"/>
          </p:cNvSpPr>
          <p:nvPr/>
        </p:nvSpPr>
        <p:spPr bwMode="auto">
          <a:xfrm>
            <a:off x="2671763" y="3500438"/>
            <a:ext cx="441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altLang="pt-BR" sz="2000" b="0" smtClean="0">
                <a:latin typeface="+mj-lt"/>
                <a:ea typeface="Arial Unicode MS" pitchFamily="34" charset="-128"/>
                <a:cs typeface="Arial Unicode MS" pitchFamily="34" charset="-128"/>
              </a:rPr>
              <a:t>③</a:t>
            </a:r>
          </a:p>
        </p:txBody>
      </p:sp>
      <p:sp>
        <p:nvSpPr>
          <p:cNvPr id="63" name="Text Box 70"/>
          <p:cNvSpPr txBox="1">
            <a:spLocks noChangeArrowheads="1"/>
          </p:cNvSpPr>
          <p:nvPr/>
        </p:nvSpPr>
        <p:spPr bwMode="auto">
          <a:xfrm>
            <a:off x="1855788" y="2684463"/>
            <a:ext cx="441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altLang="pt-BR" sz="2000" b="0" smtClean="0">
                <a:latin typeface="+mj-lt"/>
                <a:ea typeface="Arial Unicode MS" pitchFamily="34" charset="-128"/>
                <a:cs typeface="Arial Unicode MS" pitchFamily="34" charset="-128"/>
              </a:rPr>
              <a:t>①</a:t>
            </a:r>
          </a:p>
        </p:txBody>
      </p:sp>
      <p:sp>
        <p:nvSpPr>
          <p:cNvPr id="64" name="Text Box 71"/>
          <p:cNvSpPr txBox="1">
            <a:spLocks noChangeArrowheads="1"/>
          </p:cNvSpPr>
          <p:nvPr/>
        </p:nvSpPr>
        <p:spPr bwMode="auto">
          <a:xfrm>
            <a:off x="2743200" y="2590800"/>
            <a:ext cx="441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altLang="pt-BR" sz="2000" b="0" smtClean="0">
                <a:latin typeface="+mj-lt"/>
                <a:ea typeface="Arial Unicode MS" pitchFamily="34" charset="-128"/>
                <a:cs typeface="Arial Unicode MS" pitchFamily="34" charset="-128"/>
              </a:rPr>
              <a:t>②</a:t>
            </a:r>
          </a:p>
        </p:txBody>
      </p:sp>
      <p:sp>
        <p:nvSpPr>
          <p:cNvPr id="65" name="Text Box 72"/>
          <p:cNvSpPr txBox="1">
            <a:spLocks noChangeArrowheads="1"/>
          </p:cNvSpPr>
          <p:nvPr/>
        </p:nvSpPr>
        <p:spPr bwMode="auto">
          <a:xfrm>
            <a:off x="3103563" y="3598863"/>
            <a:ext cx="4095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2000" b="0" kern="0" dirty="0" smtClean="0">
                <a:latin typeface="+mj-lt"/>
              </a:rPr>
              <a:t>M</a:t>
            </a:r>
          </a:p>
        </p:txBody>
      </p:sp>
      <p:sp>
        <p:nvSpPr>
          <p:cNvPr id="66" name="Text Box 73"/>
          <p:cNvSpPr txBox="1">
            <a:spLocks noChangeArrowheads="1"/>
          </p:cNvSpPr>
          <p:nvPr/>
        </p:nvSpPr>
        <p:spPr bwMode="auto">
          <a:xfrm>
            <a:off x="3103563" y="2289175"/>
            <a:ext cx="3524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2000" b="0" kern="0" smtClean="0">
                <a:latin typeface="+mj-lt"/>
              </a:rPr>
              <a:t>N</a:t>
            </a:r>
          </a:p>
        </p:txBody>
      </p:sp>
      <p:sp>
        <p:nvSpPr>
          <p:cNvPr id="67" name="Text Box 74"/>
          <p:cNvSpPr txBox="1">
            <a:spLocks noChangeArrowheads="1"/>
          </p:cNvSpPr>
          <p:nvPr/>
        </p:nvSpPr>
        <p:spPr bwMode="auto">
          <a:xfrm>
            <a:off x="1590675" y="2273300"/>
            <a:ext cx="320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2000" b="0" kern="0" dirty="0" smtClean="0">
                <a:latin typeface="+mj-lt"/>
              </a:rPr>
              <a:t>P</a:t>
            </a:r>
          </a:p>
        </p:txBody>
      </p:sp>
      <p:sp>
        <p:nvSpPr>
          <p:cNvPr id="68" name="Text Box 75"/>
          <p:cNvSpPr txBox="1">
            <a:spLocks noChangeArrowheads="1"/>
          </p:cNvSpPr>
          <p:nvPr/>
        </p:nvSpPr>
        <p:spPr bwMode="auto">
          <a:xfrm>
            <a:off x="4903788" y="1395413"/>
            <a:ext cx="31464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altLang="pt-BR" sz="2000" b="0" smtClean="0">
                <a:latin typeface="+mj-lt"/>
              </a:rPr>
              <a:t>A</a:t>
            </a:r>
            <a:r>
              <a:rPr lang="pt-BR" altLang="pt-BR" sz="2000" b="0" baseline="-25000" smtClean="0">
                <a:latin typeface="+mj-lt"/>
              </a:rPr>
              <a:t>T</a:t>
            </a:r>
            <a:r>
              <a:rPr lang="pt-BR" altLang="pt-BR" sz="2000" b="0" smtClean="0">
                <a:latin typeface="+mj-lt"/>
              </a:rPr>
              <a:t> = AMNP – (</a:t>
            </a:r>
            <a:r>
              <a:rPr lang="pt-BR" altLang="pt-BR" sz="2000" b="0" smtClean="0">
                <a:latin typeface="+mj-lt"/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pt-BR" altLang="pt-BR" sz="2000" b="0" baseline="-25000" smtClean="0">
                <a:latin typeface="+mj-lt"/>
                <a:ea typeface="Arial Unicode MS" pitchFamily="34" charset="-128"/>
                <a:cs typeface="Arial Unicode MS" pitchFamily="34" charset="-128"/>
              </a:rPr>
              <a:t>T1</a:t>
            </a:r>
            <a:r>
              <a:rPr lang="pt-BR" altLang="pt-BR" sz="2000" b="0" smtClean="0">
                <a:latin typeface="+mj-lt"/>
                <a:ea typeface="Arial Unicode MS" pitchFamily="34" charset="-128"/>
                <a:cs typeface="Arial Unicode MS" pitchFamily="34" charset="-128"/>
              </a:rPr>
              <a:t> + A</a:t>
            </a:r>
            <a:r>
              <a:rPr lang="pt-BR" altLang="pt-BR" sz="2000" b="0" baseline="-25000" smtClean="0">
                <a:latin typeface="+mj-lt"/>
                <a:ea typeface="Arial Unicode MS" pitchFamily="34" charset="-128"/>
                <a:cs typeface="Arial Unicode MS" pitchFamily="34" charset="-128"/>
              </a:rPr>
              <a:t>T2</a:t>
            </a:r>
            <a:r>
              <a:rPr lang="pt-BR" altLang="pt-BR" sz="2000" b="0" smtClean="0">
                <a:latin typeface="+mj-lt"/>
                <a:ea typeface="Arial Unicode MS" pitchFamily="34" charset="-128"/>
                <a:cs typeface="Arial Unicode MS" pitchFamily="34" charset="-128"/>
              </a:rPr>
              <a:t> + A</a:t>
            </a:r>
            <a:r>
              <a:rPr lang="pt-BR" altLang="pt-BR" sz="2000" b="0" baseline="-25000" smtClean="0">
                <a:latin typeface="+mj-lt"/>
                <a:ea typeface="Arial Unicode MS" pitchFamily="34" charset="-128"/>
                <a:cs typeface="Arial Unicode MS" pitchFamily="34" charset="-128"/>
              </a:rPr>
              <a:t>T3</a:t>
            </a:r>
            <a:r>
              <a:rPr lang="pt-BR" altLang="pt-BR" sz="2000" b="0" smtClean="0">
                <a:latin typeface="+mj-lt"/>
                <a:ea typeface="Arial Unicode MS" pitchFamily="34" charset="-128"/>
                <a:cs typeface="Arial Unicode MS" pitchFamily="34" charset="-128"/>
              </a:rPr>
              <a:t>)</a:t>
            </a:r>
          </a:p>
        </p:txBody>
      </p:sp>
      <p:sp>
        <p:nvSpPr>
          <p:cNvPr id="69" name="Text Box 76"/>
          <p:cNvSpPr txBox="1">
            <a:spLocks noChangeArrowheads="1"/>
          </p:cNvSpPr>
          <p:nvPr/>
        </p:nvSpPr>
        <p:spPr bwMode="auto">
          <a:xfrm>
            <a:off x="4760913" y="2116138"/>
            <a:ext cx="19685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altLang="pt-BR" sz="2000" b="0" smtClean="0">
                <a:latin typeface="+mj-lt"/>
              </a:rPr>
              <a:t>AMNP = AM . AP</a:t>
            </a:r>
          </a:p>
        </p:txBody>
      </p:sp>
      <p:sp>
        <p:nvSpPr>
          <p:cNvPr id="70" name="Text Box 77"/>
          <p:cNvSpPr txBox="1">
            <a:spLocks noChangeArrowheads="1"/>
          </p:cNvSpPr>
          <p:nvPr/>
        </p:nvSpPr>
        <p:spPr bwMode="auto">
          <a:xfrm>
            <a:off x="6588125" y="2116138"/>
            <a:ext cx="1365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altLang="pt-BR" sz="2000" b="0" dirty="0" smtClean="0">
                <a:latin typeface="+mj-lt"/>
              </a:rPr>
              <a:t>= 4 . 4 = 16</a:t>
            </a:r>
          </a:p>
        </p:txBody>
      </p:sp>
      <p:sp>
        <p:nvSpPr>
          <p:cNvPr id="71" name="Text Box 78"/>
          <p:cNvSpPr txBox="1">
            <a:spLocks noChangeArrowheads="1"/>
          </p:cNvSpPr>
          <p:nvPr/>
        </p:nvSpPr>
        <p:spPr bwMode="auto">
          <a:xfrm>
            <a:off x="4760913" y="2690813"/>
            <a:ext cx="18843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altLang="pt-BR" sz="2000" b="0" smtClean="0">
                <a:latin typeface="+mj-lt"/>
              </a:rPr>
              <a:t>A</a:t>
            </a:r>
            <a:r>
              <a:rPr lang="pt-BR" altLang="pt-BR" sz="2000" b="0" baseline="-25000" smtClean="0">
                <a:latin typeface="+mj-lt"/>
              </a:rPr>
              <a:t>T1</a:t>
            </a:r>
            <a:r>
              <a:rPr lang="pt-BR" altLang="pt-BR" sz="2000" b="0" smtClean="0">
                <a:latin typeface="+mj-lt"/>
              </a:rPr>
              <a:t> = (CP . AP)/2</a:t>
            </a:r>
          </a:p>
        </p:txBody>
      </p:sp>
      <p:sp>
        <p:nvSpPr>
          <p:cNvPr id="72" name="Text Box 79"/>
          <p:cNvSpPr txBox="1">
            <a:spLocks noChangeArrowheads="1"/>
          </p:cNvSpPr>
          <p:nvPr/>
        </p:nvSpPr>
        <p:spPr bwMode="auto">
          <a:xfrm>
            <a:off x="6516688" y="2690813"/>
            <a:ext cx="15890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altLang="pt-BR" sz="2000" b="0" dirty="0" smtClean="0">
                <a:latin typeface="+mj-lt"/>
              </a:rPr>
              <a:t>= (4 . 2)/2 = 4</a:t>
            </a:r>
          </a:p>
        </p:txBody>
      </p:sp>
      <p:sp>
        <p:nvSpPr>
          <p:cNvPr id="73" name="Text Box 80"/>
          <p:cNvSpPr txBox="1">
            <a:spLocks noChangeArrowheads="1"/>
          </p:cNvSpPr>
          <p:nvPr/>
        </p:nvSpPr>
        <p:spPr bwMode="auto">
          <a:xfrm>
            <a:off x="4762500" y="3267075"/>
            <a:ext cx="19383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altLang="pt-BR" sz="2000" b="0" smtClean="0">
                <a:latin typeface="+mj-lt"/>
              </a:rPr>
              <a:t>A</a:t>
            </a:r>
            <a:r>
              <a:rPr lang="pt-BR" altLang="pt-BR" sz="2000" b="0" baseline="-25000" smtClean="0">
                <a:latin typeface="+mj-lt"/>
              </a:rPr>
              <a:t>T2</a:t>
            </a:r>
            <a:r>
              <a:rPr lang="pt-BR" altLang="pt-BR" sz="2000" b="0" smtClean="0">
                <a:latin typeface="+mj-lt"/>
              </a:rPr>
              <a:t> = (CN . BN)/2</a:t>
            </a:r>
          </a:p>
        </p:txBody>
      </p:sp>
      <p:sp>
        <p:nvSpPr>
          <p:cNvPr id="74" name="Text Box 81"/>
          <p:cNvSpPr txBox="1">
            <a:spLocks noChangeArrowheads="1"/>
          </p:cNvSpPr>
          <p:nvPr/>
        </p:nvSpPr>
        <p:spPr bwMode="auto">
          <a:xfrm>
            <a:off x="6588125" y="3267075"/>
            <a:ext cx="15890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altLang="pt-BR" sz="2000" b="0" smtClean="0">
                <a:latin typeface="+mj-lt"/>
              </a:rPr>
              <a:t>= (2 . 2)/2 = 2</a:t>
            </a:r>
          </a:p>
        </p:txBody>
      </p:sp>
      <p:sp>
        <p:nvSpPr>
          <p:cNvPr id="75" name="Text Box 82"/>
          <p:cNvSpPr txBox="1">
            <a:spLocks noChangeArrowheads="1"/>
          </p:cNvSpPr>
          <p:nvPr/>
        </p:nvSpPr>
        <p:spPr bwMode="auto">
          <a:xfrm>
            <a:off x="4760913" y="3843338"/>
            <a:ext cx="20701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altLang="pt-BR" sz="2000" b="0" smtClean="0">
                <a:latin typeface="+mj-lt"/>
              </a:rPr>
              <a:t>A</a:t>
            </a:r>
            <a:r>
              <a:rPr lang="pt-BR" altLang="pt-BR" sz="2000" b="0" baseline="-25000" smtClean="0">
                <a:latin typeface="+mj-lt"/>
              </a:rPr>
              <a:t>T3</a:t>
            </a:r>
            <a:r>
              <a:rPr lang="pt-BR" altLang="pt-BR" sz="2000" b="0" smtClean="0">
                <a:latin typeface="+mj-lt"/>
              </a:rPr>
              <a:t> = (AM . BM)/2</a:t>
            </a:r>
          </a:p>
        </p:txBody>
      </p:sp>
      <p:sp>
        <p:nvSpPr>
          <p:cNvPr id="76" name="Text Box 83"/>
          <p:cNvSpPr txBox="1">
            <a:spLocks noChangeArrowheads="1"/>
          </p:cNvSpPr>
          <p:nvPr/>
        </p:nvSpPr>
        <p:spPr bwMode="auto">
          <a:xfrm>
            <a:off x="6659563" y="3843338"/>
            <a:ext cx="15890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altLang="pt-BR" sz="2000" b="0" smtClean="0">
                <a:latin typeface="+mj-lt"/>
              </a:rPr>
              <a:t>= (4 . 2)/2 = 4</a:t>
            </a:r>
          </a:p>
        </p:txBody>
      </p:sp>
      <p:sp>
        <p:nvSpPr>
          <p:cNvPr id="77" name="Text Box 84"/>
          <p:cNvSpPr txBox="1">
            <a:spLocks noChangeArrowheads="1"/>
          </p:cNvSpPr>
          <p:nvPr/>
        </p:nvSpPr>
        <p:spPr bwMode="auto">
          <a:xfrm>
            <a:off x="4903788" y="4600575"/>
            <a:ext cx="21891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altLang="pt-BR" sz="2000" b="0" smtClean="0">
                <a:latin typeface="+mj-lt"/>
              </a:rPr>
              <a:t>A</a:t>
            </a:r>
            <a:r>
              <a:rPr lang="pt-BR" altLang="pt-BR" sz="2000" b="0" baseline="-25000" smtClean="0">
                <a:latin typeface="+mj-lt"/>
              </a:rPr>
              <a:t>T</a:t>
            </a:r>
            <a:r>
              <a:rPr lang="pt-BR" altLang="pt-BR" sz="2000" b="0" smtClean="0">
                <a:latin typeface="+mj-lt"/>
              </a:rPr>
              <a:t> = 16 – (</a:t>
            </a:r>
            <a:r>
              <a:rPr lang="pt-BR" altLang="pt-BR" sz="2000" b="0" smtClean="0">
                <a:latin typeface="+mj-lt"/>
                <a:ea typeface="Arial Unicode MS" pitchFamily="34" charset="-128"/>
                <a:cs typeface="Arial Unicode MS" pitchFamily="34" charset="-128"/>
              </a:rPr>
              <a:t>4 + 2 + 4)</a:t>
            </a:r>
          </a:p>
        </p:txBody>
      </p:sp>
      <p:sp>
        <p:nvSpPr>
          <p:cNvPr id="78" name="Text Box 85"/>
          <p:cNvSpPr txBox="1">
            <a:spLocks noChangeArrowheads="1"/>
          </p:cNvSpPr>
          <p:nvPr/>
        </p:nvSpPr>
        <p:spPr bwMode="auto">
          <a:xfrm>
            <a:off x="4903788" y="5116513"/>
            <a:ext cx="7794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altLang="pt-BR" sz="2000" b="0" smtClean="0">
                <a:latin typeface="+mj-lt"/>
              </a:rPr>
              <a:t>A</a:t>
            </a:r>
            <a:r>
              <a:rPr lang="pt-BR" altLang="pt-BR" sz="2000" b="0" baseline="-25000" smtClean="0">
                <a:latin typeface="+mj-lt"/>
              </a:rPr>
              <a:t>T</a:t>
            </a:r>
            <a:r>
              <a:rPr lang="pt-BR" altLang="pt-BR" sz="2000" b="0" smtClean="0">
                <a:latin typeface="+mj-lt"/>
              </a:rPr>
              <a:t> = 6</a:t>
            </a:r>
            <a:endParaRPr lang="pt-BR" altLang="pt-BR" sz="2000" b="0" smtClean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9" name="Seta entalhada para a direita 78"/>
          <p:cNvSpPr/>
          <p:nvPr/>
        </p:nvSpPr>
        <p:spPr>
          <a:xfrm>
            <a:off x="8131175" y="5876925"/>
            <a:ext cx="762000" cy="484188"/>
          </a:xfrm>
          <a:prstGeom prst="notchedRightArrow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00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0" dur="80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1" dur="80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80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80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80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80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4" dur="80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5" dur="80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80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1" dur="80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2" dur="80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80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8" dur="80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9" dur="80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80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5" dur="80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6" dur="80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80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2" dur="80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3" dur="80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80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9" dur="80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0" dur="80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80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6" dur="80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7" dur="80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80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 animBg="1"/>
      <p:bldP spid="7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2"/>
          <p:cNvGrpSpPr>
            <a:grpSpLocks/>
          </p:cNvGrpSpPr>
          <p:nvPr/>
        </p:nvGrpSpPr>
        <p:grpSpPr bwMode="auto">
          <a:xfrm>
            <a:off x="755650" y="1636713"/>
            <a:ext cx="3600450" cy="3598862"/>
            <a:chOff x="1746" y="963"/>
            <a:chExt cx="2268" cy="2475"/>
          </a:xfrm>
        </p:grpSpPr>
        <p:grpSp>
          <p:nvGrpSpPr>
            <p:cNvPr id="44138" name="Group 3"/>
            <p:cNvGrpSpPr>
              <a:grpSpLocks/>
            </p:cNvGrpSpPr>
            <p:nvPr/>
          </p:nvGrpSpPr>
          <p:grpSpPr bwMode="auto">
            <a:xfrm>
              <a:off x="1952" y="964"/>
              <a:ext cx="1859" cy="2474"/>
              <a:chOff x="1952" y="964"/>
              <a:chExt cx="1859" cy="2474"/>
            </a:xfrm>
          </p:grpSpPr>
          <p:sp>
            <p:nvSpPr>
              <p:cNvPr id="6" name="Line 4"/>
              <p:cNvSpPr>
                <a:spLocks noChangeShapeType="1"/>
              </p:cNvSpPr>
              <p:nvPr/>
            </p:nvSpPr>
            <p:spPr bwMode="auto">
              <a:xfrm rot="10800000">
                <a:off x="2159" y="964"/>
                <a:ext cx="0" cy="2474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2000" b="0" kern="0">
                  <a:latin typeface="+mj-lt"/>
                </a:endParaRPr>
              </a:p>
            </p:txBody>
          </p:sp>
          <p:sp>
            <p:nvSpPr>
              <p:cNvPr id="7" name="Line 5"/>
              <p:cNvSpPr>
                <a:spLocks noChangeShapeType="1"/>
              </p:cNvSpPr>
              <p:nvPr/>
            </p:nvSpPr>
            <p:spPr bwMode="auto">
              <a:xfrm rot="10800000">
                <a:off x="2365" y="964"/>
                <a:ext cx="0" cy="2474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2000" b="0" kern="0">
                  <a:latin typeface="+mj-lt"/>
                </a:endParaRPr>
              </a:p>
            </p:txBody>
          </p:sp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 rot="10800000">
                <a:off x="2572" y="964"/>
                <a:ext cx="0" cy="2474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2000" b="0" kern="0">
                  <a:latin typeface="+mj-lt"/>
                </a:endParaRPr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 rot="10800000">
                <a:off x="2778" y="964"/>
                <a:ext cx="0" cy="2474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2000" b="0" kern="0">
                  <a:latin typeface="+mj-lt"/>
                </a:endParaRPr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 rot="10800000">
                <a:off x="2985" y="964"/>
                <a:ext cx="0" cy="2474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2000" b="0" kern="0">
                  <a:latin typeface="+mj-lt"/>
                </a:endParaRPr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 rot="10800000">
                <a:off x="3191" y="964"/>
                <a:ext cx="0" cy="2474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2000" b="0" kern="0">
                  <a:latin typeface="+mj-lt"/>
                </a:endParaRPr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 rot="10800000">
                <a:off x="3398" y="964"/>
                <a:ext cx="0" cy="2474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2000" b="0" kern="0">
                  <a:latin typeface="+mj-lt"/>
                </a:endParaRPr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 rot="10800000">
                <a:off x="3604" y="964"/>
                <a:ext cx="0" cy="2474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2000" b="0" kern="0">
                  <a:latin typeface="+mj-lt"/>
                </a:endParaRPr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 rot="10800000">
                <a:off x="3811" y="964"/>
                <a:ext cx="0" cy="2474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2000" b="0" kern="0">
                  <a:latin typeface="+mj-lt"/>
                </a:endParaRPr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 rot="10800000">
                <a:off x="1952" y="964"/>
                <a:ext cx="0" cy="2474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2000" b="0" kern="0">
                  <a:latin typeface="+mj-lt"/>
                </a:endParaRPr>
              </a:p>
            </p:txBody>
          </p:sp>
        </p:grpSp>
        <p:sp>
          <p:nvSpPr>
            <p:cNvPr id="4" name="Line 14"/>
            <p:cNvSpPr>
              <a:spLocks noChangeShapeType="1"/>
            </p:cNvSpPr>
            <p:nvPr/>
          </p:nvSpPr>
          <p:spPr bwMode="auto">
            <a:xfrm rot="10800000">
              <a:off x="1746" y="964"/>
              <a:ext cx="0" cy="247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2000" b="0" kern="0">
                <a:latin typeface="+mj-lt"/>
              </a:endParaRPr>
            </a:p>
          </p:txBody>
        </p:sp>
        <p:sp>
          <p:nvSpPr>
            <p:cNvPr id="5" name="Line 15"/>
            <p:cNvSpPr>
              <a:spLocks noChangeShapeType="1"/>
            </p:cNvSpPr>
            <p:nvPr/>
          </p:nvSpPr>
          <p:spPr bwMode="auto">
            <a:xfrm rot="10800000">
              <a:off x="4014" y="963"/>
              <a:ext cx="0" cy="247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2000" b="0" kern="0">
                <a:latin typeface="+mj-lt"/>
              </a:endParaRPr>
            </a:p>
          </p:txBody>
        </p:sp>
      </p:grpSp>
      <p:sp>
        <p:nvSpPr>
          <p:cNvPr id="16" name="Line 16"/>
          <p:cNvSpPr>
            <a:spLocks noChangeShapeType="1"/>
          </p:cNvSpPr>
          <p:nvPr/>
        </p:nvSpPr>
        <p:spPr bwMode="auto">
          <a:xfrm rot="5400000">
            <a:off x="2546350" y="2133600"/>
            <a:ext cx="0" cy="360045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749300" y="4265613"/>
            <a:ext cx="3165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rot="16200000">
            <a:off x="-76994" y="3431382"/>
            <a:ext cx="2970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735388" y="4230688"/>
            <a:ext cx="2809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2000" b="0" kern="0" smtClean="0">
                <a:latin typeface="+mj-lt"/>
              </a:rPr>
              <a:t>x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393825" y="1730375"/>
            <a:ext cx="3254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2000" b="0" kern="0" smtClean="0">
                <a:latin typeface="+mj-lt"/>
              </a:rPr>
              <a:t>y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546350" y="4241800"/>
            <a:ext cx="3159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2000" b="0" kern="0" smtClean="0">
                <a:latin typeface="+mj-lt"/>
              </a:rPr>
              <a:t>4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 rot="16200000">
            <a:off x="1923256" y="4096544"/>
            <a:ext cx="268288" cy="0"/>
          </a:xfrm>
          <a:prstGeom prst="line">
            <a:avLst/>
          </a:prstGeom>
          <a:noFill/>
          <a:ln w="19050">
            <a:solidFill>
              <a:srgbClr val="0156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1144588" y="3713163"/>
            <a:ext cx="3159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2000" b="0" kern="0" dirty="0" smtClean="0">
                <a:latin typeface="+mj-lt"/>
              </a:rPr>
              <a:t>1</a:t>
            </a: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V="1">
            <a:off x="1393825" y="3943350"/>
            <a:ext cx="647700" cy="9525"/>
          </a:xfrm>
          <a:prstGeom prst="line">
            <a:avLst/>
          </a:prstGeom>
          <a:noFill/>
          <a:ln w="19050">
            <a:solidFill>
              <a:srgbClr val="0156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711325" y="3644900"/>
            <a:ext cx="3397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2000" b="0" kern="0" dirty="0" smtClean="0">
                <a:latin typeface="+mj-lt"/>
              </a:rPr>
              <a:t>A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314700" y="2957513"/>
            <a:ext cx="330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2000" b="0" kern="0" dirty="0" smtClean="0">
                <a:latin typeface="+mj-lt"/>
              </a:rPr>
              <a:t>B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2598738" y="2276475"/>
            <a:ext cx="320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2000" b="0" kern="0" dirty="0" smtClean="0">
                <a:latin typeface="+mj-lt"/>
              </a:rPr>
              <a:t>C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rot="5400000">
            <a:off x="2546350" y="2789238"/>
            <a:ext cx="0" cy="360045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rot="5400000">
            <a:off x="2546350" y="2449513"/>
            <a:ext cx="0" cy="360045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rot="5400000">
            <a:off x="2546350" y="1806575"/>
            <a:ext cx="0" cy="360045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rot="5400000">
            <a:off x="2546350" y="1477963"/>
            <a:ext cx="0" cy="360045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 rot="5400000">
            <a:off x="2546350" y="1150938"/>
            <a:ext cx="0" cy="360045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rot="5400000">
            <a:off x="2546350" y="822325"/>
            <a:ext cx="0" cy="360045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 rot="5400000">
            <a:off x="2546350" y="495300"/>
            <a:ext cx="0" cy="360045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 rot="5400000">
            <a:off x="2546350" y="166688"/>
            <a:ext cx="0" cy="360045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rot="5400000">
            <a:off x="2546350" y="-160337"/>
            <a:ext cx="0" cy="360045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rot="5400000">
            <a:off x="2546350" y="3117850"/>
            <a:ext cx="0" cy="360045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 rot="5400000">
            <a:off x="2546350" y="3444875"/>
            <a:ext cx="0" cy="360045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1908175" y="4246563"/>
            <a:ext cx="3159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2000" b="0" kern="0" smtClean="0">
                <a:latin typeface="+mj-lt"/>
              </a:rPr>
              <a:t>2</a:t>
            </a:r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 flipV="1">
            <a:off x="2709863" y="2595563"/>
            <a:ext cx="0" cy="1655762"/>
          </a:xfrm>
          <a:prstGeom prst="line">
            <a:avLst/>
          </a:prstGeom>
          <a:noFill/>
          <a:ln w="19050">
            <a:solidFill>
              <a:srgbClr val="0156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1393825" y="2628900"/>
            <a:ext cx="1296988" cy="0"/>
          </a:xfrm>
          <a:prstGeom prst="line">
            <a:avLst/>
          </a:prstGeom>
          <a:noFill/>
          <a:ln w="19050">
            <a:solidFill>
              <a:srgbClr val="0156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3219450" y="4243388"/>
            <a:ext cx="3159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2000" b="0" kern="0" smtClean="0">
                <a:latin typeface="+mj-lt"/>
              </a:rPr>
              <a:t>6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1149350" y="3068638"/>
            <a:ext cx="3159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2000" b="0" kern="0" smtClean="0">
                <a:latin typeface="+mj-lt"/>
              </a:rPr>
              <a:t>3</a:t>
            </a:r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1158875" y="2420938"/>
            <a:ext cx="3159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2000" b="0" kern="0" smtClean="0">
                <a:latin typeface="+mj-lt"/>
              </a:rPr>
              <a:t>5</a:t>
            </a:r>
          </a:p>
        </p:txBody>
      </p:sp>
      <p:sp>
        <p:nvSpPr>
          <p:cNvPr id="46" name="Line 46"/>
          <p:cNvSpPr>
            <a:spLocks noChangeShapeType="1"/>
          </p:cNvSpPr>
          <p:nvPr/>
        </p:nvSpPr>
        <p:spPr bwMode="auto">
          <a:xfrm>
            <a:off x="1393825" y="3281363"/>
            <a:ext cx="1944688" cy="0"/>
          </a:xfrm>
          <a:prstGeom prst="line">
            <a:avLst/>
          </a:prstGeom>
          <a:noFill/>
          <a:ln w="19050">
            <a:solidFill>
              <a:srgbClr val="0156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47" name="Line 47"/>
          <p:cNvSpPr>
            <a:spLocks noChangeShapeType="1"/>
          </p:cNvSpPr>
          <p:nvPr/>
        </p:nvSpPr>
        <p:spPr bwMode="auto">
          <a:xfrm flipV="1">
            <a:off x="3367088" y="3314700"/>
            <a:ext cx="0" cy="936625"/>
          </a:xfrm>
          <a:prstGeom prst="line">
            <a:avLst/>
          </a:prstGeom>
          <a:noFill/>
          <a:ln w="19050">
            <a:solidFill>
              <a:srgbClr val="0156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48" name="Freeform 48"/>
          <p:cNvSpPr>
            <a:spLocks/>
          </p:cNvSpPr>
          <p:nvPr/>
        </p:nvSpPr>
        <p:spPr bwMode="auto">
          <a:xfrm>
            <a:off x="2089150" y="3308350"/>
            <a:ext cx="1285875" cy="619125"/>
          </a:xfrm>
          <a:custGeom>
            <a:avLst/>
            <a:gdLst>
              <a:gd name="T0" fmla="*/ 0 w 817"/>
              <a:gd name="T1" fmla="*/ 2147483647 h 409"/>
              <a:gd name="T2" fmla="*/ 2147483647 w 817"/>
              <a:gd name="T3" fmla="*/ 2147483647 h 409"/>
              <a:gd name="T4" fmla="*/ 2147483647 w 817"/>
              <a:gd name="T5" fmla="*/ 0 h 409"/>
              <a:gd name="T6" fmla="*/ 2147483647 w 817"/>
              <a:gd name="T7" fmla="*/ 2147483647 h 40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7" h="409">
                <a:moveTo>
                  <a:pt x="0" y="409"/>
                </a:moveTo>
                <a:lnTo>
                  <a:pt x="817" y="409"/>
                </a:lnTo>
                <a:lnTo>
                  <a:pt x="817" y="0"/>
                </a:lnTo>
                <a:lnTo>
                  <a:pt x="23" y="400"/>
                </a:lnTo>
              </a:path>
            </a:pathLst>
          </a:custGeom>
          <a:solidFill>
            <a:srgbClr val="FFFFA7"/>
          </a:solidFill>
          <a:ln w="9525">
            <a:solidFill>
              <a:srgbClr val="FFFFA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>
            <a:off x="2051050" y="3930650"/>
            <a:ext cx="1296988" cy="0"/>
          </a:xfrm>
          <a:prstGeom prst="line">
            <a:avLst/>
          </a:prstGeom>
          <a:noFill/>
          <a:ln w="28575">
            <a:solidFill>
              <a:srgbClr val="C025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50" name="Freeform 50"/>
          <p:cNvSpPr>
            <a:spLocks/>
          </p:cNvSpPr>
          <p:nvPr/>
        </p:nvSpPr>
        <p:spPr bwMode="auto">
          <a:xfrm>
            <a:off x="2057400" y="2617788"/>
            <a:ext cx="644525" cy="1331912"/>
          </a:xfrm>
          <a:custGeom>
            <a:avLst/>
            <a:gdLst>
              <a:gd name="T0" fmla="*/ 0 w 408"/>
              <a:gd name="T1" fmla="*/ 2147483647 h 830"/>
              <a:gd name="T2" fmla="*/ 0 w 408"/>
              <a:gd name="T3" fmla="*/ 2147483647 h 830"/>
              <a:gd name="T4" fmla="*/ 2147483647 w 408"/>
              <a:gd name="T5" fmla="*/ 0 h 830"/>
              <a:gd name="T6" fmla="*/ 2147483647 w 408"/>
              <a:gd name="T7" fmla="*/ 0 h 8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08" h="830">
                <a:moveTo>
                  <a:pt x="0" y="13"/>
                </a:moveTo>
                <a:lnTo>
                  <a:pt x="0" y="830"/>
                </a:lnTo>
                <a:lnTo>
                  <a:pt x="408" y="0"/>
                </a:lnTo>
                <a:lnTo>
                  <a:pt x="6" y="0"/>
                </a:lnTo>
              </a:path>
            </a:pathLst>
          </a:custGeom>
          <a:solidFill>
            <a:srgbClr val="FFFFA7"/>
          </a:solidFill>
          <a:ln w="9525">
            <a:solidFill>
              <a:srgbClr val="FFFFA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51" name="Freeform 51"/>
          <p:cNvSpPr>
            <a:spLocks/>
          </p:cNvSpPr>
          <p:nvPr/>
        </p:nvSpPr>
        <p:spPr bwMode="auto">
          <a:xfrm>
            <a:off x="2066925" y="2641600"/>
            <a:ext cx="1300163" cy="1303338"/>
          </a:xfrm>
          <a:custGeom>
            <a:avLst/>
            <a:gdLst>
              <a:gd name="T0" fmla="*/ 2147483647 w 810"/>
              <a:gd name="T1" fmla="*/ 2147483647 h 808"/>
              <a:gd name="T2" fmla="*/ 0 w 810"/>
              <a:gd name="T3" fmla="*/ 2147483647 h 808"/>
              <a:gd name="T4" fmla="*/ 2147483647 w 810"/>
              <a:gd name="T5" fmla="*/ 2147483647 h 808"/>
              <a:gd name="T6" fmla="*/ 2147483647 w 810"/>
              <a:gd name="T7" fmla="*/ 0 h 8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0" h="808">
                <a:moveTo>
                  <a:pt x="393" y="16"/>
                </a:moveTo>
                <a:lnTo>
                  <a:pt x="0" y="808"/>
                </a:lnTo>
                <a:lnTo>
                  <a:pt x="810" y="406"/>
                </a:lnTo>
                <a:lnTo>
                  <a:pt x="404" y="0"/>
                </a:lnTo>
              </a:path>
            </a:pathLst>
          </a:custGeom>
          <a:solidFill>
            <a:srgbClr val="92D050"/>
          </a:solidFill>
          <a:ln>
            <a:noFill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52" name="Line 52"/>
          <p:cNvSpPr>
            <a:spLocks noChangeShapeType="1"/>
          </p:cNvSpPr>
          <p:nvPr/>
        </p:nvSpPr>
        <p:spPr bwMode="auto">
          <a:xfrm flipV="1">
            <a:off x="2057400" y="2590800"/>
            <a:ext cx="0" cy="1368425"/>
          </a:xfrm>
          <a:prstGeom prst="line">
            <a:avLst/>
          </a:prstGeom>
          <a:noFill/>
          <a:ln w="28575">
            <a:solidFill>
              <a:srgbClr val="C025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53" name="Oval 53"/>
          <p:cNvSpPr>
            <a:spLocks noChangeArrowheads="1"/>
          </p:cNvSpPr>
          <p:nvPr/>
        </p:nvSpPr>
        <p:spPr bwMode="auto">
          <a:xfrm>
            <a:off x="2032000" y="3917950"/>
            <a:ext cx="53975" cy="53975"/>
          </a:xfrm>
          <a:prstGeom prst="ellipse">
            <a:avLst/>
          </a:prstGeom>
          <a:solidFill>
            <a:srgbClr val="666699"/>
          </a:solidFill>
          <a:ln w="9525">
            <a:solidFill>
              <a:srgbClr val="66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altLang="pt-BR" sz="2000" b="0" kern="0" smtClean="0">
              <a:latin typeface="+mj-lt"/>
            </a:endParaRPr>
          </a:p>
        </p:txBody>
      </p:sp>
      <p:sp>
        <p:nvSpPr>
          <p:cNvPr id="54" name="Line 54"/>
          <p:cNvSpPr>
            <a:spLocks noChangeShapeType="1"/>
          </p:cNvSpPr>
          <p:nvPr/>
        </p:nvSpPr>
        <p:spPr bwMode="auto">
          <a:xfrm flipH="1">
            <a:off x="2051050" y="2628900"/>
            <a:ext cx="658813" cy="1311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55" name="Freeform 55"/>
          <p:cNvSpPr>
            <a:spLocks/>
          </p:cNvSpPr>
          <p:nvPr/>
        </p:nvSpPr>
        <p:spPr bwMode="auto">
          <a:xfrm>
            <a:off x="2720975" y="2613025"/>
            <a:ext cx="658813" cy="668338"/>
          </a:xfrm>
          <a:custGeom>
            <a:avLst/>
            <a:gdLst>
              <a:gd name="T0" fmla="*/ 2147483647 w 363"/>
              <a:gd name="T1" fmla="*/ 2147483647 h 408"/>
              <a:gd name="T2" fmla="*/ 2147483647 w 363"/>
              <a:gd name="T3" fmla="*/ 0 h 408"/>
              <a:gd name="T4" fmla="*/ 0 w 363"/>
              <a:gd name="T5" fmla="*/ 0 h 408"/>
              <a:gd name="T6" fmla="*/ 2147483647 w 363"/>
              <a:gd name="T7" fmla="*/ 2147483647 h 4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3" h="408">
                <a:moveTo>
                  <a:pt x="363" y="408"/>
                </a:moveTo>
                <a:lnTo>
                  <a:pt x="363" y="0"/>
                </a:lnTo>
                <a:lnTo>
                  <a:pt x="0" y="0"/>
                </a:lnTo>
                <a:lnTo>
                  <a:pt x="363" y="408"/>
                </a:lnTo>
                <a:close/>
              </a:path>
            </a:pathLst>
          </a:custGeom>
          <a:solidFill>
            <a:srgbClr val="FFFFA7"/>
          </a:solidFill>
          <a:ln w="9525">
            <a:solidFill>
              <a:srgbClr val="FFFFA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56" name="Line 56"/>
          <p:cNvSpPr>
            <a:spLocks noChangeShapeType="1"/>
          </p:cNvSpPr>
          <p:nvPr/>
        </p:nvSpPr>
        <p:spPr bwMode="auto">
          <a:xfrm flipV="1">
            <a:off x="3376613" y="2571750"/>
            <a:ext cx="0" cy="1368425"/>
          </a:xfrm>
          <a:prstGeom prst="line">
            <a:avLst/>
          </a:prstGeom>
          <a:noFill/>
          <a:ln w="28575">
            <a:solidFill>
              <a:srgbClr val="C025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57" name="Line 57"/>
          <p:cNvSpPr>
            <a:spLocks noChangeShapeType="1"/>
          </p:cNvSpPr>
          <p:nvPr/>
        </p:nvSpPr>
        <p:spPr bwMode="auto">
          <a:xfrm>
            <a:off x="2066925" y="2625725"/>
            <a:ext cx="1296988" cy="0"/>
          </a:xfrm>
          <a:prstGeom prst="line">
            <a:avLst/>
          </a:prstGeom>
          <a:noFill/>
          <a:ln w="28575">
            <a:solidFill>
              <a:srgbClr val="C025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58" name="Oval 58"/>
          <p:cNvSpPr>
            <a:spLocks noChangeArrowheads="1"/>
          </p:cNvSpPr>
          <p:nvPr/>
        </p:nvSpPr>
        <p:spPr bwMode="auto">
          <a:xfrm>
            <a:off x="2681288" y="2603500"/>
            <a:ext cx="53975" cy="53975"/>
          </a:xfrm>
          <a:prstGeom prst="ellipse">
            <a:avLst/>
          </a:prstGeom>
          <a:solidFill>
            <a:srgbClr val="666699"/>
          </a:solidFill>
          <a:ln w="9525">
            <a:solidFill>
              <a:srgbClr val="66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altLang="pt-BR" sz="2000" b="0" kern="0" smtClean="0">
              <a:latin typeface="+mj-lt"/>
            </a:endParaRPr>
          </a:p>
        </p:txBody>
      </p:sp>
      <p:sp>
        <p:nvSpPr>
          <p:cNvPr id="59" name="Line 59"/>
          <p:cNvSpPr>
            <a:spLocks noChangeShapeType="1"/>
          </p:cNvSpPr>
          <p:nvPr/>
        </p:nvSpPr>
        <p:spPr bwMode="auto">
          <a:xfrm flipV="1">
            <a:off x="2041525" y="3282950"/>
            <a:ext cx="1333500" cy="679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60" name="Line 60"/>
          <p:cNvSpPr>
            <a:spLocks noChangeShapeType="1"/>
          </p:cNvSpPr>
          <p:nvPr/>
        </p:nvSpPr>
        <p:spPr bwMode="auto">
          <a:xfrm>
            <a:off x="2708275" y="2632075"/>
            <a:ext cx="666750" cy="660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61" name="Oval 61"/>
          <p:cNvSpPr>
            <a:spLocks noChangeArrowheads="1"/>
          </p:cNvSpPr>
          <p:nvPr/>
        </p:nvSpPr>
        <p:spPr bwMode="auto">
          <a:xfrm>
            <a:off x="3346450" y="3262313"/>
            <a:ext cx="53975" cy="53975"/>
          </a:xfrm>
          <a:prstGeom prst="ellipse">
            <a:avLst/>
          </a:prstGeom>
          <a:solidFill>
            <a:srgbClr val="666699"/>
          </a:solidFill>
          <a:ln w="9525">
            <a:solidFill>
              <a:srgbClr val="66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altLang="pt-BR" sz="2000" b="0" kern="0" smtClean="0">
              <a:latin typeface="+mj-lt"/>
            </a:endParaRPr>
          </a:p>
        </p:txBody>
      </p:sp>
      <p:sp>
        <p:nvSpPr>
          <p:cNvPr id="62" name="Text Box 62"/>
          <p:cNvSpPr txBox="1">
            <a:spLocks noChangeArrowheads="1"/>
          </p:cNvSpPr>
          <p:nvPr/>
        </p:nvSpPr>
        <p:spPr bwMode="auto">
          <a:xfrm>
            <a:off x="2887663" y="3533775"/>
            <a:ext cx="441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altLang="pt-BR" sz="2000" b="0" smtClean="0">
                <a:latin typeface="+mj-lt"/>
                <a:ea typeface="Arial Unicode MS" pitchFamily="34" charset="-128"/>
                <a:cs typeface="Arial Unicode MS" pitchFamily="34" charset="-128"/>
              </a:rPr>
              <a:t>③</a:t>
            </a:r>
          </a:p>
        </p:txBody>
      </p:sp>
      <p:sp>
        <p:nvSpPr>
          <p:cNvPr id="63" name="Text Box 63"/>
          <p:cNvSpPr txBox="1">
            <a:spLocks noChangeArrowheads="1"/>
          </p:cNvSpPr>
          <p:nvPr/>
        </p:nvSpPr>
        <p:spPr bwMode="auto">
          <a:xfrm>
            <a:off x="2071688" y="2717800"/>
            <a:ext cx="441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altLang="pt-BR" sz="2000" b="0" smtClean="0">
                <a:latin typeface="+mj-lt"/>
                <a:ea typeface="Arial Unicode MS" pitchFamily="34" charset="-128"/>
                <a:cs typeface="Arial Unicode MS" pitchFamily="34" charset="-128"/>
              </a:rPr>
              <a:t>①</a:t>
            </a:r>
          </a:p>
        </p:txBody>
      </p:sp>
      <p:sp>
        <p:nvSpPr>
          <p:cNvPr id="64" name="Text Box 64"/>
          <p:cNvSpPr txBox="1">
            <a:spLocks noChangeArrowheads="1"/>
          </p:cNvSpPr>
          <p:nvPr/>
        </p:nvSpPr>
        <p:spPr bwMode="auto">
          <a:xfrm>
            <a:off x="2959100" y="2624138"/>
            <a:ext cx="441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altLang="pt-BR" sz="2000" b="0" smtClean="0">
                <a:latin typeface="+mj-lt"/>
                <a:ea typeface="Arial Unicode MS" pitchFamily="34" charset="-128"/>
                <a:cs typeface="Arial Unicode MS" pitchFamily="34" charset="-128"/>
              </a:rPr>
              <a:t>②</a:t>
            </a:r>
          </a:p>
        </p:txBody>
      </p:sp>
      <p:sp>
        <p:nvSpPr>
          <p:cNvPr id="65" name="Text Box 65"/>
          <p:cNvSpPr txBox="1">
            <a:spLocks noChangeArrowheads="1"/>
          </p:cNvSpPr>
          <p:nvPr/>
        </p:nvSpPr>
        <p:spPr bwMode="auto">
          <a:xfrm>
            <a:off x="3319463" y="3644900"/>
            <a:ext cx="4095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2000" b="0" kern="0" smtClean="0">
                <a:latin typeface="+mj-lt"/>
              </a:rPr>
              <a:t>M</a:t>
            </a:r>
          </a:p>
        </p:txBody>
      </p:sp>
      <p:sp>
        <p:nvSpPr>
          <p:cNvPr id="66" name="Text Box 66"/>
          <p:cNvSpPr txBox="1">
            <a:spLocks noChangeArrowheads="1"/>
          </p:cNvSpPr>
          <p:nvPr/>
        </p:nvSpPr>
        <p:spPr bwMode="auto">
          <a:xfrm>
            <a:off x="3319463" y="2320925"/>
            <a:ext cx="3540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2000" b="0" kern="0" dirty="0" smtClean="0">
                <a:latin typeface="+mj-lt"/>
              </a:rPr>
              <a:t>N</a:t>
            </a:r>
          </a:p>
        </p:txBody>
      </p:sp>
      <p:sp>
        <p:nvSpPr>
          <p:cNvPr id="67" name="Text Box 67"/>
          <p:cNvSpPr txBox="1">
            <a:spLocks noChangeArrowheads="1"/>
          </p:cNvSpPr>
          <p:nvPr/>
        </p:nvSpPr>
        <p:spPr bwMode="auto">
          <a:xfrm>
            <a:off x="1820863" y="2306638"/>
            <a:ext cx="3222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2000" b="0" kern="0" dirty="0" smtClean="0">
                <a:latin typeface="+mj-lt"/>
              </a:rPr>
              <a:t>P</a:t>
            </a:r>
          </a:p>
        </p:txBody>
      </p:sp>
      <p:sp>
        <p:nvSpPr>
          <p:cNvPr id="68" name="Rectangle 202"/>
          <p:cNvSpPr>
            <a:spLocks noChangeArrowheads="1"/>
          </p:cNvSpPr>
          <p:nvPr/>
        </p:nvSpPr>
        <p:spPr bwMode="auto">
          <a:xfrm>
            <a:off x="7508875" y="2546350"/>
            <a:ext cx="51911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000" b="0" smtClean="0">
                <a:latin typeface="+mj-lt"/>
              </a:rPr>
              <a:t>5</a:t>
            </a:r>
          </a:p>
        </p:txBody>
      </p:sp>
      <p:sp>
        <p:nvSpPr>
          <p:cNvPr id="69" name="Rectangle 201"/>
          <p:cNvSpPr>
            <a:spLocks noChangeArrowheads="1"/>
          </p:cNvSpPr>
          <p:nvPr/>
        </p:nvSpPr>
        <p:spPr bwMode="auto">
          <a:xfrm>
            <a:off x="6991350" y="2546350"/>
            <a:ext cx="5175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000" b="0" smtClean="0">
                <a:latin typeface="+mj-lt"/>
              </a:rPr>
              <a:t>4</a:t>
            </a:r>
          </a:p>
        </p:txBody>
      </p:sp>
      <p:sp>
        <p:nvSpPr>
          <p:cNvPr id="70" name="Rectangle 200"/>
          <p:cNvSpPr>
            <a:spLocks noChangeArrowheads="1"/>
          </p:cNvSpPr>
          <p:nvPr/>
        </p:nvSpPr>
        <p:spPr bwMode="auto">
          <a:xfrm>
            <a:off x="6472238" y="2546350"/>
            <a:ext cx="519112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000" b="0" smtClean="0">
                <a:latin typeface="+mj-lt"/>
              </a:rPr>
              <a:t>1</a:t>
            </a:r>
          </a:p>
        </p:txBody>
      </p:sp>
      <p:sp>
        <p:nvSpPr>
          <p:cNvPr id="71" name="Rectangle 199"/>
          <p:cNvSpPr>
            <a:spLocks noChangeArrowheads="1"/>
          </p:cNvSpPr>
          <p:nvPr/>
        </p:nvSpPr>
        <p:spPr bwMode="auto">
          <a:xfrm>
            <a:off x="5954713" y="2546350"/>
            <a:ext cx="5175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000" b="0" smtClean="0">
                <a:latin typeface="+mj-lt"/>
              </a:rPr>
              <a:t>5</a:t>
            </a:r>
          </a:p>
        </p:txBody>
      </p:sp>
      <p:sp>
        <p:nvSpPr>
          <p:cNvPr id="72" name="Rectangle 198"/>
          <p:cNvSpPr>
            <a:spLocks noChangeArrowheads="1"/>
          </p:cNvSpPr>
          <p:nvPr/>
        </p:nvSpPr>
        <p:spPr bwMode="auto">
          <a:xfrm>
            <a:off x="5435600" y="2546350"/>
            <a:ext cx="51911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000" b="0" smtClean="0">
                <a:latin typeface="+mj-lt"/>
              </a:rPr>
              <a:t>4</a:t>
            </a:r>
          </a:p>
        </p:txBody>
      </p:sp>
      <p:sp>
        <p:nvSpPr>
          <p:cNvPr id="73" name="Rectangle 197"/>
          <p:cNvSpPr>
            <a:spLocks noChangeArrowheads="1"/>
          </p:cNvSpPr>
          <p:nvPr/>
        </p:nvSpPr>
        <p:spPr bwMode="auto">
          <a:xfrm>
            <a:off x="7508875" y="2082800"/>
            <a:ext cx="5191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000" b="0" smtClean="0">
                <a:latin typeface="+mj-lt"/>
              </a:rPr>
              <a:t>3</a:t>
            </a:r>
          </a:p>
        </p:txBody>
      </p:sp>
      <p:sp>
        <p:nvSpPr>
          <p:cNvPr id="74" name="Rectangle 196"/>
          <p:cNvSpPr>
            <a:spLocks noChangeArrowheads="1"/>
          </p:cNvSpPr>
          <p:nvPr/>
        </p:nvSpPr>
        <p:spPr bwMode="auto">
          <a:xfrm>
            <a:off x="6991350" y="2082800"/>
            <a:ext cx="5175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000" b="0" smtClean="0">
                <a:latin typeface="+mj-lt"/>
              </a:rPr>
              <a:t>6</a:t>
            </a:r>
          </a:p>
        </p:txBody>
      </p:sp>
      <p:sp>
        <p:nvSpPr>
          <p:cNvPr id="75" name="Rectangle 195"/>
          <p:cNvSpPr>
            <a:spLocks noChangeArrowheads="1"/>
          </p:cNvSpPr>
          <p:nvPr/>
        </p:nvSpPr>
        <p:spPr bwMode="auto">
          <a:xfrm>
            <a:off x="6472238" y="2082800"/>
            <a:ext cx="5191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000" b="0" smtClean="0">
                <a:latin typeface="+mj-lt"/>
              </a:rPr>
              <a:t>1</a:t>
            </a:r>
          </a:p>
        </p:txBody>
      </p:sp>
      <p:sp>
        <p:nvSpPr>
          <p:cNvPr id="76" name="Rectangle 194"/>
          <p:cNvSpPr>
            <a:spLocks noChangeArrowheads="1"/>
          </p:cNvSpPr>
          <p:nvPr/>
        </p:nvSpPr>
        <p:spPr bwMode="auto">
          <a:xfrm>
            <a:off x="5954713" y="2082800"/>
            <a:ext cx="5175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000" b="0" smtClean="0">
                <a:latin typeface="+mj-lt"/>
              </a:rPr>
              <a:t>3</a:t>
            </a:r>
          </a:p>
        </p:txBody>
      </p:sp>
      <p:sp>
        <p:nvSpPr>
          <p:cNvPr id="77" name="Rectangle 193"/>
          <p:cNvSpPr>
            <a:spLocks noChangeArrowheads="1"/>
          </p:cNvSpPr>
          <p:nvPr/>
        </p:nvSpPr>
        <p:spPr bwMode="auto">
          <a:xfrm>
            <a:off x="5435600" y="2082800"/>
            <a:ext cx="5191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000" b="0" smtClean="0">
                <a:latin typeface="+mj-lt"/>
              </a:rPr>
              <a:t>6</a:t>
            </a:r>
          </a:p>
        </p:txBody>
      </p:sp>
      <p:sp>
        <p:nvSpPr>
          <p:cNvPr id="78" name="Rectangle 192"/>
          <p:cNvSpPr>
            <a:spLocks noChangeArrowheads="1"/>
          </p:cNvSpPr>
          <p:nvPr/>
        </p:nvSpPr>
        <p:spPr bwMode="auto">
          <a:xfrm>
            <a:off x="7508875" y="1616075"/>
            <a:ext cx="51911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000" b="0" smtClean="0">
                <a:latin typeface="+mj-lt"/>
              </a:rPr>
              <a:t>1</a:t>
            </a:r>
          </a:p>
        </p:txBody>
      </p:sp>
      <p:sp>
        <p:nvSpPr>
          <p:cNvPr id="79" name="Rectangle 191"/>
          <p:cNvSpPr>
            <a:spLocks noChangeArrowheads="1"/>
          </p:cNvSpPr>
          <p:nvPr/>
        </p:nvSpPr>
        <p:spPr bwMode="auto">
          <a:xfrm>
            <a:off x="6991350" y="1616075"/>
            <a:ext cx="5175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000" b="0" smtClean="0">
                <a:latin typeface="+mj-lt"/>
              </a:rPr>
              <a:t>2</a:t>
            </a:r>
          </a:p>
        </p:txBody>
      </p:sp>
      <p:sp>
        <p:nvSpPr>
          <p:cNvPr id="80" name="Rectangle 190"/>
          <p:cNvSpPr>
            <a:spLocks noChangeArrowheads="1"/>
          </p:cNvSpPr>
          <p:nvPr/>
        </p:nvSpPr>
        <p:spPr bwMode="auto">
          <a:xfrm>
            <a:off x="6472238" y="1616075"/>
            <a:ext cx="519112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000" b="0" smtClean="0">
                <a:latin typeface="+mj-lt"/>
              </a:rPr>
              <a:t>1</a:t>
            </a:r>
          </a:p>
        </p:txBody>
      </p:sp>
      <p:sp>
        <p:nvSpPr>
          <p:cNvPr id="81" name="Rectangle 189"/>
          <p:cNvSpPr>
            <a:spLocks noChangeArrowheads="1"/>
          </p:cNvSpPr>
          <p:nvPr/>
        </p:nvSpPr>
        <p:spPr bwMode="auto">
          <a:xfrm>
            <a:off x="5954713" y="1616075"/>
            <a:ext cx="5175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000" b="0" smtClean="0">
                <a:latin typeface="+mj-lt"/>
              </a:rPr>
              <a:t>1</a:t>
            </a:r>
          </a:p>
        </p:txBody>
      </p:sp>
      <p:sp>
        <p:nvSpPr>
          <p:cNvPr id="82" name="Rectangle 188"/>
          <p:cNvSpPr>
            <a:spLocks noChangeArrowheads="1"/>
          </p:cNvSpPr>
          <p:nvPr/>
        </p:nvSpPr>
        <p:spPr bwMode="auto">
          <a:xfrm>
            <a:off x="5435600" y="1616075"/>
            <a:ext cx="51911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None/>
              <a:defRPr/>
            </a:pPr>
            <a:r>
              <a:rPr lang="pt-BR" altLang="pt-BR" sz="2000" b="0" smtClean="0">
                <a:latin typeface="+mj-lt"/>
              </a:rPr>
              <a:t>2</a:t>
            </a:r>
          </a:p>
        </p:txBody>
      </p:sp>
      <p:sp>
        <p:nvSpPr>
          <p:cNvPr id="83" name="Line 203"/>
          <p:cNvSpPr>
            <a:spLocks noChangeShapeType="1"/>
          </p:cNvSpPr>
          <p:nvPr/>
        </p:nvSpPr>
        <p:spPr bwMode="auto">
          <a:xfrm>
            <a:off x="5435600" y="1616075"/>
            <a:ext cx="5191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84" name="Line 206"/>
          <p:cNvSpPr>
            <a:spLocks noChangeShapeType="1"/>
          </p:cNvSpPr>
          <p:nvPr/>
        </p:nvSpPr>
        <p:spPr bwMode="auto">
          <a:xfrm>
            <a:off x="5435600" y="3013075"/>
            <a:ext cx="5191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85" name="Line 207"/>
          <p:cNvSpPr>
            <a:spLocks noChangeShapeType="1"/>
          </p:cNvSpPr>
          <p:nvPr/>
        </p:nvSpPr>
        <p:spPr bwMode="auto">
          <a:xfrm>
            <a:off x="5435600" y="1616075"/>
            <a:ext cx="0" cy="1397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86" name="Line 212"/>
          <p:cNvSpPr>
            <a:spLocks noChangeShapeType="1"/>
          </p:cNvSpPr>
          <p:nvPr/>
        </p:nvSpPr>
        <p:spPr bwMode="auto">
          <a:xfrm>
            <a:off x="8027988" y="1616075"/>
            <a:ext cx="0" cy="4667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87" name="Line 215"/>
          <p:cNvSpPr>
            <a:spLocks noChangeShapeType="1"/>
          </p:cNvSpPr>
          <p:nvPr/>
        </p:nvSpPr>
        <p:spPr bwMode="auto">
          <a:xfrm>
            <a:off x="5954713" y="1616075"/>
            <a:ext cx="5175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88" name="Line 217"/>
          <p:cNvSpPr>
            <a:spLocks noChangeShapeType="1"/>
          </p:cNvSpPr>
          <p:nvPr/>
        </p:nvSpPr>
        <p:spPr bwMode="auto">
          <a:xfrm>
            <a:off x="6472238" y="1616075"/>
            <a:ext cx="51911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89" name="Line 219"/>
          <p:cNvSpPr>
            <a:spLocks noChangeShapeType="1"/>
          </p:cNvSpPr>
          <p:nvPr/>
        </p:nvSpPr>
        <p:spPr bwMode="auto">
          <a:xfrm>
            <a:off x="6991350" y="1616075"/>
            <a:ext cx="5175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90" name="Line 221"/>
          <p:cNvSpPr>
            <a:spLocks noChangeShapeType="1"/>
          </p:cNvSpPr>
          <p:nvPr/>
        </p:nvSpPr>
        <p:spPr bwMode="auto">
          <a:xfrm>
            <a:off x="7508875" y="1616075"/>
            <a:ext cx="5191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91" name="Line 224"/>
          <p:cNvSpPr>
            <a:spLocks noChangeShapeType="1"/>
          </p:cNvSpPr>
          <p:nvPr/>
        </p:nvSpPr>
        <p:spPr bwMode="auto">
          <a:xfrm>
            <a:off x="8027988" y="2082800"/>
            <a:ext cx="0" cy="4635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92" name="Line 234"/>
          <p:cNvSpPr>
            <a:spLocks noChangeShapeType="1"/>
          </p:cNvSpPr>
          <p:nvPr/>
        </p:nvSpPr>
        <p:spPr bwMode="auto">
          <a:xfrm>
            <a:off x="8027988" y="2546350"/>
            <a:ext cx="0" cy="4667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93" name="Line 236"/>
          <p:cNvSpPr>
            <a:spLocks noChangeShapeType="1"/>
          </p:cNvSpPr>
          <p:nvPr/>
        </p:nvSpPr>
        <p:spPr bwMode="auto">
          <a:xfrm>
            <a:off x="5954713" y="3013075"/>
            <a:ext cx="5175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94" name="Line 238"/>
          <p:cNvSpPr>
            <a:spLocks noChangeShapeType="1"/>
          </p:cNvSpPr>
          <p:nvPr/>
        </p:nvSpPr>
        <p:spPr bwMode="auto">
          <a:xfrm>
            <a:off x="6472238" y="3013075"/>
            <a:ext cx="51911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95" name="Line 240"/>
          <p:cNvSpPr>
            <a:spLocks noChangeShapeType="1"/>
          </p:cNvSpPr>
          <p:nvPr/>
        </p:nvSpPr>
        <p:spPr bwMode="auto">
          <a:xfrm>
            <a:off x="6991350" y="3013075"/>
            <a:ext cx="5175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96" name="Line 242"/>
          <p:cNvSpPr>
            <a:spLocks noChangeShapeType="1"/>
          </p:cNvSpPr>
          <p:nvPr/>
        </p:nvSpPr>
        <p:spPr bwMode="auto">
          <a:xfrm>
            <a:off x="7508875" y="3013075"/>
            <a:ext cx="5191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97" name="Line 245"/>
          <p:cNvSpPr>
            <a:spLocks noChangeShapeType="1"/>
          </p:cNvSpPr>
          <p:nvPr/>
        </p:nvSpPr>
        <p:spPr bwMode="auto">
          <a:xfrm>
            <a:off x="6991350" y="1616075"/>
            <a:ext cx="0" cy="1397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98" name="Text Box 249"/>
          <p:cNvSpPr txBox="1">
            <a:spLocks noChangeArrowheads="1"/>
          </p:cNvSpPr>
          <p:nvPr/>
        </p:nvSpPr>
        <p:spPr bwMode="auto">
          <a:xfrm>
            <a:off x="7040563" y="3206750"/>
            <a:ext cx="484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altLang="pt-BR" sz="2000" b="0" smtClean="0">
                <a:latin typeface="+mj-lt"/>
              </a:rPr>
              <a:t>+6</a:t>
            </a:r>
          </a:p>
        </p:txBody>
      </p:sp>
      <p:sp>
        <p:nvSpPr>
          <p:cNvPr id="99" name="Text Box 250"/>
          <p:cNvSpPr txBox="1">
            <a:spLocks noChangeArrowheads="1"/>
          </p:cNvSpPr>
          <p:nvPr/>
        </p:nvSpPr>
        <p:spPr bwMode="auto">
          <a:xfrm>
            <a:off x="4859338" y="3195638"/>
            <a:ext cx="576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altLang="pt-BR" sz="2000" b="0" smtClean="0">
                <a:latin typeface="+mj-lt"/>
              </a:rPr>
              <a:t>–12</a:t>
            </a:r>
          </a:p>
        </p:txBody>
      </p:sp>
      <p:sp>
        <p:nvSpPr>
          <p:cNvPr id="100" name="Text Box 251"/>
          <p:cNvSpPr txBox="1">
            <a:spLocks noChangeArrowheads="1"/>
          </p:cNvSpPr>
          <p:nvPr/>
        </p:nvSpPr>
        <p:spPr bwMode="auto">
          <a:xfrm>
            <a:off x="5578475" y="3911600"/>
            <a:ext cx="2449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altLang="pt-BR" sz="2000" b="0" smtClean="0">
                <a:latin typeface="+mj-lt"/>
              </a:rPr>
              <a:t>D = – 28 + 40 = 12</a:t>
            </a:r>
          </a:p>
        </p:txBody>
      </p:sp>
      <p:sp>
        <p:nvSpPr>
          <p:cNvPr id="101" name="Line 252"/>
          <p:cNvSpPr>
            <a:spLocks noChangeShapeType="1"/>
          </p:cNvSpPr>
          <p:nvPr/>
        </p:nvSpPr>
        <p:spPr bwMode="auto">
          <a:xfrm>
            <a:off x="5507038" y="1614488"/>
            <a:ext cx="1731962" cy="163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102" name="Text Box 253"/>
          <p:cNvSpPr txBox="1">
            <a:spLocks noChangeArrowheads="1"/>
          </p:cNvSpPr>
          <p:nvPr/>
        </p:nvSpPr>
        <p:spPr bwMode="auto">
          <a:xfrm>
            <a:off x="7558088" y="3200400"/>
            <a:ext cx="484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altLang="pt-BR" sz="2000" b="0" smtClean="0">
                <a:latin typeface="+mj-lt"/>
              </a:rPr>
              <a:t>+4</a:t>
            </a:r>
          </a:p>
        </p:txBody>
      </p:sp>
      <p:sp>
        <p:nvSpPr>
          <p:cNvPr id="103" name="Line 254"/>
          <p:cNvSpPr>
            <a:spLocks noChangeShapeType="1"/>
          </p:cNvSpPr>
          <p:nvPr/>
        </p:nvSpPr>
        <p:spPr bwMode="auto">
          <a:xfrm>
            <a:off x="6008688" y="1598613"/>
            <a:ext cx="1731962" cy="163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104" name="Line 255"/>
          <p:cNvSpPr>
            <a:spLocks noChangeShapeType="1"/>
          </p:cNvSpPr>
          <p:nvPr/>
        </p:nvSpPr>
        <p:spPr bwMode="auto">
          <a:xfrm>
            <a:off x="6469063" y="1557338"/>
            <a:ext cx="1731962" cy="163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105" name="Text Box 256"/>
          <p:cNvSpPr txBox="1">
            <a:spLocks noChangeArrowheads="1"/>
          </p:cNvSpPr>
          <p:nvPr/>
        </p:nvSpPr>
        <p:spPr bwMode="auto">
          <a:xfrm>
            <a:off x="8048625" y="3200400"/>
            <a:ext cx="627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altLang="pt-BR" sz="2000" b="0" smtClean="0">
                <a:latin typeface="+mj-lt"/>
              </a:rPr>
              <a:t>+30</a:t>
            </a:r>
          </a:p>
        </p:txBody>
      </p:sp>
      <p:sp>
        <p:nvSpPr>
          <p:cNvPr id="106" name="Line 258"/>
          <p:cNvSpPr>
            <a:spLocks noChangeShapeType="1"/>
          </p:cNvSpPr>
          <p:nvPr/>
        </p:nvSpPr>
        <p:spPr bwMode="auto">
          <a:xfrm flipH="1">
            <a:off x="5219700" y="1587500"/>
            <a:ext cx="1700213" cy="1603375"/>
          </a:xfrm>
          <a:prstGeom prst="line">
            <a:avLst/>
          </a:prstGeom>
          <a:noFill/>
          <a:ln w="9525">
            <a:solidFill>
              <a:srgbClr val="015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107" name="Text Box 259"/>
          <p:cNvSpPr txBox="1">
            <a:spLocks noChangeArrowheads="1"/>
          </p:cNvSpPr>
          <p:nvPr/>
        </p:nvSpPr>
        <p:spPr bwMode="auto">
          <a:xfrm>
            <a:off x="5364163" y="3201988"/>
            <a:ext cx="576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altLang="pt-BR" sz="2000" b="0" smtClean="0">
                <a:latin typeface="+mj-lt"/>
              </a:rPr>
              <a:t>–10</a:t>
            </a:r>
          </a:p>
        </p:txBody>
      </p:sp>
      <p:sp>
        <p:nvSpPr>
          <p:cNvPr id="108" name="Text Box 260"/>
          <p:cNvSpPr txBox="1">
            <a:spLocks noChangeArrowheads="1"/>
          </p:cNvSpPr>
          <p:nvPr/>
        </p:nvSpPr>
        <p:spPr bwMode="auto">
          <a:xfrm>
            <a:off x="5940425" y="3201988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altLang="pt-BR" sz="2000" b="0" smtClean="0">
                <a:latin typeface="+mj-lt"/>
              </a:rPr>
              <a:t>–6</a:t>
            </a:r>
          </a:p>
        </p:txBody>
      </p:sp>
      <p:sp>
        <p:nvSpPr>
          <p:cNvPr id="109" name="Line 261"/>
          <p:cNvSpPr>
            <a:spLocks noChangeShapeType="1"/>
          </p:cNvSpPr>
          <p:nvPr/>
        </p:nvSpPr>
        <p:spPr bwMode="auto">
          <a:xfrm flipH="1">
            <a:off x="5724525" y="1644650"/>
            <a:ext cx="1655763" cy="1560513"/>
          </a:xfrm>
          <a:prstGeom prst="line">
            <a:avLst/>
          </a:prstGeom>
          <a:noFill/>
          <a:ln w="9525">
            <a:solidFill>
              <a:srgbClr val="015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110" name="Line 262"/>
          <p:cNvSpPr>
            <a:spLocks noChangeShapeType="1"/>
          </p:cNvSpPr>
          <p:nvPr/>
        </p:nvSpPr>
        <p:spPr bwMode="auto">
          <a:xfrm flipH="1">
            <a:off x="6291263" y="1644650"/>
            <a:ext cx="1655762" cy="1560513"/>
          </a:xfrm>
          <a:prstGeom prst="line">
            <a:avLst/>
          </a:prstGeom>
          <a:noFill/>
          <a:ln w="9525">
            <a:solidFill>
              <a:srgbClr val="015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111" name="Text Box 263"/>
          <p:cNvSpPr txBox="1">
            <a:spLocks noChangeArrowheads="1"/>
          </p:cNvSpPr>
          <p:nvPr/>
        </p:nvSpPr>
        <p:spPr bwMode="auto">
          <a:xfrm>
            <a:off x="5148263" y="4870450"/>
            <a:ext cx="9302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altLang="pt-BR" sz="2000" b="0" smtClean="0">
                <a:latin typeface="+mj-lt"/>
              </a:rPr>
              <a:t>Área = </a:t>
            </a:r>
          </a:p>
        </p:txBody>
      </p:sp>
      <p:sp>
        <p:nvSpPr>
          <p:cNvPr id="112" name="Text Box 266"/>
          <p:cNvSpPr txBox="1">
            <a:spLocks noChangeArrowheads="1"/>
          </p:cNvSpPr>
          <p:nvPr/>
        </p:nvSpPr>
        <p:spPr bwMode="auto">
          <a:xfrm>
            <a:off x="6042025" y="4668838"/>
            <a:ext cx="5905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altLang="pt-BR" sz="2000" b="0" smtClean="0">
                <a:latin typeface="+mj-lt"/>
              </a:rPr>
              <a:t>|D|</a:t>
            </a:r>
          </a:p>
        </p:txBody>
      </p:sp>
      <p:sp>
        <p:nvSpPr>
          <p:cNvPr id="113" name="Line 267"/>
          <p:cNvSpPr>
            <a:spLocks noChangeShapeType="1"/>
          </p:cNvSpPr>
          <p:nvPr/>
        </p:nvSpPr>
        <p:spPr bwMode="auto">
          <a:xfrm>
            <a:off x="6119813" y="5067300"/>
            <a:ext cx="541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114" name="Text Box 268"/>
          <p:cNvSpPr txBox="1">
            <a:spLocks noChangeArrowheads="1"/>
          </p:cNvSpPr>
          <p:nvPr/>
        </p:nvSpPr>
        <p:spPr bwMode="auto">
          <a:xfrm>
            <a:off x="6232525" y="5049838"/>
            <a:ext cx="3159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altLang="pt-BR" sz="2000" b="0" smtClean="0">
                <a:latin typeface="+mj-lt"/>
              </a:rPr>
              <a:t>2</a:t>
            </a:r>
          </a:p>
        </p:txBody>
      </p:sp>
      <p:sp>
        <p:nvSpPr>
          <p:cNvPr id="115" name="Text Box 270"/>
          <p:cNvSpPr txBox="1">
            <a:spLocks noChangeArrowheads="1"/>
          </p:cNvSpPr>
          <p:nvPr/>
        </p:nvSpPr>
        <p:spPr bwMode="auto">
          <a:xfrm>
            <a:off x="6865938" y="4668838"/>
            <a:ext cx="6889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altLang="pt-BR" sz="2000" b="0" smtClean="0">
                <a:latin typeface="+mj-lt"/>
              </a:rPr>
              <a:t>|12|</a:t>
            </a:r>
          </a:p>
        </p:txBody>
      </p:sp>
      <p:sp>
        <p:nvSpPr>
          <p:cNvPr id="116" name="Line 271"/>
          <p:cNvSpPr>
            <a:spLocks noChangeShapeType="1"/>
          </p:cNvSpPr>
          <p:nvPr/>
        </p:nvSpPr>
        <p:spPr bwMode="auto">
          <a:xfrm>
            <a:off x="6943725" y="5067300"/>
            <a:ext cx="541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b="0" kern="0">
              <a:latin typeface="+mj-lt"/>
            </a:endParaRPr>
          </a:p>
        </p:txBody>
      </p:sp>
      <p:sp>
        <p:nvSpPr>
          <p:cNvPr id="117" name="Text Box 272"/>
          <p:cNvSpPr txBox="1">
            <a:spLocks noChangeArrowheads="1"/>
          </p:cNvSpPr>
          <p:nvPr/>
        </p:nvSpPr>
        <p:spPr bwMode="auto">
          <a:xfrm>
            <a:off x="7056438" y="5049838"/>
            <a:ext cx="3159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altLang="pt-BR" sz="2000" b="0" smtClean="0">
                <a:latin typeface="+mj-lt"/>
              </a:rPr>
              <a:t>2</a:t>
            </a:r>
          </a:p>
        </p:txBody>
      </p:sp>
      <p:sp>
        <p:nvSpPr>
          <p:cNvPr id="118" name="Text Box 273"/>
          <p:cNvSpPr txBox="1">
            <a:spLocks noChangeArrowheads="1"/>
          </p:cNvSpPr>
          <p:nvPr/>
        </p:nvSpPr>
        <p:spPr bwMode="auto">
          <a:xfrm>
            <a:off x="7491413" y="4876800"/>
            <a:ext cx="5016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altLang="pt-BR" sz="2000" b="0" dirty="0" smtClean="0">
                <a:latin typeface="+mj-lt"/>
              </a:rPr>
              <a:t>= </a:t>
            </a:r>
            <a:r>
              <a:rPr lang="pt-BR" altLang="pt-BR" sz="2000" b="0" dirty="0" smtClean="0">
                <a:solidFill>
                  <a:srgbClr val="FF0000"/>
                </a:solidFill>
                <a:latin typeface="+mj-lt"/>
              </a:rPr>
              <a:t>6</a:t>
            </a:r>
          </a:p>
        </p:txBody>
      </p:sp>
      <p:sp>
        <p:nvSpPr>
          <p:cNvPr id="119" name="Text Box 274"/>
          <p:cNvSpPr txBox="1">
            <a:spLocks noChangeArrowheads="1"/>
          </p:cNvSpPr>
          <p:nvPr/>
        </p:nvSpPr>
        <p:spPr bwMode="auto">
          <a:xfrm>
            <a:off x="6616700" y="4870450"/>
            <a:ext cx="314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altLang="pt-BR" sz="2000" b="0" smtClean="0">
                <a:latin typeface="+mj-lt"/>
              </a:rPr>
              <a:t>=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8" dur="8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9" dur="8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8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98" grpId="0"/>
      <p:bldP spid="99" grpId="0"/>
      <p:bldP spid="100" grpId="0"/>
      <p:bldP spid="102" grpId="0"/>
      <p:bldP spid="105" grpId="0"/>
      <p:bldP spid="107" grpId="0"/>
      <p:bldP spid="108" grpId="0"/>
      <p:bldP spid="111" grpId="0"/>
      <p:bldP spid="112" grpId="0"/>
      <p:bldP spid="114" grpId="0"/>
      <p:bldP spid="115" grpId="0"/>
      <p:bldP spid="117" grpId="0"/>
      <p:bldP spid="118" grpId="0"/>
      <p:bldP spid="1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7188" y="2276475"/>
            <a:ext cx="7815262" cy="19415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5400" b="1" i="1" dirty="0" smtClean="0">
                <a:solidFill>
                  <a:srgbClr val="1027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QUESTÕES</a:t>
            </a:r>
            <a:endParaRPr lang="pt-BR" sz="5400" i="1" dirty="0">
              <a:solidFill>
                <a:srgbClr val="1027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http://zonadaponte.com.sapo.pt/gifs/escola/esc00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7038" y="2566988"/>
            <a:ext cx="23050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>
            <a:spLocks noChangeArrowheads="1"/>
          </p:cNvSpPr>
          <p:nvPr/>
        </p:nvSpPr>
        <p:spPr bwMode="auto">
          <a:xfrm>
            <a:off x="5795963" y="3071813"/>
            <a:ext cx="1730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000" b="0">
                <a:cs typeface="Arial" charset="0"/>
              </a:rPr>
              <a:t>http://zonadaponte.com.sapo.pt/gifs/escola/esc003.gif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buFont typeface="Arial" charset="0"/>
              <a:buNone/>
              <a:defRPr/>
            </a:pPr>
            <a:r>
              <a:rPr lang="pt-BR" sz="2000" b="1" dirty="0" smtClean="0"/>
              <a:t>1) (FGV</a:t>
            </a:r>
            <a:r>
              <a:rPr lang="pt-BR" sz="2000" b="1" dirty="0"/>
              <a:t>) O triângulo PQR, no plano cartesiano, de vértices </a:t>
            </a:r>
            <a:r>
              <a:rPr lang="pt-BR" sz="2000" b="1" dirty="0" smtClean="0"/>
              <a:t>P(0,0</a:t>
            </a:r>
            <a:r>
              <a:rPr lang="pt-BR" sz="2000" b="1" dirty="0"/>
              <a:t>), </a:t>
            </a:r>
            <a:r>
              <a:rPr lang="pt-BR" sz="2000" b="1" dirty="0" smtClean="0"/>
              <a:t>Q(6,0</a:t>
            </a:r>
            <a:r>
              <a:rPr lang="pt-BR" sz="2000" b="1" dirty="0"/>
              <a:t>) e </a:t>
            </a:r>
            <a:r>
              <a:rPr lang="pt-BR" sz="2000" b="1" dirty="0" smtClean="0"/>
              <a:t>R(3,5</a:t>
            </a:r>
            <a:r>
              <a:rPr lang="pt-BR" sz="2000" b="1" dirty="0"/>
              <a:t>), é:</a:t>
            </a:r>
            <a:endParaRPr lang="pt-BR" sz="2000" dirty="0"/>
          </a:p>
          <a:p>
            <a:pPr marL="0" indent="0" algn="just" eaLnBrk="1" hangingPunct="1">
              <a:buFont typeface="Arial" charset="0"/>
              <a:buNone/>
              <a:defRPr/>
            </a:pPr>
            <a:r>
              <a:rPr lang="pt-BR" sz="2000" dirty="0"/>
              <a:t> </a:t>
            </a:r>
          </a:p>
          <a:p>
            <a:pPr marL="0" indent="0" algn="just" eaLnBrk="1" hangingPunct="1">
              <a:buFont typeface="Arial" charset="0"/>
              <a:buNone/>
              <a:defRPr/>
            </a:pPr>
            <a:r>
              <a:rPr lang="pt-BR" sz="2000" dirty="0"/>
              <a:t> a) equilátero.</a:t>
            </a:r>
          </a:p>
          <a:p>
            <a:pPr marL="0" indent="0" algn="just" eaLnBrk="1" hangingPunct="1">
              <a:buFont typeface="Arial" charset="0"/>
              <a:buNone/>
              <a:defRPr/>
            </a:pPr>
            <a:r>
              <a:rPr lang="pt-BR" sz="2000" dirty="0"/>
              <a:t> b) isósceles, mas não equilátero.</a:t>
            </a:r>
          </a:p>
          <a:p>
            <a:pPr marL="0" indent="0" algn="just" eaLnBrk="1" hangingPunct="1">
              <a:buFont typeface="Arial" charset="0"/>
              <a:buNone/>
              <a:defRPr/>
            </a:pPr>
            <a:r>
              <a:rPr lang="pt-BR" sz="2000" dirty="0"/>
              <a:t> c) escaleno.</a:t>
            </a:r>
          </a:p>
          <a:p>
            <a:pPr marL="0" indent="0" algn="just" eaLnBrk="1" hangingPunct="1">
              <a:buFont typeface="Arial" charset="0"/>
              <a:buNone/>
              <a:defRPr/>
            </a:pPr>
            <a:r>
              <a:rPr lang="pt-BR" sz="2000" dirty="0"/>
              <a:t> d) retângulo.</a:t>
            </a:r>
          </a:p>
          <a:p>
            <a:pPr marL="0" indent="0" algn="just" eaLnBrk="1" hangingPunct="1">
              <a:buFont typeface="Arial" charset="0"/>
              <a:buNone/>
              <a:defRPr/>
            </a:pPr>
            <a:r>
              <a:rPr lang="pt-BR" sz="2000" dirty="0"/>
              <a:t> e) obtusângulo.</a:t>
            </a:r>
          </a:p>
          <a:p>
            <a:pPr algn="just" eaLnBrk="1" hangingPunct="1">
              <a:defRPr/>
            </a:pPr>
            <a:endParaRPr lang="pt-BR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buFont typeface="Arial" charset="0"/>
              <a:buNone/>
              <a:defRPr/>
            </a:pPr>
            <a:r>
              <a:rPr lang="pt-BR" sz="2000" b="1" dirty="0" smtClean="0"/>
              <a:t>2) (Fuvest–SP</a:t>
            </a:r>
            <a:r>
              <a:rPr lang="pt-BR" sz="2000" b="1" dirty="0"/>
              <a:t>) A distância entre os pontos M(4,-5) e N(-1,7) do plano cartesiano x0y vale:</a:t>
            </a:r>
            <a:endParaRPr lang="pt-BR" sz="2000" dirty="0"/>
          </a:p>
          <a:p>
            <a:pPr algn="just" eaLnBrk="1" hangingPunct="1">
              <a:defRPr/>
            </a:pPr>
            <a:endParaRPr lang="pt-BR" sz="2000" dirty="0"/>
          </a:p>
          <a:p>
            <a:pPr marL="0" indent="0" algn="just" eaLnBrk="1" hangingPunct="1">
              <a:buFont typeface="Arial" charset="0"/>
              <a:buNone/>
              <a:defRPr/>
            </a:pPr>
            <a:r>
              <a:rPr lang="pt-BR" sz="2000" dirty="0" smtClean="0"/>
              <a:t>a) 14     </a:t>
            </a:r>
          </a:p>
          <a:p>
            <a:pPr marL="0" indent="0" algn="just" eaLnBrk="1" hangingPunct="1">
              <a:buFont typeface="Arial" charset="0"/>
              <a:buNone/>
              <a:defRPr/>
            </a:pPr>
            <a:r>
              <a:rPr lang="pt-BR" sz="2000" dirty="0" smtClean="0"/>
              <a:t>b</a:t>
            </a:r>
            <a:r>
              <a:rPr lang="pt-BR" sz="2000" dirty="0"/>
              <a:t>) 13     </a:t>
            </a:r>
            <a:endParaRPr lang="pt-BR" sz="2000" dirty="0" smtClean="0"/>
          </a:p>
          <a:p>
            <a:pPr marL="0" indent="0" algn="just" eaLnBrk="1" hangingPunct="1">
              <a:buFont typeface="Arial" charset="0"/>
              <a:buNone/>
              <a:defRPr/>
            </a:pPr>
            <a:r>
              <a:rPr lang="pt-BR" sz="2000" dirty="0" smtClean="0"/>
              <a:t>c</a:t>
            </a:r>
            <a:r>
              <a:rPr lang="pt-BR" sz="2000" dirty="0"/>
              <a:t>) 12     </a:t>
            </a:r>
            <a:endParaRPr lang="pt-BR" sz="2000" dirty="0" smtClean="0"/>
          </a:p>
          <a:p>
            <a:pPr marL="0" indent="0" algn="just" eaLnBrk="1" hangingPunct="1">
              <a:buFont typeface="Arial" charset="0"/>
              <a:buNone/>
              <a:defRPr/>
            </a:pPr>
            <a:r>
              <a:rPr lang="pt-BR" sz="2000" dirty="0" smtClean="0"/>
              <a:t>d</a:t>
            </a:r>
            <a:r>
              <a:rPr lang="pt-BR" sz="2000" dirty="0"/>
              <a:t>) 9      </a:t>
            </a:r>
            <a:endParaRPr lang="pt-BR" sz="2000" dirty="0" smtClean="0"/>
          </a:p>
          <a:p>
            <a:pPr marL="0" indent="0" algn="just" eaLnBrk="1" hangingPunct="1">
              <a:buFont typeface="Arial" charset="0"/>
              <a:buNone/>
              <a:defRPr/>
            </a:pPr>
            <a:r>
              <a:rPr lang="pt-BR" sz="2000" dirty="0" smtClean="0"/>
              <a:t>e</a:t>
            </a:r>
            <a:r>
              <a:rPr lang="pt-BR" sz="2000" dirty="0"/>
              <a:t>) 8</a:t>
            </a:r>
          </a:p>
          <a:p>
            <a:pPr marL="0" indent="0" algn="just" eaLnBrk="1" hangingPunct="1">
              <a:buFont typeface="Arial" charset="0"/>
              <a:buNone/>
              <a:defRPr/>
            </a:pPr>
            <a:r>
              <a:rPr lang="pt-BR" sz="2000" dirty="0"/>
              <a:t>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Font typeface="Arial" charset="0"/>
              <a:buNone/>
            </a:pPr>
            <a:r>
              <a:rPr lang="pt-BR" altLang="pt-BR" sz="2000" b="1" smtClean="0"/>
              <a:t>3) (PUC-SP) A(3,5), B(1,-1) e C(x,-16) pertencem a uma mesma reta, se x for igual a:</a:t>
            </a:r>
          </a:p>
          <a:p>
            <a:pPr marL="0" indent="0" algn="just">
              <a:buFont typeface="Arial" charset="0"/>
              <a:buNone/>
            </a:pPr>
            <a:endParaRPr lang="pt-BR" altLang="pt-BR" sz="2000" b="1" smtClean="0"/>
          </a:p>
          <a:p>
            <a:pPr marL="0" indent="0">
              <a:buFont typeface="Arial" charset="0"/>
              <a:buNone/>
            </a:pPr>
            <a:r>
              <a:rPr lang="pt-BR" altLang="pt-BR" sz="2000" smtClean="0"/>
              <a:t>a) -5</a:t>
            </a:r>
          </a:p>
          <a:p>
            <a:pPr marL="0" indent="0">
              <a:buFont typeface="Arial" charset="0"/>
              <a:buNone/>
            </a:pPr>
            <a:r>
              <a:rPr lang="pt-BR" altLang="pt-BR" sz="2000" smtClean="0"/>
              <a:t>b) -1</a:t>
            </a:r>
          </a:p>
          <a:p>
            <a:pPr marL="0" indent="0">
              <a:buFont typeface="Arial" charset="0"/>
              <a:buNone/>
            </a:pPr>
            <a:r>
              <a:rPr lang="pt-BR" altLang="pt-BR" sz="2000" smtClean="0"/>
              <a:t>c) -3</a:t>
            </a:r>
          </a:p>
          <a:p>
            <a:pPr marL="0" indent="0">
              <a:buFont typeface="Arial" charset="0"/>
              <a:buNone/>
            </a:pPr>
            <a:r>
              <a:rPr lang="pt-BR" altLang="pt-BR" sz="2000" smtClean="0"/>
              <a:t>d) -4</a:t>
            </a:r>
          </a:p>
          <a:p>
            <a:pPr marL="0" indent="0">
              <a:buFont typeface="Arial" charset="0"/>
              <a:buNone/>
            </a:pPr>
            <a:r>
              <a:rPr lang="pt-BR" altLang="pt-BR" sz="2000" smtClean="0"/>
              <a:t>e) -2</a:t>
            </a:r>
          </a:p>
          <a:p>
            <a:pPr marL="0" indent="0" eaLnBrk="1" hangingPunct="1">
              <a:buFont typeface="Arial" charset="0"/>
              <a:buNone/>
            </a:pPr>
            <a:endParaRPr lang="pt-BR" altLang="pt-BR" sz="2000" smtClean="0"/>
          </a:p>
          <a:p>
            <a:pPr marL="0" indent="0" eaLnBrk="1" hangingPunct="1">
              <a:buFont typeface="Arial" charset="0"/>
              <a:buNone/>
            </a:pPr>
            <a:endParaRPr lang="pt-BR" altLang="pt-BR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buFont typeface="Arial" charset="0"/>
              <a:buNone/>
              <a:defRPr/>
            </a:pPr>
            <a:r>
              <a:rPr lang="pt-BR" sz="2000" b="1" dirty="0"/>
              <a:t>4</a:t>
            </a:r>
            <a:r>
              <a:rPr lang="pt-BR" sz="2000" b="1" dirty="0" smtClean="0"/>
              <a:t>) </a:t>
            </a:r>
            <a:r>
              <a:rPr lang="pt-BR" sz="2000" b="1" dirty="0"/>
              <a:t>(PUC-RJ) O valor de </a:t>
            </a:r>
            <a:r>
              <a:rPr lang="pt-BR" sz="2000" b="1" i="1" dirty="0"/>
              <a:t>x </a:t>
            </a:r>
            <a:r>
              <a:rPr lang="pt-BR" sz="2000" b="1" dirty="0"/>
              <a:t>para que os pontos (1, 3), (–2, 4) e (x, 0) do plano sejam colineares é:</a:t>
            </a:r>
            <a:endParaRPr lang="pt-BR" sz="2000" dirty="0"/>
          </a:p>
          <a:p>
            <a:pPr marL="0" indent="0" algn="just" eaLnBrk="1" hangingPunct="1">
              <a:buFont typeface="Arial" charset="0"/>
              <a:buNone/>
              <a:defRPr/>
            </a:pPr>
            <a:endParaRPr lang="pt-BR" sz="2000" dirty="0"/>
          </a:p>
          <a:p>
            <a:pPr marL="0" indent="0" algn="just" eaLnBrk="1" hangingPunct="1">
              <a:buFont typeface="Arial" charset="0"/>
              <a:buNone/>
              <a:defRPr/>
            </a:pPr>
            <a:r>
              <a:rPr lang="pt-BR" sz="2000" dirty="0" smtClean="0"/>
              <a:t>a) 8 </a:t>
            </a:r>
            <a:r>
              <a:rPr lang="pt-BR" sz="2000" dirty="0"/>
              <a:t>	</a:t>
            </a:r>
            <a:endParaRPr lang="pt-BR" sz="2000" dirty="0" smtClean="0"/>
          </a:p>
          <a:p>
            <a:pPr marL="0" indent="0" algn="just" eaLnBrk="1" hangingPunct="1">
              <a:buFont typeface="Arial" charset="0"/>
              <a:buNone/>
              <a:defRPr/>
            </a:pPr>
            <a:r>
              <a:rPr lang="pt-BR" sz="2000" dirty="0" smtClean="0"/>
              <a:t>b</a:t>
            </a:r>
            <a:r>
              <a:rPr lang="pt-BR" sz="2000" dirty="0"/>
              <a:t>) 9 	</a:t>
            </a:r>
            <a:endParaRPr lang="pt-BR" sz="2000" dirty="0" smtClean="0"/>
          </a:p>
          <a:p>
            <a:pPr marL="0" indent="0" algn="just" eaLnBrk="1" hangingPunct="1">
              <a:buFont typeface="Arial" charset="0"/>
              <a:buNone/>
              <a:defRPr/>
            </a:pPr>
            <a:r>
              <a:rPr lang="pt-BR" sz="2000" dirty="0" smtClean="0"/>
              <a:t>c</a:t>
            </a:r>
            <a:r>
              <a:rPr lang="pt-BR" sz="2000" dirty="0"/>
              <a:t>) 11 	</a:t>
            </a:r>
            <a:endParaRPr lang="pt-BR" sz="2000" dirty="0" smtClean="0"/>
          </a:p>
          <a:p>
            <a:pPr marL="0" indent="0" algn="just" eaLnBrk="1" hangingPunct="1">
              <a:buFont typeface="Arial" charset="0"/>
              <a:buNone/>
              <a:defRPr/>
            </a:pPr>
            <a:r>
              <a:rPr lang="pt-BR" sz="2000" dirty="0" smtClean="0"/>
              <a:t>d</a:t>
            </a:r>
            <a:r>
              <a:rPr lang="pt-BR" sz="2000" dirty="0"/>
              <a:t>) 10 	</a:t>
            </a:r>
            <a:endParaRPr lang="pt-BR" sz="2000" dirty="0" smtClean="0"/>
          </a:p>
          <a:p>
            <a:pPr marL="0" indent="0" algn="just" eaLnBrk="1" hangingPunct="1">
              <a:buFont typeface="Arial" charset="0"/>
              <a:buNone/>
              <a:defRPr/>
            </a:pPr>
            <a:r>
              <a:rPr lang="pt-BR" sz="2000" dirty="0" smtClean="0"/>
              <a:t>e</a:t>
            </a:r>
            <a:r>
              <a:rPr lang="pt-BR" sz="2000" dirty="0"/>
              <a:t>) 5</a:t>
            </a:r>
          </a:p>
          <a:p>
            <a:pPr algn="just" eaLnBrk="1" hangingPunct="1">
              <a:defRPr/>
            </a:pPr>
            <a:endParaRPr lang="pt-BR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buFont typeface="Arial" charset="0"/>
              <a:buNone/>
              <a:defRPr/>
            </a:pPr>
            <a:r>
              <a:rPr lang="pt-BR" sz="2000" b="1" dirty="0"/>
              <a:t>5</a:t>
            </a:r>
            <a:r>
              <a:rPr lang="pt-BR" sz="2000" b="1" dirty="0" smtClean="0"/>
              <a:t>) </a:t>
            </a:r>
            <a:r>
              <a:rPr lang="pt-BR" sz="2000" b="1" dirty="0"/>
              <a:t>(</a:t>
            </a:r>
            <a:r>
              <a:rPr lang="pt-BR" sz="2000" b="1" dirty="0" err="1"/>
              <a:t>Vunesp</a:t>
            </a:r>
            <a:r>
              <a:rPr lang="pt-BR" sz="2000" b="1" dirty="0"/>
              <a:t>) Os pares ordenados A (0, 0); B (4, 0); C (4, 4) e D (0, 4) são os vértices de um quadrado. O ponto M divide a diagonal BD em dois segmentos congruentes. Então, M é:</a:t>
            </a:r>
            <a:endParaRPr lang="pt-BR" sz="2000" dirty="0"/>
          </a:p>
          <a:p>
            <a:pPr marL="0" indent="0" algn="just" eaLnBrk="1" hangingPunct="1">
              <a:buFont typeface="Arial" charset="0"/>
              <a:buNone/>
              <a:defRPr/>
            </a:pPr>
            <a:r>
              <a:rPr lang="pt-BR" sz="2000" b="1" dirty="0"/>
              <a:t> </a:t>
            </a:r>
            <a:endParaRPr lang="pt-BR" sz="2000" dirty="0"/>
          </a:p>
          <a:p>
            <a:pPr marL="0" indent="0" algn="just" eaLnBrk="1" hangingPunct="1">
              <a:buFont typeface="Arial" charset="0"/>
              <a:buNone/>
              <a:defRPr/>
            </a:pPr>
            <a:r>
              <a:rPr lang="pt-BR" sz="2000" dirty="0" smtClean="0"/>
              <a:t>a) (</a:t>
            </a:r>
            <a:r>
              <a:rPr lang="pt-BR" sz="2000" dirty="0"/>
              <a:t>2, 2)     </a:t>
            </a:r>
            <a:endParaRPr lang="pt-BR" sz="2000" dirty="0" smtClean="0"/>
          </a:p>
          <a:p>
            <a:pPr marL="0" indent="0" algn="just" eaLnBrk="1" hangingPunct="1">
              <a:buFont typeface="Arial" charset="0"/>
              <a:buNone/>
              <a:defRPr/>
            </a:pPr>
            <a:r>
              <a:rPr lang="pt-BR" sz="2000" dirty="0" smtClean="0"/>
              <a:t>b</a:t>
            </a:r>
            <a:r>
              <a:rPr lang="pt-BR" sz="2000" dirty="0"/>
              <a:t>) (0, 4)     </a:t>
            </a:r>
            <a:endParaRPr lang="pt-BR" sz="2000" dirty="0" smtClean="0"/>
          </a:p>
          <a:p>
            <a:pPr marL="0" indent="0" algn="just" eaLnBrk="1" hangingPunct="1">
              <a:buFont typeface="Arial" charset="0"/>
              <a:buNone/>
              <a:defRPr/>
            </a:pPr>
            <a:r>
              <a:rPr lang="pt-BR" sz="2000" dirty="0" smtClean="0"/>
              <a:t>c</a:t>
            </a:r>
            <a:r>
              <a:rPr lang="pt-BR" sz="2000" dirty="0"/>
              <a:t>) (5, 6)     </a:t>
            </a:r>
            <a:endParaRPr lang="pt-BR" sz="2000" dirty="0" smtClean="0"/>
          </a:p>
          <a:p>
            <a:pPr marL="0" indent="0" algn="just" eaLnBrk="1" hangingPunct="1">
              <a:buFont typeface="Arial" charset="0"/>
              <a:buNone/>
              <a:defRPr/>
            </a:pPr>
            <a:r>
              <a:rPr lang="pt-BR" sz="2000" dirty="0" smtClean="0"/>
              <a:t>d</a:t>
            </a:r>
            <a:r>
              <a:rPr lang="pt-BR" sz="2000" dirty="0"/>
              <a:t>) (2, 4)	 </a:t>
            </a:r>
            <a:endParaRPr lang="pt-BR" sz="2000" dirty="0" smtClean="0"/>
          </a:p>
          <a:p>
            <a:pPr marL="0" indent="0" algn="just" eaLnBrk="1" hangingPunct="1">
              <a:buFont typeface="Arial" charset="0"/>
              <a:buNone/>
              <a:defRPr/>
            </a:pPr>
            <a:r>
              <a:rPr lang="pt-BR" sz="2000" dirty="0" smtClean="0"/>
              <a:t>e</a:t>
            </a:r>
            <a:r>
              <a:rPr lang="pt-BR" sz="2000" dirty="0"/>
              <a:t>) (4, 0)</a:t>
            </a:r>
          </a:p>
          <a:p>
            <a:pPr marL="0" indent="0" algn="just" eaLnBrk="1" hangingPunct="1">
              <a:buFont typeface="Arial" charset="0"/>
              <a:buNone/>
              <a:defRPr/>
            </a:pPr>
            <a:r>
              <a:rPr lang="pt-BR" sz="2000" dirty="0"/>
              <a:t> </a:t>
            </a:r>
          </a:p>
          <a:p>
            <a:pPr algn="just" eaLnBrk="1" hangingPunct="1">
              <a:defRPr/>
            </a:pPr>
            <a:endParaRPr lang="pt-BR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92275"/>
            <a:ext cx="8229600" cy="4525963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r>
              <a:rPr lang="pt-BR" altLang="pt-BR" sz="2000" b="1" dirty="0" smtClean="0"/>
              <a:t>6) (UNIRIO) Uma universidade organizou uma expedição ao sítio arqueológico de Itaboraí, um dos mais importantes do Rio de Janeiro. Para facilitar a localização dos locais de escavação, foi adotado um sistema cartesiano de coordenadas. O objetivo da expedição é realizar escavações nos pontos A (0, 0),B (6, 18) e C (18, 6). Se o chefe da expedição pretende acampar em um ponto </a:t>
            </a:r>
            <a:r>
              <a:rPr lang="pt-BR" altLang="pt-BR" sz="2000" b="1" dirty="0" err="1" smtClean="0"/>
              <a:t>equidistante</a:t>
            </a:r>
            <a:r>
              <a:rPr lang="pt-BR" altLang="pt-BR" sz="2000" b="1" dirty="0" smtClean="0"/>
              <a:t> dos locais de escavação determine as coordenadas do local do acampamento.</a:t>
            </a:r>
          </a:p>
        </p:txBody>
      </p:sp>
      <p:sp>
        <p:nvSpPr>
          <p:cNvPr id="2" name="Retângulo 1"/>
          <p:cNvSpPr/>
          <p:nvPr/>
        </p:nvSpPr>
        <p:spPr>
          <a:xfrm>
            <a:off x="611188" y="4437063"/>
            <a:ext cx="1668462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rgbClr val="FF0000"/>
                </a:solidFill>
                <a:latin typeface="+mj-lt"/>
              </a:rPr>
              <a:t>P(15/2 ; 15/2)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41438"/>
            <a:ext cx="8229600" cy="1143000"/>
          </a:xfrm>
        </p:spPr>
        <p:txBody>
          <a:bodyPr anchor="t"/>
          <a:lstStyle/>
          <a:p>
            <a:pPr eaLnBrk="1" hangingPunct="1"/>
            <a:r>
              <a:rPr lang="pt-BR" altLang="pt-BR" sz="2800" b="1" smtClean="0">
                <a:cs typeface="Arial" charset="0"/>
              </a:rPr>
              <a:t>EXTRAS</a:t>
            </a:r>
            <a:endParaRPr lang="pt-BR" altLang="pt-BR" sz="2800" b="1" smtClean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2430463"/>
            <a:ext cx="8229600" cy="2006600"/>
          </a:xfrm>
        </p:spPr>
        <p:txBody>
          <a:bodyPr/>
          <a:lstStyle/>
          <a:p>
            <a:pPr marL="0" indent="0" algn="just">
              <a:buFont typeface="Arial" pitchFamily="34" charset="0"/>
              <a:buNone/>
              <a:defRPr/>
            </a:pPr>
            <a:r>
              <a:rPr lang="pt-BR" sz="2200" b="1" u="sng" dirty="0" smtClean="0"/>
              <a:t>GEOGEBRA </a:t>
            </a:r>
            <a:endParaRPr lang="pt-BR" sz="1500" b="1" u="sng" dirty="0" smtClean="0"/>
          </a:p>
          <a:p>
            <a:pPr marL="0" indent="0" algn="just">
              <a:buFont typeface="Arial" pitchFamily="34" charset="0"/>
              <a:buNone/>
              <a:defRPr/>
            </a:pPr>
            <a:endParaRPr lang="pt-BR" sz="1500" b="1" u="sng" dirty="0"/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BR" sz="2000" dirty="0" smtClean="0"/>
              <a:t>Utilizar o software </a:t>
            </a:r>
            <a:r>
              <a:rPr lang="pt-BR" sz="2000" dirty="0" err="1" smtClean="0"/>
              <a:t>geogebra</a:t>
            </a:r>
            <a:r>
              <a:rPr lang="pt-BR" sz="2000" dirty="0" smtClean="0"/>
              <a:t> para a representação geométrica e algébrica de ponto e reta, bem como o cálculo de distância entre dois pontos e ponto médio de um segmento.</a:t>
            </a:r>
          </a:p>
          <a:p>
            <a:pPr marL="0" indent="0" algn="just">
              <a:buClr>
                <a:srgbClr val="002060"/>
              </a:buClr>
              <a:buFont typeface="Arial" charset="0"/>
              <a:buNone/>
              <a:defRPr/>
            </a:pPr>
            <a:endParaRPr lang="pt-BR" sz="2000" dirty="0" smtClean="0"/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BR" sz="2000" dirty="0" smtClean="0"/>
              <a:t>Este programa é de uso livre e pode ser obtido no endereço: </a:t>
            </a:r>
            <a:r>
              <a:rPr lang="pt-BR" sz="2000" dirty="0" smtClean="0">
                <a:hlinkClick r:id="rId2"/>
              </a:rPr>
              <a:t>http://www.baixaki.com.br/download/geogebra.htm</a:t>
            </a:r>
            <a:r>
              <a:rPr lang="pt-BR" sz="2000" dirty="0" smtClean="0"/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Text Box 2"/>
          <p:cNvSpPr txBox="1">
            <a:spLocks noChangeArrowheads="1"/>
          </p:cNvSpPr>
          <p:nvPr/>
        </p:nvSpPr>
        <p:spPr bwMode="auto">
          <a:xfrm>
            <a:off x="6862763" y="3783013"/>
            <a:ext cx="3032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>
                <a:latin typeface="+mj-lt"/>
              </a:rPr>
              <a:t>x</a:t>
            </a:r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4265613" y="1477963"/>
            <a:ext cx="3063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dirty="0">
                <a:latin typeface="+mj-lt"/>
              </a:rPr>
              <a:t>y</a:t>
            </a:r>
          </a:p>
        </p:txBody>
      </p:sp>
      <p:grpSp>
        <p:nvGrpSpPr>
          <p:cNvPr id="253956" name="Group 4"/>
          <p:cNvGrpSpPr>
            <a:grpSpLocks/>
          </p:cNvGrpSpPr>
          <p:nvPr/>
        </p:nvGrpSpPr>
        <p:grpSpPr bwMode="auto">
          <a:xfrm>
            <a:off x="4403725" y="1871663"/>
            <a:ext cx="71438" cy="4416425"/>
            <a:chOff x="2844" y="681"/>
            <a:chExt cx="45" cy="3060"/>
          </a:xfrm>
        </p:grpSpPr>
        <p:sp>
          <p:nvSpPr>
            <p:cNvPr id="253957" name="Line 5"/>
            <p:cNvSpPr>
              <a:spLocks noChangeShapeType="1"/>
            </p:cNvSpPr>
            <p:nvPr/>
          </p:nvSpPr>
          <p:spPr bwMode="auto">
            <a:xfrm rot="-5400000">
              <a:off x="1341" y="2211"/>
              <a:ext cx="30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253958" name="Oval 6"/>
            <p:cNvSpPr>
              <a:spLocks noChangeArrowheads="1"/>
            </p:cNvSpPr>
            <p:nvPr/>
          </p:nvSpPr>
          <p:spPr bwMode="auto">
            <a:xfrm>
              <a:off x="2844" y="2197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</p:grpSp>
      <p:grpSp>
        <p:nvGrpSpPr>
          <p:cNvPr id="253959" name="Group 7"/>
          <p:cNvGrpSpPr>
            <a:grpSpLocks/>
          </p:cNvGrpSpPr>
          <p:nvPr/>
        </p:nvGrpSpPr>
        <p:grpSpPr bwMode="auto">
          <a:xfrm>
            <a:off x="2036763" y="4057650"/>
            <a:ext cx="4857750" cy="71438"/>
            <a:chOff x="1362" y="2197"/>
            <a:chExt cx="3060" cy="45"/>
          </a:xfrm>
        </p:grpSpPr>
        <p:sp>
          <p:nvSpPr>
            <p:cNvPr id="253960" name="Line 8"/>
            <p:cNvSpPr>
              <a:spLocks noChangeShapeType="1"/>
            </p:cNvSpPr>
            <p:nvPr/>
          </p:nvSpPr>
          <p:spPr bwMode="auto">
            <a:xfrm>
              <a:off x="1362" y="2223"/>
              <a:ext cx="30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253961" name="Oval 9"/>
            <p:cNvSpPr>
              <a:spLocks noChangeArrowheads="1"/>
            </p:cNvSpPr>
            <p:nvPr/>
          </p:nvSpPr>
          <p:spPr bwMode="auto">
            <a:xfrm>
              <a:off x="2853" y="2197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</p:grpSp>
      <p:sp>
        <p:nvSpPr>
          <p:cNvPr id="253962" name="Rectangle 10"/>
          <p:cNvSpPr>
            <a:spLocks noChangeArrowheads="1"/>
          </p:cNvSpPr>
          <p:nvPr/>
        </p:nvSpPr>
        <p:spPr bwMode="auto">
          <a:xfrm>
            <a:off x="4475163" y="2173288"/>
            <a:ext cx="2263775" cy="1893887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253963" name="Rectangle 11"/>
          <p:cNvSpPr>
            <a:spLocks noChangeArrowheads="1"/>
          </p:cNvSpPr>
          <p:nvPr/>
        </p:nvSpPr>
        <p:spPr bwMode="auto">
          <a:xfrm>
            <a:off x="2143125" y="2176463"/>
            <a:ext cx="2278063" cy="18938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253964" name="Rectangle 12"/>
          <p:cNvSpPr>
            <a:spLocks noChangeArrowheads="1"/>
          </p:cNvSpPr>
          <p:nvPr/>
        </p:nvSpPr>
        <p:spPr bwMode="auto">
          <a:xfrm>
            <a:off x="2143125" y="4129088"/>
            <a:ext cx="2263775" cy="1887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253965" name="Rectangle 13"/>
          <p:cNvSpPr>
            <a:spLocks noChangeArrowheads="1"/>
          </p:cNvSpPr>
          <p:nvPr/>
        </p:nvSpPr>
        <p:spPr bwMode="auto">
          <a:xfrm>
            <a:off x="4475163" y="4129088"/>
            <a:ext cx="2263775" cy="1874837"/>
          </a:xfrm>
          <a:prstGeom prst="rect">
            <a:avLst/>
          </a:prstGeom>
          <a:solidFill>
            <a:srgbClr val="FFFFA7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253966" name="Text Box 14"/>
          <p:cNvSpPr txBox="1">
            <a:spLocks noChangeArrowheads="1"/>
          </p:cNvSpPr>
          <p:nvPr/>
        </p:nvSpPr>
        <p:spPr bwMode="auto">
          <a:xfrm>
            <a:off x="4392613" y="3738563"/>
            <a:ext cx="958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dirty="0">
                <a:latin typeface="+mj-lt"/>
              </a:rPr>
              <a:t>O (0, 0)</a:t>
            </a:r>
          </a:p>
        </p:txBody>
      </p:sp>
      <p:sp>
        <p:nvSpPr>
          <p:cNvPr id="253967" name="Text Box 15"/>
          <p:cNvSpPr txBox="1">
            <a:spLocks noChangeArrowheads="1"/>
          </p:cNvSpPr>
          <p:nvPr/>
        </p:nvSpPr>
        <p:spPr bwMode="auto">
          <a:xfrm>
            <a:off x="4806950" y="2957513"/>
            <a:ext cx="15875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>
                <a:latin typeface="+mj-lt"/>
              </a:rPr>
              <a:t>1º quadrante</a:t>
            </a:r>
          </a:p>
        </p:txBody>
      </p:sp>
      <p:sp>
        <p:nvSpPr>
          <p:cNvPr id="253968" name="Text Box 16"/>
          <p:cNvSpPr txBox="1">
            <a:spLocks noChangeArrowheads="1"/>
          </p:cNvSpPr>
          <p:nvPr/>
        </p:nvSpPr>
        <p:spPr bwMode="auto">
          <a:xfrm>
            <a:off x="2603500" y="2963863"/>
            <a:ext cx="15875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dirty="0">
                <a:latin typeface="+mj-lt"/>
              </a:rPr>
              <a:t>2º quadrante</a:t>
            </a:r>
          </a:p>
        </p:txBody>
      </p:sp>
      <p:sp>
        <p:nvSpPr>
          <p:cNvPr id="253969" name="Text Box 17"/>
          <p:cNvSpPr txBox="1">
            <a:spLocks noChangeArrowheads="1"/>
          </p:cNvSpPr>
          <p:nvPr/>
        </p:nvSpPr>
        <p:spPr bwMode="auto">
          <a:xfrm>
            <a:off x="2643188" y="4803775"/>
            <a:ext cx="15875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dirty="0">
                <a:latin typeface="+mj-lt"/>
              </a:rPr>
              <a:t>3º quadrante</a:t>
            </a:r>
          </a:p>
        </p:txBody>
      </p:sp>
      <p:sp>
        <p:nvSpPr>
          <p:cNvPr id="253970" name="Text Box 18"/>
          <p:cNvSpPr txBox="1">
            <a:spLocks noChangeArrowheads="1"/>
          </p:cNvSpPr>
          <p:nvPr/>
        </p:nvSpPr>
        <p:spPr bwMode="auto">
          <a:xfrm>
            <a:off x="4849813" y="4779963"/>
            <a:ext cx="15875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>
                <a:latin typeface="+mj-lt"/>
              </a:rPr>
              <a:t>4º quadrante</a:t>
            </a:r>
          </a:p>
        </p:txBody>
      </p:sp>
      <p:sp>
        <p:nvSpPr>
          <p:cNvPr id="253971" name="AutoShape 19"/>
          <p:cNvSpPr>
            <a:spLocks noChangeArrowheads="1"/>
          </p:cNvSpPr>
          <p:nvPr/>
        </p:nvSpPr>
        <p:spPr bwMode="auto">
          <a:xfrm>
            <a:off x="7034213" y="4646613"/>
            <a:ext cx="1354137" cy="649287"/>
          </a:xfrm>
          <a:prstGeom prst="wedgeRectCallout">
            <a:avLst>
              <a:gd name="adj1" fmla="val -52417"/>
              <a:gd name="adj2" fmla="val -12848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5CFE6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pt-BR" sz="2000" dirty="0">
                <a:latin typeface="+mj-lt"/>
              </a:rPr>
              <a:t>Eixo das abscissas</a:t>
            </a:r>
          </a:p>
        </p:txBody>
      </p:sp>
      <p:sp>
        <p:nvSpPr>
          <p:cNvPr id="253972" name="AutoShape 20"/>
          <p:cNvSpPr>
            <a:spLocks noChangeArrowheads="1"/>
          </p:cNvSpPr>
          <p:nvPr/>
        </p:nvSpPr>
        <p:spPr bwMode="auto">
          <a:xfrm>
            <a:off x="6986588" y="1449388"/>
            <a:ext cx="1546225" cy="723900"/>
          </a:xfrm>
          <a:prstGeom prst="wedgeRectCallout">
            <a:avLst>
              <a:gd name="adj1" fmla="val -206005"/>
              <a:gd name="adj2" fmla="val -1780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5CFE6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pt-BR" sz="2000" dirty="0">
                <a:latin typeface="+mj-lt"/>
              </a:rPr>
              <a:t>Eixo das ordenadas</a:t>
            </a:r>
          </a:p>
        </p:txBody>
      </p:sp>
      <p:sp>
        <p:nvSpPr>
          <p:cNvPr id="253973" name="AutoShape 21"/>
          <p:cNvSpPr>
            <a:spLocks noChangeArrowheads="1"/>
          </p:cNvSpPr>
          <p:nvPr/>
        </p:nvSpPr>
        <p:spPr bwMode="auto">
          <a:xfrm>
            <a:off x="917575" y="4430713"/>
            <a:ext cx="1081088" cy="431800"/>
          </a:xfrm>
          <a:prstGeom prst="wedgeRectCallout">
            <a:avLst>
              <a:gd name="adj1" fmla="val 263949"/>
              <a:gd name="adj2" fmla="val -11397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5CFE6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pt-BR" sz="2000" dirty="0">
                <a:latin typeface="+mj-lt"/>
              </a:rPr>
              <a:t>Origem</a:t>
            </a:r>
          </a:p>
        </p:txBody>
      </p:sp>
      <p:sp>
        <p:nvSpPr>
          <p:cNvPr id="13330" name="Rectangle 22"/>
          <p:cNvSpPr>
            <a:spLocks noGrp="1" noChangeArrowheads="1"/>
          </p:cNvSpPr>
          <p:nvPr>
            <p:ph type="title"/>
          </p:nvPr>
        </p:nvSpPr>
        <p:spPr>
          <a:xfrm>
            <a:off x="323850" y="854075"/>
            <a:ext cx="8229600" cy="703263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PLANO CARTESIANO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25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5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5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3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5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5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5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53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5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5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4" grpId="0"/>
      <p:bldP spid="253955" grpId="0"/>
      <p:bldP spid="253962" grpId="0" animBg="1"/>
      <p:bldP spid="253963" grpId="0" animBg="1"/>
      <p:bldP spid="253964" grpId="0" animBg="1"/>
      <p:bldP spid="253965" grpId="0" animBg="1"/>
      <p:bldP spid="253966" grpId="0"/>
      <p:bldP spid="253967" grpId="0"/>
      <p:bldP spid="253968" grpId="0"/>
      <p:bldP spid="253969" grpId="0"/>
      <p:bldP spid="253970" grpId="0"/>
      <p:bldP spid="253971" grpId="0" animBg="1"/>
      <p:bldP spid="253972" grpId="0" animBg="1"/>
      <p:bldP spid="133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1675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2800" b="1" smtClean="0">
                <a:cs typeface="Arial" charset="0"/>
              </a:rPr>
              <a:t>REFERÊNCIAS</a:t>
            </a:r>
            <a:endParaRPr lang="pt-BR" altLang="pt-BR" sz="2800" b="1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511175" y="1700213"/>
            <a:ext cx="8280400" cy="2160587"/>
          </a:xfrm>
        </p:spPr>
        <p:txBody>
          <a:bodyPr/>
          <a:lstStyle/>
          <a:p>
            <a:pPr marL="0" indent="0" algn="just">
              <a:buClr>
                <a:srgbClr val="002060"/>
              </a:buClr>
              <a:buFont typeface="Arial" charset="0"/>
              <a:buNone/>
              <a:defRPr/>
            </a:pPr>
            <a:r>
              <a:rPr lang="pt-BR" sz="2000" b="1" u="sng" dirty="0" smtClean="0"/>
              <a:t>Sites</a:t>
            </a:r>
            <a:r>
              <a:rPr lang="pt-BR" sz="2000" b="1" dirty="0" smtClean="0"/>
              <a:t>:</a:t>
            </a:r>
            <a:endParaRPr lang="pt-BR" sz="2000" b="1" dirty="0"/>
          </a:p>
          <a:p>
            <a:pPr>
              <a:buClr>
                <a:srgbClr val="002060"/>
              </a:buClr>
              <a:buFont typeface="Wingdings" pitchFamily="2" charset="2"/>
              <a:buChar char="v"/>
              <a:defRPr/>
            </a:pPr>
            <a:endParaRPr lang="pt-BR" sz="500" dirty="0" smtClean="0"/>
          </a:p>
          <a:p>
            <a:pPr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1800" u="sng" dirty="0">
                <a:hlinkClick r:id="rId2"/>
              </a:rPr>
              <a:t>http://www.mundoeducacao.com.br/matematica/distancia-entre-dois-pontos.htm</a:t>
            </a:r>
            <a:endParaRPr lang="pt-BR" sz="1800" dirty="0"/>
          </a:p>
          <a:p>
            <a:pPr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1800" u="sng" dirty="0">
                <a:hlinkClick r:id="rId3"/>
              </a:rPr>
              <a:t>http://www.brasilescola.com/matematica/distancia-entre-dois-pontos.htm</a:t>
            </a:r>
            <a:endParaRPr lang="pt-BR" sz="1800" dirty="0"/>
          </a:p>
          <a:p>
            <a:pPr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1800" u="sng" dirty="0">
                <a:hlinkClick r:id="rId4"/>
              </a:rPr>
              <a:t>http://www.brasilescola.com/matematica/ponto-medio-um-segmento-reta.htm</a:t>
            </a:r>
            <a:endParaRPr lang="pt-BR" sz="1800" dirty="0"/>
          </a:p>
          <a:p>
            <a:pPr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1800" u="sng" dirty="0" smtClean="0">
                <a:hlinkClick r:id="rId5"/>
              </a:rPr>
              <a:t>http</a:t>
            </a:r>
            <a:r>
              <a:rPr lang="pt-BR" sz="1800" u="sng" dirty="0">
                <a:hlinkClick r:id="rId5"/>
              </a:rPr>
              <a:t>://</a:t>
            </a:r>
            <a:r>
              <a:rPr lang="pt-BR" sz="1800" u="sng" dirty="0" smtClean="0">
                <a:hlinkClick r:id="rId5"/>
              </a:rPr>
              <a:t>www.mundoeducacao.com.br/matematica/ponto-medio-um-seguimento-reta.htm</a:t>
            </a:r>
            <a:endParaRPr lang="pt-BR" sz="1800" dirty="0"/>
          </a:p>
          <a:p>
            <a:pPr>
              <a:buClr>
                <a:srgbClr val="002060"/>
              </a:buClr>
              <a:buFont typeface="Wingdings" pitchFamily="2" charset="2"/>
              <a:buChar char="v"/>
              <a:defRPr/>
            </a:pPr>
            <a:endParaRPr lang="pt-BR" sz="800" dirty="0"/>
          </a:p>
          <a:p>
            <a:pPr algn="just">
              <a:buClr>
                <a:srgbClr val="002060"/>
              </a:buClr>
              <a:buFont typeface="Wingdings" pitchFamily="2" charset="2"/>
              <a:buChar char="v"/>
              <a:defRPr/>
            </a:pPr>
            <a:endParaRPr lang="pt-BR" sz="1800" dirty="0"/>
          </a:p>
        </p:txBody>
      </p:sp>
      <p:sp>
        <p:nvSpPr>
          <p:cNvPr id="6" name="Espaço Reservado para Conteúdo 4"/>
          <p:cNvSpPr txBox="1">
            <a:spLocks/>
          </p:cNvSpPr>
          <p:nvPr/>
        </p:nvSpPr>
        <p:spPr bwMode="auto">
          <a:xfrm>
            <a:off x="539750" y="4076700"/>
            <a:ext cx="8280400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rgbClr val="002060"/>
              </a:buClr>
              <a:buFont typeface="Arial" pitchFamily="34" charset="0"/>
              <a:buNone/>
              <a:defRPr/>
            </a:pPr>
            <a:r>
              <a:rPr lang="pt-BR" sz="2000" u="sng" dirty="0"/>
              <a:t>Livros:</a:t>
            </a:r>
          </a:p>
          <a:p>
            <a:pPr marL="0" indent="0">
              <a:buFont typeface="Arial" charset="0"/>
              <a:buNone/>
              <a:defRPr/>
            </a:pPr>
            <a:endParaRPr lang="pt-BR" sz="500" b="0" dirty="0"/>
          </a:p>
          <a:p>
            <a:pPr algn="just"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1800" b="0" dirty="0" smtClean="0"/>
              <a:t>I. Silva, Cláudio Xavier da. II. Filho, Benigno Barreto. Matemática aula por aula, 3 : ensino médio – São Paulo : FTD, 2009. </a:t>
            </a:r>
          </a:p>
          <a:p>
            <a:pPr algn="just"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1800" b="0" dirty="0" smtClean="0"/>
              <a:t>Dante, Luiz Roberto. Matemática : volume único - Ática. São Paulo : Ática,  2005.</a:t>
            </a:r>
          </a:p>
          <a:p>
            <a:pPr algn="just"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1800" b="0" dirty="0" smtClean="0"/>
              <a:t>I. </a:t>
            </a:r>
            <a:r>
              <a:rPr lang="pt-BR" sz="1800" b="0" dirty="0" err="1" smtClean="0"/>
              <a:t>Iezzi,Gelson</a:t>
            </a:r>
            <a:r>
              <a:rPr lang="pt-BR" sz="1800" b="0" dirty="0" smtClean="0"/>
              <a:t>. II. </a:t>
            </a:r>
            <a:r>
              <a:rPr lang="pt-BR" sz="1800" b="0" dirty="0" err="1" smtClean="0"/>
              <a:t>Dolce</a:t>
            </a:r>
            <a:r>
              <a:rPr lang="pt-BR" sz="1800" b="0" dirty="0" smtClean="0"/>
              <a:t>, Osvaldo. III. </a:t>
            </a:r>
            <a:r>
              <a:rPr lang="pt-BR" sz="1800" b="0" dirty="0" err="1" smtClean="0"/>
              <a:t>Degenszajn</a:t>
            </a:r>
            <a:r>
              <a:rPr lang="pt-BR" sz="1800" b="0" dirty="0" smtClean="0"/>
              <a:t>, David. IV. </a:t>
            </a:r>
            <a:r>
              <a:rPr lang="pt-BR" sz="1800" b="0" dirty="0" err="1" smtClean="0"/>
              <a:t>Périgo</a:t>
            </a:r>
            <a:r>
              <a:rPr lang="pt-BR" sz="1800" b="0" dirty="0" smtClean="0"/>
              <a:t>, Roberto. Matemática : volume único – São Paulo : Atual, 2002.</a:t>
            </a:r>
            <a:endParaRPr lang="pt-BR" sz="1800" b="0" dirty="0" smtClean="0">
              <a:solidFill>
                <a:srgbClr val="0000E2"/>
              </a:solidFill>
            </a:endParaRPr>
          </a:p>
          <a:p>
            <a:pPr algn="just">
              <a:buClr>
                <a:srgbClr val="002060"/>
              </a:buClr>
              <a:buFont typeface="Wingdings" pitchFamily="2" charset="2"/>
              <a:buChar char="v"/>
              <a:defRPr/>
            </a:pPr>
            <a:endParaRPr lang="pt-BR" sz="1800" b="0" dirty="0" smtClean="0"/>
          </a:p>
          <a:p>
            <a:pPr marL="0" indent="0" algn="just">
              <a:buClr>
                <a:srgbClr val="002060"/>
              </a:buClr>
              <a:buFont typeface="Arial" charset="0"/>
              <a:buNone/>
              <a:defRPr/>
            </a:pPr>
            <a:endParaRPr lang="pt-BR" sz="180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114425" y="2540000"/>
            <a:ext cx="3586163" cy="3611563"/>
          </a:xfrm>
          <a:prstGeom prst="rect">
            <a:avLst/>
          </a:prstGeom>
          <a:solidFill>
            <a:srgbClr val="F2FD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grpSp>
        <p:nvGrpSpPr>
          <p:cNvPr id="14339" name="Group 53"/>
          <p:cNvGrpSpPr>
            <a:grpSpLocks/>
          </p:cNvGrpSpPr>
          <p:nvPr/>
        </p:nvGrpSpPr>
        <p:grpSpPr bwMode="auto">
          <a:xfrm>
            <a:off x="1452563" y="2540000"/>
            <a:ext cx="2949575" cy="3576638"/>
            <a:chOff x="1505" y="788"/>
            <a:chExt cx="1858" cy="2879"/>
          </a:xfrm>
        </p:grpSpPr>
        <p:sp>
          <p:nvSpPr>
            <p:cNvPr id="13347" name="Line 7"/>
            <p:cNvSpPr>
              <a:spLocks noChangeShapeType="1"/>
            </p:cNvSpPr>
            <p:nvPr/>
          </p:nvSpPr>
          <p:spPr bwMode="auto">
            <a:xfrm rot="10800000">
              <a:off x="1505" y="788"/>
              <a:ext cx="0" cy="2879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13348" name="Line 8"/>
            <p:cNvSpPr>
              <a:spLocks noChangeShapeType="1"/>
            </p:cNvSpPr>
            <p:nvPr/>
          </p:nvSpPr>
          <p:spPr bwMode="auto">
            <a:xfrm rot="10800000">
              <a:off x="1711" y="788"/>
              <a:ext cx="0" cy="2879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13349" name="Line 9"/>
            <p:cNvSpPr>
              <a:spLocks noChangeShapeType="1"/>
            </p:cNvSpPr>
            <p:nvPr/>
          </p:nvSpPr>
          <p:spPr bwMode="auto">
            <a:xfrm rot="10800000">
              <a:off x="1918" y="788"/>
              <a:ext cx="0" cy="2879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13350" name="Line 11"/>
            <p:cNvSpPr>
              <a:spLocks noChangeShapeType="1"/>
            </p:cNvSpPr>
            <p:nvPr/>
          </p:nvSpPr>
          <p:spPr bwMode="auto">
            <a:xfrm rot="10800000">
              <a:off x="2331" y="788"/>
              <a:ext cx="0" cy="2879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13351" name="Line 12"/>
            <p:cNvSpPr>
              <a:spLocks noChangeShapeType="1"/>
            </p:cNvSpPr>
            <p:nvPr/>
          </p:nvSpPr>
          <p:spPr bwMode="auto">
            <a:xfrm rot="10800000">
              <a:off x="2537" y="788"/>
              <a:ext cx="0" cy="2879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13352" name="Line 13"/>
            <p:cNvSpPr>
              <a:spLocks noChangeShapeType="1"/>
            </p:cNvSpPr>
            <p:nvPr/>
          </p:nvSpPr>
          <p:spPr bwMode="auto">
            <a:xfrm rot="10800000">
              <a:off x="2744" y="788"/>
              <a:ext cx="0" cy="2879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13353" name="Line 14"/>
            <p:cNvSpPr>
              <a:spLocks noChangeShapeType="1"/>
            </p:cNvSpPr>
            <p:nvPr/>
          </p:nvSpPr>
          <p:spPr bwMode="auto">
            <a:xfrm rot="10800000">
              <a:off x="2950" y="788"/>
              <a:ext cx="0" cy="2879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13354" name="Line 15"/>
            <p:cNvSpPr>
              <a:spLocks noChangeShapeType="1"/>
            </p:cNvSpPr>
            <p:nvPr/>
          </p:nvSpPr>
          <p:spPr bwMode="auto">
            <a:xfrm rot="10800000">
              <a:off x="3157" y="788"/>
              <a:ext cx="0" cy="2879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13355" name="Line 16"/>
            <p:cNvSpPr>
              <a:spLocks noChangeShapeType="1"/>
            </p:cNvSpPr>
            <p:nvPr/>
          </p:nvSpPr>
          <p:spPr bwMode="auto">
            <a:xfrm rot="10800000">
              <a:off x="3363" y="788"/>
              <a:ext cx="0" cy="2879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</p:grpSp>
      <p:grpSp>
        <p:nvGrpSpPr>
          <p:cNvPr id="14340" name="Group 54"/>
          <p:cNvGrpSpPr>
            <a:grpSpLocks/>
          </p:cNvGrpSpPr>
          <p:nvPr/>
        </p:nvGrpSpPr>
        <p:grpSpPr bwMode="auto">
          <a:xfrm>
            <a:off x="1114425" y="2540000"/>
            <a:ext cx="3587750" cy="3278188"/>
            <a:chOff x="673" y="996"/>
            <a:chExt cx="2879" cy="2065"/>
          </a:xfrm>
        </p:grpSpPr>
        <p:sp>
          <p:nvSpPr>
            <p:cNvPr id="13337" name="Line 22"/>
            <p:cNvSpPr>
              <a:spLocks noChangeShapeType="1"/>
            </p:cNvSpPr>
            <p:nvPr/>
          </p:nvSpPr>
          <p:spPr bwMode="auto">
            <a:xfrm rot="5400000">
              <a:off x="2113" y="1626"/>
              <a:ext cx="0" cy="2879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13338" name="Line 23"/>
            <p:cNvSpPr>
              <a:spLocks noChangeShapeType="1"/>
            </p:cNvSpPr>
            <p:nvPr/>
          </p:nvSpPr>
          <p:spPr bwMode="auto">
            <a:xfrm rot="5400000">
              <a:off x="2113" y="1416"/>
              <a:ext cx="0" cy="2879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13339" name="Line 24"/>
            <p:cNvSpPr>
              <a:spLocks noChangeShapeType="1"/>
            </p:cNvSpPr>
            <p:nvPr/>
          </p:nvSpPr>
          <p:spPr bwMode="auto">
            <a:xfrm rot="5400000">
              <a:off x="2113" y="1210"/>
              <a:ext cx="0" cy="2879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13340" name="Line 25"/>
            <p:cNvSpPr>
              <a:spLocks noChangeShapeType="1"/>
            </p:cNvSpPr>
            <p:nvPr/>
          </p:nvSpPr>
          <p:spPr bwMode="auto">
            <a:xfrm rot="5400000">
              <a:off x="2113" y="1002"/>
              <a:ext cx="0" cy="2879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13341" name="Line 27"/>
            <p:cNvSpPr>
              <a:spLocks noChangeShapeType="1"/>
            </p:cNvSpPr>
            <p:nvPr/>
          </p:nvSpPr>
          <p:spPr bwMode="auto">
            <a:xfrm rot="5400000">
              <a:off x="2113" y="590"/>
              <a:ext cx="0" cy="2879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13342" name="Line 28"/>
            <p:cNvSpPr>
              <a:spLocks noChangeShapeType="1"/>
            </p:cNvSpPr>
            <p:nvPr/>
          </p:nvSpPr>
          <p:spPr bwMode="auto">
            <a:xfrm rot="5400000">
              <a:off x="2113" y="384"/>
              <a:ext cx="0" cy="2879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13343" name="Line 29"/>
            <p:cNvSpPr>
              <a:spLocks noChangeShapeType="1"/>
            </p:cNvSpPr>
            <p:nvPr/>
          </p:nvSpPr>
          <p:spPr bwMode="auto">
            <a:xfrm rot="5400000">
              <a:off x="2113" y="176"/>
              <a:ext cx="0" cy="2879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13344" name="Line 30"/>
            <p:cNvSpPr>
              <a:spLocks noChangeShapeType="1"/>
            </p:cNvSpPr>
            <p:nvPr/>
          </p:nvSpPr>
          <p:spPr bwMode="auto">
            <a:xfrm rot="5400000">
              <a:off x="2113" y="-30"/>
              <a:ext cx="0" cy="2879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13345" name="Line 31"/>
            <p:cNvSpPr>
              <a:spLocks noChangeShapeType="1"/>
            </p:cNvSpPr>
            <p:nvPr/>
          </p:nvSpPr>
          <p:spPr bwMode="auto">
            <a:xfrm rot="5400000">
              <a:off x="2113" y="-236"/>
              <a:ext cx="0" cy="2879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13346" name="Line 32"/>
            <p:cNvSpPr>
              <a:spLocks noChangeShapeType="1"/>
            </p:cNvSpPr>
            <p:nvPr/>
          </p:nvSpPr>
          <p:spPr bwMode="auto">
            <a:xfrm rot="5400000">
              <a:off x="2113" y="-444"/>
              <a:ext cx="0" cy="2879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</p:grpSp>
      <p:sp>
        <p:nvSpPr>
          <p:cNvPr id="13317" name="Oval 36"/>
          <p:cNvSpPr>
            <a:spLocks noChangeArrowheads="1"/>
          </p:cNvSpPr>
          <p:nvPr/>
        </p:nvSpPr>
        <p:spPr bwMode="auto">
          <a:xfrm>
            <a:off x="3381375" y="3198813"/>
            <a:ext cx="71438" cy="71437"/>
          </a:xfrm>
          <a:prstGeom prst="ellipse">
            <a:avLst/>
          </a:prstGeom>
          <a:solidFill>
            <a:srgbClr val="442BDD"/>
          </a:solidFill>
          <a:ln w="9525">
            <a:solidFill>
              <a:srgbClr val="442B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13318" name="Text Box 37"/>
          <p:cNvSpPr txBox="1">
            <a:spLocks noChangeArrowheads="1"/>
          </p:cNvSpPr>
          <p:nvPr/>
        </p:nvSpPr>
        <p:spPr bwMode="auto">
          <a:xfrm>
            <a:off x="3352800" y="2693988"/>
            <a:ext cx="320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2000" b="0" smtClean="0">
                <a:latin typeface="+mj-lt"/>
              </a:rPr>
              <a:t>P</a:t>
            </a:r>
          </a:p>
        </p:txBody>
      </p:sp>
      <p:sp>
        <p:nvSpPr>
          <p:cNvPr id="13319" name="Line 38"/>
          <p:cNvSpPr>
            <a:spLocks noChangeShapeType="1"/>
          </p:cNvSpPr>
          <p:nvPr/>
        </p:nvSpPr>
        <p:spPr bwMode="auto">
          <a:xfrm>
            <a:off x="1042988" y="4503738"/>
            <a:ext cx="3849687" cy="0"/>
          </a:xfrm>
          <a:prstGeom prst="line">
            <a:avLst/>
          </a:prstGeom>
          <a:noFill/>
          <a:ln w="28575">
            <a:solidFill>
              <a:schemeClr val="bg2">
                <a:lumMod val="2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13320" name="Line 39"/>
          <p:cNvSpPr>
            <a:spLocks noChangeShapeType="1"/>
          </p:cNvSpPr>
          <p:nvPr/>
        </p:nvSpPr>
        <p:spPr bwMode="auto">
          <a:xfrm rot="16200000" flipV="1">
            <a:off x="450850" y="4233863"/>
            <a:ext cx="3949700" cy="0"/>
          </a:xfrm>
          <a:prstGeom prst="line">
            <a:avLst/>
          </a:prstGeom>
          <a:noFill/>
          <a:ln w="28575">
            <a:solidFill>
              <a:schemeClr val="bg2">
                <a:lumMod val="2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13321" name="Text Box 40"/>
          <p:cNvSpPr txBox="1">
            <a:spLocks noChangeArrowheads="1"/>
          </p:cNvSpPr>
          <p:nvPr/>
        </p:nvSpPr>
        <p:spPr bwMode="auto">
          <a:xfrm>
            <a:off x="4654550" y="4479925"/>
            <a:ext cx="3032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2000" b="0" smtClean="0">
                <a:latin typeface="+mj-lt"/>
              </a:rPr>
              <a:t>x</a:t>
            </a:r>
          </a:p>
        </p:txBody>
      </p:sp>
      <p:sp>
        <p:nvSpPr>
          <p:cNvPr id="13322" name="Text Box 41"/>
          <p:cNvSpPr txBox="1">
            <a:spLocks noChangeArrowheads="1"/>
          </p:cNvSpPr>
          <p:nvPr/>
        </p:nvSpPr>
        <p:spPr bwMode="auto">
          <a:xfrm>
            <a:off x="2132013" y="2193925"/>
            <a:ext cx="3063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2000" b="0" smtClean="0">
                <a:latin typeface="+mj-lt"/>
              </a:rPr>
              <a:t>y</a:t>
            </a:r>
          </a:p>
        </p:txBody>
      </p:sp>
      <p:sp>
        <p:nvSpPr>
          <p:cNvPr id="13323" name="Text Box 42"/>
          <p:cNvSpPr txBox="1">
            <a:spLocks noChangeArrowheads="1"/>
          </p:cNvSpPr>
          <p:nvPr/>
        </p:nvSpPr>
        <p:spPr bwMode="auto">
          <a:xfrm>
            <a:off x="2128838" y="4473575"/>
            <a:ext cx="3587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2000" b="0" smtClean="0">
                <a:latin typeface="+mj-lt"/>
              </a:rPr>
              <a:t>O</a:t>
            </a:r>
          </a:p>
        </p:txBody>
      </p:sp>
      <p:sp>
        <p:nvSpPr>
          <p:cNvPr id="255020" name="Text Box 44"/>
          <p:cNvSpPr txBox="1">
            <a:spLocks noChangeArrowheads="1"/>
          </p:cNvSpPr>
          <p:nvPr/>
        </p:nvSpPr>
        <p:spPr bwMode="auto">
          <a:xfrm>
            <a:off x="2157413" y="3048000"/>
            <a:ext cx="314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2000" b="0" smtClean="0">
                <a:latin typeface="+mj-lt"/>
              </a:rPr>
              <a:t>4</a:t>
            </a:r>
          </a:p>
        </p:txBody>
      </p:sp>
      <p:sp>
        <p:nvSpPr>
          <p:cNvPr id="255021" name="Text Box 45"/>
          <p:cNvSpPr txBox="1">
            <a:spLocks noChangeArrowheads="1"/>
          </p:cNvSpPr>
          <p:nvPr/>
        </p:nvSpPr>
        <p:spPr bwMode="auto">
          <a:xfrm>
            <a:off x="3265488" y="4481513"/>
            <a:ext cx="314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2000" b="0" smtClean="0">
                <a:latin typeface="+mj-lt"/>
              </a:rPr>
              <a:t>3</a:t>
            </a:r>
          </a:p>
        </p:txBody>
      </p:sp>
      <p:sp>
        <p:nvSpPr>
          <p:cNvPr id="255023" name="Line 47"/>
          <p:cNvSpPr>
            <a:spLocks noChangeShapeType="1"/>
          </p:cNvSpPr>
          <p:nvPr/>
        </p:nvSpPr>
        <p:spPr bwMode="auto">
          <a:xfrm>
            <a:off x="2444750" y="4498975"/>
            <a:ext cx="971550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255024" name="Line 48"/>
          <p:cNvSpPr>
            <a:spLocks noChangeShapeType="1"/>
          </p:cNvSpPr>
          <p:nvPr/>
        </p:nvSpPr>
        <p:spPr bwMode="auto">
          <a:xfrm rot="16200000">
            <a:off x="1782763" y="3851275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255025" name="Text Box 49"/>
          <p:cNvSpPr txBox="1">
            <a:spLocks noChangeArrowheads="1"/>
          </p:cNvSpPr>
          <p:nvPr/>
        </p:nvSpPr>
        <p:spPr bwMode="auto">
          <a:xfrm>
            <a:off x="5080000" y="2620963"/>
            <a:ext cx="1296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solidFill>
                  <a:srgbClr val="333399"/>
                </a:solidFill>
              </a:rPr>
              <a:t>P(3, 4)</a:t>
            </a:r>
          </a:p>
        </p:txBody>
      </p:sp>
      <p:sp>
        <p:nvSpPr>
          <p:cNvPr id="14355" name="Rectangle 55"/>
          <p:cNvSpPr>
            <a:spLocks noGrp="1" noChangeArrowheads="1"/>
          </p:cNvSpPr>
          <p:nvPr>
            <p:ph type="title"/>
          </p:nvPr>
        </p:nvSpPr>
        <p:spPr>
          <a:xfrm>
            <a:off x="457200" y="854075"/>
            <a:ext cx="8229600" cy="630238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COORDENADAS NO PLANO</a:t>
            </a:r>
          </a:p>
        </p:txBody>
      </p:sp>
      <p:sp>
        <p:nvSpPr>
          <p:cNvPr id="255033" name="Text Box 57"/>
          <p:cNvSpPr txBox="1">
            <a:spLocks noChangeArrowheads="1"/>
          </p:cNvSpPr>
          <p:nvPr/>
        </p:nvSpPr>
        <p:spPr bwMode="auto">
          <a:xfrm>
            <a:off x="5060950" y="3133725"/>
            <a:ext cx="25177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Clr>
                <a:srgbClr val="002060"/>
              </a:buClr>
              <a:buSzPct val="90000"/>
              <a:buFont typeface="Wingdings" pitchFamily="2" charset="2"/>
              <a:buChar char="ü"/>
              <a:defRPr/>
            </a:pPr>
            <a:r>
              <a:rPr lang="pt-BR" sz="2000" b="0" dirty="0" smtClean="0">
                <a:latin typeface="+mj-lt"/>
              </a:rPr>
              <a:t>3 é a </a:t>
            </a:r>
            <a:r>
              <a:rPr lang="pt-BR" sz="2000" dirty="0" smtClean="0">
                <a:solidFill>
                  <a:srgbClr val="0070C0"/>
                </a:solidFill>
                <a:latin typeface="+mj-lt"/>
              </a:rPr>
              <a:t>abscissa</a:t>
            </a:r>
            <a:r>
              <a:rPr lang="pt-BR" sz="2000" b="0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pt-BR" sz="2000" b="0" dirty="0" smtClean="0">
                <a:latin typeface="+mj-lt"/>
              </a:rPr>
              <a:t>de P;</a:t>
            </a:r>
          </a:p>
        </p:txBody>
      </p:sp>
      <p:sp>
        <p:nvSpPr>
          <p:cNvPr id="255034" name="Text Box 58"/>
          <p:cNvSpPr txBox="1">
            <a:spLocks noChangeArrowheads="1"/>
          </p:cNvSpPr>
          <p:nvPr/>
        </p:nvSpPr>
        <p:spPr bwMode="auto">
          <a:xfrm>
            <a:off x="5049838" y="3643313"/>
            <a:ext cx="26654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Clr>
                <a:srgbClr val="002060"/>
              </a:buClr>
              <a:buSzPct val="90000"/>
              <a:buFont typeface="Wingdings" pitchFamily="2" charset="2"/>
              <a:buChar char="ü"/>
              <a:defRPr/>
            </a:pPr>
            <a:r>
              <a:rPr lang="pt-BR" sz="2000" b="0" dirty="0" smtClean="0">
                <a:latin typeface="+mj-lt"/>
              </a:rPr>
              <a:t>4 é a </a:t>
            </a:r>
            <a:r>
              <a:rPr lang="pt-BR" sz="2000" dirty="0" smtClean="0">
                <a:solidFill>
                  <a:srgbClr val="FF0000"/>
                </a:solidFill>
                <a:latin typeface="+mj-lt"/>
              </a:rPr>
              <a:t>ordenada</a:t>
            </a:r>
            <a:r>
              <a:rPr lang="pt-BR" sz="2000" b="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pt-BR" sz="2000" b="0" dirty="0" smtClean="0">
                <a:latin typeface="+mj-lt"/>
              </a:rPr>
              <a:t>de P;</a:t>
            </a:r>
          </a:p>
        </p:txBody>
      </p:sp>
      <p:sp>
        <p:nvSpPr>
          <p:cNvPr id="255035" name="Text Box 59"/>
          <p:cNvSpPr txBox="1">
            <a:spLocks noChangeArrowheads="1"/>
          </p:cNvSpPr>
          <p:nvPr/>
        </p:nvSpPr>
        <p:spPr bwMode="auto">
          <a:xfrm>
            <a:off x="5026025" y="4146550"/>
            <a:ext cx="3867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Clr>
                <a:srgbClr val="002060"/>
              </a:buClr>
              <a:buSzPct val="90000"/>
              <a:buFont typeface="Wingdings" pitchFamily="2" charset="2"/>
              <a:buChar char="ü"/>
              <a:defRPr/>
            </a:pPr>
            <a:r>
              <a:rPr lang="pt-BR" sz="2000" b="0" dirty="0" smtClean="0">
                <a:latin typeface="+mj-lt"/>
              </a:rPr>
              <a:t>3 e 4 são as coordenadas</a:t>
            </a:r>
            <a:r>
              <a:rPr lang="pt-BR" sz="2000" b="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pt-BR" sz="2000" b="0" dirty="0" smtClean="0">
                <a:latin typeface="+mj-lt"/>
              </a:rPr>
              <a:t>de P;</a:t>
            </a:r>
          </a:p>
        </p:txBody>
      </p:sp>
      <p:sp>
        <p:nvSpPr>
          <p:cNvPr id="255036" name="Text Box 60"/>
          <p:cNvSpPr txBox="1">
            <a:spLocks noChangeArrowheads="1"/>
          </p:cNvSpPr>
          <p:nvPr/>
        </p:nvSpPr>
        <p:spPr bwMode="auto">
          <a:xfrm>
            <a:off x="6659563" y="4657725"/>
            <a:ext cx="12969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2000" dirty="0" smtClean="0">
                <a:latin typeface="+mj-lt"/>
              </a:rPr>
              <a:t>P(x, y)</a:t>
            </a:r>
          </a:p>
        </p:txBody>
      </p:sp>
      <p:sp>
        <p:nvSpPr>
          <p:cNvPr id="255037" name="Text Box 61"/>
          <p:cNvSpPr txBox="1">
            <a:spLocks noChangeArrowheads="1"/>
          </p:cNvSpPr>
          <p:nvPr/>
        </p:nvSpPr>
        <p:spPr bwMode="auto">
          <a:xfrm>
            <a:off x="5075238" y="4635500"/>
            <a:ext cx="1873250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ü"/>
            </a:pPr>
            <a:r>
              <a:rPr lang="pt-BR" altLang="pt-BR" sz="2000" b="0"/>
              <a:t> Em geral:</a:t>
            </a:r>
          </a:p>
        </p:txBody>
      </p:sp>
      <p:sp>
        <p:nvSpPr>
          <p:cNvPr id="4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847725"/>
          </a:xfrm>
        </p:spPr>
        <p:txBody>
          <a:bodyPr/>
          <a:lstStyle/>
          <a:p>
            <a:pPr algn="just">
              <a:buClr>
                <a:srgbClr val="002060"/>
              </a:buClr>
              <a:buFont typeface="Wingdings" pitchFamily="2" charset="2"/>
              <a:buChar char="v"/>
            </a:pPr>
            <a:r>
              <a:rPr lang="pt-BR" altLang="pt-BR" sz="2000" smtClean="0"/>
              <a:t>A localização de um ponto P(x</a:t>
            </a:r>
            <a:r>
              <a:rPr lang="pt-BR" altLang="pt-BR" sz="2000" baseline="-25000" smtClean="0"/>
              <a:t>p</a:t>
            </a:r>
            <a:r>
              <a:rPr lang="pt-BR" altLang="pt-BR" sz="2000" smtClean="0"/>
              <a:t>, y</a:t>
            </a:r>
            <a:r>
              <a:rPr lang="pt-BR" altLang="pt-BR" sz="2000" baseline="-25000" smtClean="0"/>
              <a:t>p</a:t>
            </a:r>
            <a:r>
              <a:rPr lang="pt-BR" altLang="pt-BR" sz="2000" smtClean="0"/>
              <a:t>) no plano cartesiano é feita pelas suas coordenadas (abscissa e ordenada).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55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255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55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255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55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3" dur="80"/>
                                        <p:tgtEl>
                                          <p:spTgt spid="2550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4" dur="80"/>
                                        <p:tgtEl>
                                          <p:spTgt spid="2550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80"/>
                                        <p:tgtEl>
                                          <p:spTgt spid="2550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0" dur="80"/>
                                        <p:tgtEl>
                                          <p:spTgt spid="2550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1" dur="80"/>
                                        <p:tgtEl>
                                          <p:spTgt spid="2550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80"/>
                                        <p:tgtEl>
                                          <p:spTgt spid="2550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7" dur="80"/>
                                        <p:tgtEl>
                                          <p:spTgt spid="2550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8" dur="80"/>
                                        <p:tgtEl>
                                          <p:spTgt spid="2550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80"/>
                                        <p:tgtEl>
                                          <p:spTgt spid="2550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55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5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  <p:bldP spid="13317" grpId="0" animBg="1"/>
      <p:bldP spid="13318" grpId="0"/>
      <p:bldP spid="13321" grpId="0"/>
      <p:bldP spid="13322" grpId="0"/>
      <p:bldP spid="13323" grpId="0"/>
      <p:bldP spid="255020" grpId="0"/>
      <p:bldP spid="255021" grpId="0"/>
      <p:bldP spid="255025" grpId="0"/>
      <p:bldP spid="14355" grpId="0"/>
      <p:bldP spid="255033" grpId="0"/>
      <p:bldP spid="255034" grpId="0"/>
      <p:bldP spid="255035" grpId="0"/>
      <p:bldP spid="255036" grpId="0"/>
      <p:bldP spid="255037" grpId="0"/>
      <p:bldP spid="4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5"/>
          <p:cNvSpPr>
            <a:spLocks noGrp="1" noChangeArrowheads="1"/>
          </p:cNvSpPr>
          <p:nvPr>
            <p:ph type="title"/>
          </p:nvPr>
        </p:nvSpPr>
        <p:spPr>
          <a:xfrm>
            <a:off x="457200" y="908050"/>
            <a:ext cx="8229600" cy="703263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SINAIS NO PLANO</a:t>
            </a:r>
          </a:p>
        </p:txBody>
      </p:sp>
      <p:sp>
        <p:nvSpPr>
          <p:cNvPr id="256067" name="Rectangle 67"/>
          <p:cNvSpPr>
            <a:spLocks noChangeArrowheads="1"/>
          </p:cNvSpPr>
          <p:nvPr/>
        </p:nvSpPr>
        <p:spPr bwMode="auto">
          <a:xfrm>
            <a:off x="2405063" y="2141538"/>
            <a:ext cx="3925887" cy="3875087"/>
          </a:xfrm>
          <a:prstGeom prst="rect">
            <a:avLst/>
          </a:prstGeom>
          <a:solidFill>
            <a:srgbClr val="EAFCE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256069" name="Line 69"/>
          <p:cNvSpPr>
            <a:spLocks noChangeShapeType="1"/>
          </p:cNvSpPr>
          <p:nvPr/>
        </p:nvSpPr>
        <p:spPr bwMode="auto">
          <a:xfrm rot="10800000">
            <a:off x="3082925" y="2138363"/>
            <a:ext cx="0" cy="3878262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256070" name="Line 70"/>
          <p:cNvSpPr>
            <a:spLocks noChangeShapeType="1"/>
          </p:cNvSpPr>
          <p:nvPr/>
        </p:nvSpPr>
        <p:spPr bwMode="auto">
          <a:xfrm rot="10800000">
            <a:off x="3409950" y="2138363"/>
            <a:ext cx="0" cy="3878262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256071" name="Line 71"/>
          <p:cNvSpPr>
            <a:spLocks noChangeShapeType="1"/>
          </p:cNvSpPr>
          <p:nvPr/>
        </p:nvSpPr>
        <p:spPr bwMode="auto">
          <a:xfrm rot="10800000">
            <a:off x="3738563" y="2138363"/>
            <a:ext cx="0" cy="3878262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256072" name="Line 72"/>
          <p:cNvSpPr>
            <a:spLocks noChangeShapeType="1"/>
          </p:cNvSpPr>
          <p:nvPr/>
        </p:nvSpPr>
        <p:spPr bwMode="auto">
          <a:xfrm rot="10800000">
            <a:off x="4394200" y="2138363"/>
            <a:ext cx="0" cy="3878262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256073" name="Line 73"/>
          <p:cNvSpPr>
            <a:spLocks noChangeShapeType="1"/>
          </p:cNvSpPr>
          <p:nvPr/>
        </p:nvSpPr>
        <p:spPr bwMode="auto">
          <a:xfrm rot="10800000">
            <a:off x="4721225" y="2138363"/>
            <a:ext cx="0" cy="3878262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256074" name="Line 74"/>
          <p:cNvSpPr>
            <a:spLocks noChangeShapeType="1"/>
          </p:cNvSpPr>
          <p:nvPr/>
        </p:nvSpPr>
        <p:spPr bwMode="auto">
          <a:xfrm rot="10800000">
            <a:off x="5049838" y="2138363"/>
            <a:ext cx="0" cy="3878262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256075" name="Line 75"/>
          <p:cNvSpPr>
            <a:spLocks noChangeShapeType="1"/>
          </p:cNvSpPr>
          <p:nvPr/>
        </p:nvSpPr>
        <p:spPr bwMode="auto">
          <a:xfrm rot="10800000">
            <a:off x="5376863" y="2138363"/>
            <a:ext cx="0" cy="3878262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256076" name="Line 76"/>
          <p:cNvSpPr>
            <a:spLocks noChangeShapeType="1"/>
          </p:cNvSpPr>
          <p:nvPr/>
        </p:nvSpPr>
        <p:spPr bwMode="auto">
          <a:xfrm rot="10800000">
            <a:off x="5705475" y="2138363"/>
            <a:ext cx="0" cy="3878262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256077" name="Line 77"/>
          <p:cNvSpPr>
            <a:spLocks noChangeShapeType="1"/>
          </p:cNvSpPr>
          <p:nvPr/>
        </p:nvSpPr>
        <p:spPr bwMode="auto">
          <a:xfrm rot="10800000">
            <a:off x="6032500" y="2138363"/>
            <a:ext cx="0" cy="3878262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256079" name="Line 79"/>
          <p:cNvSpPr>
            <a:spLocks noChangeShapeType="1"/>
          </p:cNvSpPr>
          <p:nvPr/>
        </p:nvSpPr>
        <p:spPr bwMode="auto">
          <a:xfrm rot="5400000">
            <a:off x="4368801" y="3754437"/>
            <a:ext cx="0" cy="39274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256080" name="Line 80"/>
          <p:cNvSpPr>
            <a:spLocks noChangeShapeType="1"/>
          </p:cNvSpPr>
          <p:nvPr/>
        </p:nvSpPr>
        <p:spPr bwMode="auto">
          <a:xfrm rot="5400000">
            <a:off x="4368801" y="3425825"/>
            <a:ext cx="0" cy="39274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256081" name="Line 81"/>
          <p:cNvSpPr>
            <a:spLocks noChangeShapeType="1"/>
          </p:cNvSpPr>
          <p:nvPr/>
        </p:nvSpPr>
        <p:spPr bwMode="auto">
          <a:xfrm rot="5400000">
            <a:off x="4368801" y="3098800"/>
            <a:ext cx="0" cy="39274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256082" name="Line 82"/>
          <p:cNvSpPr>
            <a:spLocks noChangeShapeType="1"/>
          </p:cNvSpPr>
          <p:nvPr/>
        </p:nvSpPr>
        <p:spPr bwMode="auto">
          <a:xfrm rot="5400000">
            <a:off x="4368801" y="2770187"/>
            <a:ext cx="0" cy="39274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256083" name="Line 83"/>
          <p:cNvSpPr>
            <a:spLocks noChangeShapeType="1"/>
          </p:cNvSpPr>
          <p:nvPr/>
        </p:nvSpPr>
        <p:spPr bwMode="auto">
          <a:xfrm rot="5400000">
            <a:off x="4368801" y="2114550"/>
            <a:ext cx="0" cy="39274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256084" name="Line 84"/>
          <p:cNvSpPr>
            <a:spLocks noChangeShapeType="1"/>
          </p:cNvSpPr>
          <p:nvPr/>
        </p:nvSpPr>
        <p:spPr bwMode="auto">
          <a:xfrm rot="5400000">
            <a:off x="4368801" y="1787525"/>
            <a:ext cx="0" cy="39274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256085" name="Line 85"/>
          <p:cNvSpPr>
            <a:spLocks noChangeShapeType="1"/>
          </p:cNvSpPr>
          <p:nvPr/>
        </p:nvSpPr>
        <p:spPr bwMode="auto">
          <a:xfrm rot="5400000">
            <a:off x="4368801" y="1458912"/>
            <a:ext cx="0" cy="39274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256086" name="Line 86"/>
          <p:cNvSpPr>
            <a:spLocks noChangeShapeType="1"/>
          </p:cNvSpPr>
          <p:nvPr/>
        </p:nvSpPr>
        <p:spPr bwMode="auto">
          <a:xfrm rot="5400000">
            <a:off x="4368801" y="1131887"/>
            <a:ext cx="0" cy="39274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256087" name="Line 87"/>
          <p:cNvSpPr>
            <a:spLocks noChangeShapeType="1"/>
          </p:cNvSpPr>
          <p:nvPr/>
        </p:nvSpPr>
        <p:spPr bwMode="auto">
          <a:xfrm rot="5400000">
            <a:off x="4368801" y="803275"/>
            <a:ext cx="0" cy="39274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256088" name="Line 88"/>
          <p:cNvSpPr>
            <a:spLocks noChangeShapeType="1"/>
          </p:cNvSpPr>
          <p:nvPr/>
        </p:nvSpPr>
        <p:spPr bwMode="auto">
          <a:xfrm rot="5400000">
            <a:off x="4368801" y="476250"/>
            <a:ext cx="0" cy="39274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256093" name="Text Box 93"/>
          <p:cNvSpPr txBox="1">
            <a:spLocks noChangeArrowheads="1"/>
          </p:cNvSpPr>
          <p:nvPr/>
        </p:nvSpPr>
        <p:spPr bwMode="auto">
          <a:xfrm>
            <a:off x="6313488" y="39989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2000" smtClean="0">
                <a:latin typeface="+mj-lt"/>
              </a:rPr>
              <a:t>x</a:t>
            </a:r>
          </a:p>
        </p:txBody>
      </p:sp>
      <p:sp>
        <p:nvSpPr>
          <p:cNvPr id="256094" name="Text Box 94"/>
          <p:cNvSpPr txBox="1">
            <a:spLocks noChangeArrowheads="1"/>
          </p:cNvSpPr>
          <p:nvPr/>
        </p:nvSpPr>
        <p:spPr bwMode="auto">
          <a:xfrm>
            <a:off x="4381500" y="1700213"/>
            <a:ext cx="3063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2000" smtClean="0">
                <a:latin typeface="+mj-lt"/>
              </a:rPr>
              <a:t>y</a:t>
            </a:r>
          </a:p>
        </p:txBody>
      </p:sp>
      <p:sp>
        <p:nvSpPr>
          <p:cNvPr id="256102" name="Line 102"/>
          <p:cNvSpPr>
            <a:spLocks noChangeShapeType="1"/>
          </p:cNvSpPr>
          <p:nvPr/>
        </p:nvSpPr>
        <p:spPr bwMode="auto">
          <a:xfrm rot="10800000">
            <a:off x="2741613" y="2138363"/>
            <a:ext cx="0" cy="3878262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256104" name="Line 104"/>
          <p:cNvSpPr>
            <a:spLocks noChangeShapeType="1"/>
          </p:cNvSpPr>
          <p:nvPr/>
        </p:nvSpPr>
        <p:spPr bwMode="auto">
          <a:xfrm rot="10800000">
            <a:off x="4062413" y="2138363"/>
            <a:ext cx="0" cy="3878262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256105" name="Line 105"/>
          <p:cNvSpPr>
            <a:spLocks noChangeShapeType="1"/>
          </p:cNvSpPr>
          <p:nvPr/>
        </p:nvSpPr>
        <p:spPr bwMode="auto">
          <a:xfrm rot="5400000">
            <a:off x="4368801" y="2430462"/>
            <a:ext cx="0" cy="39274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256106" name="Rectangle 106"/>
          <p:cNvSpPr>
            <a:spLocks noChangeArrowheads="1"/>
          </p:cNvSpPr>
          <p:nvPr/>
        </p:nvSpPr>
        <p:spPr bwMode="auto">
          <a:xfrm>
            <a:off x="2390775" y="2098675"/>
            <a:ext cx="1987550" cy="19542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EBEB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256107" name="Rectangle 107"/>
          <p:cNvSpPr>
            <a:spLocks noChangeArrowheads="1"/>
          </p:cNvSpPr>
          <p:nvPr/>
        </p:nvSpPr>
        <p:spPr bwMode="auto">
          <a:xfrm>
            <a:off x="4395788" y="4086225"/>
            <a:ext cx="1941512" cy="1954213"/>
          </a:xfrm>
          <a:prstGeom prst="rect">
            <a:avLst/>
          </a:prstGeom>
          <a:solidFill>
            <a:srgbClr val="FFFFA7"/>
          </a:solidFill>
          <a:ln w="9525">
            <a:solidFill>
              <a:srgbClr val="EBEB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256116" name="Rectangle 116"/>
          <p:cNvSpPr>
            <a:spLocks noChangeArrowheads="1"/>
          </p:cNvSpPr>
          <p:nvPr/>
        </p:nvSpPr>
        <p:spPr bwMode="auto">
          <a:xfrm>
            <a:off x="2390775" y="4083050"/>
            <a:ext cx="1987550" cy="19669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256117" name="Rectangle 117"/>
          <p:cNvSpPr>
            <a:spLocks noChangeArrowheads="1"/>
          </p:cNvSpPr>
          <p:nvPr/>
        </p:nvSpPr>
        <p:spPr bwMode="auto">
          <a:xfrm>
            <a:off x="4397375" y="2100263"/>
            <a:ext cx="1954213" cy="1957387"/>
          </a:xfrm>
          <a:prstGeom prst="rect">
            <a:avLst/>
          </a:prstGeom>
          <a:solidFill>
            <a:srgbClr val="BAE3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EBEB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256092" name="Line 92"/>
          <p:cNvSpPr>
            <a:spLocks noChangeShapeType="1"/>
          </p:cNvSpPr>
          <p:nvPr/>
        </p:nvSpPr>
        <p:spPr bwMode="auto">
          <a:xfrm rot="16200000">
            <a:off x="2324100" y="4029076"/>
            <a:ext cx="4137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256091" name="Line 91"/>
          <p:cNvSpPr>
            <a:spLocks noChangeShapeType="1"/>
          </p:cNvSpPr>
          <p:nvPr/>
        </p:nvSpPr>
        <p:spPr bwMode="auto">
          <a:xfrm>
            <a:off x="2333625" y="4071938"/>
            <a:ext cx="4189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grpSp>
        <p:nvGrpSpPr>
          <p:cNvPr id="256120" name="Group 120"/>
          <p:cNvGrpSpPr>
            <a:grpSpLocks/>
          </p:cNvGrpSpPr>
          <p:nvPr/>
        </p:nvGrpSpPr>
        <p:grpSpPr bwMode="auto">
          <a:xfrm>
            <a:off x="5948363" y="4164013"/>
            <a:ext cx="312737" cy="400050"/>
            <a:chOff x="3460" y="1752"/>
            <a:chExt cx="197" cy="252"/>
          </a:xfrm>
        </p:grpSpPr>
        <p:sp>
          <p:nvSpPr>
            <p:cNvPr id="14395" name="Oval 118"/>
            <p:cNvSpPr>
              <a:spLocks noChangeArrowheads="1"/>
            </p:cNvSpPr>
            <p:nvPr/>
          </p:nvSpPr>
          <p:spPr bwMode="auto">
            <a:xfrm>
              <a:off x="3470" y="1797"/>
              <a:ext cx="159" cy="15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14396" name="Text Box 110"/>
            <p:cNvSpPr txBox="1">
              <a:spLocks noChangeArrowheads="1"/>
            </p:cNvSpPr>
            <p:nvPr/>
          </p:nvSpPr>
          <p:spPr bwMode="auto">
            <a:xfrm>
              <a:off x="3460" y="1752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pt-BR" sz="2000" dirty="0" smtClean="0">
                  <a:latin typeface="+mj-lt"/>
                </a:rPr>
                <a:t>+</a:t>
              </a:r>
            </a:p>
          </p:txBody>
        </p:sp>
      </p:grpSp>
      <p:grpSp>
        <p:nvGrpSpPr>
          <p:cNvPr id="256121" name="Group 121"/>
          <p:cNvGrpSpPr>
            <a:grpSpLocks/>
          </p:cNvGrpSpPr>
          <p:nvPr/>
        </p:nvGrpSpPr>
        <p:grpSpPr bwMode="auto">
          <a:xfrm>
            <a:off x="5934075" y="3529013"/>
            <a:ext cx="312738" cy="400050"/>
            <a:chOff x="3451" y="1752"/>
            <a:chExt cx="197" cy="252"/>
          </a:xfrm>
        </p:grpSpPr>
        <p:sp>
          <p:nvSpPr>
            <p:cNvPr id="14393" name="Oval 122"/>
            <p:cNvSpPr>
              <a:spLocks noChangeArrowheads="1"/>
            </p:cNvSpPr>
            <p:nvPr/>
          </p:nvSpPr>
          <p:spPr bwMode="auto">
            <a:xfrm>
              <a:off x="3470" y="1797"/>
              <a:ext cx="159" cy="15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14394" name="Text Box 123"/>
            <p:cNvSpPr txBox="1">
              <a:spLocks noChangeArrowheads="1"/>
            </p:cNvSpPr>
            <p:nvPr/>
          </p:nvSpPr>
          <p:spPr bwMode="auto">
            <a:xfrm>
              <a:off x="3451" y="1752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pt-BR" sz="2000" dirty="0" smtClean="0">
                  <a:latin typeface="+mj-lt"/>
                </a:rPr>
                <a:t>+</a:t>
              </a:r>
            </a:p>
          </p:txBody>
        </p:sp>
      </p:grpSp>
      <p:grpSp>
        <p:nvGrpSpPr>
          <p:cNvPr id="256124" name="Group 124"/>
          <p:cNvGrpSpPr>
            <a:grpSpLocks/>
          </p:cNvGrpSpPr>
          <p:nvPr/>
        </p:nvGrpSpPr>
        <p:grpSpPr bwMode="auto">
          <a:xfrm>
            <a:off x="4498975" y="2147888"/>
            <a:ext cx="312738" cy="400050"/>
            <a:chOff x="3451" y="1752"/>
            <a:chExt cx="197" cy="252"/>
          </a:xfrm>
        </p:grpSpPr>
        <p:sp>
          <p:nvSpPr>
            <p:cNvPr id="14391" name="Oval 125"/>
            <p:cNvSpPr>
              <a:spLocks noChangeArrowheads="1"/>
            </p:cNvSpPr>
            <p:nvPr/>
          </p:nvSpPr>
          <p:spPr bwMode="auto">
            <a:xfrm>
              <a:off x="3470" y="1797"/>
              <a:ext cx="159" cy="15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14392" name="Text Box 126"/>
            <p:cNvSpPr txBox="1">
              <a:spLocks noChangeArrowheads="1"/>
            </p:cNvSpPr>
            <p:nvPr/>
          </p:nvSpPr>
          <p:spPr bwMode="auto">
            <a:xfrm>
              <a:off x="3451" y="1752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pt-BR" sz="2000" dirty="0" smtClean="0">
                  <a:latin typeface="+mj-lt"/>
                </a:rPr>
                <a:t>+</a:t>
              </a:r>
            </a:p>
          </p:txBody>
        </p:sp>
      </p:grpSp>
      <p:grpSp>
        <p:nvGrpSpPr>
          <p:cNvPr id="256127" name="Group 127"/>
          <p:cNvGrpSpPr>
            <a:grpSpLocks/>
          </p:cNvGrpSpPr>
          <p:nvPr/>
        </p:nvGrpSpPr>
        <p:grpSpPr bwMode="auto">
          <a:xfrm>
            <a:off x="3975100" y="2152650"/>
            <a:ext cx="312738" cy="400050"/>
            <a:chOff x="3460" y="1752"/>
            <a:chExt cx="197" cy="252"/>
          </a:xfrm>
        </p:grpSpPr>
        <p:sp>
          <p:nvSpPr>
            <p:cNvPr id="14389" name="Oval 128"/>
            <p:cNvSpPr>
              <a:spLocks noChangeArrowheads="1"/>
            </p:cNvSpPr>
            <p:nvPr/>
          </p:nvSpPr>
          <p:spPr bwMode="auto">
            <a:xfrm>
              <a:off x="3470" y="1797"/>
              <a:ext cx="159" cy="15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14390" name="Text Box 129"/>
            <p:cNvSpPr txBox="1">
              <a:spLocks noChangeArrowheads="1"/>
            </p:cNvSpPr>
            <p:nvPr/>
          </p:nvSpPr>
          <p:spPr bwMode="auto">
            <a:xfrm>
              <a:off x="3460" y="1752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pt-BR" sz="2000" dirty="0" smtClean="0">
                  <a:latin typeface="+mj-lt"/>
                </a:rPr>
                <a:t>+</a:t>
              </a:r>
            </a:p>
          </p:txBody>
        </p:sp>
      </p:grpSp>
      <p:grpSp>
        <p:nvGrpSpPr>
          <p:cNvPr id="256133" name="Group 133"/>
          <p:cNvGrpSpPr>
            <a:grpSpLocks/>
          </p:cNvGrpSpPr>
          <p:nvPr/>
        </p:nvGrpSpPr>
        <p:grpSpPr bwMode="auto">
          <a:xfrm>
            <a:off x="2541588" y="3644900"/>
            <a:ext cx="312737" cy="400050"/>
            <a:chOff x="3451" y="2704"/>
            <a:chExt cx="197" cy="252"/>
          </a:xfrm>
        </p:grpSpPr>
        <p:sp>
          <p:nvSpPr>
            <p:cNvPr id="14387" name="Oval 131"/>
            <p:cNvSpPr>
              <a:spLocks noChangeArrowheads="1"/>
            </p:cNvSpPr>
            <p:nvPr/>
          </p:nvSpPr>
          <p:spPr bwMode="auto">
            <a:xfrm>
              <a:off x="3461" y="2749"/>
              <a:ext cx="159" cy="15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14388" name="Text Box 132"/>
            <p:cNvSpPr txBox="1">
              <a:spLocks noChangeArrowheads="1"/>
            </p:cNvSpPr>
            <p:nvPr/>
          </p:nvSpPr>
          <p:spPr bwMode="auto">
            <a:xfrm>
              <a:off x="3451" y="2704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pt-BR" sz="2000" dirty="0" smtClean="0">
                  <a:latin typeface="+mj-lt"/>
                </a:rPr>
                <a:t>–</a:t>
              </a:r>
            </a:p>
          </p:txBody>
        </p:sp>
      </p:grpSp>
      <p:grpSp>
        <p:nvGrpSpPr>
          <p:cNvPr id="256134" name="Group 134"/>
          <p:cNvGrpSpPr>
            <a:grpSpLocks/>
          </p:cNvGrpSpPr>
          <p:nvPr/>
        </p:nvGrpSpPr>
        <p:grpSpPr bwMode="auto">
          <a:xfrm>
            <a:off x="2541588" y="4140200"/>
            <a:ext cx="312737" cy="400050"/>
            <a:chOff x="3451" y="2704"/>
            <a:chExt cx="197" cy="252"/>
          </a:xfrm>
        </p:grpSpPr>
        <p:sp>
          <p:nvSpPr>
            <p:cNvPr id="14385" name="Oval 135"/>
            <p:cNvSpPr>
              <a:spLocks noChangeArrowheads="1"/>
            </p:cNvSpPr>
            <p:nvPr/>
          </p:nvSpPr>
          <p:spPr bwMode="auto">
            <a:xfrm>
              <a:off x="3461" y="2749"/>
              <a:ext cx="159" cy="15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14386" name="Text Box 136"/>
            <p:cNvSpPr txBox="1">
              <a:spLocks noChangeArrowheads="1"/>
            </p:cNvSpPr>
            <p:nvPr/>
          </p:nvSpPr>
          <p:spPr bwMode="auto">
            <a:xfrm>
              <a:off x="3451" y="2704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pt-BR" sz="2000" dirty="0" smtClean="0">
                  <a:latin typeface="+mj-lt"/>
                </a:rPr>
                <a:t>–</a:t>
              </a:r>
            </a:p>
          </p:txBody>
        </p:sp>
      </p:grpSp>
      <p:grpSp>
        <p:nvGrpSpPr>
          <p:cNvPr id="256137" name="Group 137"/>
          <p:cNvGrpSpPr>
            <a:grpSpLocks/>
          </p:cNvGrpSpPr>
          <p:nvPr/>
        </p:nvGrpSpPr>
        <p:grpSpPr bwMode="auto">
          <a:xfrm>
            <a:off x="3989388" y="5521325"/>
            <a:ext cx="312737" cy="400050"/>
            <a:chOff x="3442" y="2704"/>
            <a:chExt cx="197" cy="252"/>
          </a:xfrm>
        </p:grpSpPr>
        <p:sp>
          <p:nvSpPr>
            <p:cNvPr id="14383" name="Oval 138"/>
            <p:cNvSpPr>
              <a:spLocks noChangeArrowheads="1"/>
            </p:cNvSpPr>
            <p:nvPr/>
          </p:nvSpPr>
          <p:spPr bwMode="auto">
            <a:xfrm>
              <a:off x="3461" y="2749"/>
              <a:ext cx="159" cy="15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14384" name="Text Box 139"/>
            <p:cNvSpPr txBox="1">
              <a:spLocks noChangeArrowheads="1"/>
            </p:cNvSpPr>
            <p:nvPr/>
          </p:nvSpPr>
          <p:spPr bwMode="auto">
            <a:xfrm>
              <a:off x="3442" y="2704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pt-BR" sz="2000" dirty="0" smtClean="0">
                  <a:latin typeface="+mj-lt"/>
                </a:rPr>
                <a:t>–</a:t>
              </a:r>
            </a:p>
          </p:txBody>
        </p:sp>
      </p:grpSp>
      <p:grpSp>
        <p:nvGrpSpPr>
          <p:cNvPr id="256140" name="Group 140"/>
          <p:cNvGrpSpPr>
            <a:grpSpLocks/>
          </p:cNvGrpSpPr>
          <p:nvPr/>
        </p:nvGrpSpPr>
        <p:grpSpPr bwMode="auto">
          <a:xfrm>
            <a:off x="4529138" y="5530850"/>
            <a:ext cx="312737" cy="400050"/>
            <a:chOff x="3451" y="2704"/>
            <a:chExt cx="197" cy="252"/>
          </a:xfrm>
        </p:grpSpPr>
        <p:sp>
          <p:nvSpPr>
            <p:cNvPr id="14381" name="Oval 141"/>
            <p:cNvSpPr>
              <a:spLocks noChangeArrowheads="1"/>
            </p:cNvSpPr>
            <p:nvPr/>
          </p:nvSpPr>
          <p:spPr bwMode="auto">
            <a:xfrm>
              <a:off x="3461" y="2749"/>
              <a:ext cx="159" cy="15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14382" name="Text Box 142"/>
            <p:cNvSpPr txBox="1">
              <a:spLocks noChangeArrowheads="1"/>
            </p:cNvSpPr>
            <p:nvPr/>
          </p:nvSpPr>
          <p:spPr bwMode="auto">
            <a:xfrm>
              <a:off x="3451" y="2704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pt-BR" sz="2000" dirty="0" smtClean="0">
                  <a:latin typeface="+mj-lt"/>
                </a:rPr>
                <a:t>–</a:t>
              </a:r>
            </a:p>
          </p:txBody>
        </p:sp>
      </p:grpSp>
      <p:sp>
        <p:nvSpPr>
          <p:cNvPr id="256144" name="AutoShape 144"/>
          <p:cNvSpPr>
            <a:spLocks/>
          </p:cNvSpPr>
          <p:nvPr/>
        </p:nvSpPr>
        <p:spPr bwMode="auto">
          <a:xfrm>
            <a:off x="6681788" y="2919413"/>
            <a:ext cx="914400" cy="403225"/>
          </a:xfrm>
          <a:prstGeom prst="accentCallout2">
            <a:avLst>
              <a:gd name="adj1" fmla="val 28347"/>
              <a:gd name="adj2" fmla="val -8333"/>
              <a:gd name="adj3" fmla="val 28347"/>
              <a:gd name="adj4" fmla="val -89759"/>
              <a:gd name="adj5" fmla="val 282282"/>
              <a:gd name="adj6" fmla="val -149306"/>
            </a:avLst>
          </a:prstGeom>
          <a:solidFill>
            <a:srgbClr val="FCE0F8"/>
          </a:solidFill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pt-BR" sz="2000">
                <a:latin typeface="+mj-lt"/>
              </a:rPr>
              <a:t>y = 0</a:t>
            </a:r>
          </a:p>
        </p:txBody>
      </p:sp>
      <p:sp>
        <p:nvSpPr>
          <p:cNvPr id="256145" name="AutoShape 145"/>
          <p:cNvSpPr>
            <a:spLocks/>
          </p:cNvSpPr>
          <p:nvPr/>
        </p:nvSpPr>
        <p:spPr bwMode="auto">
          <a:xfrm>
            <a:off x="6516688" y="4897438"/>
            <a:ext cx="1008062" cy="403225"/>
          </a:xfrm>
          <a:prstGeom prst="accentCallout2">
            <a:avLst>
              <a:gd name="adj1" fmla="val 28347"/>
              <a:gd name="adj2" fmla="val -7560"/>
              <a:gd name="adj3" fmla="val 28347"/>
              <a:gd name="adj4" fmla="val -124407"/>
              <a:gd name="adj5" fmla="val -201181"/>
              <a:gd name="adj6" fmla="val -209606"/>
            </a:avLst>
          </a:prstGeom>
          <a:solidFill>
            <a:srgbClr val="FCE0F8"/>
          </a:solidFill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pt-BR" sz="2000">
                <a:latin typeface="+mj-lt"/>
              </a:rPr>
              <a:t>O( 0, 0)</a:t>
            </a:r>
          </a:p>
        </p:txBody>
      </p:sp>
      <p:sp>
        <p:nvSpPr>
          <p:cNvPr id="256146" name="AutoShape 146"/>
          <p:cNvSpPr>
            <a:spLocks/>
          </p:cNvSpPr>
          <p:nvPr/>
        </p:nvSpPr>
        <p:spPr bwMode="auto">
          <a:xfrm>
            <a:off x="1165225" y="2676525"/>
            <a:ext cx="914400" cy="403225"/>
          </a:xfrm>
          <a:prstGeom prst="accentCallout2">
            <a:avLst>
              <a:gd name="adj1" fmla="val 28347"/>
              <a:gd name="adj2" fmla="val 108333"/>
              <a:gd name="adj3" fmla="val 28347"/>
              <a:gd name="adj4" fmla="val 249653"/>
              <a:gd name="adj5" fmla="val 116537"/>
              <a:gd name="adj6" fmla="val 352606"/>
            </a:avLst>
          </a:prstGeom>
          <a:solidFill>
            <a:srgbClr val="FCE0F8"/>
          </a:solidFill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pt-BR" sz="2000">
                <a:latin typeface="+mj-lt"/>
              </a:rPr>
              <a:t>x =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25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1000"/>
                                        <p:tgtEl>
                                          <p:spTgt spid="25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1000"/>
                                        <p:tgtEl>
                                          <p:spTgt spid="25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1000"/>
                                        <p:tgtEl>
                                          <p:spTgt spid="25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3" dur="500"/>
                                        <p:tgtEl>
                                          <p:spTgt spid="25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8" dur="500"/>
                                        <p:tgtEl>
                                          <p:spTgt spid="25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3" dur="500"/>
                                        <p:tgtEl>
                                          <p:spTgt spid="25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256067" grpId="0" animBg="1"/>
      <p:bldP spid="256093" grpId="0"/>
      <p:bldP spid="256094" grpId="0"/>
      <p:bldP spid="256106" grpId="0" animBg="1"/>
      <p:bldP spid="256107" grpId="0" animBg="1"/>
      <p:bldP spid="256116" grpId="0" animBg="1"/>
      <p:bldP spid="256117" grpId="0" animBg="1"/>
      <p:bldP spid="256144" grpId="0" animBg="1"/>
      <p:bldP spid="256145" grpId="0" animBg="1"/>
      <p:bldP spid="2561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74650" y="981075"/>
            <a:ext cx="8229600" cy="703263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BISSETRIZES DOS QUADRANTES</a:t>
            </a: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638425" y="2357438"/>
            <a:ext cx="3925888" cy="3875087"/>
          </a:xfrm>
          <a:prstGeom prst="rect">
            <a:avLst/>
          </a:prstGeom>
          <a:solidFill>
            <a:srgbClr val="EAFCE8"/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60100" name="Line 4"/>
          <p:cNvSpPr>
            <a:spLocks noChangeShapeType="1"/>
          </p:cNvSpPr>
          <p:nvPr/>
        </p:nvSpPr>
        <p:spPr bwMode="auto">
          <a:xfrm rot="10800000">
            <a:off x="3316288" y="2354263"/>
            <a:ext cx="0" cy="3878262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0101" name="Line 5"/>
          <p:cNvSpPr>
            <a:spLocks noChangeShapeType="1"/>
          </p:cNvSpPr>
          <p:nvPr/>
        </p:nvSpPr>
        <p:spPr bwMode="auto">
          <a:xfrm rot="10800000">
            <a:off x="3638550" y="2354263"/>
            <a:ext cx="0" cy="3878262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0102" name="Line 6"/>
          <p:cNvSpPr>
            <a:spLocks noChangeShapeType="1"/>
          </p:cNvSpPr>
          <p:nvPr/>
        </p:nvSpPr>
        <p:spPr bwMode="auto">
          <a:xfrm rot="10800000">
            <a:off x="3971925" y="2354263"/>
            <a:ext cx="0" cy="3878262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0103" name="Line 7"/>
          <p:cNvSpPr>
            <a:spLocks noChangeShapeType="1"/>
          </p:cNvSpPr>
          <p:nvPr/>
        </p:nvSpPr>
        <p:spPr bwMode="auto">
          <a:xfrm rot="10800000">
            <a:off x="4627563" y="2354263"/>
            <a:ext cx="0" cy="3878262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0104" name="Line 8"/>
          <p:cNvSpPr>
            <a:spLocks noChangeShapeType="1"/>
          </p:cNvSpPr>
          <p:nvPr/>
        </p:nvSpPr>
        <p:spPr bwMode="auto">
          <a:xfrm rot="10800000">
            <a:off x="4954588" y="2354263"/>
            <a:ext cx="0" cy="3878262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0105" name="Line 9"/>
          <p:cNvSpPr>
            <a:spLocks noChangeShapeType="1"/>
          </p:cNvSpPr>
          <p:nvPr/>
        </p:nvSpPr>
        <p:spPr bwMode="auto">
          <a:xfrm rot="10800000">
            <a:off x="5283200" y="2354263"/>
            <a:ext cx="0" cy="3878262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0106" name="Line 10"/>
          <p:cNvSpPr>
            <a:spLocks noChangeShapeType="1"/>
          </p:cNvSpPr>
          <p:nvPr/>
        </p:nvSpPr>
        <p:spPr bwMode="auto">
          <a:xfrm rot="10800000">
            <a:off x="5610225" y="2354263"/>
            <a:ext cx="0" cy="3878262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0107" name="Line 11"/>
          <p:cNvSpPr>
            <a:spLocks noChangeShapeType="1"/>
          </p:cNvSpPr>
          <p:nvPr/>
        </p:nvSpPr>
        <p:spPr bwMode="auto">
          <a:xfrm rot="10800000">
            <a:off x="5938838" y="2354263"/>
            <a:ext cx="0" cy="3878262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0108" name="Line 12"/>
          <p:cNvSpPr>
            <a:spLocks noChangeShapeType="1"/>
          </p:cNvSpPr>
          <p:nvPr/>
        </p:nvSpPr>
        <p:spPr bwMode="auto">
          <a:xfrm rot="10800000">
            <a:off x="6265863" y="2354263"/>
            <a:ext cx="0" cy="3878262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0109" name="Line 13"/>
          <p:cNvSpPr>
            <a:spLocks noChangeShapeType="1"/>
          </p:cNvSpPr>
          <p:nvPr/>
        </p:nvSpPr>
        <p:spPr bwMode="auto">
          <a:xfrm rot="5400000">
            <a:off x="4602163" y="3970337"/>
            <a:ext cx="0" cy="39274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0110" name="Line 14"/>
          <p:cNvSpPr>
            <a:spLocks noChangeShapeType="1"/>
          </p:cNvSpPr>
          <p:nvPr/>
        </p:nvSpPr>
        <p:spPr bwMode="auto">
          <a:xfrm rot="5400000">
            <a:off x="4602163" y="3632200"/>
            <a:ext cx="0" cy="39274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0111" name="Line 15"/>
          <p:cNvSpPr>
            <a:spLocks noChangeShapeType="1"/>
          </p:cNvSpPr>
          <p:nvPr/>
        </p:nvSpPr>
        <p:spPr bwMode="auto">
          <a:xfrm rot="5400000">
            <a:off x="4602163" y="3309937"/>
            <a:ext cx="0" cy="39274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0112" name="Line 16"/>
          <p:cNvSpPr>
            <a:spLocks noChangeShapeType="1"/>
          </p:cNvSpPr>
          <p:nvPr/>
        </p:nvSpPr>
        <p:spPr bwMode="auto">
          <a:xfrm rot="5400000">
            <a:off x="4602163" y="2986087"/>
            <a:ext cx="0" cy="39274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0113" name="Line 17"/>
          <p:cNvSpPr>
            <a:spLocks noChangeShapeType="1"/>
          </p:cNvSpPr>
          <p:nvPr/>
        </p:nvSpPr>
        <p:spPr bwMode="auto">
          <a:xfrm rot="5400000">
            <a:off x="4602163" y="2330450"/>
            <a:ext cx="0" cy="39274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0114" name="Line 18"/>
          <p:cNvSpPr>
            <a:spLocks noChangeShapeType="1"/>
          </p:cNvSpPr>
          <p:nvPr/>
        </p:nvSpPr>
        <p:spPr bwMode="auto">
          <a:xfrm rot="5400000">
            <a:off x="4602163" y="1998662"/>
            <a:ext cx="0" cy="39274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0115" name="Line 19"/>
          <p:cNvSpPr>
            <a:spLocks noChangeShapeType="1"/>
          </p:cNvSpPr>
          <p:nvPr/>
        </p:nvSpPr>
        <p:spPr bwMode="auto">
          <a:xfrm rot="5400000">
            <a:off x="4602163" y="1674812"/>
            <a:ext cx="0" cy="39274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0116" name="Line 20"/>
          <p:cNvSpPr>
            <a:spLocks noChangeShapeType="1"/>
          </p:cNvSpPr>
          <p:nvPr/>
        </p:nvSpPr>
        <p:spPr bwMode="auto">
          <a:xfrm rot="5400000">
            <a:off x="4602163" y="1347787"/>
            <a:ext cx="0" cy="39274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0117" name="Line 21"/>
          <p:cNvSpPr>
            <a:spLocks noChangeShapeType="1"/>
          </p:cNvSpPr>
          <p:nvPr/>
        </p:nvSpPr>
        <p:spPr bwMode="auto">
          <a:xfrm rot="5400000">
            <a:off x="4602163" y="1019175"/>
            <a:ext cx="0" cy="39274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0118" name="Line 22"/>
          <p:cNvSpPr>
            <a:spLocks noChangeShapeType="1"/>
          </p:cNvSpPr>
          <p:nvPr/>
        </p:nvSpPr>
        <p:spPr bwMode="auto">
          <a:xfrm rot="5400000">
            <a:off x="4602163" y="692150"/>
            <a:ext cx="0" cy="39274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0119" name="Text Box 23"/>
          <p:cNvSpPr txBox="1">
            <a:spLocks noChangeArrowheads="1"/>
          </p:cNvSpPr>
          <p:nvPr/>
        </p:nvSpPr>
        <p:spPr bwMode="auto">
          <a:xfrm>
            <a:off x="6546850" y="42148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charset="0"/>
              </a:rPr>
              <a:t>x</a:t>
            </a:r>
          </a:p>
        </p:txBody>
      </p:sp>
      <p:sp>
        <p:nvSpPr>
          <p:cNvPr id="260120" name="Text Box 24"/>
          <p:cNvSpPr txBox="1">
            <a:spLocks noChangeArrowheads="1"/>
          </p:cNvSpPr>
          <p:nvPr/>
        </p:nvSpPr>
        <p:spPr bwMode="auto">
          <a:xfrm>
            <a:off x="4614863" y="1916113"/>
            <a:ext cx="303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charset="0"/>
              </a:rPr>
              <a:t>y</a:t>
            </a:r>
          </a:p>
        </p:txBody>
      </p:sp>
      <p:sp>
        <p:nvSpPr>
          <p:cNvPr id="260121" name="Line 25"/>
          <p:cNvSpPr>
            <a:spLocks noChangeShapeType="1"/>
          </p:cNvSpPr>
          <p:nvPr/>
        </p:nvSpPr>
        <p:spPr bwMode="auto">
          <a:xfrm rot="10800000">
            <a:off x="2974975" y="2354263"/>
            <a:ext cx="0" cy="3878262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0122" name="Line 26"/>
          <p:cNvSpPr>
            <a:spLocks noChangeShapeType="1"/>
          </p:cNvSpPr>
          <p:nvPr/>
        </p:nvSpPr>
        <p:spPr bwMode="auto">
          <a:xfrm rot="10800000">
            <a:off x="4295775" y="2354263"/>
            <a:ext cx="0" cy="3878262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0123" name="Line 27"/>
          <p:cNvSpPr>
            <a:spLocks noChangeShapeType="1"/>
          </p:cNvSpPr>
          <p:nvPr/>
        </p:nvSpPr>
        <p:spPr bwMode="auto">
          <a:xfrm rot="5400000">
            <a:off x="4602163" y="2646362"/>
            <a:ext cx="0" cy="39274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0128" name="Line 32"/>
          <p:cNvSpPr>
            <a:spLocks noChangeShapeType="1"/>
          </p:cNvSpPr>
          <p:nvPr/>
        </p:nvSpPr>
        <p:spPr bwMode="auto">
          <a:xfrm rot="-5400000">
            <a:off x="2557462" y="4244976"/>
            <a:ext cx="4137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0129" name="Line 33"/>
          <p:cNvSpPr>
            <a:spLocks noChangeShapeType="1"/>
          </p:cNvSpPr>
          <p:nvPr/>
        </p:nvSpPr>
        <p:spPr bwMode="auto">
          <a:xfrm>
            <a:off x="2566988" y="4287838"/>
            <a:ext cx="41894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0156" name="AutoShape 60"/>
          <p:cNvSpPr>
            <a:spLocks/>
          </p:cNvSpPr>
          <p:nvPr/>
        </p:nvSpPr>
        <p:spPr bwMode="auto">
          <a:xfrm>
            <a:off x="6875463" y="3284538"/>
            <a:ext cx="2160587" cy="758825"/>
          </a:xfrm>
          <a:prstGeom prst="accentCallout2">
            <a:avLst>
              <a:gd name="adj1" fmla="val 28347"/>
              <a:gd name="adj2" fmla="val -8333"/>
              <a:gd name="adj3" fmla="val 28347"/>
              <a:gd name="adj4" fmla="val -27643"/>
              <a:gd name="adj5" fmla="val 10601"/>
              <a:gd name="adj6" fmla="val -51999"/>
            </a:avLst>
          </a:prstGeom>
          <a:solidFill>
            <a:srgbClr val="FFC5C5"/>
          </a:solidFill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pt-BR" sz="2400" dirty="0">
                <a:latin typeface="+mj-lt"/>
              </a:rPr>
              <a:t>x = y </a:t>
            </a:r>
          </a:p>
          <a:p>
            <a:pPr>
              <a:defRPr/>
            </a:pPr>
            <a:r>
              <a:rPr lang="pt-BR" sz="1700" dirty="0">
                <a:latin typeface="+mj-lt"/>
              </a:rPr>
              <a:t>(abscissa = ordenada)</a:t>
            </a:r>
          </a:p>
        </p:txBody>
      </p:sp>
      <p:sp>
        <p:nvSpPr>
          <p:cNvPr id="260157" name="Line 61"/>
          <p:cNvSpPr>
            <a:spLocks noChangeShapeType="1"/>
          </p:cNvSpPr>
          <p:nvPr/>
        </p:nvSpPr>
        <p:spPr bwMode="auto">
          <a:xfrm flipV="1">
            <a:off x="3076575" y="2671763"/>
            <a:ext cx="3168650" cy="31591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0158" name="Line 62"/>
          <p:cNvSpPr>
            <a:spLocks noChangeShapeType="1"/>
          </p:cNvSpPr>
          <p:nvPr/>
        </p:nvSpPr>
        <p:spPr bwMode="auto">
          <a:xfrm>
            <a:off x="3005138" y="2665413"/>
            <a:ext cx="3168650" cy="31686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0159" name="AutoShape 63"/>
          <p:cNvSpPr>
            <a:spLocks/>
          </p:cNvSpPr>
          <p:nvPr/>
        </p:nvSpPr>
        <p:spPr bwMode="auto">
          <a:xfrm>
            <a:off x="107950" y="3470275"/>
            <a:ext cx="2232025" cy="744538"/>
          </a:xfrm>
          <a:prstGeom prst="accentCallout2">
            <a:avLst>
              <a:gd name="adj1" fmla="val 28347"/>
              <a:gd name="adj2" fmla="val 106926"/>
              <a:gd name="adj3" fmla="val 28348"/>
              <a:gd name="adj4" fmla="val 116468"/>
              <a:gd name="adj5" fmla="val -16001"/>
              <a:gd name="adj6" fmla="val 155786"/>
            </a:avLst>
          </a:prstGeom>
          <a:solidFill>
            <a:srgbClr val="C5D8FF"/>
          </a:solidFill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pt-BR" sz="2400" dirty="0">
                <a:latin typeface="+mj-lt"/>
              </a:rPr>
              <a:t>x = – y</a:t>
            </a:r>
          </a:p>
          <a:p>
            <a:pPr algn="ctr">
              <a:defRPr/>
            </a:pPr>
            <a:r>
              <a:rPr lang="pt-BR" sz="1700" dirty="0">
                <a:latin typeface="+mj-lt"/>
              </a:rPr>
              <a:t>(abscissa = - ordenada)</a:t>
            </a:r>
          </a:p>
          <a:p>
            <a:pPr algn="ctr">
              <a:defRPr/>
            </a:pPr>
            <a:endParaRPr lang="pt-BR" dirty="0">
              <a:latin typeface="+mj-lt"/>
            </a:endParaRPr>
          </a:p>
        </p:txBody>
      </p:sp>
      <p:sp>
        <p:nvSpPr>
          <p:cNvPr id="260162" name="Text Box 66"/>
          <p:cNvSpPr txBox="1">
            <a:spLocks noChangeArrowheads="1"/>
          </p:cNvSpPr>
          <p:nvPr/>
        </p:nvSpPr>
        <p:spPr bwMode="auto">
          <a:xfrm>
            <a:off x="5003800" y="2319338"/>
            <a:ext cx="1323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charset="0"/>
              </a:rPr>
              <a:t>1ª bissetriz</a:t>
            </a:r>
          </a:p>
        </p:txBody>
      </p:sp>
      <p:sp>
        <p:nvSpPr>
          <p:cNvPr id="260163" name="Text Box 67"/>
          <p:cNvSpPr txBox="1">
            <a:spLocks noChangeArrowheads="1"/>
          </p:cNvSpPr>
          <p:nvPr/>
        </p:nvSpPr>
        <p:spPr bwMode="auto">
          <a:xfrm>
            <a:off x="2652713" y="2305050"/>
            <a:ext cx="1343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charset="0"/>
              </a:rPr>
              <a:t>2ª bissetriz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9" dur="500"/>
                                        <p:tgtEl>
                                          <p:spTgt spid="26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3" dur="80"/>
                                        <p:tgtEl>
                                          <p:spTgt spid="260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4" dur="80"/>
                                        <p:tgtEl>
                                          <p:spTgt spid="260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80"/>
                                        <p:tgtEl>
                                          <p:spTgt spid="260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0" dur="500"/>
                                        <p:tgtEl>
                                          <p:spTgt spid="260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5" dur="500"/>
                                        <p:tgtEl>
                                          <p:spTgt spid="26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9" dur="80"/>
                                        <p:tgtEl>
                                          <p:spTgt spid="2601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0" dur="80"/>
                                        <p:tgtEl>
                                          <p:spTgt spid="2601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80"/>
                                        <p:tgtEl>
                                          <p:spTgt spid="2601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6" dur="500"/>
                                        <p:tgtEl>
                                          <p:spTgt spid="260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260099" grpId="0" animBg="1"/>
      <p:bldP spid="260100" grpId="0" animBg="1"/>
      <p:bldP spid="260101" grpId="0" animBg="1"/>
      <p:bldP spid="260102" grpId="0" animBg="1"/>
      <p:bldP spid="260103" grpId="0" animBg="1"/>
      <p:bldP spid="260104" grpId="0" animBg="1"/>
      <p:bldP spid="260105" grpId="0" animBg="1"/>
      <p:bldP spid="260106" grpId="0" animBg="1"/>
      <p:bldP spid="260107" grpId="0" animBg="1"/>
      <p:bldP spid="260108" grpId="0" animBg="1"/>
      <p:bldP spid="260109" grpId="0" animBg="1"/>
      <p:bldP spid="260110" grpId="0" animBg="1"/>
      <p:bldP spid="260111" grpId="0" animBg="1"/>
      <p:bldP spid="260112" grpId="0" animBg="1"/>
      <p:bldP spid="260113" grpId="0" animBg="1"/>
      <p:bldP spid="260114" grpId="0" animBg="1"/>
      <p:bldP spid="260115" grpId="0" animBg="1"/>
      <p:bldP spid="260116" grpId="0" animBg="1"/>
      <p:bldP spid="260117" grpId="0" animBg="1"/>
      <p:bldP spid="260118" grpId="0" animBg="1"/>
      <p:bldP spid="260119" grpId="0"/>
      <p:bldP spid="260120" grpId="0"/>
      <p:bldP spid="260121" grpId="0" animBg="1"/>
      <p:bldP spid="260122" grpId="0" animBg="1"/>
      <p:bldP spid="260123" grpId="0" animBg="1"/>
      <p:bldP spid="260128" grpId="0" animBg="1"/>
      <p:bldP spid="260129" grpId="0" animBg="1"/>
      <p:bldP spid="260156" grpId="0" animBg="1"/>
      <p:bldP spid="260157" grpId="0" animBg="1"/>
      <p:bldP spid="260158" grpId="0" animBg="1"/>
      <p:bldP spid="260159" grpId="0" animBg="1"/>
      <p:bldP spid="260162" grpId="0"/>
      <p:bldP spid="2601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15" name="Object 63"/>
          <p:cNvGraphicFramePr>
            <a:graphicFrameLocks noGrp="1" noChangeAspect="1"/>
          </p:cNvGraphicFramePr>
          <p:nvPr>
            <p:ph idx="1"/>
          </p:nvPr>
        </p:nvGraphicFramePr>
        <p:xfrm>
          <a:off x="5102225" y="5668963"/>
          <a:ext cx="3430588" cy="568325"/>
        </p:xfrm>
        <a:graphic>
          <a:graphicData uri="http://schemas.openxmlformats.org/presentationml/2006/ole">
            <p:oleObj spid="_x0000_s29727" name="Equação" r:id="rId3" imgW="1689100" imgH="279400" progId="Equation.3">
              <p:embed/>
            </p:oleObj>
          </a:graphicData>
        </a:graphic>
      </p:graphicFrame>
      <p:sp>
        <p:nvSpPr>
          <p:cNvPr id="23582" name="Text Box 30"/>
          <p:cNvSpPr txBox="1">
            <a:spLocks noChangeArrowheads="1"/>
          </p:cNvSpPr>
          <p:nvPr/>
        </p:nvSpPr>
        <p:spPr bwMode="auto">
          <a:xfrm>
            <a:off x="1211263" y="3503613"/>
            <a:ext cx="3397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2000" smtClean="0">
                <a:latin typeface="+mj-lt"/>
              </a:rPr>
              <a:t>A</a:t>
            </a:r>
          </a:p>
        </p:txBody>
      </p:sp>
      <p:sp>
        <p:nvSpPr>
          <p:cNvPr id="23583" name="Text Box 31"/>
          <p:cNvSpPr txBox="1">
            <a:spLocks noChangeArrowheads="1"/>
          </p:cNvSpPr>
          <p:nvPr/>
        </p:nvSpPr>
        <p:spPr bwMode="auto">
          <a:xfrm>
            <a:off x="3665538" y="4632325"/>
            <a:ext cx="3286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2000" smtClean="0">
                <a:latin typeface="+mj-lt"/>
              </a:rPr>
              <a:t>B</a:t>
            </a:r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1225550" y="5395913"/>
            <a:ext cx="4079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2000" smtClean="0">
                <a:latin typeface="+mj-lt"/>
              </a:rPr>
              <a:t>x</a:t>
            </a:r>
            <a:r>
              <a:rPr lang="pt-BR" sz="2000" baseline="-25000" smtClean="0">
                <a:latin typeface="+mj-lt"/>
              </a:rPr>
              <a:t>A</a:t>
            </a:r>
          </a:p>
        </p:txBody>
      </p:sp>
      <p:sp>
        <p:nvSpPr>
          <p:cNvPr id="23586" name="Line 34"/>
          <p:cNvSpPr>
            <a:spLocks noChangeShapeType="1"/>
          </p:cNvSpPr>
          <p:nvPr/>
        </p:nvSpPr>
        <p:spPr bwMode="auto">
          <a:xfrm>
            <a:off x="2940050" y="3430588"/>
            <a:ext cx="0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rot="5400000">
            <a:off x="2580482" y="3574256"/>
            <a:ext cx="0" cy="3744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23588" name="Line 36"/>
          <p:cNvSpPr>
            <a:spLocks noChangeShapeType="1"/>
          </p:cNvSpPr>
          <p:nvPr/>
        </p:nvSpPr>
        <p:spPr bwMode="auto">
          <a:xfrm>
            <a:off x="1428750" y="3935413"/>
            <a:ext cx="0" cy="15113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23590" name="Line 38"/>
          <p:cNvSpPr>
            <a:spLocks noChangeShapeType="1"/>
          </p:cNvSpPr>
          <p:nvPr/>
        </p:nvSpPr>
        <p:spPr bwMode="auto">
          <a:xfrm>
            <a:off x="3803650" y="5014913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23591" name="Line 39"/>
          <p:cNvSpPr>
            <a:spLocks noChangeShapeType="1"/>
          </p:cNvSpPr>
          <p:nvPr/>
        </p:nvSpPr>
        <p:spPr bwMode="auto">
          <a:xfrm>
            <a:off x="1428750" y="3935413"/>
            <a:ext cx="2374900" cy="107950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23592" name="Line 40"/>
          <p:cNvSpPr>
            <a:spLocks noChangeShapeType="1"/>
          </p:cNvSpPr>
          <p:nvPr/>
        </p:nvSpPr>
        <p:spPr bwMode="auto">
          <a:xfrm>
            <a:off x="1428750" y="3930650"/>
            <a:ext cx="15113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23594" name="Line 42"/>
          <p:cNvSpPr>
            <a:spLocks noChangeShapeType="1"/>
          </p:cNvSpPr>
          <p:nvPr/>
        </p:nvSpPr>
        <p:spPr bwMode="auto">
          <a:xfrm>
            <a:off x="2940050" y="5014913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23596" name="Text Box 44"/>
          <p:cNvSpPr txBox="1">
            <a:spLocks noChangeArrowheads="1"/>
          </p:cNvSpPr>
          <p:nvPr/>
        </p:nvSpPr>
        <p:spPr bwMode="auto">
          <a:xfrm>
            <a:off x="3660775" y="5399088"/>
            <a:ext cx="4000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2000" smtClean="0">
                <a:latin typeface="+mj-lt"/>
              </a:rPr>
              <a:t>x</a:t>
            </a:r>
            <a:r>
              <a:rPr lang="pt-BR" sz="2000" baseline="-25000" smtClean="0">
                <a:latin typeface="+mj-lt"/>
              </a:rPr>
              <a:t>B</a:t>
            </a:r>
          </a:p>
        </p:txBody>
      </p:sp>
      <p:sp>
        <p:nvSpPr>
          <p:cNvPr id="23597" name="Text Box 45"/>
          <p:cNvSpPr txBox="1">
            <a:spLocks noChangeArrowheads="1"/>
          </p:cNvSpPr>
          <p:nvPr/>
        </p:nvSpPr>
        <p:spPr bwMode="auto">
          <a:xfrm>
            <a:off x="2901950" y="3733800"/>
            <a:ext cx="4111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2000" smtClean="0">
                <a:latin typeface="+mj-lt"/>
              </a:rPr>
              <a:t>y</a:t>
            </a:r>
            <a:r>
              <a:rPr lang="pt-BR" sz="2000" baseline="-25000" smtClean="0">
                <a:latin typeface="+mj-lt"/>
              </a:rPr>
              <a:t>A</a:t>
            </a:r>
          </a:p>
        </p:txBody>
      </p:sp>
      <p:sp>
        <p:nvSpPr>
          <p:cNvPr id="23599" name="Text Box 47"/>
          <p:cNvSpPr txBox="1">
            <a:spLocks noChangeArrowheads="1"/>
          </p:cNvSpPr>
          <p:nvPr/>
        </p:nvSpPr>
        <p:spPr bwMode="auto">
          <a:xfrm>
            <a:off x="2887663" y="4927600"/>
            <a:ext cx="4032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2000" smtClean="0">
                <a:latin typeface="+mj-lt"/>
              </a:rPr>
              <a:t>y</a:t>
            </a:r>
            <a:r>
              <a:rPr lang="pt-BR" sz="2000" baseline="-25000" smtClean="0">
                <a:latin typeface="+mj-lt"/>
              </a:rPr>
              <a:t>B</a:t>
            </a:r>
          </a:p>
        </p:txBody>
      </p:sp>
      <p:sp>
        <p:nvSpPr>
          <p:cNvPr id="23600" name="Oval 48"/>
          <p:cNvSpPr>
            <a:spLocks noChangeArrowheads="1"/>
          </p:cNvSpPr>
          <p:nvPr/>
        </p:nvSpPr>
        <p:spPr bwMode="auto">
          <a:xfrm>
            <a:off x="1408113" y="3906838"/>
            <a:ext cx="53975" cy="53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23601" name="Oval 49"/>
          <p:cNvSpPr>
            <a:spLocks noChangeArrowheads="1"/>
          </p:cNvSpPr>
          <p:nvPr/>
        </p:nvSpPr>
        <p:spPr bwMode="auto">
          <a:xfrm>
            <a:off x="3768725" y="4979988"/>
            <a:ext cx="53975" cy="53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23603" name="Text Box 51"/>
          <p:cNvSpPr txBox="1">
            <a:spLocks noChangeArrowheads="1"/>
          </p:cNvSpPr>
          <p:nvPr/>
        </p:nvSpPr>
        <p:spPr bwMode="auto">
          <a:xfrm>
            <a:off x="4413250" y="5230813"/>
            <a:ext cx="3032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2000" smtClean="0">
                <a:latin typeface="+mj-lt"/>
              </a:rPr>
              <a:t>x</a:t>
            </a:r>
            <a:endParaRPr lang="pt-BR" sz="2000" baseline="-25000" smtClean="0">
              <a:latin typeface="+mj-lt"/>
            </a:endParaRPr>
          </a:p>
        </p:txBody>
      </p:sp>
      <p:sp>
        <p:nvSpPr>
          <p:cNvPr id="23604" name="Text Box 52"/>
          <p:cNvSpPr txBox="1">
            <a:spLocks noChangeArrowheads="1"/>
          </p:cNvSpPr>
          <p:nvPr/>
        </p:nvSpPr>
        <p:spPr bwMode="auto">
          <a:xfrm>
            <a:off x="2859088" y="3167063"/>
            <a:ext cx="3063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2000" smtClean="0">
                <a:latin typeface="+mj-lt"/>
              </a:rPr>
              <a:t>y</a:t>
            </a:r>
            <a:endParaRPr lang="pt-BR" sz="2000" baseline="-25000" smtClean="0">
              <a:latin typeface="+mj-lt"/>
            </a:endParaRPr>
          </a:p>
        </p:txBody>
      </p:sp>
      <p:sp>
        <p:nvSpPr>
          <p:cNvPr id="23605" name="Line 53"/>
          <p:cNvSpPr>
            <a:spLocks noChangeShapeType="1"/>
          </p:cNvSpPr>
          <p:nvPr/>
        </p:nvSpPr>
        <p:spPr bwMode="auto">
          <a:xfrm flipH="1">
            <a:off x="1428750" y="5013325"/>
            <a:ext cx="15113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23606" name="Text Box 54"/>
          <p:cNvSpPr txBox="1">
            <a:spLocks noChangeArrowheads="1"/>
          </p:cNvSpPr>
          <p:nvPr/>
        </p:nvSpPr>
        <p:spPr bwMode="auto">
          <a:xfrm>
            <a:off x="1068388" y="4783138"/>
            <a:ext cx="320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2000" smtClean="0">
                <a:latin typeface="+mj-lt"/>
              </a:rPr>
              <a:t>C</a:t>
            </a:r>
          </a:p>
        </p:txBody>
      </p:sp>
      <p:sp>
        <p:nvSpPr>
          <p:cNvPr id="23607" name="Text Box 55"/>
          <p:cNvSpPr txBox="1">
            <a:spLocks noChangeArrowheads="1"/>
          </p:cNvSpPr>
          <p:nvPr/>
        </p:nvSpPr>
        <p:spPr bwMode="auto">
          <a:xfrm>
            <a:off x="4572000" y="3295650"/>
            <a:ext cx="3960813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algn="just" eaLnBrk="1" hangingPunct="1"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sz="2000" b="0" dirty="0" smtClean="0">
                <a:latin typeface="+mj-lt"/>
              </a:rPr>
              <a:t>Aplicando o teorema de Pitágoras no triângulo ABC, temos: </a:t>
            </a:r>
          </a:p>
        </p:txBody>
      </p:sp>
      <p:sp>
        <p:nvSpPr>
          <p:cNvPr id="23608" name="Text Box 56"/>
          <p:cNvSpPr txBox="1">
            <a:spLocks noChangeArrowheads="1"/>
          </p:cNvSpPr>
          <p:nvPr/>
        </p:nvSpPr>
        <p:spPr bwMode="auto">
          <a:xfrm>
            <a:off x="5005388" y="4368800"/>
            <a:ext cx="22812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2000" smtClean="0">
                <a:latin typeface="+mj-lt"/>
              </a:rPr>
              <a:t>(AB)</a:t>
            </a:r>
            <a:r>
              <a:rPr lang="pt-BR" sz="2000" baseline="30000" smtClean="0">
                <a:latin typeface="+mj-lt"/>
              </a:rPr>
              <a:t>2</a:t>
            </a:r>
            <a:r>
              <a:rPr lang="pt-BR" sz="2000" smtClean="0">
                <a:latin typeface="+mj-lt"/>
              </a:rPr>
              <a:t> = (BC)</a:t>
            </a:r>
            <a:r>
              <a:rPr lang="pt-BR" sz="2000" baseline="30000" smtClean="0">
                <a:latin typeface="+mj-lt"/>
              </a:rPr>
              <a:t>2</a:t>
            </a:r>
            <a:r>
              <a:rPr lang="pt-BR" sz="2000" smtClean="0">
                <a:latin typeface="+mj-lt"/>
              </a:rPr>
              <a:t> + (AC)</a:t>
            </a:r>
            <a:r>
              <a:rPr lang="pt-BR" sz="2000" baseline="30000" smtClean="0">
                <a:latin typeface="+mj-lt"/>
              </a:rPr>
              <a:t>2</a:t>
            </a:r>
          </a:p>
        </p:txBody>
      </p:sp>
      <p:sp>
        <p:nvSpPr>
          <p:cNvPr id="23609" name="Text Box 57"/>
          <p:cNvSpPr txBox="1">
            <a:spLocks noChangeArrowheads="1"/>
          </p:cNvSpPr>
          <p:nvPr/>
        </p:nvSpPr>
        <p:spPr bwMode="auto">
          <a:xfrm>
            <a:off x="2695575" y="5402263"/>
            <a:ext cx="314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2000" smtClean="0">
                <a:latin typeface="+mj-lt"/>
              </a:rPr>
              <a:t>0</a:t>
            </a:r>
            <a:endParaRPr lang="pt-BR" sz="2000" baseline="-25000" smtClean="0">
              <a:latin typeface="+mj-lt"/>
            </a:endParaRPr>
          </a:p>
        </p:txBody>
      </p:sp>
      <p:sp>
        <p:nvSpPr>
          <p:cNvPr id="23610" name="Text Box 58"/>
          <p:cNvSpPr txBox="1">
            <a:spLocks noChangeArrowheads="1"/>
          </p:cNvSpPr>
          <p:nvPr/>
        </p:nvSpPr>
        <p:spPr bwMode="auto">
          <a:xfrm>
            <a:off x="5005388" y="4972050"/>
            <a:ext cx="9175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2000" smtClean="0">
                <a:latin typeface="+mj-lt"/>
              </a:rPr>
              <a:t>(AB)</a:t>
            </a:r>
            <a:r>
              <a:rPr lang="pt-BR" sz="2000" baseline="30000" smtClean="0">
                <a:latin typeface="+mj-lt"/>
              </a:rPr>
              <a:t>2</a:t>
            </a:r>
            <a:r>
              <a:rPr lang="pt-BR" sz="2000" smtClean="0">
                <a:latin typeface="+mj-lt"/>
              </a:rPr>
              <a:t> =</a:t>
            </a:r>
            <a:endParaRPr lang="pt-BR" sz="2000" baseline="30000" smtClean="0">
              <a:latin typeface="+mj-lt"/>
            </a:endParaRPr>
          </a:p>
        </p:txBody>
      </p:sp>
      <p:sp>
        <p:nvSpPr>
          <p:cNvPr id="23611" name="Text Box 59"/>
          <p:cNvSpPr txBox="1">
            <a:spLocks noChangeArrowheads="1"/>
          </p:cNvSpPr>
          <p:nvPr/>
        </p:nvSpPr>
        <p:spPr bwMode="auto">
          <a:xfrm>
            <a:off x="5940425" y="4922838"/>
            <a:ext cx="11953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2000" smtClean="0">
                <a:latin typeface="+mj-lt"/>
              </a:rPr>
              <a:t>|x</a:t>
            </a:r>
            <a:r>
              <a:rPr lang="pt-BR" sz="2000" baseline="-25000" smtClean="0">
                <a:latin typeface="+mj-lt"/>
              </a:rPr>
              <a:t>B</a:t>
            </a:r>
            <a:r>
              <a:rPr lang="pt-BR" sz="2000" smtClean="0">
                <a:latin typeface="+mj-lt"/>
              </a:rPr>
              <a:t> – x</a:t>
            </a:r>
            <a:r>
              <a:rPr lang="pt-BR" sz="2000" baseline="-25000" smtClean="0">
                <a:latin typeface="+mj-lt"/>
              </a:rPr>
              <a:t>A</a:t>
            </a:r>
            <a:r>
              <a:rPr lang="pt-BR" sz="2000" smtClean="0">
                <a:latin typeface="+mj-lt"/>
              </a:rPr>
              <a:t>|</a:t>
            </a:r>
            <a:r>
              <a:rPr lang="pt-BR" sz="2000" baseline="30000" smtClean="0">
                <a:latin typeface="+mj-lt"/>
              </a:rPr>
              <a:t>2</a:t>
            </a:r>
          </a:p>
        </p:txBody>
      </p:sp>
      <p:sp>
        <p:nvSpPr>
          <p:cNvPr id="23614" name="Text Box 62"/>
          <p:cNvSpPr txBox="1">
            <a:spLocks noChangeArrowheads="1"/>
          </p:cNvSpPr>
          <p:nvPr/>
        </p:nvSpPr>
        <p:spPr bwMode="auto">
          <a:xfrm>
            <a:off x="7002463" y="4929188"/>
            <a:ext cx="13890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2000" smtClean="0">
                <a:latin typeface="+mj-lt"/>
              </a:rPr>
              <a:t>+ |y</a:t>
            </a:r>
            <a:r>
              <a:rPr lang="pt-BR" sz="2000" baseline="-25000" smtClean="0">
                <a:latin typeface="+mj-lt"/>
              </a:rPr>
              <a:t>B</a:t>
            </a:r>
            <a:r>
              <a:rPr lang="pt-BR" sz="2000" smtClean="0">
                <a:latin typeface="+mj-lt"/>
              </a:rPr>
              <a:t> – y</a:t>
            </a:r>
            <a:r>
              <a:rPr lang="pt-BR" sz="2000" baseline="-25000" smtClean="0">
                <a:latin typeface="+mj-lt"/>
              </a:rPr>
              <a:t>A</a:t>
            </a:r>
            <a:r>
              <a:rPr lang="pt-BR" sz="2000" smtClean="0">
                <a:latin typeface="+mj-lt"/>
              </a:rPr>
              <a:t>|</a:t>
            </a:r>
            <a:r>
              <a:rPr lang="pt-BR" sz="2000" baseline="30000" smtClean="0">
                <a:latin typeface="+mj-lt"/>
              </a:rPr>
              <a:t>2</a:t>
            </a:r>
          </a:p>
        </p:txBody>
      </p:sp>
      <p:sp>
        <p:nvSpPr>
          <p:cNvPr id="23581" name="Rectangle 4"/>
          <p:cNvSpPr txBox="1">
            <a:spLocks noChangeArrowheads="1"/>
          </p:cNvSpPr>
          <p:nvPr/>
        </p:nvSpPr>
        <p:spPr bwMode="auto">
          <a:xfrm>
            <a:off x="554038" y="811213"/>
            <a:ext cx="81216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/>
              <a:t>DISTÂNCIA ENTRE DOIS PONTOS NO PLANO</a:t>
            </a:r>
          </a:p>
        </p:txBody>
      </p:sp>
      <p:sp>
        <p:nvSpPr>
          <p:cNvPr id="29725" name="Espaço Reservado para Conteúdo 5"/>
          <p:cNvSpPr txBox="1">
            <a:spLocks/>
          </p:cNvSpPr>
          <p:nvPr/>
        </p:nvSpPr>
        <p:spPr bwMode="auto">
          <a:xfrm>
            <a:off x="107950" y="1866900"/>
            <a:ext cx="84963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v"/>
            </a:pPr>
            <a:r>
              <a:rPr lang="pt-BR" altLang="pt-BR" sz="2000" b="0"/>
              <a:t>Dados dois pontos quaisquer, </a:t>
            </a:r>
            <a:r>
              <a:rPr lang="pt-BR" altLang="pt-BR" sz="2000" b="0" i="1"/>
              <a:t>A </a:t>
            </a:r>
            <a:r>
              <a:rPr lang="pt-BR" altLang="pt-BR" sz="2000" b="0"/>
              <a:t>e</a:t>
            </a:r>
            <a:r>
              <a:rPr lang="pt-BR" altLang="pt-BR" sz="2000" b="0" i="1"/>
              <a:t> B, </a:t>
            </a:r>
            <a:r>
              <a:rPr lang="pt-BR" altLang="pt-BR" sz="2000" b="0"/>
              <a:t>de coordenadas</a:t>
            </a:r>
            <a:r>
              <a:rPr lang="pt-BR" altLang="pt-BR" sz="2000" b="0" i="1"/>
              <a:t> </a:t>
            </a:r>
            <a:r>
              <a:rPr lang="pt-BR" altLang="pt-BR" sz="2000" b="0"/>
              <a:t>(</a:t>
            </a:r>
            <a:r>
              <a:rPr lang="pt-BR" altLang="pt-BR" sz="2000" b="0" i="1"/>
              <a:t>x</a:t>
            </a:r>
            <a:r>
              <a:rPr lang="pt-BR" altLang="pt-BR" sz="2000" b="0" i="1" baseline="-25000"/>
              <a:t>A</a:t>
            </a:r>
            <a:r>
              <a:rPr lang="pt-BR" altLang="pt-BR" sz="2000" b="0" i="1"/>
              <a:t>, y</a:t>
            </a:r>
            <a:r>
              <a:rPr lang="pt-BR" altLang="pt-BR" sz="2000" b="0" i="1" baseline="-25000"/>
              <a:t>A</a:t>
            </a:r>
            <a:r>
              <a:rPr lang="pt-BR" altLang="pt-BR" sz="2000" b="0"/>
              <a:t>) e (</a:t>
            </a:r>
            <a:r>
              <a:rPr lang="pt-BR" altLang="pt-BR" sz="2000" b="0" i="1"/>
              <a:t>x</a:t>
            </a:r>
            <a:r>
              <a:rPr lang="pt-BR" altLang="pt-BR" sz="2000" b="0" i="1" baseline="-25000"/>
              <a:t>B</a:t>
            </a:r>
            <a:r>
              <a:rPr lang="pt-BR" altLang="pt-BR" sz="2000" b="0" i="1"/>
              <a:t>, y</a:t>
            </a:r>
            <a:r>
              <a:rPr lang="pt-BR" altLang="pt-BR" sz="2000" b="0" i="1" baseline="-25000"/>
              <a:t>B</a:t>
            </a:r>
            <a:r>
              <a:rPr lang="pt-BR" altLang="pt-BR" sz="2000" b="0"/>
              <a:t>), respectivamente, a distância entre os pontos </a:t>
            </a:r>
            <a:r>
              <a:rPr lang="pt-BR" altLang="pt-BR" sz="2000" b="0" i="1"/>
              <a:t>A</a:t>
            </a:r>
            <a:r>
              <a:rPr lang="pt-BR" altLang="pt-BR" sz="2000" b="0"/>
              <a:t> e </a:t>
            </a:r>
            <a:r>
              <a:rPr lang="pt-BR" altLang="pt-BR" sz="2000" b="0" i="1"/>
              <a:t>B</a:t>
            </a:r>
            <a:r>
              <a:rPr lang="pt-BR" altLang="pt-BR" sz="2000" b="0"/>
              <a:t> pode ser obtida pela aplicação do teorema de Pitágoras.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2" dur="5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500"/>
                                        <p:tgtEl>
                                          <p:spTgt spid="2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2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9" dur="80"/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0" dur="80"/>
                                        <p:tgtEl>
                                          <p:spTgt spid="236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80"/>
                                        <p:tgtEl>
                                          <p:spTgt spid="236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6" dur="80"/>
                                        <p:tgtEl>
                                          <p:spTgt spid="236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7" dur="80"/>
                                        <p:tgtEl>
                                          <p:spTgt spid="236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80"/>
                                        <p:tgtEl>
                                          <p:spTgt spid="236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82" grpId="0"/>
      <p:bldP spid="23583" grpId="0"/>
      <p:bldP spid="23585" grpId="0"/>
      <p:bldP spid="23596" grpId="0"/>
      <p:bldP spid="23597" grpId="0"/>
      <p:bldP spid="23599" grpId="0"/>
      <p:bldP spid="23600" grpId="0" animBg="1"/>
      <p:bldP spid="23601" grpId="0" animBg="1"/>
      <p:bldP spid="23603" grpId="0"/>
      <p:bldP spid="23604" grpId="0"/>
      <p:bldP spid="23606" grpId="0"/>
      <p:bldP spid="23607" grpId="0"/>
      <p:bldP spid="23608" grpId="0"/>
      <p:bldP spid="23609" grpId="0"/>
      <p:bldP spid="23610" grpId="0"/>
      <p:bldP spid="23611" grpId="0"/>
      <p:bldP spid="23614" grpId="0"/>
      <p:bldP spid="235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1854200"/>
            <a:ext cx="8540750" cy="1143000"/>
          </a:xfrm>
        </p:spPr>
        <p:txBody>
          <a:bodyPr/>
          <a:lstStyle/>
          <a:p>
            <a:pPr marL="342900" indent="-342900" algn="just">
              <a:buClr>
                <a:srgbClr val="002060"/>
              </a:buClr>
              <a:buFont typeface="Wingdings" pitchFamily="2" charset="2"/>
              <a:buChar char="v"/>
            </a:pPr>
            <a:r>
              <a:rPr lang="pt-BR" altLang="pt-BR" sz="2000" smtClean="0">
                <a:sym typeface="Wingdings" pitchFamily="2" charset="2"/>
              </a:rPr>
              <a:t>(UFC) Se o triângulo de vértices nos pontos A(0,0); B(3,1) e C(2,k) é retângulo em B, então k é igual a:</a:t>
            </a:r>
            <a:endParaRPr lang="pt-BR" altLang="pt-BR" sz="2000" smtClean="0"/>
          </a:p>
        </p:txBody>
      </p:sp>
      <p:grpSp>
        <p:nvGrpSpPr>
          <p:cNvPr id="53258" name="Group 10"/>
          <p:cNvGrpSpPr>
            <a:grpSpLocks/>
          </p:cNvGrpSpPr>
          <p:nvPr/>
        </p:nvGrpSpPr>
        <p:grpSpPr bwMode="auto">
          <a:xfrm>
            <a:off x="684213" y="3213100"/>
            <a:ext cx="3333750" cy="2301875"/>
            <a:chOff x="2196" y="1155"/>
            <a:chExt cx="2534" cy="1576"/>
          </a:xfrm>
        </p:grpSpPr>
        <p:sp>
          <p:nvSpPr>
            <p:cNvPr id="22537" name="AutoShape 4"/>
            <p:cNvSpPr>
              <a:spLocks noChangeArrowheads="1"/>
            </p:cNvSpPr>
            <p:nvPr/>
          </p:nvSpPr>
          <p:spPr bwMode="auto">
            <a:xfrm>
              <a:off x="2437" y="1391"/>
              <a:ext cx="1500" cy="1104"/>
            </a:xfrm>
            <a:prstGeom prst="rtTriangl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  <p:sp>
          <p:nvSpPr>
            <p:cNvPr id="22538" name="Text Box 5"/>
            <p:cNvSpPr txBox="1">
              <a:spLocks noChangeArrowheads="1"/>
            </p:cNvSpPr>
            <p:nvPr/>
          </p:nvSpPr>
          <p:spPr bwMode="auto">
            <a:xfrm>
              <a:off x="2229" y="1155"/>
              <a:ext cx="80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pt-BR" sz="2000" b="0" dirty="0" smtClean="0">
                  <a:latin typeface="+mj-lt"/>
                </a:rPr>
                <a:t>A(0,0)</a:t>
              </a:r>
            </a:p>
          </p:txBody>
        </p:sp>
        <p:sp>
          <p:nvSpPr>
            <p:cNvPr id="22539" name="Text Box 6"/>
            <p:cNvSpPr txBox="1">
              <a:spLocks noChangeArrowheads="1"/>
            </p:cNvSpPr>
            <p:nvPr/>
          </p:nvSpPr>
          <p:spPr bwMode="auto">
            <a:xfrm>
              <a:off x="2196" y="2479"/>
              <a:ext cx="8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pt-BR" sz="2000" b="0" dirty="0" smtClean="0">
                  <a:latin typeface="+mj-lt"/>
                </a:rPr>
                <a:t>B(3,1)</a:t>
              </a:r>
            </a:p>
          </p:txBody>
        </p:sp>
        <p:sp>
          <p:nvSpPr>
            <p:cNvPr id="22540" name="Text Box 7"/>
            <p:cNvSpPr txBox="1">
              <a:spLocks noChangeArrowheads="1"/>
            </p:cNvSpPr>
            <p:nvPr/>
          </p:nvSpPr>
          <p:spPr bwMode="auto">
            <a:xfrm>
              <a:off x="3926" y="2335"/>
              <a:ext cx="8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pt-BR" sz="2000" b="0" dirty="0" smtClean="0">
                  <a:latin typeface="+mj-lt"/>
                </a:rPr>
                <a:t>C(2,k)</a:t>
              </a:r>
            </a:p>
          </p:txBody>
        </p:sp>
        <p:sp>
          <p:nvSpPr>
            <p:cNvPr id="22541" name="Rectangle 8"/>
            <p:cNvSpPr>
              <a:spLocks noChangeArrowheads="1"/>
            </p:cNvSpPr>
            <p:nvPr/>
          </p:nvSpPr>
          <p:spPr bwMode="auto">
            <a:xfrm>
              <a:off x="2436" y="2364"/>
              <a:ext cx="107" cy="1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latin typeface="+mj-lt"/>
              </a:endParaRPr>
            </a:p>
          </p:txBody>
        </p:sp>
      </p:grp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3779838" y="3213100"/>
            <a:ext cx="5062537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lang="pt-BR" sz="2000" b="0" dirty="0" smtClean="0">
                <a:latin typeface="+mj-lt"/>
              </a:rPr>
              <a:t>Usando o teorema de Pitágoras no triângulo ABC, temos:          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pt-BR" sz="2000" b="0" dirty="0" smtClean="0">
                <a:latin typeface="+mj-lt"/>
              </a:rPr>
              <a:t>(</a:t>
            </a:r>
            <a:r>
              <a:rPr lang="pt-BR" sz="2000" b="0" dirty="0" err="1" smtClean="0">
                <a:latin typeface="+mj-lt"/>
              </a:rPr>
              <a:t>d</a:t>
            </a:r>
            <a:r>
              <a:rPr lang="pt-BR" sz="2000" b="0" baseline="-25000" dirty="0" err="1" smtClean="0">
                <a:latin typeface="+mj-lt"/>
              </a:rPr>
              <a:t>AC</a:t>
            </a:r>
            <a:r>
              <a:rPr lang="pt-BR" sz="2000" b="0" dirty="0" smtClean="0">
                <a:latin typeface="+mj-lt"/>
              </a:rPr>
              <a:t>)² = (</a:t>
            </a:r>
            <a:r>
              <a:rPr lang="pt-BR" sz="2000" b="0" dirty="0" err="1" smtClean="0">
                <a:latin typeface="+mj-lt"/>
              </a:rPr>
              <a:t>d</a:t>
            </a:r>
            <a:r>
              <a:rPr lang="pt-BR" sz="2000" b="0" baseline="-25000" dirty="0" err="1" smtClean="0">
                <a:latin typeface="+mj-lt"/>
              </a:rPr>
              <a:t>AB</a:t>
            </a:r>
            <a:r>
              <a:rPr lang="pt-BR" sz="2000" b="0" dirty="0" smtClean="0">
                <a:latin typeface="+mj-lt"/>
              </a:rPr>
              <a:t>)² + (</a:t>
            </a:r>
            <a:r>
              <a:rPr lang="pt-BR" sz="2000" b="0" dirty="0" err="1" smtClean="0">
                <a:latin typeface="+mj-lt"/>
              </a:rPr>
              <a:t>d</a:t>
            </a:r>
            <a:r>
              <a:rPr lang="pt-BR" sz="2000" b="0" baseline="-25000" dirty="0" err="1" smtClean="0">
                <a:latin typeface="+mj-lt"/>
              </a:rPr>
              <a:t>BC</a:t>
            </a:r>
            <a:r>
              <a:rPr lang="pt-BR" sz="2000" b="0" dirty="0" smtClean="0">
                <a:latin typeface="+mj-lt"/>
              </a:rPr>
              <a:t>)² 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pt-BR" sz="2000" b="0" dirty="0" smtClean="0">
                <a:latin typeface="+mj-lt"/>
              </a:rPr>
              <a:t>(2-0)² + (k-0)² = (3-0)² + (1-0)² + (3-2)² + (1-k)² 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pt-BR" sz="2000" b="0" dirty="0" smtClean="0">
                <a:latin typeface="+mj-lt"/>
              </a:rPr>
              <a:t>(Operando os quadrados e termos semelhantes): 2k = 8 </a:t>
            </a:r>
            <a:r>
              <a:rPr lang="pt-BR" sz="2000" b="0" dirty="0" smtClean="0">
                <a:latin typeface="+mj-lt"/>
                <a:sym typeface="Symbol"/>
              </a:rPr>
              <a:t></a:t>
            </a:r>
            <a:r>
              <a:rPr lang="pt-BR" sz="2000" b="0" dirty="0" smtClean="0">
                <a:latin typeface="+mj-lt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latin typeface="+mj-lt"/>
              </a:rPr>
              <a:t>k = 4</a:t>
            </a:r>
          </a:p>
        </p:txBody>
      </p:sp>
      <p:sp>
        <p:nvSpPr>
          <p:cNvPr id="15" name="Rectangle 107"/>
          <p:cNvSpPr txBox="1">
            <a:spLocks noRot="1" noChangeArrowheads="1"/>
          </p:cNvSpPr>
          <p:nvPr/>
        </p:nvSpPr>
        <p:spPr bwMode="auto">
          <a:xfrm>
            <a:off x="301625" y="917575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800"/>
              <a:t>EXEMPLO</a:t>
            </a:r>
          </a:p>
        </p:txBody>
      </p:sp>
    </p:spTree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  <p:bldP spid="53257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43063"/>
            <a:ext cx="8229600" cy="1282700"/>
          </a:xfrm>
        </p:spPr>
        <p:txBody>
          <a:bodyPr/>
          <a:lstStyle/>
          <a:p>
            <a:pPr marL="342900" indent="-342900" algn="just" eaLnBrk="1" hangingPunct="1">
              <a:buClr>
                <a:srgbClr val="002060"/>
              </a:buClr>
              <a:buFont typeface="Wingdings" pitchFamily="2" charset="2"/>
              <a:buChar char="v"/>
            </a:pPr>
            <a:r>
              <a:rPr lang="pt-PT" altLang="pt-BR" sz="2000" smtClean="0"/>
              <a:t>Observe que o ponto M divide o segmento AB em dois segmentos congruentes: AM e MB. As projeções de A, M e B nos eixos Ox e Oy formam segmentos que mantêm as mesmas relações.</a:t>
            </a:r>
            <a:endParaRPr lang="pt-BR" altLang="pt-BR" sz="2000" smtClean="0"/>
          </a:p>
        </p:txBody>
      </p:sp>
      <p:sp>
        <p:nvSpPr>
          <p:cNvPr id="19508" name="Rectangle 52"/>
          <p:cNvSpPr>
            <a:spLocks noGrp="1" noChangeArrowheads="1"/>
          </p:cNvSpPr>
          <p:nvPr>
            <p:ph idx="1"/>
          </p:nvPr>
        </p:nvSpPr>
        <p:spPr>
          <a:xfrm>
            <a:off x="4859338" y="4621213"/>
            <a:ext cx="3889375" cy="901700"/>
          </a:xfrm>
        </p:spPr>
        <p:txBody>
          <a:bodyPr/>
          <a:lstStyle/>
          <a:p>
            <a:pPr eaLnBrk="1" hangingPunct="1"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sz="2000" dirty="0" smtClean="0">
                <a:latin typeface="+mj-lt"/>
              </a:rPr>
              <a:t>Determinando a ordenada </a:t>
            </a:r>
            <a:r>
              <a:rPr lang="pt-BR" sz="2000" b="1" dirty="0" err="1" smtClean="0">
                <a:latin typeface="+mj-lt"/>
              </a:rPr>
              <a:t>y</a:t>
            </a:r>
            <a:r>
              <a:rPr lang="pt-BR" sz="2000" b="1" baseline="-25000" dirty="0" err="1" smtClean="0">
                <a:latin typeface="+mj-lt"/>
              </a:rPr>
              <a:t>M</a:t>
            </a:r>
            <a:r>
              <a:rPr lang="pt-BR" sz="2000" dirty="0" smtClean="0">
                <a:latin typeface="+mj-lt"/>
              </a:rPr>
              <a:t> do ponto médio M, temos: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114425" y="328771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charset="0"/>
              </a:rPr>
              <a:t>A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3568700" y="441642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charset="0"/>
              </a:rPr>
              <a:t>B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2311400" y="3876675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charset="0"/>
              </a:rPr>
              <a:t>M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1128713" y="5180013"/>
            <a:ext cx="3984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Arial" charset="0"/>
              </a:rPr>
              <a:t>x</a:t>
            </a:r>
            <a:r>
              <a:rPr lang="pt-BR" altLang="pt-BR" sz="1600" baseline="-25000">
                <a:latin typeface="Arial" charset="0"/>
              </a:rPr>
              <a:t>A</a:t>
            </a:r>
          </a:p>
        </p:txBody>
      </p:sp>
      <p:sp>
        <p:nvSpPr>
          <p:cNvPr id="19486" name="Line 30"/>
          <p:cNvSpPr>
            <a:spLocks noChangeShapeType="1"/>
          </p:cNvSpPr>
          <p:nvPr/>
        </p:nvSpPr>
        <p:spPr bwMode="auto">
          <a:xfrm>
            <a:off x="2843213" y="3214688"/>
            <a:ext cx="0" cy="3095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487" name="Line 31"/>
          <p:cNvSpPr>
            <a:spLocks noChangeShapeType="1"/>
          </p:cNvSpPr>
          <p:nvPr/>
        </p:nvSpPr>
        <p:spPr bwMode="auto">
          <a:xfrm rot="5400000">
            <a:off x="2483644" y="3358357"/>
            <a:ext cx="0" cy="3744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488" name="Line 32"/>
          <p:cNvSpPr>
            <a:spLocks noChangeShapeType="1"/>
          </p:cNvSpPr>
          <p:nvPr/>
        </p:nvSpPr>
        <p:spPr bwMode="auto">
          <a:xfrm>
            <a:off x="1331913" y="3719513"/>
            <a:ext cx="0" cy="1511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489" name="Line 33"/>
          <p:cNvSpPr>
            <a:spLocks noChangeShapeType="1"/>
          </p:cNvSpPr>
          <p:nvPr/>
        </p:nvSpPr>
        <p:spPr bwMode="auto">
          <a:xfrm>
            <a:off x="2482850" y="4259263"/>
            <a:ext cx="0" cy="9715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490" name="Line 34"/>
          <p:cNvSpPr>
            <a:spLocks noChangeShapeType="1"/>
          </p:cNvSpPr>
          <p:nvPr/>
        </p:nvSpPr>
        <p:spPr bwMode="auto">
          <a:xfrm>
            <a:off x="3706813" y="4799013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491" name="Line 35"/>
          <p:cNvSpPr>
            <a:spLocks noChangeShapeType="1"/>
          </p:cNvSpPr>
          <p:nvPr/>
        </p:nvSpPr>
        <p:spPr bwMode="auto">
          <a:xfrm>
            <a:off x="1331913" y="3719513"/>
            <a:ext cx="2374900" cy="107950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492" name="Line 36"/>
          <p:cNvSpPr>
            <a:spLocks noChangeShapeType="1"/>
          </p:cNvSpPr>
          <p:nvPr/>
        </p:nvSpPr>
        <p:spPr bwMode="auto">
          <a:xfrm>
            <a:off x="1331913" y="3714750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493" name="Line 37"/>
          <p:cNvSpPr>
            <a:spLocks noChangeShapeType="1"/>
          </p:cNvSpPr>
          <p:nvPr/>
        </p:nvSpPr>
        <p:spPr bwMode="auto">
          <a:xfrm>
            <a:off x="2482850" y="423703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494" name="Line 38"/>
          <p:cNvSpPr>
            <a:spLocks noChangeShapeType="1"/>
          </p:cNvSpPr>
          <p:nvPr/>
        </p:nvSpPr>
        <p:spPr bwMode="auto">
          <a:xfrm>
            <a:off x="2843213" y="47990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495" name="Text Box 39"/>
          <p:cNvSpPr txBox="1">
            <a:spLocks noChangeArrowheads="1"/>
          </p:cNvSpPr>
          <p:nvPr/>
        </p:nvSpPr>
        <p:spPr bwMode="auto">
          <a:xfrm>
            <a:off x="2311400" y="5173663"/>
            <a:ext cx="412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Arial" charset="0"/>
              </a:rPr>
              <a:t>x</a:t>
            </a:r>
            <a:r>
              <a:rPr lang="pt-BR" altLang="pt-BR" sz="1600" baseline="-25000">
                <a:latin typeface="Arial" charset="0"/>
              </a:rPr>
              <a:t>M</a:t>
            </a:r>
          </a:p>
        </p:txBody>
      </p:sp>
      <p:sp>
        <p:nvSpPr>
          <p:cNvPr id="19496" name="Text Box 40"/>
          <p:cNvSpPr txBox="1">
            <a:spLocks noChangeArrowheads="1"/>
          </p:cNvSpPr>
          <p:nvPr/>
        </p:nvSpPr>
        <p:spPr bwMode="auto">
          <a:xfrm>
            <a:off x="3563938" y="5183188"/>
            <a:ext cx="3984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Arial" charset="0"/>
              </a:rPr>
              <a:t>x</a:t>
            </a:r>
            <a:r>
              <a:rPr lang="pt-BR" altLang="pt-BR" sz="1600" baseline="-25000">
                <a:latin typeface="Arial" charset="0"/>
              </a:rPr>
              <a:t>B</a:t>
            </a:r>
          </a:p>
        </p:txBody>
      </p:sp>
      <p:sp>
        <p:nvSpPr>
          <p:cNvPr id="19497" name="Text Box 41"/>
          <p:cNvSpPr txBox="1">
            <a:spLocks noChangeArrowheads="1"/>
          </p:cNvSpPr>
          <p:nvPr/>
        </p:nvSpPr>
        <p:spPr bwMode="auto">
          <a:xfrm>
            <a:off x="2805113" y="3517900"/>
            <a:ext cx="3984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Arial" charset="0"/>
              </a:rPr>
              <a:t>y</a:t>
            </a:r>
            <a:r>
              <a:rPr lang="pt-BR" altLang="pt-BR" sz="1600" baseline="-25000">
                <a:latin typeface="Arial" charset="0"/>
              </a:rPr>
              <a:t>A</a:t>
            </a:r>
          </a:p>
        </p:txBody>
      </p:sp>
      <p:sp>
        <p:nvSpPr>
          <p:cNvPr id="19498" name="Text Box 42"/>
          <p:cNvSpPr txBox="1">
            <a:spLocks noChangeArrowheads="1"/>
          </p:cNvSpPr>
          <p:nvPr/>
        </p:nvSpPr>
        <p:spPr bwMode="auto">
          <a:xfrm>
            <a:off x="2805113" y="4035425"/>
            <a:ext cx="412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Arial" charset="0"/>
              </a:rPr>
              <a:t>y</a:t>
            </a:r>
            <a:r>
              <a:rPr lang="pt-BR" altLang="pt-BR" sz="1600" baseline="-25000">
                <a:latin typeface="Arial" charset="0"/>
              </a:rPr>
              <a:t>M</a:t>
            </a:r>
          </a:p>
        </p:txBody>
      </p:sp>
      <p:sp>
        <p:nvSpPr>
          <p:cNvPr id="19499" name="Text Box 43"/>
          <p:cNvSpPr txBox="1">
            <a:spLocks noChangeArrowheads="1"/>
          </p:cNvSpPr>
          <p:nvPr/>
        </p:nvSpPr>
        <p:spPr bwMode="auto">
          <a:xfrm>
            <a:off x="2513013" y="4597400"/>
            <a:ext cx="3984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Arial" charset="0"/>
              </a:rPr>
              <a:t>y</a:t>
            </a:r>
            <a:r>
              <a:rPr lang="pt-BR" altLang="pt-BR" sz="1600" baseline="-25000">
                <a:latin typeface="Arial" charset="0"/>
              </a:rPr>
              <a:t>B</a:t>
            </a:r>
          </a:p>
        </p:txBody>
      </p:sp>
      <p:sp>
        <p:nvSpPr>
          <p:cNvPr id="19500" name="Oval 44"/>
          <p:cNvSpPr>
            <a:spLocks noChangeArrowheads="1"/>
          </p:cNvSpPr>
          <p:nvPr/>
        </p:nvSpPr>
        <p:spPr bwMode="auto">
          <a:xfrm>
            <a:off x="1311275" y="3690938"/>
            <a:ext cx="53975" cy="53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charset="0"/>
            </a:endParaRPr>
          </a:p>
        </p:txBody>
      </p:sp>
      <p:sp>
        <p:nvSpPr>
          <p:cNvPr id="19501" name="Oval 45"/>
          <p:cNvSpPr>
            <a:spLocks noChangeArrowheads="1"/>
          </p:cNvSpPr>
          <p:nvPr/>
        </p:nvSpPr>
        <p:spPr bwMode="auto">
          <a:xfrm>
            <a:off x="3671888" y="4764088"/>
            <a:ext cx="53975" cy="53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charset="0"/>
            </a:endParaRPr>
          </a:p>
        </p:txBody>
      </p:sp>
      <p:sp>
        <p:nvSpPr>
          <p:cNvPr id="19502" name="Oval 46"/>
          <p:cNvSpPr>
            <a:spLocks noChangeArrowheads="1"/>
          </p:cNvSpPr>
          <p:nvPr/>
        </p:nvSpPr>
        <p:spPr bwMode="auto">
          <a:xfrm>
            <a:off x="2463800" y="4216400"/>
            <a:ext cx="53975" cy="53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charset="0"/>
            </a:endParaRPr>
          </a:p>
        </p:txBody>
      </p:sp>
      <p:sp>
        <p:nvSpPr>
          <p:cNvPr id="19504" name="Text Box 48"/>
          <p:cNvSpPr txBox="1">
            <a:spLocks noChangeArrowheads="1"/>
          </p:cNvSpPr>
          <p:nvPr/>
        </p:nvSpPr>
        <p:spPr bwMode="auto">
          <a:xfrm>
            <a:off x="4316413" y="501491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Arial" charset="0"/>
              </a:rPr>
              <a:t>x</a:t>
            </a:r>
            <a:endParaRPr lang="pt-BR" altLang="pt-BR" sz="1600" baseline="-25000">
              <a:latin typeface="Arial" charset="0"/>
            </a:endParaRPr>
          </a:p>
        </p:txBody>
      </p:sp>
      <p:sp>
        <p:nvSpPr>
          <p:cNvPr id="19505" name="Text Box 49"/>
          <p:cNvSpPr txBox="1">
            <a:spLocks noChangeArrowheads="1"/>
          </p:cNvSpPr>
          <p:nvPr/>
        </p:nvSpPr>
        <p:spPr bwMode="auto">
          <a:xfrm>
            <a:off x="2762250" y="295116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Arial" charset="0"/>
              </a:rPr>
              <a:t>y</a:t>
            </a:r>
            <a:endParaRPr lang="pt-BR" altLang="pt-BR" sz="1600" baseline="-25000">
              <a:latin typeface="Arial" charset="0"/>
            </a:endParaRPr>
          </a:p>
        </p:txBody>
      </p:sp>
      <p:sp>
        <p:nvSpPr>
          <p:cNvPr id="19506" name="Text Box 50"/>
          <p:cNvSpPr txBox="1">
            <a:spLocks noChangeArrowheads="1"/>
          </p:cNvSpPr>
          <p:nvPr/>
        </p:nvSpPr>
        <p:spPr bwMode="auto">
          <a:xfrm>
            <a:off x="4826000" y="2924175"/>
            <a:ext cx="377825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sz="2000" b="0" dirty="0" smtClean="0">
                <a:latin typeface="+mj-lt"/>
              </a:rPr>
              <a:t>Determinando a abcissa </a:t>
            </a:r>
            <a:r>
              <a:rPr lang="pt-BR" sz="2000" dirty="0" err="1" smtClean="0">
                <a:latin typeface="+mj-lt"/>
              </a:rPr>
              <a:t>x</a:t>
            </a:r>
            <a:r>
              <a:rPr lang="pt-BR" sz="2000" baseline="-25000" dirty="0" err="1" smtClean="0">
                <a:latin typeface="+mj-lt"/>
              </a:rPr>
              <a:t>M</a:t>
            </a:r>
            <a:r>
              <a:rPr lang="pt-BR" sz="2000" dirty="0" smtClean="0">
                <a:latin typeface="+mj-lt"/>
              </a:rPr>
              <a:t> </a:t>
            </a:r>
            <a:r>
              <a:rPr lang="pt-BR" sz="2000" b="0" dirty="0" smtClean="0">
                <a:latin typeface="+mj-lt"/>
              </a:rPr>
              <a:t>do ponto médio M, temos:</a:t>
            </a:r>
          </a:p>
        </p:txBody>
      </p:sp>
      <p:grpSp>
        <p:nvGrpSpPr>
          <p:cNvPr id="19523" name="Group 67"/>
          <p:cNvGrpSpPr>
            <a:grpSpLocks/>
          </p:cNvGrpSpPr>
          <p:nvPr/>
        </p:nvGrpSpPr>
        <p:grpSpPr bwMode="auto">
          <a:xfrm>
            <a:off x="5651500" y="3722688"/>
            <a:ext cx="1938338" cy="825500"/>
            <a:chOff x="2381" y="3001"/>
            <a:chExt cx="1221" cy="520"/>
          </a:xfrm>
        </p:grpSpPr>
        <p:sp>
          <p:nvSpPr>
            <p:cNvPr id="31781" name="Text Box 55"/>
            <p:cNvSpPr txBox="1">
              <a:spLocks noChangeArrowheads="1"/>
            </p:cNvSpPr>
            <p:nvPr/>
          </p:nvSpPr>
          <p:spPr bwMode="auto">
            <a:xfrm>
              <a:off x="2393" y="3154"/>
              <a:ext cx="4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charset="0"/>
                </a:rPr>
                <a:t>x</a:t>
              </a:r>
              <a:r>
                <a:rPr lang="pt-BR" altLang="pt-BR" sz="1800" baseline="-25000">
                  <a:latin typeface="Arial" charset="0"/>
                </a:rPr>
                <a:t>M</a:t>
              </a:r>
              <a:r>
                <a:rPr lang="pt-BR" altLang="pt-BR" sz="1800">
                  <a:latin typeface="Arial" charset="0"/>
                </a:rPr>
                <a:t> =</a:t>
              </a:r>
            </a:p>
          </p:txBody>
        </p:sp>
        <p:sp>
          <p:nvSpPr>
            <p:cNvPr id="31782" name="Text Box 56"/>
            <p:cNvSpPr txBox="1">
              <a:spLocks noChangeArrowheads="1"/>
            </p:cNvSpPr>
            <p:nvPr/>
          </p:nvSpPr>
          <p:spPr bwMode="auto">
            <a:xfrm>
              <a:off x="2852" y="3013"/>
              <a:ext cx="5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charset="0"/>
                </a:rPr>
                <a:t>x</a:t>
              </a:r>
              <a:r>
                <a:rPr lang="pt-BR" altLang="pt-BR" sz="1800" baseline="-25000">
                  <a:latin typeface="Arial" charset="0"/>
                </a:rPr>
                <a:t>A</a:t>
              </a:r>
              <a:r>
                <a:rPr lang="pt-BR" altLang="pt-BR" sz="1800">
                  <a:latin typeface="Arial" charset="0"/>
                </a:rPr>
                <a:t> + x</a:t>
              </a:r>
              <a:r>
                <a:rPr lang="pt-BR" altLang="pt-BR" sz="1800" baseline="-25000">
                  <a:latin typeface="Arial" charset="0"/>
                </a:rPr>
                <a:t>B</a:t>
              </a:r>
            </a:p>
          </p:txBody>
        </p:sp>
        <p:sp>
          <p:nvSpPr>
            <p:cNvPr id="31783" name="Line 57"/>
            <p:cNvSpPr>
              <a:spLocks noChangeShapeType="1"/>
            </p:cNvSpPr>
            <p:nvPr/>
          </p:nvSpPr>
          <p:spPr bwMode="auto">
            <a:xfrm>
              <a:off x="2789" y="3258"/>
              <a:ext cx="7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784" name="Text Box 58"/>
            <p:cNvSpPr txBox="1">
              <a:spLocks noChangeArrowheads="1"/>
            </p:cNvSpPr>
            <p:nvPr/>
          </p:nvSpPr>
          <p:spPr bwMode="auto">
            <a:xfrm>
              <a:off x="3061" y="329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charset="0"/>
                </a:rPr>
                <a:t>2</a:t>
              </a:r>
            </a:p>
          </p:txBody>
        </p:sp>
        <p:sp>
          <p:nvSpPr>
            <p:cNvPr id="31785" name="Rectangle 59"/>
            <p:cNvSpPr>
              <a:spLocks noChangeArrowheads="1"/>
            </p:cNvSpPr>
            <p:nvPr/>
          </p:nvSpPr>
          <p:spPr bwMode="auto">
            <a:xfrm>
              <a:off x="2381" y="3001"/>
              <a:ext cx="1221" cy="5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charset="0"/>
              </a:endParaRPr>
            </a:p>
          </p:txBody>
        </p:sp>
      </p:grpSp>
      <p:sp>
        <p:nvSpPr>
          <p:cNvPr id="19524" name="Text Box 68"/>
          <p:cNvSpPr txBox="1">
            <a:spLocks noChangeArrowheads="1"/>
          </p:cNvSpPr>
          <p:nvPr/>
        </p:nvSpPr>
        <p:spPr bwMode="auto">
          <a:xfrm>
            <a:off x="2771775" y="518636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Arial" charset="0"/>
              </a:rPr>
              <a:t>0</a:t>
            </a:r>
            <a:endParaRPr lang="pt-BR" altLang="pt-BR" sz="1600" baseline="-25000">
              <a:latin typeface="Arial" charset="0"/>
            </a:endParaRPr>
          </a:p>
        </p:txBody>
      </p:sp>
      <p:sp>
        <p:nvSpPr>
          <p:cNvPr id="25630" name="Rectangle 2"/>
          <p:cNvSpPr txBox="1">
            <a:spLocks noChangeArrowheads="1"/>
          </p:cNvSpPr>
          <p:nvPr/>
        </p:nvSpPr>
        <p:spPr bwMode="auto">
          <a:xfrm>
            <a:off x="1116013" y="765175"/>
            <a:ext cx="704056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/>
              <a:t>PONTO MÉDIO DE UM SEGMENTO</a:t>
            </a:r>
          </a:p>
        </p:txBody>
      </p:sp>
      <p:grpSp>
        <p:nvGrpSpPr>
          <p:cNvPr id="41" name="Group 67"/>
          <p:cNvGrpSpPr>
            <a:grpSpLocks/>
          </p:cNvGrpSpPr>
          <p:nvPr/>
        </p:nvGrpSpPr>
        <p:grpSpPr bwMode="auto">
          <a:xfrm>
            <a:off x="5651500" y="5487988"/>
            <a:ext cx="1919288" cy="825500"/>
            <a:chOff x="3964" y="3001"/>
            <a:chExt cx="1209" cy="520"/>
          </a:xfrm>
        </p:grpSpPr>
        <p:sp>
          <p:nvSpPr>
            <p:cNvPr id="31776" name="Rectangle 59"/>
            <p:cNvSpPr>
              <a:spLocks noChangeArrowheads="1"/>
            </p:cNvSpPr>
            <p:nvPr/>
          </p:nvSpPr>
          <p:spPr bwMode="auto">
            <a:xfrm>
              <a:off x="3964" y="3001"/>
              <a:ext cx="1209" cy="5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charset="0"/>
              </a:endParaRPr>
            </a:p>
          </p:txBody>
        </p:sp>
        <p:sp>
          <p:nvSpPr>
            <p:cNvPr id="31777" name="Text Box 61"/>
            <p:cNvSpPr txBox="1">
              <a:spLocks noChangeArrowheads="1"/>
            </p:cNvSpPr>
            <p:nvPr/>
          </p:nvSpPr>
          <p:spPr bwMode="auto">
            <a:xfrm>
              <a:off x="3986" y="3154"/>
              <a:ext cx="4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charset="0"/>
                </a:rPr>
                <a:t>y</a:t>
              </a:r>
              <a:r>
                <a:rPr lang="pt-BR" altLang="pt-BR" sz="1800" baseline="-25000">
                  <a:latin typeface="Arial" charset="0"/>
                </a:rPr>
                <a:t>M</a:t>
              </a:r>
              <a:r>
                <a:rPr lang="pt-BR" altLang="pt-BR" sz="1800">
                  <a:latin typeface="Arial" charset="0"/>
                </a:rPr>
                <a:t> =</a:t>
              </a:r>
            </a:p>
          </p:txBody>
        </p:sp>
        <p:sp>
          <p:nvSpPr>
            <p:cNvPr id="31778" name="Text Box 62"/>
            <p:cNvSpPr txBox="1">
              <a:spLocks noChangeArrowheads="1"/>
            </p:cNvSpPr>
            <p:nvPr/>
          </p:nvSpPr>
          <p:spPr bwMode="auto">
            <a:xfrm>
              <a:off x="4445" y="3013"/>
              <a:ext cx="5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charset="0"/>
                </a:rPr>
                <a:t>y</a:t>
              </a:r>
              <a:r>
                <a:rPr lang="pt-BR" altLang="pt-BR" sz="1800" baseline="-25000">
                  <a:latin typeface="Arial" charset="0"/>
                </a:rPr>
                <a:t>A</a:t>
              </a:r>
              <a:r>
                <a:rPr lang="pt-BR" altLang="pt-BR" sz="1800">
                  <a:latin typeface="Arial" charset="0"/>
                </a:rPr>
                <a:t> + y</a:t>
              </a:r>
              <a:r>
                <a:rPr lang="pt-BR" altLang="pt-BR" sz="1800" baseline="-25000">
                  <a:latin typeface="Arial" charset="0"/>
                </a:rPr>
                <a:t>B</a:t>
              </a:r>
            </a:p>
          </p:txBody>
        </p:sp>
        <p:sp>
          <p:nvSpPr>
            <p:cNvPr id="31779" name="Line 63"/>
            <p:cNvSpPr>
              <a:spLocks noChangeShapeType="1"/>
            </p:cNvSpPr>
            <p:nvPr/>
          </p:nvSpPr>
          <p:spPr bwMode="auto">
            <a:xfrm>
              <a:off x="4382" y="3258"/>
              <a:ext cx="7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780" name="Text Box 64"/>
            <p:cNvSpPr txBox="1">
              <a:spLocks noChangeArrowheads="1"/>
            </p:cNvSpPr>
            <p:nvPr/>
          </p:nvSpPr>
          <p:spPr bwMode="auto">
            <a:xfrm>
              <a:off x="4654" y="329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charset="0"/>
                </a:rPr>
                <a:t>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195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195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195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72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1" dur="80"/>
                                        <p:tgtEl>
                                          <p:spTgt spid="195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2" dur="80"/>
                                        <p:tgtEl>
                                          <p:spTgt spid="195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80"/>
                                        <p:tgtEl>
                                          <p:spTgt spid="195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760"/>
                            </p:stCondLst>
                            <p:childTnLst>
                              <p:par>
                                <p:cTn id="8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19508" grpId="0"/>
      <p:bldP spid="19460" grpId="0"/>
      <p:bldP spid="19465" grpId="0"/>
      <p:bldP spid="19466" grpId="0"/>
      <p:bldP spid="19469" grpId="0"/>
      <p:bldP spid="19486" grpId="0" animBg="1"/>
      <p:bldP spid="19487" grpId="0" animBg="1"/>
      <p:bldP spid="19488" grpId="0" animBg="1"/>
      <p:bldP spid="19489" grpId="0" animBg="1"/>
      <p:bldP spid="19490" grpId="0" animBg="1"/>
      <p:bldP spid="19491" grpId="0" animBg="1"/>
      <p:bldP spid="19492" grpId="0" animBg="1"/>
      <p:bldP spid="19493" grpId="0" animBg="1"/>
      <p:bldP spid="19494" grpId="0" animBg="1"/>
      <p:bldP spid="19495" grpId="0"/>
      <p:bldP spid="19496" grpId="0"/>
      <p:bldP spid="19497" grpId="0"/>
      <p:bldP spid="19498" grpId="0"/>
      <p:bldP spid="19499" grpId="0"/>
      <p:bldP spid="19500" grpId="0" animBg="1"/>
      <p:bldP spid="19501" grpId="0" animBg="1"/>
      <p:bldP spid="19502" grpId="0" animBg="1"/>
      <p:bldP spid="19504" grpId="0"/>
      <p:bldP spid="19505" grpId="0"/>
      <p:bldP spid="19506" grpId="0"/>
      <p:bldP spid="19524" grpId="0"/>
      <p:bldP spid="25630" grpId="0"/>
    </p:bldLst>
  </p:timing>
</p:sld>
</file>

<file path=ppt/theme/theme1.xml><?xml version="1.0" encoding="utf-8"?>
<a:theme xmlns:a="http://schemas.openxmlformats.org/drawingml/2006/main" name="Tema3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3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8">
  <a:themeElements>
    <a:clrScheme name="Borda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Borda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Tema3</Template>
  <TotalTime>1135</TotalTime>
  <Words>1904</Words>
  <Application>Microsoft Office PowerPoint</Application>
  <PresentationFormat>Apresentação na tela (4:3)</PresentationFormat>
  <Paragraphs>415</Paragraphs>
  <Slides>30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5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Tema3</vt:lpstr>
      <vt:lpstr>Personalizar design</vt:lpstr>
      <vt:lpstr>1_Tema3</vt:lpstr>
      <vt:lpstr>1_Personalizar design</vt:lpstr>
      <vt:lpstr>Tema8</vt:lpstr>
      <vt:lpstr>Equação</vt:lpstr>
      <vt:lpstr>Slide 1</vt:lpstr>
      <vt:lpstr>PLANO CARTESIANO</vt:lpstr>
      <vt:lpstr>PLANO CARTESIANO</vt:lpstr>
      <vt:lpstr>COORDENADAS NO PLANO</vt:lpstr>
      <vt:lpstr>SINAIS NO PLANO</vt:lpstr>
      <vt:lpstr>BISSETRIZES DOS QUADRANTES</vt:lpstr>
      <vt:lpstr>Slide 7</vt:lpstr>
      <vt:lpstr>(UFC) Se o triângulo de vértices nos pontos A(0,0); B(3,1) e C(2,k) é retângulo em B, então k é igual a:</vt:lpstr>
      <vt:lpstr>Observe que o ponto M divide o segmento AB em dois segmentos congruentes: AM e MB. As projeções de A, M e B nos eixos Ox e Oy formam segmentos que mantêm as mesmas relações.</vt:lpstr>
      <vt:lpstr>(FMU-SP) As coordenadas do ponto médio do segmento de extremidades  A(5,-2) e B(-1, -4) são:</vt:lpstr>
      <vt:lpstr>(U.Juiz Fora -MG) Se (2,1); (3,3) e (6,2) são os pontos médios dos lados de um triângulo, quais são os seus vértices?</vt:lpstr>
      <vt:lpstr>Slide 12</vt:lpstr>
      <vt:lpstr>MEDIANA</vt:lpstr>
      <vt:lpstr>(FEI) Dado um triângulo de vértices (1,1), (3,1) e (-1,3) calcular o seu baricentro.</vt:lpstr>
      <vt:lpstr>APLICAÇÕES - ALINHAMENTO DE TRÊS PONTOS</vt:lpstr>
      <vt:lpstr>(PUC) Os pontos A(-1,2), B(3,1) e C(a,b) são colineares. Para que C esteja sobre o  eixo das abscissas, quanto valem a e b?</vt:lpstr>
      <vt:lpstr>(PUC) Os pontos A(k, 0), B(1,-2) e C(3,2) são vértices de um triângulo. Calcular k.</vt:lpstr>
      <vt:lpstr>APLICAÇÕES - ÁREA DE UM TRIÂNGULO</vt:lpstr>
      <vt:lpstr>Slide 19</vt:lpstr>
      <vt:lpstr>Slide 20</vt:lpstr>
      <vt:lpstr>Slide 21</vt:lpstr>
      <vt:lpstr>QUESTÕES</vt:lpstr>
      <vt:lpstr>Slide 23</vt:lpstr>
      <vt:lpstr>Slide 24</vt:lpstr>
      <vt:lpstr>Slide 25</vt:lpstr>
      <vt:lpstr>Slide 26</vt:lpstr>
      <vt:lpstr>Slide 27</vt:lpstr>
      <vt:lpstr>Slide 28</vt:lpstr>
      <vt:lpstr>EXTRAS</vt:lpstr>
      <vt:lpstr>REFERÊNCIAS</vt:lpstr>
    </vt:vector>
  </TitlesOfParts>
  <Company>COMP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Distância entre dois pontos e ponto médio de um segmento</dc:title>
  <dc:creator>Marcela</dc:creator>
  <cp:lastModifiedBy>Positivo Master</cp:lastModifiedBy>
  <cp:revision>390</cp:revision>
  <dcterms:created xsi:type="dcterms:W3CDTF">2007-04-22T13:02:38Z</dcterms:created>
  <dcterms:modified xsi:type="dcterms:W3CDTF">2015-10-06T14:54:30Z</dcterms:modified>
</cp:coreProperties>
</file>