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86" r:id="rId11"/>
    <p:sldId id="287" r:id="rId12"/>
    <p:sldId id="264" r:id="rId13"/>
    <p:sldId id="288" r:id="rId14"/>
    <p:sldId id="265" r:id="rId15"/>
    <p:sldId id="266" r:id="rId16"/>
    <p:sldId id="277" r:id="rId17"/>
    <p:sldId id="267" r:id="rId18"/>
    <p:sldId id="268" r:id="rId19"/>
    <p:sldId id="278" r:id="rId20"/>
    <p:sldId id="296" r:id="rId21"/>
    <p:sldId id="297" r:id="rId22"/>
    <p:sldId id="269" r:id="rId23"/>
    <p:sldId id="270" r:id="rId24"/>
    <p:sldId id="271" r:id="rId25"/>
    <p:sldId id="272" r:id="rId26"/>
    <p:sldId id="292" r:id="rId27"/>
    <p:sldId id="293" r:id="rId28"/>
    <p:sldId id="273" r:id="rId29"/>
    <p:sldId id="274" r:id="rId30"/>
    <p:sldId id="275" r:id="rId31"/>
    <p:sldId id="279" r:id="rId32"/>
    <p:sldId id="280" r:id="rId33"/>
    <p:sldId id="281" r:id="rId34"/>
    <p:sldId id="282" r:id="rId35"/>
    <p:sldId id="283" r:id="rId36"/>
    <p:sldId id="294" r:id="rId37"/>
    <p:sldId id="295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4AFCF9-700C-4F2A-914C-48621F3E0E0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D6F698-A86D-4C1E-A49B-F55B28FC33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653660-6A4C-4744-8190-3D70FD51E80A}" type="slidenum">
              <a:rPr lang="pt-BR" smtClean="0"/>
              <a:pPr/>
              <a:t>33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EF59-DCE1-4312-946B-1B4D29CA731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A603-3280-4528-94BC-400CBC042B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DA70-B184-45D3-93C1-62311973124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3E92-DA8B-46C2-955E-10B6F89CB2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4652-07CA-43D8-AF20-9C6EC74A329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FF4D-7499-4ED9-8DE6-34BE0994C4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0D9AA-F585-44AE-8129-377D9CA463B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CF8B5-6B7F-44C3-BDA6-7E8690B5A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44BFB-638E-46C0-B93B-0B140C7968F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C2AAE-A46A-47E3-92D1-AF333DFABE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BE6F-C27B-4FBF-A231-56BF75ADF88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9E24-F81B-4903-A422-04D8DC7CB8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45B9-2761-4778-9AEB-7F99D49B5F2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D4C4-D5A3-4784-92E6-612EA482FE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E87CC-BC6A-462E-8D3A-1D5F318F0F5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C72AC-434F-42C3-B237-7CB688AFD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2909-69F6-49DC-8406-5FB2BA1A1A6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839D-D3DE-4C50-A185-FF6265C5A5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DCD-2A47-42B8-B75F-79DE8319BFB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0391-498C-4984-95F8-F717A726C4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AC41-B76E-4CFD-8527-E4FA9D592E7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B5F69-5F40-41B2-9942-41B2FA5029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0D2A3E-930C-479B-A07C-FB7A196B014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61B3E2-4ED6-4CF2-AE32-420823A93B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escola.com/wp-content/uploads/2013/07/geo-analitica.jpg" TargetMode="External"/><Relationship Id="rId7" Type="http://schemas.openxmlformats.org/officeDocument/2006/relationships/hyperlink" Target="http://www.alunosonline.com.br/matematica/equacoes-parametricas-reta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aulomarques.com.br/arq6-4.htm" TargetMode="External"/><Relationship Id="rId5" Type="http://schemas.openxmlformats.org/officeDocument/2006/relationships/hyperlink" Target="http://www.brasilescola.com/matematica/equacoes-parametricas.htm" TargetMode="External"/><Relationship Id="rId4" Type="http://schemas.openxmlformats.org/officeDocument/2006/relationships/hyperlink" Target="http://www.brasilescola.com/matematica/equacao-segmentaria-reta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357313" y="3419475"/>
            <a:ext cx="72866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2800" b="1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2800" b="1" i="1" dirty="0" smtClean="0">
                <a:solidFill>
                  <a:schemeClr val="bg1"/>
                </a:solidFill>
              </a:rPr>
              <a:t>MATEMÁTICA E SUAS TECNOLOGIAS</a:t>
            </a:r>
            <a:endParaRPr lang="pt-BR" altLang="pt-BR" sz="2800" b="1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2800" b="1" i="1" dirty="0">
                <a:solidFill>
                  <a:schemeClr val="bg1"/>
                </a:solidFill>
              </a:rPr>
              <a:t>Ensino Médio, </a:t>
            </a:r>
            <a:r>
              <a:rPr lang="pt-BR" altLang="pt-BR" sz="2800" b="1" i="1" dirty="0" smtClean="0">
                <a:solidFill>
                  <a:schemeClr val="bg1"/>
                </a:solidFill>
              </a:rPr>
              <a:t>3º Ano</a:t>
            </a:r>
            <a:endParaRPr lang="pt-BR" altLang="pt-BR" sz="2800" b="1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2800" b="1" i="1" dirty="0" smtClean="0">
                <a:solidFill>
                  <a:schemeClr val="bg1"/>
                </a:solidFill>
              </a:rPr>
              <a:t>Geometria </a:t>
            </a:r>
            <a:r>
              <a:rPr lang="pt-BR" altLang="pt-BR" sz="2800" b="1" i="1" dirty="0">
                <a:solidFill>
                  <a:schemeClr val="bg1"/>
                </a:solidFill>
              </a:rPr>
              <a:t>analítica: Equação segmentária e paramétrica da 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1268" name="CaixaDeTexto 4"/>
          <p:cNvSpPr txBox="1">
            <a:spLocks noChangeArrowheads="1"/>
          </p:cNvSpPr>
          <p:nvPr/>
        </p:nvSpPr>
        <p:spPr bwMode="auto">
          <a:xfrm>
            <a:off x="285750" y="833438"/>
            <a:ext cx="614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equação SEGMENTÁRIA</a:t>
            </a:r>
          </a:p>
        </p:txBody>
      </p:sp>
      <p:sp>
        <p:nvSpPr>
          <p:cNvPr id="11269" name="CaixaDeTexto 6"/>
          <p:cNvSpPr txBox="1">
            <a:spLocks noChangeArrowheads="1"/>
          </p:cNvSpPr>
          <p:nvPr/>
        </p:nvSpPr>
        <p:spPr bwMode="auto">
          <a:xfrm>
            <a:off x="357188" y="1428750"/>
            <a:ext cx="1785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11270" name="CaixaDeTexto 7"/>
          <p:cNvSpPr txBox="1">
            <a:spLocks noChangeArrowheads="1"/>
          </p:cNvSpPr>
          <p:nvPr/>
        </p:nvSpPr>
        <p:spPr bwMode="auto">
          <a:xfrm>
            <a:off x="357188" y="2214563"/>
            <a:ext cx="5929312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Para determinar a equação segmentária da reta s, vamos isolar o termo independente (12) no segundo membro: </a:t>
            </a:r>
          </a:p>
          <a:p>
            <a:pPr algn="just"/>
            <a:r>
              <a:rPr lang="pt-BR" sz="2400"/>
              <a:t>2x + 4y – 12 = 0 .: 2x + 4y = 12 </a:t>
            </a:r>
          </a:p>
          <a:p>
            <a:pPr algn="just"/>
            <a:r>
              <a:rPr lang="pt-BR" sz="2400"/>
              <a:t>Agora vamos dividir toda a equação por (12)</a:t>
            </a:r>
          </a:p>
          <a:p>
            <a:pPr algn="just"/>
            <a:r>
              <a:rPr lang="pt-BR" sz="2400"/>
              <a:t>2x/12 + 4y/12 = 12/12</a:t>
            </a:r>
          </a:p>
          <a:p>
            <a:pPr algn="just"/>
            <a:r>
              <a:rPr lang="pt-BR" sz="2400"/>
              <a:t>Finalmente obtemos a equação segmentária da reta s </a:t>
            </a:r>
          </a:p>
          <a:p>
            <a:pPr algn="ctr"/>
            <a:r>
              <a:rPr lang="pt-BR" sz="3200" b="1"/>
              <a:t>s: x/6 + y/3 = 1</a:t>
            </a:r>
          </a:p>
        </p:txBody>
      </p:sp>
      <p:pic>
        <p:nvPicPr>
          <p:cNvPr id="11271" name="Picture 4" descr="concursos-raciocionio-log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38" y="3714750"/>
            <a:ext cx="2409825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CaixaDeTexto 9"/>
          <p:cNvSpPr txBox="1">
            <a:spLocks noChangeArrowheads="1"/>
          </p:cNvSpPr>
          <p:nvPr/>
        </p:nvSpPr>
        <p:spPr bwMode="auto">
          <a:xfrm rot="5400000">
            <a:off x="6278563" y="3635375"/>
            <a:ext cx="55006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 b="1"/>
              <a:t>Fonte/Imagem: http://concursosatuais.com/wp-content/uploads/2015/01/concursos-raciocionio-logico.jpg</a:t>
            </a:r>
          </a:p>
        </p:txBody>
      </p:sp>
      <p:sp>
        <p:nvSpPr>
          <p:cNvPr id="11" name="Texto explicativo em elipse 10"/>
          <p:cNvSpPr/>
          <p:nvPr/>
        </p:nvSpPr>
        <p:spPr>
          <a:xfrm>
            <a:off x="6500813" y="1643063"/>
            <a:ext cx="2143125" cy="1857375"/>
          </a:xfrm>
          <a:prstGeom prst="wedgeEllipseCallout">
            <a:avLst>
              <a:gd name="adj1" fmla="val 638"/>
              <a:gd name="adj2" fmla="val 60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Lembre-se: </a:t>
            </a:r>
          </a:p>
          <a:p>
            <a:pPr algn="ctr">
              <a:defRPr/>
            </a:pPr>
            <a:r>
              <a:rPr lang="pt-BR" b="1" dirty="0"/>
              <a:t>A equação segmentária é  da forma:   x/p + y/q = 1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000250" y="6183313"/>
            <a:ext cx="53578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DANTE, Luiz Roberto. Matemática, volume único. Editora Ática. São Paulo.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2" grpId="0"/>
      <p:bldP spid="11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2292" name="CaixaDeTexto 4"/>
          <p:cNvSpPr txBox="1">
            <a:spLocks noChangeArrowheads="1"/>
          </p:cNvSpPr>
          <p:nvPr/>
        </p:nvSpPr>
        <p:spPr bwMode="auto">
          <a:xfrm>
            <a:off x="285750" y="714375"/>
            <a:ext cx="6215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equação SEGMENTÁRIA</a:t>
            </a:r>
          </a:p>
        </p:txBody>
      </p:sp>
      <p:sp>
        <p:nvSpPr>
          <p:cNvPr id="12293" name="CaixaDeTexto 6"/>
          <p:cNvSpPr txBox="1">
            <a:spLocks noChangeArrowheads="1"/>
          </p:cNvSpPr>
          <p:nvPr/>
        </p:nvSpPr>
        <p:spPr bwMode="auto">
          <a:xfrm>
            <a:off x="357188" y="1214438"/>
            <a:ext cx="1785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12294" name="CaixaDeTexto 6"/>
          <p:cNvSpPr txBox="1">
            <a:spLocks noChangeArrowheads="1"/>
          </p:cNvSpPr>
          <p:nvPr/>
        </p:nvSpPr>
        <p:spPr bwMode="auto">
          <a:xfrm>
            <a:off x="357188" y="1785938"/>
            <a:ext cx="8286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Podemos apresentar graficamente a equação segmentária obtida: </a:t>
            </a:r>
            <a:r>
              <a:rPr lang="pt-BR" sz="2800" b="1"/>
              <a:t>s: x/6 + y/3 = 1.</a:t>
            </a: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786063"/>
            <a:ext cx="5857875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857625" y="6183313"/>
            <a:ext cx="53578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DANTE, Luiz Roberto. Matemática, volume único. Editora Ática. São Paulo.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3316" name="CaixaDeTexto 4"/>
          <p:cNvSpPr txBox="1">
            <a:spLocks noChangeArrowheads="1"/>
          </p:cNvSpPr>
          <p:nvPr/>
        </p:nvSpPr>
        <p:spPr bwMode="auto">
          <a:xfrm>
            <a:off x="500063" y="904875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sp>
        <p:nvSpPr>
          <p:cNvPr id="13317" name="CaixaDeTexto 6"/>
          <p:cNvSpPr txBox="1">
            <a:spLocks noChangeArrowheads="1"/>
          </p:cNvSpPr>
          <p:nvPr/>
        </p:nvSpPr>
        <p:spPr bwMode="auto">
          <a:xfrm>
            <a:off x="1857375" y="6183313"/>
            <a:ext cx="66436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Paulo. 2005.</a:t>
            </a:r>
          </a:p>
        </p:txBody>
      </p:sp>
      <p:pic>
        <p:nvPicPr>
          <p:cNvPr id="13318" name="Picture 7" descr="ANd9GcRstEZ5yMMakPOTc5NNLmChqxju9jCOkCYAoJPx7R_8yRBEDSG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88" y="2428875"/>
            <a:ext cx="28575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CaixaDeTexto 8"/>
          <p:cNvSpPr txBox="1">
            <a:spLocks noChangeArrowheads="1"/>
          </p:cNvSpPr>
          <p:nvPr/>
        </p:nvSpPr>
        <p:spPr bwMode="auto">
          <a:xfrm>
            <a:off x="1857375" y="5957888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http://ccbela.files.wordpress.com/2012/07/boneco-12.jpg?w=560</a:t>
            </a:r>
          </a:p>
          <a:p>
            <a:endParaRPr lang="pt-BR" sz="1000" b="1"/>
          </a:p>
        </p:txBody>
      </p:sp>
      <p:sp>
        <p:nvSpPr>
          <p:cNvPr id="10" name="Texto explicativo retangular 9"/>
          <p:cNvSpPr/>
          <p:nvPr/>
        </p:nvSpPr>
        <p:spPr>
          <a:xfrm>
            <a:off x="428625" y="1500188"/>
            <a:ext cx="5500688" cy="4286250"/>
          </a:xfrm>
          <a:prstGeom prst="wedgeRectCallout">
            <a:avLst>
              <a:gd name="adj1" fmla="val 64841"/>
              <a:gd name="adj2" fmla="val -2100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800" dirty="0"/>
              <a:t>Até agora mostramos que a equação de uma reta, na forma segmentária, relaciona diretamente entre si as coordenadas x e y, do plano cartesiano. No entanto, podemos escrever a equação de uma reta em função de uma </a:t>
            </a:r>
            <a:r>
              <a:rPr lang="pt-BR" sz="2800" b="1" dirty="0">
                <a:solidFill>
                  <a:srgbClr val="FFFF00"/>
                </a:solidFill>
              </a:rPr>
              <a:t>terceira variável (t)</a:t>
            </a:r>
            <a:r>
              <a:rPr lang="pt-BR" sz="2800" dirty="0"/>
              <a:t>, denominada </a:t>
            </a:r>
            <a:r>
              <a:rPr lang="pt-BR" sz="2800" b="1" dirty="0">
                <a:solidFill>
                  <a:srgbClr val="FFFF00"/>
                </a:solidFill>
              </a:rPr>
              <a:t>parâmetro, </a:t>
            </a:r>
            <a:r>
              <a:rPr lang="pt-BR" sz="2800" dirty="0">
                <a:solidFill>
                  <a:schemeClr val="bg1"/>
                </a:solidFill>
              </a:rPr>
              <a:t>de modo que tenhamos:</a:t>
            </a:r>
            <a:r>
              <a:rPr lang="pt-BR" sz="2800" b="1" dirty="0">
                <a:solidFill>
                  <a:srgbClr val="FFFF00"/>
                </a:solidFill>
              </a:rPr>
              <a:t> x = f(t) </a:t>
            </a:r>
            <a:r>
              <a:rPr lang="pt-BR" sz="2800" b="1" dirty="0">
                <a:solidFill>
                  <a:schemeClr val="bg1"/>
                </a:solidFill>
              </a:rPr>
              <a:t>e</a:t>
            </a:r>
            <a:r>
              <a:rPr lang="pt-BR" sz="2800" b="1" dirty="0">
                <a:solidFill>
                  <a:srgbClr val="FFFF00"/>
                </a:solidFill>
              </a:rPr>
              <a:t> y = f(t)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4340" name="CaixaDeTexto 4"/>
          <p:cNvSpPr txBox="1">
            <a:spLocks noChangeArrowheads="1"/>
          </p:cNvSpPr>
          <p:nvPr/>
        </p:nvSpPr>
        <p:spPr bwMode="auto">
          <a:xfrm>
            <a:off x="428625" y="833438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sp>
        <p:nvSpPr>
          <p:cNvPr id="14341" name="CaixaDeTexto 6"/>
          <p:cNvSpPr txBox="1">
            <a:spLocks noChangeArrowheads="1"/>
          </p:cNvSpPr>
          <p:nvPr/>
        </p:nvSpPr>
        <p:spPr bwMode="auto">
          <a:xfrm>
            <a:off x="1857375" y="6183313"/>
            <a:ext cx="66436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Paulo. 2005.</a:t>
            </a:r>
          </a:p>
        </p:txBody>
      </p:sp>
      <p:pic>
        <p:nvPicPr>
          <p:cNvPr id="14342" name="irc_mi" descr="http://engenhariacotidiana.com/wp-content/uploads/Depositphotos_11582986_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214563"/>
            <a:ext cx="309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retangular 7"/>
          <p:cNvSpPr/>
          <p:nvPr/>
        </p:nvSpPr>
        <p:spPr>
          <a:xfrm>
            <a:off x="3500438" y="1785938"/>
            <a:ext cx="5214937" cy="3786187"/>
          </a:xfrm>
          <a:prstGeom prst="wedgeRectCallout">
            <a:avLst>
              <a:gd name="adj1" fmla="val -62632"/>
              <a:gd name="adj2" fmla="val -2555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Vamos considerar a </a:t>
            </a:r>
            <a:r>
              <a:rPr lang="pt-BR" sz="2800" b="1" dirty="0">
                <a:solidFill>
                  <a:srgbClr val="FF0000"/>
                </a:solidFill>
              </a:rPr>
              <a:t>situação</a:t>
            </a:r>
            <a:r>
              <a:rPr lang="pt-BR" sz="2800" dirty="0">
                <a:solidFill>
                  <a:schemeClr val="tx1"/>
                </a:solidFill>
              </a:rPr>
              <a:t> em que temos uma equação da reta no formato geral: </a:t>
            </a:r>
            <a:r>
              <a:rPr lang="pt-BR" sz="2800" b="1" dirty="0">
                <a:solidFill>
                  <a:srgbClr val="FF0000"/>
                </a:solidFill>
              </a:rPr>
              <a:t>x + 2y -6 = 0</a:t>
            </a:r>
            <a:r>
              <a:rPr lang="pt-BR" sz="2800" dirty="0">
                <a:solidFill>
                  <a:schemeClr val="tx1"/>
                </a:solidFill>
              </a:rPr>
              <a:t>. Agora vamos escrever essa equação em função de uma </a:t>
            </a:r>
            <a:r>
              <a:rPr lang="pt-BR" sz="2800" b="1" dirty="0">
                <a:solidFill>
                  <a:srgbClr val="FF0000"/>
                </a:solidFill>
              </a:rPr>
              <a:t>terceira variável</a:t>
            </a:r>
            <a:r>
              <a:rPr lang="pt-BR" sz="2800" dirty="0">
                <a:solidFill>
                  <a:schemeClr val="tx1"/>
                </a:solidFill>
              </a:rPr>
              <a:t>, a variável </a:t>
            </a:r>
            <a:r>
              <a:rPr lang="pt-BR" sz="2800" b="1" dirty="0">
                <a:solidFill>
                  <a:srgbClr val="FF0000"/>
                </a:solidFill>
              </a:rPr>
              <a:t>(t)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  <a:r>
              <a:rPr lang="pt-BR" sz="2800" dirty="0"/>
              <a:t> </a:t>
            </a:r>
          </a:p>
        </p:txBody>
      </p:sp>
      <p:sp>
        <p:nvSpPr>
          <p:cNvPr id="14344" name="CaixaDeTexto 8"/>
          <p:cNvSpPr txBox="1">
            <a:spLocks noChangeArrowheads="1"/>
          </p:cNvSpPr>
          <p:nvPr/>
        </p:nvSpPr>
        <p:spPr bwMode="auto">
          <a:xfrm>
            <a:off x="1857375" y="5929313"/>
            <a:ext cx="6286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http://engenhariacotidiana.com/wp-content/uploads/Depositphotos_11582986_M.jpg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8" grpId="0" animBg="1"/>
      <p:bldP spid="143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5364" name="CaixaDeTexto 4"/>
          <p:cNvSpPr txBox="1">
            <a:spLocks noChangeArrowheads="1"/>
          </p:cNvSpPr>
          <p:nvPr/>
        </p:nvSpPr>
        <p:spPr bwMode="auto">
          <a:xfrm>
            <a:off x="357188" y="714375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142875" y="1463675"/>
            <a:ext cx="5357813" cy="4154488"/>
            <a:chOff x="428596" y="1463465"/>
            <a:chExt cx="5357850" cy="4154984"/>
          </a:xfrm>
        </p:grpSpPr>
        <p:sp>
          <p:nvSpPr>
            <p:cNvPr id="15373" name="CaixaDeTexto 4"/>
            <p:cNvSpPr txBox="1">
              <a:spLocks noChangeArrowheads="1"/>
            </p:cNvSpPr>
            <p:nvPr/>
          </p:nvSpPr>
          <p:spPr bwMode="auto">
            <a:xfrm>
              <a:off x="428596" y="1463465"/>
              <a:ext cx="5357850" cy="415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400"/>
                <a:t>O procedimento que iremos adotar é inicialmente isolar uma das variáveis da equação x + 2y -6 = 0, por exemplo, a variável x. Obtemos: x = -2y + 6 e usando a fatoração, temos: </a:t>
              </a:r>
              <a:r>
                <a:rPr lang="pt-BR" sz="2400" b="1"/>
                <a:t>x = 2(-y + 3). </a:t>
              </a:r>
            </a:p>
            <a:p>
              <a:pPr algn="just"/>
              <a:endParaRPr lang="pt-BR" sz="2400"/>
            </a:p>
            <a:p>
              <a:pPr algn="just"/>
              <a:r>
                <a:rPr lang="pt-BR" sz="2400"/>
                <a:t>Agora vamos escrever a equação da reta em função do parâmetro (t), fazendo       (-y + 3) igual a t. É importante observar que como consequência </a:t>
              </a:r>
              <a:r>
                <a:rPr lang="pt-BR" sz="2400" b="1"/>
                <a:t>x = 2t</a:t>
              </a:r>
              <a:r>
                <a:rPr lang="pt-BR" sz="2400"/>
                <a:t>.</a:t>
              </a:r>
            </a:p>
            <a:p>
              <a:pPr algn="just"/>
              <a:r>
                <a:rPr lang="pt-BR" sz="2400" b="1"/>
                <a:t>          -y + 3 = t .: y = -t + 3.</a:t>
              </a:r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500034" y="5258043"/>
              <a:ext cx="571504" cy="21433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5366" name="CaixaDeTexto 10"/>
          <p:cNvSpPr txBox="1">
            <a:spLocks noChangeArrowheads="1"/>
          </p:cNvSpPr>
          <p:nvPr/>
        </p:nvSpPr>
        <p:spPr bwMode="auto">
          <a:xfrm>
            <a:off x="1714500" y="6254750"/>
            <a:ext cx="66436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Paulo. 2005.</a:t>
            </a:r>
          </a:p>
        </p:txBody>
      </p: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5715000" y="2071688"/>
            <a:ext cx="3286125" cy="3357562"/>
            <a:chOff x="5843330" y="2285991"/>
            <a:chExt cx="3157826" cy="3143273"/>
          </a:xfrm>
        </p:grpSpPr>
        <p:pic>
          <p:nvPicPr>
            <p:cNvPr id="15369" name="Picture 4" descr="Resultado de imagem para fotos para apresentaçã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43330" y="2285991"/>
              <a:ext cx="3157826" cy="3143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0" name="CaixaDeTexto 12"/>
            <p:cNvSpPr txBox="1">
              <a:spLocks noChangeArrowheads="1"/>
            </p:cNvSpPr>
            <p:nvPr/>
          </p:nvSpPr>
          <p:spPr bwMode="auto">
            <a:xfrm>
              <a:off x="6057581" y="2383770"/>
              <a:ext cx="100013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b="1"/>
                <a:t>t é o parâmetro </a:t>
              </a:r>
            </a:p>
          </p:txBody>
        </p:sp>
        <p:sp>
          <p:nvSpPr>
            <p:cNvPr id="15371" name="CaixaDeTexto 13"/>
            <p:cNvSpPr txBox="1">
              <a:spLocks noChangeArrowheads="1"/>
            </p:cNvSpPr>
            <p:nvPr/>
          </p:nvSpPr>
          <p:spPr bwMode="auto">
            <a:xfrm>
              <a:off x="7068485" y="2656352"/>
              <a:ext cx="8572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 b="1"/>
                <a:t>x = 2t</a:t>
              </a:r>
            </a:p>
          </p:txBody>
        </p:sp>
        <p:sp>
          <p:nvSpPr>
            <p:cNvPr id="15372" name="CaixaDeTexto 14"/>
            <p:cNvSpPr txBox="1">
              <a:spLocks noChangeArrowheads="1"/>
            </p:cNvSpPr>
            <p:nvPr/>
          </p:nvSpPr>
          <p:spPr bwMode="auto">
            <a:xfrm>
              <a:off x="7956623" y="2500306"/>
              <a:ext cx="9286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 b="1"/>
                <a:t>y = -t + 3</a:t>
              </a:r>
            </a:p>
          </p:txBody>
        </p:sp>
      </p:grpSp>
      <p:sp>
        <p:nvSpPr>
          <p:cNvPr id="15368" name="CaixaDeTexto 15"/>
          <p:cNvSpPr txBox="1">
            <a:spLocks noChangeArrowheads="1"/>
          </p:cNvSpPr>
          <p:nvPr/>
        </p:nvSpPr>
        <p:spPr bwMode="auto">
          <a:xfrm>
            <a:off x="1714500" y="6040438"/>
            <a:ext cx="728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https://encrypted-tbn1.gstatic.com/images?q=tbn:ANd9GcTjElhhqaHTpMLIJ8V1FE-p3eFamAl4Php8yE3I5GXL0b1RqcYI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6388" name="CaixaDeTexto 4"/>
          <p:cNvSpPr txBox="1">
            <a:spLocks noChangeArrowheads="1"/>
          </p:cNvSpPr>
          <p:nvPr/>
        </p:nvSpPr>
        <p:spPr bwMode="auto">
          <a:xfrm>
            <a:off x="214313" y="714375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sp>
        <p:nvSpPr>
          <p:cNvPr id="16389" name="CaixaDeTexto 12"/>
          <p:cNvSpPr txBox="1">
            <a:spLocks noChangeArrowheads="1"/>
          </p:cNvSpPr>
          <p:nvPr/>
        </p:nvSpPr>
        <p:spPr bwMode="auto">
          <a:xfrm>
            <a:off x="1714500" y="6183313"/>
            <a:ext cx="66436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Paulo. 2005.</a:t>
            </a:r>
          </a:p>
        </p:txBody>
      </p:sp>
      <p:sp>
        <p:nvSpPr>
          <p:cNvPr id="16390" name="CaixaDeTexto 5"/>
          <p:cNvSpPr txBox="1">
            <a:spLocks noChangeArrowheads="1"/>
          </p:cNvSpPr>
          <p:nvPr/>
        </p:nvSpPr>
        <p:spPr bwMode="auto">
          <a:xfrm>
            <a:off x="142875" y="1285875"/>
            <a:ext cx="8715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Encontramos duas equações paramétricas relacionadas a equação    </a:t>
            </a:r>
            <a:r>
              <a:rPr lang="pt-BR" sz="2400" b="1"/>
              <a:t>x + 2y -6 = 0</a:t>
            </a:r>
            <a:r>
              <a:rPr lang="pt-BR" sz="2400"/>
              <a:t>. Observe que nas equações paramétricas as variáveis x e y estão em função da variável t.</a:t>
            </a:r>
          </a:p>
          <a:p>
            <a:pPr algn="just"/>
            <a:r>
              <a:rPr lang="pt-BR" sz="2400"/>
              <a:t>Geralmente escrevemos as equações paramétricas no formato de sistema de equações:</a:t>
            </a:r>
          </a:p>
        </p:txBody>
      </p:sp>
      <p:pic>
        <p:nvPicPr>
          <p:cNvPr id="16391" name="Picture 4" descr="283247_Papel-de-Parede-Homem-Aranha-Entre-os-Predios_1920x10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429000"/>
            <a:ext cx="4286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CaixaDeTexto 17"/>
          <p:cNvSpPr txBox="1">
            <a:spLocks noChangeArrowheads="1"/>
          </p:cNvSpPr>
          <p:nvPr/>
        </p:nvSpPr>
        <p:spPr bwMode="auto">
          <a:xfrm>
            <a:off x="1714500" y="5969000"/>
            <a:ext cx="7286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http://wallpaper.ultradownloads.com.br/283247_Papel-de-Parede-Homem-Aranha-Entre-os-Predios_1920x1080.jpg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5715000" y="3286125"/>
            <a:ext cx="3214688" cy="2286000"/>
            <a:chOff x="5715000" y="3286138"/>
            <a:chExt cx="3214718" cy="2286002"/>
          </a:xfrm>
        </p:grpSpPr>
        <p:sp>
          <p:nvSpPr>
            <p:cNvPr id="15" name="Texto explicativo em elipse 14"/>
            <p:cNvSpPr/>
            <p:nvPr/>
          </p:nvSpPr>
          <p:spPr bwMode="auto">
            <a:xfrm>
              <a:off x="5715000" y="3286138"/>
              <a:ext cx="3214718" cy="2286002"/>
            </a:xfrm>
            <a:prstGeom prst="wedgeEllipseCallout">
              <a:avLst>
                <a:gd name="adj1" fmla="val -126393"/>
                <a:gd name="adj2" fmla="val 8836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00" b="1" dirty="0"/>
            </a:p>
          </p:txBody>
        </p:sp>
        <p:sp>
          <p:nvSpPr>
            <p:cNvPr id="19" name="Chave esquerda 18"/>
            <p:cNvSpPr/>
            <p:nvPr/>
          </p:nvSpPr>
          <p:spPr bwMode="auto">
            <a:xfrm>
              <a:off x="6443670" y="4284677"/>
              <a:ext cx="285753" cy="901701"/>
            </a:xfrm>
            <a:prstGeom prst="leftBrace">
              <a:avLst/>
            </a:prstGeom>
            <a:ln w="508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3200" b="1">
                <a:solidFill>
                  <a:srgbClr val="FFFF00"/>
                </a:solidFill>
              </a:endParaRPr>
            </a:p>
          </p:txBody>
        </p:sp>
        <p:sp>
          <p:nvSpPr>
            <p:cNvPr id="16396" name="CaixaDeTexto 19"/>
            <p:cNvSpPr txBox="1">
              <a:spLocks noChangeArrowheads="1"/>
            </p:cNvSpPr>
            <p:nvPr/>
          </p:nvSpPr>
          <p:spPr bwMode="auto">
            <a:xfrm>
              <a:off x="6072198" y="3716728"/>
              <a:ext cx="2714644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000" b="1">
                  <a:solidFill>
                    <a:schemeClr val="bg1"/>
                  </a:solidFill>
                </a:rPr>
                <a:t>Equações paramétricas</a:t>
              </a:r>
            </a:p>
            <a:p>
              <a:pPr algn="just"/>
              <a:endParaRPr lang="pt-BR" sz="1000" b="1">
                <a:solidFill>
                  <a:schemeClr val="bg1"/>
                </a:solidFill>
              </a:endParaRPr>
            </a:p>
            <a:p>
              <a:pPr algn="just"/>
              <a:r>
                <a:rPr lang="pt-BR" sz="3200" b="1">
                  <a:solidFill>
                    <a:schemeClr val="bg1"/>
                  </a:solidFill>
                </a:rPr>
                <a:t>       x = 2t</a:t>
              </a:r>
            </a:p>
            <a:p>
              <a:pPr algn="just"/>
              <a:r>
                <a:rPr lang="pt-BR" sz="3200" b="1">
                  <a:solidFill>
                    <a:schemeClr val="bg1"/>
                  </a:solidFill>
                </a:rPr>
                <a:t>       y = -t + 3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  <p:bldP spid="163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7412" name="CaixaDeTexto 3"/>
          <p:cNvSpPr txBox="1">
            <a:spLocks noChangeArrowheads="1"/>
          </p:cNvSpPr>
          <p:nvPr/>
        </p:nvSpPr>
        <p:spPr bwMode="auto">
          <a:xfrm>
            <a:off x="214313" y="3214688"/>
            <a:ext cx="55721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Todos os pontos que pertencem a reta   </a:t>
            </a:r>
            <a:r>
              <a:rPr lang="pt-BR" sz="2800" b="1"/>
              <a:t>x + 2y -6 = 0</a:t>
            </a:r>
            <a:r>
              <a:rPr lang="pt-BR" sz="2800"/>
              <a:t>, tem coordenadas dadas por </a:t>
            </a:r>
            <a:r>
              <a:rPr lang="pt-BR" sz="2800" b="1"/>
              <a:t>{(2t, -t + 3)}</a:t>
            </a:r>
            <a:r>
              <a:rPr lang="pt-BR" sz="2800"/>
              <a:t>, dessa forma, atribuindo valores a variável t encontraremos pontos dessa reta, como mostra a tabela ao lado. 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000750" y="1214438"/>
          <a:ext cx="278608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TABELA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x = 2t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y = -t + 3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x</a:t>
                      </a:r>
                      <a:r>
                        <a:rPr lang="pt-BR" sz="2400" b="1" baseline="0" dirty="0" smtClean="0"/>
                        <a:t> + 2y -6 = 0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t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x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y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-2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-4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5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-1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-2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4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0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0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3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4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</a:t>
                      </a:r>
                      <a:endParaRPr lang="pt-BR" sz="2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7451" name="CaixaDeTexto 4"/>
          <p:cNvSpPr txBox="1">
            <a:spLocks noChangeArrowheads="1"/>
          </p:cNvSpPr>
          <p:nvPr/>
        </p:nvSpPr>
        <p:spPr bwMode="auto">
          <a:xfrm>
            <a:off x="214313" y="714375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sp>
        <p:nvSpPr>
          <p:cNvPr id="17452" name="CaixaDeTexto 6"/>
          <p:cNvSpPr txBox="1">
            <a:spLocks noChangeArrowheads="1"/>
          </p:cNvSpPr>
          <p:nvPr/>
        </p:nvSpPr>
        <p:spPr bwMode="auto">
          <a:xfrm>
            <a:off x="1714500" y="6183313"/>
            <a:ext cx="66436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Paulo. 2005.</a:t>
            </a:r>
          </a:p>
        </p:txBody>
      </p:sp>
      <p:pic>
        <p:nvPicPr>
          <p:cNvPr id="17453" name="irc_mi" descr="boneco-com-binocul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85875"/>
            <a:ext cx="192881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4" name="CaixaDeTexto 8"/>
          <p:cNvSpPr txBox="1">
            <a:spLocks noChangeArrowheads="1"/>
          </p:cNvSpPr>
          <p:nvPr/>
        </p:nvSpPr>
        <p:spPr bwMode="auto">
          <a:xfrm>
            <a:off x="1714500" y="6000750"/>
            <a:ext cx="5429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https://ccbela.files.wordpress.com/2012/07/boneco-com-binoculo2.jpg?w=560</a:t>
            </a:r>
          </a:p>
        </p:txBody>
      </p:sp>
      <p:sp>
        <p:nvSpPr>
          <p:cNvPr id="10" name="Texto explicativo em elipse 9"/>
          <p:cNvSpPr/>
          <p:nvPr/>
        </p:nvSpPr>
        <p:spPr>
          <a:xfrm>
            <a:off x="1143000" y="1285875"/>
            <a:ext cx="1428750" cy="714375"/>
          </a:xfrm>
          <a:prstGeom prst="wedgeEllipseCallout">
            <a:avLst>
              <a:gd name="adj1" fmla="val 68766"/>
              <a:gd name="adj2" fmla="val 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Observe a tabela!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51" grpId="0"/>
      <p:bldP spid="17452" grpId="0"/>
      <p:bldP spid="17454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8436" name="CaixaDeTexto 5"/>
          <p:cNvSpPr txBox="1">
            <a:spLocks noChangeArrowheads="1"/>
          </p:cNvSpPr>
          <p:nvPr/>
        </p:nvSpPr>
        <p:spPr bwMode="auto">
          <a:xfrm>
            <a:off x="1928813" y="6183313"/>
            <a:ext cx="500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http://www.brasilescola.com/matematica/equacoes-parametricas.htm</a:t>
            </a:r>
          </a:p>
        </p:txBody>
      </p:sp>
      <p:sp>
        <p:nvSpPr>
          <p:cNvPr id="18437" name="CaixaDeTexto 4"/>
          <p:cNvSpPr txBox="1">
            <a:spLocks noChangeArrowheads="1"/>
          </p:cNvSpPr>
          <p:nvPr/>
        </p:nvSpPr>
        <p:spPr bwMode="auto">
          <a:xfrm>
            <a:off x="3143250" y="1214438"/>
            <a:ext cx="5715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As </a:t>
            </a:r>
            <a:r>
              <a:rPr lang="pt-BR" sz="2800" b="1">
                <a:solidFill>
                  <a:srgbClr val="FF0000"/>
                </a:solidFill>
              </a:rPr>
              <a:t>equações paramétricas </a:t>
            </a:r>
            <a:r>
              <a:rPr lang="pt-BR" sz="2800"/>
              <a:t>são equações que representam uma mesma reta por meio de uma variável em comum, chamada de </a:t>
            </a:r>
            <a:r>
              <a:rPr lang="pt-BR" sz="2800" b="1">
                <a:solidFill>
                  <a:srgbClr val="FF0000"/>
                </a:solidFill>
              </a:rPr>
              <a:t>parâmetro</a:t>
            </a:r>
            <a:r>
              <a:rPr lang="pt-BR" sz="2800"/>
              <a:t>. Esse parâmetro faz a ligação entre as duas equações.</a:t>
            </a:r>
          </a:p>
        </p:txBody>
      </p:sp>
      <p:sp>
        <p:nvSpPr>
          <p:cNvPr id="18438" name="CaixaDeTexto 4"/>
          <p:cNvSpPr txBox="1">
            <a:spLocks noChangeArrowheads="1"/>
          </p:cNvSpPr>
          <p:nvPr/>
        </p:nvSpPr>
        <p:spPr bwMode="auto">
          <a:xfrm>
            <a:off x="214313" y="642938"/>
            <a:ext cx="428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Equações PARAMÉTRICAS</a:t>
            </a:r>
          </a:p>
        </p:txBody>
      </p:sp>
      <p:sp>
        <p:nvSpPr>
          <p:cNvPr id="18439" name="CaixaDeTexto 6"/>
          <p:cNvSpPr txBox="1">
            <a:spLocks noChangeArrowheads="1"/>
          </p:cNvSpPr>
          <p:nvPr/>
        </p:nvSpPr>
        <p:spPr bwMode="auto">
          <a:xfrm>
            <a:off x="3214688" y="4029075"/>
            <a:ext cx="578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São exemplos de equações paramétricas:</a:t>
            </a:r>
          </a:p>
        </p:txBody>
      </p:sp>
      <p:grpSp>
        <p:nvGrpSpPr>
          <p:cNvPr id="2" name="Grupo 9"/>
          <p:cNvGrpSpPr>
            <a:grpSpLocks/>
          </p:cNvGrpSpPr>
          <p:nvPr/>
        </p:nvGrpSpPr>
        <p:grpSpPr bwMode="auto">
          <a:xfrm>
            <a:off x="3429000" y="4643438"/>
            <a:ext cx="2928938" cy="857250"/>
            <a:chOff x="428596" y="3786190"/>
            <a:chExt cx="2928958" cy="857256"/>
          </a:xfrm>
        </p:grpSpPr>
        <p:sp>
          <p:nvSpPr>
            <p:cNvPr id="18446" name="CaixaDeTexto 7"/>
            <p:cNvSpPr txBox="1">
              <a:spLocks noChangeArrowheads="1"/>
            </p:cNvSpPr>
            <p:nvPr/>
          </p:nvSpPr>
          <p:spPr bwMode="auto">
            <a:xfrm>
              <a:off x="428596" y="3786190"/>
              <a:ext cx="292895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a)     x = 1 + t</a:t>
              </a:r>
            </a:p>
            <a:p>
              <a:r>
                <a:rPr lang="pt-BR" sz="2400"/>
                <a:t>        y = 5 – 3t  </a:t>
              </a:r>
            </a:p>
          </p:txBody>
        </p:sp>
        <p:sp>
          <p:nvSpPr>
            <p:cNvPr id="9" name="Chave esquerda 8"/>
            <p:cNvSpPr/>
            <p:nvPr/>
          </p:nvSpPr>
          <p:spPr>
            <a:xfrm>
              <a:off x="857224" y="3857627"/>
              <a:ext cx="142876" cy="785819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400"/>
            </a:p>
          </p:txBody>
        </p:sp>
      </p:grpSp>
      <p:grpSp>
        <p:nvGrpSpPr>
          <p:cNvPr id="3" name="Grupo 12"/>
          <p:cNvGrpSpPr>
            <a:grpSpLocks/>
          </p:cNvGrpSpPr>
          <p:nvPr/>
        </p:nvGrpSpPr>
        <p:grpSpPr bwMode="auto">
          <a:xfrm>
            <a:off x="5857875" y="4618038"/>
            <a:ext cx="2928938" cy="882650"/>
            <a:chOff x="428596" y="4903785"/>
            <a:chExt cx="2928958" cy="882669"/>
          </a:xfrm>
        </p:grpSpPr>
        <p:sp>
          <p:nvSpPr>
            <p:cNvPr id="18444" name="CaixaDeTexto 10"/>
            <p:cNvSpPr txBox="1">
              <a:spLocks noChangeArrowheads="1"/>
            </p:cNvSpPr>
            <p:nvPr/>
          </p:nvSpPr>
          <p:spPr bwMode="auto">
            <a:xfrm>
              <a:off x="428596" y="4903785"/>
              <a:ext cx="292895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/>
                <a:t>b)     x = 3 - 2t</a:t>
              </a:r>
            </a:p>
            <a:p>
              <a:r>
                <a:rPr lang="pt-BR" sz="2400"/>
                <a:t>        y = 4 + t  </a:t>
              </a:r>
            </a:p>
          </p:txBody>
        </p:sp>
        <p:sp>
          <p:nvSpPr>
            <p:cNvPr id="12" name="Chave esquerda 11"/>
            <p:cNvSpPr/>
            <p:nvPr/>
          </p:nvSpPr>
          <p:spPr>
            <a:xfrm>
              <a:off x="857224" y="5000624"/>
              <a:ext cx="142876" cy="785830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400"/>
            </a:p>
          </p:txBody>
        </p:sp>
      </p:grpSp>
      <p:pic>
        <p:nvPicPr>
          <p:cNvPr id="18442" name="irc_mi" descr="apresentaca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928813"/>
            <a:ext cx="26527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CaixaDeTexto 14"/>
          <p:cNvSpPr txBox="1">
            <a:spLocks noChangeArrowheads="1"/>
          </p:cNvSpPr>
          <p:nvPr/>
        </p:nvSpPr>
        <p:spPr bwMode="auto">
          <a:xfrm>
            <a:off x="1928813" y="5969000"/>
            <a:ext cx="5572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https://vivernosenhor.files.wordpress.com/2013/05/apresentacao.jpg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9460" name="CaixaDeTexto 4"/>
          <p:cNvSpPr txBox="1">
            <a:spLocks noChangeArrowheads="1"/>
          </p:cNvSpPr>
          <p:nvPr/>
        </p:nvSpPr>
        <p:spPr bwMode="auto">
          <a:xfrm>
            <a:off x="500063" y="928688"/>
            <a:ext cx="6500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equações PARAMÉTRICAS</a:t>
            </a:r>
          </a:p>
        </p:txBody>
      </p:sp>
      <p:sp>
        <p:nvSpPr>
          <p:cNvPr id="19461" name="CaixaDeTexto 4"/>
          <p:cNvSpPr txBox="1">
            <a:spLocks noChangeArrowheads="1"/>
          </p:cNvSpPr>
          <p:nvPr/>
        </p:nvSpPr>
        <p:spPr bwMode="auto">
          <a:xfrm>
            <a:off x="500063" y="1639888"/>
            <a:ext cx="814387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Caso tenhamos as equações paramétricas de uma determinada reta, como por exemplo:                    </a:t>
            </a:r>
          </a:p>
          <a:p>
            <a:pPr algn="just"/>
            <a:endParaRPr lang="pt-BR" sz="2800"/>
          </a:p>
          <a:p>
            <a:pPr algn="just"/>
            <a:endParaRPr lang="pt-BR" sz="2800"/>
          </a:p>
          <a:p>
            <a:pPr algn="just"/>
            <a:endParaRPr lang="pt-BR" sz="2800"/>
          </a:p>
          <a:p>
            <a:pPr algn="just"/>
            <a:r>
              <a:rPr lang="pt-BR" sz="2800"/>
              <a:t>E desejamos encontrar a equação geral que representa essa reta, basta resolver o sistema de equações e eliminar a variável t.</a:t>
            </a:r>
          </a:p>
        </p:txBody>
      </p:sp>
      <p:grpSp>
        <p:nvGrpSpPr>
          <p:cNvPr id="2" name="Grupo 5"/>
          <p:cNvGrpSpPr>
            <a:grpSpLocks/>
          </p:cNvGrpSpPr>
          <p:nvPr/>
        </p:nvGrpSpPr>
        <p:grpSpPr bwMode="auto">
          <a:xfrm>
            <a:off x="2643188" y="2714625"/>
            <a:ext cx="2646362" cy="955675"/>
            <a:chOff x="1603626" y="3835986"/>
            <a:chExt cx="1857388" cy="707886"/>
          </a:xfrm>
        </p:grpSpPr>
        <p:sp>
          <p:nvSpPr>
            <p:cNvPr id="19464" name="CaixaDeTexto 6"/>
            <p:cNvSpPr txBox="1">
              <a:spLocks noChangeArrowheads="1"/>
            </p:cNvSpPr>
            <p:nvPr/>
          </p:nvSpPr>
          <p:spPr bwMode="auto">
            <a:xfrm>
              <a:off x="1603626" y="3835986"/>
              <a:ext cx="18573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 b="1"/>
                <a:t>        x = 1 + t</a:t>
              </a:r>
            </a:p>
            <a:p>
              <a:r>
                <a:rPr lang="pt-BR" sz="2800" b="1"/>
                <a:t>        y = 5 – 3t  </a:t>
              </a:r>
            </a:p>
          </p:txBody>
        </p:sp>
        <p:sp>
          <p:nvSpPr>
            <p:cNvPr id="8" name="Chave esquerda 7"/>
            <p:cNvSpPr/>
            <p:nvPr/>
          </p:nvSpPr>
          <p:spPr>
            <a:xfrm>
              <a:off x="1989143" y="3972389"/>
              <a:ext cx="71309" cy="527975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800"/>
            </a:p>
          </p:txBody>
        </p:sp>
      </p:grpSp>
      <p:sp>
        <p:nvSpPr>
          <p:cNvPr id="19463" name="CaixaDeTexto 8"/>
          <p:cNvSpPr txBox="1">
            <a:spLocks noChangeArrowheads="1"/>
          </p:cNvSpPr>
          <p:nvPr/>
        </p:nvSpPr>
        <p:spPr bwMode="auto">
          <a:xfrm>
            <a:off x="1785938" y="6072188"/>
            <a:ext cx="66436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 b="1"/>
              <a:t>Fonte/Texto: GIOVANNI, José Ruy e BONJORNO, José Roberto. Matemática completa. Volume 3. FTD, São Paulo.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0484" name="CaixaDeTexto 3"/>
          <p:cNvSpPr txBox="1">
            <a:spLocks noChangeArrowheads="1"/>
          </p:cNvSpPr>
          <p:nvPr/>
        </p:nvSpPr>
        <p:spPr bwMode="auto">
          <a:xfrm>
            <a:off x="1785938" y="6226175"/>
            <a:ext cx="66436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 b="1"/>
              <a:t>Fonte/Texto: GIOVANNI, José Ruy e BONJORNO, José Roberto. Matemática completa. Volume 3. FTD, São Paulo. 2005.</a:t>
            </a:r>
          </a:p>
        </p:txBody>
      </p:sp>
      <p:sp>
        <p:nvSpPr>
          <p:cNvPr id="20485" name="CaixaDeTexto 5"/>
          <p:cNvSpPr txBox="1">
            <a:spLocks noChangeArrowheads="1"/>
          </p:cNvSpPr>
          <p:nvPr/>
        </p:nvSpPr>
        <p:spPr bwMode="auto">
          <a:xfrm>
            <a:off x="3100388" y="1785938"/>
            <a:ext cx="57864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Neste caso, para eliminarmos a variável t, multiplicamos a primeira equação por 3 e somamos o resultado com a segunda equação.</a:t>
            </a:r>
          </a:p>
          <a:p>
            <a:pPr algn="just"/>
            <a:r>
              <a:rPr lang="pt-BR" sz="2800"/>
              <a:t>                    </a:t>
            </a:r>
          </a:p>
          <a:p>
            <a:pPr algn="just"/>
            <a:r>
              <a:rPr lang="pt-BR" sz="2800"/>
              <a:t>                   </a:t>
            </a:r>
          </a:p>
          <a:p>
            <a:pPr algn="just"/>
            <a:endParaRPr lang="pt-BR" sz="2800"/>
          </a:p>
          <a:p>
            <a:pPr algn="just"/>
            <a:r>
              <a:rPr lang="pt-BR" sz="2800"/>
              <a:t>Finalmente encontramos a equação procurada: </a:t>
            </a:r>
            <a:r>
              <a:rPr lang="pt-BR" sz="2800" b="1"/>
              <a:t>3x + y – 8 = 0</a:t>
            </a:r>
            <a:r>
              <a:rPr lang="pt-BR" sz="2800"/>
              <a:t>.</a:t>
            </a:r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2786063" y="3643313"/>
            <a:ext cx="2928937" cy="954087"/>
            <a:chOff x="471898" y="3852918"/>
            <a:chExt cx="2928958" cy="954107"/>
          </a:xfrm>
        </p:grpSpPr>
        <p:sp>
          <p:nvSpPr>
            <p:cNvPr id="20491" name="CaixaDeTexto 7"/>
            <p:cNvSpPr txBox="1">
              <a:spLocks noChangeArrowheads="1"/>
            </p:cNvSpPr>
            <p:nvPr/>
          </p:nvSpPr>
          <p:spPr bwMode="auto">
            <a:xfrm>
              <a:off x="471898" y="3852918"/>
              <a:ext cx="292895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 b="1"/>
                <a:t>        3x = 3 + 3t</a:t>
              </a:r>
            </a:p>
            <a:p>
              <a:r>
                <a:rPr lang="pt-BR" sz="2800" b="1"/>
                <a:t>        y = 5 – 3t  </a:t>
              </a:r>
            </a:p>
          </p:txBody>
        </p:sp>
        <p:sp>
          <p:nvSpPr>
            <p:cNvPr id="9" name="Chave esquerda 8"/>
            <p:cNvSpPr/>
            <p:nvPr/>
          </p:nvSpPr>
          <p:spPr>
            <a:xfrm>
              <a:off x="829088" y="3940232"/>
              <a:ext cx="357191" cy="857268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</p:grpSp>
      <p:pic>
        <p:nvPicPr>
          <p:cNvPr id="20487" name="irc_mi" descr="eletricidade-boneco-140x1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928938"/>
            <a:ext cx="2349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357188" y="1571625"/>
            <a:ext cx="2500312" cy="1214438"/>
          </a:xfrm>
          <a:prstGeom prst="wedgeEllipseCallout">
            <a:avLst>
              <a:gd name="adj1" fmla="val -8721"/>
              <a:gd name="adj2" fmla="val 10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Se liga! </a:t>
            </a:r>
          </a:p>
          <a:p>
            <a:pPr algn="ctr">
              <a:defRPr/>
            </a:pPr>
            <a:r>
              <a:rPr lang="pt-BR" b="1" dirty="0"/>
              <a:t>Vamos eliminar a variável t.</a:t>
            </a:r>
          </a:p>
        </p:txBody>
      </p:sp>
      <p:sp>
        <p:nvSpPr>
          <p:cNvPr id="20489" name="CaixaDeTexto 12"/>
          <p:cNvSpPr txBox="1">
            <a:spLocks noChangeArrowheads="1"/>
          </p:cNvSpPr>
          <p:nvPr/>
        </p:nvSpPr>
        <p:spPr bwMode="auto">
          <a:xfrm>
            <a:off x="1785938" y="6056313"/>
            <a:ext cx="55721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 b="1"/>
              <a:t>Fonte/Imagem: http://www.macchia.com.br/wp-content/uploads/2012/07/eletricidade-boneco-140x140.jpg</a:t>
            </a:r>
          </a:p>
        </p:txBody>
      </p:sp>
      <p:sp>
        <p:nvSpPr>
          <p:cNvPr id="20490" name="CaixaDeTexto 4"/>
          <p:cNvSpPr txBox="1">
            <a:spLocks noChangeArrowheads="1"/>
          </p:cNvSpPr>
          <p:nvPr/>
        </p:nvSpPr>
        <p:spPr bwMode="auto">
          <a:xfrm>
            <a:off x="500063" y="904875"/>
            <a:ext cx="6500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equações PARAMÉTRICAS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12" grpId="0" animBg="1"/>
      <p:bldP spid="20489" grpId="0"/>
      <p:bldP spid="204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285750" y="915988"/>
            <a:ext cx="2786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b="1"/>
              <a:t>INTRODUÇÃO</a:t>
            </a:r>
          </a:p>
        </p:txBody>
      </p:sp>
      <p:sp>
        <p:nvSpPr>
          <p:cNvPr id="3077" name="CaixaDeTexto 4"/>
          <p:cNvSpPr txBox="1">
            <a:spLocks noChangeArrowheads="1"/>
          </p:cNvSpPr>
          <p:nvPr/>
        </p:nvSpPr>
        <p:spPr bwMode="auto">
          <a:xfrm>
            <a:off x="142875" y="1571625"/>
            <a:ext cx="42148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O </a:t>
            </a:r>
            <a:r>
              <a:rPr lang="pt-BR" sz="2400" b="1">
                <a:solidFill>
                  <a:srgbClr val="FF0000"/>
                </a:solidFill>
              </a:rPr>
              <a:t>estudo analítico da reta </a:t>
            </a:r>
            <a:r>
              <a:rPr lang="pt-BR" sz="2400"/>
              <a:t>é muito utilizado em problemas cotidianos ligados a diversas áreas do conhecimento, como a física, biologia, química, engenharia e até a medicina. Neste tópico </a:t>
            </a:r>
            <a:r>
              <a:rPr lang="pt-BR" altLang="pt-BR" sz="2400"/>
              <a:t>estudaremos dois importantes tipos de </a:t>
            </a:r>
            <a:r>
              <a:rPr lang="pt-BR" altLang="pt-BR" sz="2400" b="1">
                <a:solidFill>
                  <a:srgbClr val="FF0000"/>
                </a:solidFill>
              </a:rPr>
              <a:t>equações da reta </a:t>
            </a:r>
            <a:r>
              <a:rPr lang="pt-BR" altLang="pt-BR" sz="2400"/>
              <a:t>no plano cartesiano, a </a:t>
            </a:r>
            <a:r>
              <a:rPr lang="pt-BR" altLang="pt-BR" sz="2400" b="1">
                <a:solidFill>
                  <a:srgbClr val="FF0000"/>
                </a:solidFill>
              </a:rPr>
              <a:t>equação segmentária </a:t>
            </a:r>
            <a:r>
              <a:rPr lang="pt-BR" altLang="pt-BR" sz="2400"/>
              <a:t>e a </a:t>
            </a:r>
            <a:r>
              <a:rPr lang="pt-BR" altLang="pt-BR" sz="2400" b="1">
                <a:solidFill>
                  <a:srgbClr val="FF0000"/>
                </a:solidFill>
              </a:rPr>
              <a:t>equação paramétrica</a:t>
            </a:r>
            <a:r>
              <a:rPr lang="pt-BR" altLang="pt-BR" sz="2400" b="1"/>
              <a:t>.</a:t>
            </a:r>
            <a:endParaRPr lang="pt-BR" sz="2400"/>
          </a:p>
        </p:txBody>
      </p:sp>
      <p:sp>
        <p:nvSpPr>
          <p:cNvPr id="3078" name="CaixaDeTexto 5"/>
          <p:cNvSpPr txBox="1">
            <a:spLocks noChangeArrowheads="1"/>
          </p:cNvSpPr>
          <p:nvPr/>
        </p:nvSpPr>
        <p:spPr bwMode="auto">
          <a:xfrm>
            <a:off x="1928813" y="6183313"/>
            <a:ext cx="49291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http://www.brasilescola.com/matematica/equacao-segmentaria-reta.htm</a:t>
            </a:r>
          </a:p>
        </p:txBody>
      </p:sp>
      <p:pic>
        <p:nvPicPr>
          <p:cNvPr id="3079" name="Picture 7" descr="geo-anali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8488" y="2071688"/>
            <a:ext cx="456406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CaixaDeTexto 7"/>
          <p:cNvSpPr txBox="1">
            <a:spLocks noChangeArrowheads="1"/>
          </p:cNvSpPr>
          <p:nvPr/>
        </p:nvSpPr>
        <p:spPr bwMode="auto">
          <a:xfrm>
            <a:off x="1928813" y="5969000"/>
            <a:ext cx="5143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 Imagem: http://www.infoescola.com/wp-content/uploads/2013/07/geo-analitica.jpg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428625" y="104775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EXERCÍCIOS</a:t>
            </a:r>
          </a:p>
        </p:txBody>
      </p:sp>
      <p:sp>
        <p:nvSpPr>
          <p:cNvPr id="21509" name="CaixaDeTexto 4"/>
          <p:cNvSpPr txBox="1">
            <a:spLocks noChangeArrowheads="1"/>
          </p:cNvSpPr>
          <p:nvPr/>
        </p:nvSpPr>
        <p:spPr bwMode="auto">
          <a:xfrm>
            <a:off x="428625" y="2259013"/>
            <a:ext cx="82153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1º) Qual o valor da medida da hipotenusa do triângulo retângulo formado pela interseção da reta de equação x/4 + y/-3 = 1 e os eixos x e y do plano cartesiano? 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428625" y="857250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1509" name="CaixaDeTexto 4"/>
          <p:cNvSpPr txBox="1">
            <a:spLocks noChangeArrowheads="1"/>
          </p:cNvSpPr>
          <p:nvPr/>
        </p:nvSpPr>
        <p:spPr bwMode="auto">
          <a:xfrm>
            <a:off x="214313" y="1428750"/>
            <a:ext cx="51435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De acordo com os dados apresentados, a reta tem equação x/4 + y/-3 = 1 e portanto seu gráfico forma um triângulo retângulo com os eixos x e y, como mostra a figura ao lado. Sendo assim, a medida da hipotenusa desse triângulo será:</a:t>
            </a:r>
          </a:p>
          <a:p>
            <a:pPr algn="just"/>
            <a:r>
              <a:rPr lang="pt-BR" sz="2400"/>
              <a:t>a² = 3² + 4²</a:t>
            </a:r>
          </a:p>
          <a:p>
            <a:pPr algn="just"/>
            <a:r>
              <a:rPr lang="pt-BR" sz="2400"/>
              <a:t>a² = 9 + 16</a:t>
            </a:r>
          </a:p>
          <a:p>
            <a:pPr algn="just"/>
            <a:r>
              <a:rPr lang="pt-BR" sz="2400"/>
              <a:t>a² = 25</a:t>
            </a:r>
          </a:p>
          <a:p>
            <a:pPr algn="just"/>
            <a:r>
              <a:rPr lang="pt-BR" sz="2400"/>
              <a:t>a = √25</a:t>
            </a:r>
          </a:p>
          <a:p>
            <a:pPr algn="just"/>
            <a:r>
              <a:rPr lang="pt-BR" sz="2400" b="1"/>
              <a:t>a = 5.  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9113" y="2071688"/>
            <a:ext cx="340201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4071938" y="1714500"/>
            <a:ext cx="4714875" cy="2857500"/>
            <a:chOff x="4071938" y="1714500"/>
            <a:chExt cx="4714875" cy="2857508"/>
          </a:xfrm>
        </p:grpSpPr>
        <p:sp>
          <p:nvSpPr>
            <p:cNvPr id="9" name="Texto explicativo retangular com cantos arredondados 8"/>
            <p:cNvSpPr/>
            <p:nvPr/>
          </p:nvSpPr>
          <p:spPr>
            <a:xfrm>
              <a:off x="6500813" y="1714500"/>
              <a:ext cx="1571625" cy="500064"/>
            </a:xfrm>
            <a:prstGeom prst="wedgeRoundRectCallout">
              <a:avLst>
                <a:gd name="adj1" fmla="val -15462"/>
                <a:gd name="adj2" fmla="val 1497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/>
                <a:t>Cateto: 4</a:t>
              </a:r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7215188" y="4071945"/>
              <a:ext cx="1571625" cy="500063"/>
            </a:xfrm>
            <a:prstGeom prst="wedgeRoundRectCallout">
              <a:avLst>
                <a:gd name="adj1" fmla="val -47686"/>
                <a:gd name="adj2" fmla="val -1287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/>
                <a:t>Hipotenusa: a</a:t>
              </a:r>
            </a:p>
          </p:txBody>
        </p:sp>
        <p:sp>
          <p:nvSpPr>
            <p:cNvPr id="10" name="Texto explicativo retangular com cantos arredondados 9"/>
            <p:cNvSpPr/>
            <p:nvPr/>
          </p:nvSpPr>
          <p:spPr>
            <a:xfrm>
              <a:off x="4071938" y="3929069"/>
              <a:ext cx="1571625" cy="500063"/>
            </a:xfrm>
            <a:prstGeom prst="wedgeRoundRectCallout">
              <a:avLst>
                <a:gd name="adj1" fmla="val 73152"/>
                <a:gd name="adj2" fmla="val -1372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/>
                <a:t>Cateto: 3</a:t>
              </a:r>
            </a:p>
          </p:txBody>
        </p:sp>
        <p:cxnSp>
          <p:nvCxnSpPr>
            <p:cNvPr id="15" name="Conector reto 14"/>
            <p:cNvCxnSpPr/>
            <p:nvPr/>
          </p:nvCxnSpPr>
          <p:spPr>
            <a:xfrm flipV="1">
              <a:off x="6286500" y="2786066"/>
              <a:ext cx="2000250" cy="15001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285750" y="857250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EXERCÍCIOS</a:t>
            </a:r>
          </a:p>
        </p:txBody>
      </p:sp>
      <p:sp>
        <p:nvSpPr>
          <p:cNvPr id="21509" name="CaixaDeTexto 4"/>
          <p:cNvSpPr txBox="1">
            <a:spLocks noChangeArrowheads="1"/>
          </p:cNvSpPr>
          <p:nvPr/>
        </p:nvSpPr>
        <p:spPr bwMode="auto">
          <a:xfrm>
            <a:off x="285750" y="1571625"/>
            <a:ext cx="85010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2º) Obtenha a equação </a:t>
            </a:r>
            <a:r>
              <a:rPr lang="pt-BR" sz="2800" b="1"/>
              <a:t>reduzida</a:t>
            </a:r>
            <a:r>
              <a:rPr lang="pt-BR" sz="2800"/>
              <a:t> da reta representada pelas equações paramétricas a seguir, em que o parâmetro t é um número real. </a:t>
            </a:r>
          </a:p>
        </p:txBody>
      </p:sp>
      <p:sp>
        <p:nvSpPr>
          <p:cNvPr id="21510" name="CaixaDeTexto 5"/>
          <p:cNvSpPr txBox="1">
            <a:spLocks noChangeArrowheads="1"/>
          </p:cNvSpPr>
          <p:nvPr/>
        </p:nvSpPr>
        <p:spPr bwMode="auto">
          <a:xfrm>
            <a:off x="642938" y="3143250"/>
            <a:ext cx="2714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x= t + 9 </a:t>
            </a:r>
            <a:br>
              <a:rPr lang="pt-BR" sz="2800" b="1"/>
            </a:br>
            <a:r>
              <a:rPr lang="pt-BR" sz="2800" b="1"/>
              <a:t>y= 2t – 1 </a:t>
            </a:r>
          </a:p>
        </p:txBody>
      </p:sp>
      <p:sp>
        <p:nvSpPr>
          <p:cNvPr id="7" name="Chave esquerda 6"/>
          <p:cNvSpPr/>
          <p:nvPr/>
        </p:nvSpPr>
        <p:spPr>
          <a:xfrm>
            <a:off x="428625" y="3214688"/>
            <a:ext cx="214313" cy="85725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512" name="CaixaDeTexto 7"/>
          <p:cNvSpPr txBox="1">
            <a:spLocks noChangeArrowheads="1"/>
          </p:cNvSpPr>
          <p:nvPr/>
        </p:nvSpPr>
        <p:spPr bwMode="auto">
          <a:xfrm>
            <a:off x="1857375" y="6111875"/>
            <a:ext cx="4929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http://www.brasilescola.com/matematica/equacoes-parametricas.htm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7" grpId="0" animBg="1"/>
      <p:bldP spid="215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428625" y="714375"/>
            <a:ext cx="200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2533" name="CaixaDeTexto 5"/>
          <p:cNvSpPr txBox="1">
            <a:spLocks noChangeArrowheads="1"/>
          </p:cNvSpPr>
          <p:nvPr/>
        </p:nvSpPr>
        <p:spPr bwMode="auto">
          <a:xfrm>
            <a:off x="428625" y="1143000"/>
            <a:ext cx="80724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Vamos multiplicar a primeira equação por (-2) e somar o resultado obtido com a segunda equação.</a:t>
            </a:r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571500" y="2143125"/>
            <a:ext cx="2857500" cy="954088"/>
            <a:chOff x="571472" y="2617769"/>
            <a:chExt cx="2857520" cy="954107"/>
          </a:xfrm>
        </p:grpSpPr>
        <p:sp>
          <p:nvSpPr>
            <p:cNvPr id="24588" name="CaixaDeTexto 4"/>
            <p:cNvSpPr txBox="1">
              <a:spLocks noChangeArrowheads="1"/>
            </p:cNvSpPr>
            <p:nvPr/>
          </p:nvSpPr>
          <p:spPr bwMode="auto">
            <a:xfrm>
              <a:off x="571472" y="2617769"/>
              <a:ext cx="285752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/>
                <a:t>  x = t + 9 </a:t>
              </a:r>
              <a:r>
                <a:rPr lang="pt-BR" sz="2800" b="1">
                  <a:solidFill>
                    <a:srgbClr val="FF0000"/>
                  </a:solidFill>
                </a:rPr>
                <a:t>. (-2)</a:t>
              </a:r>
              <a:r>
                <a:rPr lang="pt-BR" sz="2800"/>
                <a:t/>
              </a:r>
              <a:br>
                <a:rPr lang="pt-BR" sz="2800"/>
              </a:br>
              <a:r>
                <a:rPr lang="pt-BR" sz="2800"/>
                <a:t>  y = 2t – 1</a:t>
              </a:r>
            </a:p>
          </p:txBody>
        </p:sp>
        <p:sp>
          <p:nvSpPr>
            <p:cNvPr id="7" name="Chave esquerda 6"/>
            <p:cNvSpPr/>
            <p:nvPr/>
          </p:nvSpPr>
          <p:spPr>
            <a:xfrm>
              <a:off x="571472" y="2671745"/>
              <a:ext cx="214315" cy="857267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8"/>
          <p:cNvGrpSpPr>
            <a:grpSpLocks/>
          </p:cNvGrpSpPr>
          <p:nvPr/>
        </p:nvGrpSpPr>
        <p:grpSpPr bwMode="auto">
          <a:xfrm>
            <a:off x="571500" y="3214688"/>
            <a:ext cx="2857500" cy="954087"/>
            <a:chOff x="642910" y="2617769"/>
            <a:chExt cx="2857520" cy="954107"/>
          </a:xfrm>
        </p:grpSpPr>
        <p:sp>
          <p:nvSpPr>
            <p:cNvPr id="24586" name="CaixaDeTexto 9"/>
            <p:cNvSpPr txBox="1">
              <a:spLocks noChangeArrowheads="1"/>
            </p:cNvSpPr>
            <p:nvPr/>
          </p:nvSpPr>
          <p:spPr bwMode="auto">
            <a:xfrm>
              <a:off x="642910" y="2617769"/>
              <a:ext cx="285752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/>
                <a:t>  -2x = -2t -18 </a:t>
              </a:r>
              <a:br>
                <a:rPr lang="pt-BR" sz="2800"/>
              </a:br>
              <a:r>
                <a:rPr lang="pt-BR" sz="2800"/>
                <a:t>  y = 2t – 1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642910" y="2671745"/>
              <a:ext cx="214315" cy="857268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2536" name="CaixaDeTexto 11"/>
          <p:cNvSpPr txBox="1">
            <a:spLocks noChangeArrowheads="1"/>
          </p:cNvSpPr>
          <p:nvPr/>
        </p:nvSpPr>
        <p:spPr bwMode="auto">
          <a:xfrm>
            <a:off x="428625" y="4214813"/>
            <a:ext cx="835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Temos que -2x + y = -19. Como estamos procurando a equação </a:t>
            </a:r>
            <a:r>
              <a:rPr lang="pt-BR" sz="2800" b="1"/>
              <a:t>reduzida da reta</a:t>
            </a:r>
            <a:r>
              <a:rPr lang="pt-BR" sz="2800"/>
              <a:t>, basta isolar o y, na equação obtida. Então, </a:t>
            </a:r>
            <a:r>
              <a:rPr lang="pt-BR" sz="2800" b="1"/>
              <a:t>y = 2x – 19 </a:t>
            </a:r>
            <a:r>
              <a:rPr lang="pt-BR" sz="2800"/>
              <a:t>é a equação procurada.</a:t>
            </a:r>
          </a:p>
        </p:txBody>
      </p:sp>
      <p:sp>
        <p:nvSpPr>
          <p:cNvPr id="22537" name="CaixaDeTexto 12"/>
          <p:cNvSpPr txBox="1">
            <a:spLocks noChangeArrowheads="1"/>
          </p:cNvSpPr>
          <p:nvPr/>
        </p:nvSpPr>
        <p:spPr bwMode="auto">
          <a:xfrm>
            <a:off x="1857375" y="6111875"/>
            <a:ext cx="4929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http://www.brasilescola.com/matematica/equacoes-parametricas.htm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6" grpId="0"/>
      <p:bldP spid="225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285750" y="833438"/>
            <a:ext cx="4214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EXERCÍCIOS</a:t>
            </a:r>
          </a:p>
        </p:txBody>
      </p:sp>
      <p:sp>
        <p:nvSpPr>
          <p:cNvPr id="23557" name="CaixaDeTexto 5"/>
          <p:cNvSpPr txBox="1">
            <a:spLocks noChangeArrowheads="1"/>
          </p:cNvSpPr>
          <p:nvPr/>
        </p:nvSpPr>
        <p:spPr bwMode="auto">
          <a:xfrm>
            <a:off x="1857375" y="6183313"/>
            <a:ext cx="3571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http://www.paulomarques.com.br/arq6-4.htm</a:t>
            </a:r>
          </a:p>
        </p:txBody>
      </p:sp>
      <p:grpSp>
        <p:nvGrpSpPr>
          <p:cNvPr id="2" name="Grupo 8"/>
          <p:cNvGrpSpPr>
            <a:grpSpLocks/>
          </p:cNvGrpSpPr>
          <p:nvPr/>
        </p:nvGrpSpPr>
        <p:grpSpPr bwMode="auto">
          <a:xfrm>
            <a:off x="285750" y="1749425"/>
            <a:ext cx="8501063" cy="3108325"/>
            <a:chOff x="285720" y="1749217"/>
            <a:chExt cx="8501122" cy="3108543"/>
          </a:xfrm>
        </p:grpSpPr>
        <p:sp>
          <p:nvSpPr>
            <p:cNvPr id="25607" name="CaixaDeTexto 4"/>
            <p:cNvSpPr txBox="1">
              <a:spLocks noChangeArrowheads="1"/>
            </p:cNvSpPr>
            <p:nvPr/>
          </p:nvSpPr>
          <p:spPr bwMode="auto">
            <a:xfrm>
              <a:off x="285720" y="1749217"/>
              <a:ext cx="8501122" cy="310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/>
                <a:t>3º) Um móvel descreve uma trajetória retilínea e suas coordenadas em função do tempo t , são:</a:t>
              </a:r>
            </a:p>
            <a:p>
              <a:r>
                <a:rPr lang="pt-BR" sz="2800"/>
                <a:t/>
              </a:r>
              <a:br>
                <a:rPr lang="pt-BR" sz="2800"/>
              </a:br>
              <a:r>
                <a:rPr lang="pt-BR" sz="2800"/>
                <a:t>    x = 3t + 11 </a:t>
              </a:r>
              <a:br>
                <a:rPr lang="pt-BR" sz="2800"/>
              </a:br>
              <a:r>
                <a:rPr lang="pt-BR" sz="2800"/>
                <a:t>    y = -6t +10 </a:t>
              </a:r>
              <a:br>
                <a:rPr lang="pt-BR" sz="2800"/>
              </a:br>
              <a:endParaRPr lang="pt-BR" sz="2800"/>
            </a:p>
            <a:p>
              <a:r>
                <a:rPr lang="pt-BR" sz="2800"/>
                <a:t>Qual a equação segmentária dessa trajetória?</a:t>
              </a:r>
            </a:p>
          </p:txBody>
        </p:sp>
        <p:sp>
          <p:nvSpPr>
            <p:cNvPr id="8" name="Chave esquerda 7"/>
            <p:cNvSpPr/>
            <p:nvPr/>
          </p:nvSpPr>
          <p:spPr>
            <a:xfrm>
              <a:off x="357158" y="3143140"/>
              <a:ext cx="285752" cy="785868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4580" name="CaixaDeTexto 3"/>
          <p:cNvSpPr txBox="1">
            <a:spLocks noChangeArrowheads="1"/>
          </p:cNvSpPr>
          <p:nvPr/>
        </p:nvSpPr>
        <p:spPr bwMode="auto">
          <a:xfrm>
            <a:off x="428625" y="857250"/>
            <a:ext cx="2643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4581" name="CaixaDeTexto 4"/>
          <p:cNvSpPr txBox="1">
            <a:spLocks noChangeArrowheads="1"/>
          </p:cNvSpPr>
          <p:nvPr/>
        </p:nvSpPr>
        <p:spPr bwMode="auto">
          <a:xfrm>
            <a:off x="357188" y="1500188"/>
            <a:ext cx="8429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Inicialmente multiplicamos a primeira equação por 2, onde obtemos a equação 2x = 6t + 22. Em seguida somamos esse resultado encontrado com a segunda equação:</a:t>
            </a:r>
          </a:p>
          <a:p>
            <a:pPr algn="just"/>
            <a:r>
              <a:rPr lang="pt-BR" sz="2800"/>
              <a:t>2x = 6t + 22</a:t>
            </a:r>
          </a:p>
          <a:p>
            <a:pPr algn="just"/>
            <a:r>
              <a:rPr lang="pt-BR" sz="2800"/>
              <a:t>y = -6t +10 </a:t>
            </a:r>
          </a:p>
          <a:p>
            <a:pPr algn="just"/>
            <a:r>
              <a:rPr lang="pt-BR" sz="2800"/>
              <a:t>Obtemos: 2x + y = 32. Finalmente dividimos a equação obtida por 32, para encontrar a equação segmentária. </a:t>
            </a:r>
            <a:br>
              <a:rPr lang="pt-BR" sz="2800"/>
            </a:br>
            <a:r>
              <a:rPr lang="pt-BR" sz="2800"/>
              <a:t>2x/32 + y/32 = 32/32 .: </a:t>
            </a:r>
            <a:r>
              <a:rPr lang="pt-BR" sz="2800" b="1"/>
              <a:t>x/16 + y/32 = 1</a:t>
            </a:r>
            <a:r>
              <a:rPr lang="pt-BR" sz="2800"/>
              <a:t>, que é a equação segmentária da reta.</a:t>
            </a:r>
          </a:p>
        </p:txBody>
      </p:sp>
      <p:sp>
        <p:nvSpPr>
          <p:cNvPr id="24582" name="CaixaDeTexto 5"/>
          <p:cNvSpPr txBox="1">
            <a:spLocks noChangeArrowheads="1"/>
          </p:cNvSpPr>
          <p:nvPr/>
        </p:nvSpPr>
        <p:spPr bwMode="auto">
          <a:xfrm>
            <a:off x="1857375" y="6183313"/>
            <a:ext cx="3571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http://www.paulomarques.com.br/arq6-4.htm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285750" y="833438"/>
            <a:ext cx="4214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EXERCÍCIOS</a:t>
            </a:r>
          </a:p>
        </p:txBody>
      </p:sp>
      <p:sp>
        <p:nvSpPr>
          <p:cNvPr id="23559" name="CaixaDeTexto 4"/>
          <p:cNvSpPr txBox="1">
            <a:spLocks noChangeArrowheads="1"/>
          </p:cNvSpPr>
          <p:nvPr/>
        </p:nvSpPr>
        <p:spPr bwMode="auto">
          <a:xfrm>
            <a:off x="285750" y="1571625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4º) Escreva a equação segmentária da reta do gráfico a seguir:  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490788"/>
            <a:ext cx="63976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285750" y="833438"/>
            <a:ext cx="4214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490788"/>
            <a:ext cx="63976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28625" y="1571625"/>
            <a:ext cx="50720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 equação segmentária da reta que passa pelos pontos (-8, 0) e (0, 4) é:</a:t>
            </a:r>
          </a:p>
          <a:p>
            <a:pPr algn="just"/>
            <a:endParaRPr lang="pt-BR" sz="2400"/>
          </a:p>
          <a:p>
            <a:pPr algn="ctr"/>
            <a:r>
              <a:rPr lang="pt-BR" sz="3200" b="1">
                <a:solidFill>
                  <a:schemeClr val="tx2"/>
                </a:solidFill>
              </a:rPr>
              <a:t>x/-8 + y/4 = 1 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5604" name="CaixaDeTexto 3"/>
          <p:cNvSpPr txBox="1">
            <a:spLocks noChangeArrowheads="1"/>
          </p:cNvSpPr>
          <p:nvPr/>
        </p:nvSpPr>
        <p:spPr bwMode="auto">
          <a:xfrm>
            <a:off x="428625" y="1973263"/>
            <a:ext cx="821531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1º) Considerando a reta </a:t>
            </a:r>
            <a:r>
              <a:rPr lang="pt-BR" sz="2800" b="1"/>
              <a:t>s</a:t>
            </a:r>
            <a:r>
              <a:rPr lang="pt-BR" sz="2800"/>
              <a:t> de equação geral                     7x + 14y – 28 = 0, escreva essa equação na forma segmentária e determine também as coordenadas dos pontos de interseção da reta com os eixos  </a:t>
            </a:r>
            <a:r>
              <a:rPr lang="pt-BR" sz="2800" b="1"/>
              <a:t>xOy</a:t>
            </a:r>
            <a:r>
              <a:rPr lang="pt-BR" sz="2800"/>
              <a:t> do plano cartesiano.</a:t>
            </a:r>
          </a:p>
        </p:txBody>
      </p:sp>
      <p:sp>
        <p:nvSpPr>
          <p:cNvPr id="25605" name="CaixaDeTexto 4"/>
          <p:cNvSpPr txBox="1">
            <a:spLocks noChangeArrowheads="1"/>
          </p:cNvSpPr>
          <p:nvPr/>
        </p:nvSpPr>
        <p:spPr bwMode="auto">
          <a:xfrm>
            <a:off x="357188" y="976313"/>
            <a:ext cx="4214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PROBLEMAS PROPOSTOS</a:t>
            </a:r>
          </a:p>
        </p:txBody>
      </p:sp>
      <p:sp>
        <p:nvSpPr>
          <p:cNvPr id="29702" name="CaixaDeTexto 5"/>
          <p:cNvSpPr txBox="1">
            <a:spLocks noChangeArrowheads="1"/>
          </p:cNvSpPr>
          <p:nvPr/>
        </p:nvSpPr>
        <p:spPr bwMode="auto">
          <a:xfrm>
            <a:off x="1928813" y="6183313"/>
            <a:ext cx="5357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http://www.brasilescola.com/matematica/equacao-segmentaria-reta.htm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6628" name="CaixaDeTexto 4"/>
          <p:cNvSpPr txBox="1">
            <a:spLocks noChangeArrowheads="1"/>
          </p:cNvSpPr>
          <p:nvPr/>
        </p:nvSpPr>
        <p:spPr bwMode="auto">
          <a:xfrm>
            <a:off x="571500" y="976313"/>
            <a:ext cx="2643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6629" name="CaixaDeTexto 5"/>
          <p:cNvSpPr txBox="1">
            <a:spLocks noChangeArrowheads="1"/>
          </p:cNvSpPr>
          <p:nvPr/>
        </p:nvSpPr>
        <p:spPr bwMode="auto">
          <a:xfrm>
            <a:off x="428625" y="1965325"/>
            <a:ext cx="828675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Para determinar a </a:t>
            </a:r>
            <a:r>
              <a:rPr lang="pt-BR" sz="2800" b="1"/>
              <a:t>forma segmentária </a:t>
            </a:r>
            <a:r>
              <a:rPr lang="pt-BR" sz="2800"/>
              <a:t>da equação da reta s devemos isolar o termo independente 28. Assim, teremos: 7x + 14y = 28. Depois dividimos toda a expressão por 28, obtemos: 7x/28 + 14y/28 = 28/28 e finalmente encontramos a equação procurada:</a:t>
            </a:r>
          </a:p>
          <a:p>
            <a:pPr algn="just"/>
            <a:endParaRPr lang="pt-BR" b="1"/>
          </a:p>
          <a:p>
            <a:pPr algn="just"/>
            <a:r>
              <a:rPr lang="pt-BR" sz="2800" b="1"/>
              <a:t>x/4 + y/2 = 1.</a:t>
            </a:r>
          </a:p>
        </p:txBody>
      </p:sp>
      <p:sp>
        <p:nvSpPr>
          <p:cNvPr id="30726" name="CaixaDeTexto 7"/>
          <p:cNvSpPr txBox="1">
            <a:spLocks noChangeArrowheads="1"/>
          </p:cNvSpPr>
          <p:nvPr/>
        </p:nvSpPr>
        <p:spPr bwMode="auto">
          <a:xfrm>
            <a:off x="1928813" y="6183313"/>
            <a:ext cx="5357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http://www.brasilescola.com/matematica/equacao-segmentaria-reta.htm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142875" y="1857375"/>
            <a:ext cx="371475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Vamos considerar a situação em que uma reta r intercepta o eixo  das abscissas (x),  num ponto P(p, 0) e o eixo das ordenadas (y) num ponto Q(0, q), com p e q não nulos. Como mostra a figura ao ldo.</a:t>
            </a:r>
          </a:p>
        </p:txBody>
      </p:sp>
      <p:sp>
        <p:nvSpPr>
          <p:cNvPr id="4101" name="CaixaDeTexto 4"/>
          <p:cNvSpPr txBox="1">
            <a:spLocks noChangeArrowheads="1"/>
          </p:cNvSpPr>
          <p:nvPr/>
        </p:nvSpPr>
        <p:spPr bwMode="auto">
          <a:xfrm>
            <a:off x="214313" y="904875"/>
            <a:ext cx="4071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Equação SEGMENTÁRIA</a:t>
            </a:r>
          </a:p>
        </p:txBody>
      </p:sp>
      <p:sp>
        <p:nvSpPr>
          <p:cNvPr id="4102" name="CaixaDeTexto 7"/>
          <p:cNvSpPr txBox="1">
            <a:spLocks noChangeArrowheads="1"/>
          </p:cNvSpPr>
          <p:nvPr/>
        </p:nvSpPr>
        <p:spPr bwMode="auto">
          <a:xfrm>
            <a:off x="1928813" y="6111875"/>
            <a:ext cx="6572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000500" y="1643063"/>
            <a:ext cx="4929188" cy="4214812"/>
            <a:chOff x="3929063" y="1428750"/>
            <a:chExt cx="5429250" cy="4471988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29063" y="1428750"/>
              <a:ext cx="5124450" cy="4471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CaixaDeTexto 8"/>
            <p:cNvSpPr txBox="1">
              <a:spLocks noChangeArrowheads="1"/>
            </p:cNvSpPr>
            <p:nvPr/>
          </p:nvSpPr>
          <p:spPr bwMode="auto">
            <a:xfrm>
              <a:off x="4143375" y="1571625"/>
              <a:ext cx="357188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3600" b="1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4106" name="CaixaDeTexto 11"/>
            <p:cNvSpPr txBox="1">
              <a:spLocks noChangeArrowheads="1"/>
            </p:cNvSpPr>
            <p:nvPr/>
          </p:nvSpPr>
          <p:spPr bwMode="auto">
            <a:xfrm>
              <a:off x="4929188" y="2071688"/>
              <a:ext cx="107156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/>
                <a:t>(0, q)</a:t>
              </a:r>
            </a:p>
          </p:txBody>
        </p:sp>
        <p:sp>
          <p:nvSpPr>
            <p:cNvPr id="4107" name="CaixaDeTexto 12"/>
            <p:cNvSpPr txBox="1">
              <a:spLocks noChangeArrowheads="1"/>
            </p:cNvSpPr>
            <p:nvPr/>
          </p:nvSpPr>
          <p:spPr bwMode="auto">
            <a:xfrm>
              <a:off x="8286750" y="4548188"/>
              <a:ext cx="10715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/>
                <a:t>(p, 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7652" name="CaixaDeTexto 3"/>
          <p:cNvSpPr txBox="1">
            <a:spLocks noChangeArrowheads="1"/>
          </p:cNvSpPr>
          <p:nvPr/>
        </p:nvSpPr>
        <p:spPr bwMode="auto">
          <a:xfrm>
            <a:off x="214313" y="1285875"/>
            <a:ext cx="8715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Podemos determinar os pontos de interseção da reta com os eixos ordenados do plano, da seguinte forma: 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800"/>
              <a:t> O termo que divide x na equação segmentária é a abscissa do ponto de intercessão da reta com o eixo x; 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800"/>
              <a:t> O termo que divide y é a ordenada do ponto de interseção da reta com o eixo y. </a:t>
            </a:r>
          </a:p>
          <a:p>
            <a:r>
              <a:rPr lang="pt-BR" sz="2800"/>
              <a:t>Dessa forma como a </a:t>
            </a:r>
            <a:r>
              <a:rPr lang="pt-BR" sz="2800" b="1">
                <a:solidFill>
                  <a:srgbClr val="FF0000"/>
                </a:solidFill>
              </a:rPr>
              <a:t>equação segmentária é x/4 + y/2 = 1</a:t>
            </a:r>
            <a:r>
              <a:rPr lang="pt-BR" sz="2800"/>
              <a:t>, os pontos de interseção com os eixos são:</a:t>
            </a:r>
            <a:br>
              <a:rPr lang="pt-BR" sz="2800"/>
            </a:br>
            <a:r>
              <a:rPr lang="pt-BR" sz="1600"/>
              <a:t/>
            </a:r>
            <a:br>
              <a:rPr lang="pt-BR" sz="1600"/>
            </a:br>
            <a:r>
              <a:rPr lang="pt-BR" sz="2800" b="1">
                <a:solidFill>
                  <a:srgbClr val="FF0000"/>
                </a:solidFill>
              </a:rPr>
              <a:t>(4, 0) </a:t>
            </a:r>
            <a:r>
              <a:rPr lang="pt-BR" sz="2800"/>
              <a:t>é o ponto de </a:t>
            </a:r>
            <a:r>
              <a:rPr lang="pt-BR" sz="2800" b="1">
                <a:solidFill>
                  <a:srgbClr val="FF0000"/>
                </a:solidFill>
              </a:rPr>
              <a:t>interseção</a:t>
            </a:r>
            <a:r>
              <a:rPr lang="pt-BR" sz="2800"/>
              <a:t> da reta com o </a:t>
            </a:r>
            <a:r>
              <a:rPr lang="pt-BR" sz="2800" b="1">
                <a:solidFill>
                  <a:srgbClr val="FF0000"/>
                </a:solidFill>
              </a:rPr>
              <a:t>eixo x</a:t>
            </a:r>
            <a:r>
              <a:rPr lang="pt-BR" sz="2800"/>
              <a:t>.</a:t>
            </a:r>
            <a:br>
              <a:rPr lang="pt-BR" sz="2800"/>
            </a:br>
            <a:r>
              <a:rPr lang="pt-BR" sz="2800" b="1">
                <a:solidFill>
                  <a:srgbClr val="FF0000"/>
                </a:solidFill>
              </a:rPr>
              <a:t>(0, 2) </a:t>
            </a:r>
            <a:r>
              <a:rPr lang="pt-BR" sz="2800"/>
              <a:t>é o ponto de </a:t>
            </a:r>
            <a:r>
              <a:rPr lang="pt-BR" sz="2800" b="1">
                <a:solidFill>
                  <a:srgbClr val="FF0000"/>
                </a:solidFill>
              </a:rPr>
              <a:t>interseção</a:t>
            </a:r>
            <a:r>
              <a:rPr lang="pt-BR" sz="2800"/>
              <a:t> da reta com o </a:t>
            </a:r>
            <a:r>
              <a:rPr lang="pt-BR" sz="2800" b="1">
                <a:solidFill>
                  <a:srgbClr val="FF0000"/>
                </a:solidFill>
              </a:rPr>
              <a:t>eixo y</a:t>
            </a:r>
            <a:r>
              <a:rPr lang="pt-BR" sz="2800"/>
              <a:t>.</a:t>
            </a:r>
          </a:p>
        </p:txBody>
      </p:sp>
      <p:sp>
        <p:nvSpPr>
          <p:cNvPr id="27653" name="CaixaDeTexto 4"/>
          <p:cNvSpPr txBox="1">
            <a:spLocks noChangeArrowheads="1"/>
          </p:cNvSpPr>
          <p:nvPr/>
        </p:nvSpPr>
        <p:spPr bwMode="auto">
          <a:xfrm>
            <a:off x="357188" y="714375"/>
            <a:ext cx="2643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7654" name="CaixaDeTexto 5"/>
          <p:cNvSpPr txBox="1">
            <a:spLocks noChangeArrowheads="1"/>
          </p:cNvSpPr>
          <p:nvPr/>
        </p:nvSpPr>
        <p:spPr bwMode="auto">
          <a:xfrm>
            <a:off x="1928813" y="6183313"/>
            <a:ext cx="514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http://www.brasilescola.com/matematica/equacao-segmentaria-reta.htm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8676" name="CaixaDeTexto 5"/>
          <p:cNvSpPr txBox="1">
            <a:spLocks noChangeArrowheads="1"/>
          </p:cNvSpPr>
          <p:nvPr/>
        </p:nvSpPr>
        <p:spPr bwMode="auto">
          <a:xfrm>
            <a:off x="1928813" y="6183313"/>
            <a:ext cx="514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http://www.brasilescola.com/matematica/equacao-segmentaria-reta.htm</a:t>
            </a:r>
          </a:p>
        </p:txBody>
      </p:sp>
      <p:sp>
        <p:nvSpPr>
          <p:cNvPr id="28677" name="CaixaDeTexto 6"/>
          <p:cNvSpPr txBox="1">
            <a:spLocks noChangeArrowheads="1"/>
          </p:cNvSpPr>
          <p:nvPr/>
        </p:nvSpPr>
        <p:spPr bwMode="auto">
          <a:xfrm>
            <a:off x="357188" y="714375"/>
            <a:ext cx="2643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28678" name="CaixaDeTexto 7"/>
          <p:cNvSpPr txBox="1">
            <a:spLocks noChangeArrowheads="1"/>
          </p:cNvSpPr>
          <p:nvPr/>
        </p:nvSpPr>
        <p:spPr bwMode="auto">
          <a:xfrm>
            <a:off x="357188" y="1214438"/>
            <a:ext cx="83581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Podemos representar a solução deste problema graficamente, da seguinte forma:</a:t>
            </a:r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2286000"/>
            <a:ext cx="4929188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6429375" y="1857375"/>
            <a:ext cx="2143125" cy="1785938"/>
          </a:xfrm>
          <a:prstGeom prst="wedgeEllipseCallout">
            <a:avLst>
              <a:gd name="adj1" fmla="val -10330"/>
              <a:gd name="adj2" fmla="val 78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/>
              <a:t>A equação segmentária do gráfico é:</a:t>
            </a:r>
          </a:p>
          <a:p>
            <a:pPr algn="ctr">
              <a:defRPr/>
            </a:pPr>
            <a:r>
              <a:rPr lang="pt-BR" sz="2000" b="1" dirty="0"/>
              <a:t>x/4 + y/2 = 1</a:t>
            </a:r>
          </a:p>
        </p:txBody>
      </p:sp>
      <p:pic>
        <p:nvPicPr>
          <p:cNvPr id="28681" name="irc_mi" descr="treinamento-apresentacao-efica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4143375"/>
            <a:ext cx="32242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CaixaDeTexto 13"/>
          <p:cNvSpPr txBox="1">
            <a:spLocks noChangeArrowheads="1"/>
          </p:cNvSpPr>
          <p:nvPr/>
        </p:nvSpPr>
        <p:spPr bwMode="auto">
          <a:xfrm>
            <a:off x="1928813" y="6000750"/>
            <a:ext cx="6715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http://blog.sucessoclub.com.br/wp-content/uploads/2014/06/treinamento-apresentacao-eficaz.jpg.jpg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12" grpId="0" animBg="1"/>
      <p:bldP spid="286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29700" name="CaixaDeTexto 4"/>
          <p:cNvSpPr txBox="1">
            <a:spLocks noChangeArrowheads="1"/>
          </p:cNvSpPr>
          <p:nvPr/>
        </p:nvSpPr>
        <p:spPr bwMode="auto">
          <a:xfrm>
            <a:off x="428625" y="1714500"/>
            <a:ext cx="507206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2º) Considerando as equações paramétricas de uma reta, em que: t = 2x + 4 e t = – y – 2, t</a:t>
            </a:r>
            <a:r>
              <a:rPr lang="pt-BR" sz="2800" b="1">
                <a:sym typeface="Symbol" pitchFamily="18" charset="2"/>
              </a:rPr>
              <a:t></a:t>
            </a:r>
            <a:r>
              <a:rPr lang="pt-BR" sz="2800">
                <a:sym typeface="Symbol" pitchFamily="18" charset="2"/>
              </a:rPr>
              <a:t>R. Determine o</a:t>
            </a:r>
            <a:r>
              <a:rPr lang="pt-BR" sz="2800"/>
              <a:t> gráfico dessa equação na forma segmentária da reta</a:t>
            </a:r>
            <a:r>
              <a:rPr lang="pt-BR" sz="2800">
                <a:sym typeface="Symbol" pitchFamily="18" charset="2"/>
              </a:rPr>
              <a:t>.</a:t>
            </a:r>
            <a:endParaRPr lang="pt-BR" sz="2800"/>
          </a:p>
        </p:txBody>
      </p:sp>
      <p:sp>
        <p:nvSpPr>
          <p:cNvPr id="29701" name="CaixaDeTexto 6"/>
          <p:cNvSpPr txBox="1">
            <a:spLocks noChangeArrowheads="1"/>
          </p:cNvSpPr>
          <p:nvPr/>
        </p:nvSpPr>
        <p:spPr bwMode="auto">
          <a:xfrm>
            <a:off x="571500" y="833438"/>
            <a:ext cx="4214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PROBLEMAS PROPOSTOS</a:t>
            </a:r>
          </a:p>
        </p:txBody>
      </p:sp>
      <p:pic>
        <p:nvPicPr>
          <p:cNvPr id="29702" name="Picture 2" descr="compartimentos_a_prova_de_logica_1__2013-01-241232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2286000"/>
            <a:ext cx="32861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retangular com cantos arredondados 8"/>
          <p:cNvSpPr/>
          <p:nvPr/>
        </p:nvSpPr>
        <p:spPr>
          <a:xfrm>
            <a:off x="2074863" y="4357688"/>
            <a:ext cx="2568575" cy="1357312"/>
          </a:xfrm>
          <a:prstGeom prst="wedgeRoundRectCallout">
            <a:avLst>
              <a:gd name="adj1" fmla="val 77170"/>
              <a:gd name="adj2" fmla="val -4062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</a:rPr>
              <a:t>Lembre-se: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</a:rPr>
              <a:t>O gráfico da equação segmentária corta os eixos x e y.</a:t>
            </a:r>
          </a:p>
        </p:txBody>
      </p:sp>
      <p:sp>
        <p:nvSpPr>
          <p:cNvPr id="29704" name="CaixaDeTexto 10"/>
          <p:cNvSpPr txBox="1">
            <a:spLocks noChangeArrowheads="1"/>
          </p:cNvSpPr>
          <p:nvPr/>
        </p:nvSpPr>
        <p:spPr bwMode="auto">
          <a:xfrm>
            <a:off x="1857375" y="6105525"/>
            <a:ext cx="685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000" b="1">
                <a:ea typeface="Calibri" pitchFamily="34" charset="0"/>
                <a:cs typeface="Times New Roman" pitchFamily="18" charset="0"/>
              </a:rPr>
              <a:t>Fonte/Imagem: http://www.sciam.com.br/noticias/img/compartimentos_a_prova_de_logica_1__2013-01-24123230.jpg</a:t>
            </a:r>
          </a:p>
        </p:txBody>
      </p:sp>
      <p:sp>
        <p:nvSpPr>
          <p:cNvPr id="10" name="CaixaDeTexto 13"/>
          <p:cNvSpPr txBox="1">
            <a:spLocks noChangeArrowheads="1"/>
          </p:cNvSpPr>
          <p:nvPr/>
        </p:nvSpPr>
        <p:spPr bwMode="auto">
          <a:xfrm>
            <a:off x="1857375" y="5969000"/>
            <a:ext cx="5572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http://www.alunosonline.com.br/matematica/equacoes-parametricas-reta.html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9" grpId="0" animBg="1"/>
      <p:bldP spid="29704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30724" name="CaixaDeTexto 6"/>
          <p:cNvSpPr txBox="1">
            <a:spLocks noChangeArrowheads="1"/>
          </p:cNvSpPr>
          <p:nvPr/>
        </p:nvSpPr>
        <p:spPr bwMode="auto">
          <a:xfrm>
            <a:off x="357188" y="762000"/>
            <a:ext cx="2643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30725" name="CaixaDeTexto 7"/>
          <p:cNvSpPr txBox="1">
            <a:spLocks noChangeArrowheads="1"/>
          </p:cNvSpPr>
          <p:nvPr/>
        </p:nvSpPr>
        <p:spPr bwMode="auto">
          <a:xfrm>
            <a:off x="285750" y="1357313"/>
            <a:ext cx="42148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Para obtermos a equação segmentária, neste caso, vamos igualar as equações.</a:t>
            </a:r>
          </a:p>
          <a:p>
            <a:pPr algn="just"/>
            <a:r>
              <a:rPr lang="pt-BR" sz="2800"/>
              <a:t>2x + 4 = – y – 2</a:t>
            </a:r>
          </a:p>
          <a:p>
            <a:pPr algn="just"/>
            <a:r>
              <a:rPr lang="pt-BR" sz="2800"/>
              <a:t>2x + y = – 2 – 4</a:t>
            </a:r>
          </a:p>
          <a:p>
            <a:pPr algn="just"/>
            <a:r>
              <a:rPr lang="pt-BR" sz="2800"/>
              <a:t>2x + y = – 6 (dividimos a equação por – 6)</a:t>
            </a:r>
          </a:p>
          <a:p>
            <a:pPr algn="just"/>
            <a:r>
              <a:rPr lang="pt-BR" sz="2800"/>
              <a:t>2x/– 6 + y/– 6 = – 6/– 6</a:t>
            </a:r>
          </a:p>
          <a:p>
            <a:pPr algn="just"/>
            <a:r>
              <a:rPr lang="pt-BR" sz="2800"/>
              <a:t>A equação segmentária é: </a:t>
            </a:r>
          </a:p>
          <a:p>
            <a:pPr algn="just"/>
            <a:r>
              <a:rPr lang="pt-BR" sz="2800" b="1">
                <a:solidFill>
                  <a:schemeClr val="tx2"/>
                </a:solidFill>
              </a:rPr>
              <a:t>x/–3 + y/–6 = 1</a:t>
            </a:r>
            <a:r>
              <a:rPr lang="pt-BR" sz="2800" b="1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" name="Grupo 9"/>
          <p:cNvGrpSpPr>
            <a:grpSpLocks/>
          </p:cNvGrpSpPr>
          <p:nvPr/>
        </p:nvGrpSpPr>
        <p:grpSpPr bwMode="auto">
          <a:xfrm>
            <a:off x="5214938" y="714375"/>
            <a:ext cx="3571875" cy="5453063"/>
            <a:chOff x="5214946" y="714322"/>
            <a:chExt cx="3571931" cy="5453714"/>
          </a:xfrm>
        </p:grpSpPr>
        <p:pic>
          <p:nvPicPr>
            <p:cNvPr id="3482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1500173"/>
              <a:ext cx="3357586" cy="4667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5" name="CaixaDeTexto 8"/>
            <p:cNvSpPr txBox="1">
              <a:spLocks noChangeArrowheads="1"/>
            </p:cNvSpPr>
            <p:nvPr/>
          </p:nvSpPr>
          <p:spPr bwMode="auto">
            <a:xfrm>
              <a:off x="5214946" y="714322"/>
              <a:ext cx="3571931" cy="64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 b="1"/>
                <a:t>GRÁFICO DA EQUAÇÃO SEGMENTÁRIA:</a:t>
              </a:r>
            </a:p>
            <a:p>
              <a:pPr algn="ctr"/>
              <a:r>
                <a:rPr lang="pt-BR" sz="2000" b="1"/>
                <a:t> </a:t>
              </a:r>
              <a:r>
                <a:rPr lang="pt-BR" sz="2000" b="1">
                  <a:solidFill>
                    <a:schemeClr val="tx2"/>
                  </a:solidFill>
                </a:rPr>
                <a:t>x/-3 + y/-6 = 1</a:t>
              </a:r>
            </a:p>
          </p:txBody>
        </p:sp>
      </p:grpSp>
      <p:sp>
        <p:nvSpPr>
          <p:cNvPr id="9" name="CaixaDeTexto 13"/>
          <p:cNvSpPr txBox="1">
            <a:spLocks noChangeArrowheads="1"/>
          </p:cNvSpPr>
          <p:nvPr/>
        </p:nvSpPr>
        <p:spPr bwMode="auto">
          <a:xfrm>
            <a:off x="1928813" y="6183313"/>
            <a:ext cx="55721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http://www.alunosonline.com.br/matematica/equacoes-parametricas-reta.html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31748" name="CaixaDeTexto 4"/>
          <p:cNvSpPr txBox="1">
            <a:spLocks noChangeArrowheads="1"/>
          </p:cNvSpPr>
          <p:nvPr/>
        </p:nvSpPr>
        <p:spPr bwMode="auto">
          <a:xfrm>
            <a:off x="428625" y="2187575"/>
            <a:ext cx="46434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3º) Determine as equações paramétricas da reta r de equação geral 2x – y + 15 = 0.</a:t>
            </a:r>
          </a:p>
        </p:txBody>
      </p:sp>
      <p:sp>
        <p:nvSpPr>
          <p:cNvPr id="31749" name="CaixaDeTexto 6"/>
          <p:cNvSpPr txBox="1">
            <a:spLocks noChangeArrowheads="1"/>
          </p:cNvSpPr>
          <p:nvPr/>
        </p:nvSpPr>
        <p:spPr bwMode="auto">
          <a:xfrm>
            <a:off x="500063" y="1143000"/>
            <a:ext cx="4214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PROBLEMA PROPOSTO</a:t>
            </a:r>
          </a:p>
        </p:txBody>
      </p:sp>
      <p:sp>
        <p:nvSpPr>
          <p:cNvPr id="31750" name="CaixaDeTexto 7"/>
          <p:cNvSpPr txBox="1">
            <a:spLocks noChangeArrowheads="1"/>
          </p:cNvSpPr>
          <p:nvPr/>
        </p:nvSpPr>
        <p:spPr bwMode="auto">
          <a:xfrm>
            <a:off x="1928813" y="6183313"/>
            <a:ext cx="55721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http://www.alunosonline.com.br/matematica/equacoes-parametricas-reta.html</a:t>
            </a:r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5143500" y="2071688"/>
            <a:ext cx="3714750" cy="3224212"/>
            <a:chOff x="5143504" y="2071678"/>
            <a:chExt cx="3714776" cy="3223566"/>
          </a:xfrm>
        </p:grpSpPr>
        <p:pic>
          <p:nvPicPr>
            <p:cNvPr id="35849" name="irc_mi" descr="3012-3014-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504" y="2071678"/>
              <a:ext cx="3714776" cy="3223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CaixaDeTexto 8"/>
            <p:cNvSpPr txBox="1">
              <a:spLocks noChangeArrowheads="1"/>
            </p:cNvSpPr>
            <p:nvPr/>
          </p:nvSpPr>
          <p:spPr bwMode="auto">
            <a:xfrm>
              <a:off x="5715008" y="3098069"/>
              <a:ext cx="164307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>
                  <a:solidFill>
                    <a:srgbClr val="FF0000"/>
                  </a:solidFill>
                </a:rPr>
                <a:t>Esse é para pensar!</a:t>
              </a:r>
            </a:p>
          </p:txBody>
        </p:sp>
      </p:grpSp>
      <p:sp>
        <p:nvSpPr>
          <p:cNvPr id="31752" name="CaixaDeTexto 9"/>
          <p:cNvSpPr txBox="1">
            <a:spLocks noChangeArrowheads="1"/>
          </p:cNvSpPr>
          <p:nvPr/>
        </p:nvSpPr>
        <p:spPr bwMode="auto">
          <a:xfrm>
            <a:off x="1928813" y="5929313"/>
            <a:ext cx="49291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http://www.razaocomunicacao.com.br/f/dicas/3012-3014-G.jpg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32772" name="CaixaDeTexto 4"/>
          <p:cNvSpPr txBox="1">
            <a:spLocks noChangeArrowheads="1"/>
          </p:cNvSpPr>
          <p:nvPr/>
        </p:nvSpPr>
        <p:spPr bwMode="auto">
          <a:xfrm>
            <a:off x="428625" y="1285875"/>
            <a:ext cx="8143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Uma forma interessante para determinar as equações paramétricas da reta r, a partir da equação geral, é a seguinte:</a:t>
            </a:r>
          </a:p>
        </p:txBody>
      </p:sp>
      <p:sp>
        <p:nvSpPr>
          <p:cNvPr id="32773" name="CaixaDeTexto 6"/>
          <p:cNvSpPr txBox="1">
            <a:spLocks noChangeArrowheads="1"/>
          </p:cNvSpPr>
          <p:nvPr/>
        </p:nvSpPr>
        <p:spPr bwMode="auto">
          <a:xfrm>
            <a:off x="500063" y="714375"/>
            <a:ext cx="2643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32774" name="CaixaDeTexto 7"/>
          <p:cNvSpPr txBox="1">
            <a:spLocks noChangeArrowheads="1"/>
          </p:cNvSpPr>
          <p:nvPr/>
        </p:nvSpPr>
        <p:spPr bwMode="auto">
          <a:xfrm>
            <a:off x="428625" y="2143125"/>
            <a:ext cx="52863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2x – y + 15 = 0</a:t>
            </a:r>
          </a:p>
          <a:p>
            <a:pPr algn="just"/>
            <a:r>
              <a:rPr lang="pt-BR" sz="2400"/>
              <a:t>2x – y + 14 +1 = 0</a:t>
            </a:r>
          </a:p>
          <a:p>
            <a:pPr algn="just"/>
            <a:r>
              <a:rPr lang="pt-BR" sz="2400"/>
              <a:t>2x + 14 – y + 1 = 0</a:t>
            </a:r>
          </a:p>
          <a:p>
            <a:pPr algn="just"/>
            <a:r>
              <a:rPr lang="pt-BR" sz="2400"/>
              <a:t>2x +14 = y – 1</a:t>
            </a:r>
          </a:p>
          <a:p>
            <a:pPr algn="just"/>
            <a:r>
              <a:rPr lang="pt-BR" sz="2400"/>
              <a:t>2(x + 7) = y – 1 </a:t>
            </a:r>
          </a:p>
          <a:p>
            <a:pPr algn="just"/>
            <a:r>
              <a:rPr lang="pt-BR" sz="2400"/>
              <a:t>x + 7 = (y – 1 )/2</a:t>
            </a:r>
          </a:p>
          <a:p>
            <a:pPr algn="just"/>
            <a:r>
              <a:rPr lang="pt-BR" sz="2400"/>
              <a:t>Dessa forma vamos fazer x + 7 = t e encontramos: </a:t>
            </a:r>
            <a:r>
              <a:rPr lang="pt-BR" sz="2400" b="1"/>
              <a:t>x = t </a:t>
            </a:r>
            <a:r>
              <a:rPr lang="pt-BR" sz="2400"/>
              <a:t>–</a:t>
            </a:r>
            <a:r>
              <a:rPr lang="pt-BR" sz="2400" b="1"/>
              <a:t> 7.</a:t>
            </a:r>
          </a:p>
          <a:p>
            <a:pPr algn="just"/>
            <a:r>
              <a:rPr lang="pt-BR" sz="2400"/>
              <a:t>Por outro lado, consideramos também que (y – 1)/2 = t e obtemos: </a:t>
            </a:r>
            <a:r>
              <a:rPr lang="pt-BR" sz="2400" b="1"/>
              <a:t>y = 2t + 1</a:t>
            </a:r>
            <a:r>
              <a:rPr lang="pt-BR" sz="2400"/>
              <a:t>. </a:t>
            </a:r>
          </a:p>
        </p:txBody>
      </p:sp>
      <p:sp>
        <p:nvSpPr>
          <p:cNvPr id="32775" name="CaixaDeTexto 13"/>
          <p:cNvSpPr txBox="1">
            <a:spLocks noChangeArrowheads="1"/>
          </p:cNvSpPr>
          <p:nvPr/>
        </p:nvSpPr>
        <p:spPr bwMode="auto">
          <a:xfrm>
            <a:off x="1928813" y="5969000"/>
            <a:ext cx="5572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http://www.alunosonline.com.br/matematica/equacoes-parametricas-reta.html</a:t>
            </a:r>
          </a:p>
        </p:txBody>
      </p:sp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4000500" y="2286000"/>
            <a:ext cx="4572000" cy="1954213"/>
            <a:chOff x="4000496" y="2285992"/>
            <a:chExt cx="4572032" cy="1954239"/>
          </a:xfrm>
        </p:grpSpPr>
        <p:sp>
          <p:nvSpPr>
            <p:cNvPr id="36874" name="CaixaDeTexto 9"/>
            <p:cNvSpPr txBox="1">
              <a:spLocks noChangeArrowheads="1"/>
            </p:cNvSpPr>
            <p:nvPr/>
          </p:nvSpPr>
          <p:spPr bwMode="auto">
            <a:xfrm>
              <a:off x="6286512" y="3286124"/>
              <a:ext cx="1643074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 b="1">
                  <a:solidFill>
                    <a:srgbClr val="FF0000"/>
                  </a:solidFill>
                </a:rPr>
                <a:t>x = t </a:t>
              </a:r>
              <a:r>
                <a:rPr lang="pt-BR" sz="2800">
                  <a:solidFill>
                    <a:srgbClr val="FF0000"/>
                  </a:solidFill>
                </a:rPr>
                <a:t>–</a:t>
              </a:r>
              <a:r>
                <a:rPr lang="pt-BR" sz="2800" b="1">
                  <a:solidFill>
                    <a:srgbClr val="FF0000"/>
                  </a:solidFill>
                </a:rPr>
                <a:t> 7</a:t>
              </a:r>
            </a:p>
            <a:p>
              <a:r>
                <a:rPr lang="pt-BR" sz="2800" b="1">
                  <a:solidFill>
                    <a:srgbClr val="FF0000"/>
                  </a:solidFill>
                </a:rPr>
                <a:t>y = 2t + 1</a:t>
              </a:r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36875" name="CaixaDeTexto 10"/>
            <p:cNvSpPr txBox="1">
              <a:spLocks noChangeArrowheads="1"/>
            </p:cNvSpPr>
            <p:nvPr/>
          </p:nvSpPr>
          <p:spPr bwMode="auto">
            <a:xfrm>
              <a:off x="5072066" y="2357430"/>
              <a:ext cx="350046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400" b="1">
                  <a:solidFill>
                    <a:srgbClr val="FF0000"/>
                  </a:solidFill>
                </a:rPr>
                <a:t>As equações paramétricas podem ser representadas por:</a:t>
              </a:r>
            </a:p>
          </p:txBody>
        </p:sp>
        <p:sp>
          <p:nvSpPr>
            <p:cNvPr id="9" name="Chave esquerda 8"/>
            <p:cNvSpPr/>
            <p:nvPr/>
          </p:nvSpPr>
          <p:spPr>
            <a:xfrm>
              <a:off x="6072199" y="3357569"/>
              <a:ext cx="285752" cy="857261"/>
            </a:xfrm>
            <a:prstGeom prst="leftBrac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pic>
          <p:nvPicPr>
            <p:cNvPr id="36877" name="Picture 2" descr="ANd9GcTzwXglN4XjOwroI3MNEGlZDz-tFNEK87xADIHbs2hZtR58yZr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0496" y="2285992"/>
              <a:ext cx="1071570" cy="125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7" name="CaixaDeTexto 14"/>
          <p:cNvSpPr txBox="1">
            <a:spLocks noChangeArrowheads="1"/>
          </p:cNvSpPr>
          <p:nvPr/>
        </p:nvSpPr>
        <p:spPr bwMode="auto">
          <a:xfrm>
            <a:off x="1928813" y="6183313"/>
            <a:ext cx="6858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http://1.bp.blogspot.com/-e5rjW7tbuuY/Ttd10lFdYzI/AAAAAAAAATQ/lTVI40qnWsU/s1600/Palestrante.jpg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  <p:bldP spid="32775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500063" y="1047750"/>
            <a:ext cx="4214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PROBLEMAS PROPOSTOS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428625" y="1903413"/>
            <a:ext cx="8286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4º) Qual é a área do triângulo limitado pelos eixos x e y e pela reta de equação x/5 + y/8 = 1? </a:t>
            </a:r>
          </a:p>
        </p:txBody>
      </p:sp>
      <p:pic>
        <p:nvPicPr>
          <p:cNvPr id="51202" name="irc_mi" descr="presentac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3000375"/>
            <a:ext cx="4500562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928813" y="6000750"/>
            <a:ext cx="56435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Fonte/Imagem: http://noticias.universia.com.br/br/images/docentes/p/pr/pre/presentacion.jpg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  <p:sp>
        <p:nvSpPr>
          <p:cNvPr id="22" name="Texto explicativo em elipse 21"/>
          <p:cNvSpPr/>
          <p:nvPr/>
        </p:nvSpPr>
        <p:spPr>
          <a:xfrm>
            <a:off x="6357938" y="2500313"/>
            <a:ext cx="2286000" cy="1649412"/>
          </a:xfrm>
          <a:prstGeom prst="wedgeEllipseCallout">
            <a:avLst>
              <a:gd name="adj1" fmla="val -114918"/>
              <a:gd name="adj2" fmla="val 2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/>
              <a:t>Alguém sabe resolver esse problema?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32773" name="CaixaDeTexto 6"/>
          <p:cNvSpPr txBox="1">
            <a:spLocks noChangeArrowheads="1"/>
          </p:cNvSpPr>
          <p:nvPr/>
        </p:nvSpPr>
        <p:spPr bwMode="auto">
          <a:xfrm>
            <a:off x="500063" y="714375"/>
            <a:ext cx="2643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85750" y="1285875"/>
            <a:ext cx="4857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De acordo com as informação do problema, a equação da reta é da forma </a:t>
            </a:r>
            <a:r>
              <a:rPr lang="pt-BR" sz="2400" b="1"/>
              <a:t>x/5 + y/8 = 1</a:t>
            </a:r>
            <a:r>
              <a:rPr lang="pt-BR" sz="2400"/>
              <a:t>, então seu gráfico forma um triângulo retângulo de base 5 e altura 8, com os eixos do plano cartesiano, como mostra a figura ao lado. Portanto sua área At será:</a:t>
            </a:r>
          </a:p>
          <a:p>
            <a:pPr algn="just"/>
            <a:endParaRPr lang="pt-BR" sz="2400"/>
          </a:p>
          <a:p>
            <a:pPr algn="just"/>
            <a:r>
              <a:rPr lang="pt-BR" sz="2400"/>
              <a:t>At = (5x8)/2</a:t>
            </a:r>
          </a:p>
          <a:p>
            <a:pPr algn="just"/>
            <a:r>
              <a:rPr lang="pt-BR" sz="2400"/>
              <a:t>At = 40/2</a:t>
            </a:r>
          </a:p>
          <a:p>
            <a:pPr algn="just"/>
            <a:r>
              <a:rPr lang="pt-BR" sz="2400" b="1"/>
              <a:t>At = 20</a:t>
            </a:r>
            <a:r>
              <a:rPr lang="pt-BR" sz="2400"/>
              <a:t>.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5" y="928688"/>
            <a:ext cx="3700463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928813" y="6215063"/>
            <a:ext cx="67865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GIOVANNI, José Ruy e BONJORNO, José Roberto. Matemática completa. Volume 3. FTD, São Paulo,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5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4313" y="1428750"/>
          <a:ext cx="8643998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45"/>
                <a:gridCol w="6110436"/>
                <a:gridCol w="17884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SLIDE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LINK DA FONTE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DATA DE ACESSO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latin typeface="+mn-lt"/>
                        </a:rPr>
                        <a:t>02</a:t>
                      </a:r>
                      <a:endParaRPr lang="pt-BR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http://www.infoescola.com/wp-content/uploads/2013/07/geo-analitica.jpg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06/07/2015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07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http://www.eotica.com.br/blog/wp-content/uploads/2012/04/OculosCrianca-300x300.jpg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09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http://www.oqueeoquee.com/wp-content/uploads/2012/03/jogos-de-logica.jpg</a:t>
                      </a:r>
                      <a:endParaRPr lang="pt-BR" sz="14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25/06/2015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10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http://concursosatuais.com/wp-content/uploads/2015/01/concursos-raciocionio-logico.jpg</a:t>
                      </a:r>
                      <a:endParaRPr lang="pt-BR" sz="14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25/06/2015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12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/>
                        <a:t>http://ccbela.files.wordpress.com/2012/07/boneco-12.jpg?w=560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13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http://engenhariacotidiana.com/wp-content/uploads/Depositphotos_11582986_M.jpg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  <a:p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14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https://encrypted-tbn1.gstatic.com/images?q=tbn:ANd9GcTjElhhqaHTpMLIJ8V1FE-p3eFamAl4Php8yE3I5GXL0b1RqcYI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  <a:p>
                      <a:endParaRPr lang="pt-BR" sz="1400" dirty="0" smtClean="0">
                        <a:latin typeface="+mn-lt"/>
                      </a:endParaRPr>
                    </a:p>
                    <a:p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http://wallpaper.ultradownloads.com.br/283247_Papel-de-Parede-Homem-Aranha-Entre-os-Predios_1920x1080.jpg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  <a:p>
                      <a:endParaRPr lang="pt-BR" sz="1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981" name="Retângulo 6"/>
          <p:cNvSpPr>
            <a:spLocks noChangeArrowheads="1"/>
          </p:cNvSpPr>
          <p:nvPr/>
        </p:nvSpPr>
        <p:spPr bwMode="auto">
          <a:xfrm>
            <a:off x="460375" y="701675"/>
            <a:ext cx="3738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b="1"/>
              <a:t>TABELA DE IMAGENS</a:t>
            </a:r>
          </a:p>
        </p:txBody>
      </p:sp>
      <p:sp>
        <p:nvSpPr>
          <p:cNvPr id="39982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625" y="1428750"/>
          <a:ext cx="828677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51"/>
                <a:gridCol w="5857916"/>
                <a:gridCol w="17145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SLIDE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LINK DA FONTE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n-lt"/>
                        </a:rPr>
                        <a:t>DATA DE ACESSO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16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https://ccbela.files.wordpress.com/2012/07/boneco-com-binoculo2.jpg?w=560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17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https://vivernosenhor.files.wordpress.com/2013/05/apresentacao.jpg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19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http://www.macchia.com.br/wp-content/uploads/2012/07/eletricidade-boneco-140x140.jpg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31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http://blog.sucessoclub.com.br/wp-content/uploads/2014/06/treinamento-apresentacao-eficaz.jpg.</a:t>
                      </a:r>
                      <a:r>
                        <a:rPr lang="pt-BR" sz="1400" b="0" dirty="0" err="1" smtClean="0"/>
                        <a:t>jpg</a:t>
                      </a:r>
                      <a:endParaRPr lang="pt-B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32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http://www.sciam.com.br/noticias/img/compartimentos_a_prova_de_logica_1__2013-01-24123230.jpg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25/06/2015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34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http://www.razaocomunicacao.com.br/f/dicas/3012-3014-G.jpg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35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/>
                        <a:t>http://1.bp.blogspot.com/-e5rjW7tbuuY/Ttd10lFdYzI/AAAAAAAVI40qnWsU/AATQ/lTs1600/Palestrante.jpg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n-lt"/>
                        </a:rPr>
                        <a:t>36</a:t>
                      </a:r>
                      <a:endParaRPr lang="pt-BR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http://noticias.universia.com.br/br/images/docentes/p/pr/pre/presentacion.jpg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+mn-lt"/>
                        </a:rPr>
                        <a:t>02/06/2015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005" name="Retângulo 6"/>
          <p:cNvSpPr>
            <a:spLocks noChangeArrowheads="1"/>
          </p:cNvSpPr>
          <p:nvPr/>
        </p:nvSpPr>
        <p:spPr bwMode="auto">
          <a:xfrm>
            <a:off x="460375" y="701675"/>
            <a:ext cx="3738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b="1"/>
              <a:t>TABELA DE IMAGENS</a:t>
            </a:r>
          </a:p>
        </p:txBody>
      </p:sp>
      <p:sp>
        <p:nvSpPr>
          <p:cNvPr id="41006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142875" y="1285875"/>
            <a:ext cx="464343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Agora vamos considerar um ponto qualquer (x, y) que também pertença a reta r. Em seguida aplicaremos a ideia do </a:t>
            </a:r>
            <a:r>
              <a:rPr lang="pt-BR" sz="2400" b="1">
                <a:solidFill>
                  <a:srgbClr val="FF0000"/>
                </a:solidFill>
              </a:rPr>
              <a:t>alinhamento de três</a:t>
            </a:r>
            <a:r>
              <a:rPr lang="pt-BR" sz="2400"/>
              <a:t> </a:t>
            </a:r>
            <a:r>
              <a:rPr lang="pt-BR" sz="2400" b="1">
                <a:solidFill>
                  <a:srgbClr val="FF0000"/>
                </a:solidFill>
              </a:rPr>
              <a:t>pontos</a:t>
            </a:r>
            <a:r>
              <a:rPr lang="pt-BR" sz="2400"/>
              <a:t>, ou seja, se três pontos estão na mesma reta, o determinante formado por suas coordenadas é igual a zero. </a:t>
            </a:r>
          </a:p>
        </p:txBody>
      </p:sp>
      <p:sp>
        <p:nvSpPr>
          <p:cNvPr id="5125" name="CaixaDeTexto 4"/>
          <p:cNvSpPr txBox="1">
            <a:spLocks noChangeArrowheads="1"/>
          </p:cNvSpPr>
          <p:nvPr/>
        </p:nvSpPr>
        <p:spPr bwMode="auto">
          <a:xfrm>
            <a:off x="214313" y="714375"/>
            <a:ext cx="4071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Equação SEGMENTÁRIA</a:t>
            </a:r>
          </a:p>
        </p:txBody>
      </p:sp>
      <p:sp>
        <p:nvSpPr>
          <p:cNvPr id="5126" name="CaixaDeTexto 7"/>
          <p:cNvSpPr txBox="1">
            <a:spLocks noChangeArrowheads="1"/>
          </p:cNvSpPr>
          <p:nvPr/>
        </p:nvSpPr>
        <p:spPr bwMode="auto">
          <a:xfrm>
            <a:off x="1928813" y="6111875"/>
            <a:ext cx="6572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grpSp>
        <p:nvGrpSpPr>
          <p:cNvPr id="2" name="Grupo 13"/>
          <p:cNvGrpSpPr>
            <a:grpSpLocks/>
          </p:cNvGrpSpPr>
          <p:nvPr/>
        </p:nvGrpSpPr>
        <p:grpSpPr bwMode="auto">
          <a:xfrm>
            <a:off x="4929188" y="2000250"/>
            <a:ext cx="3929062" cy="3714750"/>
            <a:chOff x="4929188" y="2000250"/>
            <a:chExt cx="3929062" cy="3714750"/>
          </a:xfrm>
        </p:grpSpPr>
        <p:pic>
          <p:nvPicPr>
            <p:cNvPr id="512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9188" y="2000250"/>
              <a:ext cx="3740750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Elipse 9"/>
            <p:cNvSpPr/>
            <p:nvPr/>
          </p:nvSpPr>
          <p:spPr bwMode="auto">
            <a:xfrm>
              <a:off x="5981700" y="3214688"/>
              <a:ext cx="233363" cy="2667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31" name="CaixaDeTexto 11"/>
            <p:cNvSpPr txBox="1">
              <a:spLocks noChangeArrowheads="1"/>
            </p:cNvSpPr>
            <p:nvPr/>
          </p:nvSpPr>
          <p:spPr bwMode="auto">
            <a:xfrm>
              <a:off x="5689014" y="2598857"/>
              <a:ext cx="876738" cy="37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(0, q)</a:t>
              </a:r>
            </a:p>
          </p:txBody>
        </p:sp>
        <p:sp>
          <p:nvSpPr>
            <p:cNvPr id="5132" name="CaixaDeTexto 12"/>
            <p:cNvSpPr txBox="1">
              <a:spLocks noChangeArrowheads="1"/>
            </p:cNvSpPr>
            <p:nvPr/>
          </p:nvSpPr>
          <p:spPr bwMode="auto">
            <a:xfrm>
              <a:off x="8085444" y="4620765"/>
              <a:ext cx="772806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(p, 0)</a:t>
              </a:r>
            </a:p>
          </p:txBody>
        </p:sp>
        <p:sp>
          <p:nvSpPr>
            <p:cNvPr id="5133" name="CaixaDeTexto 8"/>
            <p:cNvSpPr txBox="1">
              <a:spLocks noChangeArrowheads="1"/>
            </p:cNvSpPr>
            <p:nvPr/>
          </p:nvSpPr>
          <p:spPr bwMode="auto">
            <a:xfrm>
              <a:off x="5072065" y="2119971"/>
              <a:ext cx="357185" cy="52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 b="1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134" name="CaixaDeTexto 10"/>
            <p:cNvSpPr txBox="1">
              <a:spLocks noChangeArrowheads="1"/>
            </p:cNvSpPr>
            <p:nvPr/>
          </p:nvSpPr>
          <p:spPr bwMode="auto">
            <a:xfrm>
              <a:off x="6215059" y="3108785"/>
              <a:ext cx="857254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/>
                <a:t>(x, y)</a:t>
              </a:r>
            </a:p>
          </p:txBody>
        </p:sp>
      </p:grpSp>
      <p:pic>
        <p:nvPicPr>
          <p:cNvPr id="512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38" y="4572000"/>
            <a:ext cx="21431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285720" y="1285861"/>
            <a:ext cx="864399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 IEZZI, </a:t>
            </a:r>
            <a:r>
              <a:rPr lang="pt-BR" sz="1200" dirty="0" err="1"/>
              <a:t>Genson</a:t>
            </a:r>
            <a:r>
              <a:rPr lang="pt-BR" sz="1200" dirty="0"/>
              <a:t>. DOLCE, Osvaldo, </a:t>
            </a:r>
            <a:r>
              <a:rPr lang="pt-BR" sz="1200" dirty="0" err="1"/>
              <a:t>et</a:t>
            </a:r>
            <a:r>
              <a:rPr lang="pt-BR" sz="1200" dirty="0"/>
              <a:t> </a:t>
            </a:r>
            <a:r>
              <a:rPr lang="pt-BR" sz="1200" dirty="0" err="1"/>
              <a:t>all</a:t>
            </a:r>
            <a:r>
              <a:rPr lang="pt-BR" sz="1200" dirty="0"/>
              <a:t>. Matemática: Ciência e aplicações, volume 3. Saraiva. São Paulo, 2013.</a:t>
            </a:r>
          </a:p>
          <a:p>
            <a:pPr algn="just"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PAIVA, Manoel. Matemática, volume 3. 2ª edição, Moderna. São Paulo, 2013.</a:t>
            </a:r>
          </a:p>
          <a:p>
            <a:pPr algn="just"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Conexões com a Matemática. Organizadora: Editora Moderna. Volume 3, São Paulo, 2010.</a:t>
            </a:r>
          </a:p>
          <a:p>
            <a:pPr algn="just">
              <a:buFont typeface="Wingdings" pitchFamily="2" charset="2"/>
              <a:buChar char="§"/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GIOVANNI, José Ruy e BONJORNO, José Roberto. Matemática completa. Volume 3. FTD, São Paulo, 2005.</a:t>
            </a:r>
          </a:p>
          <a:p>
            <a:pPr algn="just"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SMOLE, Kátia Cristina </a:t>
            </a:r>
            <a:r>
              <a:rPr lang="pt-BR" sz="1200" dirty="0" err="1"/>
              <a:t>Stocco</a:t>
            </a:r>
            <a:r>
              <a:rPr lang="pt-BR" sz="1200" dirty="0"/>
              <a:t>. Matemática, Ensino Médio. Editora Saraiva. Volume 3.São Paulo, 2005</a:t>
            </a:r>
          </a:p>
          <a:p>
            <a:pPr algn="just"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DANTE, Luiz Roberto. Matemática, volume único. Editora Ática. São Paulo, 2005.</a:t>
            </a:r>
          </a:p>
          <a:p>
            <a:pPr algn="just">
              <a:defRPr/>
            </a:pPr>
            <a:endParaRPr lang="pt-BR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GUELLI, Oscar. Matemática, volume único. 1ª edição. Ática. São Paulo, 2003.</a:t>
            </a:r>
          </a:p>
          <a:p>
            <a:pPr algn="just">
              <a:defRPr/>
            </a:pPr>
            <a:endParaRPr lang="pt-BR" sz="1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</a:t>
            </a:r>
            <a:r>
              <a:rPr lang="pt-BR" sz="1200" dirty="0">
                <a:hlinkClick r:id="rId3"/>
              </a:rPr>
              <a:t>http://www.infoescola.com/wp-content/uploads/2013/07/geo-analitica.jpg</a:t>
            </a:r>
            <a:endParaRPr lang="pt-BR" sz="1200" dirty="0"/>
          </a:p>
          <a:p>
            <a:pPr algn="just">
              <a:defRPr/>
            </a:pPr>
            <a:endParaRPr lang="pt-BR" sz="1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</a:t>
            </a:r>
            <a:r>
              <a:rPr lang="pt-BR" sz="1200" dirty="0">
                <a:hlinkClick r:id="rId4"/>
              </a:rPr>
              <a:t>http://www.brasilescola.com/matematica/equacao-segmentaria-reta.htm</a:t>
            </a:r>
            <a:endParaRPr lang="pt-BR" sz="1200" dirty="0"/>
          </a:p>
          <a:p>
            <a:pPr algn="just">
              <a:defRPr/>
            </a:pPr>
            <a:endParaRPr lang="pt-BR" sz="1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 </a:t>
            </a:r>
            <a:r>
              <a:rPr lang="pt-BR" sz="1200" dirty="0">
                <a:hlinkClick r:id="rId5"/>
              </a:rPr>
              <a:t>http://www.brasilescola.com/matematica/equacoes-parametricas.htm</a:t>
            </a:r>
            <a:endParaRPr lang="pt-BR" sz="1200" dirty="0"/>
          </a:p>
          <a:p>
            <a:pPr algn="just">
              <a:defRPr/>
            </a:pPr>
            <a:endParaRPr lang="pt-BR" sz="1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</a:t>
            </a:r>
            <a:r>
              <a:rPr lang="pt-BR" sz="1200" dirty="0">
                <a:hlinkClick r:id="rId6"/>
              </a:rPr>
              <a:t>http://www.paulomarques.com.br/arq6-4.htm</a:t>
            </a:r>
            <a:endParaRPr lang="pt-BR" sz="1200" dirty="0"/>
          </a:p>
          <a:p>
            <a:pPr algn="just">
              <a:defRPr/>
            </a:pPr>
            <a:endParaRPr lang="pt-BR" sz="1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1200" dirty="0"/>
              <a:t> </a:t>
            </a:r>
            <a:r>
              <a:rPr lang="pt-BR" sz="1200" dirty="0">
                <a:hlinkClick r:id="rId7"/>
              </a:rPr>
              <a:t>http://www.alunosonline.com.br/matematica/equacoes-parametricas-reta.html</a:t>
            </a:r>
            <a:endParaRPr lang="pt-BR" sz="1200" dirty="0"/>
          </a:p>
        </p:txBody>
      </p:sp>
      <p:sp>
        <p:nvSpPr>
          <p:cNvPr id="41990" name="Retângulo 6"/>
          <p:cNvSpPr>
            <a:spLocks noChangeArrowheads="1"/>
          </p:cNvSpPr>
          <p:nvPr/>
        </p:nvSpPr>
        <p:spPr bwMode="auto">
          <a:xfrm>
            <a:off x="357188" y="76200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/>
              <a:t>REFERÊNCIAS</a:t>
            </a:r>
          </a:p>
        </p:txBody>
      </p:sp>
      <p:sp>
        <p:nvSpPr>
          <p:cNvPr id="4199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142875" y="785813"/>
            <a:ext cx="4071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Equação SEGMENTÁRIA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150" name="CaixaDeTexto 15"/>
          <p:cNvSpPr txBox="1">
            <a:spLocks noChangeArrowheads="1"/>
          </p:cNvSpPr>
          <p:nvPr/>
        </p:nvSpPr>
        <p:spPr bwMode="auto">
          <a:xfrm>
            <a:off x="214313" y="1500188"/>
            <a:ext cx="5715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Aplicando a regra de </a:t>
            </a:r>
            <a:r>
              <a:rPr lang="pt-BR" sz="2400" b="1" i="1"/>
              <a:t>Sarrus</a:t>
            </a:r>
            <a:r>
              <a:rPr lang="pt-BR" sz="2400"/>
              <a:t>, vamos calcular o valor do determinante  a seguir: </a:t>
            </a:r>
          </a:p>
        </p:txBody>
      </p:sp>
      <p:sp>
        <p:nvSpPr>
          <p:cNvPr id="6151" name="CaixaDeTexto 12"/>
          <p:cNvSpPr txBox="1">
            <a:spLocks noChangeArrowheads="1"/>
          </p:cNvSpPr>
          <p:nvPr/>
        </p:nvSpPr>
        <p:spPr bwMode="auto">
          <a:xfrm>
            <a:off x="357188" y="3857625"/>
            <a:ext cx="55721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pq – xq – yp = 0</a:t>
            </a:r>
          </a:p>
          <a:p>
            <a:pPr algn="just"/>
            <a:r>
              <a:rPr lang="pt-BR" sz="2400"/>
              <a:t>pq = xq + yp </a:t>
            </a:r>
            <a:r>
              <a:rPr lang="pt-BR" sz="2400">
                <a:solidFill>
                  <a:srgbClr val="FF0000"/>
                </a:solidFill>
              </a:rPr>
              <a:t>(dividindo a expressão por pq)</a:t>
            </a:r>
          </a:p>
          <a:p>
            <a:pPr algn="just"/>
            <a:r>
              <a:rPr lang="pt-BR" sz="2400"/>
              <a:t>Encontramos a equação segmentária da reta r: </a:t>
            </a:r>
            <a:r>
              <a:rPr lang="pt-BR" sz="2400" b="1"/>
              <a:t>x/p + y/q = 1</a:t>
            </a:r>
            <a:r>
              <a:rPr lang="pt-BR" sz="2400"/>
              <a:t>, onde p e q são números reais não nulos</a:t>
            </a:r>
            <a:r>
              <a:rPr lang="pt-BR" sz="2400" b="1"/>
              <a:t>.</a:t>
            </a:r>
          </a:p>
        </p:txBody>
      </p:sp>
      <p:grpSp>
        <p:nvGrpSpPr>
          <p:cNvPr id="2" name="Grupo 13"/>
          <p:cNvGrpSpPr>
            <a:grpSpLocks/>
          </p:cNvGrpSpPr>
          <p:nvPr/>
        </p:nvGrpSpPr>
        <p:grpSpPr bwMode="auto">
          <a:xfrm>
            <a:off x="6072188" y="2071688"/>
            <a:ext cx="3071812" cy="2928937"/>
            <a:chOff x="4857752" y="1764494"/>
            <a:chExt cx="4223728" cy="3807646"/>
          </a:xfrm>
        </p:grpSpPr>
        <p:pic>
          <p:nvPicPr>
            <p:cNvPr id="615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7752" y="1857364"/>
              <a:ext cx="3740777" cy="371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Elipse 15"/>
            <p:cNvSpPr/>
            <p:nvPr/>
          </p:nvSpPr>
          <p:spPr>
            <a:xfrm>
              <a:off x="5909864" y="3120387"/>
              <a:ext cx="233560" cy="268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58" name="CaixaDeTexto 11"/>
            <p:cNvSpPr txBox="1">
              <a:spLocks noChangeArrowheads="1"/>
            </p:cNvSpPr>
            <p:nvPr/>
          </p:nvSpPr>
          <p:spPr bwMode="auto">
            <a:xfrm>
              <a:off x="5617582" y="2455974"/>
              <a:ext cx="1008261" cy="520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(0, q)</a:t>
              </a:r>
            </a:p>
          </p:txBody>
        </p:sp>
        <p:sp>
          <p:nvSpPr>
            <p:cNvPr id="6159" name="CaixaDeTexto 12"/>
            <p:cNvSpPr txBox="1">
              <a:spLocks noChangeArrowheads="1"/>
            </p:cNvSpPr>
            <p:nvPr/>
          </p:nvSpPr>
          <p:spPr bwMode="auto">
            <a:xfrm>
              <a:off x="8014031" y="4477898"/>
              <a:ext cx="1067449" cy="520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/>
                <a:t>(p, 0)</a:t>
              </a:r>
            </a:p>
          </p:txBody>
        </p:sp>
        <p:sp>
          <p:nvSpPr>
            <p:cNvPr id="6160" name="CaixaDeTexto 8"/>
            <p:cNvSpPr txBox="1">
              <a:spLocks noChangeArrowheads="1"/>
            </p:cNvSpPr>
            <p:nvPr/>
          </p:nvSpPr>
          <p:spPr bwMode="auto">
            <a:xfrm>
              <a:off x="5000630" y="1764494"/>
              <a:ext cx="357188" cy="5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800" b="1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6161" name="CaixaDeTexto 10"/>
            <p:cNvSpPr txBox="1">
              <a:spLocks noChangeArrowheads="1"/>
            </p:cNvSpPr>
            <p:nvPr/>
          </p:nvSpPr>
          <p:spPr bwMode="auto">
            <a:xfrm>
              <a:off x="6143632" y="2965906"/>
              <a:ext cx="1268030" cy="600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/>
                <a:t>(x, y)</a:t>
              </a:r>
            </a:p>
          </p:txBody>
        </p:sp>
      </p:grpSp>
      <p:sp>
        <p:nvSpPr>
          <p:cNvPr id="6153" name="CaixaDeTexto 7"/>
          <p:cNvSpPr txBox="1">
            <a:spLocks noChangeArrowheads="1"/>
          </p:cNvSpPr>
          <p:nvPr/>
        </p:nvSpPr>
        <p:spPr bwMode="auto">
          <a:xfrm>
            <a:off x="1928813" y="6111875"/>
            <a:ext cx="6572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pic>
        <p:nvPicPr>
          <p:cNvPr id="615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2406650"/>
            <a:ext cx="2928937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o explicativo em elipse 16"/>
          <p:cNvSpPr/>
          <p:nvPr/>
        </p:nvSpPr>
        <p:spPr>
          <a:xfrm>
            <a:off x="285750" y="2357438"/>
            <a:ext cx="1428750" cy="857250"/>
          </a:xfrm>
          <a:prstGeom prst="wedgeEllipseCallout">
            <a:avLst>
              <a:gd name="adj1" fmla="val 57936"/>
              <a:gd name="adj2" fmla="val 1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Regra de </a:t>
            </a:r>
            <a:r>
              <a:rPr lang="pt-BR" b="1" i="1" dirty="0" err="1"/>
              <a:t>Sarrus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/>
      <p:bldP spid="6153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7172" name="CaixaDeTexto 4"/>
          <p:cNvSpPr txBox="1">
            <a:spLocks noChangeArrowheads="1"/>
          </p:cNvSpPr>
          <p:nvPr/>
        </p:nvSpPr>
        <p:spPr bwMode="auto">
          <a:xfrm>
            <a:off x="285750" y="1749425"/>
            <a:ext cx="464343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Note que </a:t>
            </a:r>
            <a:r>
              <a:rPr lang="pt-BR" sz="2800" b="1"/>
              <a:t>p</a:t>
            </a:r>
            <a:r>
              <a:rPr lang="pt-BR" sz="2800"/>
              <a:t> é a medida algébrica do </a:t>
            </a:r>
            <a:r>
              <a:rPr lang="pt-BR" sz="2800" b="1">
                <a:solidFill>
                  <a:srgbClr val="00B050"/>
                </a:solidFill>
              </a:rPr>
              <a:t>segmento OP </a:t>
            </a:r>
            <a:r>
              <a:rPr lang="pt-BR" sz="2800"/>
              <a:t>(que está no eixo x) e </a:t>
            </a:r>
            <a:r>
              <a:rPr lang="pt-BR" sz="2800" b="1"/>
              <a:t>q</a:t>
            </a:r>
            <a:r>
              <a:rPr lang="pt-BR" sz="2800"/>
              <a:t> é a medida algébrica do </a:t>
            </a:r>
            <a:r>
              <a:rPr lang="pt-BR" sz="2800" b="1">
                <a:solidFill>
                  <a:srgbClr val="FF0000"/>
                </a:solidFill>
              </a:rPr>
              <a:t>segmento OQ </a:t>
            </a:r>
            <a:r>
              <a:rPr lang="pt-BR" sz="2800"/>
              <a:t>(que está no eixo y).</a:t>
            </a:r>
            <a:r>
              <a:rPr lang="pt-BR" sz="2800" b="1">
                <a:solidFill>
                  <a:srgbClr val="FF0000"/>
                </a:solidFill>
              </a:rPr>
              <a:t> </a:t>
            </a:r>
            <a:r>
              <a:rPr lang="pt-BR" sz="2800"/>
              <a:t>Por isso a equação </a:t>
            </a:r>
            <a:r>
              <a:rPr lang="pt-BR" sz="2800" b="1"/>
              <a:t>x/p + y/q = 1 </a:t>
            </a:r>
            <a:r>
              <a:rPr lang="pt-BR" sz="2800"/>
              <a:t>tem o nome de</a:t>
            </a:r>
            <a:r>
              <a:rPr lang="pt-BR" sz="2800" b="1"/>
              <a:t> </a:t>
            </a:r>
            <a:r>
              <a:rPr lang="pt-BR" sz="2800" b="1" u="sng"/>
              <a:t>segmentária</a:t>
            </a:r>
            <a:r>
              <a:rPr lang="pt-BR" sz="2800"/>
              <a:t>.</a:t>
            </a:r>
          </a:p>
        </p:txBody>
      </p:sp>
      <p:sp>
        <p:nvSpPr>
          <p:cNvPr id="7173" name="CaixaDeTexto 4"/>
          <p:cNvSpPr txBox="1">
            <a:spLocks noChangeArrowheads="1"/>
          </p:cNvSpPr>
          <p:nvPr/>
        </p:nvSpPr>
        <p:spPr bwMode="auto">
          <a:xfrm>
            <a:off x="214313" y="833438"/>
            <a:ext cx="4071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Equação SEGMENTÁRIA</a:t>
            </a:r>
          </a:p>
        </p:txBody>
      </p:sp>
      <p:sp>
        <p:nvSpPr>
          <p:cNvPr id="7174" name="CaixaDeTexto 7"/>
          <p:cNvSpPr txBox="1">
            <a:spLocks noChangeArrowheads="1"/>
          </p:cNvSpPr>
          <p:nvPr/>
        </p:nvSpPr>
        <p:spPr bwMode="auto">
          <a:xfrm>
            <a:off x="1928813" y="6111875"/>
            <a:ext cx="6572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pic>
        <p:nvPicPr>
          <p:cNvPr id="717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1700213"/>
            <a:ext cx="3967163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8196" name="CaixaDeTexto 4"/>
          <p:cNvSpPr txBox="1">
            <a:spLocks noChangeArrowheads="1"/>
          </p:cNvSpPr>
          <p:nvPr/>
        </p:nvSpPr>
        <p:spPr bwMode="auto">
          <a:xfrm>
            <a:off x="285750" y="785813"/>
            <a:ext cx="6357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equação SEGMENTÁRIA</a:t>
            </a:r>
          </a:p>
        </p:txBody>
      </p:sp>
      <p:sp>
        <p:nvSpPr>
          <p:cNvPr id="8197" name="CaixaDeTexto 7"/>
          <p:cNvSpPr txBox="1">
            <a:spLocks noChangeArrowheads="1"/>
          </p:cNvSpPr>
          <p:nvPr/>
        </p:nvSpPr>
        <p:spPr bwMode="auto">
          <a:xfrm>
            <a:off x="214313" y="1285875"/>
            <a:ext cx="8572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1º) Escreva a equação segmentária das retas r e s da figura a seguir:</a:t>
            </a:r>
          </a:p>
        </p:txBody>
      </p:sp>
      <p:sp>
        <p:nvSpPr>
          <p:cNvPr id="8198" name="CaixaDeTexto 7"/>
          <p:cNvSpPr txBox="1">
            <a:spLocks noChangeArrowheads="1"/>
          </p:cNvSpPr>
          <p:nvPr/>
        </p:nvSpPr>
        <p:spPr bwMode="auto">
          <a:xfrm>
            <a:off x="1928813" y="6183313"/>
            <a:ext cx="65722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pic>
        <p:nvPicPr>
          <p:cNvPr id="81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928813"/>
            <a:ext cx="5500687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irc_mi" descr="OculosCrianca-300x3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38" y="3143250"/>
            <a:ext cx="25003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o explicativo em elipse 20"/>
          <p:cNvSpPr/>
          <p:nvPr/>
        </p:nvSpPr>
        <p:spPr>
          <a:xfrm>
            <a:off x="6000750" y="1785938"/>
            <a:ext cx="2571750" cy="1357312"/>
          </a:xfrm>
          <a:prstGeom prst="wedgeEllipseCallout">
            <a:avLst>
              <a:gd name="adj1" fmla="val 17458"/>
              <a:gd name="adj2" fmla="val 6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Vamos pensar mais um pouquinho!</a:t>
            </a:r>
          </a:p>
        </p:txBody>
      </p:sp>
      <p:sp>
        <p:nvSpPr>
          <p:cNvPr id="8202" name="CaixaDeTexto 21"/>
          <p:cNvSpPr txBox="1">
            <a:spLocks noChangeArrowheads="1"/>
          </p:cNvSpPr>
          <p:nvPr/>
        </p:nvSpPr>
        <p:spPr bwMode="auto">
          <a:xfrm rot="5400000">
            <a:off x="6242844" y="3885407"/>
            <a:ext cx="55721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 b="1"/>
              <a:t>Fonte/Imagem: http://www.eotica.com.br/blog/wp-content/uploads/2012/04/OculosCrianca-300x300.jpg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21" grpId="0" animBg="1"/>
      <p:bldP spid="8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428625" y="1619250"/>
            <a:ext cx="178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SOLUÇÃO</a:t>
            </a:r>
          </a:p>
        </p:txBody>
      </p:sp>
      <p:sp>
        <p:nvSpPr>
          <p:cNvPr id="9221" name="CaixaDeTexto 4"/>
          <p:cNvSpPr txBox="1">
            <a:spLocks noChangeArrowheads="1"/>
          </p:cNvSpPr>
          <p:nvPr/>
        </p:nvSpPr>
        <p:spPr bwMode="auto">
          <a:xfrm>
            <a:off x="357188" y="2474913"/>
            <a:ext cx="39290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A equação segmentária da reta </a:t>
            </a:r>
            <a:r>
              <a:rPr lang="pt-BR" sz="2800" b="1">
                <a:solidFill>
                  <a:schemeClr val="accent1"/>
                </a:solidFill>
              </a:rPr>
              <a:t>r</a:t>
            </a:r>
            <a:r>
              <a:rPr lang="pt-BR" sz="2800"/>
              <a:t> é </a:t>
            </a:r>
            <a:r>
              <a:rPr lang="pt-BR" sz="2800" b="1">
                <a:solidFill>
                  <a:srgbClr val="0070C0"/>
                </a:solidFill>
              </a:rPr>
              <a:t>x/-4 + y/5 = 1</a:t>
            </a:r>
            <a:r>
              <a:rPr lang="pt-BR" sz="2800"/>
              <a:t>. </a:t>
            </a:r>
          </a:p>
        </p:txBody>
      </p:sp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57375"/>
            <a:ext cx="4429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CaixaDeTexto 6"/>
          <p:cNvSpPr txBox="1">
            <a:spLocks noChangeArrowheads="1"/>
          </p:cNvSpPr>
          <p:nvPr/>
        </p:nvSpPr>
        <p:spPr bwMode="auto">
          <a:xfrm>
            <a:off x="285750" y="904875"/>
            <a:ext cx="6072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equação SEGMENTÁRIA</a:t>
            </a:r>
          </a:p>
        </p:txBody>
      </p:sp>
      <p:sp>
        <p:nvSpPr>
          <p:cNvPr id="9224" name="CaixaDeTexto 7"/>
          <p:cNvSpPr txBox="1">
            <a:spLocks noChangeArrowheads="1"/>
          </p:cNvSpPr>
          <p:nvPr/>
        </p:nvSpPr>
        <p:spPr bwMode="auto">
          <a:xfrm>
            <a:off x="1928813" y="6183313"/>
            <a:ext cx="65722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SMOLE, Kátia Cristina Stocco. Matemática, Ensino Médio. Editora Saraiva. Volume 03.São Paulo. 2005</a:t>
            </a:r>
          </a:p>
        </p:txBody>
      </p:sp>
      <p:sp>
        <p:nvSpPr>
          <p:cNvPr id="9225" name="CaixaDeTexto 8"/>
          <p:cNvSpPr txBox="1">
            <a:spLocks noChangeArrowheads="1"/>
          </p:cNvSpPr>
          <p:nvPr/>
        </p:nvSpPr>
        <p:spPr bwMode="auto">
          <a:xfrm>
            <a:off x="357188" y="3571875"/>
            <a:ext cx="39290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/>
              <a:t>A equação segmentária da reta </a:t>
            </a:r>
            <a:r>
              <a:rPr lang="pt-BR" sz="2800" b="1">
                <a:solidFill>
                  <a:srgbClr val="FF0000"/>
                </a:solidFill>
              </a:rPr>
              <a:t>s</a:t>
            </a:r>
            <a:r>
              <a:rPr lang="pt-BR" sz="2800"/>
              <a:t> é </a:t>
            </a:r>
            <a:r>
              <a:rPr lang="pt-BR" sz="2800" b="1">
                <a:solidFill>
                  <a:srgbClr val="FF0000"/>
                </a:solidFill>
              </a:rPr>
              <a:t>x/6 + y/-2 = 1</a:t>
            </a:r>
            <a:r>
              <a:rPr lang="pt-BR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3" grpId="0"/>
      <p:bldP spid="9224" grpId="0"/>
      <p:bldP spid="9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-14288" y="26988"/>
            <a:ext cx="5500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b="1">
                <a:solidFill>
                  <a:schemeClr val="bg1"/>
                </a:solidFill>
              </a:rPr>
              <a:t>Matemática, 3ª Série, Geometria analítica: Equação segmentária e paramétrica da reta</a:t>
            </a:r>
          </a:p>
        </p:txBody>
      </p:sp>
      <p:sp>
        <p:nvSpPr>
          <p:cNvPr id="10244" name="CaixaDeTexto 4"/>
          <p:cNvSpPr txBox="1">
            <a:spLocks noChangeArrowheads="1"/>
          </p:cNvSpPr>
          <p:nvPr/>
        </p:nvSpPr>
        <p:spPr bwMode="auto">
          <a:xfrm>
            <a:off x="285750" y="976313"/>
            <a:ext cx="6215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Exemplo de equação SEGMENTÁRIA</a:t>
            </a:r>
          </a:p>
        </p:txBody>
      </p:sp>
      <p:sp>
        <p:nvSpPr>
          <p:cNvPr id="10245" name="CaixaDeTexto 5"/>
          <p:cNvSpPr txBox="1">
            <a:spLocks noChangeArrowheads="1"/>
          </p:cNvSpPr>
          <p:nvPr/>
        </p:nvSpPr>
        <p:spPr bwMode="auto">
          <a:xfrm>
            <a:off x="285750" y="1903413"/>
            <a:ext cx="48577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2º) Determine a forma </a:t>
            </a:r>
            <a:r>
              <a:rPr lang="pt-BR" sz="2800" b="1"/>
              <a:t>segmentária</a:t>
            </a:r>
            <a:r>
              <a:rPr lang="pt-BR" sz="2800"/>
              <a:t> da equação da reta cuja equação geral é  </a:t>
            </a:r>
            <a:r>
              <a:rPr lang="pt-BR" sz="2800" b="1"/>
              <a:t>s: 2x + 4y – 12 = 0</a:t>
            </a:r>
            <a:r>
              <a:rPr lang="pt-BR" sz="2800"/>
              <a:t>.</a:t>
            </a:r>
          </a:p>
        </p:txBody>
      </p:sp>
      <p:pic>
        <p:nvPicPr>
          <p:cNvPr id="10246" name="Picture 11" descr="jogos-de-log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286125"/>
            <a:ext cx="61436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5500688" y="1928813"/>
            <a:ext cx="2428875" cy="1357312"/>
          </a:xfrm>
          <a:prstGeom prst="wedgeEllipseCallout">
            <a:avLst>
              <a:gd name="adj1" fmla="val -83384"/>
              <a:gd name="adj2" fmla="val 81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E agora, o que vamos fazer?</a:t>
            </a:r>
          </a:p>
        </p:txBody>
      </p:sp>
      <p:sp>
        <p:nvSpPr>
          <p:cNvPr id="10248" name="CaixaDeTexto 12"/>
          <p:cNvSpPr txBox="1">
            <a:spLocks noChangeArrowheads="1"/>
          </p:cNvSpPr>
          <p:nvPr/>
        </p:nvSpPr>
        <p:spPr bwMode="auto">
          <a:xfrm rot="5400000">
            <a:off x="6165056" y="3621882"/>
            <a:ext cx="5500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>
                <a:solidFill>
                  <a:srgbClr val="000000"/>
                </a:solidFill>
              </a:rPr>
              <a:t>Fonte/Imagem: http://www.oqueeoquee.com/wp-content/uploads/2012/03/jogos-de-logica.jpg</a:t>
            </a:r>
            <a:endParaRPr lang="pt-BR" sz="1000" b="1"/>
          </a:p>
          <a:p>
            <a:endParaRPr lang="pt-BR" sz="1000" b="1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000250" y="6183313"/>
            <a:ext cx="53578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b="1"/>
              <a:t>Fonte/Texto: DANTE, Luiz Roberto. Matemática, volume único. Editora Ática. São Paulo.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2" grpId="0" animBg="1"/>
      <p:bldP spid="10248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3522</Words>
  <Application>Microsoft Office PowerPoint</Application>
  <PresentationFormat>Apresentação na tela (4:3)</PresentationFormat>
  <Paragraphs>382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Calibri</vt:lpstr>
      <vt:lpstr>Arial</vt:lpstr>
      <vt:lpstr>Wingdings</vt:lpstr>
      <vt:lpstr>Symbol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205</cp:revision>
  <dcterms:created xsi:type="dcterms:W3CDTF">2015-04-17T18:03:36Z</dcterms:created>
  <dcterms:modified xsi:type="dcterms:W3CDTF">2015-10-06T14:56:47Z</dcterms:modified>
</cp:coreProperties>
</file>