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4" r:id="rId7"/>
    <p:sldId id="265" r:id="rId8"/>
    <p:sldId id="266" r:id="rId9"/>
    <p:sldId id="290" r:id="rId10"/>
    <p:sldId id="291" r:id="rId11"/>
    <p:sldId id="292" r:id="rId12"/>
    <p:sldId id="296" r:id="rId13"/>
    <p:sldId id="267" r:id="rId14"/>
    <p:sldId id="288" r:id="rId15"/>
    <p:sldId id="276" r:id="rId16"/>
    <p:sldId id="268" r:id="rId17"/>
    <p:sldId id="269" r:id="rId18"/>
    <p:sldId id="277" r:id="rId19"/>
    <p:sldId id="282" r:id="rId20"/>
    <p:sldId id="283" r:id="rId21"/>
    <p:sldId id="271" r:id="rId22"/>
    <p:sldId id="294" r:id="rId23"/>
    <p:sldId id="293" r:id="rId24"/>
    <p:sldId id="295" r:id="rId25"/>
    <p:sldId id="272" r:id="rId26"/>
    <p:sldId id="273" r:id="rId27"/>
    <p:sldId id="274" r:id="rId28"/>
    <p:sldId id="275" r:id="rId29"/>
    <p:sldId id="284" r:id="rId30"/>
    <p:sldId id="285" r:id="rId31"/>
    <p:sldId id="286" r:id="rId32"/>
    <p:sldId id="287" r:id="rId33"/>
    <p:sldId id="297" r:id="rId34"/>
    <p:sldId id="298" r:id="rId35"/>
    <p:sldId id="259" r:id="rId36"/>
    <p:sldId id="260" r:id="rId37"/>
    <p:sldId id="299" r:id="rId38"/>
    <p:sldId id="261" r:id="rId39"/>
    <p:sldId id="300" r:id="rId40"/>
  </p:sldIdLst>
  <p:sldSz cx="9144000" cy="6858000" type="screen4x3"/>
  <p:notesSz cx="6858000" cy="9144000"/>
  <p:defaultTextStyle>
    <a:defPPr>
      <a:defRPr lang="pt-BR"/>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lvl1pPr>
              <a:defRPr/>
            </a:lvl1pPr>
          </a:lstStyle>
          <a:p>
            <a:pPr>
              <a:defRPr/>
            </a:pPr>
            <a:fld id="{72F1136C-D40F-4434-A4F9-66FE21B91CE4}" type="datetimeFigureOut">
              <a:rPr lang="pt-BR"/>
              <a:pPr>
                <a:defRPr/>
              </a:pPr>
              <a:t>06/10/2015</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EFA913C4-C322-49E2-BCA5-A28FB975ABA1}" type="slidenum">
              <a:rPr lang="pt-BR"/>
              <a:pPr>
                <a:defRPr/>
              </a:pPr>
              <a:t>‹nº›</a:t>
            </a:fld>
            <a:endParaRPr lang="pt-BR"/>
          </a:p>
        </p:txBody>
      </p:sp>
    </p:spTree>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6B5B368C-AA3B-4379-96E4-D67B16F449A1}" type="datetimeFigureOut">
              <a:rPr lang="pt-BR"/>
              <a:pPr>
                <a:defRPr/>
              </a:pPr>
              <a:t>06/10/2015</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E547039B-2476-4D0E-8464-CFEE7A8160CA}" type="slidenum">
              <a:rPr lang="pt-BR"/>
              <a:pPr>
                <a:defRPr/>
              </a:pPr>
              <a:t>‹nº›</a:t>
            </a:fld>
            <a:endParaRPr lang="pt-BR"/>
          </a:p>
        </p:txBody>
      </p:sp>
    </p:spTree>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8BDE129A-37F2-4152-A079-BB89265DBD8C}" type="datetimeFigureOut">
              <a:rPr lang="pt-BR"/>
              <a:pPr>
                <a:defRPr/>
              </a:pPr>
              <a:t>06/10/2015</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AEC96220-9FF5-4932-B905-E51C26376696}" type="slidenum">
              <a:rPr lang="pt-BR"/>
              <a:pPr>
                <a:defRPr/>
              </a:pPr>
              <a:t>‹nº›</a:t>
            </a:fld>
            <a:endParaRPr lang="pt-BR"/>
          </a:p>
        </p:txBody>
      </p:sp>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A5075837-8534-41EB-991E-270FA7D786AF}" type="datetimeFigureOut">
              <a:rPr lang="pt-BR"/>
              <a:pPr>
                <a:defRPr/>
              </a:pPr>
              <a:t>06/10/2015</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F2E87C8A-5D4F-4E24-85FA-E264E1E866E7}" type="slidenum">
              <a:rPr lang="pt-BR"/>
              <a:pPr>
                <a:defRPr/>
              </a:pPr>
              <a:t>‹nº›</a:t>
            </a:fld>
            <a:endParaRPr lang="pt-BR"/>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lvl1pPr>
              <a:defRPr/>
            </a:lvl1pPr>
          </a:lstStyle>
          <a:p>
            <a:pPr>
              <a:defRPr/>
            </a:pPr>
            <a:fld id="{B135A267-3464-401A-B8C4-72AFDBBE7F52}" type="datetimeFigureOut">
              <a:rPr lang="pt-BR"/>
              <a:pPr>
                <a:defRPr/>
              </a:pPr>
              <a:t>06/10/2015</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E3767F4E-290B-4573-B619-1F5B8FDFCB49}" type="slidenum">
              <a:rPr lang="pt-BR"/>
              <a:pPr>
                <a:defRPr/>
              </a:pPr>
              <a:t>‹nº›</a:t>
            </a:fld>
            <a:endParaRPr lang="pt-BR"/>
          </a:p>
        </p:txBody>
      </p:sp>
    </p:spTree>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3"/>
          <p:cNvSpPr>
            <a:spLocks noGrp="1"/>
          </p:cNvSpPr>
          <p:nvPr>
            <p:ph type="dt" sz="half" idx="10"/>
          </p:nvPr>
        </p:nvSpPr>
        <p:spPr/>
        <p:txBody>
          <a:bodyPr/>
          <a:lstStyle>
            <a:lvl1pPr>
              <a:defRPr/>
            </a:lvl1pPr>
          </a:lstStyle>
          <a:p>
            <a:pPr>
              <a:defRPr/>
            </a:pPr>
            <a:fld id="{62DCBD9F-12FC-4421-9025-17A30CE87680}" type="datetimeFigureOut">
              <a:rPr lang="pt-BR"/>
              <a:pPr>
                <a:defRPr/>
              </a:pPr>
              <a:t>06/10/2015</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56C14515-0AB3-4941-BF9C-6E9E3DAB7884}" type="slidenum">
              <a:rPr lang="pt-BR"/>
              <a:pPr>
                <a:defRPr/>
              </a:pPr>
              <a:t>‹nº›</a:t>
            </a:fld>
            <a:endParaRPr lang="pt-BR"/>
          </a:p>
        </p:txBody>
      </p:sp>
    </p:spTree>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3"/>
          <p:cNvSpPr>
            <a:spLocks noGrp="1"/>
          </p:cNvSpPr>
          <p:nvPr>
            <p:ph type="dt" sz="half" idx="10"/>
          </p:nvPr>
        </p:nvSpPr>
        <p:spPr/>
        <p:txBody>
          <a:bodyPr/>
          <a:lstStyle>
            <a:lvl1pPr>
              <a:defRPr/>
            </a:lvl1pPr>
          </a:lstStyle>
          <a:p>
            <a:pPr>
              <a:defRPr/>
            </a:pPr>
            <a:fld id="{76364F0C-9E4F-4F80-899C-0AA76CE47484}" type="datetimeFigureOut">
              <a:rPr lang="pt-BR"/>
              <a:pPr>
                <a:defRPr/>
              </a:pPr>
              <a:t>06/10/2015</a:t>
            </a:fld>
            <a:endParaRPr lang="pt-BR"/>
          </a:p>
        </p:txBody>
      </p:sp>
      <p:sp>
        <p:nvSpPr>
          <p:cNvPr id="8" name="Espaço Reservado para Rodapé 4"/>
          <p:cNvSpPr>
            <a:spLocks noGrp="1"/>
          </p:cNvSpPr>
          <p:nvPr>
            <p:ph type="ftr" sz="quarter" idx="11"/>
          </p:nvPr>
        </p:nvSpPr>
        <p:spPr/>
        <p:txBody>
          <a:bodyPr/>
          <a:lstStyle>
            <a:lvl1pPr>
              <a:defRPr/>
            </a:lvl1pPr>
          </a:lstStyle>
          <a:p>
            <a:pPr>
              <a:defRPr/>
            </a:pPr>
            <a:endParaRPr lang="pt-BR"/>
          </a:p>
        </p:txBody>
      </p:sp>
      <p:sp>
        <p:nvSpPr>
          <p:cNvPr id="9" name="Espaço Reservado para Número de Slide 5"/>
          <p:cNvSpPr>
            <a:spLocks noGrp="1"/>
          </p:cNvSpPr>
          <p:nvPr>
            <p:ph type="sldNum" sz="quarter" idx="12"/>
          </p:nvPr>
        </p:nvSpPr>
        <p:spPr/>
        <p:txBody>
          <a:bodyPr/>
          <a:lstStyle>
            <a:lvl1pPr>
              <a:defRPr/>
            </a:lvl1pPr>
          </a:lstStyle>
          <a:p>
            <a:pPr>
              <a:defRPr/>
            </a:pPr>
            <a:fld id="{2F1EE7AF-5D1B-4E96-953E-02E7C33F1544}" type="slidenum">
              <a:rPr lang="pt-BR"/>
              <a:pPr>
                <a:defRPr/>
              </a:pPr>
              <a:t>‹nº›</a:t>
            </a:fld>
            <a:endParaRPr lang="pt-BR"/>
          </a:p>
        </p:txBody>
      </p:sp>
    </p:spTree>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3"/>
          <p:cNvSpPr>
            <a:spLocks noGrp="1"/>
          </p:cNvSpPr>
          <p:nvPr>
            <p:ph type="dt" sz="half" idx="10"/>
          </p:nvPr>
        </p:nvSpPr>
        <p:spPr/>
        <p:txBody>
          <a:bodyPr/>
          <a:lstStyle>
            <a:lvl1pPr>
              <a:defRPr/>
            </a:lvl1pPr>
          </a:lstStyle>
          <a:p>
            <a:pPr>
              <a:defRPr/>
            </a:pPr>
            <a:fld id="{83A3B688-C703-4728-B70A-30478F88E9F6}" type="datetimeFigureOut">
              <a:rPr lang="pt-BR"/>
              <a:pPr>
                <a:defRPr/>
              </a:pPr>
              <a:t>06/10/2015</a:t>
            </a:fld>
            <a:endParaRPr lang="pt-BR"/>
          </a:p>
        </p:txBody>
      </p:sp>
      <p:sp>
        <p:nvSpPr>
          <p:cNvPr id="4" name="Espaço Reservado para Rodapé 4"/>
          <p:cNvSpPr>
            <a:spLocks noGrp="1"/>
          </p:cNvSpPr>
          <p:nvPr>
            <p:ph type="ftr" sz="quarter" idx="11"/>
          </p:nvPr>
        </p:nvSpPr>
        <p:spPr/>
        <p:txBody>
          <a:bodyPr/>
          <a:lstStyle>
            <a:lvl1pPr>
              <a:defRPr/>
            </a:lvl1pPr>
          </a:lstStyle>
          <a:p>
            <a:pPr>
              <a:defRPr/>
            </a:pPr>
            <a:endParaRPr lang="pt-BR"/>
          </a:p>
        </p:txBody>
      </p:sp>
      <p:sp>
        <p:nvSpPr>
          <p:cNvPr id="5" name="Espaço Reservado para Número de Slide 5"/>
          <p:cNvSpPr>
            <a:spLocks noGrp="1"/>
          </p:cNvSpPr>
          <p:nvPr>
            <p:ph type="sldNum" sz="quarter" idx="12"/>
          </p:nvPr>
        </p:nvSpPr>
        <p:spPr/>
        <p:txBody>
          <a:bodyPr/>
          <a:lstStyle>
            <a:lvl1pPr>
              <a:defRPr/>
            </a:lvl1pPr>
          </a:lstStyle>
          <a:p>
            <a:pPr>
              <a:defRPr/>
            </a:pPr>
            <a:fld id="{E3B5D84F-0B36-4E26-AB41-E8AFDBBC56BC}" type="slidenum">
              <a:rPr lang="pt-BR"/>
              <a:pPr>
                <a:defRPr/>
              </a:pPr>
              <a:t>‹nº›</a:t>
            </a:fld>
            <a:endParaRPr lang="pt-BR"/>
          </a:p>
        </p:txBody>
      </p:sp>
    </p:spTree>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p:cNvSpPr>
            <a:spLocks noGrp="1"/>
          </p:cNvSpPr>
          <p:nvPr>
            <p:ph type="dt" sz="half" idx="10"/>
          </p:nvPr>
        </p:nvSpPr>
        <p:spPr/>
        <p:txBody>
          <a:bodyPr/>
          <a:lstStyle>
            <a:lvl1pPr>
              <a:defRPr/>
            </a:lvl1pPr>
          </a:lstStyle>
          <a:p>
            <a:pPr>
              <a:defRPr/>
            </a:pPr>
            <a:fld id="{A31A2B84-EE8B-487E-A826-0D9D6C03769F}" type="datetimeFigureOut">
              <a:rPr lang="pt-BR"/>
              <a:pPr>
                <a:defRPr/>
              </a:pPr>
              <a:t>06/10/2015</a:t>
            </a:fld>
            <a:endParaRPr lang="pt-BR"/>
          </a:p>
        </p:txBody>
      </p:sp>
      <p:sp>
        <p:nvSpPr>
          <p:cNvPr id="3" name="Espaço Reservado para Rodapé 4"/>
          <p:cNvSpPr>
            <a:spLocks noGrp="1"/>
          </p:cNvSpPr>
          <p:nvPr>
            <p:ph type="ftr" sz="quarter" idx="11"/>
          </p:nvPr>
        </p:nvSpPr>
        <p:spPr/>
        <p:txBody>
          <a:bodyPr/>
          <a:lstStyle>
            <a:lvl1pPr>
              <a:defRPr/>
            </a:lvl1pPr>
          </a:lstStyle>
          <a:p>
            <a:pPr>
              <a:defRPr/>
            </a:pPr>
            <a:endParaRPr lang="pt-BR"/>
          </a:p>
        </p:txBody>
      </p:sp>
      <p:sp>
        <p:nvSpPr>
          <p:cNvPr id="4" name="Espaço Reservado para Número de Slide 5"/>
          <p:cNvSpPr>
            <a:spLocks noGrp="1"/>
          </p:cNvSpPr>
          <p:nvPr>
            <p:ph type="sldNum" sz="quarter" idx="12"/>
          </p:nvPr>
        </p:nvSpPr>
        <p:spPr/>
        <p:txBody>
          <a:bodyPr/>
          <a:lstStyle>
            <a:lvl1pPr>
              <a:defRPr/>
            </a:lvl1pPr>
          </a:lstStyle>
          <a:p>
            <a:pPr>
              <a:defRPr/>
            </a:pPr>
            <a:fld id="{3C55ADBE-489B-416A-81DA-7AE1AFBA9743}" type="slidenum">
              <a:rPr lang="pt-BR"/>
              <a:pPr>
                <a:defRPr/>
              </a:pPr>
              <a:t>‹nº›</a:t>
            </a:fld>
            <a:endParaRPr lang="pt-BR"/>
          </a:p>
        </p:txBody>
      </p:sp>
    </p:spTree>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5ECCF24E-F27C-4DD9-96DA-DE81A7D93D5C}" type="datetimeFigureOut">
              <a:rPr lang="pt-BR"/>
              <a:pPr>
                <a:defRPr/>
              </a:pPr>
              <a:t>06/10/2015</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09331D2C-FB14-4759-BFB5-D984D285C817}" type="slidenum">
              <a:rPr lang="pt-BR"/>
              <a:pPr>
                <a:defRPr/>
              </a:pPr>
              <a:t>‹nº›</a:t>
            </a:fld>
            <a:endParaRPr lang="pt-BR"/>
          </a:p>
        </p:txBody>
      </p:sp>
    </p:spTree>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2EB56E96-9E61-4142-A0A8-7C4F214C359D}" type="datetimeFigureOut">
              <a:rPr lang="pt-BR"/>
              <a:pPr>
                <a:defRPr/>
              </a:pPr>
              <a:t>06/10/2015</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C840BCF0-697C-4EB7-9969-E3D3F5B6FDC7}" type="slidenum">
              <a:rPr lang="pt-BR"/>
              <a:pPr>
                <a:defRPr/>
              </a:pPr>
              <a:t>‹nº›</a:t>
            </a:fld>
            <a:endParaRPr lang="pt-BR"/>
          </a:p>
        </p:txBody>
      </p:sp>
    </p:spTree>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22" name="Espaço Reservado para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pt-BR" smtClean="0"/>
              <a:t>Clique para editar o título mestre</a:t>
            </a:r>
          </a:p>
        </p:txBody>
      </p:sp>
      <p:sp>
        <p:nvSpPr>
          <p:cNvPr id="5123" name="Espaço Reservado para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38594769-2DAB-4508-99A2-19659D3C5E11}" type="datetimeFigureOut">
              <a:rPr lang="pt-BR"/>
              <a:pPr>
                <a:defRPr/>
              </a:pPr>
              <a:t>06/10/2015</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A17A3D5E-EE3C-40A3-B770-DD67C9098FF8}" type="slidenum">
              <a:rPr lang="pt-BR"/>
              <a:pPr>
                <a:defRPr/>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dissolve/>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8.png"/><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27.jpeg"/></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hyperlink" Target="http://www.professores.uff.br/jorge_delgado/livros/geometria-analitica-ufma.pdf" TargetMode="External"/><Relationship Id="rId3" Type="http://schemas.openxmlformats.org/officeDocument/2006/relationships/hyperlink" Target="http://www.mundoeducacao.com/matematica/equacao-hiperbole.htm" TargetMode="External"/><Relationship Id="rId7" Type="http://schemas.openxmlformats.org/officeDocument/2006/relationships/hyperlink" Target="http://www.paulomarques.com.br/arq6-10.htm" TargetMode="Externa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hyperlink" Target="http://tudodeconcursosevestibulares.blogspot.com.br/2013/07/geometria-analitica-estudo-da-hiperbole.html" TargetMode="External"/><Relationship Id="rId11" Type="http://schemas.openxmlformats.org/officeDocument/2006/relationships/hyperlink" Target="http://4.bp.blogspot.com/_Q4Q1j-15Ogw/S88OatRc4oI/AAAAAAAAACw/5_paxl0r2PI/s200/nuclear-power-tower1.jpg" TargetMode="External"/><Relationship Id="rId5" Type="http://schemas.openxmlformats.org/officeDocument/2006/relationships/hyperlink" Target="http://mtm.ufsc.br/~gatcosta/GA/hiper-aula.pdf" TargetMode="External"/><Relationship Id="rId10" Type="http://schemas.openxmlformats.org/officeDocument/2006/relationships/hyperlink" Target="http://3.bp.blogspot.com/-CnTxop5vBDQ/TY9GpfAEMDI/AAAAAAAAAB0/MxbLOFDzRUI/s400/Brasilia-Cathedral-outside.jpg" TargetMode="External"/><Relationship Id="rId4" Type="http://schemas.openxmlformats.org/officeDocument/2006/relationships/hyperlink" Target="http://obaricentrodamente.blogspot.com.br/2011/05/equacao-da-hiperbole.html" TargetMode="External"/><Relationship Id="rId9" Type="http://schemas.openxmlformats.org/officeDocument/2006/relationships/hyperlink" Target="http://parquedaciencia.blogspot.com.br/2013/04/conicas-nocoes-intuitivas-e-aplicacoes.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oleObject" Target="../embeddings/oleObject1.bin"/><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4.png"/><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6.png"/><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Imagem 3"/>
          <p:cNvPicPr>
            <a:picLocks noChangeAspect="1"/>
          </p:cNvPicPr>
          <p:nvPr/>
        </p:nvPicPr>
        <p:blipFill>
          <a:blip r:embed="rId2"/>
          <a:srcRect/>
          <a:stretch>
            <a:fillRect/>
          </a:stretch>
        </p:blipFill>
        <p:spPr bwMode="auto">
          <a:xfrm>
            <a:off x="0" y="9525"/>
            <a:ext cx="9144000" cy="6848475"/>
          </a:xfrm>
          <a:prstGeom prst="rect">
            <a:avLst/>
          </a:prstGeom>
          <a:noFill/>
          <a:ln w="9525">
            <a:noFill/>
            <a:miter lim="800000"/>
            <a:headEnd/>
            <a:tailEnd/>
          </a:ln>
        </p:spPr>
      </p:pic>
      <p:sp>
        <p:nvSpPr>
          <p:cNvPr id="6147" name="CaixaDeTexto 6"/>
          <p:cNvSpPr txBox="1">
            <a:spLocks noChangeArrowheads="1"/>
          </p:cNvSpPr>
          <p:nvPr/>
        </p:nvSpPr>
        <p:spPr bwMode="auto">
          <a:xfrm>
            <a:off x="1785918" y="3429000"/>
            <a:ext cx="7143770" cy="2923877"/>
          </a:xfrm>
          <a:prstGeom prst="rect">
            <a:avLst/>
          </a:prstGeom>
          <a:noFill/>
          <a:ln w="9525">
            <a:noFill/>
            <a:miter lim="800000"/>
            <a:headEnd/>
            <a:tailEnd/>
          </a:ln>
        </p:spPr>
        <p:txBody>
          <a:bodyPr wrap="square">
            <a:spAutoFit/>
          </a:bodyPr>
          <a:lstStyle/>
          <a:p>
            <a:pPr algn="ctr"/>
            <a:r>
              <a:rPr lang="pt-BR" altLang="pt-BR" sz="4000" i="1" dirty="0" smtClean="0">
                <a:solidFill>
                  <a:schemeClr val="bg1"/>
                </a:solidFill>
              </a:rPr>
              <a:t>MATEMÁTICA E SUAS TECNOLOGIAS</a:t>
            </a:r>
            <a:endParaRPr lang="pt-BR" altLang="pt-BR" sz="4000" i="1" dirty="0">
              <a:solidFill>
                <a:schemeClr val="bg1"/>
              </a:solidFill>
            </a:endParaRPr>
          </a:p>
          <a:p>
            <a:pPr algn="ctr"/>
            <a:r>
              <a:rPr lang="pt-BR" altLang="pt-BR" sz="2400" i="1" dirty="0">
                <a:solidFill>
                  <a:schemeClr val="bg1"/>
                </a:solidFill>
              </a:rPr>
              <a:t>Ensino Médio, </a:t>
            </a:r>
            <a:r>
              <a:rPr lang="pt-BR" altLang="pt-BR" sz="2400" i="1" dirty="0" smtClean="0">
                <a:solidFill>
                  <a:schemeClr val="bg1"/>
                </a:solidFill>
              </a:rPr>
              <a:t>3º Ano</a:t>
            </a:r>
            <a:endParaRPr lang="pt-BR" altLang="pt-BR" sz="2400" i="1" dirty="0">
              <a:solidFill>
                <a:schemeClr val="bg1"/>
              </a:solidFill>
            </a:endParaRPr>
          </a:p>
          <a:p>
            <a:pPr algn="ctr"/>
            <a:r>
              <a:rPr lang="pt-BR" altLang="pt-BR" sz="4000" i="1" dirty="0" smtClean="0">
                <a:solidFill>
                  <a:schemeClr val="bg1"/>
                </a:solidFill>
              </a:rPr>
              <a:t>Geometria </a:t>
            </a:r>
            <a:r>
              <a:rPr lang="pt-BR" altLang="pt-BR" sz="4000" i="1" dirty="0">
                <a:solidFill>
                  <a:schemeClr val="bg1"/>
                </a:solidFill>
              </a:rPr>
              <a:t>Analítica: Estudo das cônicas: Hipérbole </a:t>
            </a:r>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Imagem 1"/>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4100" name="CaixaDeTexto 6"/>
          <p:cNvSpPr txBox="1">
            <a:spLocks noChangeArrowheads="1"/>
          </p:cNvSpPr>
          <p:nvPr/>
        </p:nvSpPr>
        <p:spPr bwMode="auto">
          <a:xfrm>
            <a:off x="320675" y="77788"/>
            <a:ext cx="3960813" cy="646112"/>
          </a:xfrm>
          <a:prstGeom prst="rect">
            <a:avLst/>
          </a:prstGeom>
          <a:noFill/>
          <a:ln w="9525">
            <a:noFill/>
            <a:miter lim="800000"/>
            <a:headEnd/>
            <a:tailEnd/>
          </a:ln>
        </p:spPr>
        <p:txBody>
          <a:bodyPr>
            <a:spAutoFit/>
          </a:bodyPr>
          <a:lstStyle/>
          <a:p>
            <a:pPr algn="just"/>
            <a:r>
              <a:rPr lang="pt-BR" altLang="pt-BR" b="1">
                <a:solidFill>
                  <a:schemeClr val="bg1"/>
                </a:solidFill>
              </a:rPr>
              <a:t>Matemática, 3ª Série, </a:t>
            </a:r>
            <a:r>
              <a:rPr lang="pt-BR" altLang="pt-BR" b="1" i="1">
                <a:solidFill>
                  <a:schemeClr val="bg1"/>
                </a:solidFill>
              </a:rPr>
              <a:t>Geometria Analítica: Estudo das cônicas: Hipérbole </a:t>
            </a:r>
            <a:endParaRPr lang="pt-BR" altLang="pt-BR" b="1">
              <a:solidFill>
                <a:schemeClr val="bg1"/>
              </a:solidFill>
            </a:endParaRPr>
          </a:p>
        </p:txBody>
      </p:sp>
      <p:sp>
        <p:nvSpPr>
          <p:cNvPr id="4101" name="CaixaDeTexto 3"/>
          <p:cNvSpPr txBox="1">
            <a:spLocks noChangeArrowheads="1"/>
          </p:cNvSpPr>
          <p:nvPr/>
        </p:nvSpPr>
        <p:spPr bwMode="auto">
          <a:xfrm>
            <a:off x="214313" y="1285875"/>
            <a:ext cx="8572500" cy="831850"/>
          </a:xfrm>
          <a:prstGeom prst="rect">
            <a:avLst/>
          </a:prstGeom>
          <a:noFill/>
          <a:ln w="9525">
            <a:noFill/>
            <a:miter lim="800000"/>
            <a:headEnd/>
            <a:tailEnd/>
          </a:ln>
        </p:spPr>
        <p:txBody>
          <a:bodyPr>
            <a:spAutoFit/>
          </a:bodyPr>
          <a:lstStyle/>
          <a:p>
            <a:pPr algn="just"/>
            <a:r>
              <a:rPr lang="pt-BR" sz="2400" b="1"/>
              <a:t>2º caso: Hipérbole com </a:t>
            </a:r>
            <a:r>
              <a:rPr lang="pt-BR" sz="2400" b="1" u="sng"/>
              <a:t>eixo real paralelo</a:t>
            </a:r>
            <a:r>
              <a:rPr lang="pt-BR" sz="2400" b="1"/>
              <a:t> ao eixo y e </a:t>
            </a:r>
            <a:r>
              <a:rPr lang="pt-BR" sz="2400" b="1" u="sng"/>
              <a:t>centro qualquer</a:t>
            </a:r>
            <a:r>
              <a:rPr lang="pt-BR" sz="2400" b="1"/>
              <a:t> (x</a:t>
            </a:r>
            <a:r>
              <a:rPr lang="pt-BR" sz="2400" b="1" baseline="-25000"/>
              <a:t>0</a:t>
            </a:r>
            <a:r>
              <a:rPr lang="pt-BR" sz="2400" b="1"/>
              <a:t>, y</a:t>
            </a:r>
            <a:r>
              <a:rPr lang="pt-BR" sz="2400" b="1" baseline="-25000"/>
              <a:t>0</a:t>
            </a:r>
            <a:r>
              <a:rPr lang="pt-BR" sz="2400" b="1"/>
              <a:t>).</a:t>
            </a:r>
          </a:p>
        </p:txBody>
      </p:sp>
      <p:sp>
        <p:nvSpPr>
          <p:cNvPr id="4102" name="CaixaDeTexto 4"/>
          <p:cNvSpPr txBox="1">
            <a:spLocks noChangeArrowheads="1"/>
          </p:cNvSpPr>
          <p:nvPr/>
        </p:nvSpPr>
        <p:spPr bwMode="auto">
          <a:xfrm>
            <a:off x="214313" y="752475"/>
            <a:ext cx="7358062" cy="461963"/>
          </a:xfrm>
          <a:prstGeom prst="rect">
            <a:avLst/>
          </a:prstGeom>
          <a:noFill/>
          <a:ln w="9525">
            <a:noFill/>
            <a:miter lim="800000"/>
            <a:headEnd/>
            <a:tailEnd/>
          </a:ln>
        </p:spPr>
        <p:txBody>
          <a:bodyPr>
            <a:spAutoFit/>
          </a:bodyPr>
          <a:lstStyle/>
          <a:p>
            <a:r>
              <a:rPr lang="pt-BR" sz="2400" b="1"/>
              <a:t>Equação da HIPÉRBOLE com CENTRO FORA DA ORIGEM</a:t>
            </a:r>
          </a:p>
        </p:txBody>
      </p:sp>
      <p:sp>
        <p:nvSpPr>
          <p:cNvPr id="410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BR"/>
          </a:p>
        </p:txBody>
      </p:sp>
      <p:sp>
        <p:nvSpPr>
          <p:cNvPr id="4104" name="CaixaDeTexto 7"/>
          <p:cNvSpPr txBox="1">
            <a:spLocks noChangeArrowheads="1"/>
          </p:cNvSpPr>
          <p:nvPr/>
        </p:nvSpPr>
        <p:spPr bwMode="auto">
          <a:xfrm>
            <a:off x="3357563" y="2214563"/>
            <a:ext cx="5000625" cy="2308225"/>
          </a:xfrm>
          <a:prstGeom prst="rect">
            <a:avLst/>
          </a:prstGeom>
          <a:noFill/>
          <a:ln w="9525">
            <a:noFill/>
            <a:miter lim="800000"/>
            <a:headEnd/>
            <a:tailEnd/>
          </a:ln>
        </p:spPr>
        <p:txBody>
          <a:bodyPr>
            <a:spAutoFit/>
          </a:bodyPr>
          <a:lstStyle/>
          <a:p>
            <a:pPr algn="just"/>
            <a:r>
              <a:rPr lang="pt-BR" sz="2400"/>
              <a:t>Nesse caso o centro da hipérbole não coincide com o centro do plano cartesiano e o eixo real é paralelo ao eixo y. Dessa forma a equação         y²/a² - x²/b² = 1, fica representada assim:</a:t>
            </a:r>
          </a:p>
        </p:txBody>
      </p:sp>
      <p:graphicFrame>
        <p:nvGraphicFramePr>
          <p:cNvPr id="4098" name="Object 4"/>
          <p:cNvGraphicFramePr>
            <a:graphicFrameLocks noChangeAspect="1"/>
          </p:cNvGraphicFramePr>
          <p:nvPr/>
        </p:nvGraphicFramePr>
        <p:xfrm>
          <a:off x="4214813" y="4562475"/>
          <a:ext cx="3460750" cy="1009650"/>
        </p:xfrm>
        <a:graphic>
          <a:graphicData uri="http://schemas.openxmlformats.org/presentationml/2006/ole">
            <p:oleObj spid="_x0000_s4098" name="Equação" r:id="rId4" imgW="1434960" imgH="419040" progId="Equation.3">
              <p:embed/>
            </p:oleObj>
          </a:graphicData>
        </a:graphic>
      </p:graphicFrame>
      <p:sp>
        <p:nvSpPr>
          <p:cNvPr id="410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BR"/>
          </a:p>
        </p:txBody>
      </p:sp>
      <p:pic>
        <p:nvPicPr>
          <p:cNvPr id="4106" name="Picture 5"/>
          <p:cNvPicPr>
            <a:picLocks noChangeAspect="1" noChangeArrowheads="1"/>
          </p:cNvPicPr>
          <p:nvPr/>
        </p:nvPicPr>
        <p:blipFill>
          <a:blip r:embed="rId5"/>
          <a:srcRect/>
          <a:stretch>
            <a:fillRect/>
          </a:stretch>
        </p:blipFill>
        <p:spPr bwMode="auto">
          <a:xfrm>
            <a:off x="457200" y="2214563"/>
            <a:ext cx="2828925" cy="3643312"/>
          </a:xfrm>
          <a:prstGeom prst="rect">
            <a:avLst/>
          </a:prstGeom>
          <a:noFill/>
          <a:ln w="9525">
            <a:noFill/>
            <a:miter lim="800000"/>
            <a:headEnd/>
            <a:tailEnd/>
          </a:ln>
        </p:spPr>
      </p:pic>
      <p:sp>
        <p:nvSpPr>
          <p:cNvPr id="4107" name="CaixaDeTexto 12"/>
          <p:cNvSpPr txBox="1">
            <a:spLocks noChangeArrowheads="1"/>
          </p:cNvSpPr>
          <p:nvPr/>
        </p:nvSpPr>
        <p:spPr bwMode="auto">
          <a:xfrm>
            <a:off x="2357438" y="5842000"/>
            <a:ext cx="5929312" cy="247650"/>
          </a:xfrm>
          <a:prstGeom prst="rect">
            <a:avLst/>
          </a:prstGeom>
          <a:noFill/>
          <a:ln w="9525">
            <a:noFill/>
            <a:miter lim="800000"/>
            <a:headEnd/>
            <a:tailEnd/>
          </a:ln>
        </p:spPr>
        <p:txBody>
          <a:bodyPr>
            <a:spAutoFit/>
          </a:bodyPr>
          <a:lstStyle/>
          <a:p>
            <a:r>
              <a:rPr lang="pt-BR" sz="1000" b="1"/>
              <a:t>Fonte/Imagem: http://obaricentrodamente.blogspot.com.br/2011/05/equacao-da-hiperbole.html</a:t>
            </a:r>
          </a:p>
        </p:txBody>
      </p:sp>
      <p:sp>
        <p:nvSpPr>
          <p:cNvPr id="4108" name="CaixaDeTexto 13"/>
          <p:cNvSpPr txBox="1">
            <a:spLocks noChangeArrowheads="1"/>
          </p:cNvSpPr>
          <p:nvPr/>
        </p:nvSpPr>
        <p:spPr bwMode="auto">
          <a:xfrm>
            <a:off x="2328863" y="6010275"/>
            <a:ext cx="6572250" cy="247650"/>
          </a:xfrm>
          <a:prstGeom prst="rect">
            <a:avLst/>
          </a:prstGeom>
          <a:noFill/>
          <a:ln w="9525">
            <a:noFill/>
            <a:miter lim="800000"/>
            <a:headEnd/>
            <a:tailEnd/>
          </a:ln>
        </p:spPr>
        <p:txBody>
          <a:bodyPr>
            <a:spAutoFit/>
          </a:bodyPr>
          <a:lstStyle/>
          <a:p>
            <a:r>
              <a:rPr lang="pt-BR" sz="1000" b="1"/>
              <a:t> Fonte/texto: GIOVANNI, José Ruy e BONJORNO, José Roberto. Matemática completa. Volume 3. FTD, São Paulo, 2005.</a:t>
            </a:r>
          </a:p>
        </p:txBody>
      </p:sp>
      <p:sp>
        <p:nvSpPr>
          <p:cNvPr id="4109" name="CaixaDeTexto 14"/>
          <p:cNvSpPr txBox="1">
            <a:spLocks noChangeArrowheads="1"/>
          </p:cNvSpPr>
          <p:nvPr/>
        </p:nvSpPr>
        <p:spPr bwMode="auto">
          <a:xfrm>
            <a:off x="2357438" y="6183313"/>
            <a:ext cx="7000875" cy="246062"/>
          </a:xfrm>
          <a:prstGeom prst="rect">
            <a:avLst/>
          </a:prstGeom>
          <a:noFill/>
          <a:ln w="9525">
            <a:noFill/>
            <a:miter lim="800000"/>
            <a:headEnd/>
            <a:tailEnd/>
          </a:ln>
        </p:spPr>
        <p:txBody>
          <a:bodyPr>
            <a:spAutoFit/>
          </a:bodyPr>
          <a:lstStyle/>
          <a:p>
            <a:r>
              <a:rPr lang="pt-BR" sz="1000" b="1"/>
              <a:t>Fonte/Texto: IEZZI, Gelson. DOLCE, Osvaldo, et all. Matemática: Ciência e aplicações, volume 3. Saraiva. São Paulo, 2013.</a:t>
            </a:r>
          </a:p>
        </p:txBody>
      </p:sp>
    </p:spTree>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Imagem 1"/>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12291" name="CaixaDeTexto 6"/>
          <p:cNvSpPr txBox="1">
            <a:spLocks noChangeArrowheads="1"/>
          </p:cNvSpPr>
          <p:nvPr/>
        </p:nvSpPr>
        <p:spPr bwMode="auto">
          <a:xfrm>
            <a:off x="320675" y="77788"/>
            <a:ext cx="3960813" cy="646112"/>
          </a:xfrm>
          <a:prstGeom prst="rect">
            <a:avLst/>
          </a:prstGeom>
          <a:noFill/>
          <a:ln w="9525">
            <a:noFill/>
            <a:miter lim="800000"/>
            <a:headEnd/>
            <a:tailEnd/>
          </a:ln>
        </p:spPr>
        <p:txBody>
          <a:bodyPr>
            <a:spAutoFit/>
          </a:bodyPr>
          <a:lstStyle/>
          <a:p>
            <a:pPr algn="just"/>
            <a:r>
              <a:rPr lang="pt-BR" altLang="pt-BR" b="1">
                <a:solidFill>
                  <a:schemeClr val="bg1"/>
                </a:solidFill>
              </a:rPr>
              <a:t>Matemática, 3ª Série, </a:t>
            </a:r>
            <a:r>
              <a:rPr lang="pt-BR" altLang="pt-BR" b="1" i="1">
                <a:solidFill>
                  <a:schemeClr val="bg1"/>
                </a:solidFill>
              </a:rPr>
              <a:t>Geometria Analítica: Estudo das cônicas: Hipérbole </a:t>
            </a:r>
            <a:endParaRPr lang="pt-BR" altLang="pt-BR" b="1">
              <a:solidFill>
                <a:schemeClr val="bg1"/>
              </a:solidFill>
            </a:endParaRPr>
          </a:p>
        </p:txBody>
      </p:sp>
      <p:sp>
        <p:nvSpPr>
          <p:cNvPr id="12292" name="CaixaDeTexto 3"/>
          <p:cNvSpPr txBox="1">
            <a:spLocks noChangeArrowheads="1"/>
          </p:cNvSpPr>
          <p:nvPr/>
        </p:nvSpPr>
        <p:spPr bwMode="auto">
          <a:xfrm>
            <a:off x="357188" y="857250"/>
            <a:ext cx="4572000" cy="523875"/>
          </a:xfrm>
          <a:prstGeom prst="rect">
            <a:avLst/>
          </a:prstGeom>
          <a:noFill/>
          <a:ln w="9525">
            <a:noFill/>
            <a:miter lim="800000"/>
            <a:headEnd/>
            <a:tailEnd/>
          </a:ln>
        </p:spPr>
        <p:txBody>
          <a:bodyPr>
            <a:spAutoFit/>
          </a:bodyPr>
          <a:lstStyle/>
          <a:p>
            <a:r>
              <a:rPr lang="pt-BR" sz="2800" b="1"/>
              <a:t>ASSÍNTOTAS DA HIPÉRBOLE</a:t>
            </a:r>
          </a:p>
        </p:txBody>
      </p:sp>
      <p:sp>
        <p:nvSpPr>
          <p:cNvPr id="12293" name="CaixaDeTexto 8"/>
          <p:cNvSpPr txBox="1">
            <a:spLocks noChangeArrowheads="1"/>
          </p:cNvSpPr>
          <p:nvPr/>
        </p:nvSpPr>
        <p:spPr bwMode="auto">
          <a:xfrm>
            <a:off x="1857375" y="6183313"/>
            <a:ext cx="7000875" cy="246062"/>
          </a:xfrm>
          <a:prstGeom prst="rect">
            <a:avLst/>
          </a:prstGeom>
          <a:noFill/>
          <a:ln w="9525">
            <a:noFill/>
            <a:miter lim="800000"/>
            <a:headEnd/>
            <a:tailEnd/>
          </a:ln>
        </p:spPr>
        <p:txBody>
          <a:bodyPr>
            <a:spAutoFit/>
          </a:bodyPr>
          <a:lstStyle/>
          <a:p>
            <a:r>
              <a:rPr lang="pt-BR" sz="1000" b="1"/>
              <a:t>Fonte/Texto: IEZZI, Gelson. DOLCE, Osvaldo, et all. Matemática: Ciência e aplicações, volume 3. Saraiva. São Paulo, 2013.</a:t>
            </a:r>
          </a:p>
        </p:txBody>
      </p:sp>
      <p:sp>
        <p:nvSpPr>
          <p:cNvPr id="13319" name="CaixaDeTexto 8"/>
          <p:cNvSpPr txBox="1">
            <a:spLocks noChangeArrowheads="1"/>
          </p:cNvSpPr>
          <p:nvPr/>
        </p:nvSpPr>
        <p:spPr bwMode="auto">
          <a:xfrm>
            <a:off x="4714875" y="2443163"/>
            <a:ext cx="4214813" cy="1570037"/>
          </a:xfrm>
          <a:prstGeom prst="rect">
            <a:avLst/>
          </a:prstGeom>
          <a:solidFill>
            <a:schemeClr val="accent2">
              <a:lumMod val="60000"/>
              <a:lumOff val="40000"/>
            </a:schemeClr>
          </a:solidFill>
          <a:ln w="9525">
            <a:noFill/>
            <a:miter lim="800000"/>
            <a:headEnd/>
            <a:tailEnd/>
          </a:ln>
        </p:spPr>
        <p:txBody>
          <a:bodyPr>
            <a:spAutoFit/>
          </a:bodyPr>
          <a:lstStyle/>
          <a:p>
            <a:pPr algn="just">
              <a:defRPr/>
            </a:pPr>
            <a:r>
              <a:rPr lang="pt-BR" sz="2400" dirty="0"/>
              <a:t>No gráfico ao lado, as retas        </a:t>
            </a:r>
            <a:r>
              <a:rPr lang="pt-BR" sz="2400" b="1" dirty="0">
                <a:solidFill>
                  <a:schemeClr val="tx2"/>
                </a:solidFill>
              </a:rPr>
              <a:t>r: y = (b/a)x e s: y = (-b/a)x</a:t>
            </a:r>
            <a:r>
              <a:rPr lang="pt-BR" sz="2400" dirty="0"/>
              <a:t>, são chamadas de </a:t>
            </a:r>
            <a:r>
              <a:rPr lang="pt-BR" sz="2400" b="1" u="sng" dirty="0">
                <a:solidFill>
                  <a:schemeClr val="tx2"/>
                </a:solidFill>
              </a:rPr>
              <a:t>retas assíntotas</a:t>
            </a:r>
            <a:r>
              <a:rPr lang="pt-BR" sz="2400" b="1" dirty="0">
                <a:solidFill>
                  <a:schemeClr val="tx2"/>
                </a:solidFill>
              </a:rPr>
              <a:t> </a:t>
            </a:r>
            <a:r>
              <a:rPr lang="pt-BR" sz="2400" dirty="0"/>
              <a:t>da hipérbole. </a:t>
            </a:r>
          </a:p>
        </p:txBody>
      </p:sp>
      <p:sp>
        <p:nvSpPr>
          <p:cNvPr id="12295" name="CaixaDeTexto 7"/>
          <p:cNvSpPr txBox="1">
            <a:spLocks noChangeArrowheads="1"/>
          </p:cNvSpPr>
          <p:nvPr/>
        </p:nvSpPr>
        <p:spPr bwMode="auto">
          <a:xfrm>
            <a:off x="1857375" y="5969000"/>
            <a:ext cx="4357688" cy="246063"/>
          </a:xfrm>
          <a:prstGeom prst="rect">
            <a:avLst/>
          </a:prstGeom>
          <a:noFill/>
          <a:ln w="9525">
            <a:noFill/>
            <a:miter lim="800000"/>
            <a:headEnd/>
            <a:tailEnd/>
          </a:ln>
        </p:spPr>
        <p:txBody>
          <a:bodyPr>
            <a:spAutoFit/>
          </a:bodyPr>
          <a:lstStyle/>
          <a:p>
            <a:r>
              <a:rPr lang="pt-BR" sz="1000" b="1"/>
              <a:t>Fonte/Texto/Imagem: http://mtm.ufsc.br/~gatcosta/GA/hiper-aula.pdf</a:t>
            </a:r>
          </a:p>
        </p:txBody>
      </p:sp>
      <p:sp>
        <p:nvSpPr>
          <p:cNvPr id="12296" name="CaixaDeTexto 8"/>
          <p:cNvSpPr txBox="1">
            <a:spLocks noChangeArrowheads="1"/>
          </p:cNvSpPr>
          <p:nvPr/>
        </p:nvSpPr>
        <p:spPr bwMode="auto">
          <a:xfrm>
            <a:off x="1857375" y="5754688"/>
            <a:ext cx="4357688" cy="246062"/>
          </a:xfrm>
          <a:prstGeom prst="rect">
            <a:avLst/>
          </a:prstGeom>
          <a:noFill/>
          <a:ln w="9525">
            <a:noFill/>
            <a:miter lim="800000"/>
            <a:headEnd/>
            <a:tailEnd/>
          </a:ln>
        </p:spPr>
        <p:txBody>
          <a:bodyPr>
            <a:spAutoFit/>
          </a:bodyPr>
          <a:lstStyle/>
          <a:p>
            <a:r>
              <a:rPr lang="pt-BR" sz="1000" b="1"/>
              <a:t>Fonte/Imagem: http://ecalculo.if.usp.br/funcoes/inverso/hiperbole.htm</a:t>
            </a:r>
          </a:p>
        </p:txBody>
      </p:sp>
      <p:pic>
        <p:nvPicPr>
          <p:cNvPr id="12297" name="Picture 2"/>
          <p:cNvPicPr>
            <a:picLocks noChangeAspect="1" noChangeArrowheads="1"/>
          </p:cNvPicPr>
          <p:nvPr/>
        </p:nvPicPr>
        <p:blipFill>
          <a:blip r:embed="rId3"/>
          <a:srcRect/>
          <a:stretch>
            <a:fillRect/>
          </a:stretch>
        </p:blipFill>
        <p:spPr bwMode="auto">
          <a:xfrm>
            <a:off x="204788" y="1676400"/>
            <a:ext cx="4438650" cy="3505200"/>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Imagem 1"/>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13315" name="CaixaDeTexto 6"/>
          <p:cNvSpPr txBox="1">
            <a:spLocks noChangeArrowheads="1"/>
          </p:cNvSpPr>
          <p:nvPr/>
        </p:nvSpPr>
        <p:spPr bwMode="auto">
          <a:xfrm>
            <a:off x="320675" y="77788"/>
            <a:ext cx="3960813" cy="646112"/>
          </a:xfrm>
          <a:prstGeom prst="rect">
            <a:avLst/>
          </a:prstGeom>
          <a:noFill/>
          <a:ln w="9525">
            <a:noFill/>
            <a:miter lim="800000"/>
            <a:headEnd/>
            <a:tailEnd/>
          </a:ln>
        </p:spPr>
        <p:txBody>
          <a:bodyPr>
            <a:spAutoFit/>
          </a:bodyPr>
          <a:lstStyle/>
          <a:p>
            <a:pPr algn="just"/>
            <a:r>
              <a:rPr lang="pt-BR" altLang="pt-BR" b="1">
                <a:solidFill>
                  <a:schemeClr val="bg1"/>
                </a:solidFill>
              </a:rPr>
              <a:t>Matemática, 3ª Série, </a:t>
            </a:r>
            <a:r>
              <a:rPr lang="pt-BR" altLang="pt-BR" b="1" i="1">
                <a:solidFill>
                  <a:schemeClr val="bg1"/>
                </a:solidFill>
              </a:rPr>
              <a:t>Geometria Analítica: Estudo das cônicas: Hipérbole </a:t>
            </a:r>
            <a:endParaRPr lang="pt-BR" altLang="pt-BR" b="1">
              <a:solidFill>
                <a:schemeClr val="bg1"/>
              </a:solidFill>
            </a:endParaRPr>
          </a:p>
        </p:txBody>
      </p:sp>
      <p:sp>
        <p:nvSpPr>
          <p:cNvPr id="13316" name="CaixaDeTexto 3"/>
          <p:cNvSpPr txBox="1">
            <a:spLocks noChangeArrowheads="1"/>
          </p:cNvSpPr>
          <p:nvPr/>
        </p:nvSpPr>
        <p:spPr bwMode="auto">
          <a:xfrm>
            <a:off x="357188" y="857250"/>
            <a:ext cx="4572000" cy="523875"/>
          </a:xfrm>
          <a:prstGeom prst="rect">
            <a:avLst/>
          </a:prstGeom>
          <a:noFill/>
          <a:ln w="9525">
            <a:noFill/>
            <a:miter lim="800000"/>
            <a:headEnd/>
            <a:tailEnd/>
          </a:ln>
        </p:spPr>
        <p:txBody>
          <a:bodyPr>
            <a:spAutoFit/>
          </a:bodyPr>
          <a:lstStyle/>
          <a:p>
            <a:r>
              <a:rPr lang="pt-BR" sz="2800" b="1"/>
              <a:t>ASSÍNTOTAS DA HIPÉRBOLE</a:t>
            </a:r>
          </a:p>
        </p:txBody>
      </p:sp>
      <p:sp>
        <p:nvSpPr>
          <p:cNvPr id="13317" name="CaixaDeTexto 8"/>
          <p:cNvSpPr txBox="1">
            <a:spLocks noChangeArrowheads="1"/>
          </p:cNvSpPr>
          <p:nvPr/>
        </p:nvSpPr>
        <p:spPr bwMode="auto">
          <a:xfrm>
            <a:off x="142875" y="5745163"/>
            <a:ext cx="7000875" cy="246062"/>
          </a:xfrm>
          <a:prstGeom prst="rect">
            <a:avLst/>
          </a:prstGeom>
          <a:noFill/>
          <a:ln w="9525">
            <a:noFill/>
            <a:miter lim="800000"/>
            <a:headEnd/>
            <a:tailEnd/>
          </a:ln>
        </p:spPr>
        <p:txBody>
          <a:bodyPr>
            <a:spAutoFit/>
          </a:bodyPr>
          <a:lstStyle/>
          <a:p>
            <a:r>
              <a:rPr lang="pt-BR" sz="1000" b="1"/>
              <a:t>Fonte/Texto: IEZZI, Gelson. DOLCE, Osvaldo, et all. Matemática: Ciência e aplicações, volume 3. Saraiva. São Paulo, 2013.</a:t>
            </a:r>
          </a:p>
        </p:txBody>
      </p:sp>
      <p:sp>
        <p:nvSpPr>
          <p:cNvPr id="13319" name="CaixaDeTexto 8"/>
          <p:cNvSpPr txBox="1">
            <a:spLocks noChangeArrowheads="1"/>
          </p:cNvSpPr>
          <p:nvPr/>
        </p:nvSpPr>
        <p:spPr bwMode="auto">
          <a:xfrm>
            <a:off x="4071938" y="1727200"/>
            <a:ext cx="4857750" cy="3416300"/>
          </a:xfrm>
          <a:prstGeom prst="rect">
            <a:avLst/>
          </a:prstGeom>
          <a:solidFill>
            <a:schemeClr val="accent1">
              <a:lumMod val="40000"/>
              <a:lumOff val="60000"/>
            </a:schemeClr>
          </a:solidFill>
          <a:ln w="9525">
            <a:solidFill>
              <a:schemeClr val="accent4">
                <a:lumMod val="40000"/>
                <a:lumOff val="60000"/>
              </a:schemeClr>
            </a:solidFill>
            <a:miter lim="800000"/>
            <a:headEnd/>
            <a:tailEnd/>
          </a:ln>
        </p:spPr>
        <p:txBody>
          <a:bodyPr>
            <a:spAutoFit/>
          </a:bodyPr>
          <a:lstStyle/>
          <a:p>
            <a:pPr algn="just">
              <a:defRPr/>
            </a:pPr>
            <a:r>
              <a:rPr lang="pt-BR" sz="2400" dirty="0"/>
              <a:t>Assíntotas são retas que contêm as diagonais do retângulo de lados 2a e 2b, formado no gráfico da hipérbole (figura ao lado).</a:t>
            </a:r>
          </a:p>
          <a:p>
            <a:pPr algn="just">
              <a:defRPr/>
            </a:pPr>
            <a:r>
              <a:rPr lang="pt-BR" sz="2400" dirty="0"/>
              <a:t>Quando o eixo real da hipérbole é horizontal, o coeficiente angular dessas retas é </a:t>
            </a:r>
            <a:r>
              <a:rPr lang="pt-BR" sz="2400" b="1" dirty="0"/>
              <a:t>m = ± b/a</a:t>
            </a:r>
            <a:r>
              <a:rPr lang="pt-BR" sz="2400" dirty="0"/>
              <a:t> e quando o eixo real é vertical, o coeficiente angular dessas retas é </a:t>
            </a:r>
            <a:r>
              <a:rPr lang="pt-BR" sz="2400" b="1" dirty="0"/>
              <a:t>m = ± a/b</a:t>
            </a:r>
            <a:r>
              <a:rPr lang="pt-BR" sz="2400" dirty="0"/>
              <a:t>. </a:t>
            </a:r>
          </a:p>
        </p:txBody>
      </p:sp>
      <p:pic>
        <p:nvPicPr>
          <p:cNvPr id="2" name="Picture 2" descr="Image30"/>
          <p:cNvPicPr>
            <a:picLocks noChangeAspect="1" noChangeArrowheads="1"/>
          </p:cNvPicPr>
          <p:nvPr/>
        </p:nvPicPr>
        <p:blipFill>
          <a:blip r:embed="rId3"/>
          <a:srcRect/>
          <a:stretch>
            <a:fillRect/>
          </a:stretch>
        </p:blipFill>
        <p:spPr bwMode="auto">
          <a:xfrm>
            <a:off x="142875" y="1857375"/>
            <a:ext cx="3857625" cy="3627438"/>
          </a:xfrm>
          <a:prstGeom prst="rect">
            <a:avLst/>
          </a:prstGeom>
          <a:noFill/>
          <a:ln w="9525">
            <a:noFill/>
            <a:miter lim="800000"/>
            <a:headEnd/>
            <a:tailEnd/>
          </a:ln>
        </p:spPr>
      </p:pic>
      <p:sp>
        <p:nvSpPr>
          <p:cNvPr id="13320" name="CaixaDeTexto 11"/>
          <p:cNvSpPr txBox="1">
            <a:spLocks noChangeArrowheads="1"/>
          </p:cNvSpPr>
          <p:nvPr/>
        </p:nvSpPr>
        <p:spPr bwMode="auto">
          <a:xfrm>
            <a:off x="142875" y="6199188"/>
            <a:ext cx="9072563" cy="230187"/>
          </a:xfrm>
          <a:prstGeom prst="rect">
            <a:avLst/>
          </a:prstGeom>
          <a:noFill/>
          <a:ln w="9525">
            <a:noFill/>
            <a:miter lim="800000"/>
            <a:headEnd/>
            <a:tailEnd/>
          </a:ln>
        </p:spPr>
        <p:txBody>
          <a:bodyPr>
            <a:spAutoFit/>
          </a:bodyPr>
          <a:lstStyle/>
          <a:p>
            <a:r>
              <a:rPr lang="pt-BR" sz="900"/>
              <a:t>Fonte/Imagem: http://www.estgv.ipv.pt/PaginasPessoais/fmartins/Aluno/Matem%C3%A1tica/Ensino%20m%C3%A9dio/Geometria%20Anal%C3%ADtica%20-%20C%C3%B4nicas/Image30.gif</a:t>
            </a:r>
          </a:p>
        </p:txBody>
      </p:sp>
      <p:sp>
        <p:nvSpPr>
          <p:cNvPr id="13321" name="CaixaDeTexto 12"/>
          <p:cNvSpPr txBox="1">
            <a:spLocks noChangeArrowheads="1"/>
          </p:cNvSpPr>
          <p:nvPr/>
        </p:nvSpPr>
        <p:spPr bwMode="auto">
          <a:xfrm>
            <a:off x="142875" y="5969000"/>
            <a:ext cx="7572375" cy="246063"/>
          </a:xfrm>
          <a:prstGeom prst="rect">
            <a:avLst/>
          </a:prstGeom>
          <a:noFill/>
          <a:ln w="9525">
            <a:noFill/>
            <a:miter lim="800000"/>
            <a:headEnd/>
            <a:tailEnd/>
          </a:ln>
        </p:spPr>
        <p:txBody>
          <a:bodyPr>
            <a:spAutoFit/>
          </a:bodyPr>
          <a:lstStyle/>
          <a:p>
            <a:r>
              <a:rPr lang="pt-BR" sz="1000" b="1"/>
              <a:t>Fonte/Texto/Imagem: http://tudodeconcursosevestibulares.blogspot.com.br/2013/07/geometria-analitica-estudo-da-hiperbole.html</a:t>
            </a:r>
          </a:p>
        </p:txBody>
      </p:sp>
    </p:spTree>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Imagem 1"/>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14339" name="CaixaDeTexto 6"/>
          <p:cNvSpPr txBox="1">
            <a:spLocks noChangeArrowheads="1"/>
          </p:cNvSpPr>
          <p:nvPr/>
        </p:nvSpPr>
        <p:spPr bwMode="auto">
          <a:xfrm>
            <a:off x="320675" y="77788"/>
            <a:ext cx="3960813" cy="646112"/>
          </a:xfrm>
          <a:prstGeom prst="rect">
            <a:avLst/>
          </a:prstGeom>
          <a:noFill/>
          <a:ln w="9525">
            <a:noFill/>
            <a:miter lim="800000"/>
            <a:headEnd/>
            <a:tailEnd/>
          </a:ln>
        </p:spPr>
        <p:txBody>
          <a:bodyPr>
            <a:spAutoFit/>
          </a:bodyPr>
          <a:lstStyle/>
          <a:p>
            <a:pPr algn="just"/>
            <a:r>
              <a:rPr lang="pt-BR" altLang="pt-BR" b="1">
                <a:solidFill>
                  <a:schemeClr val="bg1"/>
                </a:solidFill>
              </a:rPr>
              <a:t>Matemática, 3ª Série, </a:t>
            </a:r>
            <a:r>
              <a:rPr lang="pt-BR" altLang="pt-BR" b="1" i="1">
                <a:solidFill>
                  <a:schemeClr val="bg1"/>
                </a:solidFill>
              </a:rPr>
              <a:t>Geometria Analítica: Estudo das cônicas: Hipérbole </a:t>
            </a:r>
            <a:endParaRPr lang="pt-BR" altLang="pt-BR" b="1">
              <a:solidFill>
                <a:schemeClr val="bg1"/>
              </a:solidFill>
            </a:endParaRPr>
          </a:p>
        </p:txBody>
      </p:sp>
      <p:sp>
        <p:nvSpPr>
          <p:cNvPr id="14340" name="CaixaDeTexto 3"/>
          <p:cNvSpPr txBox="1">
            <a:spLocks noChangeArrowheads="1"/>
          </p:cNvSpPr>
          <p:nvPr/>
        </p:nvSpPr>
        <p:spPr bwMode="auto">
          <a:xfrm>
            <a:off x="357188" y="1047750"/>
            <a:ext cx="3857625" cy="523875"/>
          </a:xfrm>
          <a:prstGeom prst="rect">
            <a:avLst/>
          </a:prstGeom>
          <a:noFill/>
          <a:ln w="9525">
            <a:noFill/>
            <a:miter lim="800000"/>
            <a:headEnd/>
            <a:tailEnd/>
          </a:ln>
        </p:spPr>
        <p:txBody>
          <a:bodyPr>
            <a:spAutoFit/>
          </a:bodyPr>
          <a:lstStyle/>
          <a:p>
            <a:r>
              <a:rPr lang="pt-BR" sz="2800" b="1"/>
              <a:t>HIPÉRBOLE EQUILÁTERA</a:t>
            </a:r>
          </a:p>
        </p:txBody>
      </p:sp>
      <p:sp>
        <p:nvSpPr>
          <p:cNvPr id="14341" name="CaixaDeTexto 7"/>
          <p:cNvSpPr txBox="1">
            <a:spLocks noChangeArrowheads="1"/>
          </p:cNvSpPr>
          <p:nvPr/>
        </p:nvSpPr>
        <p:spPr bwMode="auto">
          <a:xfrm>
            <a:off x="1828800" y="6010275"/>
            <a:ext cx="6572250" cy="247650"/>
          </a:xfrm>
          <a:prstGeom prst="rect">
            <a:avLst/>
          </a:prstGeom>
          <a:noFill/>
          <a:ln w="9525">
            <a:noFill/>
            <a:miter lim="800000"/>
            <a:headEnd/>
            <a:tailEnd/>
          </a:ln>
        </p:spPr>
        <p:txBody>
          <a:bodyPr>
            <a:spAutoFit/>
          </a:bodyPr>
          <a:lstStyle/>
          <a:p>
            <a:r>
              <a:rPr lang="pt-BR" sz="1000" b="1"/>
              <a:t> Fonte/texto: GIOVANNI, José Ruy e BONJORNO, José Roberto. Matemática completa. Volume 3. FTD, São Paulo, 2005.</a:t>
            </a:r>
          </a:p>
        </p:txBody>
      </p:sp>
      <p:sp>
        <p:nvSpPr>
          <p:cNvPr id="14342" name="CaixaDeTexto 8"/>
          <p:cNvSpPr txBox="1">
            <a:spLocks noChangeArrowheads="1"/>
          </p:cNvSpPr>
          <p:nvPr/>
        </p:nvSpPr>
        <p:spPr bwMode="auto">
          <a:xfrm>
            <a:off x="1857375" y="6183313"/>
            <a:ext cx="7000875" cy="246062"/>
          </a:xfrm>
          <a:prstGeom prst="rect">
            <a:avLst/>
          </a:prstGeom>
          <a:noFill/>
          <a:ln w="9525">
            <a:noFill/>
            <a:miter lim="800000"/>
            <a:headEnd/>
            <a:tailEnd/>
          </a:ln>
        </p:spPr>
        <p:txBody>
          <a:bodyPr>
            <a:spAutoFit/>
          </a:bodyPr>
          <a:lstStyle/>
          <a:p>
            <a:r>
              <a:rPr lang="pt-BR" sz="1000" b="1"/>
              <a:t>Fonte/Texto: IEZZI, Gelson. DOLCE, Osvaldo, et all. Matemática: Ciência e aplicações, volume 3. Saraiva. São Paulo, 2013.</a:t>
            </a:r>
          </a:p>
        </p:txBody>
      </p:sp>
      <p:sp>
        <p:nvSpPr>
          <p:cNvPr id="12295" name="CaixaDeTexto 8"/>
          <p:cNvSpPr txBox="1">
            <a:spLocks noChangeArrowheads="1"/>
          </p:cNvSpPr>
          <p:nvPr/>
        </p:nvSpPr>
        <p:spPr bwMode="auto">
          <a:xfrm>
            <a:off x="428625" y="2000250"/>
            <a:ext cx="3286125" cy="3046413"/>
          </a:xfrm>
          <a:prstGeom prst="rect">
            <a:avLst/>
          </a:prstGeom>
          <a:solidFill>
            <a:schemeClr val="accent4">
              <a:lumMod val="60000"/>
              <a:lumOff val="40000"/>
            </a:schemeClr>
          </a:solidFill>
          <a:ln w="9525">
            <a:noFill/>
            <a:miter lim="800000"/>
            <a:headEnd/>
            <a:tailEnd/>
          </a:ln>
        </p:spPr>
        <p:txBody>
          <a:bodyPr>
            <a:spAutoFit/>
          </a:bodyPr>
          <a:lstStyle/>
          <a:p>
            <a:pPr algn="just">
              <a:defRPr/>
            </a:pPr>
            <a:r>
              <a:rPr lang="pt-BR" sz="2400" dirty="0"/>
              <a:t>Chama-se HIPÉRBOLE EQUILÁTERA a toda hipérbole cujos semi-eixos de medidas a e b são iguais, ou seja a = b. Nesse caso as equações das retas assíntotas são y = x e y = -x.</a:t>
            </a:r>
          </a:p>
        </p:txBody>
      </p:sp>
      <p:sp>
        <p:nvSpPr>
          <p:cNvPr id="14344" name="CaixaDeTexto 9"/>
          <p:cNvSpPr txBox="1">
            <a:spLocks noChangeArrowheads="1"/>
          </p:cNvSpPr>
          <p:nvPr/>
        </p:nvSpPr>
        <p:spPr bwMode="auto">
          <a:xfrm>
            <a:off x="1857375" y="5826125"/>
            <a:ext cx="4143375" cy="246063"/>
          </a:xfrm>
          <a:prstGeom prst="rect">
            <a:avLst/>
          </a:prstGeom>
          <a:noFill/>
          <a:ln w="9525">
            <a:noFill/>
            <a:miter lim="800000"/>
            <a:headEnd/>
            <a:tailEnd/>
          </a:ln>
        </p:spPr>
        <p:txBody>
          <a:bodyPr>
            <a:spAutoFit/>
          </a:bodyPr>
          <a:lstStyle/>
          <a:p>
            <a:r>
              <a:rPr lang="pt-BR" sz="1000" b="1"/>
              <a:t>Fonte/Texto/Imagem: http://www.paulomarques.com.br/arq6-10.htm</a:t>
            </a:r>
          </a:p>
        </p:txBody>
      </p:sp>
      <p:grpSp>
        <p:nvGrpSpPr>
          <p:cNvPr id="14345" name="Grupo 12"/>
          <p:cNvGrpSpPr>
            <a:grpSpLocks/>
          </p:cNvGrpSpPr>
          <p:nvPr/>
        </p:nvGrpSpPr>
        <p:grpSpPr bwMode="auto">
          <a:xfrm>
            <a:off x="4157663" y="1704975"/>
            <a:ext cx="3486150" cy="3867150"/>
            <a:chOff x="4157684" y="1704975"/>
            <a:chExt cx="3486150" cy="3867165"/>
          </a:xfrm>
        </p:grpSpPr>
        <p:pic>
          <p:nvPicPr>
            <p:cNvPr id="14346" name="Picture 11"/>
            <p:cNvPicPr>
              <a:picLocks noChangeAspect="1" noChangeArrowheads="1"/>
            </p:cNvPicPr>
            <p:nvPr/>
          </p:nvPicPr>
          <p:blipFill>
            <a:blip r:embed="rId3"/>
            <a:srcRect/>
            <a:stretch>
              <a:fillRect/>
            </a:stretch>
          </p:blipFill>
          <p:spPr bwMode="auto">
            <a:xfrm>
              <a:off x="4157684" y="1704975"/>
              <a:ext cx="3486150" cy="3448050"/>
            </a:xfrm>
            <a:prstGeom prst="rect">
              <a:avLst/>
            </a:prstGeom>
            <a:noFill/>
            <a:ln w="9525">
              <a:noFill/>
              <a:miter lim="800000"/>
              <a:headEnd/>
              <a:tailEnd/>
            </a:ln>
          </p:spPr>
        </p:pic>
        <p:sp>
          <p:nvSpPr>
            <p:cNvPr id="14347" name="CaixaDeTexto 11"/>
            <p:cNvSpPr txBox="1">
              <a:spLocks noChangeArrowheads="1"/>
            </p:cNvSpPr>
            <p:nvPr/>
          </p:nvSpPr>
          <p:spPr bwMode="auto">
            <a:xfrm>
              <a:off x="4500562" y="5172030"/>
              <a:ext cx="3000396" cy="400110"/>
            </a:xfrm>
            <a:prstGeom prst="rect">
              <a:avLst/>
            </a:prstGeom>
            <a:solidFill>
              <a:srgbClr val="92D050"/>
            </a:solidFill>
            <a:ln w="9525">
              <a:solidFill>
                <a:srgbClr val="92D050"/>
              </a:solidFill>
              <a:miter lim="800000"/>
              <a:headEnd/>
              <a:tailEnd/>
            </a:ln>
          </p:spPr>
          <p:txBody>
            <a:bodyPr>
              <a:spAutoFit/>
            </a:bodyPr>
            <a:lstStyle/>
            <a:p>
              <a:r>
                <a:rPr lang="pt-BR" sz="2000" b="1"/>
                <a:t>Hipérbole equilátera: a = b</a:t>
              </a:r>
            </a:p>
          </p:txBody>
        </p:sp>
      </p:grpSp>
    </p:spTree>
  </p:cSld>
  <p:clrMapOvr>
    <a:masterClrMapping/>
  </p:clrMapOvr>
  <p:transition>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Imagem 1"/>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15363" name="CaixaDeTexto 6"/>
          <p:cNvSpPr txBox="1">
            <a:spLocks noChangeArrowheads="1"/>
          </p:cNvSpPr>
          <p:nvPr/>
        </p:nvSpPr>
        <p:spPr bwMode="auto">
          <a:xfrm>
            <a:off x="320675" y="77788"/>
            <a:ext cx="3960813" cy="646112"/>
          </a:xfrm>
          <a:prstGeom prst="rect">
            <a:avLst/>
          </a:prstGeom>
          <a:noFill/>
          <a:ln w="9525">
            <a:noFill/>
            <a:miter lim="800000"/>
            <a:headEnd/>
            <a:tailEnd/>
          </a:ln>
        </p:spPr>
        <p:txBody>
          <a:bodyPr>
            <a:spAutoFit/>
          </a:bodyPr>
          <a:lstStyle/>
          <a:p>
            <a:pPr algn="just"/>
            <a:r>
              <a:rPr lang="pt-BR" altLang="pt-BR" b="1">
                <a:solidFill>
                  <a:schemeClr val="bg1"/>
                </a:solidFill>
              </a:rPr>
              <a:t>Matemática, 3ª Série, </a:t>
            </a:r>
            <a:r>
              <a:rPr lang="pt-BR" altLang="pt-BR" b="1" i="1">
                <a:solidFill>
                  <a:schemeClr val="bg1"/>
                </a:solidFill>
              </a:rPr>
              <a:t>Geometria Analítica: Estudo das cônicas: Hipérbole </a:t>
            </a:r>
            <a:endParaRPr lang="pt-BR" altLang="pt-BR" b="1">
              <a:solidFill>
                <a:schemeClr val="bg1"/>
              </a:solidFill>
            </a:endParaRPr>
          </a:p>
        </p:txBody>
      </p:sp>
      <p:sp>
        <p:nvSpPr>
          <p:cNvPr id="15364" name="CaixaDeTexto 3"/>
          <p:cNvSpPr txBox="1">
            <a:spLocks noChangeArrowheads="1"/>
          </p:cNvSpPr>
          <p:nvPr/>
        </p:nvSpPr>
        <p:spPr bwMode="auto">
          <a:xfrm>
            <a:off x="714375" y="1190625"/>
            <a:ext cx="1857375" cy="523875"/>
          </a:xfrm>
          <a:prstGeom prst="rect">
            <a:avLst/>
          </a:prstGeom>
          <a:noFill/>
          <a:ln w="9525">
            <a:noFill/>
            <a:miter lim="800000"/>
            <a:headEnd/>
            <a:tailEnd/>
          </a:ln>
        </p:spPr>
        <p:txBody>
          <a:bodyPr>
            <a:spAutoFit/>
          </a:bodyPr>
          <a:lstStyle/>
          <a:p>
            <a:r>
              <a:rPr lang="pt-BR" sz="2800" b="1"/>
              <a:t>EXEMPLOS</a:t>
            </a:r>
          </a:p>
        </p:txBody>
      </p:sp>
      <p:sp>
        <p:nvSpPr>
          <p:cNvPr id="15365" name="CaixaDeTexto 4"/>
          <p:cNvSpPr txBox="1">
            <a:spLocks noChangeArrowheads="1"/>
          </p:cNvSpPr>
          <p:nvPr/>
        </p:nvSpPr>
        <p:spPr bwMode="auto">
          <a:xfrm>
            <a:off x="571500" y="2359025"/>
            <a:ext cx="4357688" cy="1570038"/>
          </a:xfrm>
          <a:prstGeom prst="rect">
            <a:avLst/>
          </a:prstGeom>
          <a:noFill/>
          <a:ln w="9525">
            <a:noFill/>
            <a:miter lim="800000"/>
            <a:headEnd/>
            <a:tailEnd/>
          </a:ln>
        </p:spPr>
        <p:txBody>
          <a:bodyPr>
            <a:spAutoFit/>
          </a:bodyPr>
          <a:lstStyle/>
          <a:p>
            <a:pPr algn="just"/>
            <a:r>
              <a:rPr lang="pt-BR" sz="2400"/>
              <a:t>1º) Determine a equação da hipérbole com focos F</a:t>
            </a:r>
            <a:r>
              <a:rPr lang="pt-BR" sz="2400" baseline="-25000"/>
              <a:t>1</a:t>
            </a:r>
            <a:r>
              <a:rPr lang="pt-BR" sz="2400"/>
              <a:t>(– 10, 0), F</a:t>
            </a:r>
            <a:r>
              <a:rPr lang="pt-BR" sz="2400" baseline="-25000"/>
              <a:t>2</a:t>
            </a:r>
            <a:r>
              <a:rPr lang="pt-BR" sz="2400"/>
              <a:t>(10, 0) e eixo real medindo 16 unidades. </a:t>
            </a:r>
          </a:p>
        </p:txBody>
      </p:sp>
      <p:sp>
        <p:nvSpPr>
          <p:cNvPr id="15366" name="CaixaDeTexto 6"/>
          <p:cNvSpPr txBox="1">
            <a:spLocks noChangeArrowheads="1"/>
          </p:cNvSpPr>
          <p:nvPr/>
        </p:nvSpPr>
        <p:spPr bwMode="auto">
          <a:xfrm>
            <a:off x="1885950" y="5611813"/>
            <a:ext cx="5072063" cy="246062"/>
          </a:xfrm>
          <a:prstGeom prst="rect">
            <a:avLst/>
          </a:prstGeom>
          <a:noFill/>
          <a:ln w="9525">
            <a:noFill/>
            <a:miter lim="800000"/>
            <a:headEnd/>
            <a:tailEnd/>
          </a:ln>
        </p:spPr>
        <p:txBody>
          <a:bodyPr>
            <a:spAutoFit/>
          </a:bodyPr>
          <a:lstStyle/>
          <a:p>
            <a:r>
              <a:rPr lang="pt-BR" sz="1000" b="1"/>
              <a:t>Fonte/Texto: http://www.mundoeducacao.com/matematica/equacao-hiperbole.htm</a:t>
            </a:r>
          </a:p>
        </p:txBody>
      </p:sp>
      <p:sp>
        <p:nvSpPr>
          <p:cNvPr id="15367" name="CaixaDeTexto 7"/>
          <p:cNvSpPr txBox="1">
            <a:spLocks noChangeArrowheads="1"/>
          </p:cNvSpPr>
          <p:nvPr/>
        </p:nvSpPr>
        <p:spPr bwMode="auto">
          <a:xfrm>
            <a:off x="1828800" y="6010275"/>
            <a:ext cx="6572250" cy="247650"/>
          </a:xfrm>
          <a:prstGeom prst="rect">
            <a:avLst/>
          </a:prstGeom>
          <a:noFill/>
          <a:ln w="9525">
            <a:noFill/>
            <a:miter lim="800000"/>
            <a:headEnd/>
            <a:tailEnd/>
          </a:ln>
        </p:spPr>
        <p:txBody>
          <a:bodyPr>
            <a:spAutoFit/>
          </a:bodyPr>
          <a:lstStyle/>
          <a:p>
            <a:r>
              <a:rPr lang="pt-BR" sz="1000" b="1"/>
              <a:t> Fonte/texto: GIOVANNI, José Ruy e BONJORNO, José Roberto. Matemática completa. Volume 3. FTD, São Paulo, 2005.</a:t>
            </a:r>
          </a:p>
        </p:txBody>
      </p:sp>
      <p:sp>
        <p:nvSpPr>
          <p:cNvPr id="15368" name="CaixaDeTexto 8"/>
          <p:cNvSpPr txBox="1">
            <a:spLocks noChangeArrowheads="1"/>
          </p:cNvSpPr>
          <p:nvPr/>
        </p:nvSpPr>
        <p:spPr bwMode="auto">
          <a:xfrm>
            <a:off x="1857375" y="6183313"/>
            <a:ext cx="7000875" cy="246062"/>
          </a:xfrm>
          <a:prstGeom prst="rect">
            <a:avLst/>
          </a:prstGeom>
          <a:noFill/>
          <a:ln w="9525">
            <a:noFill/>
            <a:miter lim="800000"/>
            <a:headEnd/>
            <a:tailEnd/>
          </a:ln>
        </p:spPr>
        <p:txBody>
          <a:bodyPr>
            <a:spAutoFit/>
          </a:bodyPr>
          <a:lstStyle/>
          <a:p>
            <a:r>
              <a:rPr lang="pt-BR" sz="1000" b="1"/>
              <a:t>Fonte/Texto: IEZZI, Gelson. DOLCE, Osvaldo, et all. Matemática: Ciência e aplicações, volume 3. Saraiva. São Paulo, 2013.</a:t>
            </a:r>
          </a:p>
        </p:txBody>
      </p:sp>
      <p:pic>
        <p:nvPicPr>
          <p:cNvPr id="15369" name="Imagem 28" descr="https://pbs.twimg.com/profile_images/482051085008637953/yuOLbXKi.jpeg"/>
          <p:cNvPicPr>
            <a:picLocks noChangeAspect="1" noChangeArrowheads="1"/>
          </p:cNvPicPr>
          <p:nvPr/>
        </p:nvPicPr>
        <p:blipFill>
          <a:blip r:embed="rId3"/>
          <a:srcRect/>
          <a:stretch>
            <a:fillRect/>
          </a:stretch>
        </p:blipFill>
        <p:spPr bwMode="auto">
          <a:xfrm>
            <a:off x="5572125" y="2571750"/>
            <a:ext cx="3236913" cy="2143125"/>
          </a:xfrm>
          <a:prstGeom prst="rect">
            <a:avLst/>
          </a:prstGeom>
          <a:noFill/>
          <a:ln w="9525">
            <a:noFill/>
            <a:miter lim="800000"/>
            <a:headEnd/>
            <a:tailEnd/>
          </a:ln>
        </p:spPr>
      </p:pic>
      <p:sp>
        <p:nvSpPr>
          <p:cNvPr id="15370" name="CaixaDeTexto 9"/>
          <p:cNvSpPr txBox="1">
            <a:spLocks noChangeArrowheads="1"/>
          </p:cNvSpPr>
          <p:nvPr/>
        </p:nvSpPr>
        <p:spPr bwMode="auto">
          <a:xfrm>
            <a:off x="1871663" y="5826125"/>
            <a:ext cx="5572125" cy="246063"/>
          </a:xfrm>
          <a:prstGeom prst="rect">
            <a:avLst/>
          </a:prstGeom>
          <a:noFill/>
          <a:ln w="9525">
            <a:noFill/>
            <a:miter lim="800000"/>
            <a:headEnd/>
            <a:tailEnd/>
          </a:ln>
        </p:spPr>
        <p:txBody>
          <a:bodyPr>
            <a:spAutoFit/>
          </a:bodyPr>
          <a:lstStyle/>
          <a:p>
            <a:r>
              <a:rPr lang="pt-BR" sz="1000" b="1"/>
              <a:t>Fonte/Imagem: https://pbs.twimg.com/profile_images/482051085008637953/yuOLbXKi.jpeg</a:t>
            </a:r>
          </a:p>
        </p:txBody>
      </p:sp>
      <p:sp>
        <p:nvSpPr>
          <p:cNvPr id="12" name="Texto explicativo em forma de nuvem 11"/>
          <p:cNvSpPr/>
          <p:nvPr/>
        </p:nvSpPr>
        <p:spPr>
          <a:xfrm>
            <a:off x="6072188" y="1071563"/>
            <a:ext cx="2428875" cy="1357312"/>
          </a:xfrm>
          <a:prstGeom prst="cloudCallout">
            <a:avLst>
              <a:gd name="adj1" fmla="val -6932"/>
              <a:gd name="adj2" fmla="val 57318"/>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b="1" dirty="0">
                <a:solidFill>
                  <a:schemeClr val="tx2"/>
                </a:solidFill>
              </a:rPr>
              <a:t>Quem sabe resolver esse?</a:t>
            </a:r>
          </a:p>
        </p:txBody>
      </p:sp>
    </p:spTree>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Imagem 1"/>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16387" name="CaixaDeTexto 6"/>
          <p:cNvSpPr txBox="1">
            <a:spLocks noChangeArrowheads="1"/>
          </p:cNvSpPr>
          <p:nvPr/>
        </p:nvSpPr>
        <p:spPr bwMode="auto">
          <a:xfrm>
            <a:off x="320675" y="77788"/>
            <a:ext cx="3960813" cy="646112"/>
          </a:xfrm>
          <a:prstGeom prst="rect">
            <a:avLst/>
          </a:prstGeom>
          <a:noFill/>
          <a:ln w="9525">
            <a:noFill/>
            <a:miter lim="800000"/>
            <a:headEnd/>
            <a:tailEnd/>
          </a:ln>
        </p:spPr>
        <p:txBody>
          <a:bodyPr>
            <a:spAutoFit/>
          </a:bodyPr>
          <a:lstStyle/>
          <a:p>
            <a:pPr algn="just"/>
            <a:r>
              <a:rPr lang="pt-BR" altLang="pt-BR" b="1">
                <a:solidFill>
                  <a:schemeClr val="bg1"/>
                </a:solidFill>
              </a:rPr>
              <a:t>Matemática, 3ª Série, </a:t>
            </a:r>
            <a:r>
              <a:rPr lang="pt-BR" altLang="pt-BR" b="1" i="1">
                <a:solidFill>
                  <a:schemeClr val="bg1"/>
                </a:solidFill>
              </a:rPr>
              <a:t>Geometria Analítica: Estudo das cônicas: Hipérbole </a:t>
            </a:r>
            <a:endParaRPr lang="pt-BR" altLang="pt-BR" b="1">
              <a:solidFill>
                <a:schemeClr val="bg1"/>
              </a:solidFill>
            </a:endParaRPr>
          </a:p>
        </p:txBody>
      </p:sp>
      <p:sp>
        <p:nvSpPr>
          <p:cNvPr id="16388" name="CaixaDeTexto 3"/>
          <p:cNvSpPr txBox="1">
            <a:spLocks noChangeArrowheads="1"/>
          </p:cNvSpPr>
          <p:nvPr/>
        </p:nvSpPr>
        <p:spPr bwMode="auto">
          <a:xfrm>
            <a:off x="642938" y="2357438"/>
            <a:ext cx="7786687" cy="2308225"/>
          </a:xfrm>
          <a:prstGeom prst="rect">
            <a:avLst/>
          </a:prstGeom>
          <a:noFill/>
          <a:ln w="9525">
            <a:noFill/>
            <a:miter lim="800000"/>
            <a:headEnd/>
            <a:tailEnd/>
          </a:ln>
        </p:spPr>
        <p:txBody>
          <a:bodyPr>
            <a:spAutoFit/>
          </a:bodyPr>
          <a:lstStyle/>
          <a:p>
            <a:pPr algn="just"/>
            <a:r>
              <a:rPr lang="pt-BR" sz="2400"/>
              <a:t>De acordo com as coordenadas dos focos F</a:t>
            </a:r>
            <a:r>
              <a:rPr lang="pt-BR" sz="2400" baseline="-25000"/>
              <a:t>1</a:t>
            </a:r>
            <a:r>
              <a:rPr lang="pt-BR" sz="2400"/>
              <a:t>(– 10, 0), F</a:t>
            </a:r>
            <a:r>
              <a:rPr lang="pt-BR" sz="2400" baseline="-25000"/>
              <a:t>2</a:t>
            </a:r>
            <a:r>
              <a:rPr lang="pt-BR" sz="2400"/>
              <a:t>(10, 0) percebemos que eles estão sobre o eixo x, pois as coordenadas y são iguais a zero. Também podemos verificar que a distância do centro da hipérbole ao foco é </a:t>
            </a:r>
            <a:r>
              <a:rPr lang="pt-BR" sz="2400" b="1" u="sng"/>
              <a:t>c = 10</a:t>
            </a:r>
            <a:r>
              <a:rPr lang="pt-BR" sz="2400"/>
              <a:t>. </a:t>
            </a:r>
          </a:p>
          <a:p>
            <a:pPr algn="just"/>
            <a:r>
              <a:rPr lang="pt-BR" sz="2400"/>
              <a:t>Foi dado também que o eixo real tem 16 unidades de comprimento, logo, temos que: 2a = 16, ou seja, </a:t>
            </a:r>
            <a:r>
              <a:rPr lang="pt-BR" sz="2400" b="1" u="sng"/>
              <a:t>a = 8</a:t>
            </a:r>
            <a:r>
              <a:rPr lang="pt-BR" sz="2400"/>
              <a:t>.</a:t>
            </a:r>
          </a:p>
        </p:txBody>
      </p:sp>
      <p:sp>
        <p:nvSpPr>
          <p:cNvPr id="16389" name="CaixaDeTexto 4"/>
          <p:cNvSpPr txBox="1">
            <a:spLocks noChangeArrowheads="1"/>
          </p:cNvSpPr>
          <p:nvPr/>
        </p:nvSpPr>
        <p:spPr bwMode="auto">
          <a:xfrm>
            <a:off x="1857375" y="5826125"/>
            <a:ext cx="5072063" cy="246063"/>
          </a:xfrm>
          <a:prstGeom prst="rect">
            <a:avLst/>
          </a:prstGeom>
          <a:noFill/>
          <a:ln w="9525">
            <a:noFill/>
            <a:miter lim="800000"/>
            <a:headEnd/>
            <a:tailEnd/>
          </a:ln>
        </p:spPr>
        <p:txBody>
          <a:bodyPr>
            <a:spAutoFit/>
          </a:bodyPr>
          <a:lstStyle/>
          <a:p>
            <a:r>
              <a:rPr lang="pt-BR" sz="1000" b="1"/>
              <a:t>Fonte/Texto: http://www.mundoeducacao.com/matematica/equacao-hiperbole.htm</a:t>
            </a:r>
          </a:p>
        </p:txBody>
      </p:sp>
      <p:sp>
        <p:nvSpPr>
          <p:cNvPr id="16390" name="CaixaDeTexto 5"/>
          <p:cNvSpPr txBox="1">
            <a:spLocks noChangeArrowheads="1"/>
          </p:cNvSpPr>
          <p:nvPr/>
        </p:nvSpPr>
        <p:spPr bwMode="auto">
          <a:xfrm>
            <a:off x="642938" y="1476375"/>
            <a:ext cx="1785937" cy="523875"/>
          </a:xfrm>
          <a:prstGeom prst="rect">
            <a:avLst/>
          </a:prstGeom>
          <a:noFill/>
          <a:ln w="9525">
            <a:noFill/>
            <a:miter lim="800000"/>
            <a:headEnd/>
            <a:tailEnd/>
          </a:ln>
        </p:spPr>
        <p:txBody>
          <a:bodyPr>
            <a:spAutoFit/>
          </a:bodyPr>
          <a:lstStyle/>
          <a:p>
            <a:r>
              <a:rPr lang="pt-BR" sz="2800" b="1"/>
              <a:t>SOLUÇÃO</a:t>
            </a:r>
          </a:p>
        </p:txBody>
      </p:sp>
      <p:sp>
        <p:nvSpPr>
          <p:cNvPr id="16391" name="CaixaDeTexto 6"/>
          <p:cNvSpPr txBox="1">
            <a:spLocks noChangeArrowheads="1"/>
          </p:cNvSpPr>
          <p:nvPr/>
        </p:nvSpPr>
        <p:spPr bwMode="auto">
          <a:xfrm>
            <a:off x="642938" y="785813"/>
            <a:ext cx="1857375" cy="523875"/>
          </a:xfrm>
          <a:prstGeom prst="rect">
            <a:avLst/>
          </a:prstGeom>
          <a:noFill/>
          <a:ln w="9525">
            <a:noFill/>
            <a:miter lim="800000"/>
            <a:headEnd/>
            <a:tailEnd/>
          </a:ln>
        </p:spPr>
        <p:txBody>
          <a:bodyPr>
            <a:spAutoFit/>
          </a:bodyPr>
          <a:lstStyle/>
          <a:p>
            <a:r>
              <a:rPr lang="pt-BR" sz="2800" b="1"/>
              <a:t>EXEMPLOS</a:t>
            </a:r>
          </a:p>
        </p:txBody>
      </p:sp>
      <p:sp>
        <p:nvSpPr>
          <p:cNvPr id="16392" name="CaixaDeTexto 7"/>
          <p:cNvSpPr txBox="1">
            <a:spLocks noChangeArrowheads="1"/>
          </p:cNvSpPr>
          <p:nvPr/>
        </p:nvSpPr>
        <p:spPr bwMode="auto">
          <a:xfrm>
            <a:off x="1828800" y="6010275"/>
            <a:ext cx="6572250" cy="247650"/>
          </a:xfrm>
          <a:prstGeom prst="rect">
            <a:avLst/>
          </a:prstGeom>
          <a:noFill/>
          <a:ln w="9525">
            <a:noFill/>
            <a:miter lim="800000"/>
            <a:headEnd/>
            <a:tailEnd/>
          </a:ln>
        </p:spPr>
        <p:txBody>
          <a:bodyPr>
            <a:spAutoFit/>
          </a:bodyPr>
          <a:lstStyle/>
          <a:p>
            <a:r>
              <a:rPr lang="pt-BR" sz="1000" b="1"/>
              <a:t> Fonte/texto: GIOVANNI, José Ruy e BONJORNO, José Roberto. Matemática completa. Volume 3. FTD, São Paulo, 2005.</a:t>
            </a:r>
          </a:p>
        </p:txBody>
      </p:sp>
      <p:sp>
        <p:nvSpPr>
          <p:cNvPr id="16393" name="CaixaDeTexto 8"/>
          <p:cNvSpPr txBox="1">
            <a:spLocks noChangeArrowheads="1"/>
          </p:cNvSpPr>
          <p:nvPr/>
        </p:nvSpPr>
        <p:spPr bwMode="auto">
          <a:xfrm>
            <a:off x="1857375" y="6183313"/>
            <a:ext cx="7000875" cy="246062"/>
          </a:xfrm>
          <a:prstGeom prst="rect">
            <a:avLst/>
          </a:prstGeom>
          <a:noFill/>
          <a:ln w="9525">
            <a:noFill/>
            <a:miter lim="800000"/>
            <a:headEnd/>
            <a:tailEnd/>
          </a:ln>
        </p:spPr>
        <p:txBody>
          <a:bodyPr>
            <a:spAutoFit/>
          </a:bodyPr>
          <a:lstStyle/>
          <a:p>
            <a:r>
              <a:rPr lang="pt-BR" sz="1000" b="1"/>
              <a:t>Fonte/Texto: IEZZI, Gelson. DOLCE, Osvaldo, et all. Matemática: Ciência e aplicações, volume 3. Saraiva. São Paulo, 2013.</a:t>
            </a:r>
          </a:p>
        </p:txBody>
      </p:sp>
    </p:spTree>
  </p:cSld>
  <p:clrMapOvr>
    <a:masterClrMapping/>
  </p:clrMapOvr>
  <p:transition>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Imagem 1"/>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17411" name="CaixaDeTexto 6"/>
          <p:cNvSpPr txBox="1">
            <a:spLocks noChangeArrowheads="1"/>
          </p:cNvSpPr>
          <p:nvPr/>
        </p:nvSpPr>
        <p:spPr bwMode="auto">
          <a:xfrm>
            <a:off x="320675" y="77788"/>
            <a:ext cx="3960813" cy="646112"/>
          </a:xfrm>
          <a:prstGeom prst="rect">
            <a:avLst/>
          </a:prstGeom>
          <a:noFill/>
          <a:ln w="9525">
            <a:noFill/>
            <a:miter lim="800000"/>
            <a:headEnd/>
            <a:tailEnd/>
          </a:ln>
        </p:spPr>
        <p:txBody>
          <a:bodyPr>
            <a:spAutoFit/>
          </a:bodyPr>
          <a:lstStyle/>
          <a:p>
            <a:pPr algn="just"/>
            <a:r>
              <a:rPr lang="pt-BR" altLang="pt-BR" b="1">
                <a:solidFill>
                  <a:schemeClr val="bg1"/>
                </a:solidFill>
              </a:rPr>
              <a:t>Matemática, 3ª Série, </a:t>
            </a:r>
            <a:r>
              <a:rPr lang="pt-BR" altLang="pt-BR" b="1" i="1">
                <a:solidFill>
                  <a:schemeClr val="bg1"/>
                </a:solidFill>
              </a:rPr>
              <a:t>Geometria Analítica: Estudo das cônicas: Hipérbole </a:t>
            </a:r>
            <a:endParaRPr lang="pt-BR" altLang="pt-BR" b="1">
              <a:solidFill>
                <a:schemeClr val="bg1"/>
              </a:solidFill>
            </a:endParaRPr>
          </a:p>
        </p:txBody>
      </p:sp>
      <p:sp>
        <p:nvSpPr>
          <p:cNvPr id="17412" name="CaixaDeTexto 3"/>
          <p:cNvSpPr txBox="1">
            <a:spLocks noChangeArrowheads="1"/>
          </p:cNvSpPr>
          <p:nvPr/>
        </p:nvSpPr>
        <p:spPr bwMode="auto">
          <a:xfrm>
            <a:off x="357188" y="714375"/>
            <a:ext cx="1857375" cy="523875"/>
          </a:xfrm>
          <a:prstGeom prst="rect">
            <a:avLst/>
          </a:prstGeom>
          <a:noFill/>
          <a:ln w="9525">
            <a:noFill/>
            <a:miter lim="800000"/>
            <a:headEnd/>
            <a:tailEnd/>
          </a:ln>
        </p:spPr>
        <p:txBody>
          <a:bodyPr>
            <a:spAutoFit/>
          </a:bodyPr>
          <a:lstStyle/>
          <a:p>
            <a:r>
              <a:rPr lang="pt-BR" sz="2800" b="1"/>
              <a:t>EXEMPLOS</a:t>
            </a:r>
          </a:p>
        </p:txBody>
      </p:sp>
      <p:sp>
        <p:nvSpPr>
          <p:cNvPr id="17413" name="CaixaDeTexto 4"/>
          <p:cNvSpPr txBox="1">
            <a:spLocks noChangeArrowheads="1"/>
          </p:cNvSpPr>
          <p:nvPr/>
        </p:nvSpPr>
        <p:spPr bwMode="auto">
          <a:xfrm>
            <a:off x="357188" y="1928813"/>
            <a:ext cx="8429625" cy="3786187"/>
          </a:xfrm>
          <a:prstGeom prst="rect">
            <a:avLst/>
          </a:prstGeom>
          <a:noFill/>
          <a:ln w="9525">
            <a:noFill/>
            <a:miter lim="800000"/>
            <a:headEnd/>
            <a:tailEnd/>
          </a:ln>
        </p:spPr>
        <p:txBody>
          <a:bodyPr>
            <a:spAutoFit/>
          </a:bodyPr>
          <a:lstStyle/>
          <a:p>
            <a:pPr algn="just"/>
            <a:r>
              <a:rPr lang="pt-BR" sz="2400"/>
              <a:t>Para determinar a equação da hipérbole precisamos conhecer os valores de a e b, portanto, devemos utilizar a relação notável para encontrar o valor de b, temos:  c</a:t>
            </a:r>
            <a:r>
              <a:rPr lang="pt-BR" sz="2400" baseline="30000"/>
              <a:t>2</a:t>
            </a:r>
            <a:r>
              <a:rPr lang="pt-BR" sz="2400"/>
              <a:t> = a</a:t>
            </a:r>
            <a:r>
              <a:rPr lang="pt-BR" sz="2400" baseline="30000"/>
              <a:t>2</a:t>
            </a:r>
            <a:r>
              <a:rPr lang="pt-BR" sz="2400"/>
              <a:t> + b</a:t>
            </a:r>
            <a:r>
              <a:rPr lang="pt-BR" sz="2400" baseline="30000"/>
              <a:t>2</a:t>
            </a:r>
            <a:r>
              <a:rPr lang="pt-BR" sz="2400"/>
              <a:t>  .: 10</a:t>
            </a:r>
            <a:r>
              <a:rPr lang="pt-BR" sz="2400" baseline="30000"/>
              <a:t>2</a:t>
            </a:r>
            <a:r>
              <a:rPr lang="pt-BR" sz="2400"/>
              <a:t> = 8</a:t>
            </a:r>
            <a:r>
              <a:rPr lang="pt-BR" sz="2400" baseline="30000"/>
              <a:t>2</a:t>
            </a:r>
            <a:r>
              <a:rPr lang="pt-BR" sz="2400"/>
              <a:t> + b</a:t>
            </a:r>
            <a:r>
              <a:rPr lang="pt-BR" sz="2400" baseline="30000"/>
              <a:t>2</a:t>
            </a:r>
            <a:r>
              <a:rPr lang="pt-BR" sz="2400"/>
              <a:t>  .:      b</a:t>
            </a:r>
            <a:r>
              <a:rPr lang="pt-BR" sz="2400" baseline="30000"/>
              <a:t>2</a:t>
            </a:r>
            <a:r>
              <a:rPr lang="pt-BR" sz="2400"/>
              <a:t> = 100 – 64 .: b</a:t>
            </a:r>
            <a:r>
              <a:rPr lang="pt-BR" sz="2400" baseline="30000"/>
              <a:t>2</a:t>
            </a:r>
            <a:r>
              <a:rPr lang="pt-BR" sz="2400"/>
              <a:t> = 36 .: b = 6.</a:t>
            </a:r>
          </a:p>
          <a:p>
            <a:pPr algn="just"/>
            <a:r>
              <a:rPr lang="pt-BR" sz="2400"/>
              <a:t>Conhecidos os valores de </a:t>
            </a:r>
            <a:r>
              <a:rPr lang="pt-BR" sz="2400" b="1" u="sng"/>
              <a:t>a = 8</a:t>
            </a:r>
            <a:r>
              <a:rPr lang="pt-BR" sz="2400"/>
              <a:t> e </a:t>
            </a:r>
            <a:r>
              <a:rPr lang="pt-BR" sz="2400" b="1" u="sng"/>
              <a:t>b = 6</a:t>
            </a:r>
            <a:r>
              <a:rPr lang="pt-BR" sz="2400"/>
              <a:t>, podemos escrever a </a:t>
            </a:r>
            <a:r>
              <a:rPr lang="pt-BR" sz="2400" b="1" u="sng"/>
              <a:t>equação da hipérbole </a:t>
            </a:r>
            <a:r>
              <a:rPr lang="pt-BR" sz="2400"/>
              <a:t>com focos sobre o eixo x:  </a:t>
            </a:r>
          </a:p>
          <a:p>
            <a:pPr algn="just"/>
            <a:endParaRPr lang="pt-BR" sz="2400"/>
          </a:p>
          <a:p>
            <a:pPr algn="just"/>
            <a:r>
              <a:rPr lang="pt-BR" sz="2400"/>
              <a:t>x²/a² - y²/b² = 1</a:t>
            </a:r>
          </a:p>
          <a:p>
            <a:pPr algn="just"/>
            <a:r>
              <a:rPr lang="pt-BR" sz="2400"/>
              <a:t>x²/8² - y²/6² = 1</a:t>
            </a:r>
          </a:p>
          <a:p>
            <a:pPr algn="just"/>
            <a:r>
              <a:rPr lang="pt-BR" sz="2400"/>
              <a:t>x²/64 – y²/36 = 1 </a:t>
            </a:r>
          </a:p>
        </p:txBody>
      </p:sp>
      <p:sp>
        <p:nvSpPr>
          <p:cNvPr id="17414" name="CaixaDeTexto 8"/>
          <p:cNvSpPr txBox="1">
            <a:spLocks noChangeArrowheads="1"/>
          </p:cNvSpPr>
          <p:nvPr/>
        </p:nvSpPr>
        <p:spPr bwMode="auto">
          <a:xfrm>
            <a:off x="3071813" y="4422775"/>
            <a:ext cx="4214812" cy="1077913"/>
          </a:xfrm>
          <a:prstGeom prst="rect">
            <a:avLst/>
          </a:prstGeom>
          <a:noFill/>
          <a:ln w="9525">
            <a:noFill/>
            <a:miter lim="800000"/>
            <a:headEnd/>
            <a:tailEnd/>
          </a:ln>
        </p:spPr>
        <p:txBody>
          <a:bodyPr>
            <a:spAutoFit/>
          </a:bodyPr>
          <a:lstStyle/>
          <a:p>
            <a:pPr algn="ctr"/>
            <a:r>
              <a:rPr lang="pt-BR" sz="2000" b="1">
                <a:solidFill>
                  <a:srgbClr val="FF0000"/>
                </a:solidFill>
              </a:rPr>
              <a:t>CONCLUSÃO: </a:t>
            </a:r>
          </a:p>
          <a:p>
            <a:pPr algn="ctr"/>
            <a:r>
              <a:rPr lang="pt-BR" sz="2000" b="1">
                <a:solidFill>
                  <a:srgbClr val="FF0000"/>
                </a:solidFill>
              </a:rPr>
              <a:t>A EQUAÇÃO DA HIPÉRBOLE É:</a:t>
            </a:r>
          </a:p>
          <a:p>
            <a:pPr algn="ctr"/>
            <a:r>
              <a:rPr lang="pt-BR" sz="2400" b="1">
                <a:solidFill>
                  <a:srgbClr val="FF0000"/>
                </a:solidFill>
              </a:rPr>
              <a:t> x²/64 – y²/36 = 1 </a:t>
            </a:r>
          </a:p>
        </p:txBody>
      </p:sp>
      <p:sp>
        <p:nvSpPr>
          <p:cNvPr id="17415" name="CaixaDeTexto 10"/>
          <p:cNvSpPr txBox="1">
            <a:spLocks noChangeArrowheads="1"/>
          </p:cNvSpPr>
          <p:nvPr/>
        </p:nvSpPr>
        <p:spPr bwMode="auto">
          <a:xfrm>
            <a:off x="357188" y="1285875"/>
            <a:ext cx="1785937" cy="523875"/>
          </a:xfrm>
          <a:prstGeom prst="rect">
            <a:avLst/>
          </a:prstGeom>
          <a:noFill/>
          <a:ln w="9525">
            <a:noFill/>
            <a:miter lim="800000"/>
            <a:headEnd/>
            <a:tailEnd/>
          </a:ln>
        </p:spPr>
        <p:txBody>
          <a:bodyPr>
            <a:spAutoFit/>
          </a:bodyPr>
          <a:lstStyle/>
          <a:p>
            <a:r>
              <a:rPr lang="pt-BR" sz="2800" b="1"/>
              <a:t>SOLUÇÃO</a:t>
            </a:r>
          </a:p>
        </p:txBody>
      </p:sp>
      <p:sp>
        <p:nvSpPr>
          <p:cNvPr id="17416" name="CaixaDeTexto 11"/>
          <p:cNvSpPr txBox="1">
            <a:spLocks noChangeArrowheads="1"/>
          </p:cNvSpPr>
          <p:nvPr/>
        </p:nvSpPr>
        <p:spPr bwMode="auto">
          <a:xfrm>
            <a:off x="1857375" y="5826125"/>
            <a:ext cx="5072063" cy="246063"/>
          </a:xfrm>
          <a:prstGeom prst="rect">
            <a:avLst/>
          </a:prstGeom>
          <a:noFill/>
          <a:ln w="9525">
            <a:noFill/>
            <a:miter lim="800000"/>
            <a:headEnd/>
            <a:tailEnd/>
          </a:ln>
        </p:spPr>
        <p:txBody>
          <a:bodyPr>
            <a:spAutoFit/>
          </a:bodyPr>
          <a:lstStyle/>
          <a:p>
            <a:r>
              <a:rPr lang="pt-BR" sz="1000" b="1"/>
              <a:t>Fonte/Texto: http://www.mundoeducacao.com/matematica/equacao-hiperbole.htm</a:t>
            </a:r>
          </a:p>
        </p:txBody>
      </p:sp>
      <p:sp>
        <p:nvSpPr>
          <p:cNvPr id="17417" name="CaixaDeTexto 12"/>
          <p:cNvSpPr txBox="1">
            <a:spLocks noChangeArrowheads="1"/>
          </p:cNvSpPr>
          <p:nvPr/>
        </p:nvSpPr>
        <p:spPr bwMode="auto">
          <a:xfrm>
            <a:off x="1828800" y="6010275"/>
            <a:ext cx="6572250" cy="247650"/>
          </a:xfrm>
          <a:prstGeom prst="rect">
            <a:avLst/>
          </a:prstGeom>
          <a:noFill/>
          <a:ln w="9525">
            <a:noFill/>
            <a:miter lim="800000"/>
            <a:headEnd/>
            <a:tailEnd/>
          </a:ln>
        </p:spPr>
        <p:txBody>
          <a:bodyPr>
            <a:spAutoFit/>
          </a:bodyPr>
          <a:lstStyle/>
          <a:p>
            <a:r>
              <a:rPr lang="pt-BR" sz="1000" b="1"/>
              <a:t> Fonte/texto: GIOVANNI, José Ruy e BONJORNO, José Roberto. Matemática completa. Volume 3. FTD, São Paulo, 2005.</a:t>
            </a:r>
          </a:p>
        </p:txBody>
      </p:sp>
      <p:sp>
        <p:nvSpPr>
          <p:cNvPr id="17418" name="CaixaDeTexto 13"/>
          <p:cNvSpPr txBox="1">
            <a:spLocks noChangeArrowheads="1"/>
          </p:cNvSpPr>
          <p:nvPr/>
        </p:nvSpPr>
        <p:spPr bwMode="auto">
          <a:xfrm>
            <a:off x="1857375" y="6183313"/>
            <a:ext cx="7000875" cy="246062"/>
          </a:xfrm>
          <a:prstGeom prst="rect">
            <a:avLst/>
          </a:prstGeom>
          <a:noFill/>
          <a:ln w="9525">
            <a:noFill/>
            <a:miter lim="800000"/>
            <a:headEnd/>
            <a:tailEnd/>
          </a:ln>
        </p:spPr>
        <p:txBody>
          <a:bodyPr>
            <a:spAutoFit/>
          </a:bodyPr>
          <a:lstStyle/>
          <a:p>
            <a:r>
              <a:rPr lang="pt-BR" sz="1000" b="1"/>
              <a:t>Fonte/Texto: IEZZI, Gelson. DOLCE, Osvaldo, et all. Matemática: Ciência e aplicações, volume 3. Saraiva. São Paulo, 2013.</a:t>
            </a:r>
          </a:p>
        </p:txBody>
      </p:sp>
    </p:spTree>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Imagem 1"/>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18435" name="CaixaDeTexto 6"/>
          <p:cNvSpPr txBox="1">
            <a:spLocks noChangeArrowheads="1"/>
          </p:cNvSpPr>
          <p:nvPr/>
        </p:nvSpPr>
        <p:spPr bwMode="auto">
          <a:xfrm>
            <a:off x="320675" y="77788"/>
            <a:ext cx="3960813" cy="646112"/>
          </a:xfrm>
          <a:prstGeom prst="rect">
            <a:avLst/>
          </a:prstGeom>
          <a:noFill/>
          <a:ln w="9525">
            <a:noFill/>
            <a:miter lim="800000"/>
            <a:headEnd/>
            <a:tailEnd/>
          </a:ln>
        </p:spPr>
        <p:txBody>
          <a:bodyPr>
            <a:spAutoFit/>
          </a:bodyPr>
          <a:lstStyle/>
          <a:p>
            <a:pPr algn="just"/>
            <a:r>
              <a:rPr lang="pt-BR" altLang="pt-BR" b="1">
                <a:solidFill>
                  <a:schemeClr val="bg1"/>
                </a:solidFill>
              </a:rPr>
              <a:t>Matemática, 3ª Série, </a:t>
            </a:r>
            <a:r>
              <a:rPr lang="pt-BR" altLang="pt-BR" b="1" i="1">
                <a:solidFill>
                  <a:schemeClr val="bg1"/>
                </a:solidFill>
              </a:rPr>
              <a:t>Geometria Analítica: Estudo das cônicas: Hipérbole </a:t>
            </a:r>
            <a:endParaRPr lang="pt-BR" altLang="pt-BR" b="1">
              <a:solidFill>
                <a:schemeClr val="bg1"/>
              </a:solidFill>
            </a:endParaRPr>
          </a:p>
        </p:txBody>
      </p:sp>
      <p:sp>
        <p:nvSpPr>
          <p:cNvPr id="18436" name="CaixaDeTexto 3"/>
          <p:cNvSpPr txBox="1">
            <a:spLocks noChangeArrowheads="1"/>
          </p:cNvSpPr>
          <p:nvPr/>
        </p:nvSpPr>
        <p:spPr bwMode="auto">
          <a:xfrm>
            <a:off x="357188" y="1955800"/>
            <a:ext cx="4786312" cy="1200150"/>
          </a:xfrm>
          <a:prstGeom prst="rect">
            <a:avLst/>
          </a:prstGeom>
          <a:noFill/>
          <a:ln w="9525">
            <a:noFill/>
            <a:miter lim="800000"/>
            <a:headEnd/>
            <a:tailEnd/>
          </a:ln>
        </p:spPr>
        <p:txBody>
          <a:bodyPr>
            <a:spAutoFit/>
          </a:bodyPr>
          <a:lstStyle/>
          <a:p>
            <a:pPr algn="just"/>
            <a:r>
              <a:rPr lang="pt-BR" sz="2400"/>
              <a:t>2º) Determine as coordenadas dos focos F1 e F2 da hipérbole de equação: y²/16  –  x²/9 = 1.</a:t>
            </a:r>
          </a:p>
        </p:txBody>
      </p:sp>
      <p:sp>
        <p:nvSpPr>
          <p:cNvPr id="18437" name="CaixaDeTexto 4"/>
          <p:cNvSpPr txBox="1">
            <a:spLocks noChangeArrowheads="1"/>
          </p:cNvSpPr>
          <p:nvPr/>
        </p:nvSpPr>
        <p:spPr bwMode="auto">
          <a:xfrm>
            <a:off x="357188" y="976313"/>
            <a:ext cx="1857375" cy="523875"/>
          </a:xfrm>
          <a:prstGeom prst="rect">
            <a:avLst/>
          </a:prstGeom>
          <a:noFill/>
          <a:ln w="9525">
            <a:noFill/>
            <a:miter lim="800000"/>
            <a:headEnd/>
            <a:tailEnd/>
          </a:ln>
        </p:spPr>
        <p:txBody>
          <a:bodyPr>
            <a:spAutoFit/>
          </a:bodyPr>
          <a:lstStyle/>
          <a:p>
            <a:r>
              <a:rPr lang="pt-BR" sz="2800" b="1"/>
              <a:t>EXEMPLOS</a:t>
            </a:r>
          </a:p>
        </p:txBody>
      </p:sp>
      <p:sp>
        <p:nvSpPr>
          <p:cNvPr id="18438" name="CaixaDeTexto 8"/>
          <p:cNvSpPr txBox="1">
            <a:spLocks noChangeArrowheads="1"/>
          </p:cNvSpPr>
          <p:nvPr/>
        </p:nvSpPr>
        <p:spPr bwMode="auto">
          <a:xfrm>
            <a:off x="1857375" y="5640388"/>
            <a:ext cx="5072063" cy="246062"/>
          </a:xfrm>
          <a:prstGeom prst="rect">
            <a:avLst/>
          </a:prstGeom>
          <a:noFill/>
          <a:ln w="9525">
            <a:noFill/>
            <a:miter lim="800000"/>
            <a:headEnd/>
            <a:tailEnd/>
          </a:ln>
        </p:spPr>
        <p:txBody>
          <a:bodyPr>
            <a:spAutoFit/>
          </a:bodyPr>
          <a:lstStyle/>
          <a:p>
            <a:r>
              <a:rPr lang="pt-BR" sz="1000" b="1"/>
              <a:t>Fonte/Texto: http://www.mundoeducacao.com/matematica/equacao-hiperbole.htm</a:t>
            </a:r>
          </a:p>
        </p:txBody>
      </p:sp>
      <p:sp>
        <p:nvSpPr>
          <p:cNvPr id="18439" name="CaixaDeTexto 9"/>
          <p:cNvSpPr txBox="1">
            <a:spLocks noChangeArrowheads="1"/>
          </p:cNvSpPr>
          <p:nvPr/>
        </p:nvSpPr>
        <p:spPr bwMode="auto">
          <a:xfrm>
            <a:off x="1828800" y="6010275"/>
            <a:ext cx="6572250" cy="247650"/>
          </a:xfrm>
          <a:prstGeom prst="rect">
            <a:avLst/>
          </a:prstGeom>
          <a:noFill/>
          <a:ln w="9525">
            <a:noFill/>
            <a:miter lim="800000"/>
            <a:headEnd/>
            <a:tailEnd/>
          </a:ln>
        </p:spPr>
        <p:txBody>
          <a:bodyPr>
            <a:spAutoFit/>
          </a:bodyPr>
          <a:lstStyle/>
          <a:p>
            <a:r>
              <a:rPr lang="pt-BR" sz="1000" b="1"/>
              <a:t> Fonte/texto: GIOVANNI, José Ruy e BONJORNO, José Roberto. Matemática completa. Volume 3. FTD, São Paulo, 2005.</a:t>
            </a:r>
          </a:p>
        </p:txBody>
      </p:sp>
      <p:sp>
        <p:nvSpPr>
          <p:cNvPr id="18440" name="CaixaDeTexto 10"/>
          <p:cNvSpPr txBox="1">
            <a:spLocks noChangeArrowheads="1"/>
          </p:cNvSpPr>
          <p:nvPr/>
        </p:nvSpPr>
        <p:spPr bwMode="auto">
          <a:xfrm>
            <a:off x="1857375" y="6183313"/>
            <a:ext cx="7000875" cy="246062"/>
          </a:xfrm>
          <a:prstGeom prst="rect">
            <a:avLst/>
          </a:prstGeom>
          <a:noFill/>
          <a:ln w="9525">
            <a:noFill/>
            <a:miter lim="800000"/>
            <a:headEnd/>
            <a:tailEnd/>
          </a:ln>
        </p:spPr>
        <p:txBody>
          <a:bodyPr>
            <a:spAutoFit/>
          </a:bodyPr>
          <a:lstStyle/>
          <a:p>
            <a:r>
              <a:rPr lang="pt-BR" sz="1000" b="1"/>
              <a:t>Fonte/Texto: IEZZI, Gelson. DOLCE, Osvaldo, et all. Matemática: Ciência e aplicações, volume 3. Saraiva. São Paulo, 2013.</a:t>
            </a:r>
          </a:p>
        </p:txBody>
      </p:sp>
      <p:pic>
        <p:nvPicPr>
          <p:cNvPr id="18441" name="Imagem 34" descr="https://themadmovieguy.files.wordpress.com/2010/01/41_finding-nemo.jpg?w=400&amp;h=300"/>
          <p:cNvPicPr>
            <a:picLocks noChangeAspect="1" noChangeArrowheads="1"/>
          </p:cNvPicPr>
          <p:nvPr/>
        </p:nvPicPr>
        <p:blipFill>
          <a:blip r:embed="rId3"/>
          <a:srcRect/>
          <a:stretch>
            <a:fillRect/>
          </a:stretch>
        </p:blipFill>
        <p:spPr bwMode="auto">
          <a:xfrm>
            <a:off x="5643563" y="2214563"/>
            <a:ext cx="3214687" cy="2409825"/>
          </a:xfrm>
          <a:prstGeom prst="rect">
            <a:avLst/>
          </a:prstGeom>
          <a:noFill/>
          <a:ln w="9525">
            <a:noFill/>
            <a:miter lim="800000"/>
            <a:headEnd/>
            <a:tailEnd/>
          </a:ln>
        </p:spPr>
      </p:pic>
      <p:sp>
        <p:nvSpPr>
          <p:cNvPr id="10" name="Texto explicativo em forma de nuvem 9"/>
          <p:cNvSpPr/>
          <p:nvPr/>
        </p:nvSpPr>
        <p:spPr>
          <a:xfrm>
            <a:off x="6572250" y="1000125"/>
            <a:ext cx="2071688" cy="1143000"/>
          </a:xfrm>
          <a:prstGeom prst="cloudCallout">
            <a:avLst>
              <a:gd name="adj1" fmla="val -3410"/>
              <a:gd name="adj2" fmla="val 10926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b="1" dirty="0"/>
              <a:t>Continue a tentar...</a:t>
            </a:r>
          </a:p>
        </p:txBody>
      </p:sp>
      <p:sp>
        <p:nvSpPr>
          <p:cNvPr id="18443" name="CaixaDeTexto 10"/>
          <p:cNvSpPr txBox="1">
            <a:spLocks noChangeArrowheads="1"/>
          </p:cNvSpPr>
          <p:nvPr/>
        </p:nvSpPr>
        <p:spPr bwMode="auto">
          <a:xfrm>
            <a:off x="1857375" y="5826125"/>
            <a:ext cx="6286500" cy="246063"/>
          </a:xfrm>
          <a:prstGeom prst="rect">
            <a:avLst/>
          </a:prstGeom>
          <a:noFill/>
          <a:ln w="9525">
            <a:noFill/>
            <a:miter lim="800000"/>
            <a:headEnd/>
            <a:tailEnd/>
          </a:ln>
        </p:spPr>
        <p:txBody>
          <a:bodyPr>
            <a:spAutoFit/>
          </a:bodyPr>
          <a:lstStyle/>
          <a:p>
            <a:r>
              <a:rPr lang="pt-BR" sz="1000" b="1"/>
              <a:t>Fonte/Imagem: https://themadmovieguy.files.wordpress.com/2010/01/41_finding-nemo.jpg?w=400&amp;h=300</a:t>
            </a:r>
          </a:p>
        </p:txBody>
      </p:sp>
    </p:spTree>
  </p:cSld>
  <p:clrMapOvr>
    <a:masterClrMapping/>
  </p:clrMapOvr>
  <p:transition>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Imagem 1"/>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19459" name="CaixaDeTexto 6"/>
          <p:cNvSpPr txBox="1">
            <a:spLocks noChangeArrowheads="1"/>
          </p:cNvSpPr>
          <p:nvPr/>
        </p:nvSpPr>
        <p:spPr bwMode="auto">
          <a:xfrm>
            <a:off x="320675" y="77788"/>
            <a:ext cx="3960813" cy="646112"/>
          </a:xfrm>
          <a:prstGeom prst="rect">
            <a:avLst/>
          </a:prstGeom>
          <a:noFill/>
          <a:ln w="9525">
            <a:noFill/>
            <a:miter lim="800000"/>
            <a:headEnd/>
            <a:tailEnd/>
          </a:ln>
        </p:spPr>
        <p:txBody>
          <a:bodyPr>
            <a:spAutoFit/>
          </a:bodyPr>
          <a:lstStyle/>
          <a:p>
            <a:pPr algn="just"/>
            <a:r>
              <a:rPr lang="pt-BR" altLang="pt-BR" b="1">
                <a:solidFill>
                  <a:schemeClr val="bg1"/>
                </a:solidFill>
              </a:rPr>
              <a:t>Matemática, 3ª Série, </a:t>
            </a:r>
            <a:r>
              <a:rPr lang="pt-BR" altLang="pt-BR" b="1" i="1">
                <a:solidFill>
                  <a:schemeClr val="bg1"/>
                </a:solidFill>
              </a:rPr>
              <a:t>Geometria Analítica: Estudo das cônicas: Hipérbole </a:t>
            </a:r>
            <a:endParaRPr lang="pt-BR" altLang="pt-BR" b="1">
              <a:solidFill>
                <a:schemeClr val="bg1"/>
              </a:solidFill>
            </a:endParaRPr>
          </a:p>
        </p:txBody>
      </p:sp>
      <p:sp>
        <p:nvSpPr>
          <p:cNvPr id="19460" name="CaixaDeTexto 3"/>
          <p:cNvSpPr txBox="1">
            <a:spLocks noChangeArrowheads="1"/>
          </p:cNvSpPr>
          <p:nvPr/>
        </p:nvSpPr>
        <p:spPr bwMode="auto">
          <a:xfrm>
            <a:off x="285750" y="1714500"/>
            <a:ext cx="5929313" cy="1631950"/>
          </a:xfrm>
          <a:prstGeom prst="rect">
            <a:avLst/>
          </a:prstGeom>
          <a:noFill/>
          <a:ln w="9525">
            <a:noFill/>
            <a:miter lim="800000"/>
            <a:headEnd/>
            <a:tailEnd/>
          </a:ln>
        </p:spPr>
        <p:txBody>
          <a:bodyPr>
            <a:spAutoFit/>
          </a:bodyPr>
          <a:lstStyle/>
          <a:p>
            <a:pPr algn="just"/>
            <a:r>
              <a:rPr lang="pt-BR" sz="2000"/>
              <a:t>Observando a equação da hipérbole y²/16  –  x²/9 = 1 podemos constatar que seus focos estão sobre o eixo y e seu centro está na origem (0, 0), logo os focos terão coordenadas do tipo </a:t>
            </a:r>
            <a:r>
              <a:rPr lang="pt-BR" sz="2000" b="1"/>
              <a:t>F</a:t>
            </a:r>
            <a:r>
              <a:rPr lang="pt-BR" sz="2000" b="1" baseline="-25000"/>
              <a:t>1</a:t>
            </a:r>
            <a:r>
              <a:rPr lang="pt-BR" sz="2000" b="1"/>
              <a:t>(0, – c) e F</a:t>
            </a:r>
            <a:r>
              <a:rPr lang="pt-BR" sz="2000" b="1" baseline="-25000"/>
              <a:t>2</a:t>
            </a:r>
            <a:r>
              <a:rPr lang="pt-BR" sz="2000" b="1"/>
              <a:t>(0, c).</a:t>
            </a:r>
            <a:r>
              <a:rPr lang="pt-BR" sz="2000"/>
              <a:t> </a:t>
            </a:r>
          </a:p>
          <a:p>
            <a:pPr algn="just"/>
            <a:r>
              <a:rPr lang="pt-BR" sz="2000"/>
              <a:t>Da equação da hipérbole apresentada, obtemos que: </a:t>
            </a:r>
            <a:endParaRPr lang="pt-BR" sz="2000" b="1"/>
          </a:p>
        </p:txBody>
      </p:sp>
      <p:sp>
        <p:nvSpPr>
          <p:cNvPr id="19461" name="CaixaDeTexto 5"/>
          <p:cNvSpPr txBox="1">
            <a:spLocks noChangeArrowheads="1"/>
          </p:cNvSpPr>
          <p:nvPr/>
        </p:nvSpPr>
        <p:spPr bwMode="auto">
          <a:xfrm>
            <a:off x="285750" y="714375"/>
            <a:ext cx="1857375" cy="523875"/>
          </a:xfrm>
          <a:prstGeom prst="rect">
            <a:avLst/>
          </a:prstGeom>
          <a:noFill/>
          <a:ln w="9525">
            <a:noFill/>
            <a:miter lim="800000"/>
            <a:headEnd/>
            <a:tailEnd/>
          </a:ln>
        </p:spPr>
        <p:txBody>
          <a:bodyPr>
            <a:spAutoFit/>
          </a:bodyPr>
          <a:lstStyle/>
          <a:p>
            <a:r>
              <a:rPr lang="pt-BR" sz="2800" b="1"/>
              <a:t>EXEMPLOS</a:t>
            </a:r>
          </a:p>
        </p:txBody>
      </p:sp>
      <p:sp>
        <p:nvSpPr>
          <p:cNvPr id="19462" name="CaixaDeTexto 6"/>
          <p:cNvSpPr txBox="1">
            <a:spLocks noChangeArrowheads="1"/>
          </p:cNvSpPr>
          <p:nvPr/>
        </p:nvSpPr>
        <p:spPr bwMode="auto">
          <a:xfrm>
            <a:off x="285750" y="1214438"/>
            <a:ext cx="1785938" cy="523875"/>
          </a:xfrm>
          <a:prstGeom prst="rect">
            <a:avLst/>
          </a:prstGeom>
          <a:noFill/>
          <a:ln w="9525">
            <a:noFill/>
            <a:miter lim="800000"/>
            <a:headEnd/>
            <a:tailEnd/>
          </a:ln>
        </p:spPr>
        <p:txBody>
          <a:bodyPr>
            <a:spAutoFit/>
          </a:bodyPr>
          <a:lstStyle/>
          <a:p>
            <a:r>
              <a:rPr lang="pt-BR" sz="2800" b="1"/>
              <a:t>SOLUÇÃO</a:t>
            </a:r>
          </a:p>
        </p:txBody>
      </p:sp>
      <p:sp>
        <p:nvSpPr>
          <p:cNvPr id="19463" name="CaixaDeTexto 7"/>
          <p:cNvSpPr txBox="1">
            <a:spLocks noChangeArrowheads="1"/>
          </p:cNvSpPr>
          <p:nvPr/>
        </p:nvSpPr>
        <p:spPr bwMode="auto">
          <a:xfrm>
            <a:off x="2214563" y="4643438"/>
            <a:ext cx="6143625" cy="830262"/>
          </a:xfrm>
          <a:prstGeom prst="rect">
            <a:avLst/>
          </a:prstGeom>
          <a:noFill/>
          <a:ln w="9525">
            <a:noFill/>
            <a:miter lim="800000"/>
            <a:headEnd/>
            <a:tailEnd/>
          </a:ln>
        </p:spPr>
        <p:txBody>
          <a:bodyPr>
            <a:spAutoFit/>
          </a:bodyPr>
          <a:lstStyle/>
          <a:p>
            <a:pPr algn="ctr"/>
            <a:r>
              <a:rPr lang="pt-BR" sz="2400" b="1">
                <a:solidFill>
                  <a:srgbClr val="FF0000"/>
                </a:solidFill>
              </a:rPr>
              <a:t>CONCLUSÃO: </a:t>
            </a:r>
          </a:p>
          <a:p>
            <a:pPr algn="ctr"/>
            <a:r>
              <a:rPr lang="pt-BR" sz="2400" b="1">
                <a:solidFill>
                  <a:srgbClr val="FF0000"/>
                </a:solidFill>
              </a:rPr>
              <a:t>Os focos da hipérbole são F</a:t>
            </a:r>
            <a:r>
              <a:rPr lang="pt-BR" sz="2400" b="1" baseline="-25000">
                <a:solidFill>
                  <a:srgbClr val="FF0000"/>
                </a:solidFill>
              </a:rPr>
              <a:t>1</a:t>
            </a:r>
            <a:r>
              <a:rPr lang="pt-BR" sz="2400" b="1">
                <a:solidFill>
                  <a:srgbClr val="FF0000"/>
                </a:solidFill>
              </a:rPr>
              <a:t>(0 , – 5) e F</a:t>
            </a:r>
            <a:r>
              <a:rPr lang="pt-BR" sz="2400" b="1" baseline="-25000">
                <a:solidFill>
                  <a:srgbClr val="FF0000"/>
                </a:solidFill>
              </a:rPr>
              <a:t>2</a:t>
            </a:r>
            <a:r>
              <a:rPr lang="pt-BR" sz="2400" b="1">
                <a:solidFill>
                  <a:srgbClr val="FF0000"/>
                </a:solidFill>
              </a:rPr>
              <a:t>(0, 5).</a:t>
            </a:r>
          </a:p>
        </p:txBody>
      </p:sp>
      <p:sp>
        <p:nvSpPr>
          <p:cNvPr id="19464" name="CaixaDeTexto 8"/>
          <p:cNvSpPr txBox="1">
            <a:spLocks noChangeArrowheads="1"/>
          </p:cNvSpPr>
          <p:nvPr/>
        </p:nvSpPr>
        <p:spPr bwMode="auto">
          <a:xfrm>
            <a:off x="1857375" y="5826125"/>
            <a:ext cx="5072063" cy="246063"/>
          </a:xfrm>
          <a:prstGeom prst="rect">
            <a:avLst/>
          </a:prstGeom>
          <a:noFill/>
          <a:ln w="9525">
            <a:noFill/>
            <a:miter lim="800000"/>
            <a:headEnd/>
            <a:tailEnd/>
          </a:ln>
        </p:spPr>
        <p:txBody>
          <a:bodyPr>
            <a:spAutoFit/>
          </a:bodyPr>
          <a:lstStyle/>
          <a:p>
            <a:r>
              <a:rPr lang="pt-BR" sz="1000" b="1"/>
              <a:t>Fonte/Texto: http://www.mundoeducacao.com/matematica/equacao-hiperbole.htm</a:t>
            </a:r>
          </a:p>
        </p:txBody>
      </p:sp>
      <p:sp>
        <p:nvSpPr>
          <p:cNvPr id="19465" name="CaixaDeTexto 9"/>
          <p:cNvSpPr txBox="1">
            <a:spLocks noChangeArrowheads="1"/>
          </p:cNvSpPr>
          <p:nvPr/>
        </p:nvSpPr>
        <p:spPr bwMode="auto">
          <a:xfrm>
            <a:off x="1828800" y="6010275"/>
            <a:ext cx="6572250" cy="247650"/>
          </a:xfrm>
          <a:prstGeom prst="rect">
            <a:avLst/>
          </a:prstGeom>
          <a:noFill/>
          <a:ln w="9525">
            <a:noFill/>
            <a:miter lim="800000"/>
            <a:headEnd/>
            <a:tailEnd/>
          </a:ln>
        </p:spPr>
        <p:txBody>
          <a:bodyPr>
            <a:spAutoFit/>
          </a:bodyPr>
          <a:lstStyle/>
          <a:p>
            <a:r>
              <a:rPr lang="pt-BR" sz="1000" b="1"/>
              <a:t> Fonte/texto: GIOVANNI, José Ruy e BONJORNO, José Roberto. Matemática completa. Volume 3. FTD, São Paulo, 2005.</a:t>
            </a:r>
          </a:p>
        </p:txBody>
      </p:sp>
      <p:sp>
        <p:nvSpPr>
          <p:cNvPr id="19466" name="CaixaDeTexto 10"/>
          <p:cNvSpPr txBox="1">
            <a:spLocks noChangeArrowheads="1"/>
          </p:cNvSpPr>
          <p:nvPr/>
        </p:nvSpPr>
        <p:spPr bwMode="auto">
          <a:xfrm>
            <a:off x="1857375" y="6183313"/>
            <a:ext cx="7000875" cy="246062"/>
          </a:xfrm>
          <a:prstGeom prst="rect">
            <a:avLst/>
          </a:prstGeom>
          <a:noFill/>
          <a:ln w="9525">
            <a:noFill/>
            <a:miter lim="800000"/>
            <a:headEnd/>
            <a:tailEnd/>
          </a:ln>
        </p:spPr>
        <p:txBody>
          <a:bodyPr>
            <a:spAutoFit/>
          </a:bodyPr>
          <a:lstStyle/>
          <a:p>
            <a:r>
              <a:rPr lang="pt-BR" sz="1000" b="1"/>
              <a:t>Fonte/Texto: IEZZI, Gelson. DOLCE, Osvaldo, et all. Matemática: Ciência e aplicações, volume 3. Saraiva. São Paulo, 2013.</a:t>
            </a:r>
          </a:p>
        </p:txBody>
      </p:sp>
      <p:pic>
        <p:nvPicPr>
          <p:cNvPr id="19467" name="Picture 11" descr="felicidade"/>
          <p:cNvPicPr>
            <a:picLocks noChangeAspect="1" noChangeArrowheads="1"/>
          </p:cNvPicPr>
          <p:nvPr/>
        </p:nvPicPr>
        <p:blipFill>
          <a:blip r:embed="rId3"/>
          <a:srcRect/>
          <a:stretch>
            <a:fillRect/>
          </a:stretch>
        </p:blipFill>
        <p:spPr bwMode="auto">
          <a:xfrm>
            <a:off x="6429375" y="2714625"/>
            <a:ext cx="2428875" cy="1825625"/>
          </a:xfrm>
          <a:prstGeom prst="rect">
            <a:avLst/>
          </a:prstGeom>
          <a:noFill/>
          <a:ln w="9525">
            <a:noFill/>
            <a:miter lim="800000"/>
            <a:headEnd/>
            <a:tailEnd/>
          </a:ln>
        </p:spPr>
      </p:pic>
      <p:sp>
        <p:nvSpPr>
          <p:cNvPr id="19468" name="CaixaDeTexto 11"/>
          <p:cNvSpPr txBox="1">
            <a:spLocks noChangeArrowheads="1"/>
          </p:cNvSpPr>
          <p:nvPr/>
        </p:nvSpPr>
        <p:spPr bwMode="auto">
          <a:xfrm>
            <a:off x="357188" y="3286125"/>
            <a:ext cx="2928937" cy="2554288"/>
          </a:xfrm>
          <a:prstGeom prst="rect">
            <a:avLst/>
          </a:prstGeom>
          <a:noFill/>
          <a:ln w="9525">
            <a:noFill/>
            <a:miter lim="800000"/>
            <a:headEnd/>
            <a:tailEnd/>
          </a:ln>
        </p:spPr>
        <p:txBody>
          <a:bodyPr>
            <a:spAutoFit/>
          </a:bodyPr>
          <a:lstStyle/>
          <a:p>
            <a:r>
              <a:rPr lang="pt-BR" sz="2000"/>
              <a:t>a</a:t>
            </a:r>
            <a:r>
              <a:rPr lang="pt-BR" sz="2000" baseline="30000"/>
              <a:t>2</a:t>
            </a:r>
            <a:r>
              <a:rPr lang="pt-BR" sz="2000"/>
              <a:t> = 16 .: </a:t>
            </a:r>
            <a:r>
              <a:rPr lang="pt-BR" sz="2000" b="1"/>
              <a:t>a = 4 </a:t>
            </a:r>
            <a:r>
              <a:rPr lang="pt-BR" sz="2000"/>
              <a:t/>
            </a:r>
            <a:br>
              <a:rPr lang="pt-BR" sz="2000"/>
            </a:br>
            <a:r>
              <a:rPr lang="pt-BR" sz="2000"/>
              <a:t>b</a:t>
            </a:r>
            <a:r>
              <a:rPr lang="pt-BR" sz="2000" baseline="30000"/>
              <a:t>2</a:t>
            </a:r>
            <a:r>
              <a:rPr lang="pt-BR" sz="2000"/>
              <a:t> = 9 .: </a:t>
            </a:r>
            <a:r>
              <a:rPr lang="pt-BR" sz="2000" b="1"/>
              <a:t>b = 3 </a:t>
            </a:r>
            <a:r>
              <a:rPr lang="pt-BR" sz="2000"/>
              <a:t/>
            </a:r>
            <a:br>
              <a:rPr lang="pt-BR" sz="2000"/>
            </a:br>
            <a:r>
              <a:rPr lang="pt-BR" sz="2000"/>
              <a:t>Utilizando a relação notável, teremos: </a:t>
            </a:r>
            <a:br>
              <a:rPr lang="pt-BR" sz="2000"/>
            </a:br>
            <a:r>
              <a:rPr lang="pt-BR" sz="2000"/>
              <a:t>c</a:t>
            </a:r>
            <a:r>
              <a:rPr lang="pt-BR" sz="2000" baseline="30000"/>
              <a:t>2</a:t>
            </a:r>
            <a:r>
              <a:rPr lang="pt-BR" sz="2000"/>
              <a:t> = a</a:t>
            </a:r>
            <a:r>
              <a:rPr lang="pt-BR" sz="2000" baseline="30000"/>
              <a:t>2</a:t>
            </a:r>
            <a:r>
              <a:rPr lang="pt-BR" sz="2000"/>
              <a:t> + b</a:t>
            </a:r>
            <a:r>
              <a:rPr lang="pt-BR" sz="2000" baseline="30000"/>
              <a:t>2</a:t>
            </a:r>
            <a:r>
              <a:rPr lang="pt-BR" sz="2000"/>
              <a:t> </a:t>
            </a:r>
            <a:br>
              <a:rPr lang="pt-BR" sz="2000"/>
            </a:br>
            <a:r>
              <a:rPr lang="pt-BR" sz="2000"/>
              <a:t>c</a:t>
            </a:r>
            <a:r>
              <a:rPr lang="pt-BR" sz="2000" baseline="30000"/>
              <a:t>2</a:t>
            </a:r>
            <a:r>
              <a:rPr lang="pt-BR" sz="2000"/>
              <a:t> = 16 + 9 </a:t>
            </a:r>
            <a:br>
              <a:rPr lang="pt-BR" sz="2000"/>
            </a:br>
            <a:r>
              <a:rPr lang="pt-BR" sz="2000"/>
              <a:t>c</a:t>
            </a:r>
            <a:r>
              <a:rPr lang="pt-BR" sz="2000" baseline="30000"/>
              <a:t>2</a:t>
            </a:r>
            <a:r>
              <a:rPr lang="pt-BR" sz="2000"/>
              <a:t> = 25 </a:t>
            </a:r>
            <a:br>
              <a:rPr lang="pt-BR" sz="2000"/>
            </a:br>
            <a:r>
              <a:rPr lang="pt-BR" sz="2000" b="1"/>
              <a:t>c = 5</a:t>
            </a:r>
            <a:r>
              <a:rPr lang="pt-BR" sz="2000"/>
              <a:t> </a:t>
            </a:r>
          </a:p>
        </p:txBody>
      </p:sp>
      <p:sp>
        <p:nvSpPr>
          <p:cNvPr id="13" name="Texto explicativo em forma de nuvem 12"/>
          <p:cNvSpPr/>
          <p:nvPr/>
        </p:nvSpPr>
        <p:spPr>
          <a:xfrm>
            <a:off x="6858000" y="1714500"/>
            <a:ext cx="1928813" cy="928688"/>
          </a:xfrm>
          <a:prstGeom prst="cloudCallout">
            <a:avLst>
              <a:gd name="adj1" fmla="val -10092"/>
              <a:gd name="adj2" fmla="val 7093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2000" b="1" dirty="0"/>
              <a:t>Entendi!!!</a:t>
            </a:r>
          </a:p>
        </p:txBody>
      </p:sp>
      <p:sp>
        <p:nvSpPr>
          <p:cNvPr id="19470" name="CaixaDeTexto 13"/>
          <p:cNvSpPr txBox="1">
            <a:spLocks noChangeArrowheads="1"/>
          </p:cNvSpPr>
          <p:nvPr/>
        </p:nvSpPr>
        <p:spPr bwMode="auto">
          <a:xfrm>
            <a:off x="1857375" y="5640388"/>
            <a:ext cx="4357688" cy="246062"/>
          </a:xfrm>
          <a:prstGeom prst="rect">
            <a:avLst/>
          </a:prstGeom>
          <a:noFill/>
          <a:ln w="9525">
            <a:noFill/>
            <a:miter lim="800000"/>
            <a:headEnd/>
            <a:tailEnd/>
          </a:ln>
        </p:spPr>
        <p:txBody>
          <a:bodyPr>
            <a:spAutoFit/>
          </a:bodyPr>
          <a:lstStyle/>
          <a:p>
            <a:r>
              <a:rPr lang="pt-BR" sz="1000" b="1"/>
              <a:t>Fonte/Imagem: http://imagem.portalmidia.net/2013/03/felicidade.jpg</a:t>
            </a:r>
          </a:p>
        </p:txBody>
      </p:sp>
    </p:spTree>
  </p:cSld>
  <p:clrMapOvr>
    <a:masterClrMapping/>
  </p:clrMapOvr>
  <p:transition>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Imagem 1"/>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0483" name="CaixaDeTexto 6"/>
          <p:cNvSpPr txBox="1">
            <a:spLocks noChangeArrowheads="1"/>
          </p:cNvSpPr>
          <p:nvPr/>
        </p:nvSpPr>
        <p:spPr bwMode="auto">
          <a:xfrm>
            <a:off x="320675" y="77788"/>
            <a:ext cx="3960813" cy="646112"/>
          </a:xfrm>
          <a:prstGeom prst="rect">
            <a:avLst/>
          </a:prstGeom>
          <a:noFill/>
          <a:ln w="9525">
            <a:noFill/>
            <a:miter lim="800000"/>
            <a:headEnd/>
            <a:tailEnd/>
          </a:ln>
        </p:spPr>
        <p:txBody>
          <a:bodyPr>
            <a:spAutoFit/>
          </a:bodyPr>
          <a:lstStyle/>
          <a:p>
            <a:pPr algn="just"/>
            <a:r>
              <a:rPr lang="pt-BR" altLang="pt-BR" b="1">
                <a:solidFill>
                  <a:schemeClr val="bg1"/>
                </a:solidFill>
              </a:rPr>
              <a:t>Matemática, 3ª Série, </a:t>
            </a:r>
            <a:r>
              <a:rPr lang="pt-BR" altLang="pt-BR" b="1" i="1">
                <a:solidFill>
                  <a:schemeClr val="bg1"/>
                </a:solidFill>
              </a:rPr>
              <a:t>Geometria Analítica: Estudo das cônicas: Hipérbole </a:t>
            </a:r>
            <a:endParaRPr lang="pt-BR" altLang="pt-BR" b="1">
              <a:solidFill>
                <a:schemeClr val="bg1"/>
              </a:solidFill>
            </a:endParaRPr>
          </a:p>
        </p:txBody>
      </p:sp>
      <p:sp>
        <p:nvSpPr>
          <p:cNvPr id="20484" name="CaixaDeTexto 3"/>
          <p:cNvSpPr txBox="1">
            <a:spLocks noChangeArrowheads="1"/>
          </p:cNvSpPr>
          <p:nvPr/>
        </p:nvSpPr>
        <p:spPr bwMode="auto">
          <a:xfrm>
            <a:off x="500063" y="2144713"/>
            <a:ext cx="3714750" cy="1570037"/>
          </a:xfrm>
          <a:prstGeom prst="rect">
            <a:avLst/>
          </a:prstGeom>
          <a:noFill/>
          <a:ln w="9525">
            <a:noFill/>
            <a:miter lim="800000"/>
            <a:headEnd/>
            <a:tailEnd/>
          </a:ln>
        </p:spPr>
        <p:txBody>
          <a:bodyPr>
            <a:spAutoFit/>
          </a:bodyPr>
          <a:lstStyle/>
          <a:p>
            <a:pPr algn="just"/>
            <a:r>
              <a:rPr lang="pt-BR" sz="2400"/>
              <a:t>3º) Determine a equação da hipérbole equilátera com focos nos pontos (− √8, 0) e ( √8, 0). </a:t>
            </a:r>
          </a:p>
        </p:txBody>
      </p:sp>
      <p:sp>
        <p:nvSpPr>
          <p:cNvPr id="20485" name="CaixaDeTexto 4"/>
          <p:cNvSpPr txBox="1">
            <a:spLocks noChangeArrowheads="1"/>
          </p:cNvSpPr>
          <p:nvPr/>
        </p:nvSpPr>
        <p:spPr bwMode="auto">
          <a:xfrm>
            <a:off x="571500" y="1119188"/>
            <a:ext cx="1857375" cy="523875"/>
          </a:xfrm>
          <a:prstGeom prst="rect">
            <a:avLst/>
          </a:prstGeom>
          <a:noFill/>
          <a:ln w="9525">
            <a:noFill/>
            <a:miter lim="800000"/>
            <a:headEnd/>
            <a:tailEnd/>
          </a:ln>
        </p:spPr>
        <p:txBody>
          <a:bodyPr>
            <a:spAutoFit/>
          </a:bodyPr>
          <a:lstStyle/>
          <a:p>
            <a:r>
              <a:rPr lang="pt-BR" sz="2800" b="1"/>
              <a:t>EXEMPLOS</a:t>
            </a:r>
          </a:p>
        </p:txBody>
      </p:sp>
      <p:sp>
        <p:nvSpPr>
          <p:cNvPr id="20486" name="CaixaDeTexto 9"/>
          <p:cNvSpPr txBox="1">
            <a:spLocks noChangeArrowheads="1"/>
          </p:cNvSpPr>
          <p:nvPr/>
        </p:nvSpPr>
        <p:spPr bwMode="auto">
          <a:xfrm>
            <a:off x="1828800" y="6010275"/>
            <a:ext cx="6572250" cy="247650"/>
          </a:xfrm>
          <a:prstGeom prst="rect">
            <a:avLst/>
          </a:prstGeom>
          <a:noFill/>
          <a:ln w="9525">
            <a:noFill/>
            <a:miter lim="800000"/>
            <a:headEnd/>
            <a:tailEnd/>
          </a:ln>
        </p:spPr>
        <p:txBody>
          <a:bodyPr>
            <a:spAutoFit/>
          </a:bodyPr>
          <a:lstStyle/>
          <a:p>
            <a:r>
              <a:rPr lang="pt-BR" sz="1000" b="1"/>
              <a:t> Fonte/texto: GIOVANNI, José Ruy e BONJORNO, José Roberto. Matemática completa. Volume 3. FTD, São Paulo, 2005.</a:t>
            </a:r>
          </a:p>
        </p:txBody>
      </p:sp>
      <p:sp>
        <p:nvSpPr>
          <p:cNvPr id="20487" name="CaixaDeTexto 10"/>
          <p:cNvSpPr txBox="1">
            <a:spLocks noChangeArrowheads="1"/>
          </p:cNvSpPr>
          <p:nvPr/>
        </p:nvSpPr>
        <p:spPr bwMode="auto">
          <a:xfrm>
            <a:off x="1857375" y="6183313"/>
            <a:ext cx="7000875" cy="246062"/>
          </a:xfrm>
          <a:prstGeom prst="rect">
            <a:avLst/>
          </a:prstGeom>
          <a:noFill/>
          <a:ln w="9525">
            <a:noFill/>
            <a:miter lim="800000"/>
            <a:headEnd/>
            <a:tailEnd/>
          </a:ln>
        </p:spPr>
        <p:txBody>
          <a:bodyPr>
            <a:spAutoFit/>
          </a:bodyPr>
          <a:lstStyle/>
          <a:p>
            <a:r>
              <a:rPr lang="pt-BR" sz="1000" b="1"/>
              <a:t>Fonte/Texto: IEZZI, Gelson. DOLCE, Osvaldo, et all. Matemática: Ciência e aplicações, volume 3. Saraiva. São Paulo, 2013.</a:t>
            </a:r>
          </a:p>
        </p:txBody>
      </p:sp>
      <p:sp>
        <p:nvSpPr>
          <p:cNvPr id="20488" name="CaixaDeTexto 12"/>
          <p:cNvSpPr txBox="1">
            <a:spLocks noChangeArrowheads="1"/>
          </p:cNvSpPr>
          <p:nvPr/>
        </p:nvSpPr>
        <p:spPr bwMode="auto">
          <a:xfrm>
            <a:off x="1857375" y="5867400"/>
            <a:ext cx="5572125" cy="247650"/>
          </a:xfrm>
          <a:prstGeom prst="rect">
            <a:avLst/>
          </a:prstGeom>
          <a:noFill/>
          <a:ln w="9525">
            <a:noFill/>
            <a:miter lim="800000"/>
            <a:headEnd/>
            <a:tailEnd/>
          </a:ln>
        </p:spPr>
        <p:txBody>
          <a:bodyPr>
            <a:spAutoFit/>
          </a:bodyPr>
          <a:lstStyle/>
          <a:p>
            <a:r>
              <a:rPr lang="pt-BR" sz="1000" b="1"/>
              <a:t>Fonte/Texto: http://www.professores.uff.br/jorge_delgado/livros/geometria-analitica-ufma.pdf</a:t>
            </a:r>
          </a:p>
        </p:txBody>
      </p:sp>
      <p:pic>
        <p:nvPicPr>
          <p:cNvPr id="20489" name="Picture 10" descr="4261feliz"/>
          <p:cNvPicPr>
            <a:picLocks noChangeAspect="1" noChangeArrowheads="1"/>
          </p:cNvPicPr>
          <p:nvPr/>
        </p:nvPicPr>
        <p:blipFill>
          <a:blip r:embed="rId3"/>
          <a:srcRect/>
          <a:stretch>
            <a:fillRect/>
          </a:stretch>
        </p:blipFill>
        <p:spPr bwMode="auto">
          <a:xfrm>
            <a:off x="5286375" y="2981325"/>
            <a:ext cx="3071813" cy="2305050"/>
          </a:xfrm>
          <a:prstGeom prst="rect">
            <a:avLst/>
          </a:prstGeom>
          <a:noFill/>
          <a:ln w="9525">
            <a:noFill/>
            <a:miter lim="800000"/>
            <a:headEnd/>
            <a:tailEnd/>
          </a:ln>
        </p:spPr>
      </p:pic>
      <p:sp>
        <p:nvSpPr>
          <p:cNvPr id="11" name="Texto explicativo em forma de nuvem 10"/>
          <p:cNvSpPr/>
          <p:nvPr/>
        </p:nvSpPr>
        <p:spPr>
          <a:xfrm>
            <a:off x="5214938" y="1500188"/>
            <a:ext cx="2786062" cy="1428750"/>
          </a:xfrm>
          <a:prstGeom prst="cloudCallout">
            <a:avLst>
              <a:gd name="adj1" fmla="val -10987"/>
              <a:gd name="adj2" fmla="val 80223"/>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b="1" dirty="0">
                <a:solidFill>
                  <a:schemeClr val="tx1"/>
                </a:solidFill>
              </a:rPr>
              <a:t>Lembre-se:</a:t>
            </a:r>
          </a:p>
          <a:p>
            <a:pPr algn="ctr">
              <a:defRPr/>
            </a:pPr>
            <a:r>
              <a:rPr lang="pt-BR" b="1" dirty="0">
                <a:solidFill>
                  <a:schemeClr val="tx1"/>
                </a:solidFill>
              </a:rPr>
              <a:t>Hipérbole equilátera: a = b.</a:t>
            </a:r>
          </a:p>
        </p:txBody>
      </p:sp>
      <p:sp>
        <p:nvSpPr>
          <p:cNvPr id="20491" name="CaixaDeTexto 11"/>
          <p:cNvSpPr txBox="1">
            <a:spLocks noChangeArrowheads="1"/>
          </p:cNvSpPr>
          <p:nvPr/>
        </p:nvSpPr>
        <p:spPr bwMode="auto">
          <a:xfrm>
            <a:off x="1857375" y="5683250"/>
            <a:ext cx="4572000" cy="246063"/>
          </a:xfrm>
          <a:prstGeom prst="rect">
            <a:avLst/>
          </a:prstGeom>
          <a:noFill/>
          <a:ln w="9525">
            <a:noFill/>
            <a:miter lim="800000"/>
            <a:headEnd/>
            <a:tailEnd/>
          </a:ln>
        </p:spPr>
        <p:txBody>
          <a:bodyPr>
            <a:spAutoFit/>
          </a:bodyPr>
          <a:lstStyle/>
          <a:p>
            <a:r>
              <a:rPr lang="pt-BR" sz="1000" b="1"/>
              <a:t>Fonte/Imagem: http://imagens.kboing.com.br/papeldeparede/4261feliz.jpg</a:t>
            </a:r>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Imagem 1"/>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7171" name="CaixaDeTexto 6"/>
          <p:cNvSpPr txBox="1">
            <a:spLocks noChangeArrowheads="1"/>
          </p:cNvSpPr>
          <p:nvPr/>
        </p:nvSpPr>
        <p:spPr bwMode="auto">
          <a:xfrm>
            <a:off x="320675" y="77788"/>
            <a:ext cx="3960813" cy="646112"/>
          </a:xfrm>
          <a:prstGeom prst="rect">
            <a:avLst/>
          </a:prstGeom>
          <a:noFill/>
          <a:ln w="9525">
            <a:noFill/>
            <a:miter lim="800000"/>
            <a:headEnd/>
            <a:tailEnd/>
          </a:ln>
        </p:spPr>
        <p:txBody>
          <a:bodyPr>
            <a:spAutoFit/>
          </a:bodyPr>
          <a:lstStyle/>
          <a:p>
            <a:pPr algn="just"/>
            <a:r>
              <a:rPr lang="pt-BR" altLang="pt-BR" b="1">
                <a:solidFill>
                  <a:schemeClr val="bg1"/>
                </a:solidFill>
              </a:rPr>
              <a:t>Matemática, 3ª Série, </a:t>
            </a:r>
            <a:r>
              <a:rPr lang="pt-BR" altLang="pt-BR" b="1" i="1">
                <a:solidFill>
                  <a:schemeClr val="bg1"/>
                </a:solidFill>
              </a:rPr>
              <a:t>Geometria Analítica: Estudo das cônicas: Hipérbole </a:t>
            </a:r>
            <a:endParaRPr lang="pt-BR" altLang="pt-BR" b="1">
              <a:solidFill>
                <a:schemeClr val="bg1"/>
              </a:solidFill>
            </a:endParaRPr>
          </a:p>
        </p:txBody>
      </p:sp>
      <p:sp>
        <p:nvSpPr>
          <p:cNvPr id="7172" name="CaixaDeTexto 3"/>
          <p:cNvSpPr txBox="1">
            <a:spLocks noChangeArrowheads="1"/>
          </p:cNvSpPr>
          <p:nvPr/>
        </p:nvSpPr>
        <p:spPr bwMode="auto">
          <a:xfrm>
            <a:off x="642938" y="785813"/>
            <a:ext cx="2714625" cy="523875"/>
          </a:xfrm>
          <a:prstGeom prst="rect">
            <a:avLst/>
          </a:prstGeom>
          <a:noFill/>
          <a:ln w="9525">
            <a:noFill/>
            <a:miter lim="800000"/>
            <a:headEnd/>
            <a:tailEnd/>
          </a:ln>
        </p:spPr>
        <p:txBody>
          <a:bodyPr>
            <a:spAutoFit/>
          </a:bodyPr>
          <a:lstStyle/>
          <a:p>
            <a:r>
              <a:rPr lang="pt-BR" sz="2800" b="1"/>
              <a:t>INTRODUÇÃO</a:t>
            </a:r>
          </a:p>
        </p:txBody>
      </p:sp>
      <p:sp>
        <p:nvSpPr>
          <p:cNvPr id="7173" name="CaixaDeTexto 4"/>
          <p:cNvSpPr txBox="1">
            <a:spLocks noChangeArrowheads="1"/>
          </p:cNvSpPr>
          <p:nvPr/>
        </p:nvSpPr>
        <p:spPr bwMode="auto">
          <a:xfrm>
            <a:off x="142875" y="1746250"/>
            <a:ext cx="4214813" cy="3540125"/>
          </a:xfrm>
          <a:prstGeom prst="rect">
            <a:avLst/>
          </a:prstGeom>
          <a:noFill/>
          <a:ln w="9525">
            <a:noFill/>
            <a:miter lim="800000"/>
            <a:headEnd/>
            <a:tailEnd/>
          </a:ln>
        </p:spPr>
        <p:txBody>
          <a:bodyPr>
            <a:spAutoFit/>
          </a:bodyPr>
          <a:lstStyle/>
          <a:p>
            <a:pPr algn="just"/>
            <a:r>
              <a:rPr lang="pt-BR" sz="2800"/>
              <a:t>Nesta aula estudaremos um tema muito importante da Geometria Analítica: </a:t>
            </a:r>
            <a:r>
              <a:rPr lang="pt-BR" sz="2800" b="1"/>
              <a:t>Hipérbole</a:t>
            </a:r>
            <a:r>
              <a:rPr lang="pt-BR" sz="2800"/>
              <a:t>. Veremos que a hipérbole é uma curva cônica, conheceremos seus elementos, suas equações e suas aplicações.</a:t>
            </a:r>
          </a:p>
        </p:txBody>
      </p:sp>
      <p:sp>
        <p:nvSpPr>
          <p:cNvPr id="7174" name="CaixaDeTexto 8"/>
          <p:cNvSpPr txBox="1">
            <a:spLocks noChangeArrowheads="1"/>
          </p:cNvSpPr>
          <p:nvPr/>
        </p:nvSpPr>
        <p:spPr bwMode="auto">
          <a:xfrm>
            <a:off x="1928813" y="6111875"/>
            <a:ext cx="5286375" cy="246063"/>
          </a:xfrm>
          <a:prstGeom prst="rect">
            <a:avLst/>
          </a:prstGeom>
          <a:noFill/>
          <a:ln w="9525">
            <a:noFill/>
            <a:miter lim="800000"/>
            <a:headEnd/>
            <a:tailEnd/>
          </a:ln>
        </p:spPr>
        <p:txBody>
          <a:bodyPr>
            <a:spAutoFit/>
          </a:bodyPr>
          <a:lstStyle/>
          <a:p>
            <a:r>
              <a:rPr lang="pt-BR" sz="1000" b="1"/>
              <a:t>Fonte/Imagem: http://www.dmm.im.ufrj.br/projeto/rived/modulo_hiperbole/img_hip.jpg</a:t>
            </a:r>
          </a:p>
        </p:txBody>
      </p:sp>
      <p:pic>
        <p:nvPicPr>
          <p:cNvPr id="7175" name="Picture 5"/>
          <p:cNvPicPr>
            <a:picLocks noChangeAspect="1" noChangeArrowheads="1"/>
          </p:cNvPicPr>
          <p:nvPr/>
        </p:nvPicPr>
        <p:blipFill>
          <a:blip r:embed="rId3"/>
          <a:srcRect/>
          <a:stretch>
            <a:fillRect/>
          </a:stretch>
        </p:blipFill>
        <p:spPr bwMode="auto">
          <a:xfrm>
            <a:off x="4357688" y="1685925"/>
            <a:ext cx="4659312" cy="3886200"/>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Imagem 1"/>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1507" name="CaixaDeTexto 6"/>
          <p:cNvSpPr txBox="1">
            <a:spLocks noChangeArrowheads="1"/>
          </p:cNvSpPr>
          <p:nvPr/>
        </p:nvSpPr>
        <p:spPr bwMode="auto">
          <a:xfrm>
            <a:off x="320675" y="77788"/>
            <a:ext cx="3960813" cy="646112"/>
          </a:xfrm>
          <a:prstGeom prst="rect">
            <a:avLst/>
          </a:prstGeom>
          <a:noFill/>
          <a:ln w="9525">
            <a:noFill/>
            <a:miter lim="800000"/>
            <a:headEnd/>
            <a:tailEnd/>
          </a:ln>
        </p:spPr>
        <p:txBody>
          <a:bodyPr>
            <a:spAutoFit/>
          </a:bodyPr>
          <a:lstStyle/>
          <a:p>
            <a:pPr algn="just"/>
            <a:r>
              <a:rPr lang="pt-BR" altLang="pt-BR" b="1">
                <a:solidFill>
                  <a:schemeClr val="bg1"/>
                </a:solidFill>
              </a:rPr>
              <a:t>Matemática, 3ª Série, </a:t>
            </a:r>
            <a:r>
              <a:rPr lang="pt-BR" altLang="pt-BR" b="1" i="1">
                <a:solidFill>
                  <a:schemeClr val="bg1"/>
                </a:solidFill>
              </a:rPr>
              <a:t>Geometria Analítica: Estudo das cônicas: Hipérbole </a:t>
            </a:r>
            <a:endParaRPr lang="pt-BR" altLang="pt-BR" b="1">
              <a:solidFill>
                <a:schemeClr val="bg1"/>
              </a:solidFill>
            </a:endParaRPr>
          </a:p>
        </p:txBody>
      </p:sp>
      <p:sp>
        <p:nvSpPr>
          <p:cNvPr id="21508" name="CaixaDeTexto 3"/>
          <p:cNvSpPr txBox="1">
            <a:spLocks noChangeArrowheads="1"/>
          </p:cNvSpPr>
          <p:nvPr/>
        </p:nvSpPr>
        <p:spPr bwMode="auto">
          <a:xfrm>
            <a:off x="357188" y="1285875"/>
            <a:ext cx="2000250" cy="461963"/>
          </a:xfrm>
          <a:prstGeom prst="rect">
            <a:avLst/>
          </a:prstGeom>
          <a:noFill/>
          <a:ln w="9525">
            <a:noFill/>
            <a:miter lim="800000"/>
            <a:headEnd/>
            <a:tailEnd/>
          </a:ln>
        </p:spPr>
        <p:txBody>
          <a:bodyPr>
            <a:spAutoFit/>
          </a:bodyPr>
          <a:lstStyle/>
          <a:p>
            <a:pPr algn="just"/>
            <a:r>
              <a:rPr lang="pt-BR" sz="2400" b="1"/>
              <a:t>SOLUÇÃO</a:t>
            </a:r>
          </a:p>
        </p:txBody>
      </p:sp>
      <p:sp>
        <p:nvSpPr>
          <p:cNvPr id="21509" name="CaixaDeTexto 4"/>
          <p:cNvSpPr txBox="1">
            <a:spLocks noChangeArrowheads="1"/>
          </p:cNvSpPr>
          <p:nvPr/>
        </p:nvSpPr>
        <p:spPr bwMode="auto">
          <a:xfrm>
            <a:off x="357188" y="785813"/>
            <a:ext cx="1857375" cy="523875"/>
          </a:xfrm>
          <a:prstGeom prst="rect">
            <a:avLst/>
          </a:prstGeom>
          <a:noFill/>
          <a:ln w="9525">
            <a:noFill/>
            <a:miter lim="800000"/>
            <a:headEnd/>
            <a:tailEnd/>
          </a:ln>
        </p:spPr>
        <p:txBody>
          <a:bodyPr>
            <a:spAutoFit/>
          </a:bodyPr>
          <a:lstStyle/>
          <a:p>
            <a:r>
              <a:rPr lang="pt-BR" sz="2800" b="1"/>
              <a:t>EXEMPLOS</a:t>
            </a:r>
          </a:p>
        </p:txBody>
      </p:sp>
      <p:sp>
        <p:nvSpPr>
          <p:cNvPr id="21510" name="CaixaDeTexto 9"/>
          <p:cNvSpPr txBox="1">
            <a:spLocks noChangeArrowheads="1"/>
          </p:cNvSpPr>
          <p:nvPr/>
        </p:nvSpPr>
        <p:spPr bwMode="auto">
          <a:xfrm>
            <a:off x="1828800" y="6010275"/>
            <a:ext cx="6572250" cy="247650"/>
          </a:xfrm>
          <a:prstGeom prst="rect">
            <a:avLst/>
          </a:prstGeom>
          <a:noFill/>
          <a:ln w="9525">
            <a:noFill/>
            <a:miter lim="800000"/>
            <a:headEnd/>
            <a:tailEnd/>
          </a:ln>
        </p:spPr>
        <p:txBody>
          <a:bodyPr>
            <a:spAutoFit/>
          </a:bodyPr>
          <a:lstStyle/>
          <a:p>
            <a:r>
              <a:rPr lang="pt-BR" sz="1000" b="1"/>
              <a:t> Fonte/texto: GIOVANNI, José Ruy e BONJORNO, José Roberto. Matemática completa. Volume 3. FTD, São Paulo, 2005.</a:t>
            </a:r>
          </a:p>
        </p:txBody>
      </p:sp>
      <p:sp>
        <p:nvSpPr>
          <p:cNvPr id="21511" name="CaixaDeTexto 10"/>
          <p:cNvSpPr txBox="1">
            <a:spLocks noChangeArrowheads="1"/>
          </p:cNvSpPr>
          <p:nvPr/>
        </p:nvSpPr>
        <p:spPr bwMode="auto">
          <a:xfrm>
            <a:off x="1857375" y="6183313"/>
            <a:ext cx="7000875" cy="246062"/>
          </a:xfrm>
          <a:prstGeom prst="rect">
            <a:avLst/>
          </a:prstGeom>
          <a:noFill/>
          <a:ln w="9525">
            <a:noFill/>
            <a:miter lim="800000"/>
            <a:headEnd/>
            <a:tailEnd/>
          </a:ln>
        </p:spPr>
        <p:txBody>
          <a:bodyPr>
            <a:spAutoFit/>
          </a:bodyPr>
          <a:lstStyle/>
          <a:p>
            <a:r>
              <a:rPr lang="pt-BR" sz="1000" b="1"/>
              <a:t>Fonte/Texto: IEZZI, Gelson. DOLCE, Osvaldo, et all. Matemática: Ciência e aplicações, volume 3. Saraiva. São Paulo, 2013.</a:t>
            </a:r>
          </a:p>
        </p:txBody>
      </p:sp>
      <p:sp>
        <p:nvSpPr>
          <p:cNvPr id="21512" name="CaixaDeTexto 11"/>
          <p:cNvSpPr txBox="1">
            <a:spLocks noChangeArrowheads="1"/>
          </p:cNvSpPr>
          <p:nvPr/>
        </p:nvSpPr>
        <p:spPr bwMode="auto">
          <a:xfrm>
            <a:off x="428625" y="1857375"/>
            <a:ext cx="8358188" cy="3046413"/>
          </a:xfrm>
          <a:prstGeom prst="rect">
            <a:avLst/>
          </a:prstGeom>
          <a:noFill/>
          <a:ln w="9525">
            <a:noFill/>
            <a:miter lim="800000"/>
            <a:headEnd/>
            <a:tailEnd/>
          </a:ln>
        </p:spPr>
        <p:txBody>
          <a:bodyPr>
            <a:spAutoFit/>
          </a:bodyPr>
          <a:lstStyle/>
          <a:p>
            <a:pPr algn="just"/>
            <a:r>
              <a:rPr lang="pt-BR" sz="2400"/>
              <a:t>Como F1 = (− √8, 0) e F2 = ( √8, 0), temos que o centro da hipérbole é C = (F1 + F2)/2 = (0, 0), ou seja, o centro da hipérbole está na origem e os focos estão no eixo x. </a:t>
            </a:r>
          </a:p>
          <a:p>
            <a:pPr algn="just"/>
            <a:r>
              <a:rPr lang="pt-BR" sz="2400"/>
              <a:t>Considerando o valor de </a:t>
            </a:r>
            <a:r>
              <a:rPr lang="pt-BR" sz="2400" b="1"/>
              <a:t>c = √8</a:t>
            </a:r>
            <a:r>
              <a:rPr lang="pt-BR" sz="2400"/>
              <a:t>, que c² = a² + b² e que na </a:t>
            </a:r>
            <a:r>
              <a:rPr lang="pt-BR" sz="2400" b="1"/>
              <a:t>hipérbole equilátera a = b</a:t>
            </a:r>
            <a:r>
              <a:rPr lang="pt-BR" sz="2400"/>
              <a:t>, vamos calcular o valor de a e b da seguinte forma: (√8)² = a² + a² .: 8 = 2a² .: a² = 4, isto é, </a:t>
            </a:r>
            <a:r>
              <a:rPr lang="pt-BR" sz="2400" b="1"/>
              <a:t>a = 2</a:t>
            </a:r>
            <a:r>
              <a:rPr lang="pt-BR" sz="2400"/>
              <a:t>.              Logo, </a:t>
            </a:r>
            <a:r>
              <a:rPr lang="pt-BR" sz="2400" b="1"/>
              <a:t>a = b = 2</a:t>
            </a:r>
            <a:r>
              <a:rPr lang="pt-BR" sz="2400"/>
              <a:t>. Portanto, a equação da hipérbole equilátera fica:              </a:t>
            </a:r>
            <a:r>
              <a:rPr lang="pt-BR" sz="2400" b="1"/>
              <a:t>x²/4 – y²/4 = 1</a:t>
            </a:r>
            <a:r>
              <a:rPr lang="pt-BR" sz="2400"/>
              <a:t>.</a:t>
            </a:r>
          </a:p>
        </p:txBody>
      </p:sp>
      <p:sp>
        <p:nvSpPr>
          <p:cNvPr id="21513" name="CaixaDeTexto 12"/>
          <p:cNvSpPr txBox="1">
            <a:spLocks noChangeArrowheads="1"/>
          </p:cNvSpPr>
          <p:nvPr/>
        </p:nvSpPr>
        <p:spPr bwMode="auto">
          <a:xfrm>
            <a:off x="1857375" y="5795963"/>
            <a:ext cx="5572125" cy="247650"/>
          </a:xfrm>
          <a:prstGeom prst="rect">
            <a:avLst/>
          </a:prstGeom>
          <a:noFill/>
          <a:ln w="9525">
            <a:noFill/>
            <a:miter lim="800000"/>
            <a:headEnd/>
            <a:tailEnd/>
          </a:ln>
        </p:spPr>
        <p:txBody>
          <a:bodyPr>
            <a:spAutoFit/>
          </a:bodyPr>
          <a:lstStyle/>
          <a:p>
            <a:r>
              <a:rPr lang="pt-BR" sz="1000" b="1"/>
              <a:t>Fonte/Texto: http://www.professores.uff.br/jorge_delgado/livros/geometria-analitica-ufma.pdf</a:t>
            </a:r>
          </a:p>
        </p:txBody>
      </p:sp>
      <p:sp>
        <p:nvSpPr>
          <p:cNvPr id="21514" name="CaixaDeTexto 9"/>
          <p:cNvSpPr txBox="1">
            <a:spLocks noChangeArrowheads="1"/>
          </p:cNvSpPr>
          <p:nvPr/>
        </p:nvSpPr>
        <p:spPr bwMode="auto">
          <a:xfrm>
            <a:off x="1071563" y="5038725"/>
            <a:ext cx="7143750" cy="461963"/>
          </a:xfrm>
          <a:prstGeom prst="rect">
            <a:avLst/>
          </a:prstGeom>
          <a:noFill/>
          <a:ln w="9525">
            <a:noFill/>
            <a:miter lim="800000"/>
            <a:headEnd/>
            <a:tailEnd/>
          </a:ln>
        </p:spPr>
        <p:txBody>
          <a:bodyPr>
            <a:spAutoFit/>
          </a:bodyPr>
          <a:lstStyle/>
          <a:p>
            <a:r>
              <a:rPr lang="pt-BR" sz="2400" b="1">
                <a:solidFill>
                  <a:srgbClr val="FF0000"/>
                </a:solidFill>
              </a:rPr>
              <a:t>CONCLUSÃO: A equação da hipérbole é x²/4 – y²/4 = 1.</a:t>
            </a:r>
          </a:p>
        </p:txBody>
      </p:sp>
    </p:spTree>
  </p:cSld>
  <p:clrMapOvr>
    <a:masterClrMapping/>
  </p:clrMapOvr>
  <p:transition>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Imagem 1"/>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2531" name="CaixaDeTexto 6"/>
          <p:cNvSpPr txBox="1">
            <a:spLocks noChangeArrowheads="1"/>
          </p:cNvSpPr>
          <p:nvPr/>
        </p:nvSpPr>
        <p:spPr bwMode="auto">
          <a:xfrm>
            <a:off x="320675" y="77788"/>
            <a:ext cx="3960813" cy="646112"/>
          </a:xfrm>
          <a:prstGeom prst="rect">
            <a:avLst/>
          </a:prstGeom>
          <a:noFill/>
          <a:ln w="9525">
            <a:noFill/>
            <a:miter lim="800000"/>
            <a:headEnd/>
            <a:tailEnd/>
          </a:ln>
        </p:spPr>
        <p:txBody>
          <a:bodyPr>
            <a:spAutoFit/>
          </a:bodyPr>
          <a:lstStyle/>
          <a:p>
            <a:pPr algn="just"/>
            <a:r>
              <a:rPr lang="pt-BR" altLang="pt-BR" b="1">
                <a:solidFill>
                  <a:schemeClr val="bg1"/>
                </a:solidFill>
              </a:rPr>
              <a:t>Matemática, 3ª Série, </a:t>
            </a:r>
            <a:r>
              <a:rPr lang="pt-BR" altLang="pt-BR" b="1" i="1">
                <a:solidFill>
                  <a:schemeClr val="bg1"/>
                </a:solidFill>
              </a:rPr>
              <a:t>Geometria Analítica: Estudo das cônicas: Hipérbole </a:t>
            </a:r>
            <a:endParaRPr lang="pt-BR" altLang="pt-BR" b="1">
              <a:solidFill>
                <a:schemeClr val="bg1"/>
              </a:solidFill>
            </a:endParaRPr>
          </a:p>
        </p:txBody>
      </p:sp>
      <p:sp>
        <p:nvSpPr>
          <p:cNvPr id="22532" name="CaixaDeTexto 4"/>
          <p:cNvSpPr txBox="1">
            <a:spLocks noChangeArrowheads="1"/>
          </p:cNvSpPr>
          <p:nvPr/>
        </p:nvSpPr>
        <p:spPr bwMode="auto">
          <a:xfrm>
            <a:off x="285750" y="714375"/>
            <a:ext cx="7215188" cy="523875"/>
          </a:xfrm>
          <a:prstGeom prst="rect">
            <a:avLst/>
          </a:prstGeom>
          <a:noFill/>
          <a:ln w="9525">
            <a:noFill/>
            <a:miter lim="800000"/>
            <a:headEnd/>
            <a:tailEnd/>
          </a:ln>
        </p:spPr>
        <p:txBody>
          <a:bodyPr>
            <a:spAutoFit/>
          </a:bodyPr>
          <a:lstStyle/>
          <a:p>
            <a:r>
              <a:rPr lang="pt-BR" sz="2800" b="1"/>
              <a:t>Utilização e Aplicação de curvas HIPERBÓLICAS</a:t>
            </a:r>
          </a:p>
        </p:txBody>
      </p:sp>
      <p:sp>
        <p:nvSpPr>
          <p:cNvPr id="22533" name="CaixaDeTexto 7"/>
          <p:cNvSpPr txBox="1">
            <a:spLocks noChangeArrowheads="1"/>
          </p:cNvSpPr>
          <p:nvPr/>
        </p:nvSpPr>
        <p:spPr bwMode="auto">
          <a:xfrm>
            <a:off x="285750" y="1392238"/>
            <a:ext cx="8501063" cy="1108075"/>
          </a:xfrm>
          <a:prstGeom prst="rect">
            <a:avLst/>
          </a:prstGeom>
          <a:noFill/>
          <a:ln w="9525">
            <a:noFill/>
            <a:miter lim="800000"/>
            <a:headEnd/>
            <a:tailEnd/>
          </a:ln>
        </p:spPr>
        <p:txBody>
          <a:bodyPr>
            <a:spAutoFit/>
          </a:bodyPr>
          <a:lstStyle/>
          <a:p>
            <a:pPr algn="just"/>
            <a:r>
              <a:rPr lang="pt-BR" sz="2200"/>
              <a:t>As curvas hiperbólicas também são utilizadas na arquitetura como pode ser observado na catedral de Brasília (Projetada por Oscar Niemeyer) e no planetário do Saint Louis Science Center, nos Estados Unidos.</a:t>
            </a:r>
          </a:p>
        </p:txBody>
      </p:sp>
      <p:sp>
        <p:nvSpPr>
          <p:cNvPr id="22534" name="CaixaDeTexto 8"/>
          <p:cNvSpPr txBox="1">
            <a:spLocks noChangeArrowheads="1"/>
          </p:cNvSpPr>
          <p:nvPr/>
        </p:nvSpPr>
        <p:spPr bwMode="auto">
          <a:xfrm>
            <a:off x="1928813" y="5889625"/>
            <a:ext cx="6357937" cy="246063"/>
          </a:xfrm>
          <a:prstGeom prst="rect">
            <a:avLst/>
          </a:prstGeom>
          <a:noFill/>
          <a:ln w="9525">
            <a:noFill/>
            <a:miter lim="800000"/>
            <a:headEnd/>
            <a:tailEnd/>
          </a:ln>
        </p:spPr>
        <p:txBody>
          <a:bodyPr>
            <a:spAutoFit/>
          </a:bodyPr>
          <a:lstStyle/>
          <a:p>
            <a:r>
              <a:rPr lang="pt-BR" sz="1000" b="1"/>
              <a:t>Fonte/Imagem: http://parquedaciencia.blogspot.com.br/2013/04/conicas-nocoes-intuitivas-e-aplicacoes.html</a:t>
            </a:r>
          </a:p>
        </p:txBody>
      </p:sp>
      <p:sp>
        <p:nvSpPr>
          <p:cNvPr id="22535" name="CaixaDeTexto 9"/>
          <p:cNvSpPr txBox="1">
            <a:spLocks noChangeArrowheads="1"/>
          </p:cNvSpPr>
          <p:nvPr/>
        </p:nvSpPr>
        <p:spPr bwMode="auto">
          <a:xfrm>
            <a:off x="1928813" y="6199188"/>
            <a:ext cx="6858000" cy="230187"/>
          </a:xfrm>
          <a:prstGeom prst="rect">
            <a:avLst/>
          </a:prstGeom>
          <a:noFill/>
          <a:ln w="9525">
            <a:noFill/>
            <a:miter lim="800000"/>
            <a:headEnd/>
            <a:tailEnd/>
          </a:ln>
        </p:spPr>
        <p:txBody>
          <a:bodyPr>
            <a:spAutoFit/>
          </a:bodyPr>
          <a:lstStyle/>
          <a:p>
            <a:r>
              <a:rPr lang="pt-BR" sz="900" b="1"/>
              <a:t>Fonte/Texto: http://3.bp.blogspot.com/-CnTxop5vBDQ/TY9GpfAEMDI/AAAAAAAAAB0/MxbLOFDzRUI/s400/Brasilia-Cathedral-outside.jpg</a:t>
            </a:r>
          </a:p>
        </p:txBody>
      </p:sp>
      <p:grpSp>
        <p:nvGrpSpPr>
          <p:cNvPr id="22536" name="Grupo 11"/>
          <p:cNvGrpSpPr>
            <a:grpSpLocks/>
          </p:cNvGrpSpPr>
          <p:nvPr/>
        </p:nvGrpSpPr>
        <p:grpSpPr bwMode="auto">
          <a:xfrm>
            <a:off x="4843463" y="2714625"/>
            <a:ext cx="3643312" cy="2767013"/>
            <a:chOff x="5272312" y="2000240"/>
            <a:chExt cx="3643338" cy="2767446"/>
          </a:xfrm>
        </p:grpSpPr>
        <p:pic>
          <p:nvPicPr>
            <p:cNvPr id="22542" name="Picture 7" descr="Brasilia-Cathedral-outside"/>
            <p:cNvPicPr>
              <a:picLocks noChangeAspect="1" noChangeArrowheads="1"/>
            </p:cNvPicPr>
            <p:nvPr/>
          </p:nvPicPr>
          <p:blipFill>
            <a:blip r:embed="rId3"/>
            <a:srcRect/>
            <a:stretch>
              <a:fillRect/>
            </a:stretch>
          </p:blipFill>
          <p:spPr bwMode="auto">
            <a:xfrm>
              <a:off x="5272312" y="2000240"/>
              <a:ext cx="3643338" cy="2428892"/>
            </a:xfrm>
            <a:prstGeom prst="rect">
              <a:avLst/>
            </a:prstGeom>
            <a:noFill/>
            <a:ln w="9525">
              <a:noFill/>
              <a:miter lim="800000"/>
              <a:headEnd/>
              <a:tailEnd/>
            </a:ln>
          </p:spPr>
        </p:pic>
        <p:sp>
          <p:nvSpPr>
            <p:cNvPr id="11" name="CaixaDeTexto 10"/>
            <p:cNvSpPr txBox="1"/>
            <p:nvPr/>
          </p:nvSpPr>
          <p:spPr>
            <a:xfrm>
              <a:off x="5272312" y="4429495"/>
              <a:ext cx="3629051" cy="338191"/>
            </a:xfrm>
            <a:prstGeom prst="rect">
              <a:avLst/>
            </a:prstGeom>
            <a:solidFill>
              <a:schemeClr val="tx2">
                <a:lumMod val="60000"/>
                <a:lumOff val="40000"/>
              </a:schemeClr>
            </a:solidFill>
            <a:ln>
              <a:solidFill>
                <a:schemeClr val="tx2">
                  <a:lumMod val="60000"/>
                  <a:lumOff val="40000"/>
                </a:schemeClr>
              </a:solidFill>
            </a:ln>
          </p:spPr>
          <p:txBody>
            <a:bodyPr>
              <a:spAutoFit/>
            </a:bodyPr>
            <a:lstStyle/>
            <a:p>
              <a:pPr algn="ctr">
                <a:defRPr/>
              </a:pPr>
              <a:r>
                <a:rPr lang="pt-BR" sz="1600" b="1" dirty="0"/>
                <a:t>CATEDRAL DE BRASÍLIA - DF - BRASIL</a:t>
              </a:r>
            </a:p>
          </p:txBody>
        </p:sp>
      </p:grpSp>
      <p:grpSp>
        <p:nvGrpSpPr>
          <p:cNvPr id="22537" name="Grupo 14"/>
          <p:cNvGrpSpPr>
            <a:grpSpLocks/>
          </p:cNvGrpSpPr>
          <p:nvPr/>
        </p:nvGrpSpPr>
        <p:grpSpPr bwMode="auto">
          <a:xfrm>
            <a:off x="714375" y="2716213"/>
            <a:ext cx="3500438" cy="2765425"/>
            <a:chOff x="857224" y="2716932"/>
            <a:chExt cx="2928958" cy="2765134"/>
          </a:xfrm>
        </p:grpSpPr>
        <p:pic>
          <p:nvPicPr>
            <p:cNvPr id="22540" name="Picture 8" descr="stlouis"/>
            <p:cNvPicPr>
              <a:picLocks noChangeAspect="1" noChangeArrowheads="1"/>
            </p:cNvPicPr>
            <p:nvPr/>
          </p:nvPicPr>
          <p:blipFill>
            <a:blip r:embed="rId4"/>
            <a:srcRect/>
            <a:stretch>
              <a:fillRect/>
            </a:stretch>
          </p:blipFill>
          <p:spPr bwMode="auto">
            <a:xfrm>
              <a:off x="857224" y="2716932"/>
              <a:ext cx="2928958" cy="2426580"/>
            </a:xfrm>
            <a:prstGeom prst="rect">
              <a:avLst/>
            </a:prstGeom>
            <a:noFill/>
            <a:ln w="9525">
              <a:noFill/>
              <a:miter lim="800000"/>
              <a:headEnd/>
              <a:tailEnd/>
            </a:ln>
          </p:spPr>
        </p:pic>
        <p:sp>
          <p:nvSpPr>
            <p:cNvPr id="14" name="CaixaDeTexto 13"/>
            <p:cNvSpPr txBox="1"/>
            <p:nvPr/>
          </p:nvSpPr>
          <p:spPr>
            <a:xfrm>
              <a:off x="857224" y="5143964"/>
              <a:ext cx="2928958" cy="338102"/>
            </a:xfrm>
            <a:prstGeom prst="rect">
              <a:avLst/>
            </a:prstGeom>
            <a:solidFill>
              <a:schemeClr val="accent4">
                <a:lumMod val="60000"/>
                <a:lumOff val="40000"/>
              </a:schemeClr>
            </a:solidFill>
            <a:ln>
              <a:solidFill>
                <a:schemeClr val="accent4">
                  <a:lumMod val="60000"/>
                  <a:lumOff val="40000"/>
                </a:schemeClr>
              </a:solidFill>
            </a:ln>
          </p:spPr>
          <p:txBody>
            <a:bodyPr>
              <a:spAutoFit/>
            </a:bodyPr>
            <a:lstStyle/>
            <a:p>
              <a:pPr algn="ctr">
                <a:defRPr/>
              </a:pPr>
              <a:r>
                <a:rPr lang="pt-BR" sz="1600" b="1" dirty="0"/>
                <a:t>ST. LOUIS SCIENCE CENTER - EUA</a:t>
              </a:r>
            </a:p>
          </p:txBody>
        </p:sp>
      </p:grpSp>
      <p:sp>
        <p:nvSpPr>
          <p:cNvPr id="22538" name="CaixaDeTexto 15"/>
          <p:cNvSpPr txBox="1">
            <a:spLocks noChangeArrowheads="1"/>
          </p:cNvSpPr>
          <p:nvPr/>
        </p:nvSpPr>
        <p:spPr bwMode="auto">
          <a:xfrm>
            <a:off x="1928813" y="5715000"/>
            <a:ext cx="4214812" cy="246063"/>
          </a:xfrm>
          <a:prstGeom prst="rect">
            <a:avLst/>
          </a:prstGeom>
          <a:noFill/>
          <a:ln w="9525">
            <a:noFill/>
            <a:miter lim="800000"/>
            <a:headEnd/>
            <a:tailEnd/>
          </a:ln>
        </p:spPr>
        <p:txBody>
          <a:bodyPr>
            <a:spAutoFit/>
          </a:bodyPr>
          <a:lstStyle/>
          <a:p>
            <a:r>
              <a:rPr lang="pt-BR" sz="1000" b="1"/>
              <a:t>Fonte/Imagem: http://www.digistardomes.org/worldlist/stlouis.jpg</a:t>
            </a:r>
          </a:p>
        </p:txBody>
      </p:sp>
      <p:sp>
        <p:nvSpPr>
          <p:cNvPr id="22539" name="CaixaDeTexto 16"/>
          <p:cNvSpPr txBox="1">
            <a:spLocks noChangeArrowheads="1"/>
          </p:cNvSpPr>
          <p:nvPr/>
        </p:nvSpPr>
        <p:spPr bwMode="auto">
          <a:xfrm>
            <a:off x="1928813" y="6040438"/>
            <a:ext cx="7000875" cy="246062"/>
          </a:xfrm>
          <a:prstGeom prst="rect">
            <a:avLst/>
          </a:prstGeom>
          <a:noFill/>
          <a:ln w="9525">
            <a:noFill/>
            <a:miter lim="800000"/>
            <a:headEnd/>
            <a:tailEnd/>
          </a:ln>
        </p:spPr>
        <p:txBody>
          <a:bodyPr>
            <a:spAutoFit/>
          </a:bodyPr>
          <a:lstStyle/>
          <a:p>
            <a:r>
              <a:rPr lang="pt-BR" sz="1000" b="1"/>
              <a:t>Fonte/Texto: IEZZI, Gelson. DOLCE, Osvaldo, et all. Matemática: Ciência e aplicações, volume 3. Saraiva. São Paulo, 2013.</a:t>
            </a:r>
          </a:p>
        </p:txBody>
      </p:sp>
    </p:spTree>
  </p:cSld>
  <p:clrMapOvr>
    <a:masterClrMapping/>
  </p:clrMapOvr>
  <p:transition>
    <p:dissolv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Imagem 1"/>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3555" name="CaixaDeTexto 6"/>
          <p:cNvSpPr txBox="1">
            <a:spLocks noChangeArrowheads="1"/>
          </p:cNvSpPr>
          <p:nvPr/>
        </p:nvSpPr>
        <p:spPr bwMode="auto">
          <a:xfrm>
            <a:off x="320675" y="77788"/>
            <a:ext cx="3960813" cy="646112"/>
          </a:xfrm>
          <a:prstGeom prst="rect">
            <a:avLst/>
          </a:prstGeom>
          <a:noFill/>
          <a:ln w="9525">
            <a:noFill/>
            <a:miter lim="800000"/>
            <a:headEnd/>
            <a:tailEnd/>
          </a:ln>
        </p:spPr>
        <p:txBody>
          <a:bodyPr>
            <a:spAutoFit/>
          </a:bodyPr>
          <a:lstStyle/>
          <a:p>
            <a:pPr algn="just"/>
            <a:r>
              <a:rPr lang="pt-BR" altLang="pt-BR" b="1">
                <a:solidFill>
                  <a:schemeClr val="bg1"/>
                </a:solidFill>
              </a:rPr>
              <a:t>Matemática, 3ª Série, </a:t>
            </a:r>
            <a:r>
              <a:rPr lang="pt-BR" altLang="pt-BR" b="1" i="1">
                <a:solidFill>
                  <a:schemeClr val="bg1"/>
                </a:solidFill>
              </a:rPr>
              <a:t>Geometria Analítica: Estudo das cônicas: Hipérbole </a:t>
            </a:r>
            <a:endParaRPr lang="pt-BR" altLang="pt-BR" b="1">
              <a:solidFill>
                <a:schemeClr val="bg1"/>
              </a:solidFill>
            </a:endParaRPr>
          </a:p>
        </p:txBody>
      </p:sp>
      <p:sp>
        <p:nvSpPr>
          <p:cNvPr id="23556" name="CaixaDeTexto 7"/>
          <p:cNvSpPr txBox="1">
            <a:spLocks noChangeArrowheads="1"/>
          </p:cNvSpPr>
          <p:nvPr/>
        </p:nvSpPr>
        <p:spPr bwMode="auto">
          <a:xfrm>
            <a:off x="214313" y="1220788"/>
            <a:ext cx="4786312" cy="4708525"/>
          </a:xfrm>
          <a:prstGeom prst="rect">
            <a:avLst/>
          </a:prstGeom>
          <a:noFill/>
          <a:ln w="9525">
            <a:noFill/>
            <a:miter lim="800000"/>
            <a:headEnd/>
            <a:tailEnd/>
          </a:ln>
        </p:spPr>
        <p:txBody>
          <a:bodyPr>
            <a:spAutoFit/>
          </a:bodyPr>
          <a:lstStyle/>
          <a:p>
            <a:pPr algn="just"/>
            <a:r>
              <a:rPr lang="pt-BR" sz="2000"/>
              <a:t>Já na engenharia civil, o hiperbolóide (sólido originado da rotação de uma hipérbole) é utilizado na construção de torres de refrigeração de usinas nucleares. Isso se deve ao fato de que o hiperbolóide é uma superfície duplamente regrada, ou seja, para cada um dos seus pontos existem duas retas distintas que se interceptam na superfície (observe detalhe na imagem). Deste modo as torres podem ser construídas com vigas de aço retas, permitindo assim uma minimização dos ventos transversais e mantendo a integridade estrutural com uma utilização mínima de materiais de construção.</a:t>
            </a:r>
          </a:p>
        </p:txBody>
      </p:sp>
      <p:sp>
        <p:nvSpPr>
          <p:cNvPr id="23557" name="CaixaDeTexto 10"/>
          <p:cNvSpPr txBox="1">
            <a:spLocks noChangeArrowheads="1"/>
          </p:cNvSpPr>
          <p:nvPr/>
        </p:nvSpPr>
        <p:spPr bwMode="auto">
          <a:xfrm>
            <a:off x="1785938" y="6000750"/>
            <a:ext cx="6072187" cy="246063"/>
          </a:xfrm>
          <a:prstGeom prst="rect">
            <a:avLst/>
          </a:prstGeom>
          <a:noFill/>
          <a:ln w="9525">
            <a:noFill/>
            <a:miter lim="800000"/>
            <a:headEnd/>
            <a:tailEnd/>
          </a:ln>
        </p:spPr>
        <p:txBody>
          <a:bodyPr>
            <a:spAutoFit/>
          </a:bodyPr>
          <a:lstStyle/>
          <a:p>
            <a:r>
              <a:rPr lang="pt-BR" sz="1000" b="1"/>
              <a:t>Fonte/Imagem: http://parquedaciencia.blogspot.com.br/2013/04/conicas-nocoes-intuitivas-e-aplicacoes.html</a:t>
            </a:r>
          </a:p>
        </p:txBody>
      </p:sp>
      <p:sp>
        <p:nvSpPr>
          <p:cNvPr id="23558" name="CaixaDeTexto 11"/>
          <p:cNvSpPr txBox="1">
            <a:spLocks noChangeArrowheads="1"/>
          </p:cNvSpPr>
          <p:nvPr/>
        </p:nvSpPr>
        <p:spPr bwMode="auto">
          <a:xfrm>
            <a:off x="1785938" y="6183313"/>
            <a:ext cx="7500937" cy="246062"/>
          </a:xfrm>
          <a:prstGeom prst="rect">
            <a:avLst/>
          </a:prstGeom>
          <a:noFill/>
          <a:ln w="9525">
            <a:noFill/>
            <a:miter lim="800000"/>
            <a:headEnd/>
            <a:tailEnd/>
          </a:ln>
        </p:spPr>
        <p:txBody>
          <a:bodyPr>
            <a:spAutoFit/>
          </a:bodyPr>
          <a:lstStyle/>
          <a:p>
            <a:r>
              <a:rPr lang="pt-BR" sz="1000" b="1"/>
              <a:t>Fonte/Texto: http://4.bp.blogspot.com/_Q4Q1j-15Ogw/S88OatRc4oI/AAAAAAAAACw/5_paxl0r2PI/s200/nuclear-power-tower1.jpg</a:t>
            </a:r>
          </a:p>
        </p:txBody>
      </p:sp>
      <p:sp>
        <p:nvSpPr>
          <p:cNvPr id="23559" name="CaixaDeTexto 4"/>
          <p:cNvSpPr txBox="1">
            <a:spLocks noChangeArrowheads="1"/>
          </p:cNvSpPr>
          <p:nvPr/>
        </p:nvSpPr>
        <p:spPr bwMode="auto">
          <a:xfrm>
            <a:off x="285750" y="714375"/>
            <a:ext cx="7215188" cy="523875"/>
          </a:xfrm>
          <a:prstGeom prst="rect">
            <a:avLst/>
          </a:prstGeom>
          <a:noFill/>
          <a:ln w="9525">
            <a:noFill/>
            <a:miter lim="800000"/>
            <a:headEnd/>
            <a:tailEnd/>
          </a:ln>
        </p:spPr>
        <p:txBody>
          <a:bodyPr>
            <a:spAutoFit/>
          </a:bodyPr>
          <a:lstStyle/>
          <a:p>
            <a:r>
              <a:rPr lang="pt-BR" sz="2800" b="1"/>
              <a:t>Utilização e Aplicação de curvas HIPERBÓLICAS</a:t>
            </a:r>
          </a:p>
        </p:txBody>
      </p:sp>
      <p:grpSp>
        <p:nvGrpSpPr>
          <p:cNvPr id="23560" name="Grupo 14"/>
          <p:cNvGrpSpPr>
            <a:grpSpLocks/>
          </p:cNvGrpSpPr>
          <p:nvPr/>
        </p:nvGrpSpPr>
        <p:grpSpPr bwMode="auto">
          <a:xfrm>
            <a:off x="5143500" y="1285875"/>
            <a:ext cx="3786188" cy="4614863"/>
            <a:chOff x="5143504" y="1285860"/>
            <a:chExt cx="3786214" cy="4614952"/>
          </a:xfrm>
        </p:grpSpPr>
        <p:pic>
          <p:nvPicPr>
            <p:cNvPr id="23561" name="Picture 2" descr="nuclear-power-tower1"/>
            <p:cNvPicPr>
              <a:picLocks noChangeAspect="1" noChangeArrowheads="1"/>
            </p:cNvPicPr>
            <p:nvPr/>
          </p:nvPicPr>
          <p:blipFill>
            <a:blip r:embed="rId3"/>
            <a:srcRect/>
            <a:stretch>
              <a:fillRect/>
            </a:stretch>
          </p:blipFill>
          <p:spPr bwMode="auto">
            <a:xfrm>
              <a:off x="5143504" y="1285860"/>
              <a:ext cx="3786214" cy="4214842"/>
            </a:xfrm>
            <a:prstGeom prst="rect">
              <a:avLst/>
            </a:prstGeom>
            <a:noFill/>
            <a:ln w="9525">
              <a:noFill/>
              <a:miter lim="800000"/>
              <a:headEnd/>
              <a:tailEnd/>
            </a:ln>
          </p:spPr>
        </p:pic>
        <p:sp>
          <p:nvSpPr>
            <p:cNvPr id="14" name="CaixaDeTexto 13"/>
            <p:cNvSpPr txBox="1"/>
            <p:nvPr/>
          </p:nvSpPr>
          <p:spPr>
            <a:xfrm>
              <a:off x="5143504" y="5500754"/>
              <a:ext cx="3786214" cy="400058"/>
            </a:xfrm>
            <a:prstGeom prst="rect">
              <a:avLst/>
            </a:prstGeom>
            <a:solidFill>
              <a:schemeClr val="bg2">
                <a:lumMod val="75000"/>
              </a:schemeClr>
            </a:solidFill>
            <a:ln>
              <a:solidFill>
                <a:schemeClr val="bg2">
                  <a:lumMod val="75000"/>
                </a:schemeClr>
              </a:solidFill>
            </a:ln>
          </p:spPr>
          <p:txBody>
            <a:bodyPr>
              <a:spAutoFit/>
            </a:bodyPr>
            <a:lstStyle/>
            <a:p>
              <a:pPr algn="ctr">
                <a:defRPr/>
              </a:pPr>
              <a:r>
                <a:rPr lang="pt-BR" sz="2000" b="1" dirty="0"/>
                <a:t>HIPERBOLÓIDE</a:t>
              </a:r>
            </a:p>
          </p:txBody>
        </p:sp>
      </p:grpSp>
    </p:spTree>
  </p:cSld>
  <p:clrMapOvr>
    <a:masterClrMapping/>
  </p:clrMapOvr>
  <p:transition>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Imagem 1"/>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4579" name="CaixaDeTexto 6"/>
          <p:cNvSpPr txBox="1">
            <a:spLocks noChangeArrowheads="1"/>
          </p:cNvSpPr>
          <p:nvPr/>
        </p:nvSpPr>
        <p:spPr bwMode="auto">
          <a:xfrm>
            <a:off x="320675" y="77788"/>
            <a:ext cx="3960813" cy="646112"/>
          </a:xfrm>
          <a:prstGeom prst="rect">
            <a:avLst/>
          </a:prstGeom>
          <a:noFill/>
          <a:ln w="9525">
            <a:noFill/>
            <a:miter lim="800000"/>
            <a:headEnd/>
            <a:tailEnd/>
          </a:ln>
        </p:spPr>
        <p:txBody>
          <a:bodyPr>
            <a:spAutoFit/>
          </a:bodyPr>
          <a:lstStyle/>
          <a:p>
            <a:pPr algn="just"/>
            <a:r>
              <a:rPr lang="pt-BR" altLang="pt-BR" b="1">
                <a:solidFill>
                  <a:schemeClr val="bg1"/>
                </a:solidFill>
              </a:rPr>
              <a:t>Matemática, 3ª Série, </a:t>
            </a:r>
            <a:r>
              <a:rPr lang="pt-BR" altLang="pt-BR" b="1" i="1">
                <a:solidFill>
                  <a:schemeClr val="bg1"/>
                </a:solidFill>
              </a:rPr>
              <a:t>Geometria Analítica: Estudo das cônicas: Hipérbole </a:t>
            </a:r>
            <a:endParaRPr lang="pt-BR" altLang="pt-BR" b="1">
              <a:solidFill>
                <a:schemeClr val="bg1"/>
              </a:solidFill>
            </a:endParaRPr>
          </a:p>
        </p:txBody>
      </p:sp>
      <p:sp>
        <p:nvSpPr>
          <p:cNvPr id="24580" name="CaixaDeTexto 3"/>
          <p:cNvSpPr txBox="1">
            <a:spLocks noChangeArrowheads="1"/>
          </p:cNvSpPr>
          <p:nvPr/>
        </p:nvSpPr>
        <p:spPr bwMode="auto">
          <a:xfrm>
            <a:off x="142875" y="1220788"/>
            <a:ext cx="5857875" cy="5016500"/>
          </a:xfrm>
          <a:prstGeom prst="rect">
            <a:avLst/>
          </a:prstGeom>
          <a:noFill/>
          <a:ln w="9525">
            <a:noFill/>
            <a:miter lim="800000"/>
            <a:headEnd/>
            <a:tailEnd/>
          </a:ln>
        </p:spPr>
        <p:txBody>
          <a:bodyPr>
            <a:spAutoFit/>
          </a:bodyPr>
          <a:lstStyle/>
          <a:p>
            <a:pPr algn="just"/>
            <a:r>
              <a:rPr lang="pt-BR" sz="2000"/>
              <a:t>Outra importante utilização das hipérboles é no sistema de localização em navegação, denominado de </a:t>
            </a:r>
            <a:r>
              <a:rPr lang="pt-BR" sz="2000" b="1"/>
              <a:t>LORAN </a:t>
            </a:r>
            <a:r>
              <a:rPr lang="pt-BR" sz="2000"/>
              <a:t>(</a:t>
            </a:r>
            <a:r>
              <a:rPr lang="pt-BR" sz="2000" i="1"/>
              <a:t>Long Range Navigation - Navegação de Longa Distância</a:t>
            </a:r>
            <a:r>
              <a:rPr lang="pt-BR" sz="2000"/>
              <a:t>). Este sistema permite a um navegante de um navio ou o piloto de um avião achar sua posição sem confiar em marcos visíveis. O </a:t>
            </a:r>
            <a:r>
              <a:rPr lang="pt-BR" sz="2000" b="1"/>
              <a:t>LORAN </a:t>
            </a:r>
            <a:r>
              <a:rPr lang="pt-BR" sz="2000"/>
              <a:t>utiliza hipérboles confocais, isto é, hipérboles com um dos focos em comum, onde estão os radares que emitem sinais. Cada par de radares dá uma hipérbole que contem a posição do navio ou do avião e, assim, a sua posição exata é o ponto onde as três hipérboles interceptam-se. Essa posição pode ser determinada pela plotagem das três hipérboles em um mapa, obtendo a interseção em comum usando coordenadas e computando algebricamente a interseção.</a:t>
            </a:r>
          </a:p>
        </p:txBody>
      </p:sp>
      <p:sp>
        <p:nvSpPr>
          <p:cNvPr id="24581" name="CaixaDeTexto 4"/>
          <p:cNvSpPr txBox="1">
            <a:spLocks noChangeArrowheads="1"/>
          </p:cNvSpPr>
          <p:nvPr/>
        </p:nvSpPr>
        <p:spPr bwMode="auto">
          <a:xfrm>
            <a:off x="142875" y="714375"/>
            <a:ext cx="7215188" cy="523875"/>
          </a:xfrm>
          <a:prstGeom prst="rect">
            <a:avLst/>
          </a:prstGeom>
          <a:noFill/>
          <a:ln w="9525">
            <a:noFill/>
            <a:miter lim="800000"/>
            <a:headEnd/>
            <a:tailEnd/>
          </a:ln>
        </p:spPr>
        <p:txBody>
          <a:bodyPr>
            <a:spAutoFit/>
          </a:bodyPr>
          <a:lstStyle/>
          <a:p>
            <a:r>
              <a:rPr lang="pt-BR" sz="2800" b="1"/>
              <a:t>Utilização e Aplicação de curvas HIPERBÓLICAS</a:t>
            </a:r>
          </a:p>
        </p:txBody>
      </p:sp>
      <p:sp>
        <p:nvSpPr>
          <p:cNvPr id="24582" name="CaixaDeTexto 9"/>
          <p:cNvSpPr txBox="1">
            <a:spLocks noChangeArrowheads="1"/>
          </p:cNvSpPr>
          <p:nvPr/>
        </p:nvSpPr>
        <p:spPr bwMode="auto">
          <a:xfrm>
            <a:off x="2143125" y="6183313"/>
            <a:ext cx="6572250" cy="246062"/>
          </a:xfrm>
          <a:prstGeom prst="rect">
            <a:avLst/>
          </a:prstGeom>
          <a:noFill/>
          <a:ln w="9525">
            <a:noFill/>
            <a:miter lim="800000"/>
            <a:headEnd/>
            <a:tailEnd/>
          </a:ln>
        </p:spPr>
        <p:txBody>
          <a:bodyPr>
            <a:spAutoFit/>
          </a:bodyPr>
          <a:lstStyle/>
          <a:p>
            <a:r>
              <a:rPr lang="pt-BR" sz="1000" b="1"/>
              <a:t>Fonte/Texto/Imagem: http://parquedaciencia.blogspot.com.br/2013/04/conicas-nocoes-intuitivas-e-aplicacoes.html</a:t>
            </a:r>
          </a:p>
        </p:txBody>
      </p:sp>
      <p:sp>
        <p:nvSpPr>
          <p:cNvPr id="24583" name="CaixaDeTexto 10"/>
          <p:cNvSpPr txBox="1">
            <a:spLocks noChangeArrowheads="1"/>
          </p:cNvSpPr>
          <p:nvPr/>
        </p:nvSpPr>
        <p:spPr bwMode="auto">
          <a:xfrm>
            <a:off x="2143125" y="5969000"/>
            <a:ext cx="4500563" cy="246063"/>
          </a:xfrm>
          <a:prstGeom prst="rect">
            <a:avLst/>
          </a:prstGeom>
          <a:noFill/>
          <a:ln w="9525">
            <a:noFill/>
            <a:miter lim="800000"/>
            <a:headEnd/>
            <a:tailEnd/>
          </a:ln>
        </p:spPr>
        <p:txBody>
          <a:bodyPr>
            <a:spAutoFit/>
          </a:bodyPr>
          <a:lstStyle/>
          <a:p>
            <a:r>
              <a:rPr lang="pt-BR" sz="1000" b="1"/>
              <a:t>Fonte/Imagem: http://badc.nerc.ac.uk/data/radiosglobe/figures/loran.gif</a:t>
            </a:r>
          </a:p>
        </p:txBody>
      </p:sp>
      <p:grpSp>
        <p:nvGrpSpPr>
          <p:cNvPr id="24584" name="Grupo 12"/>
          <p:cNvGrpSpPr>
            <a:grpSpLocks/>
          </p:cNvGrpSpPr>
          <p:nvPr/>
        </p:nvGrpSpPr>
        <p:grpSpPr bwMode="auto">
          <a:xfrm>
            <a:off x="6000750" y="1428750"/>
            <a:ext cx="3014663" cy="4143375"/>
            <a:chOff x="6000760" y="1428736"/>
            <a:chExt cx="3014464" cy="4143404"/>
          </a:xfrm>
        </p:grpSpPr>
        <p:pic>
          <p:nvPicPr>
            <p:cNvPr id="24585" name="Picture 2" descr="loran"/>
            <p:cNvPicPr>
              <a:picLocks noChangeAspect="1" noChangeArrowheads="1"/>
            </p:cNvPicPr>
            <p:nvPr/>
          </p:nvPicPr>
          <p:blipFill>
            <a:blip r:embed="rId3"/>
            <a:srcRect/>
            <a:stretch>
              <a:fillRect/>
            </a:stretch>
          </p:blipFill>
          <p:spPr bwMode="auto">
            <a:xfrm>
              <a:off x="6014828" y="1428736"/>
              <a:ext cx="3000396" cy="3571900"/>
            </a:xfrm>
            <a:prstGeom prst="rect">
              <a:avLst/>
            </a:prstGeom>
            <a:noFill/>
            <a:ln w="9525">
              <a:noFill/>
              <a:miter lim="800000"/>
              <a:headEnd/>
              <a:tailEnd/>
            </a:ln>
          </p:spPr>
        </p:pic>
        <p:sp>
          <p:nvSpPr>
            <p:cNvPr id="12" name="CaixaDeTexto 11"/>
            <p:cNvSpPr txBox="1"/>
            <p:nvPr/>
          </p:nvSpPr>
          <p:spPr>
            <a:xfrm>
              <a:off x="6000760" y="4987936"/>
              <a:ext cx="3000177" cy="584204"/>
            </a:xfrm>
            <a:prstGeom prst="rect">
              <a:avLst/>
            </a:prstGeom>
            <a:solidFill>
              <a:schemeClr val="accent2">
                <a:lumMod val="40000"/>
                <a:lumOff val="60000"/>
              </a:schemeClr>
            </a:solidFill>
            <a:ln>
              <a:solidFill>
                <a:schemeClr val="accent2">
                  <a:lumMod val="40000"/>
                  <a:lumOff val="60000"/>
                </a:schemeClr>
              </a:solidFill>
            </a:ln>
          </p:spPr>
          <p:txBody>
            <a:bodyPr>
              <a:spAutoFit/>
            </a:bodyPr>
            <a:lstStyle/>
            <a:p>
              <a:pPr algn="just">
                <a:defRPr/>
              </a:pPr>
              <a:r>
                <a:rPr lang="pt-BR" sz="1600" b="1" dirty="0"/>
                <a:t>LORAN (</a:t>
              </a:r>
              <a:r>
                <a:rPr lang="pt-BR" sz="1600" b="1" dirty="0" err="1"/>
                <a:t>Long</a:t>
              </a:r>
              <a:r>
                <a:rPr lang="pt-BR" sz="1600" b="1" dirty="0"/>
                <a:t> Range </a:t>
              </a:r>
              <a:r>
                <a:rPr lang="pt-BR" sz="1600" b="1" dirty="0" err="1"/>
                <a:t>Navigation</a:t>
              </a:r>
              <a:r>
                <a:rPr lang="pt-BR" sz="1600" b="1" dirty="0"/>
                <a:t> - Navegação de Longa Distância).</a:t>
              </a:r>
            </a:p>
          </p:txBody>
        </p:sp>
      </p:grpSp>
    </p:spTree>
  </p:cSld>
  <p:clrMapOvr>
    <a:masterClrMapping/>
  </p:clrMapOvr>
  <p:transition>
    <p:dissolv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Imagem 1"/>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5603" name="CaixaDeTexto 6"/>
          <p:cNvSpPr txBox="1">
            <a:spLocks noChangeArrowheads="1"/>
          </p:cNvSpPr>
          <p:nvPr/>
        </p:nvSpPr>
        <p:spPr bwMode="auto">
          <a:xfrm>
            <a:off x="320675" y="77788"/>
            <a:ext cx="3960813" cy="646112"/>
          </a:xfrm>
          <a:prstGeom prst="rect">
            <a:avLst/>
          </a:prstGeom>
          <a:noFill/>
          <a:ln w="9525">
            <a:noFill/>
            <a:miter lim="800000"/>
            <a:headEnd/>
            <a:tailEnd/>
          </a:ln>
        </p:spPr>
        <p:txBody>
          <a:bodyPr>
            <a:spAutoFit/>
          </a:bodyPr>
          <a:lstStyle/>
          <a:p>
            <a:pPr algn="just"/>
            <a:r>
              <a:rPr lang="pt-BR" altLang="pt-BR" b="1">
                <a:solidFill>
                  <a:schemeClr val="bg1"/>
                </a:solidFill>
              </a:rPr>
              <a:t>Matemática, 3ª Série, </a:t>
            </a:r>
            <a:r>
              <a:rPr lang="pt-BR" altLang="pt-BR" b="1" i="1">
                <a:solidFill>
                  <a:schemeClr val="bg1"/>
                </a:solidFill>
              </a:rPr>
              <a:t>Geometria Analítica: Estudo das cônicas: Hipérbole </a:t>
            </a:r>
            <a:endParaRPr lang="pt-BR" altLang="pt-BR" b="1">
              <a:solidFill>
                <a:schemeClr val="bg1"/>
              </a:solidFill>
            </a:endParaRPr>
          </a:p>
        </p:txBody>
      </p:sp>
      <p:sp>
        <p:nvSpPr>
          <p:cNvPr id="25604" name="CaixaDeTexto 3"/>
          <p:cNvSpPr txBox="1">
            <a:spLocks noChangeArrowheads="1"/>
          </p:cNvSpPr>
          <p:nvPr/>
        </p:nvSpPr>
        <p:spPr bwMode="auto">
          <a:xfrm>
            <a:off x="357188" y="2027238"/>
            <a:ext cx="3429000" cy="1816100"/>
          </a:xfrm>
          <a:prstGeom prst="rect">
            <a:avLst/>
          </a:prstGeom>
          <a:noFill/>
          <a:ln w="9525">
            <a:noFill/>
            <a:miter lim="800000"/>
            <a:headEnd/>
            <a:tailEnd/>
          </a:ln>
        </p:spPr>
        <p:txBody>
          <a:bodyPr>
            <a:spAutoFit/>
          </a:bodyPr>
          <a:lstStyle/>
          <a:p>
            <a:pPr algn="just"/>
            <a:r>
              <a:rPr lang="pt-BR" sz="2800"/>
              <a:t>1º) Determine a excentricidade da hipérbole de equação           25x</a:t>
            </a:r>
            <a:r>
              <a:rPr lang="pt-BR" sz="2800" baseline="30000"/>
              <a:t>2</a:t>
            </a:r>
            <a:r>
              <a:rPr lang="pt-BR" sz="2800"/>
              <a:t>  – 16y</a:t>
            </a:r>
            <a:r>
              <a:rPr lang="pt-BR" sz="2800" baseline="30000"/>
              <a:t>2</a:t>
            </a:r>
            <a:r>
              <a:rPr lang="pt-BR" sz="2800"/>
              <a:t> – 400 = 0.</a:t>
            </a:r>
          </a:p>
        </p:txBody>
      </p:sp>
      <p:sp>
        <p:nvSpPr>
          <p:cNvPr id="25605" name="CaixaDeTexto 4"/>
          <p:cNvSpPr txBox="1">
            <a:spLocks noChangeArrowheads="1"/>
          </p:cNvSpPr>
          <p:nvPr/>
        </p:nvSpPr>
        <p:spPr bwMode="auto">
          <a:xfrm>
            <a:off x="285750" y="1047750"/>
            <a:ext cx="2571750" cy="523875"/>
          </a:xfrm>
          <a:prstGeom prst="rect">
            <a:avLst/>
          </a:prstGeom>
          <a:noFill/>
          <a:ln w="9525">
            <a:noFill/>
            <a:miter lim="800000"/>
            <a:headEnd/>
            <a:tailEnd/>
          </a:ln>
        </p:spPr>
        <p:txBody>
          <a:bodyPr>
            <a:spAutoFit/>
          </a:bodyPr>
          <a:lstStyle/>
          <a:p>
            <a:r>
              <a:rPr lang="pt-BR" sz="2800" b="1"/>
              <a:t>EXERCÍCIOS</a:t>
            </a:r>
          </a:p>
        </p:txBody>
      </p:sp>
      <p:sp>
        <p:nvSpPr>
          <p:cNvPr id="25606" name="CaixaDeTexto 8"/>
          <p:cNvSpPr txBox="1">
            <a:spLocks noChangeArrowheads="1"/>
          </p:cNvSpPr>
          <p:nvPr/>
        </p:nvSpPr>
        <p:spPr bwMode="auto">
          <a:xfrm>
            <a:off x="1928813" y="5611813"/>
            <a:ext cx="5357812" cy="246062"/>
          </a:xfrm>
          <a:prstGeom prst="rect">
            <a:avLst/>
          </a:prstGeom>
          <a:noFill/>
          <a:ln w="9525">
            <a:noFill/>
            <a:miter lim="800000"/>
            <a:headEnd/>
            <a:tailEnd/>
          </a:ln>
        </p:spPr>
        <p:txBody>
          <a:bodyPr>
            <a:spAutoFit/>
          </a:bodyPr>
          <a:lstStyle/>
          <a:p>
            <a:r>
              <a:rPr lang="pt-BR" sz="1000" b="1"/>
              <a:t>Fonte/Texto: https://www.algosobre.com.br/matematica/geometria-analitica-hiperbole.html</a:t>
            </a:r>
          </a:p>
        </p:txBody>
      </p:sp>
      <p:pic>
        <p:nvPicPr>
          <p:cNvPr id="25607" name="Picture 2" descr="ANd9GcStTEG4c_fvEioMsCWSKNtzxubx_1bmbxHjtrAQ4Vf2tZfRyKKI"/>
          <p:cNvPicPr>
            <a:picLocks noChangeAspect="1" noChangeArrowheads="1"/>
          </p:cNvPicPr>
          <p:nvPr/>
        </p:nvPicPr>
        <p:blipFill>
          <a:blip r:embed="rId3"/>
          <a:srcRect/>
          <a:stretch>
            <a:fillRect/>
          </a:stretch>
        </p:blipFill>
        <p:spPr bwMode="auto">
          <a:xfrm>
            <a:off x="4500563" y="2668588"/>
            <a:ext cx="3500437" cy="2832100"/>
          </a:xfrm>
          <a:prstGeom prst="rect">
            <a:avLst/>
          </a:prstGeom>
          <a:noFill/>
          <a:ln w="9525">
            <a:noFill/>
            <a:miter lim="800000"/>
            <a:headEnd/>
            <a:tailEnd/>
          </a:ln>
        </p:spPr>
      </p:pic>
      <p:sp>
        <p:nvSpPr>
          <p:cNvPr id="8" name="Texto explicativo em forma de nuvem 7"/>
          <p:cNvSpPr/>
          <p:nvPr/>
        </p:nvSpPr>
        <p:spPr>
          <a:xfrm>
            <a:off x="5072063" y="857250"/>
            <a:ext cx="2643187" cy="1500188"/>
          </a:xfrm>
          <a:prstGeom prst="cloudCallout">
            <a:avLst>
              <a:gd name="adj1" fmla="val -8749"/>
              <a:gd name="adj2" fmla="val 67189"/>
            </a:avLst>
          </a:prstGeom>
          <a:solidFill>
            <a:schemeClr val="accent1">
              <a:lumMod val="40000"/>
              <a:lumOff val="6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dirty="0">
                <a:solidFill>
                  <a:schemeClr val="tx1"/>
                </a:solidFill>
              </a:rPr>
              <a:t>Não esqueça!</a:t>
            </a:r>
          </a:p>
          <a:p>
            <a:pPr algn="ctr">
              <a:defRPr/>
            </a:pPr>
            <a:r>
              <a:rPr lang="pt-BR" dirty="0">
                <a:solidFill>
                  <a:schemeClr val="tx1"/>
                </a:solidFill>
              </a:rPr>
              <a:t>A excentricidade da hipérbole é </a:t>
            </a:r>
            <a:r>
              <a:rPr lang="pt-BR" sz="2000" b="1" dirty="0">
                <a:solidFill>
                  <a:schemeClr val="tx1"/>
                </a:solidFill>
              </a:rPr>
              <a:t>c/a</a:t>
            </a:r>
            <a:endParaRPr lang="pt-BR" b="1" dirty="0">
              <a:solidFill>
                <a:schemeClr val="tx1"/>
              </a:solidFill>
            </a:endParaRPr>
          </a:p>
        </p:txBody>
      </p:sp>
      <p:sp>
        <p:nvSpPr>
          <p:cNvPr id="25609" name="CaixaDeTexto 8"/>
          <p:cNvSpPr txBox="1">
            <a:spLocks noChangeArrowheads="1"/>
          </p:cNvSpPr>
          <p:nvPr/>
        </p:nvSpPr>
        <p:spPr bwMode="auto">
          <a:xfrm>
            <a:off x="1928813" y="5786438"/>
            <a:ext cx="5715000" cy="246062"/>
          </a:xfrm>
          <a:prstGeom prst="rect">
            <a:avLst/>
          </a:prstGeom>
          <a:noFill/>
          <a:ln w="9525">
            <a:noFill/>
            <a:miter lim="800000"/>
            <a:headEnd/>
            <a:tailEnd/>
          </a:ln>
        </p:spPr>
        <p:txBody>
          <a:bodyPr>
            <a:spAutoFit/>
          </a:bodyPr>
          <a:lstStyle/>
          <a:p>
            <a:r>
              <a:rPr lang="pt-BR" sz="1000" b="1"/>
              <a:t>Fonte/Imagem: https://arquitetapage.files.wordpress.com/2014/01/0c557-felicidade-no-trabalho.jpg</a:t>
            </a:r>
          </a:p>
        </p:txBody>
      </p:sp>
      <p:sp>
        <p:nvSpPr>
          <p:cNvPr id="25610" name="CaixaDeTexto 14"/>
          <p:cNvSpPr txBox="1">
            <a:spLocks noChangeArrowheads="1"/>
          </p:cNvSpPr>
          <p:nvPr/>
        </p:nvSpPr>
        <p:spPr bwMode="auto">
          <a:xfrm>
            <a:off x="1900238" y="6000750"/>
            <a:ext cx="6572250" cy="247650"/>
          </a:xfrm>
          <a:prstGeom prst="rect">
            <a:avLst/>
          </a:prstGeom>
          <a:noFill/>
          <a:ln w="9525">
            <a:noFill/>
            <a:miter lim="800000"/>
            <a:headEnd/>
            <a:tailEnd/>
          </a:ln>
        </p:spPr>
        <p:txBody>
          <a:bodyPr>
            <a:spAutoFit/>
          </a:bodyPr>
          <a:lstStyle/>
          <a:p>
            <a:r>
              <a:rPr lang="pt-BR" sz="1000" b="1"/>
              <a:t> Fonte/texto: GIOVANNI, José Ruy e BONJORNO, José Roberto. Matemática completa. Volume 3. FTD, São Paulo, 2005.</a:t>
            </a:r>
          </a:p>
        </p:txBody>
      </p:sp>
      <p:sp>
        <p:nvSpPr>
          <p:cNvPr id="25611" name="CaixaDeTexto 16"/>
          <p:cNvSpPr txBox="1">
            <a:spLocks noChangeArrowheads="1"/>
          </p:cNvSpPr>
          <p:nvPr/>
        </p:nvSpPr>
        <p:spPr bwMode="auto">
          <a:xfrm>
            <a:off x="1928813" y="6173788"/>
            <a:ext cx="7000875" cy="246062"/>
          </a:xfrm>
          <a:prstGeom prst="rect">
            <a:avLst/>
          </a:prstGeom>
          <a:noFill/>
          <a:ln w="9525">
            <a:noFill/>
            <a:miter lim="800000"/>
            <a:headEnd/>
            <a:tailEnd/>
          </a:ln>
        </p:spPr>
        <p:txBody>
          <a:bodyPr>
            <a:spAutoFit/>
          </a:bodyPr>
          <a:lstStyle/>
          <a:p>
            <a:r>
              <a:rPr lang="pt-BR" sz="1000" b="1"/>
              <a:t>Fonte/Texto: IEZZI, Gelson. DOLCE, Osvaldo, et all. Matemática: Ciência e aplicações, volume 3. Saraiva. São Paulo, 2013.</a:t>
            </a:r>
          </a:p>
        </p:txBody>
      </p:sp>
    </p:spTree>
  </p:cSld>
  <p:clrMapOvr>
    <a:masterClrMapping/>
  </p:clrMapOvr>
  <p:transition>
    <p:dissolv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Imagem 1"/>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6627" name="CaixaDeTexto 6"/>
          <p:cNvSpPr txBox="1">
            <a:spLocks noChangeArrowheads="1"/>
          </p:cNvSpPr>
          <p:nvPr/>
        </p:nvSpPr>
        <p:spPr bwMode="auto">
          <a:xfrm>
            <a:off x="320675" y="77788"/>
            <a:ext cx="3960813" cy="646112"/>
          </a:xfrm>
          <a:prstGeom prst="rect">
            <a:avLst/>
          </a:prstGeom>
          <a:noFill/>
          <a:ln w="9525">
            <a:noFill/>
            <a:miter lim="800000"/>
            <a:headEnd/>
            <a:tailEnd/>
          </a:ln>
        </p:spPr>
        <p:txBody>
          <a:bodyPr>
            <a:spAutoFit/>
          </a:bodyPr>
          <a:lstStyle/>
          <a:p>
            <a:pPr algn="just"/>
            <a:r>
              <a:rPr lang="pt-BR" altLang="pt-BR" b="1">
                <a:solidFill>
                  <a:schemeClr val="bg1"/>
                </a:solidFill>
              </a:rPr>
              <a:t>Matemática, 3ª Série, </a:t>
            </a:r>
            <a:r>
              <a:rPr lang="pt-BR" altLang="pt-BR" b="1" i="1">
                <a:solidFill>
                  <a:schemeClr val="bg1"/>
                </a:solidFill>
              </a:rPr>
              <a:t>Geometria Analítica: Estudo das cônicas: Hipérbole </a:t>
            </a:r>
            <a:endParaRPr lang="pt-BR" altLang="pt-BR" b="1">
              <a:solidFill>
                <a:schemeClr val="bg1"/>
              </a:solidFill>
            </a:endParaRPr>
          </a:p>
        </p:txBody>
      </p:sp>
      <p:sp>
        <p:nvSpPr>
          <p:cNvPr id="26628" name="CaixaDeTexto 3"/>
          <p:cNvSpPr txBox="1">
            <a:spLocks noChangeArrowheads="1"/>
          </p:cNvSpPr>
          <p:nvPr/>
        </p:nvSpPr>
        <p:spPr bwMode="auto">
          <a:xfrm>
            <a:off x="500063" y="1071563"/>
            <a:ext cx="1643062" cy="523875"/>
          </a:xfrm>
          <a:prstGeom prst="rect">
            <a:avLst/>
          </a:prstGeom>
          <a:noFill/>
          <a:ln w="9525">
            <a:noFill/>
            <a:miter lim="800000"/>
            <a:headEnd/>
            <a:tailEnd/>
          </a:ln>
        </p:spPr>
        <p:txBody>
          <a:bodyPr>
            <a:spAutoFit/>
          </a:bodyPr>
          <a:lstStyle/>
          <a:p>
            <a:r>
              <a:rPr lang="pt-BR" sz="2800" b="1"/>
              <a:t>SOLUÇÃO</a:t>
            </a:r>
          </a:p>
        </p:txBody>
      </p:sp>
      <p:sp>
        <p:nvSpPr>
          <p:cNvPr id="26629" name="CaixaDeTexto 4"/>
          <p:cNvSpPr txBox="1">
            <a:spLocks noChangeArrowheads="1"/>
          </p:cNvSpPr>
          <p:nvPr/>
        </p:nvSpPr>
        <p:spPr bwMode="auto">
          <a:xfrm>
            <a:off x="500063" y="2014538"/>
            <a:ext cx="8286750" cy="1200150"/>
          </a:xfrm>
          <a:prstGeom prst="rect">
            <a:avLst/>
          </a:prstGeom>
          <a:noFill/>
          <a:ln w="9525">
            <a:noFill/>
            <a:miter lim="800000"/>
            <a:headEnd/>
            <a:tailEnd/>
          </a:ln>
        </p:spPr>
        <p:txBody>
          <a:bodyPr>
            <a:spAutoFit/>
          </a:bodyPr>
          <a:lstStyle/>
          <a:p>
            <a:pPr algn="just"/>
            <a:r>
              <a:rPr lang="pt-BR" sz="2400"/>
              <a:t>Temos: 25x</a:t>
            </a:r>
            <a:r>
              <a:rPr lang="pt-BR" sz="2400" baseline="30000"/>
              <a:t>2</a:t>
            </a:r>
            <a:r>
              <a:rPr lang="pt-BR" sz="2400"/>
              <a:t> - 16y</a:t>
            </a:r>
            <a:r>
              <a:rPr lang="pt-BR" sz="2400" baseline="30000"/>
              <a:t>2</a:t>
            </a:r>
            <a:r>
              <a:rPr lang="pt-BR" sz="2400"/>
              <a:t> = 400. Observe que a equação da hipérbole não está na forma reduzida. Vamos dividir ambos os membro por 400. Fica então: x²/16 - y²/25 = 1.</a:t>
            </a:r>
          </a:p>
        </p:txBody>
      </p:sp>
      <p:sp>
        <p:nvSpPr>
          <p:cNvPr id="26630" name="CaixaDeTexto 5"/>
          <p:cNvSpPr txBox="1">
            <a:spLocks noChangeArrowheads="1"/>
          </p:cNvSpPr>
          <p:nvPr/>
        </p:nvSpPr>
        <p:spPr bwMode="auto">
          <a:xfrm>
            <a:off x="500063" y="3371850"/>
            <a:ext cx="8215312" cy="1938338"/>
          </a:xfrm>
          <a:prstGeom prst="rect">
            <a:avLst/>
          </a:prstGeom>
          <a:noFill/>
          <a:ln w="9525">
            <a:noFill/>
            <a:miter lim="800000"/>
            <a:headEnd/>
            <a:tailEnd/>
          </a:ln>
        </p:spPr>
        <p:txBody>
          <a:bodyPr>
            <a:spAutoFit/>
          </a:bodyPr>
          <a:lstStyle/>
          <a:p>
            <a:pPr algn="just"/>
            <a:r>
              <a:rPr lang="pt-BR" sz="2400"/>
              <a:t>Portanto, a</a:t>
            </a:r>
            <a:r>
              <a:rPr lang="pt-BR" sz="2400" baseline="30000"/>
              <a:t>2</a:t>
            </a:r>
            <a:r>
              <a:rPr lang="pt-BR" sz="2400"/>
              <a:t> = 16 .: </a:t>
            </a:r>
            <a:r>
              <a:rPr lang="pt-BR" sz="2400" b="1"/>
              <a:t>a = 4 </a:t>
            </a:r>
            <a:r>
              <a:rPr lang="pt-BR" sz="2400"/>
              <a:t>e b</a:t>
            </a:r>
            <a:r>
              <a:rPr lang="pt-BR" sz="2400" baseline="30000"/>
              <a:t>2</a:t>
            </a:r>
            <a:r>
              <a:rPr lang="pt-BR" sz="2400"/>
              <a:t> = 25 .: </a:t>
            </a:r>
            <a:r>
              <a:rPr lang="pt-BR" sz="2400" b="1"/>
              <a:t>b = 5</a:t>
            </a:r>
            <a:r>
              <a:rPr lang="pt-BR" sz="2400"/>
              <a:t>.</a:t>
            </a:r>
            <a:br>
              <a:rPr lang="pt-BR" sz="2400"/>
            </a:br>
            <a:r>
              <a:rPr lang="pt-BR" sz="2400"/>
              <a:t>Como na hipérbole c</a:t>
            </a:r>
            <a:r>
              <a:rPr lang="pt-BR" sz="2400" baseline="30000"/>
              <a:t>2</a:t>
            </a:r>
            <a:r>
              <a:rPr lang="pt-BR" sz="2400"/>
              <a:t> = a</a:t>
            </a:r>
            <a:r>
              <a:rPr lang="pt-BR" sz="2400" baseline="30000"/>
              <a:t>2</a:t>
            </a:r>
            <a:r>
              <a:rPr lang="pt-BR" sz="2400"/>
              <a:t> + b</a:t>
            </a:r>
            <a:r>
              <a:rPr lang="pt-BR" sz="2400" baseline="30000"/>
              <a:t>2</a:t>
            </a:r>
            <a:r>
              <a:rPr lang="pt-BR" sz="2400"/>
              <a:t> , vem c² = 16 + 25 .: c² = 41            </a:t>
            </a:r>
            <a:r>
              <a:rPr lang="pt-BR" sz="2400" b="1"/>
              <a:t>c = √41</a:t>
            </a:r>
            <a:r>
              <a:rPr lang="pt-BR" sz="2400"/>
              <a:t>. </a:t>
            </a:r>
          </a:p>
          <a:p>
            <a:pPr algn="just"/>
            <a:r>
              <a:rPr lang="pt-BR" sz="2400"/>
              <a:t>Lembre-se de que a excentricidade da hipérbole é c/a, então:     </a:t>
            </a:r>
            <a:r>
              <a:rPr lang="pt-BR" sz="2400" b="1"/>
              <a:t>e = √41/4</a:t>
            </a:r>
            <a:r>
              <a:rPr lang="pt-BR" sz="2400"/>
              <a:t>, ou seja, aproximadamente igual a</a:t>
            </a:r>
            <a:r>
              <a:rPr lang="pt-BR" sz="2400" b="1"/>
              <a:t> 1,6</a:t>
            </a:r>
            <a:r>
              <a:rPr lang="pt-BR" sz="2400"/>
              <a:t>.</a:t>
            </a:r>
          </a:p>
        </p:txBody>
      </p:sp>
      <p:sp>
        <p:nvSpPr>
          <p:cNvPr id="26631" name="CaixaDeTexto 8"/>
          <p:cNvSpPr txBox="1">
            <a:spLocks noChangeArrowheads="1"/>
          </p:cNvSpPr>
          <p:nvPr/>
        </p:nvSpPr>
        <p:spPr bwMode="auto">
          <a:xfrm>
            <a:off x="1928813" y="5810250"/>
            <a:ext cx="5357812" cy="246063"/>
          </a:xfrm>
          <a:prstGeom prst="rect">
            <a:avLst/>
          </a:prstGeom>
          <a:noFill/>
          <a:ln w="9525">
            <a:noFill/>
            <a:miter lim="800000"/>
            <a:headEnd/>
            <a:tailEnd/>
          </a:ln>
        </p:spPr>
        <p:txBody>
          <a:bodyPr>
            <a:spAutoFit/>
          </a:bodyPr>
          <a:lstStyle/>
          <a:p>
            <a:r>
              <a:rPr lang="pt-BR" sz="1000" b="1"/>
              <a:t>Fonte/Texto: https://www.algosobre.com.br/matematica/geometria-analitica-hiperbole.html</a:t>
            </a:r>
          </a:p>
        </p:txBody>
      </p:sp>
      <p:sp>
        <p:nvSpPr>
          <p:cNvPr id="26632" name="CaixaDeTexto 14"/>
          <p:cNvSpPr txBox="1">
            <a:spLocks noChangeArrowheads="1"/>
          </p:cNvSpPr>
          <p:nvPr/>
        </p:nvSpPr>
        <p:spPr bwMode="auto">
          <a:xfrm>
            <a:off x="1900238" y="6000750"/>
            <a:ext cx="6572250" cy="247650"/>
          </a:xfrm>
          <a:prstGeom prst="rect">
            <a:avLst/>
          </a:prstGeom>
          <a:noFill/>
          <a:ln w="9525">
            <a:noFill/>
            <a:miter lim="800000"/>
            <a:headEnd/>
            <a:tailEnd/>
          </a:ln>
        </p:spPr>
        <p:txBody>
          <a:bodyPr>
            <a:spAutoFit/>
          </a:bodyPr>
          <a:lstStyle/>
          <a:p>
            <a:r>
              <a:rPr lang="pt-BR" sz="1000" b="1"/>
              <a:t> Fonte/texto: GIOVANNI, José Ruy e BONJORNO, José Roberto. Matemática completa. Volume 3. FTD, São Paulo, 2005.</a:t>
            </a:r>
          </a:p>
        </p:txBody>
      </p:sp>
      <p:sp>
        <p:nvSpPr>
          <p:cNvPr id="26633" name="CaixaDeTexto 16"/>
          <p:cNvSpPr txBox="1">
            <a:spLocks noChangeArrowheads="1"/>
          </p:cNvSpPr>
          <p:nvPr/>
        </p:nvSpPr>
        <p:spPr bwMode="auto">
          <a:xfrm>
            <a:off x="1928813" y="6173788"/>
            <a:ext cx="7000875" cy="246062"/>
          </a:xfrm>
          <a:prstGeom prst="rect">
            <a:avLst/>
          </a:prstGeom>
          <a:noFill/>
          <a:ln w="9525">
            <a:noFill/>
            <a:miter lim="800000"/>
            <a:headEnd/>
            <a:tailEnd/>
          </a:ln>
        </p:spPr>
        <p:txBody>
          <a:bodyPr>
            <a:spAutoFit/>
          </a:bodyPr>
          <a:lstStyle/>
          <a:p>
            <a:r>
              <a:rPr lang="pt-BR" sz="1000" b="1"/>
              <a:t>Fonte/Texto: IEZZI, Gelson. DOLCE, Osvaldo, et all. Matemática: Ciência e aplicações, volume 3. Saraiva. São Paulo, 2013.</a:t>
            </a:r>
          </a:p>
        </p:txBody>
      </p:sp>
    </p:spTree>
  </p:cSld>
  <p:clrMapOvr>
    <a:masterClrMapping/>
  </p:clrMapOvr>
  <p:transition>
    <p:dissolv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Imagem 1"/>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7651" name="CaixaDeTexto 6"/>
          <p:cNvSpPr txBox="1">
            <a:spLocks noChangeArrowheads="1"/>
          </p:cNvSpPr>
          <p:nvPr/>
        </p:nvSpPr>
        <p:spPr bwMode="auto">
          <a:xfrm>
            <a:off x="320675" y="77788"/>
            <a:ext cx="3960813" cy="646112"/>
          </a:xfrm>
          <a:prstGeom prst="rect">
            <a:avLst/>
          </a:prstGeom>
          <a:noFill/>
          <a:ln w="9525">
            <a:noFill/>
            <a:miter lim="800000"/>
            <a:headEnd/>
            <a:tailEnd/>
          </a:ln>
        </p:spPr>
        <p:txBody>
          <a:bodyPr>
            <a:spAutoFit/>
          </a:bodyPr>
          <a:lstStyle/>
          <a:p>
            <a:pPr algn="just"/>
            <a:r>
              <a:rPr lang="pt-BR" altLang="pt-BR" b="1">
                <a:solidFill>
                  <a:schemeClr val="bg1"/>
                </a:solidFill>
              </a:rPr>
              <a:t>Matemática, 3ª Série, </a:t>
            </a:r>
            <a:r>
              <a:rPr lang="pt-BR" altLang="pt-BR" b="1" i="1">
                <a:solidFill>
                  <a:schemeClr val="bg1"/>
                </a:solidFill>
              </a:rPr>
              <a:t>Geometria Analítica: Estudo das cônicas: Hipérbole </a:t>
            </a:r>
            <a:endParaRPr lang="pt-BR" altLang="pt-BR" b="1">
              <a:solidFill>
                <a:schemeClr val="bg1"/>
              </a:solidFill>
            </a:endParaRPr>
          </a:p>
        </p:txBody>
      </p:sp>
      <p:sp>
        <p:nvSpPr>
          <p:cNvPr id="27652" name="CaixaDeTexto 4"/>
          <p:cNvSpPr txBox="1">
            <a:spLocks noChangeArrowheads="1"/>
          </p:cNvSpPr>
          <p:nvPr/>
        </p:nvSpPr>
        <p:spPr bwMode="auto">
          <a:xfrm>
            <a:off x="285750" y="1047750"/>
            <a:ext cx="2571750" cy="523875"/>
          </a:xfrm>
          <a:prstGeom prst="rect">
            <a:avLst/>
          </a:prstGeom>
          <a:noFill/>
          <a:ln w="9525">
            <a:noFill/>
            <a:miter lim="800000"/>
            <a:headEnd/>
            <a:tailEnd/>
          </a:ln>
        </p:spPr>
        <p:txBody>
          <a:bodyPr>
            <a:spAutoFit/>
          </a:bodyPr>
          <a:lstStyle/>
          <a:p>
            <a:r>
              <a:rPr lang="pt-BR" sz="2800" b="1"/>
              <a:t>EXERCÍCIOS</a:t>
            </a:r>
          </a:p>
        </p:txBody>
      </p:sp>
      <p:sp>
        <p:nvSpPr>
          <p:cNvPr id="27653" name="CaixaDeTexto 5"/>
          <p:cNvSpPr txBox="1">
            <a:spLocks noChangeArrowheads="1"/>
          </p:cNvSpPr>
          <p:nvPr/>
        </p:nvSpPr>
        <p:spPr bwMode="auto">
          <a:xfrm>
            <a:off x="357188" y="1928813"/>
            <a:ext cx="4643437" cy="1384300"/>
          </a:xfrm>
          <a:prstGeom prst="rect">
            <a:avLst/>
          </a:prstGeom>
          <a:noFill/>
          <a:ln w="9525">
            <a:noFill/>
            <a:miter lim="800000"/>
            <a:headEnd/>
            <a:tailEnd/>
          </a:ln>
        </p:spPr>
        <p:txBody>
          <a:bodyPr>
            <a:spAutoFit/>
          </a:bodyPr>
          <a:lstStyle/>
          <a:p>
            <a:pPr algn="just"/>
            <a:r>
              <a:rPr lang="pt-BR" sz="2800"/>
              <a:t>2º) Determine a distância focal da hipérbole de equação       25x</a:t>
            </a:r>
            <a:r>
              <a:rPr lang="pt-BR" sz="2800" baseline="30000"/>
              <a:t>2</a:t>
            </a:r>
            <a:r>
              <a:rPr lang="pt-BR" sz="2800"/>
              <a:t> – 9y</a:t>
            </a:r>
            <a:r>
              <a:rPr lang="pt-BR" sz="2800" baseline="30000"/>
              <a:t>2</a:t>
            </a:r>
            <a:r>
              <a:rPr lang="pt-BR" sz="2800"/>
              <a:t> = 225 .</a:t>
            </a:r>
          </a:p>
        </p:txBody>
      </p:sp>
      <p:pic>
        <p:nvPicPr>
          <p:cNvPr id="27654" name="Picture 6" descr="httpwpclicrbscombrporaifiles201212happy-face1png"/>
          <p:cNvPicPr>
            <a:picLocks noChangeAspect="1" noChangeArrowheads="1"/>
          </p:cNvPicPr>
          <p:nvPr/>
        </p:nvPicPr>
        <p:blipFill>
          <a:blip r:embed="rId3"/>
          <a:srcRect/>
          <a:stretch>
            <a:fillRect/>
          </a:stretch>
        </p:blipFill>
        <p:spPr bwMode="auto">
          <a:xfrm>
            <a:off x="6000750" y="2732088"/>
            <a:ext cx="2286000" cy="2482850"/>
          </a:xfrm>
          <a:prstGeom prst="rect">
            <a:avLst/>
          </a:prstGeom>
          <a:noFill/>
          <a:ln w="9525">
            <a:noFill/>
            <a:miter lim="800000"/>
            <a:headEnd/>
            <a:tailEnd/>
          </a:ln>
        </p:spPr>
      </p:pic>
      <p:sp>
        <p:nvSpPr>
          <p:cNvPr id="27655" name="CaixaDeTexto 6"/>
          <p:cNvSpPr txBox="1">
            <a:spLocks noChangeArrowheads="1"/>
          </p:cNvSpPr>
          <p:nvPr/>
        </p:nvSpPr>
        <p:spPr bwMode="auto">
          <a:xfrm>
            <a:off x="1785938" y="5611813"/>
            <a:ext cx="5357812" cy="246062"/>
          </a:xfrm>
          <a:prstGeom prst="rect">
            <a:avLst/>
          </a:prstGeom>
          <a:noFill/>
          <a:ln w="9525">
            <a:noFill/>
            <a:miter lim="800000"/>
            <a:headEnd/>
            <a:tailEnd/>
          </a:ln>
        </p:spPr>
        <p:txBody>
          <a:bodyPr>
            <a:spAutoFit/>
          </a:bodyPr>
          <a:lstStyle/>
          <a:p>
            <a:r>
              <a:rPr lang="pt-BR" sz="1000" b="1"/>
              <a:t>Fonte/Texto: https://www.algosobre.com.br/matematica/geometria-analitica-hiperbole.html</a:t>
            </a:r>
          </a:p>
        </p:txBody>
      </p:sp>
      <p:sp>
        <p:nvSpPr>
          <p:cNvPr id="8" name="Texto explicativo em forma de nuvem 7"/>
          <p:cNvSpPr/>
          <p:nvPr/>
        </p:nvSpPr>
        <p:spPr>
          <a:xfrm>
            <a:off x="6357938" y="1000125"/>
            <a:ext cx="2143125" cy="1428750"/>
          </a:xfrm>
          <a:prstGeom prst="cloudCallou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b="1" dirty="0">
                <a:solidFill>
                  <a:schemeClr val="accent3">
                    <a:lumMod val="50000"/>
                  </a:schemeClr>
                </a:solidFill>
              </a:rPr>
              <a:t>Lembre-se! A distância focal  é 2c.</a:t>
            </a:r>
          </a:p>
        </p:txBody>
      </p:sp>
      <p:sp>
        <p:nvSpPr>
          <p:cNvPr id="27657" name="CaixaDeTexto 8"/>
          <p:cNvSpPr txBox="1">
            <a:spLocks noChangeArrowheads="1"/>
          </p:cNvSpPr>
          <p:nvPr/>
        </p:nvSpPr>
        <p:spPr bwMode="auto">
          <a:xfrm>
            <a:off x="1785938" y="5786438"/>
            <a:ext cx="7358062" cy="230187"/>
          </a:xfrm>
          <a:prstGeom prst="rect">
            <a:avLst/>
          </a:prstGeom>
          <a:noFill/>
          <a:ln w="9525">
            <a:noFill/>
            <a:miter lim="800000"/>
            <a:headEnd/>
            <a:tailEnd/>
          </a:ln>
        </p:spPr>
        <p:txBody>
          <a:bodyPr>
            <a:spAutoFit/>
          </a:bodyPr>
          <a:lstStyle/>
          <a:p>
            <a:r>
              <a:rPr lang="pt-BR" sz="900"/>
              <a:t>Fonte/Imagem: http://revistadonna.clicrbs.com.br/porai/wp-content/uploads/sites/5/2012/12/httpwpclicrbscombrporaifiles201212happy-face1png.png</a:t>
            </a:r>
          </a:p>
        </p:txBody>
      </p:sp>
      <p:sp>
        <p:nvSpPr>
          <p:cNvPr id="27658" name="CaixaDeTexto 14"/>
          <p:cNvSpPr txBox="1">
            <a:spLocks noChangeArrowheads="1"/>
          </p:cNvSpPr>
          <p:nvPr/>
        </p:nvSpPr>
        <p:spPr bwMode="auto">
          <a:xfrm>
            <a:off x="1757363" y="6000750"/>
            <a:ext cx="6572250" cy="247650"/>
          </a:xfrm>
          <a:prstGeom prst="rect">
            <a:avLst/>
          </a:prstGeom>
          <a:noFill/>
          <a:ln w="9525">
            <a:noFill/>
            <a:miter lim="800000"/>
            <a:headEnd/>
            <a:tailEnd/>
          </a:ln>
        </p:spPr>
        <p:txBody>
          <a:bodyPr>
            <a:spAutoFit/>
          </a:bodyPr>
          <a:lstStyle/>
          <a:p>
            <a:r>
              <a:rPr lang="pt-BR" sz="1000" b="1"/>
              <a:t> Fonte/texto: GIOVANNI, José Ruy e BONJORNO, José Roberto. Matemática completa. Volume 3. FTD, São Paulo, 2005.</a:t>
            </a:r>
          </a:p>
        </p:txBody>
      </p:sp>
      <p:sp>
        <p:nvSpPr>
          <p:cNvPr id="27659" name="CaixaDeTexto 16"/>
          <p:cNvSpPr txBox="1">
            <a:spLocks noChangeArrowheads="1"/>
          </p:cNvSpPr>
          <p:nvPr/>
        </p:nvSpPr>
        <p:spPr bwMode="auto">
          <a:xfrm>
            <a:off x="1785938" y="6173788"/>
            <a:ext cx="7000875" cy="246062"/>
          </a:xfrm>
          <a:prstGeom prst="rect">
            <a:avLst/>
          </a:prstGeom>
          <a:noFill/>
          <a:ln w="9525">
            <a:noFill/>
            <a:miter lim="800000"/>
            <a:headEnd/>
            <a:tailEnd/>
          </a:ln>
        </p:spPr>
        <p:txBody>
          <a:bodyPr>
            <a:spAutoFit/>
          </a:bodyPr>
          <a:lstStyle/>
          <a:p>
            <a:r>
              <a:rPr lang="pt-BR" sz="1000" b="1"/>
              <a:t>Fonte/Texto: IEZZI, Gelson. DOLCE, Osvaldo, et all. Matemática: Ciência e aplicações, volume 3. Saraiva. São Paulo, 2013.</a:t>
            </a:r>
          </a:p>
        </p:txBody>
      </p:sp>
    </p:spTree>
  </p:cSld>
  <p:clrMapOvr>
    <a:masterClrMapping/>
  </p:clrMapOvr>
  <p:transition>
    <p:dissolv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Imagem 1"/>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8675" name="CaixaDeTexto 6"/>
          <p:cNvSpPr txBox="1">
            <a:spLocks noChangeArrowheads="1"/>
          </p:cNvSpPr>
          <p:nvPr/>
        </p:nvSpPr>
        <p:spPr bwMode="auto">
          <a:xfrm>
            <a:off x="320675" y="77788"/>
            <a:ext cx="3960813" cy="646112"/>
          </a:xfrm>
          <a:prstGeom prst="rect">
            <a:avLst/>
          </a:prstGeom>
          <a:noFill/>
          <a:ln w="9525">
            <a:noFill/>
            <a:miter lim="800000"/>
            <a:headEnd/>
            <a:tailEnd/>
          </a:ln>
        </p:spPr>
        <p:txBody>
          <a:bodyPr>
            <a:spAutoFit/>
          </a:bodyPr>
          <a:lstStyle/>
          <a:p>
            <a:pPr algn="just"/>
            <a:r>
              <a:rPr lang="pt-BR" altLang="pt-BR" b="1">
                <a:solidFill>
                  <a:schemeClr val="bg1"/>
                </a:solidFill>
              </a:rPr>
              <a:t>Matemática, 3ª Série, </a:t>
            </a:r>
            <a:r>
              <a:rPr lang="pt-BR" altLang="pt-BR" b="1" i="1">
                <a:solidFill>
                  <a:schemeClr val="bg1"/>
                </a:solidFill>
              </a:rPr>
              <a:t>Geometria Analítica: Estudo das cônicas: Hipérbole </a:t>
            </a:r>
            <a:endParaRPr lang="pt-BR" altLang="pt-BR" b="1">
              <a:solidFill>
                <a:schemeClr val="bg1"/>
              </a:solidFill>
            </a:endParaRPr>
          </a:p>
        </p:txBody>
      </p:sp>
      <p:sp>
        <p:nvSpPr>
          <p:cNvPr id="28676" name="CaixaDeTexto 3"/>
          <p:cNvSpPr txBox="1">
            <a:spLocks noChangeArrowheads="1"/>
          </p:cNvSpPr>
          <p:nvPr/>
        </p:nvSpPr>
        <p:spPr bwMode="auto">
          <a:xfrm>
            <a:off x="357188" y="1857375"/>
            <a:ext cx="8286750" cy="2678113"/>
          </a:xfrm>
          <a:prstGeom prst="rect">
            <a:avLst/>
          </a:prstGeom>
          <a:noFill/>
          <a:ln w="9525">
            <a:noFill/>
            <a:miter lim="800000"/>
            <a:headEnd/>
            <a:tailEnd/>
          </a:ln>
        </p:spPr>
        <p:txBody>
          <a:bodyPr>
            <a:spAutoFit/>
          </a:bodyPr>
          <a:lstStyle/>
          <a:p>
            <a:pPr algn="just"/>
            <a:r>
              <a:rPr lang="pt-BR" sz="2400"/>
              <a:t>Dividindo ambos os membros da equação 25x</a:t>
            </a:r>
            <a:r>
              <a:rPr lang="pt-BR" sz="2400" baseline="30000"/>
              <a:t>2</a:t>
            </a:r>
            <a:r>
              <a:rPr lang="pt-BR" sz="2400"/>
              <a:t> – 9y</a:t>
            </a:r>
            <a:r>
              <a:rPr lang="pt-BR" sz="2400" baseline="30000"/>
              <a:t>2</a:t>
            </a:r>
            <a:r>
              <a:rPr lang="pt-BR" sz="2400"/>
              <a:t> = 225 por 225, encontramos: x²/9 – y²/25.</a:t>
            </a:r>
          </a:p>
          <a:p>
            <a:pPr algn="just"/>
            <a:r>
              <a:rPr lang="pt-BR" sz="2400"/>
              <a:t>Dessa equação obtemos: a</a:t>
            </a:r>
            <a:r>
              <a:rPr lang="pt-BR" sz="2400" baseline="30000"/>
              <a:t>2 </a:t>
            </a:r>
            <a:r>
              <a:rPr lang="pt-BR" sz="2400"/>
              <a:t>= 9 .: </a:t>
            </a:r>
            <a:r>
              <a:rPr lang="pt-BR" sz="2400" b="1" u="sng"/>
              <a:t>a = 3</a:t>
            </a:r>
            <a:r>
              <a:rPr lang="pt-BR" sz="2400" b="1"/>
              <a:t> </a:t>
            </a:r>
            <a:r>
              <a:rPr lang="pt-BR" sz="2400"/>
              <a:t>e b</a:t>
            </a:r>
            <a:r>
              <a:rPr lang="pt-BR" sz="2400" baseline="30000"/>
              <a:t>2 </a:t>
            </a:r>
            <a:r>
              <a:rPr lang="pt-BR" sz="2400"/>
              <a:t>= 25 .: </a:t>
            </a:r>
            <a:r>
              <a:rPr lang="pt-BR" sz="2400" b="1" u="sng"/>
              <a:t>b = 5</a:t>
            </a:r>
            <a:r>
              <a:rPr lang="pt-BR" sz="2400"/>
              <a:t>. Portanto, como na hipérbole c</a:t>
            </a:r>
            <a:r>
              <a:rPr lang="pt-BR" sz="2400" baseline="30000"/>
              <a:t>2</a:t>
            </a:r>
            <a:r>
              <a:rPr lang="pt-BR" sz="2400"/>
              <a:t> = a</a:t>
            </a:r>
            <a:r>
              <a:rPr lang="pt-BR" sz="2400" baseline="30000"/>
              <a:t>2</a:t>
            </a:r>
            <a:r>
              <a:rPr lang="pt-BR" sz="2400"/>
              <a:t> + b</a:t>
            </a:r>
            <a:r>
              <a:rPr lang="pt-BR" sz="2400" baseline="30000"/>
              <a:t>2</a:t>
            </a:r>
            <a:r>
              <a:rPr lang="pt-BR" sz="2400"/>
              <a:t> e substituindo os valores de a e b, temos: c² = 9 + 25 .: c² = 34, então </a:t>
            </a:r>
            <a:r>
              <a:rPr lang="pt-BR" sz="2400" b="1" u="sng"/>
              <a:t>c = √34</a:t>
            </a:r>
            <a:r>
              <a:rPr lang="pt-BR" sz="2400"/>
              <a:t>. </a:t>
            </a:r>
          </a:p>
          <a:p>
            <a:pPr algn="just"/>
            <a:r>
              <a:rPr lang="pt-BR" sz="2400"/>
              <a:t>Como a distância focal da hipérbole  é igual a 2c, então a distância focal dessa hipérbole será: </a:t>
            </a:r>
            <a:r>
              <a:rPr lang="pt-BR" sz="2400" b="1"/>
              <a:t>2 √34.</a:t>
            </a:r>
          </a:p>
        </p:txBody>
      </p:sp>
      <p:sp>
        <p:nvSpPr>
          <p:cNvPr id="28677" name="CaixaDeTexto 4"/>
          <p:cNvSpPr txBox="1">
            <a:spLocks noChangeArrowheads="1"/>
          </p:cNvSpPr>
          <p:nvPr/>
        </p:nvSpPr>
        <p:spPr bwMode="auto">
          <a:xfrm>
            <a:off x="500063" y="1071563"/>
            <a:ext cx="1643062" cy="523875"/>
          </a:xfrm>
          <a:prstGeom prst="rect">
            <a:avLst/>
          </a:prstGeom>
          <a:noFill/>
          <a:ln w="9525">
            <a:noFill/>
            <a:miter lim="800000"/>
            <a:headEnd/>
            <a:tailEnd/>
          </a:ln>
        </p:spPr>
        <p:txBody>
          <a:bodyPr>
            <a:spAutoFit/>
          </a:bodyPr>
          <a:lstStyle/>
          <a:p>
            <a:r>
              <a:rPr lang="pt-BR" sz="2800" b="1"/>
              <a:t>SOLUÇÃO</a:t>
            </a:r>
          </a:p>
        </p:txBody>
      </p:sp>
      <p:sp>
        <p:nvSpPr>
          <p:cNvPr id="28678" name="CaixaDeTexto 6"/>
          <p:cNvSpPr txBox="1">
            <a:spLocks noChangeArrowheads="1"/>
          </p:cNvSpPr>
          <p:nvPr/>
        </p:nvSpPr>
        <p:spPr bwMode="auto">
          <a:xfrm>
            <a:off x="1928813" y="5826125"/>
            <a:ext cx="5357812" cy="246063"/>
          </a:xfrm>
          <a:prstGeom prst="rect">
            <a:avLst/>
          </a:prstGeom>
          <a:noFill/>
          <a:ln w="9525">
            <a:noFill/>
            <a:miter lim="800000"/>
            <a:headEnd/>
            <a:tailEnd/>
          </a:ln>
        </p:spPr>
        <p:txBody>
          <a:bodyPr>
            <a:spAutoFit/>
          </a:bodyPr>
          <a:lstStyle/>
          <a:p>
            <a:r>
              <a:rPr lang="pt-BR" sz="1000" b="1"/>
              <a:t>Fonte/Texto: https://www.algosobre.com.br/matematica/geometria-analitica-hiperbole.html</a:t>
            </a:r>
          </a:p>
        </p:txBody>
      </p:sp>
      <p:sp>
        <p:nvSpPr>
          <p:cNvPr id="28679" name="CaixaDeTexto 14"/>
          <p:cNvSpPr txBox="1">
            <a:spLocks noChangeArrowheads="1"/>
          </p:cNvSpPr>
          <p:nvPr/>
        </p:nvSpPr>
        <p:spPr bwMode="auto">
          <a:xfrm>
            <a:off x="1900238" y="6000750"/>
            <a:ext cx="6572250" cy="247650"/>
          </a:xfrm>
          <a:prstGeom prst="rect">
            <a:avLst/>
          </a:prstGeom>
          <a:noFill/>
          <a:ln w="9525">
            <a:noFill/>
            <a:miter lim="800000"/>
            <a:headEnd/>
            <a:tailEnd/>
          </a:ln>
        </p:spPr>
        <p:txBody>
          <a:bodyPr>
            <a:spAutoFit/>
          </a:bodyPr>
          <a:lstStyle/>
          <a:p>
            <a:r>
              <a:rPr lang="pt-BR" sz="1000" b="1"/>
              <a:t> Fonte/texto: GIOVANNI, José Ruy e BONJORNO, José Roberto. Matemática completa. Volume 3. FTD, São Paulo, 2005.</a:t>
            </a:r>
          </a:p>
        </p:txBody>
      </p:sp>
      <p:sp>
        <p:nvSpPr>
          <p:cNvPr id="28680" name="CaixaDeTexto 16"/>
          <p:cNvSpPr txBox="1">
            <a:spLocks noChangeArrowheads="1"/>
          </p:cNvSpPr>
          <p:nvPr/>
        </p:nvSpPr>
        <p:spPr bwMode="auto">
          <a:xfrm>
            <a:off x="1928813" y="6173788"/>
            <a:ext cx="7000875" cy="246062"/>
          </a:xfrm>
          <a:prstGeom prst="rect">
            <a:avLst/>
          </a:prstGeom>
          <a:noFill/>
          <a:ln w="9525">
            <a:noFill/>
            <a:miter lim="800000"/>
            <a:headEnd/>
            <a:tailEnd/>
          </a:ln>
        </p:spPr>
        <p:txBody>
          <a:bodyPr>
            <a:spAutoFit/>
          </a:bodyPr>
          <a:lstStyle/>
          <a:p>
            <a:r>
              <a:rPr lang="pt-BR" sz="1000" b="1"/>
              <a:t>Fonte/Texto: IEZZI, Gelson. DOLCE, Osvaldo, et all. Matemática: Ciência e aplicações, volume 3. Saraiva. São Paulo, 2013.</a:t>
            </a:r>
          </a:p>
        </p:txBody>
      </p:sp>
    </p:spTree>
  </p:cSld>
  <p:clrMapOvr>
    <a:masterClrMapping/>
  </p:clrMapOvr>
  <p:transition>
    <p:dissolv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Imagem 1"/>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9699" name="CaixaDeTexto 6"/>
          <p:cNvSpPr txBox="1">
            <a:spLocks noChangeArrowheads="1"/>
          </p:cNvSpPr>
          <p:nvPr/>
        </p:nvSpPr>
        <p:spPr bwMode="auto">
          <a:xfrm>
            <a:off x="320675" y="77788"/>
            <a:ext cx="3960813" cy="646112"/>
          </a:xfrm>
          <a:prstGeom prst="rect">
            <a:avLst/>
          </a:prstGeom>
          <a:noFill/>
          <a:ln w="9525">
            <a:noFill/>
            <a:miter lim="800000"/>
            <a:headEnd/>
            <a:tailEnd/>
          </a:ln>
        </p:spPr>
        <p:txBody>
          <a:bodyPr>
            <a:spAutoFit/>
          </a:bodyPr>
          <a:lstStyle/>
          <a:p>
            <a:pPr algn="just"/>
            <a:r>
              <a:rPr lang="pt-BR" altLang="pt-BR" b="1">
                <a:solidFill>
                  <a:schemeClr val="bg1"/>
                </a:solidFill>
              </a:rPr>
              <a:t>Matemática, 3ª Série, </a:t>
            </a:r>
            <a:r>
              <a:rPr lang="pt-BR" altLang="pt-BR" b="1" i="1">
                <a:solidFill>
                  <a:schemeClr val="bg1"/>
                </a:solidFill>
              </a:rPr>
              <a:t>Geometria Analítica: Estudo das cônicas: Hipérbole </a:t>
            </a:r>
            <a:endParaRPr lang="pt-BR" altLang="pt-BR" b="1">
              <a:solidFill>
                <a:schemeClr val="bg1"/>
              </a:solidFill>
            </a:endParaRPr>
          </a:p>
        </p:txBody>
      </p:sp>
      <p:sp>
        <p:nvSpPr>
          <p:cNvPr id="29700" name="CaixaDeTexto 3"/>
          <p:cNvSpPr txBox="1">
            <a:spLocks noChangeArrowheads="1"/>
          </p:cNvSpPr>
          <p:nvPr/>
        </p:nvSpPr>
        <p:spPr bwMode="auto">
          <a:xfrm>
            <a:off x="357188" y="2027238"/>
            <a:ext cx="4643437" cy="2678112"/>
          </a:xfrm>
          <a:prstGeom prst="rect">
            <a:avLst/>
          </a:prstGeom>
          <a:noFill/>
          <a:ln w="9525">
            <a:noFill/>
            <a:miter lim="800000"/>
            <a:headEnd/>
            <a:tailEnd/>
          </a:ln>
        </p:spPr>
        <p:txBody>
          <a:bodyPr>
            <a:spAutoFit/>
          </a:bodyPr>
          <a:lstStyle/>
          <a:p>
            <a:pPr algn="just"/>
            <a:r>
              <a:rPr lang="pt-BR" sz="2800"/>
              <a:t>3º) Encontre a equação reduzida da hipérbole que possui dois focos com coordenadas F1 (0, -10),        F2 (0, 10) e eixo imaginário medindo 12.</a:t>
            </a:r>
          </a:p>
        </p:txBody>
      </p:sp>
      <p:sp>
        <p:nvSpPr>
          <p:cNvPr id="29701" name="CaixaDeTexto 4"/>
          <p:cNvSpPr txBox="1">
            <a:spLocks noChangeArrowheads="1"/>
          </p:cNvSpPr>
          <p:nvPr/>
        </p:nvSpPr>
        <p:spPr bwMode="auto">
          <a:xfrm>
            <a:off x="357188" y="1047750"/>
            <a:ext cx="2571750" cy="523875"/>
          </a:xfrm>
          <a:prstGeom prst="rect">
            <a:avLst/>
          </a:prstGeom>
          <a:noFill/>
          <a:ln w="9525">
            <a:noFill/>
            <a:miter lim="800000"/>
            <a:headEnd/>
            <a:tailEnd/>
          </a:ln>
        </p:spPr>
        <p:txBody>
          <a:bodyPr>
            <a:spAutoFit/>
          </a:bodyPr>
          <a:lstStyle/>
          <a:p>
            <a:r>
              <a:rPr lang="pt-BR" sz="2800" b="1"/>
              <a:t>EXERCÍCIOS</a:t>
            </a:r>
          </a:p>
        </p:txBody>
      </p:sp>
      <p:sp>
        <p:nvSpPr>
          <p:cNvPr id="29702" name="CaixaDeTexto 6"/>
          <p:cNvSpPr txBox="1">
            <a:spLocks noChangeArrowheads="1"/>
          </p:cNvSpPr>
          <p:nvPr/>
        </p:nvSpPr>
        <p:spPr bwMode="auto">
          <a:xfrm>
            <a:off x="1928813" y="5643563"/>
            <a:ext cx="4214812" cy="246062"/>
          </a:xfrm>
          <a:prstGeom prst="rect">
            <a:avLst/>
          </a:prstGeom>
          <a:noFill/>
          <a:ln w="9525">
            <a:noFill/>
            <a:miter lim="800000"/>
            <a:headEnd/>
            <a:tailEnd/>
          </a:ln>
        </p:spPr>
        <p:txBody>
          <a:bodyPr>
            <a:spAutoFit/>
          </a:bodyPr>
          <a:lstStyle/>
          <a:p>
            <a:r>
              <a:rPr lang="pt-BR" sz="1000" b="1"/>
              <a:t>Fonte/Texto: http://www.brasilescola.com/matematica/hiperbole.htm</a:t>
            </a:r>
          </a:p>
        </p:txBody>
      </p:sp>
      <p:pic>
        <p:nvPicPr>
          <p:cNvPr id="29703" name="Picture 8" descr="felicidade_3"/>
          <p:cNvPicPr>
            <a:picLocks noChangeAspect="1" noChangeArrowheads="1"/>
          </p:cNvPicPr>
          <p:nvPr/>
        </p:nvPicPr>
        <p:blipFill>
          <a:blip r:embed="rId3"/>
          <a:srcRect/>
          <a:stretch>
            <a:fillRect/>
          </a:stretch>
        </p:blipFill>
        <p:spPr bwMode="auto">
          <a:xfrm>
            <a:off x="5357813" y="2562225"/>
            <a:ext cx="3214687" cy="2295525"/>
          </a:xfrm>
          <a:prstGeom prst="rect">
            <a:avLst/>
          </a:prstGeom>
          <a:noFill/>
          <a:ln w="9525">
            <a:noFill/>
            <a:miter lim="800000"/>
            <a:headEnd/>
            <a:tailEnd/>
          </a:ln>
        </p:spPr>
      </p:pic>
      <p:sp>
        <p:nvSpPr>
          <p:cNvPr id="10" name="Texto explicativo em forma de nuvem 9"/>
          <p:cNvSpPr/>
          <p:nvPr/>
        </p:nvSpPr>
        <p:spPr>
          <a:xfrm>
            <a:off x="5572125" y="1000125"/>
            <a:ext cx="2786063" cy="1428750"/>
          </a:xfrm>
          <a:prstGeom prst="cloudCallout">
            <a:avLst>
              <a:gd name="adj1" fmla="val -6190"/>
              <a:gd name="adj2" fmla="val 61515"/>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b="1" dirty="0">
                <a:solidFill>
                  <a:schemeClr val="tx1"/>
                </a:solidFill>
              </a:rPr>
              <a:t>Vamos fazer </a:t>
            </a:r>
          </a:p>
          <a:p>
            <a:pPr algn="ctr">
              <a:defRPr/>
            </a:pPr>
            <a:r>
              <a:rPr lang="pt-BR" b="1" dirty="0">
                <a:solidFill>
                  <a:schemeClr val="tx1"/>
                </a:solidFill>
              </a:rPr>
              <a:t>esse juntos?</a:t>
            </a:r>
          </a:p>
        </p:txBody>
      </p:sp>
      <p:sp>
        <p:nvSpPr>
          <p:cNvPr id="29705" name="CaixaDeTexto 10"/>
          <p:cNvSpPr txBox="1">
            <a:spLocks noChangeArrowheads="1"/>
          </p:cNvSpPr>
          <p:nvPr/>
        </p:nvSpPr>
        <p:spPr bwMode="auto">
          <a:xfrm>
            <a:off x="1928813" y="5857875"/>
            <a:ext cx="6143625" cy="246063"/>
          </a:xfrm>
          <a:prstGeom prst="rect">
            <a:avLst/>
          </a:prstGeom>
          <a:noFill/>
          <a:ln w="9525">
            <a:noFill/>
            <a:miter lim="800000"/>
            <a:headEnd/>
            <a:tailEnd/>
          </a:ln>
        </p:spPr>
        <p:txBody>
          <a:bodyPr>
            <a:spAutoFit/>
          </a:bodyPr>
          <a:lstStyle/>
          <a:p>
            <a:r>
              <a:rPr lang="pt-BR" sz="1000" b="1"/>
              <a:t>Fonte/Imagem: http://www.mensagenscomamor.com/images/jpgs/img/f/felicidade_3.jpg</a:t>
            </a:r>
          </a:p>
        </p:txBody>
      </p:sp>
      <p:sp>
        <p:nvSpPr>
          <p:cNvPr id="29706" name="CaixaDeTexto 14"/>
          <p:cNvSpPr txBox="1">
            <a:spLocks noChangeArrowheads="1"/>
          </p:cNvSpPr>
          <p:nvPr/>
        </p:nvSpPr>
        <p:spPr bwMode="auto">
          <a:xfrm>
            <a:off x="1900238" y="6038850"/>
            <a:ext cx="6572250" cy="247650"/>
          </a:xfrm>
          <a:prstGeom prst="rect">
            <a:avLst/>
          </a:prstGeom>
          <a:noFill/>
          <a:ln w="9525">
            <a:noFill/>
            <a:miter lim="800000"/>
            <a:headEnd/>
            <a:tailEnd/>
          </a:ln>
        </p:spPr>
        <p:txBody>
          <a:bodyPr>
            <a:spAutoFit/>
          </a:bodyPr>
          <a:lstStyle/>
          <a:p>
            <a:r>
              <a:rPr lang="pt-BR" sz="1000" b="1"/>
              <a:t> Fonte/texto: GIOVANNI, José Ruy e BONJORNO, José Roberto. Matemática completa. Volume 3. FTD, São Paulo, 2005.</a:t>
            </a:r>
          </a:p>
        </p:txBody>
      </p:sp>
      <p:sp>
        <p:nvSpPr>
          <p:cNvPr id="29707" name="CaixaDeTexto 16"/>
          <p:cNvSpPr txBox="1">
            <a:spLocks noChangeArrowheads="1"/>
          </p:cNvSpPr>
          <p:nvPr/>
        </p:nvSpPr>
        <p:spPr bwMode="auto">
          <a:xfrm>
            <a:off x="1928813" y="6211888"/>
            <a:ext cx="7000875" cy="246062"/>
          </a:xfrm>
          <a:prstGeom prst="rect">
            <a:avLst/>
          </a:prstGeom>
          <a:noFill/>
          <a:ln w="9525">
            <a:noFill/>
            <a:miter lim="800000"/>
            <a:headEnd/>
            <a:tailEnd/>
          </a:ln>
        </p:spPr>
        <p:txBody>
          <a:bodyPr>
            <a:spAutoFit/>
          </a:bodyPr>
          <a:lstStyle/>
          <a:p>
            <a:r>
              <a:rPr lang="pt-BR" sz="1000" b="1"/>
              <a:t>Fonte/Texto: IEZZI, Gelson. DOLCE, Osvaldo, et all. Matemática: Ciência e aplicações, volume 3. Saraiva. São Paulo, 2013.</a:t>
            </a:r>
          </a:p>
        </p:txBody>
      </p:sp>
    </p:spTree>
  </p:cSld>
  <p:clrMapOvr>
    <a:masterClrMapping/>
  </p:clrMapOvr>
  <p:transition>
    <p:dissolv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Imagem 1"/>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0723" name="CaixaDeTexto 6"/>
          <p:cNvSpPr txBox="1">
            <a:spLocks noChangeArrowheads="1"/>
          </p:cNvSpPr>
          <p:nvPr/>
        </p:nvSpPr>
        <p:spPr bwMode="auto">
          <a:xfrm>
            <a:off x="320675" y="77788"/>
            <a:ext cx="3960813" cy="646112"/>
          </a:xfrm>
          <a:prstGeom prst="rect">
            <a:avLst/>
          </a:prstGeom>
          <a:noFill/>
          <a:ln w="9525">
            <a:noFill/>
            <a:miter lim="800000"/>
            <a:headEnd/>
            <a:tailEnd/>
          </a:ln>
        </p:spPr>
        <p:txBody>
          <a:bodyPr>
            <a:spAutoFit/>
          </a:bodyPr>
          <a:lstStyle/>
          <a:p>
            <a:pPr algn="just"/>
            <a:r>
              <a:rPr lang="pt-BR" altLang="pt-BR" b="1">
                <a:solidFill>
                  <a:schemeClr val="bg1"/>
                </a:solidFill>
              </a:rPr>
              <a:t>Matemática, 3ª Série, </a:t>
            </a:r>
            <a:r>
              <a:rPr lang="pt-BR" altLang="pt-BR" b="1" i="1">
                <a:solidFill>
                  <a:schemeClr val="bg1"/>
                </a:solidFill>
              </a:rPr>
              <a:t>Geometria Analítica: Estudo das cônicas: Hipérbole </a:t>
            </a:r>
            <a:endParaRPr lang="pt-BR" altLang="pt-BR" b="1">
              <a:solidFill>
                <a:schemeClr val="bg1"/>
              </a:solidFill>
            </a:endParaRPr>
          </a:p>
        </p:txBody>
      </p:sp>
      <p:sp>
        <p:nvSpPr>
          <p:cNvPr id="30724" name="CaixaDeTexto 3"/>
          <p:cNvSpPr txBox="1">
            <a:spLocks noChangeArrowheads="1"/>
          </p:cNvSpPr>
          <p:nvPr/>
        </p:nvSpPr>
        <p:spPr bwMode="auto">
          <a:xfrm>
            <a:off x="357188" y="1425575"/>
            <a:ext cx="8286750" cy="4154488"/>
          </a:xfrm>
          <a:prstGeom prst="rect">
            <a:avLst/>
          </a:prstGeom>
          <a:noFill/>
          <a:ln w="9525">
            <a:noFill/>
            <a:miter lim="800000"/>
            <a:headEnd/>
            <a:tailEnd/>
          </a:ln>
        </p:spPr>
        <p:txBody>
          <a:bodyPr>
            <a:spAutoFit/>
          </a:bodyPr>
          <a:lstStyle/>
          <a:p>
            <a:r>
              <a:rPr lang="pt-BR" sz="2400"/>
              <a:t>Pelas informações da questão, sabemos que:</a:t>
            </a:r>
            <a:br>
              <a:rPr lang="pt-BR" sz="2400"/>
            </a:br>
            <a:r>
              <a:rPr lang="pt-BR" sz="2400"/>
              <a:t>F1 (0, -10) e F2(0, 10), logo </a:t>
            </a:r>
            <a:r>
              <a:rPr lang="pt-BR" sz="2400" b="1"/>
              <a:t>c = 10</a:t>
            </a:r>
            <a:r>
              <a:rPr lang="pt-BR" sz="2400"/>
              <a:t>.</a:t>
            </a:r>
            <a:br>
              <a:rPr lang="pt-BR" sz="2400"/>
            </a:br>
            <a:r>
              <a:rPr lang="pt-BR" sz="2400"/>
              <a:t>2b = 12 .: </a:t>
            </a:r>
            <a:r>
              <a:rPr lang="pt-BR" sz="2400" b="1"/>
              <a:t>b = 6</a:t>
            </a:r>
          </a:p>
          <a:p>
            <a:r>
              <a:rPr lang="pt-BR" sz="2400"/>
              <a:t>Utilizando a relação notável c² = a² + b², obtemos:</a:t>
            </a:r>
            <a:br>
              <a:rPr lang="pt-BR" sz="2400"/>
            </a:br>
            <a:r>
              <a:rPr lang="pt-BR" sz="2400"/>
              <a:t>10</a:t>
            </a:r>
            <a:r>
              <a:rPr lang="pt-BR" sz="2400" baseline="30000"/>
              <a:t>2</a:t>
            </a:r>
            <a:r>
              <a:rPr lang="pt-BR" sz="2400"/>
              <a:t> = a</a:t>
            </a:r>
            <a:r>
              <a:rPr lang="pt-BR" sz="2400" baseline="30000"/>
              <a:t>2</a:t>
            </a:r>
            <a:r>
              <a:rPr lang="pt-BR" sz="2400"/>
              <a:t> + 6</a:t>
            </a:r>
            <a:r>
              <a:rPr lang="pt-BR" sz="2400" baseline="30000"/>
              <a:t>2</a:t>
            </a:r>
            <a:r>
              <a:rPr lang="pt-BR" sz="2400"/>
              <a:t> .: 100 = a</a:t>
            </a:r>
            <a:r>
              <a:rPr lang="pt-BR" sz="2400" baseline="30000"/>
              <a:t>2</a:t>
            </a:r>
            <a:r>
              <a:rPr lang="pt-BR" sz="2400"/>
              <a:t> + 36 .: a</a:t>
            </a:r>
            <a:r>
              <a:rPr lang="pt-BR" sz="2400" baseline="30000"/>
              <a:t>2</a:t>
            </a:r>
            <a:r>
              <a:rPr lang="pt-BR" sz="2400"/>
              <a:t> = 100 – 36 .: a</a:t>
            </a:r>
            <a:r>
              <a:rPr lang="pt-BR" sz="2400" baseline="30000"/>
              <a:t>2</a:t>
            </a:r>
            <a:r>
              <a:rPr lang="pt-BR" sz="2400"/>
              <a:t> = 64 .: </a:t>
            </a:r>
            <a:r>
              <a:rPr lang="pt-BR" sz="2400" b="1"/>
              <a:t>a = 8</a:t>
            </a:r>
            <a:r>
              <a:rPr lang="pt-BR" sz="2400"/>
              <a:t>.</a:t>
            </a:r>
          </a:p>
          <a:p>
            <a:r>
              <a:rPr lang="pt-BR" sz="2400"/>
              <a:t>Note que a equação reduzida da hipérbole será dada por:       y²/a² - x²/b² = 1, pois o valor das abscissas dos dois focos é nulo e o eixo real está sobre o eixo y. Dessa forma, podemos escrever a equação reduzida dessa hipérbole da seguinte forma: </a:t>
            </a:r>
          </a:p>
          <a:p>
            <a:r>
              <a:rPr lang="pt-BR" sz="2400"/>
              <a:t>y²/8² - x²/6² = 1 que resulta em </a:t>
            </a:r>
            <a:r>
              <a:rPr lang="pt-BR" sz="2400" b="1"/>
              <a:t>y²/64 – x²/36 = 1.</a:t>
            </a:r>
          </a:p>
          <a:p>
            <a:r>
              <a:rPr lang="pt-BR" sz="2400"/>
              <a:t> </a:t>
            </a:r>
          </a:p>
        </p:txBody>
      </p:sp>
      <p:sp>
        <p:nvSpPr>
          <p:cNvPr id="30725" name="CaixaDeTexto 4"/>
          <p:cNvSpPr txBox="1">
            <a:spLocks noChangeArrowheads="1"/>
          </p:cNvSpPr>
          <p:nvPr/>
        </p:nvSpPr>
        <p:spPr bwMode="auto">
          <a:xfrm>
            <a:off x="357188" y="785813"/>
            <a:ext cx="2571750" cy="523875"/>
          </a:xfrm>
          <a:prstGeom prst="rect">
            <a:avLst/>
          </a:prstGeom>
          <a:noFill/>
          <a:ln w="9525">
            <a:noFill/>
            <a:miter lim="800000"/>
            <a:headEnd/>
            <a:tailEnd/>
          </a:ln>
        </p:spPr>
        <p:txBody>
          <a:bodyPr>
            <a:spAutoFit/>
          </a:bodyPr>
          <a:lstStyle/>
          <a:p>
            <a:r>
              <a:rPr lang="pt-BR" sz="2800" b="1"/>
              <a:t>SOLUÇÃO</a:t>
            </a:r>
          </a:p>
        </p:txBody>
      </p:sp>
      <p:sp>
        <p:nvSpPr>
          <p:cNvPr id="30726" name="CaixaDeTexto 6"/>
          <p:cNvSpPr txBox="1">
            <a:spLocks noChangeArrowheads="1"/>
          </p:cNvSpPr>
          <p:nvPr/>
        </p:nvSpPr>
        <p:spPr bwMode="auto">
          <a:xfrm>
            <a:off x="1928813" y="5826125"/>
            <a:ext cx="4214812" cy="246063"/>
          </a:xfrm>
          <a:prstGeom prst="rect">
            <a:avLst/>
          </a:prstGeom>
          <a:noFill/>
          <a:ln w="9525">
            <a:noFill/>
            <a:miter lim="800000"/>
            <a:headEnd/>
            <a:tailEnd/>
          </a:ln>
        </p:spPr>
        <p:txBody>
          <a:bodyPr>
            <a:spAutoFit/>
          </a:bodyPr>
          <a:lstStyle/>
          <a:p>
            <a:r>
              <a:rPr lang="pt-BR" sz="1000" b="1"/>
              <a:t>Fonte/Texto: http://www.brasilescola.com/matematica/hiperbole.htm</a:t>
            </a:r>
          </a:p>
        </p:txBody>
      </p:sp>
      <p:sp>
        <p:nvSpPr>
          <p:cNvPr id="30727" name="CaixaDeTexto 14"/>
          <p:cNvSpPr txBox="1">
            <a:spLocks noChangeArrowheads="1"/>
          </p:cNvSpPr>
          <p:nvPr/>
        </p:nvSpPr>
        <p:spPr bwMode="auto">
          <a:xfrm>
            <a:off x="1900238" y="6038850"/>
            <a:ext cx="6572250" cy="247650"/>
          </a:xfrm>
          <a:prstGeom prst="rect">
            <a:avLst/>
          </a:prstGeom>
          <a:noFill/>
          <a:ln w="9525">
            <a:noFill/>
            <a:miter lim="800000"/>
            <a:headEnd/>
            <a:tailEnd/>
          </a:ln>
        </p:spPr>
        <p:txBody>
          <a:bodyPr>
            <a:spAutoFit/>
          </a:bodyPr>
          <a:lstStyle/>
          <a:p>
            <a:r>
              <a:rPr lang="pt-BR" sz="1000" b="1"/>
              <a:t> Fonte/texto: GIOVANNI, José Ruy e BONJORNO, José Roberto. Matemática completa. Volume 3. FTD, São Paulo, 2005.</a:t>
            </a:r>
          </a:p>
        </p:txBody>
      </p:sp>
      <p:sp>
        <p:nvSpPr>
          <p:cNvPr id="30728" name="CaixaDeTexto 16"/>
          <p:cNvSpPr txBox="1">
            <a:spLocks noChangeArrowheads="1"/>
          </p:cNvSpPr>
          <p:nvPr/>
        </p:nvSpPr>
        <p:spPr bwMode="auto">
          <a:xfrm>
            <a:off x="1928813" y="6211888"/>
            <a:ext cx="7000875" cy="246062"/>
          </a:xfrm>
          <a:prstGeom prst="rect">
            <a:avLst/>
          </a:prstGeom>
          <a:noFill/>
          <a:ln w="9525">
            <a:noFill/>
            <a:miter lim="800000"/>
            <a:headEnd/>
            <a:tailEnd/>
          </a:ln>
        </p:spPr>
        <p:txBody>
          <a:bodyPr>
            <a:spAutoFit/>
          </a:bodyPr>
          <a:lstStyle/>
          <a:p>
            <a:r>
              <a:rPr lang="pt-BR" sz="1000" b="1"/>
              <a:t>Fonte/Texto: IEZZI, Gelson. DOLCE, Osvaldo, et all. Matemática: Ciência e aplicações, volume 3. Saraiva. São Paulo, 2013.</a:t>
            </a:r>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Imagem 1"/>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8195" name="CaixaDeTexto 6"/>
          <p:cNvSpPr txBox="1">
            <a:spLocks noChangeArrowheads="1"/>
          </p:cNvSpPr>
          <p:nvPr/>
        </p:nvSpPr>
        <p:spPr bwMode="auto">
          <a:xfrm>
            <a:off x="320675" y="77788"/>
            <a:ext cx="3960813" cy="646112"/>
          </a:xfrm>
          <a:prstGeom prst="rect">
            <a:avLst/>
          </a:prstGeom>
          <a:noFill/>
          <a:ln w="9525">
            <a:noFill/>
            <a:miter lim="800000"/>
            <a:headEnd/>
            <a:tailEnd/>
          </a:ln>
        </p:spPr>
        <p:txBody>
          <a:bodyPr>
            <a:spAutoFit/>
          </a:bodyPr>
          <a:lstStyle/>
          <a:p>
            <a:pPr algn="just"/>
            <a:r>
              <a:rPr lang="pt-BR" altLang="pt-BR" b="1">
                <a:solidFill>
                  <a:schemeClr val="bg1"/>
                </a:solidFill>
              </a:rPr>
              <a:t>Matemática, 3ª Série, </a:t>
            </a:r>
            <a:r>
              <a:rPr lang="pt-BR" altLang="pt-BR" b="1" i="1">
                <a:solidFill>
                  <a:schemeClr val="bg1"/>
                </a:solidFill>
              </a:rPr>
              <a:t>Geometria Analítica: Estudo das cônicas: Hipérbole </a:t>
            </a:r>
            <a:endParaRPr lang="pt-BR" altLang="pt-BR" b="1">
              <a:solidFill>
                <a:schemeClr val="bg1"/>
              </a:solidFill>
            </a:endParaRPr>
          </a:p>
        </p:txBody>
      </p:sp>
      <p:sp>
        <p:nvSpPr>
          <p:cNvPr id="8196" name="Retângulo 6"/>
          <p:cNvSpPr>
            <a:spLocks noChangeArrowheads="1"/>
          </p:cNvSpPr>
          <p:nvPr/>
        </p:nvSpPr>
        <p:spPr bwMode="auto">
          <a:xfrm>
            <a:off x="114300" y="2500313"/>
            <a:ext cx="2957513" cy="3046412"/>
          </a:xfrm>
          <a:prstGeom prst="rect">
            <a:avLst/>
          </a:prstGeom>
          <a:noFill/>
          <a:ln w="9525">
            <a:noFill/>
            <a:miter lim="800000"/>
            <a:headEnd/>
            <a:tailEnd/>
          </a:ln>
        </p:spPr>
        <p:txBody>
          <a:bodyPr>
            <a:spAutoFit/>
          </a:bodyPr>
          <a:lstStyle/>
          <a:p>
            <a:pPr algn="just"/>
            <a:r>
              <a:rPr lang="pt-BR" sz="2400"/>
              <a:t>Em matemática, uma hipérbole é um tipo de secção cônica definida como a interseção entre uma superfície cônica circular regular e um plano.</a:t>
            </a:r>
          </a:p>
        </p:txBody>
      </p:sp>
      <p:sp>
        <p:nvSpPr>
          <p:cNvPr id="8197" name="CaixaDeTexto 8"/>
          <p:cNvSpPr txBox="1">
            <a:spLocks noChangeArrowheads="1"/>
          </p:cNvSpPr>
          <p:nvPr/>
        </p:nvSpPr>
        <p:spPr bwMode="auto">
          <a:xfrm>
            <a:off x="1928813" y="5867400"/>
            <a:ext cx="3929062" cy="247650"/>
          </a:xfrm>
          <a:prstGeom prst="rect">
            <a:avLst/>
          </a:prstGeom>
          <a:noFill/>
          <a:ln w="9525">
            <a:noFill/>
            <a:miter lim="800000"/>
            <a:headEnd/>
            <a:tailEnd/>
          </a:ln>
        </p:spPr>
        <p:txBody>
          <a:bodyPr>
            <a:spAutoFit/>
          </a:bodyPr>
          <a:lstStyle/>
          <a:p>
            <a:r>
              <a:rPr lang="pt-BR" sz="1000" b="1"/>
              <a:t>Fonte/ Texto: https://pt.wikipedia.org/wiki/Hip%C3%A9rbole</a:t>
            </a:r>
          </a:p>
        </p:txBody>
      </p:sp>
      <p:sp>
        <p:nvSpPr>
          <p:cNvPr id="8198" name="CaixaDeTexto 9"/>
          <p:cNvSpPr txBox="1">
            <a:spLocks noChangeArrowheads="1"/>
          </p:cNvSpPr>
          <p:nvPr/>
        </p:nvSpPr>
        <p:spPr bwMode="auto">
          <a:xfrm>
            <a:off x="1928813" y="6040438"/>
            <a:ext cx="6072187" cy="246062"/>
          </a:xfrm>
          <a:prstGeom prst="rect">
            <a:avLst/>
          </a:prstGeom>
          <a:noFill/>
          <a:ln w="9525">
            <a:noFill/>
            <a:miter lim="800000"/>
            <a:headEnd/>
            <a:tailEnd/>
          </a:ln>
        </p:spPr>
        <p:txBody>
          <a:bodyPr>
            <a:spAutoFit/>
          </a:bodyPr>
          <a:lstStyle/>
          <a:p>
            <a:r>
              <a:rPr lang="pt-BR" sz="1000" b="1"/>
              <a:t>Fonte/Imagem: http://g.purevolumecdn.com/cdnImages/crop_345x235/Artist-99292784-2063454.jpg</a:t>
            </a:r>
          </a:p>
        </p:txBody>
      </p:sp>
      <p:pic>
        <p:nvPicPr>
          <p:cNvPr id="8199" name="Imagem 4" descr="http://g.purevolumecdn.com/cdnImages/crop_345x235/Artist-99292784-2063454.jpg"/>
          <p:cNvPicPr>
            <a:picLocks noChangeAspect="1" noChangeArrowheads="1"/>
          </p:cNvPicPr>
          <p:nvPr/>
        </p:nvPicPr>
        <p:blipFill>
          <a:blip r:embed="rId3"/>
          <a:srcRect/>
          <a:stretch>
            <a:fillRect/>
          </a:stretch>
        </p:blipFill>
        <p:spPr bwMode="auto">
          <a:xfrm>
            <a:off x="1785938" y="714375"/>
            <a:ext cx="5357812" cy="1714500"/>
          </a:xfrm>
          <a:prstGeom prst="rect">
            <a:avLst/>
          </a:prstGeom>
          <a:noFill/>
          <a:ln w="9525">
            <a:noFill/>
            <a:miter lim="800000"/>
            <a:headEnd/>
            <a:tailEnd/>
          </a:ln>
        </p:spPr>
      </p:pic>
      <p:sp>
        <p:nvSpPr>
          <p:cNvPr id="8200" name="CaixaDeTexto 13"/>
          <p:cNvSpPr txBox="1">
            <a:spLocks noChangeArrowheads="1"/>
          </p:cNvSpPr>
          <p:nvPr/>
        </p:nvSpPr>
        <p:spPr bwMode="auto">
          <a:xfrm>
            <a:off x="1928813" y="6183313"/>
            <a:ext cx="6072187" cy="246062"/>
          </a:xfrm>
          <a:prstGeom prst="rect">
            <a:avLst/>
          </a:prstGeom>
          <a:noFill/>
          <a:ln w="9525">
            <a:noFill/>
            <a:miter lim="800000"/>
            <a:headEnd/>
            <a:tailEnd/>
          </a:ln>
        </p:spPr>
        <p:txBody>
          <a:bodyPr>
            <a:spAutoFit/>
          </a:bodyPr>
          <a:lstStyle/>
          <a:p>
            <a:r>
              <a:rPr lang="pt-BR" sz="1000" b="1"/>
              <a:t>Fonte/Imagem: http://www.fredlopes.com.br/imagens/matematica/ga/Secoes_conicas_Hiperbole_plano.jpg</a:t>
            </a:r>
          </a:p>
        </p:txBody>
      </p:sp>
      <p:pic>
        <p:nvPicPr>
          <p:cNvPr id="8201" name="Picture 4"/>
          <p:cNvPicPr>
            <a:picLocks noChangeAspect="1" noChangeArrowheads="1"/>
          </p:cNvPicPr>
          <p:nvPr/>
        </p:nvPicPr>
        <p:blipFill>
          <a:blip r:embed="rId4"/>
          <a:srcRect/>
          <a:stretch>
            <a:fillRect/>
          </a:stretch>
        </p:blipFill>
        <p:spPr bwMode="auto">
          <a:xfrm>
            <a:off x="3133725" y="2452688"/>
            <a:ext cx="5724525" cy="3048000"/>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Imagem 1"/>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1747" name="CaixaDeTexto 6"/>
          <p:cNvSpPr txBox="1">
            <a:spLocks noChangeArrowheads="1"/>
          </p:cNvSpPr>
          <p:nvPr/>
        </p:nvSpPr>
        <p:spPr bwMode="auto">
          <a:xfrm>
            <a:off x="320675" y="77788"/>
            <a:ext cx="3960813" cy="646112"/>
          </a:xfrm>
          <a:prstGeom prst="rect">
            <a:avLst/>
          </a:prstGeom>
          <a:noFill/>
          <a:ln w="9525">
            <a:noFill/>
            <a:miter lim="800000"/>
            <a:headEnd/>
            <a:tailEnd/>
          </a:ln>
        </p:spPr>
        <p:txBody>
          <a:bodyPr>
            <a:spAutoFit/>
          </a:bodyPr>
          <a:lstStyle/>
          <a:p>
            <a:pPr algn="just"/>
            <a:r>
              <a:rPr lang="pt-BR" altLang="pt-BR" b="1">
                <a:solidFill>
                  <a:schemeClr val="bg1"/>
                </a:solidFill>
              </a:rPr>
              <a:t>Matemática, 3ª Série, </a:t>
            </a:r>
            <a:r>
              <a:rPr lang="pt-BR" altLang="pt-BR" b="1" i="1">
                <a:solidFill>
                  <a:schemeClr val="bg1"/>
                </a:solidFill>
              </a:rPr>
              <a:t>Geometria Analítica: Estudo das cônicas: Hipérbole </a:t>
            </a:r>
            <a:endParaRPr lang="pt-BR" altLang="pt-BR" b="1">
              <a:solidFill>
                <a:schemeClr val="bg1"/>
              </a:solidFill>
            </a:endParaRPr>
          </a:p>
        </p:txBody>
      </p:sp>
      <p:sp>
        <p:nvSpPr>
          <p:cNvPr id="31748" name="CaixaDeTexto 4"/>
          <p:cNvSpPr txBox="1">
            <a:spLocks noChangeArrowheads="1"/>
          </p:cNvSpPr>
          <p:nvPr/>
        </p:nvSpPr>
        <p:spPr bwMode="auto">
          <a:xfrm>
            <a:off x="357188" y="1047750"/>
            <a:ext cx="2571750" cy="523875"/>
          </a:xfrm>
          <a:prstGeom prst="rect">
            <a:avLst/>
          </a:prstGeom>
          <a:noFill/>
          <a:ln w="9525">
            <a:noFill/>
            <a:miter lim="800000"/>
            <a:headEnd/>
            <a:tailEnd/>
          </a:ln>
        </p:spPr>
        <p:txBody>
          <a:bodyPr>
            <a:spAutoFit/>
          </a:bodyPr>
          <a:lstStyle/>
          <a:p>
            <a:r>
              <a:rPr lang="pt-BR" sz="2800" b="1"/>
              <a:t>EXERCÍCIOS</a:t>
            </a:r>
          </a:p>
        </p:txBody>
      </p:sp>
      <p:sp>
        <p:nvSpPr>
          <p:cNvPr id="31749" name="CaixaDeTexto 3"/>
          <p:cNvSpPr txBox="1">
            <a:spLocks noChangeArrowheads="1"/>
          </p:cNvSpPr>
          <p:nvPr/>
        </p:nvSpPr>
        <p:spPr bwMode="auto">
          <a:xfrm>
            <a:off x="214313" y="2112963"/>
            <a:ext cx="4286250" cy="2246312"/>
          </a:xfrm>
          <a:prstGeom prst="rect">
            <a:avLst/>
          </a:prstGeom>
          <a:noFill/>
          <a:ln w="9525">
            <a:noFill/>
            <a:miter lim="800000"/>
            <a:headEnd/>
            <a:tailEnd/>
          </a:ln>
        </p:spPr>
        <p:txBody>
          <a:bodyPr>
            <a:spAutoFit/>
          </a:bodyPr>
          <a:lstStyle/>
          <a:p>
            <a:pPr algn="just"/>
            <a:r>
              <a:rPr lang="pt-BR" sz="2800"/>
              <a:t>4º) Considerando o gráfico a seguir, determine a equação da hipérbole e também a equação de suas retas  assíntotas.  </a:t>
            </a:r>
          </a:p>
        </p:txBody>
      </p:sp>
      <p:pic>
        <p:nvPicPr>
          <p:cNvPr id="31750" name="Picture 4"/>
          <p:cNvPicPr>
            <a:picLocks noChangeAspect="1" noChangeArrowheads="1"/>
          </p:cNvPicPr>
          <p:nvPr/>
        </p:nvPicPr>
        <p:blipFill>
          <a:blip r:embed="rId3"/>
          <a:srcRect/>
          <a:stretch>
            <a:fillRect/>
          </a:stretch>
        </p:blipFill>
        <p:spPr bwMode="auto">
          <a:xfrm>
            <a:off x="4606925" y="1571625"/>
            <a:ext cx="4341813" cy="3714750"/>
          </a:xfrm>
          <a:prstGeom prst="rect">
            <a:avLst/>
          </a:prstGeom>
          <a:noFill/>
          <a:ln w="9525">
            <a:noFill/>
            <a:miter lim="800000"/>
            <a:headEnd/>
            <a:tailEnd/>
          </a:ln>
        </p:spPr>
      </p:pic>
      <p:sp>
        <p:nvSpPr>
          <p:cNvPr id="31751" name="CaixaDeTexto 16"/>
          <p:cNvSpPr txBox="1">
            <a:spLocks noChangeArrowheads="1"/>
          </p:cNvSpPr>
          <p:nvPr/>
        </p:nvSpPr>
        <p:spPr bwMode="auto">
          <a:xfrm>
            <a:off x="1928813" y="6211888"/>
            <a:ext cx="7000875" cy="246062"/>
          </a:xfrm>
          <a:prstGeom prst="rect">
            <a:avLst/>
          </a:prstGeom>
          <a:noFill/>
          <a:ln w="9525">
            <a:noFill/>
            <a:miter lim="800000"/>
            <a:headEnd/>
            <a:tailEnd/>
          </a:ln>
        </p:spPr>
        <p:txBody>
          <a:bodyPr>
            <a:spAutoFit/>
          </a:bodyPr>
          <a:lstStyle/>
          <a:p>
            <a:r>
              <a:rPr lang="pt-BR" sz="1000" b="1"/>
              <a:t>Fonte/Texto: IEZZI, Gelson. DOLCE, Osvaldo, et all. Matemática: Ciência e aplicações, volume 3. Saraiva. São Paulo, 2013.</a:t>
            </a:r>
          </a:p>
        </p:txBody>
      </p:sp>
      <p:sp>
        <p:nvSpPr>
          <p:cNvPr id="31752" name="CaixaDeTexto 7"/>
          <p:cNvSpPr txBox="1">
            <a:spLocks noChangeArrowheads="1"/>
          </p:cNvSpPr>
          <p:nvPr/>
        </p:nvSpPr>
        <p:spPr bwMode="auto">
          <a:xfrm>
            <a:off x="1928813" y="6000750"/>
            <a:ext cx="4500562" cy="246063"/>
          </a:xfrm>
          <a:prstGeom prst="rect">
            <a:avLst/>
          </a:prstGeom>
          <a:noFill/>
          <a:ln w="9525">
            <a:noFill/>
            <a:miter lim="800000"/>
            <a:headEnd/>
            <a:tailEnd/>
          </a:ln>
        </p:spPr>
        <p:txBody>
          <a:bodyPr>
            <a:spAutoFit/>
          </a:bodyPr>
          <a:lstStyle/>
          <a:p>
            <a:r>
              <a:rPr lang="pt-BR" sz="1000" b="1"/>
              <a:t>Fonte/Imagem: http://www.adesc.blog.br/4_230.png?v=28109s1usvuopo</a:t>
            </a:r>
          </a:p>
        </p:txBody>
      </p:sp>
    </p:spTree>
  </p:cSld>
  <p:clrMapOvr>
    <a:masterClrMapping/>
  </p:clrMapOvr>
  <p:transition>
    <p:dissolv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Imagem 1"/>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2771" name="CaixaDeTexto 6"/>
          <p:cNvSpPr txBox="1">
            <a:spLocks noChangeArrowheads="1"/>
          </p:cNvSpPr>
          <p:nvPr/>
        </p:nvSpPr>
        <p:spPr bwMode="auto">
          <a:xfrm>
            <a:off x="320675" y="77788"/>
            <a:ext cx="3960813" cy="646112"/>
          </a:xfrm>
          <a:prstGeom prst="rect">
            <a:avLst/>
          </a:prstGeom>
          <a:noFill/>
          <a:ln w="9525">
            <a:noFill/>
            <a:miter lim="800000"/>
            <a:headEnd/>
            <a:tailEnd/>
          </a:ln>
        </p:spPr>
        <p:txBody>
          <a:bodyPr>
            <a:spAutoFit/>
          </a:bodyPr>
          <a:lstStyle/>
          <a:p>
            <a:pPr algn="just"/>
            <a:r>
              <a:rPr lang="pt-BR" altLang="pt-BR" b="1">
                <a:solidFill>
                  <a:schemeClr val="bg1"/>
                </a:solidFill>
              </a:rPr>
              <a:t>Matemática, 3ª Série, </a:t>
            </a:r>
            <a:r>
              <a:rPr lang="pt-BR" altLang="pt-BR" b="1" i="1">
                <a:solidFill>
                  <a:schemeClr val="bg1"/>
                </a:solidFill>
              </a:rPr>
              <a:t>Geometria Analítica: Estudo das cônicas: Hipérbole </a:t>
            </a:r>
            <a:endParaRPr lang="pt-BR" altLang="pt-BR" b="1">
              <a:solidFill>
                <a:schemeClr val="bg1"/>
              </a:solidFill>
            </a:endParaRPr>
          </a:p>
        </p:txBody>
      </p:sp>
      <p:sp>
        <p:nvSpPr>
          <p:cNvPr id="32772" name="CaixaDeTexto 4"/>
          <p:cNvSpPr txBox="1">
            <a:spLocks noChangeArrowheads="1"/>
          </p:cNvSpPr>
          <p:nvPr/>
        </p:nvSpPr>
        <p:spPr bwMode="auto">
          <a:xfrm>
            <a:off x="357188" y="714375"/>
            <a:ext cx="2571750" cy="523875"/>
          </a:xfrm>
          <a:prstGeom prst="rect">
            <a:avLst/>
          </a:prstGeom>
          <a:noFill/>
          <a:ln w="9525">
            <a:noFill/>
            <a:miter lim="800000"/>
            <a:headEnd/>
            <a:tailEnd/>
          </a:ln>
        </p:spPr>
        <p:txBody>
          <a:bodyPr>
            <a:spAutoFit/>
          </a:bodyPr>
          <a:lstStyle/>
          <a:p>
            <a:r>
              <a:rPr lang="pt-BR" sz="2800" b="1"/>
              <a:t>SOLUÇÃO</a:t>
            </a:r>
          </a:p>
        </p:txBody>
      </p:sp>
      <p:sp>
        <p:nvSpPr>
          <p:cNvPr id="32773" name="CaixaDeTexto 4"/>
          <p:cNvSpPr txBox="1">
            <a:spLocks noChangeArrowheads="1"/>
          </p:cNvSpPr>
          <p:nvPr/>
        </p:nvSpPr>
        <p:spPr bwMode="auto">
          <a:xfrm>
            <a:off x="214313" y="1357313"/>
            <a:ext cx="5000625" cy="4524375"/>
          </a:xfrm>
          <a:prstGeom prst="rect">
            <a:avLst/>
          </a:prstGeom>
          <a:noFill/>
          <a:ln w="9525">
            <a:noFill/>
            <a:miter lim="800000"/>
            <a:headEnd/>
            <a:tailEnd/>
          </a:ln>
        </p:spPr>
        <p:txBody>
          <a:bodyPr>
            <a:spAutoFit/>
          </a:bodyPr>
          <a:lstStyle/>
          <a:p>
            <a:pPr algn="just"/>
            <a:r>
              <a:rPr lang="pt-BR" sz="2400"/>
              <a:t>Do gráfico podemos concluir que a equação da hipérbole é da forma   x²/a² - y²/b² = 1 e que  </a:t>
            </a:r>
            <a:r>
              <a:rPr lang="pt-BR" sz="2400" b="1" u="sng"/>
              <a:t>a = 3</a:t>
            </a:r>
            <a:r>
              <a:rPr lang="pt-BR" sz="2400" b="1"/>
              <a:t> </a:t>
            </a:r>
            <a:r>
              <a:rPr lang="pt-BR" sz="2400"/>
              <a:t>e </a:t>
            </a:r>
            <a:r>
              <a:rPr lang="pt-BR" sz="2400" b="1" u="sng"/>
              <a:t>c = 5</a:t>
            </a:r>
            <a:r>
              <a:rPr lang="pt-BR" sz="2400"/>
              <a:t>. Utilizando a expressão c² = a² + b², vem: 5² = 3² + b² .: b² = 25 – 9 .: b² = 16 que resulta em </a:t>
            </a:r>
            <a:r>
              <a:rPr lang="pt-BR" sz="2400" b="1" u="sng"/>
              <a:t>b = 4</a:t>
            </a:r>
            <a:r>
              <a:rPr lang="pt-BR" sz="2400"/>
              <a:t>. Logo a equação da hipérbole será: x²/3² - y²/4² = 1, ou seja: </a:t>
            </a:r>
            <a:r>
              <a:rPr lang="pt-BR" sz="2400" b="1"/>
              <a:t>x²/9 - y²/16 = 1.</a:t>
            </a:r>
          </a:p>
          <a:p>
            <a:pPr algn="just"/>
            <a:r>
              <a:rPr lang="pt-BR" sz="2400"/>
              <a:t>Como o eixo real da hipérbole está no eixo x, as retas assíntotas têm equação: y = ± (b/a)x, ou seja:               </a:t>
            </a:r>
            <a:r>
              <a:rPr lang="pt-BR" sz="2400" b="1"/>
              <a:t>y = ± (4/3)x.</a:t>
            </a:r>
          </a:p>
        </p:txBody>
      </p:sp>
      <p:pic>
        <p:nvPicPr>
          <p:cNvPr id="32774" name="Picture 4"/>
          <p:cNvPicPr>
            <a:picLocks noChangeAspect="1" noChangeArrowheads="1"/>
          </p:cNvPicPr>
          <p:nvPr/>
        </p:nvPicPr>
        <p:blipFill>
          <a:blip r:embed="rId3"/>
          <a:srcRect/>
          <a:stretch>
            <a:fillRect/>
          </a:stretch>
        </p:blipFill>
        <p:spPr bwMode="auto">
          <a:xfrm>
            <a:off x="5286375" y="1571625"/>
            <a:ext cx="3662363" cy="3133725"/>
          </a:xfrm>
          <a:prstGeom prst="rect">
            <a:avLst/>
          </a:prstGeom>
          <a:noFill/>
          <a:ln w="9525">
            <a:noFill/>
            <a:miter lim="800000"/>
            <a:headEnd/>
            <a:tailEnd/>
          </a:ln>
        </p:spPr>
      </p:pic>
      <p:sp>
        <p:nvSpPr>
          <p:cNvPr id="32775" name="CaixaDeTexto 16"/>
          <p:cNvSpPr txBox="1">
            <a:spLocks noChangeArrowheads="1"/>
          </p:cNvSpPr>
          <p:nvPr/>
        </p:nvSpPr>
        <p:spPr bwMode="auto">
          <a:xfrm>
            <a:off x="1928813" y="6211888"/>
            <a:ext cx="7000875" cy="246062"/>
          </a:xfrm>
          <a:prstGeom prst="rect">
            <a:avLst/>
          </a:prstGeom>
          <a:noFill/>
          <a:ln w="9525">
            <a:noFill/>
            <a:miter lim="800000"/>
            <a:headEnd/>
            <a:tailEnd/>
          </a:ln>
        </p:spPr>
        <p:txBody>
          <a:bodyPr>
            <a:spAutoFit/>
          </a:bodyPr>
          <a:lstStyle/>
          <a:p>
            <a:r>
              <a:rPr lang="pt-BR" sz="1000" b="1"/>
              <a:t>Fonte/Texto: IEZZI, Gelson. DOLCE, Osvaldo, et all. Matemática: Ciência e aplicações, volume 3. Saraiva. São Paulo, 2013.</a:t>
            </a:r>
          </a:p>
        </p:txBody>
      </p:sp>
      <p:sp>
        <p:nvSpPr>
          <p:cNvPr id="32776" name="CaixaDeTexto 7"/>
          <p:cNvSpPr txBox="1">
            <a:spLocks noChangeArrowheads="1"/>
          </p:cNvSpPr>
          <p:nvPr/>
        </p:nvSpPr>
        <p:spPr bwMode="auto">
          <a:xfrm>
            <a:off x="1928813" y="6000750"/>
            <a:ext cx="4500562" cy="246063"/>
          </a:xfrm>
          <a:prstGeom prst="rect">
            <a:avLst/>
          </a:prstGeom>
          <a:noFill/>
          <a:ln w="9525">
            <a:noFill/>
            <a:miter lim="800000"/>
            <a:headEnd/>
            <a:tailEnd/>
          </a:ln>
        </p:spPr>
        <p:txBody>
          <a:bodyPr>
            <a:spAutoFit/>
          </a:bodyPr>
          <a:lstStyle/>
          <a:p>
            <a:r>
              <a:rPr lang="pt-BR" sz="1000" b="1"/>
              <a:t>Fonte/Imagem: http://www.adesc.blog.br/4_230.png?v=28109s1usvuopo</a:t>
            </a:r>
          </a:p>
        </p:txBody>
      </p:sp>
    </p:spTree>
  </p:cSld>
  <p:clrMapOvr>
    <a:masterClrMapping/>
  </p:clrMapOvr>
  <p:transition>
    <p:dissolv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Imagem 1"/>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3795" name="CaixaDeTexto 6"/>
          <p:cNvSpPr txBox="1">
            <a:spLocks noChangeArrowheads="1"/>
          </p:cNvSpPr>
          <p:nvPr/>
        </p:nvSpPr>
        <p:spPr bwMode="auto">
          <a:xfrm>
            <a:off x="320675" y="77788"/>
            <a:ext cx="3960813" cy="646112"/>
          </a:xfrm>
          <a:prstGeom prst="rect">
            <a:avLst/>
          </a:prstGeom>
          <a:noFill/>
          <a:ln w="9525">
            <a:noFill/>
            <a:miter lim="800000"/>
            <a:headEnd/>
            <a:tailEnd/>
          </a:ln>
        </p:spPr>
        <p:txBody>
          <a:bodyPr>
            <a:spAutoFit/>
          </a:bodyPr>
          <a:lstStyle/>
          <a:p>
            <a:pPr algn="just"/>
            <a:r>
              <a:rPr lang="pt-BR" altLang="pt-BR" b="1">
                <a:solidFill>
                  <a:schemeClr val="bg1"/>
                </a:solidFill>
              </a:rPr>
              <a:t>Matemática, 3ª Série, </a:t>
            </a:r>
            <a:r>
              <a:rPr lang="pt-BR" altLang="pt-BR" b="1" i="1">
                <a:solidFill>
                  <a:schemeClr val="bg1"/>
                </a:solidFill>
              </a:rPr>
              <a:t>Geometria Analítica: Estudo das cônicas: Hipérbole </a:t>
            </a:r>
            <a:endParaRPr lang="pt-BR" altLang="pt-BR" b="1">
              <a:solidFill>
                <a:schemeClr val="bg1"/>
              </a:solidFill>
            </a:endParaRPr>
          </a:p>
        </p:txBody>
      </p:sp>
      <p:sp>
        <p:nvSpPr>
          <p:cNvPr id="33796" name="CaixaDeTexto 4"/>
          <p:cNvSpPr txBox="1">
            <a:spLocks noChangeArrowheads="1"/>
          </p:cNvSpPr>
          <p:nvPr/>
        </p:nvSpPr>
        <p:spPr bwMode="auto">
          <a:xfrm>
            <a:off x="285750" y="785813"/>
            <a:ext cx="2571750" cy="523875"/>
          </a:xfrm>
          <a:prstGeom prst="rect">
            <a:avLst/>
          </a:prstGeom>
          <a:noFill/>
          <a:ln w="9525">
            <a:noFill/>
            <a:miter lim="800000"/>
            <a:headEnd/>
            <a:tailEnd/>
          </a:ln>
        </p:spPr>
        <p:txBody>
          <a:bodyPr>
            <a:spAutoFit/>
          </a:bodyPr>
          <a:lstStyle/>
          <a:p>
            <a:r>
              <a:rPr lang="pt-BR" sz="2800" b="1"/>
              <a:t>EXERCÍCIOS</a:t>
            </a:r>
          </a:p>
        </p:txBody>
      </p:sp>
      <p:sp>
        <p:nvSpPr>
          <p:cNvPr id="33797" name="CaixaDeTexto 3"/>
          <p:cNvSpPr txBox="1">
            <a:spLocks noChangeArrowheads="1"/>
          </p:cNvSpPr>
          <p:nvPr/>
        </p:nvSpPr>
        <p:spPr bwMode="auto">
          <a:xfrm>
            <a:off x="214313" y="1428750"/>
            <a:ext cx="8715375" cy="954088"/>
          </a:xfrm>
          <a:prstGeom prst="rect">
            <a:avLst/>
          </a:prstGeom>
          <a:noFill/>
          <a:ln w="9525">
            <a:noFill/>
            <a:miter lim="800000"/>
            <a:headEnd/>
            <a:tailEnd/>
          </a:ln>
        </p:spPr>
        <p:txBody>
          <a:bodyPr>
            <a:spAutoFit/>
          </a:bodyPr>
          <a:lstStyle/>
          <a:p>
            <a:pPr algn="just"/>
            <a:r>
              <a:rPr lang="pt-BR" sz="2800"/>
              <a:t>5º) Determine a equação das hipérboles dos gráficos a seguir: </a:t>
            </a:r>
          </a:p>
        </p:txBody>
      </p:sp>
      <p:pic>
        <p:nvPicPr>
          <p:cNvPr id="33798" name="Picture 5"/>
          <p:cNvPicPr>
            <a:picLocks noChangeAspect="1" noChangeArrowheads="1"/>
          </p:cNvPicPr>
          <p:nvPr/>
        </p:nvPicPr>
        <p:blipFill>
          <a:blip r:embed="rId3"/>
          <a:srcRect/>
          <a:stretch>
            <a:fillRect/>
          </a:stretch>
        </p:blipFill>
        <p:spPr bwMode="auto">
          <a:xfrm>
            <a:off x="428625" y="2428875"/>
            <a:ext cx="4276725" cy="2505075"/>
          </a:xfrm>
          <a:prstGeom prst="rect">
            <a:avLst/>
          </a:prstGeom>
          <a:noFill/>
          <a:ln w="9525">
            <a:noFill/>
            <a:miter lim="800000"/>
            <a:headEnd/>
            <a:tailEnd/>
          </a:ln>
        </p:spPr>
      </p:pic>
      <p:pic>
        <p:nvPicPr>
          <p:cNvPr id="33799" name="Picture 7"/>
          <p:cNvPicPr>
            <a:picLocks noChangeAspect="1" noChangeArrowheads="1"/>
          </p:cNvPicPr>
          <p:nvPr/>
        </p:nvPicPr>
        <p:blipFill>
          <a:blip r:embed="rId4"/>
          <a:srcRect/>
          <a:stretch>
            <a:fillRect/>
          </a:stretch>
        </p:blipFill>
        <p:spPr bwMode="auto">
          <a:xfrm>
            <a:off x="5072063" y="2428875"/>
            <a:ext cx="3714750" cy="2686050"/>
          </a:xfrm>
          <a:prstGeom prst="rect">
            <a:avLst/>
          </a:prstGeom>
          <a:noFill/>
          <a:ln w="9525">
            <a:noFill/>
            <a:miter lim="800000"/>
            <a:headEnd/>
            <a:tailEnd/>
          </a:ln>
        </p:spPr>
      </p:pic>
      <p:sp>
        <p:nvSpPr>
          <p:cNvPr id="33800" name="CaixaDeTexto 16"/>
          <p:cNvSpPr txBox="1">
            <a:spLocks noChangeArrowheads="1"/>
          </p:cNvSpPr>
          <p:nvPr/>
        </p:nvSpPr>
        <p:spPr bwMode="auto">
          <a:xfrm>
            <a:off x="1928813" y="6211888"/>
            <a:ext cx="7000875" cy="246062"/>
          </a:xfrm>
          <a:prstGeom prst="rect">
            <a:avLst/>
          </a:prstGeom>
          <a:noFill/>
          <a:ln w="9525">
            <a:noFill/>
            <a:miter lim="800000"/>
            <a:headEnd/>
            <a:tailEnd/>
          </a:ln>
        </p:spPr>
        <p:txBody>
          <a:bodyPr>
            <a:spAutoFit/>
          </a:bodyPr>
          <a:lstStyle/>
          <a:p>
            <a:r>
              <a:rPr lang="pt-BR" sz="1000" b="1"/>
              <a:t>Fonte/Texto: IEZZI, Gelson. DOLCE, Osvaldo, et all. Matemática: Ciência e aplicações, volume 3. Saraiva. São Paulo, 2013.</a:t>
            </a:r>
          </a:p>
        </p:txBody>
      </p:sp>
      <p:sp>
        <p:nvSpPr>
          <p:cNvPr id="33801" name="CaixaDeTexto 10"/>
          <p:cNvSpPr txBox="1">
            <a:spLocks noChangeArrowheads="1"/>
          </p:cNvSpPr>
          <p:nvPr/>
        </p:nvSpPr>
        <p:spPr bwMode="auto">
          <a:xfrm>
            <a:off x="1928813" y="6000750"/>
            <a:ext cx="4500562" cy="246063"/>
          </a:xfrm>
          <a:prstGeom prst="rect">
            <a:avLst/>
          </a:prstGeom>
          <a:noFill/>
          <a:ln w="9525">
            <a:noFill/>
            <a:miter lim="800000"/>
            <a:headEnd/>
            <a:tailEnd/>
          </a:ln>
        </p:spPr>
        <p:txBody>
          <a:bodyPr>
            <a:spAutoFit/>
          </a:bodyPr>
          <a:lstStyle/>
          <a:p>
            <a:r>
              <a:rPr lang="pt-BR" sz="1000" b="1"/>
              <a:t>Fonte/Imagem: http://www.adesc.blog.br/4_230.png?v=28109s1usvuopo</a:t>
            </a:r>
          </a:p>
        </p:txBody>
      </p:sp>
    </p:spTree>
  </p:cSld>
  <p:clrMapOvr>
    <a:masterClrMapping/>
  </p:clrMapOvr>
  <p:transition>
    <p:dissolv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Imagem 1"/>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4819" name="CaixaDeTexto 6"/>
          <p:cNvSpPr txBox="1">
            <a:spLocks noChangeArrowheads="1"/>
          </p:cNvSpPr>
          <p:nvPr/>
        </p:nvSpPr>
        <p:spPr bwMode="auto">
          <a:xfrm>
            <a:off x="320675" y="77788"/>
            <a:ext cx="3960813" cy="646112"/>
          </a:xfrm>
          <a:prstGeom prst="rect">
            <a:avLst/>
          </a:prstGeom>
          <a:noFill/>
          <a:ln w="9525">
            <a:noFill/>
            <a:miter lim="800000"/>
            <a:headEnd/>
            <a:tailEnd/>
          </a:ln>
        </p:spPr>
        <p:txBody>
          <a:bodyPr>
            <a:spAutoFit/>
          </a:bodyPr>
          <a:lstStyle/>
          <a:p>
            <a:pPr algn="just"/>
            <a:r>
              <a:rPr lang="pt-BR" altLang="pt-BR" b="1">
                <a:solidFill>
                  <a:schemeClr val="bg1"/>
                </a:solidFill>
              </a:rPr>
              <a:t>Matemática, 3ª Série, </a:t>
            </a:r>
            <a:r>
              <a:rPr lang="pt-BR" altLang="pt-BR" b="1" i="1">
                <a:solidFill>
                  <a:schemeClr val="bg1"/>
                </a:solidFill>
              </a:rPr>
              <a:t>Geometria Analítica: Estudo das cônicas: Hipérbole </a:t>
            </a:r>
            <a:endParaRPr lang="pt-BR" altLang="pt-BR" b="1">
              <a:solidFill>
                <a:schemeClr val="bg1"/>
              </a:solidFill>
            </a:endParaRPr>
          </a:p>
        </p:txBody>
      </p:sp>
      <p:sp>
        <p:nvSpPr>
          <p:cNvPr id="34820" name="CaixaDeTexto 3"/>
          <p:cNvSpPr txBox="1">
            <a:spLocks noChangeArrowheads="1"/>
          </p:cNvSpPr>
          <p:nvPr/>
        </p:nvSpPr>
        <p:spPr bwMode="auto">
          <a:xfrm>
            <a:off x="142875" y="1285875"/>
            <a:ext cx="4572000" cy="4770438"/>
          </a:xfrm>
          <a:prstGeom prst="rect">
            <a:avLst/>
          </a:prstGeom>
          <a:noFill/>
          <a:ln w="9525">
            <a:noFill/>
            <a:miter lim="800000"/>
            <a:headEnd/>
            <a:tailEnd/>
          </a:ln>
        </p:spPr>
        <p:txBody>
          <a:bodyPr>
            <a:spAutoFit/>
          </a:bodyPr>
          <a:lstStyle/>
          <a:p>
            <a:pPr algn="just"/>
            <a:r>
              <a:rPr lang="pt-BR" sz="2000"/>
              <a:t>a) Pelo gráfico identificamos que F1 está na origem (0, 0) e F2(10, 0), com isso temos que a distância focal 2c = 10 e </a:t>
            </a:r>
            <a:r>
              <a:rPr lang="pt-BR" sz="2000" b="1"/>
              <a:t>c = 5. </a:t>
            </a:r>
            <a:r>
              <a:rPr lang="pt-BR" sz="2000"/>
              <a:t>Portanto, </a:t>
            </a:r>
            <a:r>
              <a:rPr lang="pt-BR" sz="2000" b="1"/>
              <a:t>o centro dessa hipérbole será  (5, 0). </a:t>
            </a:r>
          </a:p>
          <a:p>
            <a:pPr algn="just"/>
            <a:r>
              <a:rPr lang="pt-BR" sz="2000"/>
              <a:t>Como A1(3, 0) e o centro da hipérbole é (5, 0), o valor de a será a = 5 – 3 .: </a:t>
            </a:r>
            <a:r>
              <a:rPr lang="pt-BR" sz="2000" b="1"/>
              <a:t>a = 2</a:t>
            </a:r>
            <a:r>
              <a:rPr lang="pt-BR" sz="2000"/>
              <a:t>.</a:t>
            </a:r>
          </a:p>
          <a:p>
            <a:pPr algn="just"/>
            <a:r>
              <a:rPr lang="pt-BR" sz="2000"/>
              <a:t>Usando a relação c² = a² + b², temos: 5² = 2² + b² .: b² = 25 – 4 .: b² = 21 .: </a:t>
            </a:r>
            <a:r>
              <a:rPr lang="pt-BR" sz="2000" b="1"/>
              <a:t>b = √21</a:t>
            </a:r>
            <a:r>
              <a:rPr lang="pt-BR" sz="2000"/>
              <a:t>.</a:t>
            </a:r>
          </a:p>
          <a:p>
            <a:pPr algn="just"/>
            <a:r>
              <a:rPr lang="pt-BR" sz="2000"/>
              <a:t>Pelo gráfico percebemos que a equação dessa hipérbole é do tipo:</a:t>
            </a:r>
          </a:p>
          <a:p>
            <a:pPr algn="just"/>
            <a:r>
              <a:rPr lang="pt-BR" sz="2000"/>
              <a:t>(x – x</a:t>
            </a:r>
            <a:r>
              <a:rPr lang="pt-BR" sz="2000" baseline="-25000"/>
              <a:t>0</a:t>
            </a:r>
            <a:r>
              <a:rPr lang="pt-BR" sz="2000"/>
              <a:t>)²/a² - (y – y</a:t>
            </a:r>
            <a:r>
              <a:rPr lang="pt-BR" sz="2000" baseline="-25000"/>
              <a:t>0</a:t>
            </a:r>
            <a:r>
              <a:rPr lang="pt-BR" sz="2000"/>
              <a:t>)²/b² = 1, então substituindo os valores, temos:</a:t>
            </a:r>
          </a:p>
          <a:p>
            <a:pPr algn="ctr"/>
            <a:r>
              <a:rPr lang="pt-BR" sz="2400" b="1"/>
              <a:t>(x – 5)²/4 – y²/21 = 1</a:t>
            </a:r>
          </a:p>
          <a:p>
            <a:pPr algn="just"/>
            <a:endParaRPr lang="pt-BR" sz="2000"/>
          </a:p>
        </p:txBody>
      </p:sp>
      <p:sp>
        <p:nvSpPr>
          <p:cNvPr id="34821" name="CaixaDeTexto 4"/>
          <p:cNvSpPr txBox="1">
            <a:spLocks noChangeArrowheads="1"/>
          </p:cNvSpPr>
          <p:nvPr/>
        </p:nvSpPr>
        <p:spPr bwMode="auto">
          <a:xfrm>
            <a:off x="357188" y="714375"/>
            <a:ext cx="2571750" cy="523875"/>
          </a:xfrm>
          <a:prstGeom prst="rect">
            <a:avLst/>
          </a:prstGeom>
          <a:noFill/>
          <a:ln w="9525">
            <a:noFill/>
            <a:miter lim="800000"/>
            <a:headEnd/>
            <a:tailEnd/>
          </a:ln>
        </p:spPr>
        <p:txBody>
          <a:bodyPr>
            <a:spAutoFit/>
          </a:bodyPr>
          <a:lstStyle/>
          <a:p>
            <a:r>
              <a:rPr lang="pt-BR" sz="2800" b="1"/>
              <a:t>SOLUÇÃO</a:t>
            </a:r>
          </a:p>
        </p:txBody>
      </p:sp>
      <p:pic>
        <p:nvPicPr>
          <p:cNvPr id="34822" name="Picture 2"/>
          <p:cNvPicPr>
            <a:picLocks noChangeAspect="1" noChangeArrowheads="1"/>
          </p:cNvPicPr>
          <p:nvPr/>
        </p:nvPicPr>
        <p:blipFill>
          <a:blip r:embed="rId3"/>
          <a:srcRect/>
          <a:stretch>
            <a:fillRect/>
          </a:stretch>
        </p:blipFill>
        <p:spPr bwMode="auto">
          <a:xfrm>
            <a:off x="4786313" y="1785938"/>
            <a:ext cx="4195762" cy="3500437"/>
          </a:xfrm>
          <a:prstGeom prst="rect">
            <a:avLst/>
          </a:prstGeom>
          <a:noFill/>
          <a:ln w="9525">
            <a:noFill/>
            <a:miter lim="800000"/>
            <a:headEnd/>
            <a:tailEnd/>
          </a:ln>
        </p:spPr>
      </p:pic>
      <p:sp>
        <p:nvSpPr>
          <p:cNvPr id="34823" name="CaixaDeTexto 16"/>
          <p:cNvSpPr txBox="1">
            <a:spLocks noChangeArrowheads="1"/>
          </p:cNvSpPr>
          <p:nvPr/>
        </p:nvSpPr>
        <p:spPr bwMode="auto">
          <a:xfrm>
            <a:off x="1928813" y="6211888"/>
            <a:ext cx="7000875" cy="246062"/>
          </a:xfrm>
          <a:prstGeom prst="rect">
            <a:avLst/>
          </a:prstGeom>
          <a:noFill/>
          <a:ln w="9525">
            <a:noFill/>
            <a:miter lim="800000"/>
            <a:headEnd/>
            <a:tailEnd/>
          </a:ln>
        </p:spPr>
        <p:txBody>
          <a:bodyPr>
            <a:spAutoFit/>
          </a:bodyPr>
          <a:lstStyle/>
          <a:p>
            <a:r>
              <a:rPr lang="pt-BR" sz="1000" b="1"/>
              <a:t>Fonte/Texto: IEZZI, Gelson. DOLCE, Osvaldo, et all. Matemática: Ciência e aplicações, volume 3. Saraiva. São Paulo, 2013.</a:t>
            </a:r>
          </a:p>
        </p:txBody>
      </p:sp>
      <p:sp>
        <p:nvSpPr>
          <p:cNvPr id="34824" name="CaixaDeTexto 10"/>
          <p:cNvSpPr txBox="1">
            <a:spLocks noChangeArrowheads="1"/>
          </p:cNvSpPr>
          <p:nvPr/>
        </p:nvSpPr>
        <p:spPr bwMode="auto">
          <a:xfrm>
            <a:off x="1928813" y="6000750"/>
            <a:ext cx="4500562" cy="246063"/>
          </a:xfrm>
          <a:prstGeom prst="rect">
            <a:avLst/>
          </a:prstGeom>
          <a:noFill/>
          <a:ln w="9525">
            <a:noFill/>
            <a:miter lim="800000"/>
            <a:headEnd/>
            <a:tailEnd/>
          </a:ln>
        </p:spPr>
        <p:txBody>
          <a:bodyPr>
            <a:spAutoFit/>
          </a:bodyPr>
          <a:lstStyle/>
          <a:p>
            <a:r>
              <a:rPr lang="pt-BR" sz="1000" b="1"/>
              <a:t>Fonte/Imagem: http://www.adesc.blog.br/4_230.png?v=28109s1usvuopo</a:t>
            </a:r>
          </a:p>
        </p:txBody>
      </p:sp>
    </p:spTree>
  </p:cSld>
  <p:clrMapOvr>
    <a:masterClrMapping/>
  </p:clrMapOvr>
  <p:transition>
    <p:dissolv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Imagem 1"/>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5843" name="CaixaDeTexto 6"/>
          <p:cNvSpPr txBox="1">
            <a:spLocks noChangeArrowheads="1"/>
          </p:cNvSpPr>
          <p:nvPr/>
        </p:nvSpPr>
        <p:spPr bwMode="auto">
          <a:xfrm>
            <a:off x="320675" y="77788"/>
            <a:ext cx="3960813" cy="646112"/>
          </a:xfrm>
          <a:prstGeom prst="rect">
            <a:avLst/>
          </a:prstGeom>
          <a:noFill/>
          <a:ln w="9525">
            <a:noFill/>
            <a:miter lim="800000"/>
            <a:headEnd/>
            <a:tailEnd/>
          </a:ln>
        </p:spPr>
        <p:txBody>
          <a:bodyPr>
            <a:spAutoFit/>
          </a:bodyPr>
          <a:lstStyle/>
          <a:p>
            <a:pPr algn="just"/>
            <a:r>
              <a:rPr lang="pt-BR" altLang="pt-BR" b="1">
                <a:solidFill>
                  <a:schemeClr val="bg1"/>
                </a:solidFill>
              </a:rPr>
              <a:t>Matemática, 3ª Série, </a:t>
            </a:r>
            <a:r>
              <a:rPr lang="pt-BR" altLang="pt-BR" b="1" i="1">
                <a:solidFill>
                  <a:schemeClr val="bg1"/>
                </a:solidFill>
              </a:rPr>
              <a:t>Geometria Analítica: Estudo das cônicas: Hipérbole </a:t>
            </a:r>
            <a:endParaRPr lang="pt-BR" altLang="pt-BR" b="1">
              <a:solidFill>
                <a:schemeClr val="bg1"/>
              </a:solidFill>
            </a:endParaRPr>
          </a:p>
        </p:txBody>
      </p:sp>
      <p:sp>
        <p:nvSpPr>
          <p:cNvPr id="35844" name="CaixaDeTexto 3"/>
          <p:cNvSpPr txBox="1">
            <a:spLocks noChangeArrowheads="1"/>
          </p:cNvSpPr>
          <p:nvPr/>
        </p:nvSpPr>
        <p:spPr bwMode="auto">
          <a:xfrm>
            <a:off x="428625" y="1655763"/>
            <a:ext cx="4572000" cy="3416300"/>
          </a:xfrm>
          <a:prstGeom prst="rect">
            <a:avLst/>
          </a:prstGeom>
          <a:noFill/>
          <a:ln w="9525">
            <a:noFill/>
            <a:miter lim="800000"/>
            <a:headEnd/>
            <a:tailEnd/>
          </a:ln>
        </p:spPr>
        <p:txBody>
          <a:bodyPr>
            <a:spAutoFit/>
          </a:bodyPr>
          <a:lstStyle/>
          <a:p>
            <a:pPr algn="just"/>
            <a:r>
              <a:rPr lang="pt-BR" sz="2400"/>
              <a:t>b) Pela análise do gráfico verificamos que o centro da hipérbole é o ponto </a:t>
            </a:r>
            <a:r>
              <a:rPr lang="pt-BR" sz="2400" b="1"/>
              <a:t>(6, 5)</a:t>
            </a:r>
            <a:r>
              <a:rPr lang="pt-BR" sz="2400"/>
              <a:t>, temos também que </a:t>
            </a:r>
            <a:r>
              <a:rPr lang="pt-BR" sz="2400" b="1"/>
              <a:t>a = 1</a:t>
            </a:r>
            <a:r>
              <a:rPr lang="pt-BR" sz="2400"/>
              <a:t>, </a:t>
            </a:r>
            <a:r>
              <a:rPr lang="pt-BR" sz="2400" b="1"/>
              <a:t>c = 2</a:t>
            </a:r>
            <a:r>
              <a:rPr lang="pt-BR" sz="2400"/>
              <a:t> e usando a relação notável c² = a² + b², encontramos  </a:t>
            </a:r>
            <a:r>
              <a:rPr lang="pt-BR" sz="2400" b="1"/>
              <a:t>b = √3</a:t>
            </a:r>
            <a:r>
              <a:rPr lang="pt-BR" sz="2400"/>
              <a:t>. </a:t>
            </a:r>
          </a:p>
          <a:p>
            <a:pPr algn="just"/>
            <a:r>
              <a:rPr lang="pt-BR" sz="2400"/>
              <a:t>Concluímos então que a equação da hipérbole é da forma:</a:t>
            </a:r>
          </a:p>
          <a:p>
            <a:pPr algn="ctr"/>
            <a:r>
              <a:rPr lang="pt-BR" sz="2400" b="1"/>
              <a:t>(x – 6)² – (y – 5)²/3 = 1.</a:t>
            </a:r>
          </a:p>
        </p:txBody>
      </p:sp>
      <p:sp>
        <p:nvSpPr>
          <p:cNvPr id="35845" name="CaixaDeTexto 4"/>
          <p:cNvSpPr txBox="1">
            <a:spLocks noChangeArrowheads="1"/>
          </p:cNvSpPr>
          <p:nvPr/>
        </p:nvSpPr>
        <p:spPr bwMode="auto">
          <a:xfrm>
            <a:off x="357188" y="714375"/>
            <a:ext cx="2571750" cy="523875"/>
          </a:xfrm>
          <a:prstGeom prst="rect">
            <a:avLst/>
          </a:prstGeom>
          <a:noFill/>
          <a:ln w="9525">
            <a:noFill/>
            <a:miter lim="800000"/>
            <a:headEnd/>
            <a:tailEnd/>
          </a:ln>
        </p:spPr>
        <p:txBody>
          <a:bodyPr>
            <a:spAutoFit/>
          </a:bodyPr>
          <a:lstStyle/>
          <a:p>
            <a:r>
              <a:rPr lang="pt-BR" sz="2800" b="1"/>
              <a:t>SOLUÇÃO</a:t>
            </a:r>
          </a:p>
        </p:txBody>
      </p:sp>
      <p:pic>
        <p:nvPicPr>
          <p:cNvPr id="35846" name="Picture 3"/>
          <p:cNvPicPr>
            <a:picLocks noChangeAspect="1" noChangeArrowheads="1"/>
          </p:cNvPicPr>
          <p:nvPr/>
        </p:nvPicPr>
        <p:blipFill>
          <a:blip r:embed="rId3"/>
          <a:srcRect/>
          <a:stretch>
            <a:fillRect/>
          </a:stretch>
        </p:blipFill>
        <p:spPr bwMode="auto">
          <a:xfrm>
            <a:off x="5000625" y="1785938"/>
            <a:ext cx="3957638" cy="3257550"/>
          </a:xfrm>
          <a:prstGeom prst="rect">
            <a:avLst/>
          </a:prstGeom>
          <a:noFill/>
          <a:ln w="9525">
            <a:noFill/>
            <a:miter lim="800000"/>
            <a:headEnd/>
            <a:tailEnd/>
          </a:ln>
        </p:spPr>
      </p:pic>
      <p:sp>
        <p:nvSpPr>
          <p:cNvPr id="35847" name="CaixaDeTexto 16"/>
          <p:cNvSpPr txBox="1">
            <a:spLocks noChangeArrowheads="1"/>
          </p:cNvSpPr>
          <p:nvPr/>
        </p:nvSpPr>
        <p:spPr bwMode="auto">
          <a:xfrm>
            <a:off x="1928813" y="6211888"/>
            <a:ext cx="7000875" cy="246062"/>
          </a:xfrm>
          <a:prstGeom prst="rect">
            <a:avLst/>
          </a:prstGeom>
          <a:noFill/>
          <a:ln w="9525">
            <a:noFill/>
            <a:miter lim="800000"/>
            <a:headEnd/>
            <a:tailEnd/>
          </a:ln>
        </p:spPr>
        <p:txBody>
          <a:bodyPr>
            <a:spAutoFit/>
          </a:bodyPr>
          <a:lstStyle/>
          <a:p>
            <a:r>
              <a:rPr lang="pt-BR" sz="1000" b="1"/>
              <a:t>Fonte/Texto: IEZZI, Gelson. DOLCE, Osvaldo, et all. Matemática: Ciência e aplicações, volume 3. Saraiva. São Paulo, 2013.</a:t>
            </a:r>
          </a:p>
        </p:txBody>
      </p:sp>
      <p:sp>
        <p:nvSpPr>
          <p:cNvPr id="35848" name="CaixaDeTexto 9"/>
          <p:cNvSpPr txBox="1">
            <a:spLocks noChangeArrowheads="1"/>
          </p:cNvSpPr>
          <p:nvPr/>
        </p:nvSpPr>
        <p:spPr bwMode="auto">
          <a:xfrm>
            <a:off x="1928813" y="6000750"/>
            <a:ext cx="4500562" cy="246063"/>
          </a:xfrm>
          <a:prstGeom prst="rect">
            <a:avLst/>
          </a:prstGeom>
          <a:noFill/>
          <a:ln w="9525">
            <a:noFill/>
            <a:miter lim="800000"/>
            <a:headEnd/>
            <a:tailEnd/>
          </a:ln>
        </p:spPr>
        <p:txBody>
          <a:bodyPr>
            <a:spAutoFit/>
          </a:bodyPr>
          <a:lstStyle/>
          <a:p>
            <a:r>
              <a:rPr lang="pt-BR" sz="1000" b="1"/>
              <a:t>Fonte/Imagem: http://www.adesc.blog.br/4_230.png?v=28109s1usvuopo</a:t>
            </a:r>
          </a:p>
        </p:txBody>
      </p:sp>
    </p:spTree>
  </p:cSld>
  <p:clrMapOvr>
    <a:masterClrMapping/>
  </p:clrMapOvr>
  <p:transition>
    <p:dissolv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Imagem 1"/>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graphicFrame>
        <p:nvGraphicFramePr>
          <p:cNvPr id="4" name="Tabela 3"/>
          <p:cNvGraphicFramePr>
            <a:graphicFrameLocks noGrp="1"/>
          </p:cNvGraphicFramePr>
          <p:nvPr/>
        </p:nvGraphicFramePr>
        <p:xfrm>
          <a:off x="214313" y="1214438"/>
          <a:ext cx="8643998" cy="4907280"/>
        </p:xfrm>
        <a:graphic>
          <a:graphicData uri="http://schemas.openxmlformats.org/drawingml/2006/table">
            <a:tbl>
              <a:tblPr firstRow="1" bandRow="1">
                <a:tableStyleId>{5C22544A-7EE6-4342-B048-85BDC9FD1C3A}</a:tableStyleId>
              </a:tblPr>
              <a:tblGrid>
                <a:gridCol w="745145"/>
                <a:gridCol w="6110436"/>
                <a:gridCol w="1788417"/>
              </a:tblGrid>
              <a:tr h="370840">
                <a:tc>
                  <a:txBody>
                    <a:bodyPr/>
                    <a:lstStyle/>
                    <a:p>
                      <a:pPr algn="ctr"/>
                      <a:r>
                        <a:rPr lang="pt-BR" sz="1400" dirty="0" smtClean="0">
                          <a:latin typeface="+mn-lt"/>
                        </a:rPr>
                        <a:t>SLIDE</a:t>
                      </a:r>
                      <a:endParaRPr lang="pt-BR" sz="1400" dirty="0">
                        <a:latin typeface="+mn-lt"/>
                      </a:endParaRPr>
                    </a:p>
                  </a:txBody>
                  <a:tcPr/>
                </a:tc>
                <a:tc>
                  <a:txBody>
                    <a:bodyPr/>
                    <a:lstStyle/>
                    <a:p>
                      <a:pPr algn="ctr"/>
                      <a:r>
                        <a:rPr lang="pt-BR" sz="1400" dirty="0" smtClean="0">
                          <a:latin typeface="+mn-lt"/>
                        </a:rPr>
                        <a:t>LINK DA FONTE</a:t>
                      </a:r>
                      <a:endParaRPr lang="pt-BR" sz="1400" dirty="0">
                        <a:latin typeface="+mn-lt"/>
                      </a:endParaRPr>
                    </a:p>
                  </a:txBody>
                  <a:tcPr/>
                </a:tc>
                <a:tc>
                  <a:txBody>
                    <a:bodyPr/>
                    <a:lstStyle/>
                    <a:p>
                      <a:pPr algn="ctr"/>
                      <a:r>
                        <a:rPr lang="pt-BR" sz="1400" dirty="0" smtClean="0">
                          <a:latin typeface="+mn-lt"/>
                        </a:rPr>
                        <a:t>DATA DE ACESSO</a:t>
                      </a:r>
                      <a:endParaRPr lang="pt-BR" sz="1400" dirty="0">
                        <a:latin typeface="+mn-lt"/>
                      </a:endParaRPr>
                    </a:p>
                  </a:txBody>
                  <a:tcPr/>
                </a:tc>
              </a:tr>
              <a:tr h="370840">
                <a:tc>
                  <a:txBody>
                    <a:bodyPr/>
                    <a:lstStyle/>
                    <a:p>
                      <a:r>
                        <a:rPr lang="pt-BR" sz="1400" b="0" dirty="0" smtClean="0">
                          <a:latin typeface="+mn-lt"/>
                        </a:rPr>
                        <a:t>02</a:t>
                      </a:r>
                      <a:endParaRPr lang="pt-BR" sz="1400" b="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b="0" dirty="0" smtClean="0"/>
                        <a:t> http://www.dmm.im.ufrj.br/projeto/rived/modulo_hiperbole/img_hip.jpg</a:t>
                      </a:r>
                    </a:p>
                  </a:txBody>
                  <a:tcPr/>
                </a:tc>
                <a:tc>
                  <a:txBody>
                    <a:bodyPr/>
                    <a:lstStyle/>
                    <a:p>
                      <a:r>
                        <a:rPr lang="pt-BR" sz="1400" dirty="0" smtClean="0">
                          <a:latin typeface="+mn-lt"/>
                        </a:rPr>
                        <a:t>23/07/2015</a:t>
                      </a:r>
                      <a:endParaRPr lang="pt-BR" sz="1400" dirty="0">
                        <a:latin typeface="+mn-lt"/>
                      </a:endParaRPr>
                    </a:p>
                  </a:txBody>
                  <a:tcPr/>
                </a:tc>
              </a:tr>
              <a:tr h="370840">
                <a:tc>
                  <a:txBody>
                    <a:bodyPr/>
                    <a:lstStyle/>
                    <a:p>
                      <a:r>
                        <a:rPr lang="pt-BR" sz="1400" dirty="0" smtClean="0">
                          <a:latin typeface="+mn-lt"/>
                        </a:rPr>
                        <a:t>03</a:t>
                      </a:r>
                      <a:endParaRPr lang="pt-BR"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b="0" dirty="0" smtClean="0"/>
                        <a:t>http://g.purevolumecdn.com/cdnImages/crop_345x235/Artist-99292784-2063454.jp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400" dirty="0" smtClean="0">
                          <a:latin typeface="+mn-lt"/>
                        </a:rPr>
                        <a:t>23/07/2015</a:t>
                      </a:r>
                    </a:p>
                  </a:txBody>
                  <a:tcPr/>
                </a:tc>
              </a:tr>
              <a:tr h="370840">
                <a:tc>
                  <a:txBody>
                    <a:bodyPr/>
                    <a:lstStyle/>
                    <a:p>
                      <a:r>
                        <a:rPr lang="pt-BR" sz="1400" dirty="0" smtClean="0">
                          <a:latin typeface="+mn-lt"/>
                        </a:rPr>
                        <a:t>03</a:t>
                      </a:r>
                      <a:endParaRPr lang="pt-BR" sz="1400" dirty="0">
                        <a:latin typeface="+mn-lt"/>
                      </a:endParaRPr>
                    </a:p>
                  </a:txBody>
                  <a:tcPr/>
                </a:tc>
                <a:tc>
                  <a:txBody>
                    <a:bodyPr/>
                    <a:lstStyle/>
                    <a:p>
                      <a:r>
                        <a:rPr lang="pt-BR" sz="1200" b="0" dirty="0" smtClean="0"/>
                        <a:t>http://www.fredlopes.com.br/imagens/matematica/ga/Secoes_conicas_Hiperbole_plano.jpg</a:t>
                      </a:r>
                      <a:endParaRPr lang="pt-BR" sz="1200" b="0" u="none"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400" dirty="0" smtClean="0">
                          <a:latin typeface="+mn-lt"/>
                        </a:rPr>
                        <a:t>23/07/2015</a:t>
                      </a:r>
                    </a:p>
                  </a:txBody>
                  <a:tcPr/>
                </a:tc>
              </a:tr>
              <a:tr h="370840">
                <a:tc>
                  <a:txBody>
                    <a:bodyPr/>
                    <a:lstStyle/>
                    <a:p>
                      <a:r>
                        <a:rPr lang="pt-BR" sz="1400" dirty="0" smtClean="0">
                          <a:latin typeface="+mn-lt"/>
                        </a:rPr>
                        <a:t>04</a:t>
                      </a:r>
                      <a:endParaRPr lang="pt-BR" sz="1400" dirty="0">
                        <a:latin typeface="+mn-lt"/>
                      </a:endParaRPr>
                    </a:p>
                  </a:txBody>
                  <a:tcPr/>
                </a:tc>
                <a:tc>
                  <a:txBody>
                    <a:bodyPr/>
                    <a:lstStyle/>
                    <a:p>
                      <a:r>
                        <a:rPr lang="pt-BR" sz="1200" b="0" dirty="0" smtClean="0"/>
                        <a:t>http://www.adesc.blog.br/4_230.png?v=28109s1usvuopo</a:t>
                      </a:r>
                      <a:endParaRPr lang="pt-BR" sz="1200" b="0" u="none" dirty="0">
                        <a:latin typeface="+mn-lt"/>
                      </a:endParaRPr>
                    </a:p>
                  </a:txBody>
                  <a:tcPr/>
                </a:tc>
                <a:tc>
                  <a:txBody>
                    <a:bodyPr/>
                    <a:lstStyle/>
                    <a:p>
                      <a:r>
                        <a:rPr lang="pt-BR" sz="1400" dirty="0" smtClean="0">
                          <a:latin typeface="+mn-lt"/>
                        </a:rPr>
                        <a:t>24/07/2015</a:t>
                      </a:r>
                      <a:endParaRPr lang="pt-BR" sz="1400" dirty="0">
                        <a:latin typeface="+mn-lt"/>
                      </a:endParaRPr>
                    </a:p>
                  </a:txBody>
                  <a:tcPr/>
                </a:tc>
              </a:tr>
              <a:tr h="370840">
                <a:tc>
                  <a:txBody>
                    <a:bodyPr/>
                    <a:lstStyle/>
                    <a:p>
                      <a:r>
                        <a:rPr lang="pt-BR" sz="1400" dirty="0" smtClean="0">
                          <a:latin typeface="+mn-lt"/>
                        </a:rPr>
                        <a:t>05</a:t>
                      </a:r>
                      <a:endParaRPr lang="pt-BR" sz="1400" dirty="0">
                        <a:latin typeface="+mn-lt"/>
                      </a:endParaRPr>
                    </a:p>
                  </a:txBody>
                  <a:tcPr/>
                </a:tc>
                <a:tc>
                  <a:txBody>
                    <a:bodyPr/>
                    <a:lstStyle/>
                    <a:p>
                      <a:r>
                        <a:rPr lang="pt-BR" sz="1200" b="0" dirty="0" smtClean="0"/>
                        <a:t>http://www.adesc.blog.br/4_230.png?v=28109s1usvuopo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400" dirty="0" smtClean="0">
                          <a:latin typeface="+mn-lt"/>
                        </a:rPr>
                        <a:t>24/07/2015</a:t>
                      </a:r>
                    </a:p>
                  </a:txBody>
                  <a:tcPr/>
                </a:tc>
              </a:tr>
              <a:tr h="370840">
                <a:tc>
                  <a:txBody>
                    <a:bodyPr/>
                    <a:lstStyle/>
                    <a:p>
                      <a:r>
                        <a:rPr lang="pt-BR" sz="1400" dirty="0" smtClean="0">
                          <a:latin typeface="+mn-lt"/>
                        </a:rPr>
                        <a:t>06</a:t>
                      </a:r>
                      <a:endParaRPr lang="pt-BR"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b="0" dirty="0" smtClean="0"/>
                        <a:t>http://obaricentrodamente.blogspot.com.br/2011/05/equacao-da-hiperbole.html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400" dirty="0" smtClean="0">
                          <a:latin typeface="+mn-lt"/>
                        </a:rPr>
                        <a:t>24/07/2015</a:t>
                      </a:r>
                    </a:p>
                  </a:txBody>
                  <a:tcPr/>
                </a:tc>
              </a:tr>
              <a:tr h="370840">
                <a:tc>
                  <a:txBody>
                    <a:bodyPr/>
                    <a:lstStyle/>
                    <a:p>
                      <a:r>
                        <a:rPr lang="pt-BR" sz="1400" dirty="0" smtClean="0">
                          <a:latin typeface="+mn-lt"/>
                        </a:rPr>
                        <a:t>07</a:t>
                      </a:r>
                      <a:endParaRPr lang="pt-BR"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b="0" dirty="0" smtClean="0"/>
                        <a:t>http://obaricentrodamente.blogspot.com.br/2011/05/equacao-da-hiperbole.html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400" dirty="0" smtClean="0">
                          <a:latin typeface="+mn-lt"/>
                        </a:rPr>
                        <a:t>24/07/2015</a:t>
                      </a:r>
                    </a:p>
                  </a:txBody>
                  <a:tcPr/>
                </a:tc>
              </a:tr>
              <a:tr h="370840">
                <a:tc>
                  <a:txBody>
                    <a:bodyPr/>
                    <a:lstStyle/>
                    <a:p>
                      <a:r>
                        <a:rPr lang="pt-BR" sz="1400" dirty="0" smtClean="0">
                          <a:latin typeface="+mn-lt"/>
                        </a:rPr>
                        <a:t>08</a:t>
                      </a:r>
                      <a:endParaRPr lang="pt-BR"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b="0" dirty="0" smtClean="0"/>
                        <a:t>http://obaricentrodamente.blogspot.com.br/2011/05/equacao-da-hiperbole.html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400" dirty="0" smtClean="0">
                          <a:latin typeface="+mn-lt"/>
                        </a:rPr>
                        <a:t>24/07/2015</a:t>
                      </a:r>
                    </a:p>
                  </a:txBody>
                  <a:tcPr/>
                </a:tc>
              </a:tr>
              <a:tr h="370840">
                <a:tc>
                  <a:txBody>
                    <a:bodyPr/>
                    <a:lstStyle/>
                    <a:p>
                      <a:r>
                        <a:rPr lang="pt-BR" sz="1400" dirty="0" smtClean="0">
                          <a:latin typeface="+mn-lt"/>
                        </a:rPr>
                        <a:t>09</a:t>
                      </a:r>
                      <a:endParaRPr lang="pt-BR"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100" b="0" dirty="0" smtClean="0"/>
                        <a:t>http://obaricentrodamente.blogspot.com.br/2011/05/equacao-da-hiperbole.html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400" dirty="0" smtClean="0">
                          <a:latin typeface="+mn-lt"/>
                        </a:rPr>
                        <a:t>24/07/2015</a:t>
                      </a:r>
                    </a:p>
                  </a:txBody>
                  <a:tcPr/>
                </a:tc>
              </a:tr>
              <a:tr h="370840">
                <a:tc>
                  <a:txBody>
                    <a:bodyPr/>
                    <a:lstStyle/>
                    <a:p>
                      <a:r>
                        <a:rPr lang="pt-BR" sz="1400" dirty="0" smtClean="0">
                          <a:latin typeface="+mn-lt"/>
                        </a:rPr>
                        <a:t>10</a:t>
                      </a:r>
                      <a:endParaRPr lang="pt-BR"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b="0" dirty="0" smtClean="0"/>
                        <a:t>http://obaricentrodamente.blogspot.com.br/2011/05/equacao-da-hiperbole.html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400" dirty="0" smtClean="0">
                          <a:latin typeface="+mn-lt"/>
                        </a:rPr>
                        <a:t>24/07/2015</a:t>
                      </a:r>
                    </a:p>
                  </a:txBody>
                  <a:tcPr/>
                </a:tc>
              </a:tr>
              <a:tr h="370840">
                <a:tc>
                  <a:txBody>
                    <a:bodyPr/>
                    <a:lstStyle/>
                    <a:p>
                      <a:r>
                        <a:rPr lang="pt-BR" sz="1400" dirty="0" smtClean="0">
                          <a:latin typeface="+mn-lt"/>
                        </a:rPr>
                        <a:t>11</a:t>
                      </a:r>
                      <a:endParaRPr lang="pt-BR"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b="0" dirty="0" smtClean="0"/>
                        <a:t>http://ecalculo.if.usp.br/funcoes/inverso/hiperbole.htm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400" dirty="0" smtClean="0">
                          <a:latin typeface="+mn-lt"/>
                        </a:rPr>
                        <a:t>25/07/2015</a:t>
                      </a:r>
                    </a:p>
                  </a:txBody>
                  <a:tcPr/>
                </a:tc>
              </a:tr>
              <a:tr h="370840">
                <a:tc>
                  <a:txBody>
                    <a:bodyPr/>
                    <a:lstStyle/>
                    <a:p>
                      <a:r>
                        <a:rPr lang="pt-BR" sz="1400" dirty="0" smtClean="0">
                          <a:latin typeface="+mn-lt"/>
                        </a:rPr>
                        <a:t>12</a:t>
                      </a:r>
                      <a:endParaRPr lang="pt-BR"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t>http://www.estgv.ipv.pt/PaginasPessoais/fmartins/Aluno/Matem%C3%A1tica/Ensino%20m%C3%A9dio/Geometria%20Anal%C3%</a:t>
                      </a:r>
                      <a:r>
                        <a:rPr lang="pt-BR" sz="1200" dirty="0" err="1" smtClean="0"/>
                        <a:t>ADtica</a:t>
                      </a:r>
                      <a:r>
                        <a:rPr lang="pt-BR" sz="1200" dirty="0" smtClean="0"/>
                        <a:t>%20-%20C%C3%B4nicas/Image30.gif</a:t>
                      </a:r>
                      <a:endParaRPr lang="pt-BR" sz="1200" b="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400" dirty="0" smtClean="0">
                          <a:latin typeface="+mn-lt"/>
                        </a:rPr>
                        <a:t>25/07/2015</a:t>
                      </a:r>
                    </a:p>
                  </a:txBody>
                  <a:tcPr/>
                </a:tc>
              </a:tr>
            </a:tbl>
          </a:graphicData>
        </a:graphic>
      </p:graphicFrame>
      <p:sp>
        <p:nvSpPr>
          <p:cNvPr id="36925" name="Retângulo 6"/>
          <p:cNvSpPr>
            <a:spLocks noChangeArrowheads="1"/>
          </p:cNvSpPr>
          <p:nvPr/>
        </p:nvSpPr>
        <p:spPr bwMode="auto">
          <a:xfrm>
            <a:off x="460375" y="701675"/>
            <a:ext cx="2847975" cy="461963"/>
          </a:xfrm>
          <a:prstGeom prst="rect">
            <a:avLst/>
          </a:prstGeom>
          <a:noFill/>
          <a:ln w="9525">
            <a:noFill/>
            <a:miter lim="800000"/>
            <a:headEnd/>
            <a:tailEnd/>
          </a:ln>
        </p:spPr>
        <p:txBody>
          <a:bodyPr wrap="none">
            <a:spAutoFit/>
          </a:bodyPr>
          <a:lstStyle/>
          <a:p>
            <a:pPr algn="ctr"/>
            <a:r>
              <a:rPr lang="pt-BR" sz="2400" b="1"/>
              <a:t>TABELA DE IMAGENS</a:t>
            </a:r>
          </a:p>
        </p:txBody>
      </p:sp>
      <p:sp>
        <p:nvSpPr>
          <p:cNvPr id="36926" name="CaixaDeTexto 6"/>
          <p:cNvSpPr txBox="1">
            <a:spLocks noChangeArrowheads="1"/>
          </p:cNvSpPr>
          <p:nvPr/>
        </p:nvSpPr>
        <p:spPr bwMode="auto">
          <a:xfrm>
            <a:off x="320675" y="77788"/>
            <a:ext cx="3960813" cy="646112"/>
          </a:xfrm>
          <a:prstGeom prst="rect">
            <a:avLst/>
          </a:prstGeom>
          <a:noFill/>
          <a:ln w="9525">
            <a:noFill/>
            <a:miter lim="800000"/>
            <a:headEnd/>
            <a:tailEnd/>
          </a:ln>
        </p:spPr>
        <p:txBody>
          <a:bodyPr>
            <a:spAutoFit/>
          </a:bodyPr>
          <a:lstStyle/>
          <a:p>
            <a:pPr algn="just"/>
            <a:r>
              <a:rPr lang="pt-BR" altLang="pt-BR" b="1">
                <a:solidFill>
                  <a:schemeClr val="bg1"/>
                </a:solidFill>
              </a:rPr>
              <a:t>Matemática, 3ª Série, </a:t>
            </a:r>
            <a:r>
              <a:rPr lang="pt-BR" altLang="pt-BR" b="1" i="1">
                <a:solidFill>
                  <a:schemeClr val="bg1"/>
                </a:solidFill>
              </a:rPr>
              <a:t>Geometria Analítica: Estudo das cônicas: Hipérbole </a:t>
            </a:r>
            <a:endParaRPr lang="pt-BR" altLang="pt-BR" b="1">
              <a:solidFill>
                <a:schemeClr val="bg1"/>
              </a:solidFill>
            </a:endParaRPr>
          </a:p>
        </p:txBody>
      </p:sp>
    </p:spTree>
  </p:cSld>
  <p:clrMapOvr>
    <a:masterClrMapping/>
  </p:clrMapOvr>
  <p:transition>
    <p:dissolv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Imagem 1"/>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graphicFrame>
        <p:nvGraphicFramePr>
          <p:cNvPr id="4" name="Tabela 3"/>
          <p:cNvGraphicFramePr>
            <a:graphicFrameLocks noGrp="1"/>
          </p:cNvGraphicFramePr>
          <p:nvPr/>
        </p:nvGraphicFramePr>
        <p:xfrm>
          <a:off x="285750" y="1285875"/>
          <a:ext cx="8572556" cy="4907280"/>
        </p:xfrm>
        <a:graphic>
          <a:graphicData uri="http://schemas.openxmlformats.org/drawingml/2006/table">
            <a:tbl>
              <a:tblPr firstRow="1" bandRow="1">
                <a:tableStyleId>{5C22544A-7EE6-4342-B048-85BDC9FD1C3A}</a:tableStyleId>
              </a:tblPr>
              <a:tblGrid>
                <a:gridCol w="738986"/>
                <a:gridCol w="6281639"/>
                <a:gridCol w="1551931"/>
              </a:tblGrid>
              <a:tr h="370840">
                <a:tc>
                  <a:txBody>
                    <a:bodyPr/>
                    <a:lstStyle/>
                    <a:p>
                      <a:pPr algn="ctr"/>
                      <a:r>
                        <a:rPr lang="pt-BR" sz="1400" dirty="0" smtClean="0">
                          <a:latin typeface="+mn-lt"/>
                        </a:rPr>
                        <a:t>SLIDE</a:t>
                      </a:r>
                      <a:endParaRPr lang="pt-BR" sz="1400" dirty="0">
                        <a:latin typeface="+mn-lt"/>
                      </a:endParaRPr>
                    </a:p>
                  </a:txBody>
                  <a:tcPr/>
                </a:tc>
                <a:tc>
                  <a:txBody>
                    <a:bodyPr/>
                    <a:lstStyle/>
                    <a:p>
                      <a:pPr algn="ctr"/>
                      <a:r>
                        <a:rPr lang="pt-BR" sz="1400" dirty="0" smtClean="0">
                          <a:latin typeface="+mn-lt"/>
                        </a:rPr>
                        <a:t>LINK DA FONTE</a:t>
                      </a:r>
                      <a:endParaRPr lang="pt-BR" sz="1400" dirty="0">
                        <a:latin typeface="+mn-lt"/>
                      </a:endParaRPr>
                    </a:p>
                  </a:txBody>
                  <a:tcPr/>
                </a:tc>
                <a:tc>
                  <a:txBody>
                    <a:bodyPr/>
                    <a:lstStyle/>
                    <a:p>
                      <a:pPr algn="ctr"/>
                      <a:r>
                        <a:rPr lang="pt-BR" sz="1400" dirty="0" smtClean="0">
                          <a:latin typeface="+mn-lt"/>
                        </a:rPr>
                        <a:t>DATA DE ACESSO</a:t>
                      </a:r>
                      <a:endParaRPr lang="pt-BR" sz="1400" dirty="0">
                        <a:latin typeface="+mn-lt"/>
                      </a:endParaRPr>
                    </a:p>
                  </a:txBody>
                  <a:tcPr/>
                </a:tc>
              </a:tr>
              <a:tr h="370840">
                <a:tc>
                  <a:txBody>
                    <a:bodyPr/>
                    <a:lstStyle/>
                    <a:p>
                      <a:r>
                        <a:rPr lang="pt-BR" sz="1400" dirty="0" smtClean="0">
                          <a:latin typeface="+mn-lt"/>
                        </a:rPr>
                        <a:t>13</a:t>
                      </a:r>
                      <a:endParaRPr lang="pt-BR"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b="0" dirty="0" smtClean="0"/>
                        <a:t>http://www.paulomarques.com.br/arq6-10.htm</a:t>
                      </a:r>
                    </a:p>
                  </a:txBody>
                  <a:tcPr/>
                </a:tc>
                <a:tc>
                  <a:txBody>
                    <a:bodyPr/>
                    <a:lstStyle/>
                    <a:p>
                      <a:r>
                        <a:rPr lang="pt-BR" sz="1400" dirty="0" smtClean="0">
                          <a:latin typeface="+mn-lt"/>
                        </a:rPr>
                        <a:t>25/07/2015</a:t>
                      </a:r>
                      <a:endParaRPr lang="pt-BR" sz="1400" dirty="0">
                        <a:latin typeface="+mn-lt"/>
                      </a:endParaRPr>
                    </a:p>
                  </a:txBody>
                  <a:tcPr/>
                </a:tc>
              </a:tr>
              <a:tr h="370840">
                <a:tc>
                  <a:txBody>
                    <a:bodyPr/>
                    <a:lstStyle/>
                    <a:p>
                      <a:r>
                        <a:rPr lang="pt-BR" sz="1400" dirty="0" smtClean="0">
                          <a:latin typeface="+mn-lt"/>
                        </a:rPr>
                        <a:t>14</a:t>
                      </a:r>
                      <a:endParaRPr lang="pt-BR"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b="0" dirty="0" smtClean="0"/>
                        <a:t>https://pbs.twimg.com/profile_images/482051085008637953/yuOLbXKi.jpeg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400" dirty="0" smtClean="0">
                          <a:latin typeface="+mn-lt"/>
                        </a:rPr>
                        <a:t>23/07/2015</a:t>
                      </a:r>
                    </a:p>
                  </a:txBody>
                  <a:tcPr/>
                </a:tc>
              </a:tr>
              <a:tr h="370840">
                <a:tc>
                  <a:txBody>
                    <a:bodyPr/>
                    <a:lstStyle/>
                    <a:p>
                      <a:r>
                        <a:rPr lang="pt-BR" sz="1400" dirty="0" smtClean="0">
                          <a:latin typeface="+mn-lt"/>
                        </a:rPr>
                        <a:t>17</a:t>
                      </a:r>
                      <a:endParaRPr lang="pt-BR"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b="0" dirty="0" smtClean="0"/>
                        <a:t>https://themadmovieguy.files.wordpress.com/2010/01/41_finding-nemo.jpg?w=400&amp;h=300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400" dirty="0" smtClean="0">
                          <a:latin typeface="+mn-lt"/>
                        </a:rPr>
                        <a:t>23/07/2015</a:t>
                      </a:r>
                    </a:p>
                  </a:txBody>
                  <a:tcPr/>
                </a:tc>
              </a:tr>
              <a:tr h="370840">
                <a:tc>
                  <a:txBody>
                    <a:bodyPr/>
                    <a:lstStyle/>
                    <a:p>
                      <a:r>
                        <a:rPr lang="pt-BR" sz="1400" dirty="0" smtClean="0">
                          <a:latin typeface="+mn-lt"/>
                        </a:rPr>
                        <a:t>18</a:t>
                      </a:r>
                      <a:endParaRPr lang="pt-BR"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b="0" dirty="0" smtClean="0"/>
                        <a:t>http://imagem.portalmidia.net/2013/03/felicidade.jpg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400" dirty="0" smtClean="0">
                          <a:latin typeface="+mn-lt"/>
                        </a:rPr>
                        <a:t>25/07/2015</a:t>
                      </a:r>
                    </a:p>
                  </a:txBody>
                  <a:tcPr/>
                </a:tc>
              </a:tr>
              <a:tr h="370840">
                <a:tc>
                  <a:txBody>
                    <a:bodyPr/>
                    <a:lstStyle/>
                    <a:p>
                      <a:r>
                        <a:rPr lang="pt-BR" sz="1400" dirty="0" smtClean="0">
                          <a:latin typeface="+mn-lt"/>
                        </a:rPr>
                        <a:t>19</a:t>
                      </a:r>
                      <a:endParaRPr lang="pt-BR" sz="1400" dirty="0">
                        <a:latin typeface="+mn-lt"/>
                      </a:endParaRPr>
                    </a:p>
                  </a:txBody>
                  <a:tcPr/>
                </a:tc>
                <a:tc>
                  <a:txBody>
                    <a:bodyPr/>
                    <a:lstStyle/>
                    <a:p>
                      <a:pPr algn="just">
                        <a:lnSpc>
                          <a:spcPct val="150000"/>
                        </a:lnSpc>
                        <a:spcAft>
                          <a:spcPts val="0"/>
                        </a:spcAft>
                      </a:pPr>
                      <a:r>
                        <a:rPr lang="pt-BR" sz="1100" b="0" dirty="0" smtClean="0"/>
                        <a:t>http://imagens.kboing.com.br/papeldeparede/4261feliz.jpg</a:t>
                      </a:r>
                      <a:endParaRPr lang="pt-BR" sz="1100" b="0" dirty="0">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400" dirty="0" smtClean="0">
                          <a:latin typeface="+mn-lt"/>
                        </a:rPr>
                        <a:t>25/07/2015</a:t>
                      </a:r>
                    </a:p>
                  </a:txBody>
                  <a:tcPr/>
                </a:tc>
              </a:tr>
              <a:tr h="370840">
                <a:tc>
                  <a:txBody>
                    <a:bodyPr/>
                    <a:lstStyle/>
                    <a:p>
                      <a:r>
                        <a:rPr lang="pt-BR" sz="1400" dirty="0" smtClean="0">
                          <a:latin typeface="+mn-lt"/>
                        </a:rPr>
                        <a:t>21</a:t>
                      </a:r>
                      <a:endParaRPr lang="pt-BR"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b="0" dirty="0" smtClean="0"/>
                        <a:t>http://www.digistardomes.org/worldlist/stlouis.jpg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400" dirty="0" smtClean="0">
                          <a:latin typeface="+mn-lt"/>
                        </a:rPr>
                        <a:t>25/07/2015</a:t>
                      </a:r>
                    </a:p>
                  </a:txBody>
                  <a:tcPr/>
                </a:tc>
              </a:tr>
              <a:tr h="370840">
                <a:tc>
                  <a:txBody>
                    <a:bodyPr/>
                    <a:lstStyle/>
                    <a:p>
                      <a:r>
                        <a:rPr lang="pt-BR" sz="1400" dirty="0" smtClean="0">
                          <a:latin typeface="+mn-lt"/>
                        </a:rPr>
                        <a:t>21</a:t>
                      </a:r>
                      <a:endParaRPr lang="pt-BR"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b="0" dirty="0" smtClean="0"/>
                        <a:t>http://parquedaciencia.blogspot.com.br/2013/04/conicas-nocoes-intuitivas-e-aplicacoes.html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400" dirty="0" smtClean="0">
                          <a:latin typeface="+mn-lt"/>
                        </a:rPr>
                        <a:t>25/07/2015</a:t>
                      </a:r>
                    </a:p>
                  </a:txBody>
                  <a:tcPr/>
                </a:tc>
              </a:tr>
              <a:tr h="370840">
                <a:tc>
                  <a:txBody>
                    <a:bodyPr/>
                    <a:lstStyle/>
                    <a:p>
                      <a:r>
                        <a:rPr lang="pt-BR" sz="1400" dirty="0" smtClean="0">
                          <a:latin typeface="+mn-lt"/>
                        </a:rPr>
                        <a:t>22</a:t>
                      </a:r>
                      <a:endParaRPr lang="pt-BR"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b="0" dirty="0" smtClean="0"/>
                        <a:t>http://parquedaciencia.blogspot.com.br/2013/04/conicas-nocoes-intuitivas-e-aplicacoes.html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400" dirty="0" smtClean="0">
                          <a:latin typeface="+mn-lt"/>
                        </a:rPr>
                        <a:t>24/07/2015</a:t>
                      </a:r>
                    </a:p>
                  </a:txBody>
                  <a:tcPr/>
                </a:tc>
              </a:tr>
              <a:tr h="370840">
                <a:tc>
                  <a:txBody>
                    <a:bodyPr/>
                    <a:lstStyle/>
                    <a:p>
                      <a:r>
                        <a:rPr lang="pt-BR" sz="1400" dirty="0" smtClean="0">
                          <a:latin typeface="+mn-lt"/>
                        </a:rPr>
                        <a:t>23</a:t>
                      </a:r>
                      <a:endParaRPr lang="pt-BR"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b="0" dirty="0" smtClean="0"/>
                        <a:t>http://badc.nerc.ac.uk/data/radiosglobe/figures/loran.gif</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400" dirty="0" smtClean="0">
                          <a:latin typeface="+mn-lt"/>
                        </a:rPr>
                        <a:t>24/07/2015</a:t>
                      </a:r>
                    </a:p>
                  </a:txBody>
                  <a:tcPr/>
                </a:tc>
              </a:tr>
              <a:tr h="370840">
                <a:tc>
                  <a:txBody>
                    <a:bodyPr/>
                    <a:lstStyle/>
                    <a:p>
                      <a:r>
                        <a:rPr lang="pt-BR" sz="1400" dirty="0" smtClean="0">
                          <a:latin typeface="+mn-lt"/>
                        </a:rPr>
                        <a:t>24</a:t>
                      </a:r>
                      <a:endParaRPr lang="pt-BR"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b="0" dirty="0" smtClean="0"/>
                        <a:t>https://arquitetapage.files.wordpress.com/2014/01/0c557-felicidade-no-trabalho.jpg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400" dirty="0" smtClean="0">
                          <a:latin typeface="+mn-lt"/>
                        </a:rPr>
                        <a:t>25/07/2015</a:t>
                      </a:r>
                    </a:p>
                  </a:txBody>
                  <a:tcPr/>
                </a:tc>
              </a:tr>
              <a:tr h="370840">
                <a:tc>
                  <a:txBody>
                    <a:bodyPr/>
                    <a:lstStyle/>
                    <a:p>
                      <a:r>
                        <a:rPr lang="pt-BR" sz="1400" dirty="0" smtClean="0">
                          <a:latin typeface="+mn-lt"/>
                        </a:rPr>
                        <a:t>26</a:t>
                      </a:r>
                      <a:endParaRPr lang="pt-BR"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t>http://revistadonna.clicrbs.com.br/porai/wp-content/uploads/sites/5/2012/12/httpwpclicrbscombrporaifiles201212happy-face1png.png</a:t>
                      </a:r>
                      <a:endParaRPr lang="pt-BR" sz="1200" b="1"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400" dirty="0" smtClean="0">
                          <a:latin typeface="+mn-lt"/>
                        </a:rPr>
                        <a:t>25/07/2015</a:t>
                      </a:r>
                    </a:p>
                  </a:txBody>
                  <a:tcPr/>
                </a:tc>
              </a:tr>
              <a:tr h="370840">
                <a:tc>
                  <a:txBody>
                    <a:bodyPr/>
                    <a:lstStyle/>
                    <a:p>
                      <a:r>
                        <a:rPr lang="pt-BR" sz="1400" dirty="0" smtClean="0">
                          <a:latin typeface="+mn-lt"/>
                        </a:rPr>
                        <a:t>28</a:t>
                      </a:r>
                      <a:endParaRPr lang="pt-BR"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b="0" dirty="0" smtClean="0"/>
                        <a:t>http://www.mensagenscomamor.com/images/jpgs/img/f/felicidade_3.jpg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400" dirty="0" smtClean="0">
                          <a:latin typeface="+mn-lt"/>
                        </a:rPr>
                        <a:t>25/07/2015</a:t>
                      </a:r>
                    </a:p>
                  </a:txBody>
                  <a:tcPr/>
                </a:tc>
              </a:tr>
            </a:tbl>
          </a:graphicData>
        </a:graphic>
      </p:graphicFrame>
      <p:sp>
        <p:nvSpPr>
          <p:cNvPr id="37949" name="Retângulo 6"/>
          <p:cNvSpPr>
            <a:spLocks noChangeArrowheads="1"/>
          </p:cNvSpPr>
          <p:nvPr/>
        </p:nvSpPr>
        <p:spPr bwMode="auto">
          <a:xfrm>
            <a:off x="460375" y="701675"/>
            <a:ext cx="2847975" cy="461963"/>
          </a:xfrm>
          <a:prstGeom prst="rect">
            <a:avLst/>
          </a:prstGeom>
          <a:noFill/>
          <a:ln w="9525">
            <a:noFill/>
            <a:miter lim="800000"/>
            <a:headEnd/>
            <a:tailEnd/>
          </a:ln>
        </p:spPr>
        <p:txBody>
          <a:bodyPr wrap="none">
            <a:spAutoFit/>
          </a:bodyPr>
          <a:lstStyle/>
          <a:p>
            <a:pPr algn="ctr"/>
            <a:r>
              <a:rPr lang="pt-BR" sz="2400" b="1"/>
              <a:t>TABELA DE IMAGENS</a:t>
            </a:r>
          </a:p>
        </p:txBody>
      </p:sp>
      <p:sp>
        <p:nvSpPr>
          <p:cNvPr id="37950" name="CaixaDeTexto 6"/>
          <p:cNvSpPr txBox="1">
            <a:spLocks noChangeArrowheads="1"/>
          </p:cNvSpPr>
          <p:nvPr/>
        </p:nvSpPr>
        <p:spPr bwMode="auto">
          <a:xfrm>
            <a:off x="320675" y="77788"/>
            <a:ext cx="3960813" cy="646112"/>
          </a:xfrm>
          <a:prstGeom prst="rect">
            <a:avLst/>
          </a:prstGeom>
          <a:noFill/>
          <a:ln w="9525">
            <a:noFill/>
            <a:miter lim="800000"/>
            <a:headEnd/>
            <a:tailEnd/>
          </a:ln>
        </p:spPr>
        <p:txBody>
          <a:bodyPr>
            <a:spAutoFit/>
          </a:bodyPr>
          <a:lstStyle/>
          <a:p>
            <a:pPr algn="just"/>
            <a:r>
              <a:rPr lang="pt-BR" altLang="pt-BR" b="1">
                <a:solidFill>
                  <a:schemeClr val="bg1"/>
                </a:solidFill>
              </a:rPr>
              <a:t>Matemática, 3ª Série, </a:t>
            </a:r>
            <a:r>
              <a:rPr lang="pt-BR" altLang="pt-BR" b="1" i="1">
                <a:solidFill>
                  <a:schemeClr val="bg1"/>
                </a:solidFill>
              </a:rPr>
              <a:t>Geometria Analítica: Estudo das cônicas: Hipérbole </a:t>
            </a:r>
            <a:endParaRPr lang="pt-BR" altLang="pt-BR" b="1">
              <a:solidFill>
                <a:schemeClr val="bg1"/>
              </a:solidFill>
            </a:endParaRPr>
          </a:p>
        </p:txBody>
      </p:sp>
    </p:spTree>
  </p:cSld>
  <p:clrMapOvr>
    <a:masterClrMapping/>
  </p:clrMapOvr>
  <p:transition>
    <p:dissolv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Imagem 1"/>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graphicFrame>
        <p:nvGraphicFramePr>
          <p:cNvPr id="4" name="Tabela 3"/>
          <p:cNvGraphicFramePr>
            <a:graphicFrameLocks noGrp="1"/>
          </p:cNvGraphicFramePr>
          <p:nvPr/>
        </p:nvGraphicFramePr>
        <p:xfrm>
          <a:off x="285750" y="1560513"/>
          <a:ext cx="8572556" cy="2225040"/>
        </p:xfrm>
        <a:graphic>
          <a:graphicData uri="http://schemas.openxmlformats.org/drawingml/2006/table">
            <a:tbl>
              <a:tblPr firstRow="1" bandRow="1">
                <a:tableStyleId>{5C22544A-7EE6-4342-B048-85BDC9FD1C3A}</a:tableStyleId>
              </a:tblPr>
              <a:tblGrid>
                <a:gridCol w="738986"/>
                <a:gridCol w="6281639"/>
                <a:gridCol w="1551931"/>
              </a:tblGrid>
              <a:tr h="370840">
                <a:tc>
                  <a:txBody>
                    <a:bodyPr/>
                    <a:lstStyle/>
                    <a:p>
                      <a:pPr algn="ctr"/>
                      <a:r>
                        <a:rPr lang="pt-BR" sz="1400" dirty="0" smtClean="0">
                          <a:latin typeface="+mn-lt"/>
                        </a:rPr>
                        <a:t>SLIDE</a:t>
                      </a:r>
                      <a:endParaRPr lang="pt-BR" sz="1400" dirty="0">
                        <a:latin typeface="+mn-lt"/>
                      </a:endParaRPr>
                    </a:p>
                  </a:txBody>
                  <a:tcPr/>
                </a:tc>
                <a:tc>
                  <a:txBody>
                    <a:bodyPr/>
                    <a:lstStyle/>
                    <a:p>
                      <a:pPr algn="ctr"/>
                      <a:r>
                        <a:rPr lang="pt-BR" sz="1400" dirty="0" smtClean="0">
                          <a:latin typeface="+mn-lt"/>
                        </a:rPr>
                        <a:t>LINK DA FONTE</a:t>
                      </a:r>
                      <a:endParaRPr lang="pt-BR" sz="1400" dirty="0">
                        <a:latin typeface="+mn-lt"/>
                      </a:endParaRPr>
                    </a:p>
                  </a:txBody>
                  <a:tcPr/>
                </a:tc>
                <a:tc>
                  <a:txBody>
                    <a:bodyPr/>
                    <a:lstStyle/>
                    <a:p>
                      <a:pPr algn="ctr"/>
                      <a:r>
                        <a:rPr lang="pt-BR" sz="1400" dirty="0" smtClean="0">
                          <a:latin typeface="+mn-lt"/>
                        </a:rPr>
                        <a:t>DATA DE ACESSO</a:t>
                      </a:r>
                      <a:endParaRPr lang="pt-BR" sz="1400" dirty="0">
                        <a:latin typeface="+mn-lt"/>
                      </a:endParaRPr>
                    </a:p>
                  </a:txBody>
                  <a:tcPr/>
                </a:tc>
              </a:tr>
              <a:tr h="370840">
                <a:tc>
                  <a:txBody>
                    <a:bodyPr/>
                    <a:lstStyle/>
                    <a:p>
                      <a:r>
                        <a:rPr lang="pt-BR" sz="1400" dirty="0" smtClean="0">
                          <a:latin typeface="+mn-lt"/>
                        </a:rPr>
                        <a:t>30</a:t>
                      </a:r>
                      <a:endParaRPr lang="pt-BR"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b="0" dirty="0" smtClean="0"/>
                        <a:t>http://www.adesc.blog.br/4_230.png?v=28109s1usvuopo</a:t>
                      </a:r>
                    </a:p>
                  </a:txBody>
                  <a:tcPr/>
                </a:tc>
                <a:tc>
                  <a:txBody>
                    <a:bodyPr/>
                    <a:lstStyle/>
                    <a:p>
                      <a:r>
                        <a:rPr lang="pt-BR" sz="1400" dirty="0" smtClean="0">
                          <a:latin typeface="+mn-lt"/>
                        </a:rPr>
                        <a:t>24/07/2015</a:t>
                      </a:r>
                      <a:endParaRPr lang="pt-BR" sz="1400" dirty="0">
                        <a:latin typeface="+mn-lt"/>
                      </a:endParaRPr>
                    </a:p>
                  </a:txBody>
                  <a:tcPr/>
                </a:tc>
              </a:tr>
              <a:tr h="370840">
                <a:tc>
                  <a:txBody>
                    <a:bodyPr/>
                    <a:lstStyle/>
                    <a:p>
                      <a:r>
                        <a:rPr lang="pt-BR" sz="1400" dirty="0" smtClean="0">
                          <a:latin typeface="+mn-lt"/>
                        </a:rPr>
                        <a:t>31</a:t>
                      </a:r>
                      <a:endParaRPr lang="pt-BR"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b="0" dirty="0" smtClean="0"/>
                        <a:t>http://www.adesc.blog.br/4_230.png?v=28109s1usvuopo</a:t>
                      </a:r>
                    </a:p>
                  </a:txBody>
                  <a:tcPr/>
                </a:tc>
                <a:tc>
                  <a:txBody>
                    <a:bodyPr/>
                    <a:lstStyle/>
                    <a:p>
                      <a:r>
                        <a:rPr lang="pt-BR" sz="1400" dirty="0" smtClean="0">
                          <a:latin typeface="+mn-lt"/>
                        </a:rPr>
                        <a:t>24/07/2015</a:t>
                      </a:r>
                      <a:endParaRPr lang="pt-BR" sz="1400" dirty="0">
                        <a:latin typeface="+mn-lt"/>
                      </a:endParaRPr>
                    </a:p>
                  </a:txBody>
                  <a:tcPr/>
                </a:tc>
              </a:tr>
              <a:tr h="370840">
                <a:tc>
                  <a:txBody>
                    <a:bodyPr/>
                    <a:lstStyle/>
                    <a:p>
                      <a:r>
                        <a:rPr lang="pt-BR" sz="1400" dirty="0" smtClean="0">
                          <a:latin typeface="+mn-lt"/>
                        </a:rPr>
                        <a:t>32</a:t>
                      </a:r>
                      <a:endParaRPr lang="pt-BR"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b="0" dirty="0" smtClean="0"/>
                        <a:t>http://www.adesc.blog.br/4_230.png?v=28109s1usvuopo</a:t>
                      </a:r>
                    </a:p>
                  </a:txBody>
                  <a:tcPr/>
                </a:tc>
                <a:tc>
                  <a:txBody>
                    <a:bodyPr/>
                    <a:lstStyle/>
                    <a:p>
                      <a:r>
                        <a:rPr lang="pt-BR" sz="1400" dirty="0" smtClean="0">
                          <a:latin typeface="+mn-lt"/>
                        </a:rPr>
                        <a:t>24/07/2015</a:t>
                      </a:r>
                      <a:endParaRPr lang="pt-BR" sz="1400" dirty="0">
                        <a:latin typeface="+mn-lt"/>
                      </a:endParaRPr>
                    </a:p>
                  </a:txBody>
                  <a:tcPr/>
                </a:tc>
              </a:tr>
              <a:tr h="370840">
                <a:tc>
                  <a:txBody>
                    <a:bodyPr/>
                    <a:lstStyle/>
                    <a:p>
                      <a:r>
                        <a:rPr lang="pt-BR" sz="1400" dirty="0" smtClean="0">
                          <a:latin typeface="+mn-lt"/>
                        </a:rPr>
                        <a:t>33</a:t>
                      </a:r>
                      <a:endParaRPr lang="pt-BR"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b="0" dirty="0" smtClean="0"/>
                        <a:t>http://www.adesc.blog.br/4_230.png?v=28109s1usvuopo</a:t>
                      </a:r>
                    </a:p>
                  </a:txBody>
                  <a:tcPr/>
                </a:tc>
                <a:tc>
                  <a:txBody>
                    <a:bodyPr/>
                    <a:lstStyle/>
                    <a:p>
                      <a:r>
                        <a:rPr lang="pt-BR" sz="1400" dirty="0" smtClean="0">
                          <a:latin typeface="+mn-lt"/>
                        </a:rPr>
                        <a:t>24/07/2015</a:t>
                      </a:r>
                      <a:endParaRPr lang="pt-BR" sz="1400" dirty="0">
                        <a:latin typeface="+mn-lt"/>
                      </a:endParaRPr>
                    </a:p>
                  </a:txBody>
                  <a:tcPr/>
                </a:tc>
              </a:tr>
              <a:tr h="370840">
                <a:tc>
                  <a:txBody>
                    <a:bodyPr/>
                    <a:lstStyle/>
                    <a:p>
                      <a:r>
                        <a:rPr lang="pt-BR" sz="1400" dirty="0" smtClean="0">
                          <a:latin typeface="+mn-lt"/>
                        </a:rPr>
                        <a:t>34</a:t>
                      </a:r>
                      <a:endParaRPr lang="pt-BR"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b="0" dirty="0" smtClean="0"/>
                        <a:t>http://www.adesc.blog.br/4_230.png?v=28109s1usvuopo</a:t>
                      </a:r>
                    </a:p>
                  </a:txBody>
                  <a:tcPr/>
                </a:tc>
                <a:tc>
                  <a:txBody>
                    <a:bodyPr/>
                    <a:lstStyle/>
                    <a:p>
                      <a:r>
                        <a:rPr lang="pt-BR" sz="1400" dirty="0" smtClean="0">
                          <a:latin typeface="+mn-lt"/>
                        </a:rPr>
                        <a:t>24/07/2015</a:t>
                      </a:r>
                      <a:endParaRPr lang="pt-BR" sz="1400" dirty="0">
                        <a:latin typeface="+mn-lt"/>
                      </a:endParaRPr>
                    </a:p>
                  </a:txBody>
                  <a:tcPr/>
                </a:tc>
              </a:tr>
            </a:tbl>
          </a:graphicData>
        </a:graphic>
      </p:graphicFrame>
      <p:sp>
        <p:nvSpPr>
          <p:cNvPr id="38945" name="Retângulo 6"/>
          <p:cNvSpPr>
            <a:spLocks noChangeArrowheads="1"/>
          </p:cNvSpPr>
          <p:nvPr/>
        </p:nvSpPr>
        <p:spPr bwMode="auto">
          <a:xfrm>
            <a:off x="460375" y="701675"/>
            <a:ext cx="2847975" cy="461963"/>
          </a:xfrm>
          <a:prstGeom prst="rect">
            <a:avLst/>
          </a:prstGeom>
          <a:noFill/>
          <a:ln w="9525">
            <a:noFill/>
            <a:miter lim="800000"/>
            <a:headEnd/>
            <a:tailEnd/>
          </a:ln>
        </p:spPr>
        <p:txBody>
          <a:bodyPr wrap="none">
            <a:spAutoFit/>
          </a:bodyPr>
          <a:lstStyle/>
          <a:p>
            <a:pPr algn="ctr"/>
            <a:r>
              <a:rPr lang="pt-BR" sz="2400" b="1"/>
              <a:t>TABELA DE IMAGENS</a:t>
            </a:r>
          </a:p>
        </p:txBody>
      </p:sp>
      <p:sp>
        <p:nvSpPr>
          <p:cNvPr id="38946" name="CaixaDeTexto 6"/>
          <p:cNvSpPr txBox="1">
            <a:spLocks noChangeArrowheads="1"/>
          </p:cNvSpPr>
          <p:nvPr/>
        </p:nvSpPr>
        <p:spPr bwMode="auto">
          <a:xfrm>
            <a:off x="320675" y="77788"/>
            <a:ext cx="3960813" cy="646112"/>
          </a:xfrm>
          <a:prstGeom prst="rect">
            <a:avLst/>
          </a:prstGeom>
          <a:noFill/>
          <a:ln w="9525">
            <a:noFill/>
            <a:miter lim="800000"/>
            <a:headEnd/>
            <a:tailEnd/>
          </a:ln>
        </p:spPr>
        <p:txBody>
          <a:bodyPr>
            <a:spAutoFit/>
          </a:bodyPr>
          <a:lstStyle/>
          <a:p>
            <a:pPr algn="just"/>
            <a:r>
              <a:rPr lang="pt-BR" altLang="pt-BR" b="1">
                <a:solidFill>
                  <a:schemeClr val="bg1"/>
                </a:solidFill>
              </a:rPr>
              <a:t>Matemática, 3ª Série, </a:t>
            </a:r>
            <a:r>
              <a:rPr lang="pt-BR" altLang="pt-BR" b="1" i="1">
                <a:solidFill>
                  <a:schemeClr val="bg1"/>
                </a:solidFill>
              </a:rPr>
              <a:t>Geometria Analítica: Estudo das cônicas: Hipérbole </a:t>
            </a:r>
            <a:endParaRPr lang="pt-BR" altLang="pt-BR" b="1">
              <a:solidFill>
                <a:schemeClr val="bg1"/>
              </a:solidFill>
            </a:endParaRPr>
          </a:p>
        </p:txBody>
      </p:sp>
    </p:spTree>
  </p:cSld>
  <p:clrMapOvr>
    <a:masterClrMapping/>
  </p:clrMapOvr>
  <p:transition>
    <p:dissolv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magem 1"/>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 name="CaixaDeTexto 3"/>
          <p:cNvSpPr txBox="1">
            <a:spLocks noChangeArrowheads="1"/>
          </p:cNvSpPr>
          <p:nvPr/>
        </p:nvSpPr>
        <p:spPr bwMode="auto">
          <a:xfrm>
            <a:off x="285720" y="2286554"/>
            <a:ext cx="8643998" cy="2893100"/>
          </a:xfrm>
          <a:prstGeom prst="rect">
            <a:avLst/>
          </a:prstGeom>
          <a:noFill/>
          <a:ln w="9525">
            <a:noFill/>
            <a:miter lim="800000"/>
            <a:headEnd/>
            <a:tailEnd/>
          </a:ln>
          <a:scene3d>
            <a:camera prst="orthographicFront"/>
            <a:lightRig rig="threePt" dir="t"/>
          </a:scene3d>
          <a:sp3d>
            <a:bevelT w="165100" prst="coolSlant"/>
          </a:sp3d>
        </p:spPr>
        <p:txBody>
          <a:bodyPr>
            <a:spAutoFit/>
          </a:bodyPr>
          <a:lstStyle/>
          <a:p>
            <a:pPr algn="just">
              <a:buFont typeface="Wingdings" pitchFamily="2" charset="2"/>
              <a:buChar char="§"/>
              <a:defRPr/>
            </a:pPr>
            <a:r>
              <a:rPr lang="pt-BR" sz="1400" dirty="0"/>
              <a:t>  IEZZI, Gelson. DOLCE, Osvaldo, </a:t>
            </a:r>
            <a:r>
              <a:rPr lang="pt-BR" sz="1400" dirty="0" err="1"/>
              <a:t>et</a:t>
            </a:r>
            <a:r>
              <a:rPr lang="pt-BR" sz="1400" dirty="0"/>
              <a:t> </a:t>
            </a:r>
            <a:r>
              <a:rPr lang="pt-BR" sz="1400" dirty="0" err="1"/>
              <a:t>all</a:t>
            </a:r>
            <a:r>
              <a:rPr lang="pt-BR" sz="1400" dirty="0"/>
              <a:t>. Matemática: Ciência e aplicações, volume 3. Saraiva. São Paulo, 2013.</a:t>
            </a:r>
          </a:p>
          <a:p>
            <a:pPr algn="just">
              <a:defRPr/>
            </a:pPr>
            <a:endParaRPr lang="pt-BR" sz="1400" dirty="0"/>
          </a:p>
          <a:p>
            <a:pPr algn="just">
              <a:buFont typeface="Wingdings" pitchFamily="2" charset="2"/>
              <a:buChar char="§"/>
              <a:defRPr/>
            </a:pPr>
            <a:r>
              <a:rPr lang="pt-BR" sz="1400" dirty="0"/>
              <a:t> PAIVA, Manoel. Matemática, volume 3. 2ª edição, Moderna. São Paulo, 2013.</a:t>
            </a:r>
          </a:p>
          <a:p>
            <a:pPr algn="just">
              <a:defRPr/>
            </a:pPr>
            <a:endParaRPr lang="pt-BR" sz="1400" dirty="0"/>
          </a:p>
          <a:p>
            <a:pPr algn="just">
              <a:buFont typeface="Wingdings" pitchFamily="2" charset="2"/>
              <a:buChar char="§"/>
              <a:defRPr/>
            </a:pPr>
            <a:r>
              <a:rPr lang="pt-BR" sz="1400" dirty="0"/>
              <a:t> Conexões com a Matemática. Organizadora: Editora Moderna. Volume 3, São Paulo, 2010.</a:t>
            </a:r>
          </a:p>
          <a:p>
            <a:pPr algn="just">
              <a:buFont typeface="Wingdings" pitchFamily="2" charset="2"/>
              <a:buChar char="§"/>
              <a:defRPr/>
            </a:pPr>
            <a:endParaRPr lang="pt-BR" sz="1400" dirty="0"/>
          </a:p>
          <a:p>
            <a:pPr algn="just">
              <a:buFont typeface="Wingdings" pitchFamily="2" charset="2"/>
              <a:buChar char="§"/>
              <a:defRPr/>
            </a:pPr>
            <a:r>
              <a:rPr lang="pt-BR" sz="1400" dirty="0"/>
              <a:t> GIOVANNI, José Ruy e BONJORNO, José Roberto. Matemática completa. Volume 3. FTD, São Paulo, 2005.</a:t>
            </a:r>
          </a:p>
          <a:p>
            <a:pPr algn="just">
              <a:defRPr/>
            </a:pPr>
            <a:endParaRPr lang="pt-BR" sz="1400" dirty="0"/>
          </a:p>
          <a:p>
            <a:pPr algn="just">
              <a:buFont typeface="Wingdings" pitchFamily="2" charset="2"/>
              <a:buChar char="§"/>
              <a:defRPr/>
            </a:pPr>
            <a:r>
              <a:rPr lang="pt-BR" sz="1400" dirty="0"/>
              <a:t> SMOLE, Kátia Cristina </a:t>
            </a:r>
            <a:r>
              <a:rPr lang="pt-BR" sz="1400" dirty="0" err="1"/>
              <a:t>Stocco</a:t>
            </a:r>
            <a:r>
              <a:rPr lang="pt-BR" sz="1400" dirty="0"/>
              <a:t>. Matemática, Ensino Médio. Editora Saraiva. Volume 3.São Paulo, 2005</a:t>
            </a:r>
          </a:p>
          <a:p>
            <a:pPr algn="just">
              <a:defRPr/>
            </a:pPr>
            <a:endParaRPr lang="pt-BR" sz="1400" dirty="0"/>
          </a:p>
          <a:p>
            <a:pPr algn="just">
              <a:buFont typeface="Wingdings" pitchFamily="2" charset="2"/>
              <a:buChar char="§"/>
              <a:defRPr/>
            </a:pPr>
            <a:r>
              <a:rPr lang="pt-BR" sz="1400" dirty="0"/>
              <a:t> DANTE, Luiz Roberto. Matemática, volume único. Editora Ática. São Paulo, 2005.</a:t>
            </a:r>
          </a:p>
          <a:p>
            <a:pPr algn="just">
              <a:defRPr/>
            </a:pPr>
            <a:endParaRPr lang="pt-BR" sz="1400" dirty="0"/>
          </a:p>
          <a:p>
            <a:pPr algn="just">
              <a:buFont typeface="Wingdings" pitchFamily="2" charset="2"/>
              <a:buChar char="§"/>
              <a:defRPr/>
            </a:pPr>
            <a:r>
              <a:rPr lang="pt-BR" sz="1400" dirty="0"/>
              <a:t> GUELLI, Oscar. Matemática, volume único. 1ª edição. Ática. São Paulo, 2003.</a:t>
            </a:r>
          </a:p>
        </p:txBody>
      </p:sp>
      <p:sp>
        <p:nvSpPr>
          <p:cNvPr id="39942" name="Retângulo 6"/>
          <p:cNvSpPr>
            <a:spLocks noChangeArrowheads="1"/>
          </p:cNvSpPr>
          <p:nvPr/>
        </p:nvSpPr>
        <p:spPr bwMode="auto">
          <a:xfrm>
            <a:off x="357188" y="895350"/>
            <a:ext cx="2214562" cy="523875"/>
          </a:xfrm>
          <a:prstGeom prst="rect">
            <a:avLst/>
          </a:prstGeom>
          <a:noFill/>
          <a:ln w="9525">
            <a:noFill/>
            <a:miter lim="800000"/>
            <a:headEnd/>
            <a:tailEnd/>
          </a:ln>
        </p:spPr>
        <p:txBody>
          <a:bodyPr>
            <a:spAutoFit/>
          </a:bodyPr>
          <a:lstStyle/>
          <a:p>
            <a:r>
              <a:rPr lang="pt-BR" sz="2800" b="1"/>
              <a:t>REFERÊNCIAS</a:t>
            </a:r>
          </a:p>
        </p:txBody>
      </p:sp>
      <p:sp>
        <p:nvSpPr>
          <p:cNvPr id="39943" name="CaixaDeTexto 6"/>
          <p:cNvSpPr txBox="1">
            <a:spLocks noChangeArrowheads="1"/>
          </p:cNvSpPr>
          <p:nvPr/>
        </p:nvSpPr>
        <p:spPr bwMode="auto">
          <a:xfrm>
            <a:off x="320675" y="77788"/>
            <a:ext cx="3960813" cy="646112"/>
          </a:xfrm>
          <a:prstGeom prst="rect">
            <a:avLst/>
          </a:prstGeom>
          <a:noFill/>
          <a:ln w="9525">
            <a:noFill/>
            <a:miter lim="800000"/>
            <a:headEnd/>
            <a:tailEnd/>
          </a:ln>
        </p:spPr>
        <p:txBody>
          <a:bodyPr>
            <a:spAutoFit/>
          </a:bodyPr>
          <a:lstStyle/>
          <a:p>
            <a:pPr algn="just"/>
            <a:r>
              <a:rPr lang="pt-BR" altLang="pt-BR" b="1">
                <a:solidFill>
                  <a:schemeClr val="bg1"/>
                </a:solidFill>
              </a:rPr>
              <a:t>Matemática, 3ª Série, </a:t>
            </a:r>
            <a:r>
              <a:rPr lang="pt-BR" altLang="pt-BR" b="1" i="1">
                <a:solidFill>
                  <a:schemeClr val="bg1"/>
                </a:solidFill>
              </a:rPr>
              <a:t>Geometria Analítica: Estudo das cônicas: Hipérbole </a:t>
            </a:r>
            <a:endParaRPr lang="pt-BR" altLang="pt-BR" b="1">
              <a:solidFill>
                <a:schemeClr val="bg1"/>
              </a:solidFill>
            </a:endParaRPr>
          </a:p>
        </p:txBody>
      </p:sp>
      <p:sp>
        <p:nvSpPr>
          <p:cNvPr id="39944" name="CaixaDeTexto 5"/>
          <p:cNvSpPr txBox="1">
            <a:spLocks noChangeArrowheads="1"/>
          </p:cNvSpPr>
          <p:nvPr/>
        </p:nvSpPr>
        <p:spPr bwMode="auto">
          <a:xfrm>
            <a:off x="428625" y="1500188"/>
            <a:ext cx="1357313" cy="461962"/>
          </a:xfrm>
          <a:prstGeom prst="rect">
            <a:avLst/>
          </a:prstGeom>
          <a:noFill/>
          <a:ln w="9525">
            <a:noFill/>
            <a:miter lim="800000"/>
            <a:headEnd/>
            <a:tailEnd/>
          </a:ln>
        </p:spPr>
        <p:txBody>
          <a:bodyPr>
            <a:spAutoFit/>
          </a:bodyPr>
          <a:lstStyle/>
          <a:p>
            <a:r>
              <a:rPr lang="pt-BR" sz="2400" b="1"/>
              <a:t>LIVROS</a:t>
            </a:r>
          </a:p>
        </p:txBody>
      </p:sp>
    </p:spTree>
  </p:cSld>
  <p:clrMapOvr>
    <a:masterClrMapping/>
  </p:clrMapOvr>
  <p:transition>
    <p:dissolv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Imagem 1"/>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 name="CaixaDeTexto 3"/>
          <p:cNvSpPr txBox="1">
            <a:spLocks noChangeArrowheads="1"/>
          </p:cNvSpPr>
          <p:nvPr/>
        </p:nvSpPr>
        <p:spPr bwMode="auto">
          <a:xfrm>
            <a:off x="214282" y="1643050"/>
            <a:ext cx="8643998" cy="4832092"/>
          </a:xfrm>
          <a:prstGeom prst="rect">
            <a:avLst/>
          </a:prstGeom>
          <a:noFill/>
          <a:ln w="9525">
            <a:noFill/>
            <a:miter lim="800000"/>
            <a:headEnd/>
            <a:tailEnd/>
          </a:ln>
          <a:scene3d>
            <a:camera prst="orthographicFront"/>
            <a:lightRig rig="threePt" dir="t"/>
          </a:scene3d>
          <a:sp3d>
            <a:bevelT w="165100" prst="coolSlant"/>
          </a:sp3d>
        </p:spPr>
        <p:txBody>
          <a:bodyPr>
            <a:spAutoFit/>
          </a:bodyPr>
          <a:lstStyle/>
          <a:p>
            <a:pPr algn="just">
              <a:defRPr/>
            </a:pPr>
            <a:endParaRPr lang="pt-BR" sz="1400" dirty="0"/>
          </a:p>
          <a:p>
            <a:pPr algn="just">
              <a:buFont typeface="Wingdings" pitchFamily="2" charset="2"/>
              <a:buChar char="§"/>
              <a:defRPr/>
            </a:pPr>
            <a:r>
              <a:rPr lang="pt-BR" sz="1400" dirty="0"/>
              <a:t> </a:t>
            </a:r>
            <a:r>
              <a:rPr lang="pt-BR" sz="1400" dirty="0">
                <a:hlinkClick r:id="rId3"/>
              </a:rPr>
              <a:t>http://www.mundoeducacao.com/matematica/equacao-hiperbole.htm</a:t>
            </a:r>
            <a:endParaRPr lang="pt-BR" sz="1400" dirty="0"/>
          </a:p>
          <a:p>
            <a:pPr algn="just">
              <a:defRPr/>
            </a:pPr>
            <a:endParaRPr lang="pt-BR" sz="1400" dirty="0"/>
          </a:p>
          <a:p>
            <a:pPr algn="just">
              <a:buFont typeface="Wingdings" pitchFamily="2" charset="2"/>
              <a:buChar char="§"/>
              <a:defRPr/>
            </a:pPr>
            <a:r>
              <a:rPr lang="pt-BR" sz="1400" dirty="0"/>
              <a:t> </a:t>
            </a:r>
            <a:r>
              <a:rPr lang="pt-BR" sz="1400" dirty="0">
                <a:hlinkClick r:id="rId4"/>
              </a:rPr>
              <a:t>http://obaricentrodamente.blogspot.com.br/2011/05/equacao-da-hiperbole.html</a:t>
            </a:r>
            <a:endParaRPr lang="pt-BR" sz="1400" dirty="0"/>
          </a:p>
          <a:p>
            <a:pPr algn="just">
              <a:defRPr/>
            </a:pPr>
            <a:endParaRPr lang="pt-BR" sz="1400" dirty="0"/>
          </a:p>
          <a:p>
            <a:pPr algn="just">
              <a:buFont typeface="Wingdings" pitchFamily="2" charset="2"/>
              <a:buChar char="§"/>
              <a:defRPr/>
            </a:pPr>
            <a:r>
              <a:rPr lang="pt-BR" sz="1400" dirty="0"/>
              <a:t> </a:t>
            </a:r>
            <a:r>
              <a:rPr lang="pt-BR" sz="1400" dirty="0">
                <a:hlinkClick r:id="rId5"/>
              </a:rPr>
              <a:t>http://mtm.ufsc.br/~gatcosta/GA/hiper-aula.pdf</a:t>
            </a:r>
            <a:endParaRPr lang="pt-BR" sz="1400" dirty="0"/>
          </a:p>
          <a:p>
            <a:pPr algn="just">
              <a:defRPr/>
            </a:pPr>
            <a:endParaRPr lang="pt-BR" sz="1400" dirty="0"/>
          </a:p>
          <a:p>
            <a:pPr algn="just">
              <a:buFont typeface="Wingdings" pitchFamily="2" charset="2"/>
              <a:buChar char="§"/>
              <a:defRPr/>
            </a:pPr>
            <a:r>
              <a:rPr lang="pt-BR" sz="1400" dirty="0"/>
              <a:t>  </a:t>
            </a:r>
            <a:r>
              <a:rPr lang="pt-BR" sz="1400" dirty="0">
                <a:hlinkClick r:id="rId6"/>
              </a:rPr>
              <a:t>http://tudodeconcursosevestibulares.blogspot.com.br/2013/07/geometria-analitica-estudo-da-hiperbole.html</a:t>
            </a:r>
            <a:endParaRPr lang="pt-BR" sz="1400" dirty="0"/>
          </a:p>
          <a:p>
            <a:pPr algn="just">
              <a:buFont typeface="Wingdings" pitchFamily="2" charset="2"/>
              <a:buChar char="§"/>
              <a:defRPr/>
            </a:pPr>
            <a:endParaRPr lang="pt-BR" sz="1400" dirty="0"/>
          </a:p>
          <a:p>
            <a:pPr algn="just">
              <a:buFont typeface="Wingdings" pitchFamily="2" charset="2"/>
              <a:buChar char="§"/>
              <a:defRPr/>
            </a:pPr>
            <a:r>
              <a:rPr lang="pt-BR" sz="1400" dirty="0"/>
              <a:t> </a:t>
            </a:r>
            <a:r>
              <a:rPr lang="pt-BR" sz="1400" b="1" dirty="0"/>
              <a:t> </a:t>
            </a:r>
            <a:r>
              <a:rPr lang="pt-BR" sz="1400" dirty="0">
                <a:hlinkClick r:id="rId7"/>
              </a:rPr>
              <a:t>http://www.paulomarques.com.br/arq6-10.htm</a:t>
            </a:r>
            <a:endParaRPr lang="pt-BR" sz="1400" dirty="0"/>
          </a:p>
          <a:p>
            <a:pPr algn="just">
              <a:defRPr/>
            </a:pPr>
            <a:endParaRPr lang="pt-BR" sz="1400" dirty="0"/>
          </a:p>
          <a:p>
            <a:pPr algn="just">
              <a:buFont typeface="Wingdings" pitchFamily="2" charset="2"/>
              <a:buChar char="§"/>
              <a:defRPr/>
            </a:pPr>
            <a:r>
              <a:rPr lang="pt-BR" sz="1400" dirty="0"/>
              <a:t> </a:t>
            </a:r>
            <a:r>
              <a:rPr lang="pt-BR" sz="1400" dirty="0">
                <a:hlinkClick r:id="rId8"/>
              </a:rPr>
              <a:t>http://www.professores.uff.br/jorge_delgado/livros/geometria-analitica-ufma.pdf</a:t>
            </a:r>
            <a:endParaRPr lang="pt-BR" sz="1400" dirty="0"/>
          </a:p>
          <a:p>
            <a:pPr algn="just">
              <a:defRPr/>
            </a:pPr>
            <a:endParaRPr lang="pt-BR" sz="1400" dirty="0"/>
          </a:p>
          <a:p>
            <a:pPr algn="just">
              <a:buFont typeface="Wingdings" pitchFamily="2" charset="2"/>
              <a:buChar char="§"/>
              <a:defRPr/>
            </a:pPr>
            <a:r>
              <a:rPr lang="pt-BR" sz="1400" dirty="0"/>
              <a:t> </a:t>
            </a:r>
            <a:r>
              <a:rPr lang="pt-BR" sz="1400" dirty="0">
                <a:hlinkClick r:id="rId9"/>
              </a:rPr>
              <a:t>http://parquedaciencia.blogspot.com.br/2013/04/conicas-nocoes-intuitivas-e-aplicacoes.html</a:t>
            </a:r>
            <a:endParaRPr lang="pt-BR" sz="1400" dirty="0"/>
          </a:p>
          <a:p>
            <a:pPr algn="just">
              <a:defRPr/>
            </a:pPr>
            <a:endParaRPr lang="pt-BR" sz="1400" b="1" dirty="0"/>
          </a:p>
          <a:p>
            <a:pPr algn="just">
              <a:buFont typeface="Wingdings" pitchFamily="2" charset="2"/>
              <a:buChar char="§"/>
              <a:defRPr/>
            </a:pPr>
            <a:r>
              <a:rPr lang="pt-BR" sz="1400" dirty="0"/>
              <a:t> </a:t>
            </a:r>
            <a:r>
              <a:rPr lang="pt-BR" sz="1400" dirty="0">
                <a:hlinkClick r:id="rId10"/>
              </a:rPr>
              <a:t>http://3.bp.blogspot.com/-CnTxop5vBDQ/TY9GpfAEMDI/AAAAAAAAAB0/MxbLOFDzRUI/s400/Brasilia-Cathedral-outside.jpg</a:t>
            </a:r>
            <a:endParaRPr lang="pt-BR" sz="1400" dirty="0"/>
          </a:p>
          <a:p>
            <a:pPr algn="just">
              <a:defRPr/>
            </a:pPr>
            <a:endParaRPr lang="pt-BR" sz="1400" dirty="0"/>
          </a:p>
          <a:p>
            <a:pPr algn="just">
              <a:buFont typeface="Wingdings" pitchFamily="2" charset="2"/>
              <a:buChar char="§"/>
              <a:defRPr/>
            </a:pPr>
            <a:r>
              <a:rPr lang="pt-BR" sz="1400" dirty="0"/>
              <a:t> </a:t>
            </a:r>
            <a:r>
              <a:rPr lang="pt-BR" sz="1400" dirty="0">
                <a:hlinkClick r:id="rId11"/>
              </a:rPr>
              <a:t>http://4.bp.blogspot.com/_Q4Q1j-15Ogw/S88OatRc4oI/AAAAAAAAACw/5_paxl0r2PI/s200/nuclear-power-tower1.jpg</a:t>
            </a:r>
            <a:endParaRPr lang="pt-BR" sz="1400" dirty="0"/>
          </a:p>
          <a:p>
            <a:pPr algn="just">
              <a:defRPr/>
            </a:pPr>
            <a:endParaRPr lang="pt-BR" sz="1400" dirty="0"/>
          </a:p>
          <a:p>
            <a:pPr algn="just">
              <a:defRPr/>
            </a:pPr>
            <a:endParaRPr lang="pt-BR" sz="1400" dirty="0"/>
          </a:p>
        </p:txBody>
      </p:sp>
      <p:sp>
        <p:nvSpPr>
          <p:cNvPr id="40966" name="Retângulo 6"/>
          <p:cNvSpPr>
            <a:spLocks noChangeArrowheads="1"/>
          </p:cNvSpPr>
          <p:nvPr/>
        </p:nvSpPr>
        <p:spPr bwMode="auto">
          <a:xfrm>
            <a:off x="357188" y="762000"/>
            <a:ext cx="2357437" cy="523875"/>
          </a:xfrm>
          <a:prstGeom prst="rect">
            <a:avLst/>
          </a:prstGeom>
          <a:noFill/>
          <a:ln w="9525">
            <a:noFill/>
            <a:miter lim="800000"/>
            <a:headEnd/>
            <a:tailEnd/>
          </a:ln>
        </p:spPr>
        <p:txBody>
          <a:bodyPr>
            <a:spAutoFit/>
          </a:bodyPr>
          <a:lstStyle/>
          <a:p>
            <a:r>
              <a:rPr lang="pt-BR" sz="2800" b="1"/>
              <a:t>REFERÊNCIAS</a:t>
            </a:r>
          </a:p>
        </p:txBody>
      </p:sp>
      <p:sp>
        <p:nvSpPr>
          <p:cNvPr id="40967" name="CaixaDeTexto 6"/>
          <p:cNvSpPr txBox="1">
            <a:spLocks noChangeArrowheads="1"/>
          </p:cNvSpPr>
          <p:nvPr/>
        </p:nvSpPr>
        <p:spPr bwMode="auto">
          <a:xfrm>
            <a:off x="320675" y="77788"/>
            <a:ext cx="3960813" cy="646112"/>
          </a:xfrm>
          <a:prstGeom prst="rect">
            <a:avLst/>
          </a:prstGeom>
          <a:noFill/>
          <a:ln w="9525">
            <a:noFill/>
            <a:miter lim="800000"/>
            <a:headEnd/>
            <a:tailEnd/>
          </a:ln>
        </p:spPr>
        <p:txBody>
          <a:bodyPr>
            <a:spAutoFit/>
          </a:bodyPr>
          <a:lstStyle/>
          <a:p>
            <a:pPr algn="just"/>
            <a:r>
              <a:rPr lang="pt-BR" altLang="pt-BR" b="1">
                <a:solidFill>
                  <a:schemeClr val="bg1"/>
                </a:solidFill>
              </a:rPr>
              <a:t>Matemática, 3ª Série, </a:t>
            </a:r>
            <a:r>
              <a:rPr lang="pt-BR" altLang="pt-BR" b="1" i="1">
                <a:solidFill>
                  <a:schemeClr val="bg1"/>
                </a:solidFill>
              </a:rPr>
              <a:t>Geometria Analítica: Estudo das cônicas: Hipérbole </a:t>
            </a:r>
            <a:endParaRPr lang="pt-BR" altLang="pt-BR" b="1">
              <a:solidFill>
                <a:schemeClr val="bg1"/>
              </a:solidFill>
            </a:endParaRPr>
          </a:p>
        </p:txBody>
      </p:sp>
      <p:sp>
        <p:nvSpPr>
          <p:cNvPr id="40968" name="CaixaDeTexto 5"/>
          <p:cNvSpPr txBox="1">
            <a:spLocks noChangeArrowheads="1"/>
          </p:cNvSpPr>
          <p:nvPr/>
        </p:nvSpPr>
        <p:spPr bwMode="auto">
          <a:xfrm>
            <a:off x="428625" y="1285875"/>
            <a:ext cx="1357313" cy="461963"/>
          </a:xfrm>
          <a:prstGeom prst="rect">
            <a:avLst/>
          </a:prstGeom>
          <a:noFill/>
          <a:ln w="9525">
            <a:noFill/>
            <a:miter lim="800000"/>
            <a:headEnd/>
            <a:tailEnd/>
          </a:ln>
        </p:spPr>
        <p:txBody>
          <a:bodyPr>
            <a:spAutoFit/>
          </a:bodyPr>
          <a:lstStyle/>
          <a:p>
            <a:r>
              <a:rPr lang="pt-BR" sz="2400" b="1"/>
              <a:t>SITES</a:t>
            </a:r>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Imagem 1"/>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1028" name="CaixaDeTexto 6"/>
          <p:cNvSpPr txBox="1">
            <a:spLocks noChangeArrowheads="1"/>
          </p:cNvSpPr>
          <p:nvPr/>
        </p:nvSpPr>
        <p:spPr bwMode="auto">
          <a:xfrm>
            <a:off x="320675" y="77788"/>
            <a:ext cx="3960813" cy="646112"/>
          </a:xfrm>
          <a:prstGeom prst="rect">
            <a:avLst/>
          </a:prstGeom>
          <a:noFill/>
          <a:ln w="9525">
            <a:noFill/>
            <a:miter lim="800000"/>
            <a:headEnd/>
            <a:tailEnd/>
          </a:ln>
        </p:spPr>
        <p:txBody>
          <a:bodyPr>
            <a:spAutoFit/>
          </a:bodyPr>
          <a:lstStyle/>
          <a:p>
            <a:pPr algn="just"/>
            <a:r>
              <a:rPr lang="pt-BR" altLang="pt-BR" b="1">
                <a:solidFill>
                  <a:schemeClr val="bg1"/>
                </a:solidFill>
              </a:rPr>
              <a:t>Matemática, 3ª Série, </a:t>
            </a:r>
            <a:r>
              <a:rPr lang="pt-BR" altLang="pt-BR" b="1" i="1">
                <a:solidFill>
                  <a:schemeClr val="bg1"/>
                </a:solidFill>
              </a:rPr>
              <a:t>Geometria Analítica: Estudo das cônicas: Hipérbole </a:t>
            </a:r>
            <a:endParaRPr lang="pt-BR" altLang="pt-BR" b="1">
              <a:solidFill>
                <a:schemeClr val="bg1"/>
              </a:solidFill>
            </a:endParaRPr>
          </a:p>
        </p:txBody>
      </p:sp>
      <p:sp>
        <p:nvSpPr>
          <p:cNvPr id="1029" name="CaixaDeTexto 13"/>
          <p:cNvSpPr txBox="1">
            <a:spLocks noChangeArrowheads="1"/>
          </p:cNvSpPr>
          <p:nvPr/>
        </p:nvSpPr>
        <p:spPr bwMode="auto">
          <a:xfrm>
            <a:off x="214313" y="976313"/>
            <a:ext cx="3929062" cy="523875"/>
          </a:xfrm>
          <a:prstGeom prst="rect">
            <a:avLst/>
          </a:prstGeom>
          <a:noFill/>
          <a:ln w="9525">
            <a:noFill/>
            <a:miter lim="800000"/>
            <a:headEnd/>
            <a:tailEnd/>
          </a:ln>
        </p:spPr>
        <p:txBody>
          <a:bodyPr>
            <a:spAutoFit/>
          </a:bodyPr>
          <a:lstStyle/>
          <a:p>
            <a:r>
              <a:rPr lang="pt-BR" sz="2800" b="1"/>
              <a:t>Definição da HIPÉRBOLE</a:t>
            </a:r>
          </a:p>
        </p:txBody>
      </p:sp>
      <p:sp>
        <p:nvSpPr>
          <p:cNvPr id="15" name="CaixaDeTexto 14"/>
          <p:cNvSpPr txBox="1"/>
          <p:nvPr/>
        </p:nvSpPr>
        <p:spPr>
          <a:xfrm>
            <a:off x="142875" y="2108200"/>
            <a:ext cx="4143375" cy="2554288"/>
          </a:xfrm>
          <a:prstGeom prst="rect">
            <a:avLst/>
          </a:prstGeom>
          <a:blipFill>
            <a:blip r:embed="rId4"/>
            <a:tile tx="0" ty="0" sx="100000" sy="100000" flip="none" algn="tl"/>
          </a:blipFill>
          <a:ln>
            <a:solidFill>
              <a:srgbClr val="FFFF00"/>
            </a:solidFill>
          </a:ln>
        </p:spPr>
        <p:txBody>
          <a:bodyPr>
            <a:spAutoFit/>
          </a:bodyPr>
          <a:lstStyle/>
          <a:p>
            <a:pPr algn="just">
              <a:defRPr/>
            </a:pPr>
            <a:r>
              <a:rPr lang="pt-BR" sz="2000" dirty="0"/>
              <a:t>Considere F</a:t>
            </a:r>
            <a:r>
              <a:rPr lang="pt-BR" sz="2000" baseline="-25000" dirty="0"/>
              <a:t>1</a:t>
            </a:r>
            <a:r>
              <a:rPr lang="pt-BR" sz="2000" dirty="0"/>
              <a:t> , F</a:t>
            </a:r>
            <a:r>
              <a:rPr lang="pt-BR" sz="2000" baseline="-25000" dirty="0"/>
              <a:t>2</a:t>
            </a:r>
            <a:r>
              <a:rPr lang="pt-BR" sz="2000" dirty="0"/>
              <a:t> e P como sendo pontos  do plano cartesiano (figura ao lado) e 2c a distância entre F1 e F2. Chama-se hipérbole ao conjunto dos pontos P do plano, tais que a diferença, em valor absoluto, das distâncias PF</a:t>
            </a:r>
            <a:r>
              <a:rPr lang="pt-BR" sz="2000" baseline="-25000" dirty="0"/>
              <a:t>1 </a:t>
            </a:r>
            <a:r>
              <a:rPr lang="pt-BR" sz="2000" dirty="0"/>
              <a:t>e PF</a:t>
            </a:r>
            <a:r>
              <a:rPr lang="pt-BR" sz="2000" baseline="-25000" dirty="0"/>
              <a:t>2</a:t>
            </a:r>
            <a:r>
              <a:rPr lang="pt-BR" sz="2000" dirty="0"/>
              <a:t> é a constante 2a (0 &lt; 2a &lt; 2c). </a:t>
            </a:r>
            <a:endParaRPr lang="pt-BR" sz="2000" dirty="0">
              <a:solidFill>
                <a:schemeClr val="accent3">
                  <a:lumMod val="50000"/>
                </a:schemeClr>
              </a:solidFill>
            </a:endParaRPr>
          </a:p>
        </p:txBody>
      </p:sp>
      <p:graphicFrame>
        <p:nvGraphicFramePr>
          <p:cNvPr id="4098" name="Object 4"/>
          <p:cNvGraphicFramePr>
            <a:graphicFrameLocks noChangeAspect="1"/>
          </p:cNvGraphicFramePr>
          <p:nvPr/>
        </p:nvGraphicFramePr>
        <p:xfrm>
          <a:off x="214313" y="4786313"/>
          <a:ext cx="4000500" cy="571500"/>
        </p:xfrm>
        <a:graphic>
          <a:graphicData uri="http://schemas.openxmlformats.org/presentationml/2006/ole">
            <p:oleObj spid="_x0000_s1026" name="Equação" r:id="rId5" imgW="1600200" imgH="228600" progId="Equation.3">
              <p:embed/>
            </p:oleObj>
          </a:graphicData>
        </a:graphic>
      </p:graphicFrame>
      <p:sp>
        <p:nvSpPr>
          <p:cNvPr id="1031" name="CaixaDeTexto 21"/>
          <p:cNvSpPr txBox="1">
            <a:spLocks noChangeArrowheads="1"/>
          </p:cNvSpPr>
          <p:nvPr/>
        </p:nvSpPr>
        <p:spPr bwMode="auto">
          <a:xfrm>
            <a:off x="1785938" y="6183313"/>
            <a:ext cx="6572250" cy="246062"/>
          </a:xfrm>
          <a:prstGeom prst="rect">
            <a:avLst/>
          </a:prstGeom>
          <a:noFill/>
          <a:ln w="9525">
            <a:noFill/>
            <a:miter lim="800000"/>
            <a:headEnd/>
            <a:tailEnd/>
          </a:ln>
        </p:spPr>
        <p:txBody>
          <a:bodyPr>
            <a:spAutoFit/>
          </a:bodyPr>
          <a:lstStyle/>
          <a:p>
            <a:r>
              <a:rPr lang="pt-BR" sz="1000" b="1"/>
              <a:t> Fonte/texto: GIOVANNI, José Ruy e BONJORNO, José Roberto. Matemática completa. Volume 3. FTD, São Paulo, 2005.</a:t>
            </a:r>
          </a:p>
        </p:txBody>
      </p:sp>
      <p:pic>
        <p:nvPicPr>
          <p:cNvPr id="1032" name="Picture 7"/>
          <p:cNvPicPr>
            <a:picLocks noChangeAspect="1" noChangeArrowheads="1"/>
          </p:cNvPicPr>
          <p:nvPr/>
        </p:nvPicPr>
        <p:blipFill>
          <a:blip r:embed="rId6"/>
          <a:srcRect/>
          <a:stretch>
            <a:fillRect/>
          </a:stretch>
        </p:blipFill>
        <p:spPr bwMode="auto">
          <a:xfrm>
            <a:off x="4500563" y="1571625"/>
            <a:ext cx="4500562" cy="3994150"/>
          </a:xfrm>
          <a:prstGeom prst="rect">
            <a:avLst/>
          </a:prstGeom>
          <a:noFill/>
          <a:ln w="9525">
            <a:noFill/>
            <a:miter lim="800000"/>
            <a:headEnd/>
            <a:tailEnd/>
          </a:ln>
        </p:spPr>
      </p:pic>
      <p:sp>
        <p:nvSpPr>
          <p:cNvPr id="20" name="Texto explicativo retangular 19"/>
          <p:cNvSpPr/>
          <p:nvPr/>
        </p:nvSpPr>
        <p:spPr>
          <a:xfrm>
            <a:off x="4857750" y="1071563"/>
            <a:ext cx="1214438" cy="357187"/>
          </a:xfrm>
          <a:prstGeom prst="wedgeRectCallout">
            <a:avLst>
              <a:gd name="adj1" fmla="val -30596"/>
              <a:gd name="adj2" fmla="val 184591"/>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b="1" dirty="0">
                <a:solidFill>
                  <a:schemeClr val="tx2"/>
                </a:solidFill>
              </a:rPr>
              <a:t>Hipérbole</a:t>
            </a:r>
          </a:p>
        </p:txBody>
      </p:sp>
      <p:sp>
        <p:nvSpPr>
          <p:cNvPr id="21" name="Texto explicativo retangular 20"/>
          <p:cNvSpPr/>
          <p:nvPr/>
        </p:nvSpPr>
        <p:spPr>
          <a:xfrm>
            <a:off x="7572375" y="1143000"/>
            <a:ext cx="1214438" cy="357188"/>
          </a:xfrm>
          <a:prstGeom prst="wedgeRectCallout">
            <a:avLst>
              <a:gd name="adj1" fmla="val -9745"/>
              <a:gd name="adj2" fmla="val 176714"/>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b="1" dirty="0">
                <a:solidFill>
                  <a:schemeClr val="tx2"/>
                </a:solidFill>
              </a:rPr>
              <a:t>Hipérbole</a:t>
            </a:r>
          </a:p>
        </p:txBody>
      </p:sp>
      <p:sp>
        <p:nvSpPr>
          <p:cNvPr id="1035" name="CaixaDeTexto 24"/>
          <p:cNvSpPr txBox="1">
            <a:spLocks noChangeArrowheads="1"/>
          </p:cNvSpPr>
          <p:nvPr/>
        </p:nvSpPr>
        <p:spPr bwMode="auto">
          <a:xfrm>
            <a:off x="1785938" y="5997575"/>
            <a:ext cx="5500687" cy="246063"/>
          </a:xfrm>
          <a:prstGeom prst="rect">
            <a:avLst/>
          </a:prstGeom>
          <a:noFill/>
          <a:ln w="9525">
            <a:noFill/>
            <a:miter lim="800000"/>
            <a:headEnd/>
            <a:tailEnd/>
          </a:ln>
        </p:spPr>
        <p:txBody>
          <a:bodyPr>
            <a:spAutoFit/>
          </a:bodyPr>
          <a:lstStyle/>
          <a:p>
            <a:r>
              <a:rPr lang="pt-BR" sz="1000" b="1"/>
              <a:t>Fonte/texto: http://www.mundoeducacao.com/matematica/equacao-hiperbole.htm </a:t>
            </a:r>
          </a:p>
        </p:txBody>
      </p:sp>
      <p:sp>
        <p:nvSpPr>
          <p:cNvPr id="1036" name="CaixaDeTexto 25"/>
          <p:cNvSpPr txBox="1">
            <a:spLocks noChangeArrowheads="1"/>
          </p:cNvSpPr>
          <p:nvPr/>
        </p:nvSpPr>
        <p:spPr bwMode="auto">
          <a:xfrm>
            <a:off x="1785938" y="5824538"/>
            <a:ext cx="4643437" cy="246062"/>
          </a:xfrm>
          <a:prstGeom prst="rect">
            <a:avLst/>
          </a:prstGeom>
          <a:noFill/>
          <a:ln w="9525">
            <a:noFill/>
            <a:miter lim="800000"/>
            <a:headEnd/>
            <a:tailEnd/>
          </a:ln>
        </p:spPr>
        <p:txBody>
          <a:bodyPr>
            <a:spAutoFit/>
          </a:bodyPr>
          <a:lstStyle/>
          <a:p>
            <a:r>
              <a:rPr lang="pt-BR" sz="1000" b="1"/>
              <a:t>Fonte/Imagem: http://www.adesc.blog.br/4_230.png?v=28109s1usvuopo</a:t>
            </a:r>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Imagem 1"/>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9219" name="CaixaDeTexto 6"/>
          <p:cNvSpPr txBox="1">
            <a:spLocks noChangeArrowheads="1"/>
          </p:cNvSpPr>
          <p:nvPr/>
        </p:nvSpPr>
        <p:spPr bwMode="auto">
          <a:xfrm>
            <a:off x="320675" y="77788"/>
            <a:ext cx="3960813" cy="646112"/>
          </a:xfrm>
          <a:prstGeom prst="rect">
            <a:avLst/>
          </a:prstGeom>
          <a:noFill/>
          <a:ln w="9525">
            <a:noFill/>
            <a:miter lim="800000"/>
            <a:headEnd/>
            <a:tailEnd/>
          </a:ln>
        </p:spPr>
        <p:txBody>
          <a:bodyPr>
            <a:spAutoFit/>
          </a:bodyPr>
          <a:lstStyle/>
          <a:p>
            <a:pPr algn="just"/>
            <a:r>
              <a:rPr lang="pt-BR" altLang="pt-BR" b="1">
                <a:solidFill>
                  <a:schemeClr val="bg1"/>
                </a:solidFill>
              </a:rPr>
              <a:t>Matemática, 3ª Série, </a:t>
            </a:r>
            <a:r>
              <a:rPr lang="pt-BR" altLang="pt-BR" b="1" i="1">
                <a:solidFill>
                  <a:schemeClr val="bg1"/>
                </a:solidFill>
              </a:rPr>
              <a:t>Geometria Analítica: Estudo das cônicas: Hipérbole </a:t>
            </a:r>
            <a:endParaRPr lang="pt-BR" altLang="pt-BR" b="1">
              <a:solidFill>
                <a:schemeClr val="bg1"/>
              </a:solidFill>
            </a:endParaRPr>
          </a:p>
        </p:txBody>
      </p:sp>
      <p:sp>
        <p:nvSpPr>
          <p:cNvPr id="9220" name="CaixaDeTexto 4"/>
          <p:cNvSpPr txBox="1">
            <a:spLocks noChangeArrowheads="1"/>
          </p:cNvSpPr>
          <p:nvPr/>
        </p:nvSpPr>
        <p:spPr bwMode="auto">
          <a:xfrm>
            <a:off x="571500" y="714375"/>
            <a:ext cx="4286250" cy="523875"/>
          </a:xfrm>
          <a:prstGeom prst="rect">
            <a:avLst/>
          </a:prstGeom>
          <a:noFill/>
          <a:ln w="9525">
            <a:noFill/>
            <a:miter lim="800000"/>
            <a:headEnd/>
            <a:tailEnd/>
          </a:ln>
        </p:spPr>
        <p:txBody>
          <a:bodyPr>
            <a:spAutoFit/>
          </a:bodyPr>
          <a:lstStyle/>
          <a:p>
            <a:r>
              <a:rPr lang="pt-BR" sz="2800" b="1"/>
              <a:t>Elementos da HIPÉRBOLE</a:t>
            </a:r>
          </a:p>
        </p:txBody>
      </p:sp>
      <p:sp>
        <p:nvSpPr>
          <p:cNvPr id="6" name="CaixaDeTexto 5"/>
          <p:cNvSpPr txBox="1"/>
          <p:nvPr/>
        </p:nvSpPr>
        <p:spPr>
          <a:xfrm>
            <a:off x="142875" y="1285875"/>
            <a:ext cx="5072063" cy="4400550"/>
          </a:xfrm>
          <a:prstGeom prst="rect">
            <a:avLst/>
          </a:prstGeom>
          <a:solidFill>
            <a:schemeClr val="accent3">
              <a:lumMod val="60000"/>
              <a:lumOff val="40000"/>
            </a:schemeClr>
          </a:solidFill>
        </p:spPr>
        <p:txBody>
          <a:bodyPr>
            <a:spAutoFit/>
          </a:bodyPr>
          <a:lstStyle/>
          <a:p>
            <a:pPr algn="just">
              <a:defRPr/>
            </a:pPr>
            <a:r>
              <a:rPr lang="pt-BR" sz="2000" dirty="0"/>
              <a:t>Na hipérbole da figura ao lado, destacamos:</a:t>
            </a:r>
          </a:p>
          <a:p>
            <a:pPr algn="just">
              <a:defRPr/>
            </a:pPr>
            <a:endParaRPr lang="pt-BR" sz="2000" dirty="0"/>
          </a:p>
          <a:p>
            <a:pPr algn="just">
              <a:buFont typeface="Wingdings" pitchFamily="2" charset="2"/>
              <a:buChar char="§"/>
              <a:defRPr/>
            </a:pPr>
            <a:r>
              <a:rPr lang="pt-BR" sz="2000" dirty="0"/>
              <a:t> </a:t>
            </a:r>
            <a:r>
              <a:rPr lang="pt-BR" sz="2000" b="1" dirty="0"/>
              <a:t>Focos da hipérbole</a:t>
            </a:r>
            <a:r>
              <a:rPr lang="pt-BR" sz="2000" dirty="0"/>
              <a:t>: os pontos fixos F1 e F2;</a:t>
            </a:r>
          </a:p>
          <a:p>
            <a:pPr algn="just">
              <a:buFont typeface="Wingdings" pitchFamily="2" charset="2"/>
              <a:buChar char="§"/>
              <a:defRPr/>
            </a:pPr>
            <a:r>
              <a:rPr lang="pt-BR" sz="2000" dirty="0"/>
              <a:t> </a:t>
            </a:r>
            <a:r>
              <a:rPr lang="pt-BR" sz="2000" b="1" dirty="0"/>
              <a:t>Distância focal</a:t>
            </a:r>
            <a:r>
              <a:rPr lang="pt-BR" sz="2000" dirty="0"/>
              <a:t>: distância F1F2 = 2c;</a:t>
            </a:r>
          </a:p>
          <a:p>
            <a:pPr algn="just">
              <a:buFont typeface="Wingdings" pitchFamily="2" charset="2"/>
              <a:buChar char="§"/>
              <a:defRPr/>
            </a:pPr>
            <a:r>
              <a:rPr lang="pt-BR" sz="2000" dirty="0"/>
              <a:t> </a:t>
            </a:r>
            <a:r>
              <a:rPr lang="pt-BR" sz="2000" b="1" dirty="0"/>
              <a:t>Centro da hipérbole</a:t>
            </a:r>
            <a:r>
              <a:rPr lang="pt-BR" sz="2000" dirty="0"/>
              <a:t>: ponto O;</a:t>
            </a:r>
          </a:p>
          <a:p>
            <a:pPr algn="just">
              <a:buFont typeface="Wingdings" pitchFamily="2" charset="2"/>
              <a:buChar char="§"/>
              <a:defRPr/>
            </a:pPr>
            <a:r>
              <a:rPr lang="pt-BR" sz="2000" dirty="0"/>
              <a:t> </a:t>
            </a:r>
            <a:r>
              <a:rPr lang="pt-BR" sz="2000" b="1" dirty="0"/>
              <a:t>Vértices da hipérbole</a:t>
            </a:r>
            <a:r>
              <a:rPr lang="pt-BR" sz="2000" dirty="0"/>
              <a:t>: pontos A1 e A2;</a:t>
            </a:r>
          </a:p>
          <a:p>
            <a:pPr algn="just">
              <a:buFont typeface="Wingdings" pitchFamily="2" charset="2"/>
              <a:buChar char="§"/>
              <a:defRPr/>
            </a:pPr>
            <a:r>
              <a:rPr lang="pt-BR" sz="2000" b="1" dirty="0"/>
              <a:t> Eixo real ou transverso</a:t>
            </a:r>
            <a:r>
              <a:rPr lang="pt-BR" sz="2000" dirty="0"/>
              <a:t>: segmento A1A2 = 2a;</a:t>
            </a:r>
          </a:p>
          <a:p>
            <a:pPr algn="just">
              <a:buFont typeface="Wingdings" pitchFamily="2" charset="2"/>
              <a:buChar char="§"/>
              <a:defRPr/>
            </a:pPr>
            <a:r>
              <a:rPr lang="pt-BR" sz="2000" dirty="0"/>
              <a:t> </a:t>
            </a:r>
            <a:r>
              <a:rPr lang="pt-BR" sz="2000" b="1" dirty="0"/>
              <a:t>Eixo imaginário ou conjugado</a:t>
            </a:r>
            <a:r>
              <a:rPr lang="pt-BR" sz="2000" dirty="0"/>
              <a:t>: segmento B1B2 = 2b;</a:t>
            </a:r>
          </a:p>
          <a:p>
            <a:pPr algn="just">
              <a:buFont typeface="Wingdings" pitchFamily="2" charset="2"/>
              <a:buChar char="§"/>
              <a:defRPr/>
            </a:pPr>
            <a:r>
              <a:rPr lang="pt-BR" sz="2000" dirty="0"/>
              <a:t> </a:t>
            </a:r>
            <a:r>
              <a:rPr lang="pt-BR" sz="2000" b="1" dirty="0"/>
              <a:t>Excentricidade</a:t>
            </a:r>
            <a:r>
              <a:rPr lang="pt-BR" sz="2000" dirty="0"/>
              <a:t>: é a razão </a:t>
            </a:r>
            <a:r>
              <a:rPr lang="pt-BR" sz="2000" b="1" dirty="0"/>
              <a:t>e = c/a </a:t>
            </a:r>
            <a:r>
              <a:rPr lang="pt-BR" sz="2000" dirty="0"/>
              <a:t>(e &gt; 1);</a:t>
            </a:r>
          </a:p>
          <a:p>
            <a:pPr algn="just">
              <a:defRPr/>
            </a:pPr>
            <a:endParaRPr lang="pt-BR" sz="2000" dirty="0"/>
          </a:p>
          <a:p>
            <a:pPr algn="just">
              <a:defRPr/>
            </a:pPr>
            <a:r>
              <a:rPr lang="pt-BR" sz="2000" b="1" dirty="0"/>
              <a:t>OBS: </a:t>
            </a:r>
            <a:r>
              <a:rPr lang="pt-BR" sz="2000" dirty="0"/>
              <a:t>Aplicando o </a:t>
            </a:r>
            <a:r>
              <a:rPr lang="pt-BR" sz="2000" b="1" dirty="0"/>
              <a:t>Teorema de Pitágoras</a:t>
            </a:r>
            <a:r>
              <a:rPr lang="pt-BR" sz="2000" dirty="0"/>
              <a:t> no triângulo </a:t>
            </a:r>
            <a:r>
              <a:rPr lang="pt-BR" sz="2000" b="1" dirty="0"/>
              <a:t>OB1A2</a:t>
            </a:r>
            <a:r>
              <a:rPr lang="pt-BR" sz="2000" dirty="0"/>
              <a:t>, obtemos: </a:t>
            </a:r>
            <a:r>
              <a:rPr lang="pt-BR" sz="2000" b="1" dirty="0" err="1"/>
              <a:t>c²</a:t>
            </a:r>
            <a:r>
              <a:rPr lang="pt-BR" sz="2000" b="1" dirty="0"/>
              <a:t> = </a:t>
            </a:r>
            <a:r>
              <a:rPr lang="pt-BR" sz="2000" b="1" dirty="0" err="1"/>
              <a:t>a²</a:t>
            </a:r>
            <a:r>
              <a:rPr lang="pt-BR" sz="2000" b="1" dirty="0"/>
              <a:t> + </a:t>
            </a:r>
            <a:r>
              <a:rPr lang="pt-BR" sz="2000" b="1" dirty="0" err="1"/>
              <a:t>b²</a:t>
            </a:r>
            <a:r>
              <a:rPr lang="pt-BR" sz="2000" dirty="0"/>
              <a:t>, chamada de </a:t>
            </a:r>
            <a:r>
              <a:rPr lang="pt-BR" sz="2000" b="1" dirty="0"/>
              <a:t>relação notável </a:t>
            </a:r>
            <a:r>
              <a:rPr lang="pt-BR" sz="2000" dirty="0"/>
              <a:t>da hipérbole. </a:t>
            </a:r>
          </a:p>
        </p:txBody>
      </p:sp>
      <p:sp>
        <p:nvSpPr>
          <p:cNvPr id="9222" name="CaixaDeTexto 6"/>
          <p:cNvSpPr txBox="1">
            <a:spLocks noChangeArrowheads="1"/>
          </p:cNvSpPr>
          <p:nvPr/>
        </p:nvSpPr>
        <p:spPr bwMode="auto">
          <a:xfrm>
            <a:off x="5357813" y="1671638"/>
            <a:ext cx="3643312" cy="369887"/>
          </a:xfrm>
          <a:prstGeom prst="rect">
            <a:avLst/>
          </a:prstGeom>
          <a:solidFill>
            <a:srgbClr val="FF0000"/>
          </a:solidFill>
          <a:ln w="9525">
            <a:solidFill>
              <a:srgbClr val="FF0000"/>
            </a:solidFill>
            <a:miter lim="800000"/>
            <a:headEnd/>
            <a:tailEnd/>
          </a:ln>
        </p:spPr>
        <p:txBody>
          <a:bodyPr>
            <a:spAutoFit/>
          </a:bodyPr>
          <a:lstStyle/>
          <a:p>
            <a:pPr algn="ctr"/>
            <a:r>
              <a:rPr lang="pt-BR" b="1">
                <a:solidFill>
                  <a:srgbClr val="FFFF00"/>
                </a:solidFill>
              </a:rPr>
              <a:t>HIPÉRBOLE NO PLANO CARTESIANO</a:t>
            </a:r>
          </a:p>
        </p:txBody>
      </p:sp>
      <p:pic>
        <p:nvPicPr>
          <p:cNvPr id="9223" name="Picture 3"/>
          <p:cNvPicPr>
            <a:picLocks noChangeAspect="1" noChangeArrowheads="1"/>
          </p:cNvPicPr>
          <p:nvPr/>
        </p:nvPicPr>
        <p:blipFill>
          <a:blip r:embed="rId3"/>
          <a:srcRect/>
          <a:stretch>
            <a:fillRect/>
          </a:stretch>
        </p:blipFill>
        <p:spPr bwMode="auto">
          <a:xfrm>
            <a:off x="5214938" y="2143125"/>
            <a:ext cx="3833812" cy="3276600"/>
          </a:xfrm>
          <a:prstGeom prst="rect">
            <a:avLst/>
          </a:prstGeom>
          <a:noFill/>
          <a:ln w="9525">
            <a:noFill/>
            <a:miter lim="800000"/>
            <a:headEnd/>
            <a:tailEnd/>
          </a:ln>
        </p:spPr>
      </p:pic>
      <p:sp>
        <p:nvSpPr>
          <p:cNvPr id="9224" name="CaixaDeTexto 9"/>
          <p:cNvSpPr txBox="1">
            <a:spLocks noChangeArrowheads="1"/>
          </p:cNvSpPr>
          <p:nvPr/>
        </p:nvSpPr>
        <p:spPr bwMode="auto">
          <a:xfrm>
            <a:off x="1828800" y="5997575"/>
            <a:ext cx="6572250" cy="246063"/>
          </a:xfrm>
          <a:prstGeom prst="rect">
            <a:avLst/>
          </a:prstGeom>
          <a:noFill/>
          <a:ln w="9525">
            <a:noFill/>
            <a:miter lim="800000"/>
            <a:headEnd/>
            <a:tailEnd/>
          </a:ln>
        </p:spPr>
        <p:txBody>
          <a:bodyPr>
            <a:spAutoFit/>
          </a:bodyPr>
          <a:lstStyle/>
          <a:p>
            <a:r>
              <a:rPr lang="pt-BR" sz="1000" b="1"/>
              <a:t> Fonte/texto: GIOVANNI, José Ruy e BONJORNO, José Roberto. Matemática completa. Volume 3. FTD, São Paulo, 2005.</a:t>
            </a:r>
          </a:p>
        </p:txBody>
      </p:sp>
      <p:sp>
        <p:nvSpPr>
          <p:cNvPr id="9225" name="Retângulo 10"/>
          <p:cNvSpPr>
            <a:spLocks noChangeArrowheads="1"/>
          </p:cNvSpPr>
          <p:nvPr/>
        </p:nvSpPr>
        <p:spPr bwMode="auto">
          <a:xfrm>
            <a:off x="1871663" y="5826125"/>
            <a:ext cx="3457575" cy="246063"/>
          </a:xfrm>
          <a:prstGeom prst="rect">
            <a:avLst/>
          </a:prstGeom>
          <a:noFill/>
          <a:ln w="9525">
            <a:noFill/>
            <a:miter lim="800000"/>
            <a:headEnd/>
            <a:tailEnd/>
          </a:ln>
        </p:spPr>
        <p:txBody>
          <a:bodyPr wrap="none">
            <a:spAutoFit/>
          </a:bodyPr>
          <a:lstStyle/>
          <a:p>
            <a:r>
              <a:rPr lang="pt-BR" sz="1000" b="1"/>
              <a:t>Fonte/Imagem: http://www.paulomarques.com.br/fig481.gif</a:t>
            </a:r>
          </a:p>
        </p:txBody>
      </p:sp>
      <p:sp>
        <p:nvSpPr>
          <p:cNvPr id="9226" name="CaixaDeTexto 16"/>
          <p:cNvSpPr txBox="1">
            <a:spLocks noChangeArrowheads="1"/>
          </p:cNvSpPr>
          <p:nvPr/>
        </p:nvSpPr>
        <p:spPr bwMode="auto">
          <a:xfrm>
            <a:off x="1857375" y="6183313"/>
            <a:ext cx="7000875" cy="246062"/>
          </a:xfrm>
          <a:prstGeom prst="rect">
            <a:avLst/>
          </a:prstGeom>
          <a:noFill/>
          <a:ln w="9525">
            <a:noFill/>
            <a:miter lim="800000"/>
            <a:headEnd/>
            <a:tailEnd/>
          </a:ln>
        </p:spPr>
        <p:txBody>
          <a:bodyPr>
            <a:spAutoFit/>
          </a:bodyPr>
          <a:lstStyle/>
          <a:p>
            <a:r>
              <a:rPr lang="pt-BR" sz="1000" b="1"/>
              <a:t>Fonte/Texto: IEZZI, Gelson. DOLCE, Osvaldo, et all. Matemática: Ciência e aplicações, volume 3. Saraiva. São Paulo, 2013.</a:t>
            </a:r>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Imagem 1"/>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10243" name="CaixaDeTexto 6"/>
          <p:cNvSpPr txBox="1">
            <a:spLocks noChangeArrowheads="1"/>
          </p:cNvSpPr>
          <p:nvPr/>
        </p:nvSpPr>
        <p:spPr bwMode="auto">
          <a:xfrm>
            <a:off x="320675" y="77788"/>
            <a:ext cx="3960813" cy="646112"/>
          </a:xfrm>
          <a:prstGeom prst="rect">
            <a:avLst/>
          </a:prstGeom>
          <a:noFill/>
          <a:ln w="9525">
            <a:noFill/>
            <a:miter lim="800000"/>
            <a:headEnd/>
            <a:tailEnd/>
          </a:ln>
        </p:spPr>
        <p:txBody>
          <a:bodyPr>
            <a:spAutoFit/>
          </a:bodyPr>
          <a:lstStyle/>
          <a:p>
            <a:pPr algn="just"/>
            <a:r>
              <a:rPr lang="pt-BR" altLang="pt-BR" b="1">
                <a:solidFill>
                  <a:schemeClr val="bg1"/>
                </a:solidFill>
              </a:rPr>
              <a:t>Matemática, 3ª Série, </a:t>
            </a:r>
            <a:r>
              <a:rPr lang="pt-BR" altLang="pt-BR" b="1" i="1">
                <a:solidFill>
                  <a:schemeClr val="bg1"/>
                </a:solidFill>
              </a:rPr>
              <a:t>Geometria Analítica: Estudo das cônicas: Hipérbole </a:t>
            </a:r>
            <a:endParaRPr lang="pt-BR" altLang="pt-BR" b="1">
              <a:solidFill>
                <a:schemeClr val="bg1"/>
              </a:solidFill>
            </a:endParaRPr>
          </a:p>
        </p:txBody>
      </p:sp>
      <p:sp>
        <p:nvSpPr>
          <p:cNvPr id="10244" name="CaixaDeTexto 3"/>
          <p:cNvSpPr txBox="1">
            <a:spLocks noChangeArrowheads="1"/>
          </p:cNvSpPr>
          <p:nvPr/>
        </p:nvSpPr>
        <p:spPr bwMode="auto">
          <a:xfrm>
            <a:off x="214313" y="642938"/>
            <a:ext cx="5429250" cy="461962"/>
          </a:xfrm>
          <a:prstGeom prst="rect">
            <a:avLst/>
          </a:prstGeom>
          <a:noFill/>
          <a:ln w="9525">
            <a:noFill/>
            <a:miter lim="800000"/>
            <a:headEnd/>
            <a:tailEnd/>
          </a:ln>
        </p:spPr>
        <p:txBody>
          <a:bodyPr>
            <a:spAutoFit/>
          </a:bodyPr>
          <a:lstStyle/>
          <a:p>
            <a:r>
              <a:rPr lang="pt-BR" sz="2400" b="1"/>
              <a:t>Equação REDUZIDA da HIPÉRBOLE</a:t>
            </a:r>
          </a:p>
        </p:txBody>
      </p:sp>
      <p:sp>
        <p:nvSpPr>
          <p:cNvPr id="10245" name="CaixaDeTexto 4"/>
          <p:cNvSpPr txBox="1">
            <a:spLocks noChangeArrowheads="1"/>
          </p:cNvSpPr>
          <p:nvPr/>
        </p:nvSpPr>
        <p:spPr bwMode="auto">
          <a:xfrm>
            <a:off x="214313" y="1071563"/>
            <a:ext cx="8715375" cy="461962"/>
          </a:xfrm>
          <a:prstGeom prst="rect">
            <a:avLst/>
          </a:prstGeom>
          <a:noFill/>
          <a:ln w="9525">
            <a:noFill/>
            <a:miter lim="800000"/>
            <a:headEnd/>
            <a:tailEnd/>
          </a:ln>
        </p:spPr>
        <p:txBody>
          <a:bodyPr>
            <a:spAutoFit/>
          </a:bodyPr>
          <a:lstStyle/>
          <a:p>
            <a:pPr algn="just"/>
            <a:r>
              <a:rPr lang="pt-BR" sz="2400" b="1"/>
              <a:t>1º caso: Hipérbole com </a:t>
            </a:r>
            <a:r>
              <a:rPr lang="pt-BR" sz="2400" b="1" u="sng"/>
              <a:t>eixo real sobre o eixo x e centro na origem</a:t>
            </a:r>
          </a:p>
        </p:txBody>
      </p:sp>
      <p:sp>
        <p:nvSpPr>
          <p:cNvPr id="10246" name="CaixaDeTexto 6"/>
          <p:cNvSpPr txBox="1">
            <a:spLocks noChangeArrowheads="1"/>
          </p:cNvSpPr>
          <p:nvPr/>
        </p:nvSpPr>
        <p:spPr bwMode="auto">
          <a:xfrm>
            <a:off x="185738" y="1500188"/>
            <a:ext cx="8715375" cy="708025"/>
          </a:xfrm>
          <a:prstGeom prst="rect">
            <a:avLst/>
          </a:prstGeom>
          <a:noFill/>
          <a:ln w="9525">
            <a:noFill/>
            <a:miter lim="800000"/>
            <a:headEnd/>
            <a:tailEnd/>
          </a:ln>
        </p:spPr>
        <p:txBody>
          <a:bodyPr>
            <a:spAutoFit/>
          </a:bodyPr>
          <a:lstStyle/>
          <a:p>
            <a:pPr algn="just"/>
            <a:r>
              <a:rPr lang="pt-BR" sz="2000"/>
              <a:t>Seja um ponto </a:t>
            </a:r>
            <a:r>
              <a:rPr lang="pt-BR" sz="2000" i="1"/>
              <a:t>P</a:t>
            </a:r>
            <a:r>
              <a:rPr lang="pt-BR" sz="2000"/>
              <a:t>(</a:t>
            </a:r>
            <a:r>
              <a:rPr lang="pt-BR" sz="2000" i="1"/>
              <a:t>x, y</a:t>
            </a:r>
            <a:r>
              <a:rPr lang="pt-BR" sz="2000"/>
              <a:t>) da hipérbole (figura abaixo), cujos focos são os pontos      </a:t>
            </a:r>
            <a:r>
              <a:rPr lang="pt-BR" sz="2000" i="1"/>
              <a:t>F</a:t>
            </a:r>
            <a:r>
              <a:rPr lang="pt-BR" sz="2000" baseline="-25000"/>
              <a:t>1</a:t>
            </a:r>
            <a:r>
              <a:rPr lang="pt-BR" sz="2000"/>
              <a:t>(– </a:t>
            </a:r>
            <a:r>
              <a:rPr lang="pt-BR" sz="2000" i="1"/>
              <a:t>c</a:t>
            </a:r>
            <a:r>
              <a:rPr lang="pt-BR" sz="2000"/>
              <a:t>, 0) e </a:t>
            </a:r>
            <a:r>
              <a:rPr lang="pt-BR" sz="2000" i="1"/>
              <a:t>F</a:t>
            </a:r>
            <a:r>
              <a:rPr lang="pt-BR" sz="2000" baseline="-25000"/>
              <a:t>2</a:t>
            </a:r>
            <a:r>
              <a:rPr lang="pt-BR" sz="2000"/>
              <a:t>(</a:t>
            </a:r>
            <a:r>
              <a:rPr lang="pt-BR" sz="2000" i="1"/>
              <a:t>c</a:t>
            </a:r>
            <a:r>
              <a:rPr lang="pt-BR" sz="2000"/>
              <a:t>, 0). Por definição temos que: </a:t>
            </a:r>
          </a:p>
        </p:txBody>
      </p:sp>
      <p:sp>
        <p:nvSpPr>
          <p:cNvPr id="10247" name="CaixaDeTexto 13"/>
          <p:cNvSpPr txBox="1">
            <a:spLocks noChangeArrowheads="1"/>
          </p:cNvSpPr>
          <p:nvPr/>
        </p:nvSpPr>
        <p:spPr bwMode="auto">
          <a:xfrm>
            <a:off x="1857375" y="5842000"/>
            <a:ext cx="5929313" cy="247650"/>
          </a:xfrm>
          <a:prstGeom prst="rect">
            <a:avLst/>
          </a:prstGeom>
          <a:noFill/>
          <a:ln w="9525">
            <a:noFill/>
            <a:miter lim="800000"/>
            <a:headEnd/>
            <a:tailEnd/>
          </a:ln>
        </p:spPr>
        <p:txBody>
          <a:bodyPr>
            <a:spAutoFit/>
          </a:bodyPr>
          <a:lstStyle/>
          <a:p>
            <a:r>
              <a:rPr lang="pt-BR" sz="1000" b="1"/>
              <a:t>Fonte/Texto/Imagem: http://obaricentrodamente.blogspot.com.br/2011/05/equacao-da-hiperbole.html</a:t>
            </a:r>
          </a:p>
        </p:txBody>
      </p:sp>
      <p:sp>
        <p:nvSpPr>
          <p:cNvPr id="10248" name="CaixaDeTexto 14"/>
          <p:cNvSpPr txBox="1">
            <a:spLocks noChangeArrowheads="1"/>
          </p:cNvSpPr>
          <p:nvPr/>
        </p:nvSpPr>
        <p:spPr bwMode="auto">
          <a:xfrm>
            <a:off x="1828800" y="6010275"/>
            <a:ext cx="6572250" cy="247650"/>
          </a:xfrm>
          <a:prstGeom prst="rect">
            <a:avLst/>
          </a:prstGeom>
          <a:noFill/>
          <a:ln w="9525">
            <a:noFill/>
            <a:miter lim="800000"/>
            <a:headEnd/>
            <a:tailEnd/>
          </a:ln>
        </p:spPr>
        <p:txBody>
          <a:bodyPr>
            <a:spAutoFit/>
          </a:bodyPr>
          <a:lstStyle/>
          <a:p>
            <a:r>
              <a:rPr lang="pt-BR" sz="1000" b="1"/>
              <a:t> Fonte/texto: GIOVANNI, José Ruy e BONJORNO, José Roberto. Matemática completa. Volume 3. FTD, São Paulo, 2005.</a:t>
            </a:r>
          </a:p>
        </p:txBody>
      </p:sp>
      <p:sp>
        <p:nvSpPr>
          <p:cNvPr id="10249" name="CaixaDeTexto 16"/>
          <p:cNvSpPr txBox="1">
            <a:spLocks noChangeArrowheads="1"/>
          </p:cNvSpPr>
          <p:nvPr/>
        </p:nvSpPr>
        <p:spPr bwMode="auto">
          <a:xfrm>
            <a:off x="1857375" y="6183313"/>
            <a:ext cx="7000875" cy="246062"/>
          </a:xfrm>
          <a:prstGeom prst="rect">
            <a:avLst/>
          </a:prstGeom>
          <a:noFill/>
          <a:ln w="9525">
            <a:noFill/>
            <a:miter lim="800000"/>
            <a:headEnd/>
            <a:tailEnd/>
          </a:ln>
        </p:spPr>
        <p:txBody>
          <a:bodyPr>
            <a:spAutoFit/>
          </a:bodyPr>
          <a:lstStyle/>
          <a:p>
            <a:r>
              <a:rPr lang="pt-BR" sz="1000" b="1"/>
              <a:t>Fonte/Texto: IEZZI, Gelson. DOLCE, Osvaldo, et all. Matemática: Ciência e aplicações, volume 3. Saraiva. São Paulo, 2013.</a:t>
            </a:r>
          </a:p>
        </p:txBody>
      </p:sp>
      <p:pic>
        <p:nvPicPr>
          <p:cNvPr id="10250" name="Picture 12"/>
          <p:cNvPicPr>
            <a:picLocks noChangeAspect="1" noChangeArrowheads="1"/>
          </p:cNvPicPr>
          <p:nvPr/>
        </p:nvPicPr>
        <p:blipFill>
          <a:blip r:embed="rId3"/>
          <a:srcRect/>
          <a:stretch>
            <a:fillRect/>
          </a:stretch>
        </p:blipFill>
        <p:spPr bwMode="auto">
          <a:xfrm>
            <a:off x="285750" y="2281238"/>
            <a:ext cx="6696075" cy="3505200"/>
          </a:xfrm>
          <a:prstGeom prst="rect">
            <a:avLst/>
          </a:prstGeom>
          <a:noFill/>
          <a:ln w="9525">
            <a:noFill/>
            <a:miter lim="800000"/>
            <a:headEnd/>
            <a:tailEnd/>
          </a:ln>
        </p:spPr>
      </p:pic>
      <p:pic>
        <p:nvPicPr>
          <p:cNvPr id="10251" name="Picture 12"/>
          <p:cNvPicPr>
            <a:picLocks noChangeAspect="1" noChangeArrowheads="1"/>
          </p:cNvPicPr>
          <p:nvPr/>
        </p:nvPicPr>
        <p:blipFill>
          <a:blip r:embed="rId4"/>
          <a:srcRect/>
          <a:stretch>
            <a:fillRect/>
          </a:stretch>
        </p:blipFill>
        <p:spPr bwMode="auto">
          <a:xfrm>
            <a:off x="5900738" y="2095500"/>
            <a:ext cx="3171825" cy="2476500"/>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Imagem 1"/>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11267" name="CaixaDeTexto 6"/>
          <p:cNvSpPr txBox="1">
            <a:spLocks noChangeArrowheads="1"/>
          </p:cNvSpPr>
          <p:nvPr/>
        </p:nvSpPr>
        <p:spPr bwMode="auto">
          <a:xfrm>
            <a:off x="320675" y="77788"/>
            <a:ext cx="3960813" cy="646112"/>
          </a:xfrm>
          <a:prstGeom prst="rect">
            <a:avLst/>
          </a:prstGeom>
          <a:noFill/>
          <a:ln w="9525">
            <a:noFill/>
            <a:miter lim="800000"/>
            <a:headEnd/>
            <a:tailEnd/>
          </a:ln>
        </p:spPr>
        <p:txBody>
          <a:bodyPr>
            <a:spAutoFit/>
          </a:bodyPr>
          <a:lstStyle/>
          <a:p>
            <a:pPr algn="just"/>
            <a:r>
              <a:rPr lang="pt-BR" altLang="pt-BR" b="1">
                <a:solidFill>
                  <a:schemeClr val="bg1"/>
                </a:solidFill>
              </a:rPr>
              <a:t>Matemática, 3ª Série, </a:t>
            </a:r>
            <a:r>
              <a:rPr lang="pt-BR" altLang="pt-BR" b="1" i="1">
                <a:solidFill>
                  <a:schemeClr val="bg1"/>
                </a:solidFill>
              </a:rPr>
              <a:t>Geometria Analítica: Estudo das cônicas: Hipérbole </a:t>
            </a:r>
            <a:endParaRPr lang="pt-BR" altLang="pt-BR" b="1">
              <a:solidFill>
                <a:schemeClr val="bg1"/>
              </a:solidFill>
            </a:endParaRPr>
          </a:p>
        </p:txBody>
      </p:sp>
      <p:sp>
        <p:nvSpPr>
          <p:cNvPr id="11268" name="CaixaDeTexto 16"/>
          <p:cNvSpPr txBox="1">
            <a:spLocks noChangeArrowheads="1"/>
          </p:cNvSpPr>
          <p:nvPr/>
        </p:nvSpPr>
        <p:spPr bwMode="auto">
          <a:xfrm>
            <a:off x="500063" y="895350"/>
            <a:ext cx="5429250" cy="461963"/>
          </a:xfrm>
          <a:prstGeom prst="rect">
            <a:avLst/>
          </a:prstGeom>
          <a:noFill/>
          <a:ln w="9525">
            <a:noFill/>
            <a:miter lim="800000"/>
            <a:headEnd/>
            <a:tailEnd/>
          </a:ln>
        </p:spPr>
        <p:txBody>
          <a:bodyPr>
            <a:spAutoFit/>
          </a:bodyPr>
          <a:lstStyle/>
          <a:p>
            <a:r>
              <a:rPr lang="pt-BR" sz="2400" b="1"/>
              <a:t>Equação reduzida da HIPÉRBOLE</a:t>
            </a:r>
          </a:p>
        </p:txBody>
      </p:sp>
      <p:sp>
        <p:nvSpPr>
          <p:cNvPr id="11269" name="CaixaDeTexto 22"/>
          <p:cNvSpPr txBox="1">
            <a:spLocks noChangeArrowheads="1"/>
          </p:cNvSpPr>
          <p:nvPr/>
        </p:nvSpPr>
        <p:spPr bwMode="auto">
          <a:xfrm>
            <a:off x="1857375" y="5842000"/>
            <a:ext cx="5929313" cy="247650"/>
          </a:xfrm>
          <a:prstGeom prst="rect">
            <a:avLst/>
          </a:prstGeom>
          <a:noFill/>
          <a:ln w="9525">
            <a:noFill/>
            <a:miter lim="800000"/>
            <a:headEnd/>
            <a:tailEnd/>
          </a:ln>
        </p:spPr>
        <p:txBody>
          <a:bodyPr>
            <a:spAutoFit/>
          </a:bodyPr>
          <a:lstStyle/>
          <a:p>
            <a:r>
              <a:rPr lang="pt-BR" sz="1000" b="1"/>
              <a:t>Fonte/Texto/Imagem: http://obaricentrodamente.blogspot.com.br/2011/05/equacao-da-hiperbole.html</a:t>
            </a:r>
          </a:p>
        </p:txBody>
      </p:sp>
      <p:sp>
        <p:nvSpPr>
          <p:cNvPr id="11270" name="CaixaDeTexto 23"/>
          <p:cNvSpPr txBox="1">
            <a:spLocks noChangeArrowheads="1"/>
          </p:cNvSpPr>
          <p:nvPr/>
        </p:nvSpPr>
        <p:spPr bwMode="auto">
          <a:xfrm>
            <a:off x="1828800" y="6010275"/>
            <a:ext cx="6572250" cy="247650"/>
          </a:xfrm>
          <a:prstGeom prst="rect">
            <a:avLst/>
          </a:prstGeom>
          <a:noFill/>
          <a:ln w="9525">
            <a:noFill/>
            <a:miter lim="800000"/>
            <a:headEnd/>
            <a:tailEnd/>
          </a:ln>
        </p:spPr>
        <p:txBody>
          <a:bodyPr>
            <a:spAutoFit/>
          </a:bodyPr>
          <a:lstStyle/>
          <a:p>
            <a:r>
              <a:rPr lang="pt-BR" sz="1000" b="1"/>
              <a:t> Fonte/texto: GIOVANNI, José Ruy e BONJORNO, José Roberto. Matemática completa. Volume 3. FTD, São Paulo, 2005.</a:t>
            </a:r>
          </a:p>
        </p:txBody>
      </p:sp>
      <p:sp>
        <p:nvSpPr>
          <p:cNvPr id="11271" name="CaixaDeTexto 24"/>
          <p:cNvSpPr txBox="1">
            <a:spLocks noChangeArrowheads="1"/>
          </p:cNvSpPr>
          <p:nvPr/>
        </p:nvSpPr>
        <p:spPr bwMode="auto">
          <a:xfrm>
            <a:off x="1857375" y="6183313"/>
            <a:ext cx="7000875" cy="246062"/>
          </a:xfrm>
          <a:prstGeom prst="rect">
            <a:avLst/>
          </a:prstGeom>
          <a:noFill/>
          <a:ln w="9525">
            <a:noFill/>
            <a:miter lim="800000"/>
            <a:headEnd/>
            <a:tailEnd/>
          </a:ln>
        </p:spPr>
        <p:txBody>
          <a:bodyPr>
            <a:spAutoFit/>
          </a:bodyPr>
          <a:lstStyle/>
          <a:p>
            <a:r>
              <a:rPr lang="pt-BR" sz="1000" b="1"/>
              <a:t>Fonte/Texto: IEZZI, Gelson. DOLCE, Osvaldo, et all. Matemática: Ciência e aplicações, volume 3. Saraiva. São Paulo, 2013.</a:t>
            </a:r>
          </a:p>
        </p:txBody>
      </p:sp>
      <p:pic>
        <p:nvPicPr>
          <p:cNvPr id="11272" name="Picture 12"/>
          <p:cNvPicPr>
            <a:picLocks noChangeAspect="1" noChangeArrowheads="1"/>
          </p:cNvPicPr>
          <p:nvPr/>
        </p:nvPicPr>
        <p:blipFill>
          <a:blip r:embed="rId3"/>
          <a:srcRect/>
          <a:stretch>
            <a:fillRect/>
          </a:stretch>
        </p:blipFill>
        <p:spPr bwMode="auto">
          <a:xfrm>
            <a:off x="1285875" y="1571625"/>
            <a:ext cx="6086475" cy="4048125"/>
          </a:xfrm>
          <a:prstGeom prst="rect">
            <a:avLst/>
          </a:prstGeom>
          <a:noFill/>
          <a:ln w="9525">
            <a:noFill/>
            <a:miter lim="800000"/>
            <a:headEnd/>
            <a:tailEnd/>
          </a:ln>
        </p:spPr>
      </p:pic>
      <p:sp>
        <p:nvSpPr>
          <p:cNvPr id="26" name="Seta para a esquerda 25"/>
          <p:cNvSpPr/>
          <p:nvPr/>
        </p:nvSpPr>
        <p:spPr>
          <a:xfrm>
            <a:off x="3929063" y="4929188"/>
            <a:ext cx="3000375" cy="642937"/>
          </a:xfrm>
          <a:prstGeom prst="leftArrow">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1600" b="1" dirty="0">
                <a:solidFill>
                  <a:schemeClr val="bg1"/>
                </a:solidFill>
              </a:rPr>
              <a:t>Equação reduzida da hipérbole</a:t>
            </a:r>
          </a:p>
        </p:txBody>
      </p:sp>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Imagem 1"/>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2052" name="CaixaDeTexto 6"/>
          <p:cNvSpPr txBox="1">
            <a:spLocks noChangeArrowheads="1"/>
          </p:cNvSpPr>
          <p:nvPr/>
        </p:nvSpPr>
        <p:spPr bwMode="auto">
          <a:xfrm>
            <a:off x="320675" y="77788"/>
            <a:ext cx="3960813" cy="646112"/>
          </a:xfrm>
          <a:prstGeom prst="rect">
            <a:avLst/>
          </a:prstGeom>
          <a:noFill/>
          <a:ln w="9525">
            <a:noFill/>
            <a:miter lim="800000"/>
            <a:headEnd/>
            <a:tailEnd/>
          </a:ln>
        </p:spPr>
        <p:txBody>
          <a:bodyPr>
            <a:spAutoFit/>
          </a:bodyPr>
          <a:lstStyle/>
          <a:p>
            <a:pPr algn="just"/>
            <a:r>
              <a:rPr lang="pt-BR" altLang="pt-BR" b="1">
                <a:solidFill>
                  <a:schemeClr val="bg1"/>
                </a:solidFill>
              </a:rPr>
              <a:t>Matemática, 3ª Série, </a:t>
            </a:r>
            <a:r>
              <a:rPr lang="pt-BR" altLang="pt-BR" b="1" i="1">
                <a:solidFill>
                  <a:schemeClr val="bg1"/>
                </a:solidFill>
              </a:rPr>
              <a:t>Geometria Analítica: Estudo das cônicas: Hipérbole </a:t>
            </a:r>
            <a:endParaRPr lang="pt-BR" altLang="pt-BR" b="1">
              <a:solidFill>
                <a:schemeClr val="bg1"/>
              </a:solidFill>
            </a:endParaRPr>
          </a:p>
        </p:txBody>
      </p:sp>
      <p:sp>
        <p:nvSpPr>
          <p:cNvPr id="2053" name="CaixaDeTexto 3"/>
          <p:cNvSpPr txBox="1">
            <a:spLocks noChangeArrowheads="1"/>
          </p:cNvSpPr>
          <p:nvPr/>
        </p:nvSpPr>
        <p:spPr bwMode="auto">
          <a:xfrm>
            <a:off x="214313" y="752475"/>
            <a:ext cx="5429250" cy="461963"/>
          </a:xfrm>
          <a:prstGeom prst="rect">
            <a:avLst/>
          </a:prstGeom>
          <a:noFill/>
          <a:ln w="9525">
            <a:noFill/>
            <a:miter lim="800000"/>
            <a:headEnd/>
            <a:tailEnd/>
          </a:ln>
        </p:spPr>
        <p:txBody>
          <a:bodyPr>
            <a:spAutoFit/>
          </a:bodyPr>
          <a:lstStyle/>
          <a:p>
            <a:r>
              <a:rPr lang="pt-BR" sz="2400" b="1"/>
              <a:t>Equação REDUZIDA da HIPÉRBOLE</a:t>
            </a:r>
          </a:p>
        </p:txBody>
      </p:sp>
      <p:sp>
        <p:nvSpPr>
          <p:cNvPr id="2054" name="CaixaDeTexto 4"/>
          <p:cNvSpPr txBox="1">
            <a:spLocks noChangeArrowheads="1"/>
          </p:cNvSpPr>
          <p:nvPr/>
        </p:nvSpPr>
        <p:spPr bwMode="auto">
          <a:xfrm>
            <a:off x="214313" y="1285875"/>
            <a:ext cx="8572500" cy="461963"/>
          </a:xfrm>
          <a:prstGeom prst="rect">
            <a:avLst/>
          </a:prstGeom>
          <a:noFill/>
          <a:ln w="9525">
            <a:noFill/>
            <a:miter lim="800000"/>
            <a:headEnd/>
            <a:tailEnd/>
          </a:ln>
        </p:spPr>
        <p:txBody>
          <a:bodyPr>
            <a:spAutoFit/>
          </a:bodyPr>
          <a:lstStyle/>
          <a:p>
            <a:pPr algn="just"/>
            <a:r>
              <a:rPr lang="pt-BR" sz="2400" b="1"/>
              <a:t>2º caso: Hipérbole com </a:t>
            </a:r>
            <a:r>
              <a:rPr lang="pt-BR" sz="2400" b="1" u="sng"/>
              <a:t>eixo real sobre o eixo y e centro na origem</a:t>
            </a:r>
          </a:p>
        </p:txBody>
      </p:sp>
      <p:sp>
        <p:nvSpPr>
          <p:cNvPr id="2055" name="CaixaDeTexto 5"/>
          <p:cNvSpPr txBox="1">
            <a:spLocks noChangeArrowheads="1"/>
          </p:cNvSpPr>
          <p:nvPr/>
        </p:nvSpPr>
        <p:spPr bwMode="auto">
          <a:xfrm>
            <a:off x="214313" y="1871663"/>
            <a:ext cx="8429625" cy="1570037"/>
          </a:xfrm>
          <a:prstGeom prst="rect">
            <a:avLst/>
          </a:prstGeom>
          <a:noFill/>
          <a:ln w="9525">
            <a:noFill/>
            <a:miter lim="800000"/>
            <a:headEnd/>
            <a:tailEnd/>
          </a:ln>
        </p:spPr>
        <p:txBody>
          <a:bodyPr>
            <a:spAutoFit/>
          </a:bodyPr>
          <a:lstStyle/>
          <a:p>
            <a:pPr algn="just"/>
            <a:r>
              <a:rPr lang="pt-BR" sz="2400"/>
              <a:t>Considerando um sistema ortogonal, com o centro da hipérbole na origem do sistema e </a:t>
            </a:r>
            <a:r>
              <a:rPr lang="pt-BR" sz="2400" u="sng"/>
              <a:t>eixo real sobre o eixo y</a:t>
            </a:r>
            <a:r>
              <a:rPr lang="pt-BR" sz="2400"/>
              <a:t>, temos que analogamente ao primeiro caso, chegamos à equação da hipérbole:</a:t>
            </a:r>
          </a:p>
        </p:txBody>
      </p:sp>
      <p:graphicFrame>
        <p:nvGraphicFramePr>
          <p:cNvPr id="4098" name="Object 4"/>
          <p:cNvGraphicFramePr>
            <a:graphicFrameLocks noChangeAspect="1"/>
          </p:cNvGraphicFramePr>
          <p:nvPr/>
        </p:nvGraphicFramePr>
        <p:xfrm>
          <a:off x="428625" y="3705225"/>
          <a:ext cx="1714500" cy="1009650"/>
        </p:xfrm>
        <a:graphic>
          <a:graphicData uri="http://schemas.openxmlformats.org/presentationml/2006/ole">
            <p:oleObj spid="_x0000_s2050" name="Equação" r:id="rId4" imgW="711000" imgH="419040" progId="Equation.3">
              <p:embed/>
            </p:oleObj>
          </a:graphicData>
        </a:graphic>
      </p:graphicFrame>
      <p:pic>
        <p:nvPicPr>
          <p:cNvPr id="2056" name="Picture 3"/>
          <p:cNvPicPr>
            <a:picLocks noChangeAspect="1" noChangeArrowheads="1"/>
          </p:cNvPicPr>
          <p:nvPr/>
        </p:nvPicPr>
        <p:blipFill>
          <a:blip r:embed="rId5"/>
          <a:srcRect/>
          <a:stretch>
            <a:fillRect/>
          </a:stretch>
        </p:blipFill>
        <p:spPr bwMode="auto">
          <a:xfrm>
            <a:off x="5686425" y="3159125"/>
            <a:ext cx="2457450" cy="2555875"/>
          </a:xfrm>
          <a:prstGeom prst="rect">
            <a:avLst/>
          </a:prstGeom>
          <a:noFill/>
          <a:ln w="9525">
            <a:noFill/>
            <a:miter lim="800000"/>
            <a:headEnd/>
            <a:tailEnd/>
          </a:ln>
        </p:spPr>
      </p:pic>
      <p:sp>
        <p:nvSpPr>
          <p:cNvPr id="10" name="Seta para a esquerda 9"/>
          <p:cNvSpPr/>
          <p:nvPr/>
        </p:nvSpPr>
        <p:spPr>
          <a:xfrm>
            <a:off x="2357438" y="4000500"/>
            <a:ext cx="3000375" cy="642938"/>
          </a:xfrm>
          <a:prstGeom prst="leftArrow">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1600" b="1" dirty="0">
                <a:solidFill>
                  <a:schemeClr val="bg1"/>
                </a:solidFill>
              </a:rPr>
              <a:t>Equação reduzida da hipérbole</a:t>
            </a:r>
          </a:p>
        </p:txBody>
      </p:sp>
      <p:sp>
        <p:nvSpPr>
          <p:cNvPr id="2058" name="CaixaDeTexto 12"/>
          <p:cNvSpPr txBox="1">
            <a:spLocks noChangeArrowheads="1"/>
          </p:cNvSpPr>
          <p:nvPr/>
        </p:nvSpPr>
        <p:spPr bwMode="auto">
          <a:xfrm>
            <a:off x="1857375" y="5842000"/>
            <a:ext cx="5929313" cy="247650"/>
          </a:xfrm>
          <a:prstGeom prst="rect">
            <a:avLst/>
          </a:prstGeom>
          <a:noFill/>
          <a:ln w="9525">
            <a:noFill/>
            <a:miter lim="800000"/>
            <a:headEnd/>
            <a:tailEnd/>
          </a:ln>
        </p:spPr>
        <p:txBody>
          <a:bodyPr>
            <a:spAutoFit/>
          </a:bodyPr>
          <a:lstStyle/>
          <a:p>
            <a:r>
              <a:rPr lang="pt-BR" sz="1000" b="1"/>
              <a:t>Fonte/Texto/Imagem: http://obaricentrodamente.blogspot.com.br/2011/05/equacao-da-hiperbole.html</a:t>
            </a:r>
          </a:p>
        </p:txBody>
      </p:sp>
      <p:sp>
        <p:nvSpPr>
          <p:cNvPr id="2059" name="CaixaDeTexto 13"/>
          <p:cNvSpPr txBox="1">
            <a:spLocks noChangeArrowheads="1"/>
          </p:cNvSpPr>
          <p:nvPr/>
        </p:nvSpPr>
        <p:spPr bwMode="auto">
          <a:xfrm>
            <a:off x="1828800" y="6010275"/>
            <a:ext cx="6572250" cy="247650"/>
          </a:xfrm>
          <a:prstGeom prst="rect">
            <a:avLst/>
          </a:prstGeom>
          <a:noFill/>
          <a:ln w="9525">
            <a:noFill/>
            <a:miter lim="800000"/>
            <a:headEnd/>
            <a:tailEnd/>
          </a:ln>
        </p:spPr>
        <p:txBody>
          <a:bodyPr>
            <a:spAutoFit/>
          </a:bodyPr>
          <a:lstStyle/>
          <a:p>
            <a:r>
              <a:rPr lang="pt-BR" sz="1000" b="1"/>
              <a:t> Fonte/texto: GIOVANNI, José Ruy e BONJORNO, José Roberto. Matemática completa. Volume 3. FTD, São Paulo, 2005.</a:t>
            </a:r>
          </a:p>
        </p:txBody>
      </p:sp>
      <p:sp>
        <p:nvSpPr>
          <p:cNvPr id="2060" name="CaixaDeTexto 14"/>
          <p:cNvSpPr txBox="1">
            <a:spLocks noChangeArrowheads="1"/>
          </p:cNvSpPr>
          <p:nvPr/>
        </p:nvSpPr>
        <p:spPr bwMode="auto">
          <a:xfrm>
            <a:off x="1857375" y="6183313"/>
            <a:ext cx="7000875" cy="246062"/>
          </a:xfrm>
          <a:prstGeom prst="rect">
            <a:avLst/>
          </a:prstGeom>
          <a:noFill/>
          <a:ln w="9525">
            <a:noFill/>
            <a:miter lim="800000"/>
            <a:headEnd/>
            <a:tailEnd/>
          </a:ln>
        </p:spPr>
        <p:txBody>
          <a:bodyPr>
            <a:spAutoFit/>
          </a:bodyPr>
          <a:lstStyle/>
          <a:p>
            <a:r>
              <a:rPr lang="pt-BR" sz="1000" b="1"/>
              <a:t>Fonte/Texto: IEZZI, Gelson. DOLCE, Osvaldo, et all. Matemática: Ciência e aplicações, volume 3. Saraiva. São Paulo, 2013.</a:t>
            </a:r>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Imagem 1"/>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3076" name="CaixaDeTexto 6"/>
          <p:cNvSpPr txBox="1">
            <a:spLocks noChangeArrowheads="1"/>
          </p:cNvSpPr>
          <p:nvPr/>
        </p:nvSpPr>
        <p:spPr bwMode="auto">
          <a:xfrm>
            <a:off x="320675" y="77788"/>
            <a:ext cx="3960813" cy="646112"/>
          </a:xfrm>
          <a:prstGeom prst="rect">
            <a:avLst/>
          </a:prstGeom>
          <a:noFill/>
          <a:ln w="9525">
            <a:noFill/>
            <a:miter lim="800000"/>
            <a:headEnd/>
            <a:tailEnd/>
          </a:ln>
        </p:spPr>
        <p:txBody>
          <a:bodyPr>
            <a:spAutoFit/>
          </a:bodyPr>
          <a:lstStyle/>
          <a:p>
            <a:pPr algn="just"/>
            <a:r>
              <a:rPr lang="pt-BR" altLang="pt-BR" b="1">
                <a:solidFill>
                  <a:schemeClr val="bg1"/>
                </a:solidFill>
              </a:rPr>
              <a:t>Matemática, 3ª Série, </a:t>
            </a:r>
            <a:r>
              <a:rPr lang="pt-BR" altLang="pt-BR" b="1" i="1">
                <a:solidFill>
                  <a:schemeClr val="bg1"/>
                </a:solidFill>
              </a:rPr>
              <a:t>Geometria Analítica: Estudo das cônicas: Hipérbole </a:t>
            </a:r>
            <a:endParaRPr lang="pt-BR" altLang="pt-BR" b="1">
              <a:solidFill>
                <a:schemeClr val="bg1"/>
              </a:solidFill>
            </a:endParaRPr>
          </a:p>
        </p:txBody>
      </p:sp>
      <p:sp>
        <p:nvSpPr>
          <p:cNvPr id="3077" name="CaixaDeTexto 3"/>
          <p:cNvSpPr txBox="1">
            <a:spLocks noChangeArrowheads="1"/>
          </p:cNvSpPr>
          <p:nvPr/>
        </p:nvSpPr>
        <p:spPr bwMode="auto">
          <a:xfrm>
            <a:off x="214313" y="1395413"/>
            <a:ext cx="8572500" cy="831850"/>
          </a:xfrm>
          <a:prstGeom prst="rect">
            <a:avLst/>
          </a:prstGeom>
          <a:noFill/>
          <a:ln w="9525">
            <a:noFill/>
            <a:miter lim="800000"/>
            <a:headEnd/>
            <a:tailEnd/>
          </a:ln>
        </p:spPr>
        <p:txBody>
          <a:bodyPr>
            <a:spAutoFit/>
          </a:bodyPr>
          <a:lstStyle/>
          <a:p>
            <a:pPr algn="just"/>
            <a:r>
              <a:rPr lang="pt-BR" sz="2400" b="1"/>
              <a:t>1º caso: Hipérbole com </a:t>
            </a:r>
            <a:r>
              <a:rPr lang="pt-BR" sz="2400" b="1" u="sng"/>
              <a:t>eixo real paralelo</a:t>
            </a:r>
            <a:r>
              <a:rPr lang="pt-BR" sz="2400" b="1"/>
              <a:t> o eixo x e </a:t>
            </a:r>
            <a:r>
              <a:rPr lang="pt-BR" sz="2400" b="1" u="sng"/>
              <a:t>centro qualquer</a:t>
            </a:r>
            <a:r>
              <a:rPr lang="pt-BR" sz="2400" b="1"/>
              <a:t> (x</a:t>
            </a:r>
            <a:r>
              <a:rPr lang="pt-BR" sz="2400" b="1" baseline="-25000"/>
              <a:t>0</a:t>
            </a:r>
            <a:r>
              <a:rPr lang="pt-BR" sz="2400" b="1"/>
              <a:t>, y</a:t>
            </a:r>
            <a:r>
              <a:rPr lang="pt-BR" sz="2400" b="1" baseline="-25000"/>
              <a:t>0</a:t>
            </a:r>
            <a:r>
              <a:rPr lang="pt-BR" sz="2400" b="1"/>
              <a:t>).</a:t>
            </a:r>
          </a:p>
        </p:txBody>
      </p:sp>
      <p:sp>
        <p:nvSpPr>
          <p:cNvPr id="3078" name="CaixaDeTexto 4"/>
          <p:cNvSpPr txBox="1">
            <a:spLocks noChangeArrowheads="1"/>
          </p:cNvSpPr>
          <p:nvPr/>
        </p:nvSpPr>
        <p:spPr bwMode="auto">
          <a:xfrm>
            <a:off x="214313" y="752475"/>
            <a:ext cx="7572375" cy="461963"/>
          </a:xfrm>
          <a:prstGeom prst="rect">
            <a:avLst/>
          </a:prstGeom>
          <a:noFill/>
          <a:ln w="9525">
            <a:noFill/>
            <a:miter lim="800000"/>
            <a:headEnd/>
            <a:tailEnd/>
          </a:ln>
        </p:spPr>
        <p:txBody>
          <a:bodyPr>
            <a:spAutoFit/>
          </a:bodyPr>
          <a:lstStyle/>
          <a:p>
            <a:r>
              <a:rPr lang="pt-BR" sz="2400" b="1"/>
              <a:t>Equação da HIPÉRBOLE com CENTRO FORA DA ORIGEM</a:t>
            </a:r>
          </a:p>
        </p:txBody>
      </p:sp>
      <p:sp>
        <p:nvSpPr>
          <p:cNvPr id="307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BR"/>
          </a:p>
        </p:txBody>
      </p:sp>
      <p:sp>
        <p:nvSpPr>
          <p:cNvPr id="3080" name="CaixaDeTexto 7"/>
          <p:cNvSpPr txBox="1">
            <a:spLocks noChangeArrowheads="1"/>
          </p:cNvSpPr>
          <p:nvPr/>
        </p:nvSpPr>
        <p:spPr bwMode="auto">
          <a:xfrm>
            <a:off x="142875" y="2357438"/>
            <a:ext cx="4000500" cy="2678112"/>
          </a:xfrm>
          <a:prstGeom prst="rect">
            <a:avLst/>
          </a:prstGeom>
          <a:noFill/>
          <a:ln w="9525">
            <a:noFill/>
            <a:miter lim="800000"/>
            <a:headEnd/>
            <a:tailEnd/>
          </a:ln>
        </p:spPr>
        <p:txBody>
          <a:bodyPr>
            <a:spAutoFit/>
          </a:bodyPr>
          <a:lstStyle/>
          <a:p>
            <a:pPr algn="just"/>
            <a:r>
              <a:rPr lang="pt-BR" sz="2400"/>
              <a:t>Nesse caso o centro da hipérbole não coincide com o centro do plano cartesiano e o eixo real é paralelo ao eixo x. Dessa forma a equação x²/a² - y²/b² = 1, fica representada assim:</a:t>
            </a:r>
          </a:p>
        </p:txBody>
      </p:sp>
      <p:graphicFrame>
        <p:nvGraphicFramePr>
          <p:cNvPr id="4098" name="Object 4"/>
          <p:cNvGraphicFramePr>
            <a:graphicFrameLocks noChangeAspect="1"/>
          </p:cNvGraphicFramePr>
          <p:nvPr/>
        </p:nvGraphicFramePr>
        <p:xfrm>
          <a:off x="1325563" y="4786313"/>
          <a:ext cx="2746375" cy="801687"/>
        </p:xfrm>
        <a:graphic>
          <a:graphicData uri="http://schemas.openxmlformats.org/presentationml/2006/ole">
            <p:oleObj spid="_x0000_s3074" name="Equação" r:id="rId4" imgW="1434960" imgH="419040" progId="Equation.3">
              <p:embed/>
            </p:oleObj>
          </a:graphicData>
        </a:graphic>
      </p:graphicFrame>
      <p:pic>
        <p:nvPicPr>
          <p:cNvPr id="3081" name="Picture 4"/>
          <p:cNvPicPr>
            <a:picLocks noChangeAspect="1" noChangeArrowheads="1"/>
          </p:cNvPicPr>
          <p:nvPr/>
        </p:nvPicPr>
        <p:blipFill>
          <a:blip r:embed="rId5"/>
          <a:srcRect/>
          <a:stretch>
            <a:fillRect/>
          </a:stretch>
        </p:blipFill>
        <p:spPr bwMode="auto">
          <a:xfrm>
            <a:off x="4429125" y="2500313"/>
            <a:ext cx="4333875" cy="3000375"/>
          </a:xfrm>
          <a:prstGeom prst="rect">
            <a:avLst/>
          </a:prstGeom>
          <a:noFill/>
          <a:ln w="9525">
            <a:noFill/>
            <a:miter lim="800000"/>
            <a:headEnd/>
            <a:tailEnd/>
          </a:ln>
        </p:spPr>
      </p:pic>
      <p:sp>
        <p:nvSpPr>
          <p:cNvPr id="3082" name="CaixaDeTexto 10"/>
          <p:cNvSpPr txBox="1">
            <a:spLocks noChangeArrowheads="1"/>
          </p:cNvSpPr>
          <p:nvPr/>
        </p:nvSpPr>
        <p:spPr bwMode="auto">
          <a:xfrm>
            <a:off x="2357438" y="5842000"/>
            <a:ext cx="5929312" cy="247650"/>
          </a:xfrm>
          <a:prstGeom prst="rect">
            <a:avLst/>
          </a:prstGeom>
          <a:noFill/>
          <a:ln w="9525">
            <a:noFill/>
            <a:miter lim="800000"/>
            <a:headEnd/>
            <a:tailEnd/>
          </a:ln>
        </p:spPr>
        <p:txBody>
          <a:bodyPr>
            <a:spAutoFit/>
          </a:bodyPr>
          <a:lstStyle/>
          <a:p>
            <a:r>
              <a:rPr lang="pt-BR" sz="1000" b="1"/>
              <a:t>Fonte/Imagem: http://obaricentrodamente.blogspot.com.br/2011/05/equacao-da-hiperbole.html</a:t>
            </a:r>
          </a:p>
        </p:txBody>
      </p:sp>
      <p:sp>
        <p:nvSpPr>
          <p:cNvPr id="3083" name="CaixaDeTexto 11"/>
          <p:cNvSpPr txBox="1">
            <a:spLocks noChangeArrowheads="1"/>
          </p:cNvSpPr>
          <p:nvPr/>
        </p:nvSpPr>
        <p:spPr bwMode="auto">
          <a:xfrm>
            <a:off x="2328863" y="6010275"/>
            <a:ext cx="6572250" cy="247650"/>
          </a:xfrm>
          <a:prstGeom prst="rect">
            <a:avLst/>
          </a:prstGeom>
          <a:noFill/>
          <a:ln w="9525">
            <a:noFill/>
            <a:miter lim="800000"/>
            <a:headEnd/>
            <a:tailEnd/>
          </a:ln>
        </p:spPr>
        <p:txBody>
          <a:bodyPr>
            <a:spAutoFit/>
          </a:bodyPr>
          <a:lstStyle/>
          <a:p>
            <a:r>
              <a:rPr lang="pt-BR" sz="1000" b="1"/>
              <a:t> Fonte/texto: GIOVANNI, José Ruy e BONJORNO, José Roberto. Matemática completa. Volume 3. FTD, São Paulo, 2005.</a:t>
            </a:r>
          </a:p>
        </p:txBody>
      </p:sp>
      <p:sp>
        <p:nvSpPr>
          <p:cNvPr id="3084" name="CaixaDeTexto 12"/>
          <p:cNvSpPr txBox="1">
            <a:spLocks noChangeArrowheads="1"/>
          </p:cNvSpPr>
          <p:nvPr/>
        </p:nvSpPr>
        <p:spPr bwMode="auto">
          <a:xfrm>
            <a:off x="2357438" y="6183313"/>
            <a:ext cx="7000875" cy="246062"/>
          </a:xfrm>
          <a:prstGeom prst="rect">
            <a:avLst/>
          </a:prstGeom>
          <a:noFill/>
          <a:ln w="9525">
            <a:noFill/>
            <a:miter lim="800000"/>
            <a:headEnd/>
            <a:tailEnd/>
          </a:ln>
        </p:spPr>
        <p:txBody>
          <a:bodyPr>
            <a:spAutoFit/>
          </a:bodyPr>
          <a:lstStyle/>
          <a:p>
            <a:r>
              <a:rPr lang="pt-BR" sz="1000" b="1"/>
              <a:t>Fonte/Texto: IEZZI, Gelson. DOLCE, Osvaldo, et all. Matemática: Ciência e aplicações, volume 3. Saraiva. São Paulo, 2013.</a:t>
            </a:r>
          </a:p>
        </p:txBody>
      </p:sp>
    </p:spTree>
  </p:cSld>
  <p:clrMapOvr>
    <a:masterClrMapping/>
  </p:clrMapOvr>
  <p:transition>
    <p:dissolve/>
  </p:transition>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3669</TotalTime>
  <Words>3968</Words>
  <Application>Microsoft Office PowerPoint</Application>
  <PresentationFormat>Apresentação na tela (4:3)</PresentationFormat>
  <Paragraphs>407</Paragraphs>
  <Slides>39</Slides>
  <Notes>0</Notes>
  <HiddenSlides>0</HiddenSlides>
  <MMClips>0</MMClips>
  <ScaleCrop>false</ScaleCrop>
  <HeadingPairs>
    <vt:vector size="8" baseType="variant">
      <vt:variant>
        <vt:lpstr>Fontes usadas</vt:lpstr>
      </vt:variant>
      <vt:variant>
        <vt:i4>4</vt:i4>
      </vt:variant>
      <vt:variant>
        <vt:lpstr>Tema</vt:lpstr>
      </vt:variant>
      <vt:variant>
        <vt:i4>1</vt:i4>
      </vt:variant>
      <vt:variant>
        <vt:lpstr>Servidores OLE incorporados</vt:lpstr>
      </vt:variant>
      <vt:variant>
        <vt:i4>1</vt:i4>
      </vt:variant>
      <vt:variant>
        <vt:lpstr>Títulos de slides</vt:lpstr>
      </vt:variant>
      <vt:variant>
        <vt:i4>39</vt:i4>
      </vt:variant>
    </vt:vector>
  </HeadingPairs>
  <TitlesOfParts>
    <vt:vector size="45" baseType="lpstr">
      <vt:lpstr>Calibri</vt:lpstr>
      <vt:lpstr>Arial</vt:lpstr>
      <vt:lpstr>Wingdings</vt:lpstr>
      <vt:lpstr>Times New Roman</vt:lpstr>
      <vt:lpstr>Tema do Office</vt:lpstr>
      <vt:lpstr>Microsoft Equation 3.0</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Otavio Barros Falcao Junior</dc:creator>
  <cp:lastModifiedBy>Positivo Master</cp:lastModifiedBy>
  <cp:revision>168</cp:revision>
  <dcterms:created xsi:type="dcterms:W3CDTF">2015-04-17T18:03:36Z</dcterms:created>
  <dcterms:modified xsi:type="dcterms:W3CDTF">2015-10-06T15:17:40Z</dcterms:modified>
</cp:coreProperties>
</file>