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16" r:id="rId3"/>
    <p:sldId id="258" r:id="rId4"/>
    <p:sldId id="317" r:id="rId5"/>
    <p:sldId id="318" r:id="rId6"/>
    <p:sldId id="319" r:id="rId7"/>
    <p:sldId id="320" r:id="rId8"/>
    <p:sldId id="321" r:id="rId9"/>
    <p:sldId id="322" r:id="rId10"/>
    <p:sldId id="328" r:id="rId11"/>
    <p:sldId id="342" r:id="rId12"/>
    <p:sldId id="343" r:id="rId13"/>
    <p:sldId id="329" r:id="rId14"/>
    <p:sldId id="330" r:id="rId15"/>
    <p:sldId id="324" r:id="rId16"/>
    <p:sldId id="323" r:id="rId17"/>
    <p:sldId id="325" r:id="rId18"/>
    <p:sldId id="331" r:id="rId19"/>
    <p:sldId id="326" r:id="rId20"/>
    <p:sldId id="327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1DF7AA-93AB-40CE-B8CE-F4C159C8B6B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B42783-32F2-4693-966C-605EA44419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20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97CDE2-3E57-44F5-9724-F9E38E3E3F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A81F4-C502-41B8-B0C0-D9032FBDA5F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3EAE-C68B-4589-BDED-906C38643F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04769-3F1C-4F34-96C9-2ED93C55E20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ACDD-98FA-41DD-A0DD-43508EA62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25A1-2C9D-4EE9-AE43-DB744FD1049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F4E-29D3-48A1-B952-B3482CCF3B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8018-915C-4496-AFE9-5E0332CAE08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4E4E0-798A-4B7C-8519-FB95F02F8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0C81-2ABA-4289-95DC-1DF15E0BA8E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B593-D878-4D41-B319-4E5AA8F37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B279-5873-4BE6-940B-EF07C00F0C3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FBD16-E30B-4461-833F-E89355D52F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F8B8-E0CD-4314-810F-FD1D38B537D3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DC-0307-4D99-8FE4-77F6A064A8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0B571-D565-4488-B69A-D20F24F0A24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F674A-5DF0-4908-9DA8-04DA9C530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BEA-6665-41CA-B3EF-08D4B166CFC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3BE4-7FB4-476B-9777-CFCD6DD2A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1AE-87FB-469D-92DB-E2EAC9AA0D9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53EFE-573F-4CEC-A29F-8BF8D3946A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8A83-1B54-458B-B3BB-D05EE19F314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9EA6-74A0-4254-9A4E-8E0E9B52E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49803-0F04-42B0-A253-DA561A05575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6F7DE-0657-48D3-8E54-E7FB90FC5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1E90-A964-4F75-B6FE-779582C03C8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37C-BC1D-432C-87DE-F4A4C4649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312B-F331-422B-B173-AEA731696C2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A48BB-594D-40D7-8E6E-31F08C1834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1DE2-9A89-42CA-B5AD-9374201A384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53B2-0D2E-4140-9886-3B8651EBA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5D862-FAAB-4B1F-925A-91805840887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60F7-01ED-4065-A556-263B669EAE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35BF-F1B4-4EF4-B6F7-7A38FF01102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BDAC-7FA6-4626-A54E-3593DCF592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EE4-62DC-4961-BCD4-F265BB875F9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8ECE-1FCB-4CD3-A3E5-226ED3512F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2253-F3AB-4C08-9519-30BBA7928A8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B9C2-A704-4CF7-9B0C-4353DCE2B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4982-C953-424C-A80C-A04E5779D6D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29B58-8275-4B77-BF9C-DC9A36100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9BF2-089F-4DEC-B80D-50E3A004906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3F82-2EFC-463E-9521-C052FA5D0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B8B0D-0671-43B9-A566-9DFF43E7F76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9DAF-B992-480B-BF66-049265E5A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D4CD3-662A-4B33-818D-1FA6A2AA96A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F484B4-1B20-41B3-BC28-59A360455E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8CCD0-D331-4BD8-B954-42188713203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7795CA-1457-4F32-8B1F-8EE06A90C4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ladaweb.com/fisica/mecanica/lancamento-de-projete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ematica.br/historia/prhin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://commons.wikimedia.org/wiki/File:Jonata_Boy_with_headphone.sv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//upload.wikimedia.org/wikipedia/commons/3/33/Jonata_Boy_with_headphone.svg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://commons.wikimedia.org/wiki/File:Jonata_Boy_with_headphone.sv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//upload.wikimedia.org/wikipedia/commons/3/33/Jonata_Boy_with_headphone.svg" TargetMode="Externa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25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25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25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Jonata_Boy_with_headphone.svg" TargetMode="External"/><Relationship Id="rId5" Type="http://schemas.openxmlformats.org/officeDocument/2006/relationships/image" Target="../media/image25.png"/><Relationship Id="rId4" Type="http://schemas.openxmlformats.org/officeDocument/2006/relationships/hyperlink" Target="//upload.wikimedia.org/wikipedia/commons/3/33/Jonata_Boy_with_headphone.sv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://commons.wikimedia.org/wiki/File:Jonata_Boy_with_headphone.sv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//upload.wikimedia.org/wikipedia/commons/3/33/Jonata_Boy_with_headphone.svg" TargetMode="Externa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em.com.br/index.php" TargetMode="External"/><Relationship Id="rId13" Type="http://schemas.openxmlformats.org/officeDocument/2006/relationships/hyperlink" Target="http://www.enem.inep.gov.br/" TargetMode="External"/><Relationship Id="rId3" Type="http://schemas.openxmlformats.org/officeDocument/2006/relationships/hyperlink" Target="http://www1.educacao.pe.gov.br/cpar/" TargetMode="External"/><Relationship Id="rId7" Type="http://schemas.openxmlformats.org/officeDocument/2006/relationships/hyperlink" Target="http://tvescola.mec.gov.br/" TargetMode="External"/><Relationship Id="rId12" Type="http://schemas.openxmlformats.org/officeDocument/2006/relationships/hyperlink" Target="http://www.eciencia.usp.br/" TargetMode="External"/><Relationship Id="rId2" Type="http://schemas.openxmlformats.org/officeDocument/2006/relationships/notesSlide" Target="../notesSlides/notesSlide28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ente.eti.br/edumatec/index.php?option=com_content&amp;view=article&amp;id=9&amp;Itemid=12" TargetMode="External"/><Relationship Id="rId11" Type="http://schemas.openxmlformats.org/officeDocument/2006/relationships/hyperlink" Target="http://portal.mec.gov.br/index.php?option=com_content&amp;view=article&amp;id=12814&amp;Itemid=872" TargetMode="External"/><Relationship Id="rId5" Type="http://schemas.openxmlformats.org/officeDocument/2006/relationships/hyperlink" Target="http://matematica.obmep.org.br/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educacao.uol.com.br/matematica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futuro.usp.br/" TargetMode="External"/><Relationship Id="rId14" Type="http://schemas.openxmlformats.org/officeDocument/2006/relationships/hyperlink" Target="http://www.ime.unicamp.br/le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3/Jonata_Boy_with_headphone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Jonata_Boy_with_headphone.svg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57356" y="414338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pt-BR" altLang="pt-BR" sz="4000" b="1" dirty="0" smtClean="0">
                <a:solidFill>
                  <a:srgbClr val="FFFFFF"/>
                </a:solidFill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</a:endParaRPr>
          </a:p>
          <a:p>
            <a:pPr algn="ctr" eaLnBrk="1" hangingPunct="1">
              <a:spcBef>
                <a:spcPct val="0"/>
              </a:spcBef>
            </a:pPr>
            <a:r>
              <a:rPr lang="pt-BR" altLang="pt-BR" sz="1800" i="1" dirty="0">
                <a:solidFill>
                  <a:srgbClr val="FFFFFF"/>
                </a:solidFill>
              </a:rPr>
              <a:t>Ensino Médio, </a:t>
            </a:r>
            <a:r>
              <a:rPr lang="pt-BR" altLang="pt-BR" sz="1800" i="1" dirty="0" smtClean="0">
                <a:solidFill>
                  <a:srgbClr val="FFFFFF"/>
                </a:solidFill>
              </a:rPr>
              <a:t>3º </a:t>
            </a:r>
            <a:r>
              <a:rPr lang="pt-BR" altLang="pt-BR" sz="1800" i="1" dirty="0">
                <a:solidFill>
                  <a:srgbClr val="FFFFFF"/>
                </a:solidFill>
              </a:rPr>
              <a:t>ano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sz="4000" i="1" dirty="0" smtClean="0">
                <a:solidFill>
                  <a:srgbClr val="FFFFFF"/>
                </a:solidFill>
              </a:rPr>
              <a:t>Igualdade de Polinômios</a:t>
            </a:r>
            <a:endParaRPr lang="pt-BR" altLang="pt-BR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743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REVISANDO O CONCEITO DE MONÔMIO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3135" y="3710824"/>
            <a:ext cx="2135049" cy="2135049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6200000">
            <a:off x="7329010" y="4398004"/>
            <a:ext cx="239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8000" y="1628800"/>
            <a:ext cx="820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  <a:cs typeface="Times New Roman" pitchFamily="18" charset="0"/>
              </a:rPr>
              <a:t>Chama-se </a:t>
            </a:r>
            <a:r>
              <a:rPr lang="pt-BR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monômio</a:t>
            </a:r>
            <a:r>
              <a:rPr lang="pt-BR" sz="2400" dirty="0" smtClean="0">
                <a:latin typeface="+mj-lt"/>
                <a:cs typeface="Times New Roman" pitchFamily="18" charset="0"/>
              </a:rPr>
              <a:t> ou </a:t>
            </a:r>
            <a:r>
              <a:rPr lang="pt-BR" sz="2400" b="1" dirty="0" smtClean="0">
                <a:solidFill>
                  <a:srgbClr val="0070C0"/>
                </a:solidFill>
                <a:latin typeface="+mj-lt"/>
              </a:rPr>
              <a:t>termo </a:t>
            </a:r>
            <a:r>
              <a:rPr lang="pt-BR" sz="2400" b="1" dirty="0">
                <a:solidFill>
                  <a:srgbClr val="0070C0"/>
                </a:solidFill>
                <a:latin typeface="+mj-lt"/>
              </a:rPr>
              <a:t>algébrico</a:t>
            </a:r>
            <a:r>
              <a:rPr lang="pt-BR" sz="2400" dirty="0">
                <a:latin typeface="+mj-lt"/>
              </a:rPr>
              <a:t> </a:t>
            </a:r>
            <a:r>
              <a:rPr lang="pt-BR" sz="2400" dirty="0" smtClean="0">
                <a:latin typeface="+mj-lt"/>
              </a:rPr>
              <a:t>toda  expressão algébrica formada </a:t>
            </a:r>
            <a:r>
              <a:rPr lang="pt-BR" sz="2400" dirty="0">
                <a:latin typeface="+mj-lt"/>
              </a:rPr>
              <a:t>por um número, por uma </a:t>
            </a:r>
            <a:r>
              <a:rPr lang="pt-BR" sz="2400" dirty="0" smtClean="0">
                <a:latin typeface="+mj-lt"/>
              </a:rPr>
              <a:t>letra (incógnita), </a:t>
            </a:r>
            <a:r>
              <a:rPr lang="pt-BR" sz="2400" dirty="0">
                <a:latin typeface="+mj-lt"/>
              </a:rPr>
              <a:t>ou pelo produto de números e </a:t>
            </a:r>
            <a:r>
              <a:rPr lang="pt-BR" sz="2400" dirty="0" smtClean="0">
                <a:latin typeface="+mj-lt"/>
              </a:rPr>
              <a:t>letras.</a:t>
            </a:r>
          </a:p>
          <a:p>
            <a:pPr algn="just">
              <a:lnSpc>
                <a:spcPct val="150000"/>
              </a:lnSpc>
            </a:pPr>
            <a:r>
              <a:rPr lang="pt-BR" sz="2400" b="1" i="1" dirty="0" smtClean="0">
                <a:solidFill>
                  <a:srgbClr val="0070C0"/>
                </a:solidFill>
                <a:latin typeface="+mj-lt"/>
              </a:rPr>
              <a:t>Exemplos: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pt-BR" sz="2400" b="1" i="1" dirty="0" smtClean="0">
                <a:solidFill>
                  <a:srgbClr val="0070C0"/>
                </a:solidFill>
                <a:latin typeface="+mj-lt"/>
              </a:rPr>
              <a:t>4a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pt-BR" sz="2400" b="1" i="1" dirty="0" smtClean="0">
                <a:solidFill>
                  <a:srgbClr val="0070C0"/>
                </a:solidFill>
                <a:latin typeface="+mj-lt"/>
              </a:rPr>
              <a:t>6x</a:t>
            </a:r>
            <a:r>
              <a:rPr lang="pt-BR" sz="2400" b="1" i="1" baseline="30000" dirty="0" smtClean="0">
                <a:solidFill>
                  <a:srgbClr val="0070C0"/>
                </a:solidFill>
                <a:latin typeface="+mj-lt"/>
              </a:rPr>
              <a:t>2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pt-BR" sz="2400" b="1" i="1" dirty="0" smtClean="0">
                <a:solidFill>
                  <a:srgbClr val="0070C0"/>
                </a:solidFill>
              </a:rPr>
              <a:t>m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pt-BR" sz="2400" b="1" i="1" dirty="0" smtClean="0">
                <a:solidFill>
                  <a:srgbClr val="0070C0"/>
                </a:solidFill>
              </a:rPr>
              <a:t>7</a:t>
            </a:r>
            <a:endParaRPr lang="pt-BR" sz="2400" b="1" i="1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1763688" y="3861048"/>
            <a:ext cx="4248472" cy="2088232"/>
          </a:xfrm>
          <a:prstGeom prst="wedgeRoundRectCallout">
            <a:avLst>
              <a:gd name="adj1" fmla="val 58969"/>
              <a:gd name="adj2" fmla="val -185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 smtClean="0"/>
              <a:t>Identifique o </a:t>
            </a:r>
            <a:r>
              <a:rPr lang="pt-BR" sz="2400" b="1" i="1" dirty="0" smtClean="0"/>
              <a:t>coeficiente</a:t>
            </a:r>
            <a:r>
              <a:rPr lang="pt-BR" sz="2400" dirty="0" smtClean="0"/>
              <a:t>, a </a:t>
            </a:r>
            <a:r>
              <a:rPr lang="pt-BR" sz="2400" b="1" i="1" dirty="0" smtClean="0"/>
              <a:t>parte literal</a:t>
            </a:r>
            <a:r>
              <a:rPr lang="pt-BR" sz="2400" dirty="0" smtClean="0"/>
              <a:t> e o </a:t>
            </a:r>
            <a:r>
              <a:rPr lang="pt-BR" sz="2400" b="1" i="1" dirty="0" smtClean="0"/>
              <a:t>grau</a:t>
            </a:r>
            <a:r>
              <a:rPr lang="pt-BR" sz="2400" dirty="0" smtClean="0"/>
              <a:t> de cada monômio.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444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 explicativo retangular com cantos arredondados 8"/>
          <p:cNvSpPr/>
          <p:nvPr/>
        </p:nvSpPr>
        <p:spPr>
          <a:xfrm>
            <a:off x="971600" y="2924944"/>
            <a:ext cx="4896544" cy="1728192"/>
          </a:xfrm>
          <a:prstGeom prst="wedgeRoundRectCallout">
            <a:avLst>
              <a:gd name="adj1" fmla="val 56236"/>
              <a:gd name="adj2" fmla="val -36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2400" dirty="0" smtClean="0"/>
              <a:t>Observe que cada polinômio é formado pela soma algébrica de monômios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POLINÔMIOS COMO SOMA ALGÉBRICA DE MONÔMIOS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3135" y="2865130"/>
            <a:ext cx="2135049" cy="2135049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rot="16200000">
            <a:off x="7329010" y="3552310"/>
            <a:ext cx="239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45996" y="5354632"/>
            <a:ext cx="25571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55a</a:t>
            </a:r>
            <a:r>
              <a:rPr lang="pt-BR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 – 11ab + 15ab – 3b</a:t>
            </a:r>
            <a:r>
              <a:rPr lang="pt-BR" baseline="30000" dirty="0">
                <a:solidFill>
                  <a:srgbClr val="0070C0"/>
                </a:solidFill>
                <a:cs typeface="Times New Roman" pitchFamily="18" charset="0"/>
              </a:rPr>
              <a:t>2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450005" y="5363924"/>
            <a:ext cx="35557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2ab + 2ac + 2bc + 6a + 10b + 8c + 22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942713" y="5949280"/>
            <a:ext cx="3809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abc + 2ab + 3bc + ac + 2a + 6b + 3c + 6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686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PARA QUE SERVEM OS POLINÔMIOS?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574497"/>
            <a:ext cx="504010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itchFamily="18" charset="0"/>
              </a:rPr>
              <a:t>Os polinômios tem diversas aplicações que vão muito além da matemática. Eles são muito utilizados na economia, para estudar a relação entre a oferta e a procura de um produto, por exemplo. Na física, ao estudar o movimento dos corpos, na medicina, quando estuda, por exemplo, a velocidade do fluxo sanguíneo nas veias e artérias. </a:t>
            </a:r>
            <a:r>
              <a:rPr lang="pt-BR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</a:t>
            </a:r>
            <a:endParaRPr lang="pt-BR" sz="22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A queda livre no lançamento de projéte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764" y="1916832"/>
            <a:ext cx="29632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712764" y="4437112"/>
            <a:ext cx="2963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>
                <a:latin typeface="+mj-lt"/>
                <a:hlinkClick r:id="rId4"/>
              </a:rPr>
              <a:t>http://www.coladaweb.com/fisica/mecanica/lancamento-de-projeteis</a:t>
            </a:r>
            <a:r>
              <a:rPr lang="pt-BR" sz="1000" dirty="0" smtClean="0">
                <a:latin typeface="+mj-lt"/>
              </a:rPr>
              <a:t>,  acesso em 27/07/2015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66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UM POUCO DE HISTÓRIA DA MATEMÁTICA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36352" y="1574497"/>
            <a:ext cx="5040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itchFamily="18" charset="0"/>
              </a:rPr>
              <a:t>O Papiro de </a:t>
            </a:r>
            <a:r>
              <a:rPr lang="pt-BR" sz="2200" dirty="0" err="1" smtClean="0">
                <a:latin typeface="+mj-lt"/>
                <a:cs typeface="Times New Roman" pitchFamily="18" charset="0"/>
              </a:rPr>
              <a:t>Rhind</a:t>
            </a:r>
            <a:r>
              <a:rPr lang="pt-BR" sz="2200" dirty="0" smtClean="0">
                <a:latin typeface="+mj-lt"/>
                <a:cs typeface="Times New Roman" pitchFamily="18" charset="0"/>
              </a:rPr>
              <a:t>, ou Papiro de </a:t>
            </a:r>
            <a:r>
              <a:rPr lang="pt-BR" sz="2200" dirty="0" err="1" smtClean="0">
                <a:latin typeface="+mj-lt"/>
                <a:cs typeface="Times New Roman" pitchFamily="18" charset="0"/>
              </a:rPr>
              <a:t>Ahmes</a:t>
            </a:r>
            <a:r>
              <a:rPr lang="pt-BR" sz="2200" dirty="0" smtClean="0">
                <a:latin typeface="+mj-lt"/>
                <a:cs typeface="Times New Roman" pitchFamily="18" charset="0"/>
              </a:rPr>
              <a:t>, é um documento egípcio de cerca de 1 650 a. C que apresenta 85 problemas resolvidos, inclusive envolvendo equações polinomiais. Alguns destes problemas eram resolvidos por tentativas, atribuindo-se valores falsos para a incógnita, até se obter um valor exato.</a:t>
            </a:r>
            <a:endParaRPr lang="pt-BR" sz="22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9552" y="5373216"/>
            <a:ext cx="2963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>
                <a:latin typeface="+mj-lt"/>
                <a:hlinkClick r:id="rId3"/>
              </a:rPr>
              <a:t>http://www.matematica.br/historia/prhind.html</a:t>
            </a:r>
            <a:r>
              <a:rPr lang="pt-BR" sz="1000" dirty="0" smtClean="0">
                <a:latin typeface="+mj-lt"/>
              </a:rPr>
              <a:t>,   acesso em 27/07/2015</a:t>
            </a:r>
            <a:endParaRPr lang="pt-BR" sz="1000" dirty="0">
              <a:latin typeface="+mj-lt"/>
            </a:endParaRPr>
          </a:p>
        </p:txBody>
      </p:sp>
      <p:pic>
        <p:nvPicPr>
          <p:cNvPr id="2050" name="Picture 2" descr="ht_prhi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557" y="1657226"/>
            <a:ext cx="2943225" cy="37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16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VALOR NUMÉRICO DE UM POLINÔMIO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O valor numérico de um polinômio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>
                    <a:latin typeface="+mj-lt"/>
                  </a:rPr>
                  <a:t> para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pt-BR" sz="2400" b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𝒂</m:t>
                    </m:r>
                  </m:oMath>
                </a14:m>
                <a:r>
                  <a:rPr lang="pt-BR" sz="2400" dirty="0">
                    <a:latin typeface="+mj-lt"/>
                  </a:rPr>
                  <a:t> é o número que se obtém substituindo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pt-BR" sz="2400" dirty="0">
                    <a:latin typeface="+mj-lt"/>
                  </a:rPr>
                  <a:t> por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latin typeface="Cambria Math"/>
                      </a:rPr>
                      <m:t>𝒂</m:t>
                    </m:r>
                  </m:oMath>
                </a14:m>
                <a:r>
                  <a:rPr lang="pt-BR" sz="2400" dirty="0">
                    <a:latin typeface="+mj-lt"/>
                  </a:rPr>
                  <a:t>. Indica-se por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400" dirty="0">
                    <a:latin typeface="+mj-lt"/>
                  </a:rPr>
                  <a:t>.</a:t>
                </a:r>
                <a:endParaRPr lang="pt-BR" sz="2400" b="1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i="1" dirty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400" i="1" dirty="0">
                    <a:solidFill>
                      <a:srgbClr val="0070C0"/>
                    </a:solidFill>
                    <a:latin typeface="+mj-lt"/>
                  </a:rPr>
                  <a:t>Exemplo:</a:t>
                </a:r>
                <a:r>
                  <a:rPr lang="pt-BR" sz="2400" dirty="0">
                    <a:latin typeface="+mj-lt"/>
                  </a:rPr>
                  <a:t> Dado o polinômio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>
                    <a:latin typeface="+mj-lt"/>
                  </a:rPr>
                  <a:t> = </a:t>
                </a:r>
                <a:r>
                  <a:rPr lang="pt-BR" sz="2400" b="1" dirty="0">
                    <a:latin typeface="+mj-lt"/>
                  </a:rPr>
                  <a:t>4x</a:t>
                </a:r>
                <a:r>
                  <a:rPr lang="pt-BR" sz="2400" b="1" baseline="30000" dirty="0">
                    <a:latin typeface="+mj-lt"/>
                  </a:rPr>
                  <a:t>3</a:t>
                </a:r>
                <a:r>
                  <a:rPr lang="pt-BR" sz="2400" b="1" dirty="0">
                    <a:latin typeface="+mj-lt"/>
                  </a:rPr>
                  <a:t> - 3x</a:t>
                </a:r>
                <a:r>
                  <a:rPr lang="pt-BR" sz="2400" b="1" baseline="30000" dirty="0">
                    <a:latin typeface="+mj-lt"/>
                  </a:rPr>
                  <a:t>2</a:t>
                </a:r>
                <a:r>
                  <a:rPr lang="pt-BR" sz="2400" b="1" dirty="0">
                    <a:latin typeface="+mj-lt"/>
                  </a:rPr>
                  <a:t> + 5x - 10</a:t>
                </a:r>
                <a:r>
                  <a:rPr lang="pt-BR" sz="2400" dirty="0">
                    <a:latin typeface="+mj-lt"/>
                  </a:rPr>
                  <a:t>, calcule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>
                    <a:latin typeface="+mj-lt"/>
                  </a:rPr>
                  <a:t>, quando x = 3.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  <a:latin typeface="+mj-lt"/>
                  </a:rPr>
                  <a:t>(3) = 4.3</a:t>
                </a:r>
                <a:r>
                  <a:rPr lang="pt-BR" sz="2400" baseline="30000" dirty="0">
                    <a:solidFill>
                      <a:srgbClr val="0070C0"/>
                    </a:solidFill>
                    <a:latin typeface="+mj-lt"/>
                  </a:rPr>
                  <a:t>3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</a:rPr>
                  <a:t> – 3.3</a:t>
                </a:r>
                <a:r>
                  <a:rPr lang="pt-BR" sz="2400" baseline="30000" dirty="0">
                    <a:solidFill>
                      <a:srgbClr val="0070C0"/>
                    </a:solidFill>
                    <a:latin typeface="+mj-lt"/>
                  </a:rPr>
                  <a:t>2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</a:rPr>
                  <a:t> + 5.3 – 10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400" b="0" i="1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pt-BR" sz="2400" dirty="0">
                    <a:solidFill>
                      <a:srgbClr val="0070C0"/>
                    </a:solidFill>
                    <a:latin typeface="+mj-lt"/>
                  </a:rPr>
                  <a:t>(3) = 86</a:t>
                </a: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 b="-1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3722" y="4095754"/>
            <a:ext cx="2002654" cy="200265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 rot="16200000">
            <a:off x="7283824" y="4805805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2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26379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IGUALDADE DE POLINÔMIOS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363069"/>
                <a:ext cx="4275320" cy="207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Dizemos que dois polinômios são iguais ou idênticos se, e somente se, seus valores numéricos são iguais para todo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pt-BR" sz="2200" b="0" i="1" smtClean="0">
                        <a:latin typeface="Cambria Math"/>
                        <a:cs typeface="Times New Roman" pitchFamily="18" charset="0"/>
                      </a:rPr>
                      <m:t> ∈</m:t>
                    </m:r>
                    <m:r>
                      <a:rPr lang="pt-BR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pt-BR" sz="22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.  Assim:</a:t>
                </a:r>
                <a:endParaRPr lang="pt-BR" sz="2200" dirty="0" smtClean="0"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363069"/>
                <a:ext cx="4275320" cy="2070375"/>
              </a:xfrm>
              <a:prstGeom prst="rect">
                <a:avLst/>
              </a:prstGeom>
              <a:blipFill rotWithShape="1">
                <a:blip r:embed="rId3"/>
                <a:stretch>
                  <a:fillRect l="-1854" r="-1854" b="-5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3320" y="1160615"/>
            <a:ext cx="3213056" cy="3213056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 rot="16200000">
            <a:off x="6548055" y="2555367"/>
            <a:ext cx="3226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504056" y="4437112"/>
                <a:ext cx="8208000" cy="22159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As expressões polinomiais obtidas no início da aula são todas diferentes, ou seja: 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55a</a:t>
                </a:r>
                <a:r>
                  <a:rPr lang="pt-BR" sz="2400" baseline="300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– 11ab + 15ab 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–3b</a:t>
                </a:r>
                <a:r>
                  <a:rPr lang="pt-BR" sz="2400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≢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ab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ac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bc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   + 6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+ 10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+ 8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70C0"/>
                        </a:solidFill>
                        <a:latin typeface="+mj-lt"/>
                        <a:cs typeface="Times New Roman" pitchFamily="18" charset="0"/>
                      </a:rPr>
                      <m:t> + 22</m:t>
                    </m:r>
                    <m:r>
                      <a:rPr lang="pt-BR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≢</m:t>
                    </m:r>
                  </m:oMath>
                </a14:m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/>
                </a:r>
                <a:r>
                  <a:rPr lang="pt-BR" sz="2400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abc + 2ab + 3bc + ac + 2a + 6b + 3c + </a:t>
                </a:r>
                <a:r>
                  <a:rPr lang="pt-BR" sz="24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6.</a:t>
                </a:r>
                <a:endParaRPr lang="pt-BR" sz="2400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200" dirty="0">
                  <a:latin typeface="+mj-lt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4437112"/>
                <a:ext cx="8208000" cy="2215991"/>
              </a:xfrm>
              <a:prstGeom prst="rect">
                <a:avLst/>
              </a:prstGeom>
              <a:blipFill rotWithShape="1">
                <a:blip r:embed="rId7"/>
                <a:stretch>
                  <a:fillRect l="-966" r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459598" y="3501008"/>
                <a:ext cx="464947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𝒑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≡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𝒒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⇔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𝒑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𝒒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𝒂</m:t>
                      </m:r>
                      <m:r>
                        <a:rPr lang="pt-BR" sz="2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pt-BR" sz="2400" b="1" dirty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8" y="3501008"/>
                <a:ext cx="464947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74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EXEMPLO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Dados os polinômios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𝑎𝑥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+7  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determine os valores de </a:t>
                </a:r>
                <a:r>
                  <a:rPr lang="pt-BR" sz="2400" i="1" dirty="0" smtClean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 e </a:t>
                </a:r>
                <a:r>
                  <a:rPr lang="pt-BR" sz="2400" i="1" dirty="0" smtClean="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, para que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i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2400" i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5463" y="3284984"/>
            <a:ext cx="2002654" cy="200265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948264" y="5287638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564321" y="2924944"/>
                <a:ext cx="5663863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Pelo que aprendemos, para que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sejam idênticos, devemos ter: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a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= 1 e </a:t>
                </a: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b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= 7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são idênticos, então </a:t>
                </a: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a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= 1 e </a:t>
                </a: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b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= 7</a:t>
                </a:r>
                <a:endParaRPr lang="pt-BR" sz="22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1" y="2924944"/>
                <a:ext cx="5663863" cy="2631490"/>
              </a:xfrm>
              <a:prstGeom prst="rect">
                <a:avLst/>
              </a:prstGeom>
              <a:blipFill rotWithShape="1">
                <a:blip r:embed="rId7"/>
                <a:stretch>
                  <a:fillRect l="-1399" r="-969" b="-18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768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01. Encontre os valores de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 para que os polinômios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=3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+2  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b="0" i="1" baseline="30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  <m:r>
                          <a:rPr lang="pt-BR" sz="2400" b="0" i="1" smtClean="0">
                            <a:latin typeface="Cambria Math"/>
                            <a:cs typeface="Times New Roman" pitchFamily="18" charset="0"/>
                          </a:rPr>
                          <m:t>+3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+2 −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pt-BR" sz="2400" i="1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2400" i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5463" y="3284984"/>
            <a:ext cx="2002654" cy="200265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948264" y="5287638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564321" y="2924944"/>
                <a:ext cx="5663863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Pelo que aprendemos, para que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 sejam iguais, devemos ter: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m + 3 = 3 </a:t>
                </a:r>
                <a14:m>
                  <m:oMath xmlns:m="http://schemas.openxmlformats.org/officeDocument/2006/math">
                    <m:r>
                      <a:rPr lang="pt-BR" sz="2200" b="1" i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⇔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m = 0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m + 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n = 0 </a:t>
                </a:r>
                <a14:m>
                  <m:oMath xmlns:m="http://schemas.openxmlformats.org/officeDocument/2006/math">
                    <m:r>
                      <a:rPr lang="pt-BR" sz="2200" b="1" i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⇔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n </a:t>
                </a:r>
                <a:r>
                  <a:rPr lang="pt-BR" sz="2200" b="1" dirty="0">
                    <a:solidFill>
                      <a:srgbClr val="0070C0"/>
                    </a:solidFill>
                    <a:latin typeface="+mj-lt"/>
                  </a:rPr>
                  <a:t>= 0</a:t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Então, </a:t>
                </a:r>
                <a14:m>
                  <m:oMath xmlns:m="http://schemas.openxmlformats.org/officeDocument/2006/math"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>
                    <a:solidFill>
                      <a:srgbClr val="0070C0"/>
                    </a:solidFill>
                    <a:latin typeface="+mj-lt"/>
                  </a:rPr>
                  <a:t/>
                </a: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são iguais quando m = n = 0.</a:t>
                </a:r>
                <a:endParaRPr lang="pt-BR" sz="22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1" y="2924944"/>
                <a:ext cx="5663863" cy="3139321"/>
              </a:xfrm>
              <a:prstGeom prst="rect">
                <a:avLst/>
              </a:prstGeom>
              <a:blipFill rotWithShape="1">
                <a:blip r:embed="rId7"/>
                <a:stretch>
                  <a:fillRect l="-1399" b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272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1455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02. (FEI - SP) Determine os valores de </a:t>
                </a:r>
                <a:r>
                  <a:rPr lang="pt-BR" sz="2400" i="1" dirty="0" smtClean="0">
                    <a:latin typeface="+mj-lt"/>
                  </a:rPr>
                  <a:t>a</a:t>
                </a:r>
                <a:r>
                  <a:rPr lang="pt-BR" sz="2400" dirty="0" smtClean="0">
                    <a:latin typeface="+mj-lt"/>
                  </a:rPr>
                  <a:t>, </a:t>
                </a:r>
                <a:r>
                  <a:rPr lang="pt-BR" sz="2400" i="1" dirty="0" smtClean="0">
                    <a:latin typeface="+mj-lt"/>
                  </a:rPr>
                  <a:t>b</a:t>
                </a:r>
                <a:r>
                  <a:rPr lang="pt-BR" sz="2400" dirty="0" smtClean="0">
                    <a:latin typeface="+mj-lt"/>
                  </a:rPr>
                  <a:t> e </a:t>
                </a:r>
                <a:r>
                  <a:rPr lang="pt-BR" sz="2400" i="1" dirty="0" smtClean="0">
                    <a:latin typeface="+mj-lt"/>
                  </a:rPr>
                  <a:t>c</a:t>
                </a:r>
                <a:r>
                  <a:rPr lang="pt-BR" sz="2400" dirty="0" smtClean="0">
                    <a:latin typeface="+mj-lt"/>
                  </a:rPr>
                  <a:t> sabendo que: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− 1</m:t>
                        </m:r>
                      </m:den>
                    </m:f>
                    <m:r>
                      <a:rPr lang="pt-BR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2600" i="1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−1</m:t>
                        </m:r>
                      </m:den>
                    </m:f>
                    <m:r>
                      <a:rPr lang="pt-BR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𝑏𝑥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+ 1</m:t>
                        </m:r>
                      </m:den>
                    </m:f>
                  </m:oMath>
                </a14:m>
                <a:r>
                  <a:rPr lang="pt-BR" sz="2600" i="1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endParaRPr lang="pt-BR" sz="26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1455848"/>
              </a:xfrm>
              <a:prstGeom prst="rect">
                <a:avLst/>
              </a:prstGeom>
              <a:blipFill rotWithShape="1">
                <a:blip r:embed="rId3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467772" y="2924944"/>
                <a:ext cx="8208456" cy="309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i="1" dirty="0" smtClean="0">
                    <a:solidFill>
                      <a:srgbClr val="0070C0"/>
                    </a:solidFill>
                    <a:latin typeface="+mj-lt"/>
                  </a:rPr>
                  <a:t>Resolução: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A expressão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− 1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pode ser escrita como (x – 1)(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 +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 + 1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). Assim: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b="0" i="0" dirty="0" smtClean="0">
                            <a:solidFill>
                              <a:srgbClr val="0070C0"/>
                            </a:solidFill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BR" b="0" i="0" dirty="0" smtClean="0">
                            <a:solidFill>
                              <a:srgbClr val="0070C0"/>
                            </a:solidFill>
                            <a:latin typeface="+mj-lt"/>
                          </a:rPr>
                          <m:t> − 1)(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i="1" dirty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−1</m:t>
                        </m:r>
                      </m:den>
                    </m:f>
                    <m:r>
                      <a:rPr lang="pt-BR" b="0" i="1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𝑏𝑥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⇒</m:t>
                    </m:r>
                    <m:r>
                      <a:rPr lang="pt-BR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 – 1)(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)</m:t>
                        </m:r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+(</m:t>
                        </m:r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𝑏𝑥</m:t>
                        </m:r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pt-BR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 – 1)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 – 1)(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+ 1</m:t>
                        </m:r>
                        <m:r>
                          <m:rPr>
                            <m:nor/>
                          </m:rPr>
                          <a:rPr lang="pt-BR" dirty="0">
                            <a:solidFill>
                              <a:srgbClr val="0070C0"/>
                            </a:solidFill>
                            <a:latin typeface="+mj-lt"/>
                          </a:rPr>
                          <m:t>)</m:t>
                        </m:r>
                      </m:den>
                    </m:f>
                  </m:oMath>
                </a14:m>
                <a:endParaRPr lang="pt-BR" dirty="0" smtClean="0">
                  <a:solidFill>
                    <a:srgbClr val="0070C0"/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Agora, que tornamos as frações equivalentes, temos que: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 +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/>
                      </a:rPr>
                      <m:t> + 1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</a:rPr>
                      <m:t>)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+(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𝑏𝑥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0070C0"/>
                        </a:solidFill>
                        <a:latin typeface="+mj-lt"/>
                      </a:rPr>
                      <m:t> – 1)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 = 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dirty="0" smtClean="0">
                    <a:solidFill>
                      <a:srgbClr val="0070C0"/>
                    </a:solidFill>
                    <a:latin typeface="+mj-lt"/>
                  </a:rPr>
                  <a:t>Pela igualdade de polinômios, obtemos que: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pt-BR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2" y="2924944"/>
                <a:ext cx="8208456" cy="3090141"/>
              </a:xfrm>
              <a:prstGeom prst="rect">
                <a:avLst/>
              </a:prstGeom>
              <a:blipFill rotWithShape="1">
                <a:blip r:embed="rId4"/>
                <a:stretch>
                  <a:fillRect l="-669" b="-5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681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194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03. (FAAP - SP) Calcule os valores de a, b e c para que 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/>
                          </a:rPr>
                          <m:t>(</m:t>
                        </m:r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  <m:r>
                          <a:rPr lang="pt-BR" sz="2400" i="1">
                            <a:latin typeface="Cambria Math"/>
                          </a:rPr>
                          <m:t>+</m:t>
                        </m:r>
                        <m:r>
                          <a:rPr lang="pt-BR" sz="2400" i="1">
                            <a:latin typeface="Cambria Math"/>
                          </a:rPr>
                          <m:t>𝑐</m:t>
                        </m:r>
                        <m:r>
                          <a:rPr lang="pt-BR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r>
                      <a:rPr lang="pt-BR" sz="2400" b="0" i="1" smtClean="0">
                        <a:latin typeface="Cambria Math"/>
                      </a:rPr>
                      <m:t>𝑏</m:t>
                    </m:r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r>
                      <a:rPr lang="pt-BR" sz="2400" b="0" i="1" smtClean="0">
                        <a:latin typeface="Cambria Math"/>
                      </a:rPr>
                      <m:t>𝑑</m:t>
                    </m:r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i="1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seja idêntico a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+6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dirty="0" smtClean="0">
                        <a:latin typeface="Cambria Math"/>
                      </a:rPr>
                      <m:t>+15</m:t>
                    </m:r>
                    <m:r>
                      <a:rPr lang="pt-BR" sz="2400" b="0" i="1" dirty="0" smtClean="0">
                        <a:latin typeface="Cambria Math"/>
                      </a:rPr>
                      <m:t>𝑥</m:t>
                    </m:r>
                    <m:r>
                      <a:rPr lang="pt-BR" sz="2400" b="0" i="1" dirty="0" smtClean="0">
                        <a:latin typeface="Cambria Math"/>
                      </a:rPr>
                      <m:t>+14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pt-BR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1940211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 b="-2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5940152" y="5085184"/>
                <a:ext cx="280808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= 1, 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= 3 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pt-BR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= 2</m:t>
                      </m:r>
                    </m:oMath>
                  </m:oMathPara>
                </a14:m>
                <a:endParaRPr lang="pt-BR" sz="19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085184"/>
                <a:ext cx="2808084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le:Jonata Boy with headphone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11560" y="3429000"/>
            <a:ext cx="2002654" cy="200265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flipH="1">
            <a:off x="622829" y="5436092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7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915816" y="3789040"/>
            <a:ext cx="2808312" cy="1803975"/>
          </a:xfrm>
          <a:prstGeom prst="wedgeRoundRectCallout">
            <a:avLst>
              <a:gd name="adj1" fmla="val -62696"/>
              <a:gd name="adj2" fmla="val 222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Agora é com você! O  que você já aprendeu até aqui lhe permite resolver as situações propostas.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3995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ÁREA DO CAMPO DE FUTEBOL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412776"/>
            <a:ext cx="8208000" cy="1186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>
                <a:latin typeface="+mj-lt"/>
                <a:cs typeface="Times New Roman" pitchFamily="18" charset="0"/>
              </a:rPr>
              <a:t>Mateus deseja obter uma expressão algébrica para representar a área do campo de futebol abaixo:</a:t>
            </a:r>
            <a:endParaRPr lang="pt-BR" sz="2500" dirty="0">
              <a:latin typeface="+mj-lt"/>
            </a:endParaRPr>
          </a:p>
        </p:txBody>
      </p:sp>
      <p:pic>
        <p:nvPicPr>
          <p:cNvPr id="11" name="Picture 13" descr="C:\Users\a37112\Desktop\SDA\MAT\8o ano\img_mat8_cap7\p24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CrisscrossEtching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641649"/>
            <a:ext cx="3852428" cy="2395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CaixaDeTexto 11"/>
          <p:cNvSpPr txBox="1"/>
          <p:nvPr/>
        </p:nvSpPr>
        <p:spPr>
          <a:xfrm>
            <a:off x="3851920" y="5158353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latin typeface="+mj-lt"/>
              </a:rPr>
              <a:t>11a + 3b</a:t>
            </a:r>
            <a:endParaRPr lang="pt-BR" sz="2200" b="1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5645144" y="378904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Imagem: acervo do autor</a:t>
            </a:r>
            <a:endParaRPr lang="pt-BR" sz="1000" dirty="0"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07473" y="3789040"/>
            <a:ext cx="832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latin typeface="+mj-lt"/>
              </a:rPr>
              <a:t>5a - b</a:t>
            </a:r>
            <a:endParaRPr lang="pt-BR" sz="2200" b="1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7544" y="5445224"/>
            <a:ext cx="8208000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Qual expressão algébrica representa a área deste campo?</a:t>
            </a:r>
            <a:endParaRPr lang="pt-BR" sz="25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254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04. Considerando os polinômios </a:t>
                </a:r>
                <a:r>
                  <a:rPr lang="pt-BR" sz="2400" dirty="0"/>
                  <a:t/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400" dirty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pt-BR" sz="2400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4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sz="2400" b="0" i="1" dirty="0" smtClean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400" i="1" dirty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+ 3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b="0" i="1" dirty="0" smtClean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𝑥</m:t>
                    </m:r>
                    <m:r>
                      <a:rPr lang="pt-BR" sz="2400" b="0" i="1" dirty="0" smtClean="0">
                        <a:latin typeface="Cambria Math"/>
                      </a:rPr>
                      <m:t> −4 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e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/>
                          </a:rPr>
                          <m:t>−</m:t>
                        </m:r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i="1" dirty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pt-BR" sz="2400" i="1" dirty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i="1" dirty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sz="2400" b="0" i="1" dirty="0" smtClean="0">
                        <a:latin typeface="Cambria Math"/>
                      </a:rPr>
                      <m:t>−5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400" i="1" dirty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pt-BR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400" i="1" dirty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𝑒</m:t>
                    </m:r>
                    <m:r>
                      <a:rPr lang="pt-BR" sz="2400" i="1" dirty="0">
                        <a:latin typeface="Cambria Math"/>
                      </a:rPr>
                      <m:t>𝑥</m:t>
                    </m:r>
                    <m:r>
                      <a:rPr lang="pt-BR" sz="2400" b="0" i="1" dirty="0" smtClean="0">
                        <a:latin typeface="Cambria Math"/>
                      </a:rPr>
                      <m:t>++ </m:t>
                    </m:r>
                    <m:r>
                      <a:rPr lang="pt-BR" sz="2400" b="0" i="1" dirty="0" smtClean="0">
                        <a:latin typeface="Cambria Math"/>
                      </a:rPr>
                      <m:t>𝑓</m:t>
                    </m:r>
                    <m:r>
                      <a:rPr lang="pt-BR" sz="2400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determine os valores de </a:t>
                </a:r>
                <a:r>
                  <a:rPr lang="pt-BR" sz="2400" i="1" dirty="0" smtClean="0">
                    <a:latin typeface="+mj-lt"/>
                  </a:rPr>
                  <a:t>a, b, c, d, e </a:t>
                </a:r>
                <a:r>
                  <a:rPr lang="pt-BR" sz="2400" dirty="0" err="1" smtClean="0">
                    <a:latin typeface="+mj-lt"/>
                  </a:rPr>
                  <a:t>e</a:t>
                </a:r>
                <a:r>
                  <a:rPr lang="pt-BR" sz="2400" dirty="0" smtClean="0">
                    <a:latin typeface="+mj-lt"/>
                  </a:rPr>
                  <a:t/>
                </a:r>
                <a:r>
                  <a:rPr lang="pt-BR" sz="2400" i="1" dirty="0" smtClean="0">
                    <a:latin typeface="+mj-lt"/>
                  </a:rPr>
                  <a:t>f</a:t>
                </a:r>
                <a:r>
                  <a:rPr lang="pt-BR" sz="2400" dirty="0" smtClean="0">
                    <a:latin typeface="+mj-lt"/>
                  </a:rPr>
                  <a:t>, sabendo que         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400" dirty="0"/>
                  <a:t/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pt-BR" sz="2400" dirty="0"/>
                  <a:t/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pt-B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pt-BR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2542940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2555776" y="4509120"/>
                <a:ext cx="6192460" cy="1418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=−1, 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=−5, 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=3, 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 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=−4</m:t>
                      </m:r>
                    </m:oMath>
                  </m:oMathPara>
                </a14:m>
                <a:endParaRPr lang="pt-BR" sz="19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509120"/>
                <a:ext cx="6192460" cy="1418273"/>
              </a:xfrm>
              <a:prstGeom prst="rect">
                <a:avLst/>
              </a:prstGeom>
              <a:blipFill rotWithShape="1">
                <a:blip r:embed="rId4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le:Jonata Boy with headphone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12699" y="4007200"/>
            <a:ext cx="1428892" cy="142889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flipH="1">
            <a:off x="622829" y="5436092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7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4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674183"/>
            <a:ext cx="820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+mj-lt"/>
              </a:rPr>
              <a:t>05. </a:t>
            </a:r>
            <a:r>
              <a:rPr lang="pt-BR" sz="2400" dirty="0">
                <a:latin typeface="+mj-lt"/>
              </a:rPr>
              <a:t>Se </a:t>
            </a:r>
            <a:r>
              <a:rPr lang="pt-BR" sz="2400" i="1" dirty="0">
                <a:latin typeface="+mj-lt"/>
              </a:rPr>
              <a:t>f </a:t>
            </a:r>
            <a:r>
              <a:rPr lang="pt-BR" sz="2400" dirty="0">
                <a:latin typeface="+mj-lt"/>
              </a:rPr>
              <a:t>= x</a:t>
            </a:r>
            <a:r>
              <a:rPr lang="pt-BR" sz="2400" baseline="30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 + </a:t>
            </a:r>
            <a:r>
              <a:rPr lang="pt-BR" sz="2400" dirty="0" err="1">
                <a:latin typeface="+mj-lt"/>
              </a:rPr>
              <a:t>px</a:t>
            </a:r>
            <a:r>
              <a:rPr lang="pt-BR" sz="2400" dirty="0">
                <a:latin typeface="+mj-lt"/>
              </a:rPr>
              <a:t> + q e g = (x – p)(x – q), determine </a:t>
            </a:r>
            <a:r>
              <a:rPr lang="pt-BR" sz="2400" dirty="0" smtClean="0">
                <a:latin typeface="+mj-lt"/>
              </a:rPr>
              <a:t>a soma dos números reais </a:t>
            </a:r>
            <a:r>
              <a:rPr lang="pt-BR" sz="2400" i="1" dirty="0">
                <a:latin typeface="+mj-lt"/>
              </a:rPr>
              <a:t>p</a:t>
            </a:r>
            <a:r>
              <a:rPr lang="pt-BR" sz="2400" dirty="0">
                <a:latin typeface="+mj-lt"/>
              </a:rPr>
              <a:t> e </a:t>
            </a:r>
            <a:r>
              <a:rPr lang="pt-BR" sz="2400" i="1" dirty="0">
                <a:latin typeface="+mj-lt"/>
              </a:rPr>
              <a:t>q</a:t>
            </a:r>
            <a:r>
              <a:rPr lang="pt-BR" sz="2400" dirty="0">
                <a:latin typeface="+mj-lt"/>
              </a:rPr>
              <a:t> de modo que </a:t>
            </a:r>
            <a:r>
              <a:rPr lang="pt-BR" sz="2400" i="1" dirty="0">
                <a:latin typeface="+mj-lt"/>
              </a:rPr>
              <a:t>f = g</a:t>
            </a:r>
            <a:r>
              <a:rPr lang="pt-BR" sz="2400" dirty="0">
                <a:latin typeface="+mj-lt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622828" y="5205738"/>
                <a:ext cx="7837603" cy="1023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900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900" dirty="0" smtClean="0">
                    <a:solidFill>
                      <a:srgbClr val="0070C0"/>
                    </a:solidFill>
                    <a:latin typeface="+mj-lt"/>
                  </a:rPr>
                  <a:t>Temos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p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= 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q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= 0 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ou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p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= 1 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e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q</m:t>
                    </m:r>
                    <m:r>
                      <m:rPr>
                        <m:nor/>
                      </m:rPr>
                      <a:rPr lang="pt-BR" sz="1900">
                        <a:solidFill>
                          <a:srgbClr val="0070C0"/>
                        </a:solidFill>
                        <a:latin typeface="+mj-lt"/>
                      </a:rPr>
                      <m:t> = − 2. 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Logo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, 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a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soma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ser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á 0 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ou</m:t>
                    </m:r>
                    <m:r>
                      <m:rPr>
                        <m:nor/>
                      </m:rPr>
                      <a:rPr lang="pt-BR" sz="1900" b="0" i="0" smtClean="0">
                        <a:solidFill>
                          <a:srgbClr val="0070C0"/>
                        </a:solidFill>
                        <a:latin typeface="+mj-lt"/>
                      </a:rPr>
                      <m:t> − 1</m:t>
                    </m:r>
                  </m:oMath>
                </a14:m>
                <a:endParaRPr lang="pt-BR" sz="19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8" y="5205738"/>
                <a:ext cx="7837603" cy="1023101"/>
              </a:xfrm>
              <a:prstGeom prst="rect">
                <a:avLst/>
              </a:prstGeom>
              <a:blipFill rotWithShape="1">
                <a:blip r:embed="rId3"/>
                <a:stretch>
                  <a:fillRect l="-700"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12699" y="3068960"/>
            <a:ext cx="1428892" cy="142889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flipH="1">
            <a:off x="622829" y="4497852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2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74183"/>
                <a:ext cx="8208000" cy="1254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06. Dados os polinômios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/>
                </a:r>
                <a:r>
                  <a:rPr lang="pt-BR" sz="2400" dirty="0">
                    <a:latin typeface="+mj-lt"/>
                  </a:rPr>
                  <a:t>= (x</a:t>
                </a:r>
                <a:r>
                  <a:rPr lang="pt-BR" sz="2400" baseline="30000" dirty="0">
                    <a:latin typeface="+mj-lt"/>
                  </a:rPr>
                  <a:t>2</a:t>
                </a:r>
                <a:r>
                  <a:rPr lang="pt-BR" sz="240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400" dirty="0">
                    <a:latin typeface="+mj-lt"/>
                  </a:rPr>
                  <a:t> + 1)( x</a:t>
                </a:r>
                <a:r>
                  <a:rPr lang="pt-BR" sz="2400" baseline="30000" dirty="0">
                    <a:latin typeface="+mj-lt"/>
                  </a:rPr>
                  <a:t>2</a:t>
                </a:r>
                <a:r>
                  <a:rPr lang="pt-BR" sz="2400" dirty="0">
                    <a:latin typeface="+mj-lt"/>
                  </a:rPr>
                  <a:t>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2400" dirty="0">
                    <a:latin typeface="+mj-lt"/>
                  </a:rPr>
                  <a:t> + 1) </a:t>
                </a:r>
                <a:r>
                  <a:rPr lang="pt-BR" sz="2400" dirty="0" smtClean="0">
                    <a:latin typeface="+mj-lt"/>
                  </a:rPr>
                  <a:t>   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/>
                </a:r>
                <a:r>
                  <a:rPr lang="pt-BR" sz="2400" dirty="0">
                    <a:latin typeface="+mj-lt"/>
                  </a:rPr>
                  <a:t>= x</a:t>
                </a:r>
                <a:r>
                  <a:rPr lang="pt-BR" sz="2400" baseline="30000" dirty="0">
                    <a:latin typeface="+mj-lt"/>
                  </a:rPr>
                  <a:t>4</a:t>
                </a:r>
                <a:r>
                  <a:rPr lang="pt-BR" sz="2400" dirty="0">
                    <a:latin typeface="+mj-lt"/>
                  </a:rPr>
                  <a:t> + </a:t>
                </a:r>
                <a:r>
                  <a:rPr lang="pt-BR" sz="2400" dirty="0" smtClean="0">
                    <a:latin typeface="+mj-lt"/>
                  </a:rPr>
                  <a:t>1, mostre que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i="1">
                        <a:latin typeface="Cambria Math"/>
                        <a:ea typeface="Cambria Math"/>
                      </a:rPr>
                      <m:t>)≡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.</a:t>
                </a:r>
                <a:endParaRPr lang="pt-BR" sz="2400" dirty="0"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74183"/>
                <a:ext cx="8208000" cy="1254318"/>
              </a:xfrm>
              <a:prstGeom prst="rect">
                <a:avLst/>
              </a:prstGeom>
              <a:blipFill rotWithShape="1">
                <a:blip r:embed="rId3"/>
                <a:stretch>
                  <a:fillRect l="-1189" r="-1114" b="-5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12699" y="3452462"/>
            <a:ext cx="1428892" cy="142889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flipH="1">
            <a:off x="622829" y="4881354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674183"/>
            <a:ext cx="820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+mj-lt"/>
              </a:rPr>
              <a:t>07. Encontre, se possível, o número real </a:t>
            </a:r>
            <a:r>
              <a:rPr lang="pt-BR" sz="2400" i="1" dirty="0">
                <a:latin typeface="+mj-lt"/>
              </a:rPr>
              <a:t>a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smtClean="0">
                <a:latin typeface="+mj-lt"/>
              </a:rPr>
              <a:t>de </a:t>
            </a:r>
            <a:r>
              <a:rPr lang="pt-BR" sz="2400" dirty="0">
                <a:latin typeface="+mj-lt"/>
              </a:rPr>
              <a:t>modo que os polinômios </a:t>
            </a:r>
            <a:r>
              <a:rPr lang="pt-BR" sz="2400" i="1" dirty="0" smtClean="0">
                <a:latin typeface="+mj-lt"/>
              </a:rPr>
              <a:t>f(x) </a:t>
            </a:r>
            <a:r>
              <a:rPr lang="pt-BR" sz="2400" dirty="0">
                <a:latin typeface="+mj-lt"/>
              </a:rPr>
              <a:t>= x</a:t>
            </a:r>
            <a:r>
              <a:rPr lang="pt-BR" sz="2400" baseline="30000" dirty="0">
                <a:latin typeface="+mj-lt"/>
              </a:rPr>
              <a:t>4</a:t>
            </a:r>
            <a:r>
              <a:rPr lang="pt-BR" sz="2400" dirty="0">
                <a:latin typeface="+mj-lt"/>
              </a:rPr>
              <a:t> + 2ax</a:t>
            </a:r>
            <a:r>
              <a:rPr lang="pt-BR" sz="2400" baseline="30000" dirty="0">
                <a:latin typeface="+mj-lt"/>
              </a:rPr>
              <a:t>3</a:t>
            </a:r>
            <a:r>
              <a:rPr lang="pt-BR" sz="2400" dirty="0">
                <a:latin typeface="+mj-lt"/>
              </a:rPr>
              <a:t> – 4ax + 4 e </a:t>
            </a:r>
            <a:r>
              <a:rPr lang="pt-BR" sz="2400" i="1" dirty="0" smtClean="0">
                <a:latin typeface="+mj-lt"/>
              </a:rPr>
              <a:t>g(x)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= x</a:t>
            </a:r>
            <a:r>
              <a:rPr lang="pt-BR" sz="2400" baseline="30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 + 2x + 2 verifiquem a condição  </a:t>
            </a:r>
            <a:r>
              <a:rPr lang="pt-BR" sz="2400" i="1" dirty="0">
                <a:latin typeface="+mj-lt"/>
              </a:rPr>
              <a:t>f = g</a:t>
            </a:r>
            <a:r>
              <a:rPr lang="pt-BR" sz="2400" i="1" baseline="30000" dirty="0">
                <a:latin typeface="+mj-lt"/>
              </a:rPr>
              <a:t>2.</a:t>
            </a:r>
            <a:r>
              <a:rPr lang="pt-BR" sz="2400" dirty="0">
                <a:latin typeface="+mj-lt"/>
              </a:rPr>
              <a:t> </a:t>
            </a:r>
          </a:p>
        </p:txBody>
      </p:sp>
      <p:pic>
        <p:nvPicPr>
          <p:cNvPr id="6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12699" y="3452462"/>
            <a:ext cx="1428892" cy="142889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 flipH="1">
            <a:off x="622829" y="4881354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2828" y="5205738"/>
            <a:ext cx="783760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900" i="1" dirty="0" smtClean="0">
                <a:solidFill>
                  <a:srgbClr val="0070C0"/>
                </a:solidFill>
                <a:latin typeface="+mj-lt"/>
              </a:rPr>
              <a:t>Resposta:</a:t>
            </a:r>
          </a:p>
          <a:p>
            <a:pPr algn="r">
              <a:lnSpc>
                <a:spcPct val="150000"/>
              </a:lnSpc>
            </a:pPr>
            <a:r>
              <a:rPr lang="pt-BR" sz="1900" dirty="0" smtClean="0">
                <a:solidFill>
                  <a:srgbClr val="0070C0"/>
                </a:solidFill>
                <a:latin typeface="+mj-lt"/>
              </a:rPr>
              <a:t>Impossível</a:t>
            </a:r>
            <a:endParaRPr lang="pt-BR" sz="19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41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28800"/>
                <a:ext cx="8424480" cy="4536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08. </a:t>
                </a:r>
                <a:r>
                  <a:rPr lang="pt-BR" sz="2400" dirty="0">
                    <a:latin typeface="+mj-lt"/>
                  </a:rPr>
                  <a:t>(UFPA) O polinômio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pt-BR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b="0" i="1" dirty="0" smtClean="0">
                        <a:latin typeface="Cambria Math"/>
                      </a:rPr>
                      <m:t>=</m:t>
                    </m:r>
                    <m:r>
                      <a:rPr lang="pt-BR" sz="240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latin typeface="Cambria Math"/>
                          </a:rPr>
                          <m:t>𝑎𝑥</m:t>
                        </m:r>
                      </m:e>
                      <m:sup>
                        <m:r>
                          <a:rPr lang="pt-BR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400" b="0" i="1" dirty="0" smtClean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𝑏𝑥</m:t>
                    </m:r>
                    <m:r>
                      <a:rPr lang="pt-BR" sz="2400" b="0" i="1" baseline="30000" dirty="0" smtClean="0">
                        <a:latin typeface="Cambria Math"/>
                      </a:rPr>
                      <m:t>2</m:t>
                    </m:r>
                    <m:r>
                      <a:rPr lang="pt-BR" sz="2400" b="0" i="1" dirty="0" smtClean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𝑐𝑥</m:t>
                    </m:r>
                    <m:r>
                      <a:rPr lang="pt-BR" sz="2400" b="0" i="1" dirty="0" smtClean="0">
                        <a:latin typeface="Cambria Math"/>
                      </a:rPr>
                      <m:t>+</m:t>
                    </m:r>
                    <m:r>
                      <a:rPr lang="pt-BR" sz="2400" b="0" i="1" dirty="0" smtClean="0">
                        <a:latin typeface="Cambria Math"/>
                      </a:rPr>
                      <m:t>𝑑</m:t>
                    </m:r>
                    <m:r>
                      <a:rPr lang="pt-BR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>
                    <a:latin typeface="+mj-lt"/>
                  </a:rPr>
                  <a:t>é idêntico </a:t>
                </a:r>
                <a:r>
                  <a:rPr lang="pt-BR" sz="2400" dirty="0" smtClean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pt-BR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400" i="1" dirty="0">
                        <a:latin typeface="Cambria Math"/>
                      </a:rPr>
                      <m:t>=</m:t>
                    </m:r>
                    <m:r>
                      <a:rPr lang="pt-BR" sz="2400" b="0" i="1" dirty="0" smtClean="0">
                        <a:latin typeface="Cambria Math"/>
                      </a:rPr>
                      <m:t>5</m:t>
                    </m:r>
                    <m:r>
                      <a:rPr lang="pt-BR" sz="2400" i="1" dirty="0">
                        <a:latin typeface="Cambria Math"/>
                      </a:rPr>
                      <m:t>𝑥</m:t>
                    </m:r>
                    <m:r>
                      <a:rPr lang="pt-BR" sz="2400" i="1" baseline="30000" dirty="0">
                        <a:latin typeface="Cambria Math"/>
                      </a:rPr>
                      <m:t>2</m:t>
                    </m:r>
                    <m:r>
                      <a:rPr lang="pt-BR" sz="2400" b="0" i="1" dirty="0" smtClean="0">
                        <a:latin typeface="Cambria Math"/>
                      </a:rPr>
                      <m:t>−3</m:t>
                    </m:r>
                    <m:r>
                      <a:rPr lang="pt-BR" sz="2400" i="1" dirty="0">
                        <a:latin typeface="Cambria Math"/>
                      </a:rPr>
                      <m:t>𝑥</m:t>
                    </m:r>
                    <m:r>
                      <a:rPr lang="pt-BR" sz="2400" i="1" dirty="0">
                        <a:latin typeface="Cambria Math"/>
                      </a:rPr>
                      <m:t>+4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>. </a:t>
                </a:r>
                <a:r>
                  <a:rPr lang="pt-BR" sz="2400" dirty="0">
                    <a:latin typeface="+mj-lt"/>
                  </a:rPr>
                  <a:t>Então, </a:t>
                </a:r>
                <a:r>
                  <a:rPr lang="pt-BR" sz="2400" dirty="0" smtClean="0">
                    <a:latin typeface="+mj-lt"/>
                  </a:rPr>
                  <a:t>podemos dizer </a:t>
                </a:r>
                <a:r>
                  <a:rPr lang="pt-BR" sz="2400" dirty="0">
                    <a:latin typeface="+mj-lt"/>
                  </a:rPr>
                  <a:t>que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</a:rPr>
                      <m:t>𝑎</m:t>
                    </m:r>
                    <m:r>
                      <a:rPr lang="pt-BR" sz="2400" i="1" dirty="0" smtClean="0">
                        <a:latin typeface="Cambria Math"/>
                      </a:rPr>
                      <m:t> + </m:t>
                    </m:r>
                    <m:r>
                      <a:rPr lang="pt-BR" sz="2400" i="1" dirty="0" smtClean="0">
                        <a:latin typeface="Cambria Math"/>
                      </a:rPr>
                      <m:t>𝑏</m:t>
                    </m:r>
                    <m:r>
                      <a:rPr lang="pt-BR" sz="2400" i="1" dirty="0" smtClean="0">
                        <a:latin typeface="Cambria Math"/>
                      </a:rPr>
                      <m:t>+ </m:t>
                    </m:r>
                    <m:r>
                      <a:rPr lang="pt-BR" sz="2400" i="1" dirty="0" smtClean="0">
                        <a:latin typeface="Cambria Math"/>
                      </a:rPr>
                      <m:t>𝑐</m:t>
                    </m:r>
                    <m:r>
                      <a:rPr lang="pt-BR" sz="2400" i="1" dirty="0" smtClean="0">
                        <a:latin typeface="Cambria Math"/>
                      </a:rPr>
                      <m:t> + </m:t>
                    </m:r>
                    <m:r>
                      <a:rPr lang="pt-BR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pt-BR" sz="2400" dirty="0" smtClean="0">
                    <a:latin typeface="+mj-lt"/>
                  </a:rPr>
                  <a:t/>
                </a:r>
                <a:r>
                  <a:rPr lang="pt-BR" sz="2400" dirty="0">
                    <a:latin typeface="+mj-lt"/>
                  </a:rPr>
                  <a:t>é igual a:</a:t>
                </a:r>
              </a:p>
              <a:p>
                <a:pPr marL="457200" indent="-457200">
                  <a:lnSpc>
                    <a:spcPct val="150000"/>
                  </a:lnSpc>
                  <a:buAutoNum type="alphaLcParenR"/>
                </a:pPr>
                <a:r>
                  <a:rPr lang="pt-BR" sz="2400" dirty="0" smtClean="0">
                    <a:latin typeface="+mj-lt"/>
                  </a:rPr>
                  <a:t>6</a:t>
                </a:r>
              </a:p>
              <a:p>
                <a:pPr marL="457200" indent="-457200">
                  <a:lnSpc>
                    <a:spcPct val="150000"/>
                  </a:lnSpc>
                  <a:buAutoNum type="alphaLcParenR"/>
                </a:pPr>
                <a:r>
                  <a:rPr lang="pt-BR" sz="2400" dirty="0" smtClean="0">
                    <a:latin typeface="+mj-lt"/>
                  </a:rPr>
                  <a:t>5</a:t>
                </a:r>
              </a:p>
              <a:p>
                <a:pPr marL="457200" indent="-457200">
                  <a:lnSpc>
                    <a:spcPct val="150000"/>
                  </a:lnSpc>
                  <a:buAutoNum type="alphaLcParenR"/>
                </a:pPr>
                <a:r>
                  <a:rPr lang="pt-BR" sz="2400" dirty="0" smtClean="0">
                    <a:latin typeface="+mj-lt"/>
                  </a:rPr>
                  <a:t>4</a:t>
                </a:r>
              </a:p>
              <a:p>
                <a:pPr marL="457200" indent="-457200">
                  <a:lnSpc>
                    <a:spcPct val="150000"/>
                  </a:lnSpc>
                  <a:buAutoNum type="alphaLcParenR"/>
                </a:pPr>
                <a:r>
                  <a:rPr lang="pt-BR" sz="2400" dirty="0" smtClean="0">
                    <a:latin typeface="+mj-lt"/>
                  </a:rPr>
                  <a:t>0</a:t>
                </a:r>
              </a:p>
              <a:p>
                <a:pPr marL="457200" indent="-457200">
                  <a:lnSpc>
                    <a:spcPct val="150000"/>
                  </a:lnSpc>
                  <a:buAutoNum type="alphaLcParenR"/>
                </a:pPr>
                <a:r>
                  <a:rPr lang="pt-BR" sz="2400" dirty="0" smtClean="0">
                    <a:latin typeface="+mj-lt"/>
                  </a:rPr>
                  <a:t>- 3</a:t>
                </a: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28800"/>
                <a:ext cx="8424480" cy="4536819"/>
              </a:xfrm>
              <a:prstGeom prst="rect">
                <a:avLst/>
              </a:prstGeom>
              <a:blipFill rotWithShape="1">
                <a:blip r:embed="rId3"/>
                <a:stretch>
                  <a:fillRect l="-1158" r="-1085" b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8153" y="2738016"/>
            <a:ext cx="1428892" cy="1428892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688283" y="4166908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2096206" y="3140968"/>
                <a:ext cx="4681947" cy="3150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Resolução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Sendo </a:t>
                </a:r>
                <a14:m>
                  <m:oMath xmlns:m="http://schemas.openxmlformats.org/officeDocument/2006/math"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pt-BR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200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≡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pt-BR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2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. 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𝑇𝑒𝑚𝑜𝑠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pt-BR" sz="2200" i="1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22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𝑎𝑥</m:t>
                        </m:r>
                      </m:e>
                      <m:sup>
                        <m:r>
                          <a:rPr lang="pt-BR" sz="22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𝑏𝑥</m:t>
                    </m:r>
                    <m:r>
                      <a:rPr lang="pt-BR" sz="2200" b="0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𝑐𝑥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pt-BR" sz="2200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≡</m:t>
                    </m:r>
                  </m:oMath>
                </a14:m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b="0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−3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pt-BR" sz="2200" b="0" i="1" dirty="0">
                        <a:solidFill>
                          <a:srgbClr val="0070C0"/>
                        </a:solidFill>
                        <a:latin typeface="Cambria Math"/>
                      </a:rPr>
                      <m:t>+4</m:t>
                    </m:r>
                  </m:oMath>
                </a14:m>
                <a:endParaRPr lang="pt-BR" sz="2200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=0;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=5;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=−3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=4</m:t>
                    </m:r>
                  </m:oMath>
                </a14:m>
                <a:endParaRPr lang="pt-BR" sz="2200" dirty="0" smtClean="0">
                  <a:solidFill>
                    <a:srgbClr val="0070C0"/>
                  </a:solidFill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solidFill>
                      <a:srgbClr val="0070C0"/>
                    </a:solidFill>
                    <a:latin typeface="+mj-lt"/>
                  </a:rPr>
                  <a:t>Assim: 0 + 5 + (- 3) + 4 = 6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</a:rPr>
                  <a:t>Resposta: a</a:t>
                </a:r>
                <a:endParaRPr lang="pt-BR" sz="2200" b="1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06" y="3140968"/>
                <a:ext cx="4681947" cy="3150863"/>
              </a:xfrm>
              <a:prstGeom prst="rect">
                <a:avLst/>
              </a:prstGeom>
              <a:blipFill rotWithShape="1">
                <a:blip r:embed="rId7"/>
                <a:stretch>
                  <a:fillRect l="-1693" b="-11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156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28800"/>
                <a:ext cx="8424480" cy="152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latin typeface="+mj-lt"/>
                  </a:rPr>
                  <a:t>09. </a:t>
                </a:r>
                <a:r>
                  <a:rPr lang="pt-BR" sz="2400" dirty="0">
                    <a:latin typeface="+mj-lt"/>
                  </a:rPr>
                  <a:t>(</a:t>
                </a:r>
                <a:r>
                  <a:rPr lang="pt-BR" sz="2400" dirty="0" smtClean="0">
                    <a:latin typeface="+mj-lt"/>
                  </a:rPr>
                  <a:t>UFJF – MG) Determine as constantes A, B e C que satisfazem à igualdade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/>
                          </a:rPr>
                          <m:t>−25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/>
                          </a:rPr>
                          <m:t> −29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/>
                          </a:rPr>
                          <m:t> −5)(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𝐴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/>
                          </a:rPr>
                          <m:t> −5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𝐵𝑥</m:t>
                        </m:r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pt-BR" sz="2400" dirty="0" smtClean="0">
                    <a:latin typeface="+mj-lt"/>
                  </a:rPr>
                  <a:t>,  para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</a:rPr>
                      <m:t> ∈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 ≠5.</m:t>
                    </m:r>
                  </m:oMath>
                </a14:m>
                <a:endParaRPr lang="pt-BR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28800"/>
                <a:ext cx="8424480" cy="1521635"/>
              </a:xfrm>
              <a:prstGeom prst="rect">
                <a:avLst/>
              </a:prstGeom>
              <a:blipFill rotWithShape="1">
                <a:blip r:embed="rId3"/>
                <a:stretch>
                  <a:fillRect l="-1158" r="-1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3997997" y="5085184"/>
            <a:ext cx="4681947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2200" i="1" dirty="0" smtClean="0">
                <a:solidFill>
                  <a:srgbClr val="0070C0"/>
                </a:solidFill>
                <a:latin typeface="+mj-lt"/>
              </a:rPr>
              <a:t>Resposta:</a:t>
            </a:r>
          </a:p>
          <a:p>
            <a:pPr algn="r">
              <a:lnSpc>
                <a:spcPct val="150000"/>
              </a:lnSpc>
            </a:pPr>
            <a:r>
              <a:rPr lang="pt-BR" sz="2200" i="1" dirty="0" smtClean="0">
                <a:solidFill>
                  <a:srgbClr val="0070C0"/>
                </a:solidFill>
                <a:latin typeface="+mj-lt"/>
              </a:rPr>
              <a:t>A = - 4, B = 6 e C = 5</a:t>
            </a:r>
          </a:p>
        </p:txBody>
      </p:sp>
      <p:pic>
        <p:nvPicPr>
          <p:cNvPr id="10" name="Picture 2" descr="File:Jonata Boy with headphone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12699" y="3452462"/>
            <a:ext cx="1428892" cy="1428892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flipH="1">
            <a:off x="622829" y="4881354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6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8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APLICAÇÕES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628800"/>
                <a:ext cx="8424480" cy="1967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10. Dados os polinômios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= (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+ 1)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400" i="1" baseline="30000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+ (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– 1)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+ 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= 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𝑟𝑥</m:t>
                    </m:r>
                    <m:r>
                      <a:rPr lang="pt-BR" sz="2400" i="1" baseline="30000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+ </m:t>
                    </m:r>
                    <m:r>
                      <a:rPr lang="pt-BR" sz="2400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𝑠𝑥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– 3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, calcule o valor de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pt-BR" sz="2400" dirty="0" smtClean="0">
                    <a:solidFill>
                      <a:schemeClr val="tx1"/>
                    </a:solidFill>
                    <a:latin typeface="+mj-lt"/>
                  </a:rPr>
                  <a:t>, sabendo que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+ 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pt-B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≡</m:t>
                    </m:r>
                    <m:r>
                      <a:rPr lang="pt-BR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0   </m:t>
                    </m:r>
                  </m:oMath>
                </a14:m>
                <a:endParaRPr lang="pt-BR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628800"/>
                <a:ext cx="8424480" cy="1967077"/>
              </a:xfrm>
              <a:prstGeom prst="rect">
                <a:avLst/>
              </a:prstGeom>
              <a:blipFill rotWithShape="1">
                <a:blip r:embed="rId3"/>
                <a:stretch>
                  <a:fillRect l="-1158" r="-1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tângulo 6"/>
              <p:cNvSpPr/>
              <p:nvPr/>
            </p:nvSpPr>
            <p:spPr>
              <a:xfrm>
                <a:off x="4048180" y="5085184"/>
                <a:ext cx="4681947" cy="125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>Resposta:</a:t>
                </a:r>
              </a:p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pt-BR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pt-BR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pt-BR" sz="2200" i="1" dirty="0" smtClean="0">
                    <a:solidFill>
                      <a:srgbClr val="0070C0"/>
                    </a:solidFill>
                    <a:latin typeface="+mj-lt"/>
                  </a:rPr>
                  <a:t/>
                </a: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80" y="5085184"/>
                <a:ext cx="4681947" cy="1257524"/>
              </a:xfrm>
              <a:prstGeom prst="rect">
                <a:avLst/>
              </a:prstGeom>
              <a:blipFill rotWithShape="1">
                <a:blip r:embed="rId4"/>
                <a:stretch>
                  <a:fillRect r="-1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File:Jonata Boy with headphone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12699" y="3452462"/>
            <a:ext cx="1428892" cy="1428892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flipH="1">
            <a:off x="622829" y="4881354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7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1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PROPOSTA DE PESQUISA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00813" y="2204864"/>
            <a:ext cx="2028418" cy="2028418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flipH="1">
            <a:off x="597316" y="4506216"/>
            <a:ext cx="201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2915816" y="2060848"/>
            <a:ext cx="5544160" cy="3293098"/>
          </a:xfrm>
          <a:prstGeom prst="wedgeRoundRectCallout">
            <a:avLst>
              <a:gd name="adj1" fmla="val -57269"/>
              <a:gd name="adj2" fmla="val -20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Nesta aula, falamos no </a:t>
            </a:r>
            <a:r>
              <a:rPr lang="pt-BR" sz="2000" b="1" dirty="0" smtClean="0"/>
              <a:t>Papiro de </a:t>
            </a:r>
            <a:r>
              <a:rPr lang="pt-BR" sz="2000" b="1" dirty="0" err="1" smtClean="0"/>
              <a:t>Rhind</a:t>
            </a:r>
            <a:r>
              <a:rPr lang="pt-BR" sz="2000" dirty="0" smtClean="0"/>
              <a:t>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Pesquise mais sobre este Papiro, levantando curiosidades e a importância deste documento para a Matemática.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Também, pesquise sobre o matemático italiano </a:t>
            </a:r>
            <a:r>
              <a:rPr lang="pt-BR" sz="2000" b="1" dirty="0" smtClean="0"/>
              <a:t>Paolo </a:t>
            </a:r>
            <a:r>
              <a:rPr lang="pt-BR" sz="2000" b="1" dirty="0" err="1" smtClean="0"/>
              <a:t>Ruffini</a:t>
            </a:r>
            <a:r>
              <a:rPr lang="pt-BR" sz="2000" dirty="0" smtClean="0"/>
              <a:t> (1765-1822), enfatizando a sua importância no estudo dos polinômios e das equações polinomiais. 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40677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332656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SUGESTÕES DE SITES  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3199" y="1196752"/>
            <a:ext cx="8357273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Banco de Aulas da Secretaria de Educação de PE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kern="0" dirty="0" smtClean="0">
                <a:latin typeface="+mj-lt"/>
                <a:cs typeface="Times New Roman" panose="02020603050405020304" pitchFamily="18" charset="0"/>
                <a:hlinkClick r:id="rId3"/>
              </a:rPr>
              <a:t>www1.educacao.pe.gov.br/cpar</a:t>
            </a:r>
            <a:r>
              <a:rPr lang="pt-BR" kern="0" dirty="0" smtClean="0">
                <a:latin typeface="+mj-lt"/>
                <a:cs typeface="Times New Roman" panose="02020603050405020304" pitchFamily="18" charset="0"/>
              </a:rPr>
              <a:t> 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Domínio Público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4"/>
              </a:rPr>
              <a:t>http://www.dominiopublico.gov.br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Portal da Matemática | OBMEP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5"/>
              </a:rPr>
              <a:t>http://matematica.obmep.org.br</a:t>
            </a:r>
            <a:r>
              <a:rPr lang="pt-BR" kern="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Revista EM TEIA|UFPE –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6"/>
              </a:rPr>
              <a:t>http://www.gente.eti.br/edumatec/index.php?option=com_content&amp;view=article&amp;id=9&amp;Itemid=12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TV Escola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7"/>
              </a:rPr>
              <a:t>http://tvescola.mec.gov.br/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SBEM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8"/>
              </a:rPr>
              <a:t>http://www.sbem.com.br/index.php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Escola do Futuro –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9"/>
              </a:rPr>
              <a:t>http://futuro.usp.br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Matemática UOL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0"/>
              </a:rPr>
              <a:t>http://educacao.uol.com.br/matematica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Coleção Explorando o Ensino da Matemática (Portal do professor) 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1"/>
              </a:rPr>
              <a:t>http://portal.mec.gov.br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Companhia dos Números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2"/>
              </a:rPr>
              <a:t>http://www.ciadosnumeros.com.br/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Site do ENEM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3"/>
              </a:rPr>
              <a:t>http://www.enem.inep.gov.br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LEM-Laboratório do Ensino da Matemática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4"/>
              </a:rPr>
              <a:t>http://www.ime.unicamp.br/lem/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Só Matemática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5"/>
              </a:rPr>
              <a:t>http://www.somatematica.com.br/</a:t>
            </a:r>
            <a:endParaRPr lang="pt-BR" kern="0" dirty="0"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kern="0" dirty="0">
                <a:latin typeface="+mj-lt"/>
                <a:cs typeface="Times New Roman" panose="02020603050405020304" pitchFamily="18" charset="0"/>
              </a:rPr>
              <a:t>Revista Brasileira de História da Matemática - </a:t>
            </a:r>
            <a:r>
              <a:rPr lang="pt-BR" kern="0" dirty="0">
                <a:latin typeface="+mj-lt"/>
                <a:cs typeface="Times New Roman" panose="02020603050405020304" pitchFamily="18" charset="0"/>
                <a:hlinkClick r:id="rId16"/>
              </a:rPr>
              <a:t>http://www.sbhmat.com.br</a:t>
            </a:r>
            <a:r>
              <a:rPr lang="pt-BR" kern="0" dirty="0" smtClean="0">
                <a:latin typeface="+mj-lt"/>
                <a:cs typeface="Times New Roman" panose="02020603050405020304" pitchFamily="18" charset="0"/>
                <a:hlinkClick r:id="rId16"/>
              </a:rPr>
              <a:t>/</a:t>
            </a:r>
            <a:endParaRPr lang="pt-BR" sz="20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3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670395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REFERÊNCIAS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2909" y="1412776"/>
            <a:ext cx="8208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defRPr/>
            </a:pPr>
            <a:r>
              <a:rPr lang="pt-BR" dirty="0" smtClean="0">
                <a:latin typeface="+mj-lt"/>
                <a:cs typeface="Times New Roman" pitchFamily="18" charset="0"/>
              </a:rPr>
              <a:t>DANTE, Luiz Roberto. Contexto e Aplicações. </a:t>
            </a:r>
            <a:r>
              <a:rPr lang="pt-BR" dirty="0">
                <a:latin typeface="+mj-lt"/>
                <a:cs typeface="Times New Roman" pitchFamily="18" charset="0"/>
              </a:rPr>
              <a:t>Volume </a:t>
            </a:r>
            <a:r>
              <a:rPr lang="pt-BR" dirty="0" smtClean="0">
                <a:latin typeface="+mj-lt"/>
                <a:cs typeface="Times New Roman" pitchFamily="18" charset="0"/>
              </a:rPr>
              <a:t>3. </a:t>
            </a:r>
            <a:r>
              <a:rPr lang="pt-BR" dirty="0">
                <a:latin typeface="+mj-lt"/>
                <a:cs typeface="Times New Roman" pitchFamily="18" charset="0"/>
              </a:rPr>
              <a:t>São Paulo: </a:t>
            </a:r>
            <a:r>
              <a:rPr lang="pt-BR" dirty="0" smtClean="0">
                <a:latin typeface="+mj-lt"/>
                <a:cs typeface="Times New Roman" pitchFamily="18" charset="0"/>
              </a:rPr>
              <a:t>Ática, 2013.  </a:t>
            </a:r>
            <a:endParaRPr lang="pt-BR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endParaRPr lang="pt-BR" altLang="pt-BR" dirty="0" smtClean="0">
              <a:latin typeface="+mj-lt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pt-BR" altLang="pt-BR" dirty="0" smtClean="0">
                <a:latin typeface="+mj-lt"/>
                <a:cs typeface="Times New Roman" panose="02020603050405020304" pitchFamily="18" charset="0"/>
              </a:rPr>
              <a:t>PERNAMBUCO</a:t>
            </a:r>
            <a:r>
              <a:rPr lang="pt-BR" altLang="pt-BR" dirty="0">
                <a:latin typeface="+mj-lt"/>
                <a:cs typeface="Times New Roman" panose="02020603050405020304" pitchFamily="18" charset="0"/>
              </a:rPr>
              <a:t>. Parâmetros na Sala de Aula. Matemática. Ensino Fundamental e Médio. Recife: SE, 2013.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dirty="0">
              <a:latin typeface="+mj-lt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Times New Roman" pitchFamily="18" charset="0"/>
              </a:rPr>
              <a:t>PERNAMBUCO. Base Curricular Comum para as redes públicas de ensino: matemática. Recife: SE, 2008.</a:t>
            </a:r>
          </a:p>
          <a:p>
            <a:pPr lvl="0" algn="just" eaLnBrk="0" hangingPunct="0">
              <a:spcBef>
                <a:spcPct val="20000"/>
              </a:spcBef>
              <a:defRPr/>
            </a:pPr>
            <a:endParaRPr lang="pt-BR" dirty="0">
              <a:latin typeface="+mj-lt"/>
              <a:cs typeface="Times New Roman" pitchFamily="18" charset="0"/>
            </a:endParaRPr>
          </a:p>
          <a:p>
            <a:pPr lvl="0" algn="just" eaLnBrk="0" hangingPunct="0"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Times New Roman" pitchFamily="18" charset="0"/>
              </a:rPr>
              <a:t>PERNAMBUCO. Orientações teórico-metodológicas. Matemática. Ensino Médio. Recife: SE, 2008.</a:t>
            </a:r>
          </a:p>
          <a:p>
            <a:pPr algn="just" eaLnBrk="0" hangingPunct="0">
              <a:spcBef>
                <a:spcPct val="20000"/>
              </a:spcBef>
            </a:pPr>
            <a:endParaRPr lang="pt-BR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dirty="0">
                <a:latin typeface="+mj-lt"/>
                <a:cs typeface="Times New Roman" pitchFamily="18" charset="0"/>
              </a:rPr>
              <a:t>SMOLE, Kátia </a:t>
            </a:r>
            <a:r>
              <a:rPr lang="pt-BR" dirty="0" err="1">
                <a:latin typeface="+mj-lt"/>
                <a:cs typeface="Times New Roman" pitchFamily="18" charset="0"/>
              </a:rPr>
              <a:t>Stocco</a:t>
            </a:r>
            <a:r>
              <a:rPr lang="pt-BR" dirty="0">
                <a:latin typeface="+mj-lt"/>
                <a:cs typeface="Times New Roman" pitchFamily="18" charset="0"/>
              </a:rPr>
              <a:t>; DINIZ, Maria Ignez. Matemática Ensino Médio. Volume </a:t>
            </a:r>
            <a:r>
              <a:rPr lang="pt-BR" dirty="0" smtClean="0">
                <a:latin typeface="+mj-lt"/>
                <a:cs typeface="Times New Roman" pitchFamily="18" charset="0"/>
              </a:rPr>
              <a:t>3. </a:t>
            </a:r>
            <a:r>
              <a:rPr lang="pt-BR" dirty="0">
                <a:latin typeface="+mj-lt"/>
                <a:cs typeface="Times New Roman" pitchFamily="18" charset="0"/>
              </a:rPr>
              <a:t>São Paulo: Saraiva, </a:t>
            </a:r>
            <a:r>
              <a:rPr lang="pt-BR" dirty="0" smtClean="0">
                <a:latin typeface="+mj-lt"/>
                <a:cs typeface="Times New Roman" pitchFamily="18" charset="0"/>
              </a:rPr>
              <a:t>2013.  </a:t>
            </a:r>
            <a:endParaRPr lang="pt-BR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endParaRPr lang="pt-BR" dirty="0">
              <a:latin typeface="+mj-lt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pt-BR" dirty="0">
                <a:latin typeface="+mj-lt"/>
                <a:cs typeface="Times New Roman" pitchFamily="18" charset="0"/>
              </a:rPr>
              <a:t>SOUZA, </a:t>
            </a:r>
            <a:r>
              <a:rPr lang="pt-BR" dirty="0" err="1">
                <a:latin typeface="+mj-lt"/>
                <a:cs typeface="Times New Roman" pitchFamily="18" charset="0"/>
              </a:rPr>
              <a:t>Joamir</a:t>
            </a:r>
            <a:r>
              <a:rPr lang="pt-BR" dirty="0">
                <a:latin typeface="+mj-lt"/>
                <a:cs typeface="Times New Roman" pitchFamily="18" charset="0"/>
              </a:rPr>
              <a:t>. Novo Olhar Matemática. Volume </a:t>
            </a:r>
            <a:r>
              <a:rPr lang="pt-BR" dirty="0" smtClean="0">
                <a:latin typeface="+mj-lt"/>
                <a:cs typeface="Times New Roman" pitchFamily="18" charset="0"/>
              </a:rPr>
              <a:t>3. </a:t>
            </a:r>
            <a:r>
              <a:rPr lang="pt-BR" dirty="0">
                <a:latin typeface="+mj-lt"/>
                <a:cs typeface="Times New Roman" pitchFamily="18" charset="0"/>
              </a:rPr>
              <a:t>São Paulo: FTD, </a:t>
            </a:r>
            <a:r>
              <a:rPr lang="pt-BR" dirty="0" smtClean="0">
                <a:latin typeface="+mj-lt"/>
                <a:cs typeface="Times New Roman" pitchFamily="18" charset="0"/>
              </a:rPr>
              <a:t>2013.  </a:t>
            </a:r>
            <a:endParaRPr lang="pt-BR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9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EM BUSCA DE UMA RESPOSTA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744355"/>
            <a:ext cx="820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O campo de futebol tem a forma de um retângulo.</a:t>
            </a:r>
          </a:p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Assim, a sua área (A) é dada pelo produto das suas dimensões:</a:t>
            </a:r>
          </a:p>
          <a:p>
            <a:pPr algn="ctr">
              <a:lnSpc>
                <a:spcPct val="150000"/>
              </a:lnSpc>
            </a:pPr>
            <a:r>
              <a:rPr lang="pt-BR" sz="25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= (11a + 3b)(5a - b)</a:t>
            </a:r>
          </a:p>
          <a:p>
            <a:pPr algn="ctr">
              <a:lnSpc>
                <a:spcPct val="150000"/>
              </a:lnSpc>
            </a:pPr>
            <a:r>
              <a:rPr lang="pt-BR" sz="25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= 55a</a:t>
            </a:r>
            <a:r>
              <a:rPr lang="pt-BR" sz="2500" baseline="30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2</a:t>
            </a:r>
            <a:r>
              <a:rPr lang="pt-BR" sz="25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– 11ab + 15ab – 3b</a:t>
            </a:r>
            <a:r>
              <a:rPr lang="pt-BR" sz="2500" baseline="300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2 </a:t>
            </a:r>
            <a:r>
              <a:rPr lang="pt-BR" sz="25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 </a:t>
            </a:r>
          </a:p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Então, a expressão que representa a área do campo de futebol é </a:t>
            </a:r>
            <a:r>
              <a:rPr lang="pt-BR" sz="2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55a</a:t>
            </a:r>
            <a:r>
              <a:rPr lang="pt-BR" sz="2500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2</a:t>
            </a:r>
            <a:r>
              <a:rPr lang="pt-BR" sz="2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– 11ab + 15ab – 3b</a:t>
            </a:r>
            <a:r>
              <a:rPr lang="pt-BR" sz="2500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2 </a:t>
            </a:r>
            <a:endParaRPr lang="pt-BR" sz="250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5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</a:t>
            </a:r>
            <a:endParaRPr lang="pt-BR" sz="25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9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ÁREA E O VOLUME DO PARALELEPÍPEDO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456323"/>
            <a:ext cx="820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A figura abaixo é um paralelepípedo.</a:t>
            </a:r>
          </a:p>
          <a:p>
            <a:pPr algn="just">
              <a:lnSpc>
                <a:spcPct val="150000"/>
              </a:lnSpc>
            </a:pPr>
            <a:endParaRPr lang="pt-BR" sz="250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500" dirty="0" smtClean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500" dirty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500" dirty="0" smtClean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500" dirty="0" smtClean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Determine a área e o volume deste paralelepípedo.</a:t>
            </a:r>
          </a:p>
          <a:p>
            <a:pPr algn="just">
              <a:lnSpc>
                <a:spcPct val="150000"/>
              </a:lnSpc>
            </a:pPr>
            <a:endParaRPr lang="pt-BR" sz="25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7" descr="C:\Users\a37112\Desktop\SDA\MAT\8o ano\img_mat8_cap7\p26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82729"/>
            <a:ext cx="3436094" cy="163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13022" y="4288740"/>
            <a:ext cx="124701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a + 3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31096" y="3920440"/>
            <a:ext cx="9451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b + 1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241895" y="2901265"/>
            <a:ext cx="6343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c + 2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97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A ÁREA DO PARALELEPÍPEDO RETÂNGULO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0675" y="1484784"/>
            <a:ext cx="4179317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itchFamily="18" charset="0"/>
              </a:rPr>
              <a:t>Para calcular a área total A do  paralelepípedo retângulo, devemos somar a área de todas as suas faces que são retangulares.  Assim: </a:t>
            </a:r>
          </a:p>
        </p:txBody>
      </p:sp>
      <p:pic>
        <p:nvPicPr>
          <p:cNvPr id="5" name="Picture 7" descr="C:\Users\a37112\Desktop\SDA\MAT\8o ano\img_mat8_cap7\p26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5629" y="1700808"/>
            <a:ext cx="3436094" cy="163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26851" y="3406819"/>
            <a:ext cx="124701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a + 3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44925" y="3038519"/>
            <a:ext cx="9451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b + 1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155724" y="2019344"/>
            <a:ext cx="6343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c + 2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8000" y="4005064"/>
            <a:ext cx="820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  <a:cs typeface="Times New Roman" pitchFamily="18" charset="0"/>
              </a:rPr>
              <a:t>A </a:t>
            </a:r>
            <a:r>
              <a:rPr lang="pt-BR" sz="2400" dirty="0" smtClean="0">
                <a:solidFill>
                  <a:srgbClr val="0070C0"/>
                </a:solidFill>
                <a:cs typeface="Times New Roman" pitchFamily="18" charset="0"/>
              </a:rPr>
              <a:t>= 2 [(a + 3)(b + 1) + (a + 3)(c + 2) + (b + 1)(c + 2)]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cs typeface="Times New Roman" pitchFamily="18" charset="0"/>
              </a:rPr>
              <a:t>A = 2ab + 2ac + 2bc + 6a + 10b + 8c + 22</a:t>
            </a:r>
            <a:endParaRPr lang="pt-BR" sz="24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8000" y="5181767"/>
            <a:ext cx="8208000" cy="1055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De modo geral, a </a:t>
            </a:r>
            <a:r>
              <a:rPr lang="pt-BR" sz="2200" dirty="0">
                <a:latin typeface="+mj-lt"/>
              </a:rPr>
              <a:t>área total do paralelepípedo </a:t>
            </a:r>
            <a:r>
              <a:rPr lang="pt-BR" sz="2200" dirty="0" smtClean="0">
                <a:latin typeface="+mj-lt"/>
              </a:rPr>
              <a:t>retângulo de dimensões </a:t>
            </a:r>
            <a:r>
              <a:rPr lang="pt-BR" sz="2200" b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, </a:t>
            </a:r>
            <a:r>
              <a:rPr lang="pt-BR" sz="2200" b="1" dirty="0" smtClean="0">
                <a:latin typeface="+mj-lt"/>
              </a:rPr>
              <a:t>b</a:t>
            </a:r>
            <a:r>
              <a:rPr lang="pt-BR" sz="2200" dirty="0" smtClean="0">
                <a:latin typeface="+mj-lt"/>
              </a:rPr>
              <a:t> e </a:t>
            </a:r>
            <a:r>
              <a:rPr lang="pt-BR" sz="2200" b="1" dirty="0" smtClean="0">
                <a:latin typeface="+mj-lt"/>
              </a:rPr>
              <a:t>c</a:t>
            </a:r>
            <a:r>
              <a:rPr lang="pt-BR" sz="2200" dirty="0" smtClean="0">
                <a:latin typeface="+mj-lt"/>
              </a:rPr>
              <a:t> é dada por: </a:t>
            </a:r>
            <a:r>
              <a:rPr lang="pt-BR" sz="2200" b="1" dirty="0">
                <a:latin typeface="+mj-lt"/>
              </a:rPr>
              <a:t>A = 2(</a:t>
            </a:r>
            <a:r>
              <a:rPr lang="pt-BR" sz="2200" b="1" dirty="0" err="1">
                <a:latin typeface="+mj-lt"/>
              </a:rPr>
              <a:t>ab</a:t>
            </a:r>
            <a:r>
              <a:rPr lang="pt-BR" sz="2200" b="1" dirty="0">
                <a:latin typeface="+mj-lt"/>
              </a:rPr>
              <a:t> + ac + </a:t>
            </a:r>
            <a:r>
              <a:rPr lang="pt-BR" sz="2200" b="1" dirty="0" err="1">
                <a:latin typeface="+mj-lt"/>
              </a:rPr>
              <a:t>bc</a:t>
            </a:r>
            <a:r>
              <a:rPr lang="pt-BR" sz="2200" b="1" dirty="0">
                <a:latin typeface="+mj-lt"/>
              </a:rPr>
              <a:t>)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0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O VOLUME DO PARALELEPÍPEDO RETÂNGULO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41155" y="1525141"/>
            <a:ext cx="41793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  <a:cs typeface="Times New Roman" pitchFamily="18" charset="0"/>
              </a:rPr>
              <a:t>O volume V do  paralelepípedo retângulo é dado pelo produto das suas dimensões. Desse modo, temos:</a:t>
            </a:r>
          </a:p>
        </p:txBody>
      </p:sp>
      <p:pic>
        <p:nvPicPr>
          <p:cNvPr id="5" name="Picture 7" descr="C:\Users\a37112\Desktop\SDA\MAT\8o ano\img_mat8_cap7\p26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436094" cy="163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80774" y="3406819"/>
            <a:ext cx="124701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a + 3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8848" y="3038519"/>
            <a:ext cx="9451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b + 1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9647" y="2019344"/>
            <a:ext cx="63436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300" dirty="0" smtClean="0">
                <a:solidFill>
                  <a:srgbClr val="000000"/>
                </a:solidFill>
                <a:latin typeface="Arial" charset="0"/>
                <a:ea typeface="Geneva" charset="-128"/>
              </a:rPr>
              <a:t>c + 2</a:t>
            </a:r>
            <a:endParaRPr lang="pt-BR" altLang="pt-BR" sz="1300" dirty="0">
              <a:solidFill>
                <a:srgbClr val="000000"/>
              </a:solidFill>
              <a:latin typeface="Arial" charset="0"/>
              <a:ea typeface="Geneva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8000" y="3861048"/>
            <a:ext cx="820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cs typeface="Times New Roman" pitchFamily="18" charset="0"/>
              </a:rPr>
              <a:t>V =  (a + 3)(b + 1)(c + 2)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rgbClr val="0070C0"/>
                </a:solidFill>
                <a:cs typeface="Times New Roman" pitchFamily="18" charset="0"/>
              </a:rPr>
              <a:t>V = abc + 2ab + 3bc + ac + 2a + 6b + 3c + 6 </a:t>
            </a:r>
            <a:endParaRPr lang="pt-BR" sz="24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8000" y="5109759"/>
            <a:ext cx="8208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De modo geral, o volume </a:t>
            </a:r>
            <a:r>
              <a:rPr lang="pt-BR" sz="2200" dirty="0">
                <a:latin typeface="+mj-lt"/>
              </a:rPr>
              <a:t>do paralelepípedo </a:t>
            </a:r>
            <a:r>
              <a:rPr lang="pt-BR" sz="2200" dirty="0" smtClean="0">
                <a:latin typeface="+mj-lt"/>
              </a:rPr>
              <a:t>retângulo de dimensões </a:t>
            </a:r>
            <a:r>
              <a:rPr lang="pt-BR" sz="2200" b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, </a:t>
            </a:r>
            <a:r>
              <a:rPr lang="pt-BR" sz="2200" b="1" dirty="0" smtClean="0">
                <a:latin typeface="+mj-lt"/>
              </a:rPr>
              <a:t>b</a:t>
            </a:r>
            <a:r>
              <a:rPr lang="pt-BR" sz="2200" dirty="0" smtClean="0">
                <a:latin typeface="+mj-lt"/>
              </a:rPr>
              <a:t> e </a:t>
            </a:r>
            <a:r>
              <a:rPr lang="pt-BR" sz="2200" b="1" dirty="0" smtClean="0">
                <a:latin typeface="+mj-lt"/>
              </a:rPr>
              <a:t>c</a:t>
            </a:r>
            <a:r>
              <a:rPr lang="pt-BR" sz="2200" dirty="0" smtClean="0">
                <a:latin typeface="+mj-lt"/>
              </a:rPr>
              <a:t> é dado por: </a:t>
            </a:r>
            <a:r>
              <a:rPr lang="pt-BR" sz="2200" b="1" dirty="0" smtClean="0">
                <a:latin typeface="+mj-lt"/>
              </a:rPr>
              <a:t>V </a:t>
            </a:r>
            <a:r>
              <a:rPr lang="pt-BR" sz="2200" b="1" dirty="0">
                <a:latin typeface="+mj-lt"/>
              </a:rPr>
              <a:t>= </a:t>
            </a:r>
            <a:r>
              <a:rPr lang="pt-BR" sz="2200" b="1" dirty="0" smtClean="0">
                <a:latin typeface="+mj-lt"/>
              </a:rPr>
              <a:t>a. b. c</a:t>
            </a:r>
            <a:endParaRPr 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7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15816" y="3212976"/>
            <a:ext cx="4432021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REVENDO A DEFINIÇÃO DE POLINÔMIOS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8000" y="1628800"/>
            <a:ext cx="8208000" cy="1186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 smtClean="0">
                <a:latin typeface="+mj-lt"/>
                <a:cs typeface="Times New Roman" pitchFamily="18" charset="0"/>
              </a:rPr>
              <a:t>Todas as expressões obtidas são chamadas de </a:t>
            </a:r>
            <a:r>
              <a:rPr lang="pt-BR" sz="2500" b="1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expressões polinomiais</a:t>
            </a:r>
            <a:r>
              <a:rPr lang="pt-BR" sz="2500" dirty="0" smtClean="0">
                <a:latin typeface="+mj-lt"/>
                <a:cs typeface="Times New Roman" pitchFamily="18" charset="0"/>
              </a:rPr>
              <a:t> ou </a:t>
            </a:r>
            <a:r>
              <a:rPr lang="pt-BR" sz="2500" b="1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polinômios</a:t>
            </a:r>
            <a:r>
              <a:rPr lang="pt-BR" sz="2500" dirty="0" smtClean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19965" y="3376729"/>
            <a:ext cx="28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55a</a:t>
            </a:r>
            <a:r>
              <a:rPr lang="pt-BR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 – 11ab + 15ab – 3b</a:t>
            </a:r>
            <a:r>
              <a:rPr lang="pt-BR" baseline="30000" dirty="0">
                <a:solidFill>
                  <a:srgbClr val="0070C0"/>
                </a:solidFill>
                <a:cs typeface="Times New Roman" pitchFamily="18" charset="0"/>
              </a:rPr>
              <a:t>2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15890" y="3831769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2ab + 2ac + 2bc + 6a + 10b + 8c + 22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58795" y="4322125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cs typeface="Times New Roman" pitchFamily="18" charset="0"/>
              </a:rPr>
              <a:t>abc + 2ab + 3bc + ac + 2a + 6b + 3c + 6 </a:t>
            </a:r>
            <a:endParaRPr lang="pt-BR" dirty="0"/>
          </a:p>
        </p:txBody>
      </p:sp>
      <p:pic>
        <p:nvPicPr>
          <p:cNvPr id="10" name="Picture 2" descr="File:Jonata Boy with headphon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98669" y="2865130"/>
            <a:ext cx="2135049" cy="2135049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 flipH="1">
            <a:off x="411710" y="4953362"/>
            <a:ext cx="239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+mj-lt"/>
              </a:rPr>
              <a:t>Imagem disponível em </a:t>
            </a:r>
            <a:r>
              <a:rPr lang="pt-BR" sz="1000" dirty="0" smtClean="0">
                <a:latin typeface="+mj-lt"/>
                <a:hlinkClick r:id="rId5"/>
              </a:rPr>
              <a:t>http://commons.wikimedia.org/wiki/File:Jonata_Boy_with_headphone.svg</a:t>
            </a:r>
            <a:r>
              <a:rPr lang="pt-BR" sz="1000" dirty="0" smtClean="0">
                <a:latin typeface="+mj-lt"/>
              </a:rPr>
              <a:t>, acesso em 25/07/2015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1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REVENDO A DEFINIÇÃO DE POLINÔMIOS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412776"/>
                <a:ext cx="8208000" cy="4877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Chamamos </a:t>
                </a:r>
                <a:r>
                  <a:rPr lang="pt-BR" sz="2200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expressão polinomial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 ou </a:t>
                </a:r>
                <a:r>
                  <a:rPr lang="pt-BR" sz="2200" b="1" i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polinômio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/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na variável complexa x toda expressão da forma: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sz="220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−1</m:t>
                          </m:r>
                        </m:sub>
                      </m:sSub>
                      <m:sSup>
                        <m:sSup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−1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−2</m:t>
                          </m:r>
                        </m:sub>
                      </m:sSub>
                      <m:sSup>
                        <m:sSup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−2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pt-BR" sz="2200" b="0" i="1" smtClean="0">
                          <a:solidFill>
                            <a:srgbClr val="0070C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200" dirty="0" smtClean="0">
                  <a:solidFill>
                    <a:srgbClr val="0070C0"/>
                  </a:solidFill>
                  <a:latin typeface="+mj-lt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Em que: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−1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−2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pt-BR" sz="22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…</m:t>
                    </m:r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pt-BR" sz="220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pt-BR" sz="220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são  números complexos denominados coeficientes;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2200" i="1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n</a:t>
                </a:r>
                <a:r>
                  <a:rPr lang="pt-BR" sz="22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 é um número inteiro positivo ou nulo;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pt-BR" sz="2200" dirty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pt-BR" altLang="pt-BR" sz="2200" i="1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é </a:t>
                </a: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a variável complexa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;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os monômios </a:t>
                </a:r>
                <a:r>
                  <a:rPr lang="pt-BR" altLang="pt-BR" sz="2200" i="1" dirty="0" err="1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pt-BR" altLang="pt-BR" sz="2200" i="1" baseline="-25000" dirty="0" err="1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pt-BR" altLang="pt-BR" sz="2200" i="1" dirty="0" err="1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pt-BR" altLang="pt-BR" sz="2200" i="1" baseline="30000" dirty="0" err="1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pt-BR" altLang="pt-BR" sz="2200" i="1" dirty="0" err="1" smtClean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pt-BR" altLang="pt-BR" sz="2200" i="1" baseline="-25000" dirty="0" err="1" smtClean="0">
                    <a:solidFill>
                      <a:schemeClr val="tx1"/>
                    </a:solidFill>
                    <a:latin typeface="+mj-lt"/>
                  </a:rPr>
                  <a:t>n</a:t>
                </a:r>
                <a:r>
                  <a:rPr lang="pt-BR" altLang="pt-BR" sz="2200" i="1" baseline="-25000" dirty="0" smtClean="0">
                    <a:solidFill>
                      <a:schemeClr val="tx1"/>
                    </a:solidFill>
                    <a:latin typeface="+mj-lt"/>
                  </a:rPr>
                  <a:t> - 1</a:t>
                </a:r>
                <a:r>
                  <a:rPr lang="pt-BR" altLang="pt-BR" sz="2200" i="1" dirty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pt-BR" altLang="pt-BR" sz="2200" i="1" baseline="30000" dirty="0" smtClean="0">
                    <a:solidFill>
                      <a:schemeClr val="tx1"/>
                    </a:solidFill>
                    <a:latin typeface="+mj-lt"/>
                  </a:rPr>
                  <a:t>n-</a:t>
                </a:r>
                <a:r>
                  <a:rPr lang="pt-BR" altLang="pt-BR" sz="2200" baseline="30000" dirty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, a</a:t>
                </a:r>
                <a:r>
                  <a:rPr lang="pt-BR" altLang="pt-BR" sz="2200" i="1" baseline="-25000" dirty="0">
                    <a:solidFill>
                      <a:schemeClr val="tx1"/>
                    </a:solidFill>
                    <a:latin typeface="+mj-lt"/>
                  </a:rPr>
                  <a:t>n-</a:t>
                </a:r>
                <a:r>
                  <a:rPr lang="pt-BR" altLang="pt-BR" sz="2200" baseline="-25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pt-BR" altLang="pt-BR" sz="2200" i="1" baseline="30000" dirty="0">
                    <a:solidFill>
                      <a:schemeClr val="tx1"/>
                    </a:solidFill>
                    <a:latin typeface="+mj-lt"/>
                  </a:rPr>
                  <a:t>n-</a:t>
                </a:r>
                <a:r>
                  <a:rPr lang="pt-BR" altLang="pt-BR" sz="2200" baseline="30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, ...,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 a</a:t>
                </a:r>
                <a:r>
                  <a:rPr lang="pt-BR" altLang="pt-BR" sz="2200" baseline="-25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pt-BR" altLang="pt-BR" sz="2200" baseline="30000" dirty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,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 a</a:t>
                </a:r>
                <a:r>
                  <a:rPr lang="pt-BR" altLang="pt-BR" sz="2200" baseline="-25000" dirty="0">
                    <a:solidFill>
                      <a:schemeClr val="tx1"/>
                    </a:solidFill>
                    <a:latin typeface="+mj-lt"/>
                  </a:rPr>
                  <a:t>1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x </a:t>
                </a: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e </a:t>
                </a:r>
                <a:r>
                  <a:rPr lang="pt-BR" altLang="pt-BR" sz="2200" i="1" dirty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pt-BR" altLang="pt-BR" sz="2200" baseline="-25000" dirty="0">
                    <a:solidFill>
                      <a:schemeClr val="tx1"/>
                    </a:solidFill>
                    <a:latin typeface="+mj-lt"/>
                  </a:rPr>
                  <a:t>0</a:t>
                </a:r>
                <a:r>
                  <a:rPr lang="pt-BR" altLang="pt-BR" sz="2200" dirty="0">
                    <a:solidFill>
                      <a:schemeClr val="tx1"/>
                    </a:solidFill>
                    <a:latin typeface="+mj-lt"/>
                  </a:rPr>
                  <a:t>, são chamados termos do </a:t>
                </a:r>
                <a:r>
                  <a:rPr lang="pt-BR" altLang="pt-BR" sz="2200" dirty="0" smtClean="0">
                    <a:solidFill>
                      <a:schemeClr val="tx1"/>
                    </a:solidFill>
                    <a:latin typeface="+mj-lt"/>
                  </a:rPr>
                  <a:t>polinômio.</a:t>
                </a:r>
                <a:r>
                  <a:rPr lang="pt-BR" sz="22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412776"/>
                <a:ext cx="8208000" cy="4877489"/>
              </a:xfrm>
              <a:prstGeom prst="rect">
                <a:avLst/>
              </a:prstGeom>
              <a:blipFill rotWithShape="1">
                <a:blip r:embed="rId3"/>
                <a:stretch>
                  <a:fillRect l="-966" r="-966" b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303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6"/>
          <p:cNvSpPr>
            <a:spLocks/>
          </p:cNvSpPr>
          <p:nvPr/>
        </p:nvSpPr>
        <p:spPr bwMode="auto">
          <a:xfrm>
            <a:off x="320675" y="77788"/>
            <a:ext cx="4971405" cy="6485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b="1" dirty="0">
                <a:solidFill>
                  <a:srgbClr val="FFFFFF"/>
                </a:solidFill>
              </a:rPr>
              <a:t>Matemática, </a:t>
            </a:r>
            <a:r>
              <a:rPr lang="pt-BR" altLang="pt-BR" sz="1800" b="1" dirty="0" smtClean="0">
                <a:solidFill>
                  <a:srgbClr val="FFFFFF"/>
                </a:solidFill>
              </a:rPr>
              <a:t>3º ano, Igualdade de polinômios</a:t>
            </a:r>
            <a:endParaRPr lang="pt-BR" altLang="pt-BR" sz="18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pt-BR" altLang="pt-BR" sz="1800" i="1" dirty="0">
              <a:solidFill>
                <a:srgbClr val="FFFFFF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000" y="548680"/>
            <a:ext cx="8208000" cy="8863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pt-BR" sz="30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Arial" panose="020B0604020202020204" pitchFamily="34" charset="0"/>
              </a:rPr>
              <a:t>EXEMPLOS E CONTRAEXEMPLOS</a:t>
            </a:r>
            <a:endParaRPr lang="pt-BR" sz="30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tângulo 3"/>
              <p:cNvSpPr/>
              <p:nvPr/>
            </p:nvSpPr>
            <p:spPr>
              <a:xfrm>
                <a:off x="468000" y="1412776"/>
                <a:ext cx="8280464" cy="4918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7x – 2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, é uma expressão polinomial do 1º grau;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5y</a:t>
                </a:r>
                <a:r>
                  <a:rPr lang="pt-BR" sz="2200" b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– 3y + 9</a:t>
                </a:r>
                <a:r>
                  <a:rPr lang="pt-BR" sz="220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, 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é uma expressão polinomial do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2º 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grau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9m</a:t>
                </a:r>
                <a:r>
                  <a:rPr lang="pt-BR" sz="2200" b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+ 5m </a:t>
                </a:r>
                <a:r>
                  <a:rPr lang="pt-BR" sz="2200" b="1" dirty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+ 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11m</a:t>
                </a:r>
                <a:r>
                  <a:rPr lang="pt-BR" sz="2200" b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3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, 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é uma expressão polinomial do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3º grau;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x</a:t>
                </a:r>
                <a:r>
                  <a:rPr lang="pt-BR" sz="2200" b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-5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+ x</a:t>
                </a:r>
                <a:r>
                  <a:rPr lang="pt-BR" sz="2200" b="1" baseline="30000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2</a:t>
                </a:r>
                <a:r>
                  <a:rPr lang="pt-BR" sz="2200" b="1" dirty="0" smtClean="0">
                    <a:solidFill>
                      <a:srgbClr val="0070C0"/>
                    </a:solidFill>
                    <a:latin typeface="+mj-lt"/>
                    <a:cs typeface="Times New Roman" pitchFamily="18" charset="0"/>
                  </a:rPr>
                  <a:t> + 7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, não é uma expressão polinomial (o expoente da variável não pode ser negativo);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  <m:sup>
                        <m:f>
                          <m:fPr>
                            <m:ctrlPr>
                              <a:rPr lang="pt-BR" sz="2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pt-BR" sz="2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2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 −</m:t>
                    </m:r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𝟕</m:t>
                    </m:r>
                  </m:oMath>
                </a14:m>
                <a:r>
                  <a:rPr lang="pt-BR" sz="2200" dirty="0" smtClean="0">
                    <a:latin typeface="+mj-lt"/>
                    <a:cs typeface="Times New Roman" pitchFamily="18" charset="0"/>
                  </a:rPr>
                  <a:t>, 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não é uma expressão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polinomial (o </a:t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expoente da variável não pode ser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fracionário);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</m:rad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𝟔</m:t>
                    </m:r>
                    <m:rad>
                      <m:radPr>
                        <m:ctrl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deg>
                      <m:e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pt-BR" sz="2200" b="1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</m:rad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 −</m:t>
                    </m:r>
                    <m:r>
                      <a:rPr lang="pt-BR" sz="22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𝟏𝟑</m:t>
                    </m:r>
                    <m:r>
                      <a:rPr lang="pt-BR" sz="2200" b="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pt-BR" sz="2200" dirty="0" smtClean="0">
                    <a:latin typeface="+mj-lt"/>
                    <a:cs typeface="Times New Roman" pitchFamily="18" charset="0"/>
                  </a:rPr>
                  <a:t/>
                </a:r>
                <a:r>
                  <a:rPr lang="pt-BR" sz="2200" dirty="0">
                    <a:latin typeface="+mj-lt"/>
                    <a:cs typeface="Times New Roman" pitchFamily="18" charset="0"/>
                  </a:rPr>
                  <a:t>não é uma expressão polinomial (o expoente da variável </a:t>
                </a:r>
                <a:r>
                  <a:rPr lang="pt-BR" sz="2200" dirty="0" smtClean="0">
                    <a:latin typeface="+mj-lt"/>
                    <a:cs typeface="Times New Roman" pitchFamily="18" charset="0"/>
                  </a:rPr>
                  <a:t>deve ser um número inteiro não-negativo). </a:t>
                </a:r>
                <a:endParaRPr lang="pt-BR" sz="2200" dirty="0" smtClean="0">
                  <a:solidFill>
                    <a:schemeClr val="tx1"/>
                  </a:solidFill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1412776"/>
                <a:ext cx="8280464" cy="4918911"/>
              </a:xfrm>
              <a:prstGeom prst="rect">
                <a:avLst/>
              </a:prstGeom>
              <a:blipFill rotWithShape="1">
                <a:blip r:embed="rId3"/>
                <a:stretch>
                  <a:fillRect l="-810" r="-957" b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811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1495</Words>
  <Application>Microsoft Office PowerPoint</Application>
  <PresentationFormat>Apresentação na tela (4:3)</PresentationFormat>
  <Paragraphs>217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Tema do Office</vt:lpstr>
      <vt:lpstr>Personalizar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Positivo Master</cp:lastModifiedBy>
  <cp:revision>195</cp:revision>
  <dcterms:created xsi:type="dcterms:W3CDTF">2011-07-13T12:53:46Z</dcterms:created>
  <dcterms:modified xsi:type="dcterms:W3CDTF">2015-10-06T15:19:25Z</dcterms:modified>
</cp:coreProperties>
</file>