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3" r:id="rId3"/>
  </p:sldMasterIdLst>
  <p:notesMasterIdLst>
    <p:notesMasterId r:id="rId45"/>
  </p:notesMasterIdLst>
  <p:sldIdLst>
    <p:sldId id="395" r:id="rId4"/>
    <p:sldId id="320" r:id="rId5"/>
    <p:sldId id="321" r:id="rId6"/>
    <p:sldId id="323" r:id="rId7"/>
    <p:sldId id="351" r:id="rId8"/>
    <p:sldId id="322" r:id="rId9"/>
    <p:sldId id="352" r:id="rId10"/>
    <p:sldId id="354" r:id="rId11"/>
    <p:sldId id="385" r:id="rId12"/>
    <p:sldId id="393" r:id="rId13"/>
    <p:sldId id="383" r:id="rId14"/>
    <p:sldId id="358" r:id="rId15"/>
    <p:sldId id="325" r:id="rId16"/>
    <p:sldId id="360" r:id="rId17"/>
    <p:sldId id="361" r:id="rId18"/>
    <p:sldId id="362" r:id="rId19"/>
    <p:sldId id="363" r:id="rId20"/>
    <p:sldId id="365" r:id="rId21"/>
    <p:sldId id="350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9" r:id="rId35"/>
    <p:sldId id="380" r:id="rId36"/>
    <p:sldId id="381" r:id="rId37"/>
    <p:sldId id="378" r:id="rId38"/>
    <p:sldId id="388" r:id="rId39"/>
    <p:sldId id="390" r:id="rId40"/>
    <p:sldId id="389" r:id="rId41"/>
    <p:sldId id="386" r:id="rId42"/>
    <p:sldId id="392" r:id="rId43"/>
    <p:sldId id="394" r:id="rId4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027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52" autoAdjust="0"/>
    <p:restoredTop sz="94660"/>
  </p:normalViewPr>
  <p:slideViewPr>
    <p:cSldViewPr>
      <p:cViewPr>
        <p:scale>
          <a:sx n="76" d="100"/>
          <a:sy n="76" d="100"/>
        </p:scale>
        <p:origin x="-121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slide" Target="../slides/slide26.xml"/><Relationship Id="rId1" Type="http://schemas.openxmlformats.org/officeDocument/2006/relationships/slide" Target="../slides/slide2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A57947-48E1-4ECF-A09E-65A021E0A29A}" type="doc">
      <dgm:prSet loTypeId="urn:microsoft.com/office/officeart/2005/8/layout/list1" loCatId="list" qsTypeId="urn:microsoft.com/office/officeart/2005/8/quickstyle/simple1#1" qsCatId="simple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5FF57FC1-D2F8-46D1-AC5E-D3B073EC8BE4}">
      <dgm:prSet phldrT="[Texto]" custT="1"/>
      <dgm:spPr/>
      <dgm:t>
        <a:bodyPr/>
        <a:lstStyle/>
        <a:p>
          <a:pPr algn="ctr"/>
          <a:r>
            <a:rPr lang="pt-BR" sz="2000" b="1" dirty="0" smtClean="0">
              <a:hlinkClick xmlns:r="http://schemas.openxmlformats.org/officeDocument/2006/relationships" r:id="rId1" action="ppaction://hlinksldjump"/>
            </a:rPr>
            <a:t>Igualdade</a:t>
          </a:r>
          <a:endParaRPr lang="pt-BR" sz="2000" b="1" dirty="0"/>
        </a:p>
      </dgm:t>
    </dgm:pt>
    <dgm:pt modelId="{C006C230-8CE2-4E94-A1A6-85FAD5C8CB30}" type="parTrans" cxnId="{1C71886D-B583-4DA6-9BC0-9D48AA2F9D76}">
      <dgm:prSet/>
      <dgm:spPr/>
      <dgm:t>
        <a:bodyPr/>
        <a:lstStyle/>
        <a:p>
          <a:endParaRPr lang="pt-BR"/>
        </a:p>
      </dgm:t>
    </dgm:pt>
    <dgm:pt modelId="{95982E76-BD54-455C-8E3B-0584F2841F7C}" type="sibTrans" cxnId="{1C71886D-B583-4DA6-9BC0-9D48AA2F9D76}">
      <dgm:prSet/>
      <dgm:spPr/>
      <dgm:t>
        <a:bodyPr/>
        <a:lstStyle/>
        <a:p>
          <a:endParaRPr lang="pt-BR"/>
        </a:p>
      </dgm:t>
    </dgm:pt>
    <dgm:pt modelId="{604A3836-8176-4816-85D0-26043B5EC398}">
      <dgm:prSet phldrT="[Texto]" custT="1"/>
      <dgm:spPr/>
      <dgm:t>
        <a:bodyPr/>
        <a:lstStyle/>
        <a:p>
          <a:pPr algn="ctr"/>
          <a:r>
            <a:rPr lang="pt-BR" sz="2000" b="1" dirty="0" smtClean="0">
              <a:hlinkClick xmlns:r="http://schemas.openxmlformats.org/officeDocument/2006/relationships" r:id="rId2" action="ppaction://hlinksldjump"/>
            </a:rPr>
            <a:t>Adição</a:t>
          </a:r>
          <a:endParaRPr lang="pt-BR" sz="2000" b="1" dirty="0"/>
        </a:p>
      </dgm:t>
    </dgm:pt>
    <dgm:pt modelId="{ED211160-7D8B-45F3-806F-5E22794C57B9}" type="parTrans" cxnId="{EF5C695C-F752-463E-9326-C84865D66206}">
      <dgm:prSet/>
      <dgm:spPr/>
      <dgm:t>
        <a:bodyPr/>
        <a:lstStyle/>
        <a:p>
          <a:endParaRPr lang="pt-BR"/>
        </a:p>
      </dgm:t>
    </dgm:pt>
    <dgm:pt modelId="{5C108A05-DDE7-405C-B825-77BCCDCACABA}" type="sibTrans" cxnId="{EF5C695C-F752-463E-9326-C84865D66206}">
      <dgm:prSet/>
      <dgm:spPr/>
      <dgm:t>
        <a:bodyPr/>
        <a:lstStyle/>
        <a:p>
          <a:endParaRPr lang="pt-BR"/>
        </a:p>
      </dgm:t>
    </dgm:pt>
    <dgm:pt modelId="{668D0D6E-9BF0-4425-8398-AD90896EFDE7}">
      <dgm:prSet phldrT="[Texto]" custT="1"/>
      <dgm:spPr/>
      <dgm:t>
        <a:bodyPr/>
        <a:lstStyle/>
        <a:p>
          <a:pPr algn="ctr"/>
          <a:r>
            <a:rPr lang="pt-BR" sz="2000" b="1" dirty="0" smtClean="0">
              <a:hlinkClick xmlns:r="http://schemas.openxmlformats.org/officeDocument/2006/relationships" r:id="rId3" action="ppaction://hlinksldjump"/>
            </a:rPr>
            <a:t>Multiplicação</a:t>
          </a:r>
          <a:endParaRPr lang="pt-BR" sz="2000" b="1" dirty="0"/>
        </a:p>
      </dgm:t>
    </dgm:pt>
    <dgm:pt modelId="{398B4A7A-DCE1-4345-91F4-EEC9F8C0A98F}" type="parTrans" cxnId="{46D46CFB-E1EA-4B1D-870D-5FD92528DDAA}">
      <dgm:prSet/>
      <dgm:spPr/>
      <dgm:t>
        <a:bodyPr/>
        <a:lstStyle/>
        <a:p>
          <a:endParaRPr lang="pt-BR"/>
        </a:p>
      </dgm:t>
    </dgm:pt>
    <dgm:pt modelId="{1658D6FC-F5F7-4734-B807-9388146717B8}" type="sibTrans" cxnId="{46D46CFB-E1EA-4B1D-870D-5FD92528DDAA}">
      <dgm:prSet/>
      <dgm:spPr/>
      <dgm:t>
        <a:bodyPr/>
        <a:lstStyle/>
        <a:p>
          <a:endParaRPr lang="pt-BR"/>
        </a:p>
      </dgm:t>
    </dgm:pt>
    <dgm:pt modelId="{82FE9079-6B56-468C-BB85-A05A7201C100}" type="pres">
      <dgm:prSet presAssocID="{2DA57947-48E1-4ECF-A09E-65A021E0A29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FC507F9-B117-4023-85C2-7693A428C53A}" type="pres">
      <dgm:prSet presAssocID="{5FF57FC1-D2F8-46D1-AC5E-D3B073EC8BE4}" presName="parentLin" presStyleCnt="0"/>
      <dgm:spPr/>
    </dgm:pt>
    <dgm:pt modelId="{7197C0CE-F3AD-4226-A057-15CC71850E0B}" type="pres">
      <dgm:prSet presAssocID="{5FF57FC1-D2F8-46D1-AC5E-D3B073EC8BE4}" presName="parentLeftMargin" presStyleLbl="node1" presStyleIdx="0" presStyleCnt="3"/>
      <dgm:spPr/>
      <dgm:t>
        <a:bodyPr/>
        <a:lstStyle/>
        <a:p>
          <a:endParaRPr lang="pt-BR"/>
        </a:p>
      </dgm:t>
    </dgm:pt>
    <dgm:pt modelId="{0E248936-F892-462C-841B-86D01DB0F6F2}" type="pres">
      <dgm:prSet presAssocID="{5FF57FC1-D2F8-46D1-AC5E-D3B073EC8BE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52B5A9D-A43A-4029-9661-8809419112D5}" type="pres">
      <dgm:prSet presAssocID="{5FF57FC1-D2F8-46D1-AC5E-D3B073EC8BE4}" presName="negativeSpace" presStyleCnt="0"/>
      <dgm:spPr/>
    </dgm:pt>
    <dgm:pt modelId="{F6189785-A324-48E6-9C18-F958E2DBD77B}" type="pres">
      <dgm:prSet presAssocID="{5FF57FC1-D2F8-46D1-AC5E-D3B073EC8BE4}" presName="childText" presStyleLbl="conFgAcc1" presStyleIdx="0" presStyleCnt="3">
        <dgm:presLayoutVars>
          <dgm:bulletEnabled val="1"/>
        </dgm:presLayoutVars>
      </dgm:prSet>
      <dgm:spPr/>
    </dgm:pt>
    <dgm:pt modelId="{E251F893-2914-4A45-BF78-1904123C9A84}" type="pres">
      <dgm:prSet presAssocID="{95982E76-BD54-455C-8E3B-0584F2841F7C}" presName="spaceBetweenRectangles" presStyleCnt="0"/>
      <dgm:spPr/>
    </dgm:pt>
    <dgm:pt modelId="{C702EF2A-1648-4F84-BB72-0795BC68A571}" type="pres">
      <dgm:prSet presAssocID="{604A3836-8176-4816-85D0-26043B5EC398}" presName="parentLin" presStyleCnt="0"/>
      <dgm:spPr/>
    </dgm:pt>
    <dgm:pt modelId="{716F5C82-AF54-422F-83EA-064B954E0C90}" type="pres">
      <dgm:prSet presAssocID="{604A3836-8176-4816-85D0-26043B5EC398}" presName="parentLeftMargin" presStyleLbl="node1" presStyleIdx="0" presStyleCnt="3"/>
      <dgm:spPr/>
      <dgm:t>
        <a:bodyPr/>
        <a:lstStyle/>
        <a:p>
          <a:endParaRPr lang="pt-BR"/>
        </a:p>
      </dgm:t>
    </dgm:pt>
    <dgm:pt modelId="{3BA9E95B-8EFC-4D39-9AA9-A185675388C0}" type="pres">
      <dgm:prSet presAssocID="{604A3836-8176-4816-85D0-26043B5EC39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2F51012-C348-4F3F-90D9-B5AD2AD78EC7}" type="pres">
      <dgm:prSet presAssocID="{604A3836-8176-4816-85D0-26043B5EC398}" presName="negativeSpace" presStyleCnt="0"/>
      <dgm:spPr/>
    </dgm:pt>
    <dgm:pt modelId="{77282B41-3C44-4979-A810-9F41022508A5}" type="pres">
      <dgm:prSet presAssocID="{604A3836-8176-4816-85D0-26043B5EC398}" presName="childText" presStyleLbl="conFgAcc1" presStyleIdx="1" presStyleCnt="3" custLinFactY="26939" custLinFactNeighborX="11019" custLinFactNeighborY="100000">
        <dgm:presLayoutVars>
          <dgm:bulletEnabled val="1"/>
        </dgm:presLayoutVars>
      </dgm:prSet>
      <dgm:spPr/>
    </dgm:pt>
    <dgm:pt modelId="{CAF900DA-E26D-479F-B525-99E4F9051E1A}" type="pres">
      <dgm:prSet presAssocID="{5C108A05-DDE7-405C-B825-77BCCDCACABA}" presName="spaceBetweenRectangles" presStyleCnt="0"/>
      <dgm:spPr/>
    </dgm:pt>
    <dgm:pt modelId="{9C9BE5DE-0414-46B5-914D-0BB5DF9927BC}" type="pres">
      <dgm:prSet presAssocID="{668D0D6E-9BF0-4425-8398-AD90896EFDE7}" presName="parentLin" presStyleCnt="0"/>
      <dgm:spPr/>
    </dgm:pt>
    <dgm:pt modelId="{461FC3C8-237F-410D-88A3-85FD54230D38}" type="pres">
      <dgm:prSet presAssocID="{668D0D6E-9BF0-4425-8398-AD90896EFDE7}" presName="parentLeftMargin" presStyleLbl="node1" presStyleIdx="1" presStyleCnt="3"/>
      <dgm:spPr/>
      <dgm:t>
        <a:bodyPr/>
        <a:lstStyle/>
        <a:p>
          <a:endParaRPr lang="pt-BR"/>
        </a:p>
      </dgm:t>
    </dgm:pt>
    <dgm:pt modelId="{A9B7B833-7B08-407C-A684-EA721AF64C29}" type="pres">
      <dgm:prSet presAssocID="{668D0D6E-9BF0-4425-8398-AD90896EFDE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E49DFAE-33F7-45EC-9509-DBD98D460058}" type="pres">
      <dgm:prSet presAssocID="{668D0D6E-9BF0-4425-8398-AD90896EFDE7}" presName="negativeSpace" presStyleCnt="0"/>
      <dgm:spPr/>
    </dgm:pt>
    <dgm:pt modelId="{EDCA3E12-A9AF-4623-A877-F49140CF917F}" type="pres">
      <dgm:prSet presAssocID="{668D0D6E-9BF0-4425-8398-AD90896EFDE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9AF61D5-23CC-4CE8-8EA3-24AF7952D206}" type="presOf" srcId="{5FF57FC1-D2F8-46D1-AC5E-D3B073EC8BE4}" destId="{7197C0CE-F3AD-4226-A057-15CC71850E0B}" srcOrd="0" destOrd="0" presId="urn:microsoft.com/office/officeart/2005/8/layout/list1"/>
    <dgm:cxn modelId="{DDA9B542-B73D-4A77-8EE9-C492B01A2F2E}" type="presOf" srcId="{604A3836-8176-4816-85D0-26043B5EC398}" destId="{716F5C82-AF54-422F-83EA-064B954E0C90}" srcOrd="0" destOrd="0" presId="urn:microsoft.com/office/officeart/2005/8/layout/list1"/>
    <dgm:cxn modelId="{1C71886D-B583-4DA6-9BC0-9D48AA2F9D76}" srcId="{2DA57947-48E1-4ECF-A09E-65A021E0A29A}" destId="{5FF57FC1-D2F8-46D1-AC5E-D3B073EC8BE4}" srcOrd="0" destOrd="0" parTransId="{C006C230-8CE2-4E94-A1A6-85FAD5C8CB30}" sibTransId="{95982E76-BD54-455C-8E3B-0584F2841F7C}"/>
    <dgm:cxn modelId="{8437715B-1490-470C-83C4-611C4694523C}" type="presOf" srcId="{668D0D6E-9BF0-4425-8398-AD90896EFDE7}" destId="{A9B7B833-7B08-407C-A684-EA721AF64C29}" srcOrd="1" destOrd="0" presId="urn:microsoft.com/office/officeart/2005/8/layout/list1"/>
    <dgm:cxn modelId="{5C84EFD9-F878-4FCF-BCC3-420FE291C5B6}" type="presOf" srcId="{2DA57947-48E1-4ECF-A09E-65A021E0A29A}" destId="{82FE9079-6B56-468C-BB85-A05A7201C100}" srcOrd="0" destOrd="0" presId="urn:microsoft.com/office/officeart/2005/8/layout/list1"/>
    <dgm:cxn modelId="{EF5C695C-F752-463E-9326-C84865D66206}" srcId="{2DA57947-48E1-4ECF-A09E-65A021E0A29A}" destId="{604A3836-8176-4816-85D0-26043B5EC398}" srcOrd="1" destOrd="0" parTransId="{ED211160-7D8B-45F3-806F-5E22794C57B9}" sibTransId="{5C108A05-DDE7-405C-B825-77BCCDCACABA}"/>
    <dgm:cxn modelId="{DAD1D6EA-A984-4198-BC48-07357C8EB8E0}" type="presOf" srcId="{5FF57FC1-D2F8-46D1-AC5E-D3B073EC8BE4}" destId="{0E248936-F892-462C-841B-86D01DB0F6F2}" srcOrd="1" destOrd="0" presId="urn:microsoft.com/office/officeart/2005/8/layout/list1"/>
    <dgm:cxn modelId="{C3535A34-81FF-4D93-B8CE-0436674FB6C3}" type="presOf" srcId="{604A3836-8176-4816-85D0-26043B5EC398}" destId="{3BA9E95B-8EFC-4D39-9AA9-A185675388C0}" srcOrd="1" destOrd="0" presId="urn:microsoft.com/office/officeart/2005/8/layout/list1"/>
    <dgm:cxn modelId="{51622812-F2E7-446D-8EEE-EF06029FA777}" type="presOf" srcId="{668D0D6E-9BF0-4425-8398-AD90896EFDE7}" destId="{461FC3C8-237F-410D-88A3-85FD54230D38}" srcOrd="0" destOrd="0" presId="urn:microsoft.com/office/officeart/2005/8/layout/list1"/>
    <dgm:cxn modelId="{46D46CFB-E1EA-4B1D-870D-5FD92528DDAA}" srcId="{2DA57947-48E1-4ECF-A09E-65A021E0A29A}" destId="{668D0D6E-9BF0-4425-8398-AD90896EFDE7}" srcOrd="2" destOrd="0" parTransId="{398B4A7A-DCE1-4345-91F4-EEC9F8C0A98F}" sibTransId="{1658D6FC-F5F7-4734-B807-9388146717B8}"/>
    <dgm:cxn modelId="{1379CA99-A7D2-4E5C-AAB2-BEC8979BFF59}" type="presParOf" srcId="{82FE9079-6B56-468C-BB85-A05A7201C100}" destId="{8FC507F9-B117-4023-85C2-7693A428C53A}" srcOrd="0" destOrd="0" presId="urn:microsoft.com/office/officeart/2005/8/layout/list1"/>
    <dgm:cxn modelId="{80A75C25-6FA9-4A12-AE27-721110081CC4}" type="presParOf" srcId="{8FC507F9-B117-4023-85C2-7693A428C53A}" destId="{7197C0CE-F3AD-4226-A057-15CC71850E0B}" srcOrd="0" destOrd="0" presId="urn:microsoft.com/office/officeart/2005/8/layout/list1"/>
    <dgm:cxn modelId="{3510A225-50CF-463E-805E-DB92905758B6}" type="presParOf" srcId="{8FC507F9-B117-4023-85C2-7693A428C53A}" destId="{0E248936-F892-462C-841B-86D01DB0F6F2}" srcOrd="1" destOrd="0" presId="urn:microsoft.com/office/officeart/2005/8/layout/list1"/>
    <dgm:cxn modelId="{B63915EC-B310-400D-BC26-DA8CA07E188C}" type="presParOf" srcId="{82FE9079-6B56-468C-BB85-A05A7201C100}" destId="{A52B5A9D-A43A-4029-9661-8809419112D5}" srcOrd="1" destOrd="0" presId="urn:microsoft.com/office/officeart/2005/8/layout/list1"/>
    <dgm:cxn modelId="{BA18127A-E700-4075-B867-AF76C6F0448E}" type="presParOf" srcId="{82FE9079-6B56-468C-BB85-A05A7201C100}" destId="{F6189785-A324-48E6-9C18-F958E2DBD77B}" srcOrd="2" destOrd="0" presId="urn:microsoft.com/office/officeart/2005/8/layout/list1"/>
    <dgm:cxn modelId="{D32E0ECC-2E46-4453-85B0-186DEDDA4743}" type="presParOf" srcId="{82FE9079-6B56-468C-BB85-A05A7201C100}" destId="{E251F893-2914-4A45-BF78-1904123C9A84}" srcOrd="3" destOrd="0" presId="urn:microsoft.com/office/officeart/2005/8/layout/list1"/>
    <dgm:cxn modelId="{09F039D4-05EB-4988-B5B3-2D01AEB52E2F}" type="presParOf" srcId="{82FE9079-6B56-468C-BB85-A05A7201C100}" destId="{C702EF2A-1648-4F84-BB72-0795BC68A571}" srcOrd="4" destOrd="0" presId="urn:microsoft.com/office/officeart/2005/8/layout/list1"/>
    <dgm:cxn modelId="{2998F373-D448-425D-8E84-6DA29C221082}" type="presParOf" srcId="{C702EF2A-1648-4F84-BB72-0795BC68A571}" destId="{716F5C82-AF54-422F-83EA-064B954E0C90}" srcOrd="0" destOrd="0" presId="urn:microsoft.com/office/officeart/2005/8/layout/list1"/>
    <dgm:cxn modelId="{38B275D6-6787-4DEA-830F-C9E70E335C08}" type="presParOf" srcId="{C702EF2A-1648-4F84-BB72-0795BC68A571}" destId="{3BA9E95B-8EFC-4D39-9AA9-A185675388C0}" srcOrd="1" destOrd="0" presId="urn:microsoft.com/office/officeart/2005/8/layout/list1"/>
    <dgm:cxn modelId="{2B8072F5-75ED-4C79-9733-AB1154FE0F99}" type="presParOf" srcId="{82FE9079-6B56-468C-BB85-A05A7201C100}" destId="{12F51012-C348-4F3F-90D9-B5AD2AD78EC7}" srcOrd="5" destOrd="0" presId="urn:microsoft.com/office/officeart/2005/8/layout/list1"/>
    <dgm:cxn modelId="{E43E01D8-135D-4EC8-BD7D-E96A23991FE6}" type="presParOf" srcId="{82FE9079-6B56-468C-BB85-A05A7201C100}" destId="{77282B41-3C44-4979-A810-9F41022508A5}" srcOrd="6" destOrd="0" presId="urn:microsoft.com/office/officeart/2005/8/layout/list1"/>
    <dgm:cxn modelId="{2C95901F-B62D-41C0-8EC0-0752853296BD}" type="presParOf" srcId="{82FE9079-6B56-468C-BB85-A05A7201C100}" destId="{CAF900DA-E26D-479F-B525-99E4F9051E1A}" srcOrd="7" destOrd="0" presId="urn:microsoft.com/office/officeart/2005/8/layout/list1"/>
    <dgm:cxn modelId="{C0CD75FA-112A-4D8E-8F31-C31E4BACBEC7}" type="presParOf" srcId="{82FE9079-6B56-468C-BB85-A05A7201C100}" destId="{9C9BE5DE-0414-46B5-914D-0BB5DF9927BC}" srcOrd="8" destOrd="0" presId="urn:microsoft.com/office/officeart/2005/8/layout/list1"/>
    <dgm:cxn modelId="{A41D37B8-D9A0-42DC-BE3C-378F9A2B6B88}" type="presParOf" srcId="{9C9BE5DE-0414-46B5-914D-0BB5DF9927BC}" destId="{461FC3C8-237F-410D-88A3-85FD54230D38}" srcOrd="0" destOrd="0" presId="urn:microsoft.com/office/officeart/2005/8/layout/list1"/>
    <dgm:cxn modelId="{8760A4E4-F5D5-432B-9F1C-9696DCA776F0}" type="presParOf" srcId="{9C9BE5DE-0414-46B5-914D-0BB5DF9927BC}" destId="{A9B7B833-7B08-407C-A684-EA721AF64C29}" srcOrd="1" destOrd="0" presId="urn:microsoft.com/office/officeart/2005/8/layout/list1"/>
    <dgm:cxn modelId="{A165C7E9-9F64-45B4-B7FB-96EEAF4F3D90}" type="presParOf" srcId="{82FE9079-6B56-468C-BB85-A05A7201C100}" destId="{4E49DFAE-33F7-45EC-9509-DBD98D460058}" srcOrd="9" destOrd="0" presId="urn:microsoft.com/office/officeart/2005/8/layout/list1"/>
    <dgm:cxn modelId="{B87B3731-849C-4D79-87E7-1EC858364F19}" type="presParOf" srcId="{82FE9079-6B56-468C-BB85-A05A7201C100}" destId="{EDCA3E12-A9AF-4623-A877-F49140CF917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6189785-A324-48E6-9C18-F958E2DBD77B}">
      <dsp:nvSpPr>
        <dsp:cNvPr id="0" name=""/>
        <dsp:cNvSpPr/>
      </dsp:nvSpPr>
      <dsp:spPr>
        <a:xfrm>
          <a:off x="0" y="249411"/>
          <a:ext cx="3096344" cy="3780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48936-F892-462C-841B-86D01DB0F6F2}">
      <dsp:nvSpPr>
        <dsp:cNvPr id="0" name=""/>
        <dsp:cNvSpPr/>
      </dsp:nvSpPr>
      <dsp:spPr>
        <a:xfrm>
          <a:off x="154817" y="28011"/>
          <a:ext cx="216744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24" tIns="0" rIns="81924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>
              <a:hlinkClick xmlns:r="http://schemas.openxmlformats.org/officeDocument/2006/relationships" r:id="" action="ppaction://hlinksldjump"/>
            </a:rPr>
            <a:t>Igualdade</a:t>
          </a:r>
          <a:endParaRPr lang="pt-BR" sz="2000" b="1" kern="1200" dirty="0"/>
        </a:p>
      </dsp:txBody>
      <dsp:txXfrm>
        <a:off x="154817" y="28011"/>
        <a:ext cx="2167440" cy="442800"/>
      </dsp:txXfrm>
    </dsp:sp>
    <dsp:sp modelId="{77282B41-3C44-4979-A810-9F41022508A5}">
      <dsp:nvSpPr>
        <dsp:cNvPr id="0" name=""/>
        <dsp:cNvSpPr/>
      </dsp:nvSpPr>
      <dsp:spPr>
        <a:xfrm>
          <a:off x="0" y="1112641"/>
          <a:ext cx="3096344" cy="3780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9E95B-8EFC-4D39-9AA9-A185675388C0}">
      <dsp:nvSpPr>
        <dsp:cNvPr id="0" name=""/>
        <dsp:cNvSpPr/>
      </dsp:nvSpPr>
      <dsp:spPr>
        <a:xfrm>
          <a:off x="154817" y="708411"/>
          <a:ext cx="216744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24" tIns="0" rIns="81924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>
              <a:hlinkClick xmlns:r="http://schemas.openxmlformats.org/officeDocument/2006/relationships" r:id="" action="ppaction://hlinksldjump"/>
            </a:rPr>
            <a:t>Adição</a:t>
          </a:r>
          <a:endParaRPr lang="pt-BR" sz="2000" b="1" kern="1200" dirty="0"/>
        </a:p>
      </dsp:txBody>
      <dsp:txXfrm>
        <a:off x="154817" y="708411"/>
        <a:ext cx="2167440" cy="442800"/>
      </dsp:txXfrm>
    </dsp:sp>
    <dsp:sp modelId="{EDCA3E12-A9AF-4623-A877-F49140CF917F}">
      <dsp:nvSpPr>
        <dsp:cNvPr id="0" name=""/>
        <dsp:cNvSpPr/>
      </dsp:nvSpPr>
      <dsp:spPr>
        <a:xfrm>
          <a:off x="0" y="1610212"/>
          <a:ext cx="3096344" cy="3780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B7B833-7B08-407C-A684-EA721AF64C29}">
      <dsp:nvSpPr>
        <dsp:cNvPr id="0" name=""/>
        <dsp:cNvSpPr/>
      </dsp:nvSpPr>
      <dsp:spPr>
        <a:xfrm>
          <a:off x="154817" y="1388812"/>
          <a:ext cx="216744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24" tIns="0" rIns="81924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>
              <a:hlinkClick xmlns:r="http://schemas.openxmlformats.org/officeDocument/2006/relationships" r:id="" action="ppaction://hlinksldjump"/>
            </a:rPr>
            <a:t>Multiplicação</a:t>
          </a:r>
          <a:endParaRPr lang="pt-BR" sz="2000" b="1" kern="1200" dirty="0"/>
        </a:p>
      </dsp:txBody>
      <dsp:txXfrm>
        <a:off x="154817" y="1388812"/>
        <a:ext cx="2167440" cy="442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image" Target="../media/image51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12" Type="http://schemas.openxmlformats.org/officeDocument/2006/relationships/image" Target="../media/image50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11" Type="http://schemas.openxmlformats.org/officeDocument/2006/relationships/image" Target="../media/image49.wmf"/><Relationship Id="rId5" Type="http://schemas.openxmlformats.org/officeDocument/2006/relationships/image" Target="../media/image43.wmf"/><Relationship Id="rId15" Type="http://schemas.openxmlformats.org/officeDocument/2006/relationships/image" Target="../media/image53.wmf"/><Relationship Id="rId10" Type="http://schemas.openxmlformats.org/officeDocument/2006/relationships/image" Target="../media/image48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Relationship Id="rId14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image" Target="../media/image74.wmf"/><Relationship Id="rId18" Type="http://schemas.openxmlformats.org/officeDocument/2006/relationships/image" Target="../media/image7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12" Type="http://schemas.openxmlformats.org/officeDocument/2006/relationships/image" Target="../media/image73.wmf"/><Relationship Id="rId17" Type="http://schemas.openxmlformats.org/officeDocument/2006/relationships/image" Target="../media/image78.wmf"/><Relationship Id="rId2" Type="http://schemas.openxmlformats.org/officeDocument/2006/relationships/image" Target="../media/image63.wmf"/><Relationship Id="rId16" Type="http://schemas.openxmlformats.org/officeDocument/2006/relationships/image" Target="../media/image77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11" Type="http://schemas.openxmlformats.org/officeDocument/2006/relationships/image" Target="../media/image72.wmf"/><Relationship Id="rId5" Type="http://schemas.openxmlformats.org/officeDocument/2006/relationships/image" Target="../media/image66.wmf"/><Relationship Id="rId15" Type="http://schemas.openxmlformats.org/officeDocument/2006/relationships/image" Target="../media/image76.wmf"/><Relationship Id="rId10" Type="http://schemas.openxmlformats.org/officeDocument/2006/relationships/image" Target="../media/image71.wmf"/><Relationship Id="rId4" Type="http://schemas.openxmlformats.org/officeDocument/2006/relationships/image" Target="../media/image65.wmf"/><Relationship Id="rId9" Type="http://schemas.openxmlformats.org/officeDocument/2006/relationships/image" Target="../media/image70.wmf"/><Relationship Id="rId14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CD893C0-BD4B-4F18-9A24-0AE003940F85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8061D5B-88D6-487B-9804-33ADF3D4DEB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32855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D4490-6331-48E6-9703-A73612D46CB3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EC86A-7E79-4E4A-9D81-798DCA1DCE1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E372D-9CE0-45BE-A16A-C3DC9C4A2932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3C864-3C0A-4C92-9481-E8478216F10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EBCDD-CF36-4018-A33B-616F854E4939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6DA1B-EF37-487A-84B1-5892E622C3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91924-4F5A-4EAB-924B-A2CDE57B5429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3749F-9771-42EF-B394-4423375B6C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A636F-B816-45D2-A0E7-F69E4FEEFA8D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B3A55-AAA6-4BA5-9269-07827887BA6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04A8A-FCAE-4DB6-928C-9F068696E220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96386-8261-447D-AF84-D2F986E1F04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E101E-0561-42E3-809C-D68CB73A5C88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A131E-0650-414C-A11A-0106D0D201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D260B-D2BB-4F84-8A7B-C4CD8A571E06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042AE-8A13-4A06-AE28-1B041C9FE1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44792-BAC9-4CCD-BC43-EB53A1D6406F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57503-8BB5-4C53-B84B-FE6C37EEBAB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CA030-9E94-4B81-A50D-9DDC1D1A121F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FD435-A23D-4936-BB1D-975E0FF1ED8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719DA-2DB4-43D1-B386-585BFDE45109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ED721-7A43-4AF7-9BB3-EE17FB1D9CA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A3D43-A508-4A9A-8216-775170E41662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550F2-0E1D-420B-9927-9310A1A793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44AA3-DEB5-48F7-96C5-7669F18BCC01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5A240-1975-433C-B2D0-7DB4458F577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38A53-7F84-47DA-8EB9-23892EAF907B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06A53-2686-497F-A256-FB72BF29FAB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DC1AF-F64A-4CD5-B594-6599292E122A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222F0-4F0D-48CA-A64E-9E8D1328832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66670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43471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848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11245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81567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05688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550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673AD-6A12-4479-8AE4-9F4A43A1268C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2BBCE-F510-4A92-9A93-A48F887180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40847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3786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24972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361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3EFD4-B03F-474C-9664-DBD2400AD26F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29BDC-1AD9-48D0-AA45-1C69E865D8E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37565-1A8C-421C-B3C7-3A6A88E2A7A4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1B187-E3E0-42CF-8C86-81E629F9B8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AD8F9-A5AA-4342-9EEF-BB47DC217489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64A34-7AD8-4103-BDAA-466D76FEEE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04E6F-D7C1-4E31-B52B-AC8F25800D34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2D1D1-A2E5-4E2F-83FB-C8BF510431E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243C3-FCFB-4333-99EA-B6C34510C6F9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E2825-B371-4064-8000-EB524CDF174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7C264-9200-4097-A293-F2C1EC712B8A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FF071-B74D-42A0-ACC4-8582CB73A7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2E7E52E-AFB7-42D9-BBFA-108D6EFB9541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23032B1-BEA1-40BB-9D51-3B4AAB91EE1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1" name="Imagem 6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3315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4DCE9A-CC56-4288-A6C2-AB7F05C95487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1BE5338-3023-459E-8B73-4A8BEB1C1F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18/11/2012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pic>
        <p:nvPicPr>
          <p:cNvPr id="7" name="Imagem 7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2151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//upload.wikimedia.org/wikipedia/commons/7/7b/MediatedReality_on_iPhone2009_07_13_21_33_39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0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oleObject" Target="../embeddings/oleObject23.bin"/><Relationship Id="rId4" Type="http://schemas.openxmlformats.org/officeDocument/2006/relationships/diagramLayout" Target="../diagrams/layout1.xml"/><Relationship Id="rId9" Type="http://schemas.openxmlformats.org/officeDocument/2006/relationships/oleObject" Target="../embeddings/oleObject2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slide" Target="slide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3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3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drikamath.wordpress.com/2012/02/07/sobre-os-nos/" TargetMode="External"/><Relationship Id="rId2" Type="http://schemas.openxmlformats.org/officeDocument/2006/relationships/hyperlink" Target="http://www.editorasegmento.com.br/RevistasDetalhes.aspx?item=13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portaldoprofessor.mec.gov.br/fichaTecnicaAula.html?aula=2637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oleObject" Target="../embeddings/oleObject45.bin"/><Relationship Id="rId18" Type="http://schemas.openxmlformats.org/officeDocument/2006/relationships/oleObject" Target="../embeddings/oleObject5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12" Type="http://schemas.openxmlformats.org/officeDocument/2006/relationships/oleObject" Target="../embeddings/oleObject44.bin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8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8.bin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7.bin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6.bin"/><Relationship Id="rId9" Type="http://schemas.openxmlformats.org/officeDocument/2006/relationships/oleObject" Target="../embeddings/oleObject41.bin"/><Relationship Id="rId14" Type="http://schemas.openxmlformats.org/officeDocument/2006/relationships/oleObject" Target="../embeddings/oleObject46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5.bin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4.bin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3.bin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2.bin"/><Relationship Id="rId9" Type="http://schemas.openxmlformats.org/officeDocument/2006/relationships/oleObject" Target="../embeddings/oleObject57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oleObject" Target="../embeddings/oleObject71.bin"/><Relationship Id="rId18" Type="http://schemas.openxmlformats.org/officeDocument/2006/relationships/oleObject" Target="../embeddings/oleObject7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5.bin"/><Relationship Id="rId12" Type="http://schemas.openxmlformats.org/officeDocument/2006/relationships/oleObject" Target="../embeddings/oleObject70.bin"/><Relationship Id="rId1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4.bin"/><Relationship Id="rId20" Type="http://schemas.openxmlformats.org/officeDocument/2006/relationships/oleObject" Target="../embeddings/oleObject78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4.bin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73.bin"/><Relationship Id="rId10" Type="http://schemas.openxmlformats.org/officeDocument/2006/relationships/oleObject" Target="../embeddings/oleObject68.bin"/><Relationship Id="rId19" Type="http://schemas.openxmlformats.org/officeDocument/2006/relationships/oleObject" Target="../embeddings/oleObject77.bin"/><Relationship Id="rId4" Type="http://schemas.openxmlformats.org/officeDocument/2006/relationships/oleObject" Target="../embeddings/oleObject62.bin"/><Relationship Id="rId9" Type="http://schemas.openxmlformats.org/officeDocument/2006/relationships/oleObject" Target="../embeddings/oleObject67.bin"/><Relationship Id="rId14" Type="http://schemas.openxmlformats.org/officeDocument/2006/relationships/oleObject" Target="../embeddings/oleObject72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ucsp.br/pos/edmat/ma/dissertacao/mario_servelli_rosa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educacao.uol.com.br/matematica" TargetMode="External"/><Relationship Id="rId13" Type="http://schemas.openxmlformats.org/officeDocument/2006/relationships/hyperlink" Target="http://revistaescola.abril.com.br/" TargetMode="External"/><Relationship Id="rId3" Type="http://schemas.openxmlformats.org/officeDocument/2006/relationships/hyperlink" Target="http://www.dominiopublico.gov.br/" TargetMode="External"/><Relationship Id="rId7" Type="http://schemas.openxmlformats.org/officeDocument/2006/relationships/hyperlink" Target="http://futuro.usp.br/" TargetMode="External"/><Relationship Id="rId12" Type="http://schemas.openxmlformats.org/officeDocument/2006/relationships/hyperlink" Target="http://www.ime.unicamp.br/lem/" TargetMode="External"/><Relationship Id="rId2" Type="http://schemas.openxmlformats.org/officeDocument/2006/relationships/hyperlink" Target="http://bit.ly/vencedoresp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bem.com.br/index.php" TargetMode="External"/><Relationship Id="rId11" Type="http://schemas.openxmlformats.org/officeDocument/2006/relationships/hyperlink" Target="http://www.enem.inep.gov.br/" TargetMode="External"/><Relationship Id="rId5" Type="http://schemas.openxmlformats.org/officeDocument/2006/relationships/hyperlink" Target="http://tvescola.mec.gov.br/" TargetMode="External"/><Relationship Id="rId15" Type="http://schemas.openxmlformats.org/officeDocument/2006/relationships/hyperlink" Target="http://www.sbhmat.com.br/" TargetMode="External"/><Relationship Id="rId10" Type="http://schemas.openxmlformats.org/officeDocument/2006/relationships/hyperlink" Target="http://www.eciencia.usp.br/" TargetMode="External"/><Relationship Id="rId4" Type="http://schemas.openxmlformats.org/officeDocument/2006/relationships/hyperlink" Target="http://www.gente.eti.br/edumatec/index.php?option=com_content&amp;view=article&amp;id=9&amp;Itemid=12" TargetMode="External"/><Relationship Id="rId9" Type="http://schemas.openxmlformats.org/officeDocument/2006/relationships/hyperlink" Target="http://portal.mec.gov.br/index.php?option=com_content&amp;view=article&amp;id=12814&amp;Itemid=872" TargetMode="External"/><Relationship Id="rId14" Type="http://schemas.openxmlformats.org/officeDocument/2006/relationships/hyperlink" Target="http://www.somatematica.com.br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6"/>
          <p:cNvSpPr txBox="1">
            <a:spLocks noChangeArrowheads="1"/>
          </p:cNvSpPr>
          <p:nvPr/>
        </p:nvSpPr>
        <p:spPr bwMode="auto">
          <a:xfrm>
            <a:off x="0" y="4503891"/>
            <a:ext cx="9143999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 </a:t>
            </a:r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Matemática e </a:t>
            </a: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suas </a:t>
            </a:r>
            <a:endParaRPr lang="pt-BR" sz="3600" b="1" dirty="0" smtClean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Tecnologias </a:t>
            </a: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- </a:t>
            </a:r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Matemática</a:t>
            </a:r>
            <a:endParaRPr lang="pt-BR" sz="3600" b="1" dirty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000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Ensino Médio,  </a:t>
            </a:r>
            <a:r>
              <a:rPr lang="pt-BR" sz="2000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3° Ano</a:t>
            </a:r>
            <a:endParaRPr lang="pt-BR" sz="2000" dirty="0" smtClean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Números complexos e suas propriedades</a:t>
            </a:r>
          </a:p>
        </p:txBody>
      </p:sp>
    </p:spTree>
    <p:extLst>
      <p:ext uri="{BB962C8B-B14F-4D97-AF65-F5344CB8AC3E}">
        <p14:creationId xmlns:p14="http://schemas.microsoft.com/office/powerpoint/2010/main" xmlns="" val="2666529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3º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Números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complexos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e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suas propriedades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699792" y="5229200"/>
            <a:ext cx="3240360" cy="13234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Em 1801 usou o símbolo </a:t>
            </a:r>
            <a:r>
              <a:rPr lang="pt-BR" sz="1600" b="1" dirty="0" smtClean="0"/>
              <a:t>i</a:t>
            </a:r>
            <a:r>
              <a:rPr lang="pt-BR" sz="1600" dirty="0" smtClean="0"/>
              <a:t>, criado por </a:t>
            </a:r>
            <a:r>
              <a:rPr lang="pt-BR" sz="1600" dirty="0" err="1" smtClean="0"/>
              <a:t>Euler</a:t>
            </a:r>
            <a:r>
              <a:rPr lang="pt-BR" sz="1600" dirty="0" smtClean="0"/>
              <a:t> e, após o seu uso amplificou a aceitação deste símbolo, criou a expressão Número Complexo.</a:t>
            </a:r>
            <a:endParaRPr lang="pt-BR" sz="16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2699792" y="1340768"/>
            <a:ext cx="3240360" cy="7694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200" dirty="0" smtClean="0">
                <a:solidFill>
                  <a:srgbClr val="FF0000"/>
                </a:solidFill>
              </a:rPr>
              <a:t>Carl </a:t>
            </a:r>
            <a:r>
              <a:rPr lang="pt-BR" sz="2200" dirty="0" err="1" smtClean="0">
                <a:solidFill>
                  <a:srgbClr val="FF0000"/>
                </a:solidFill>
              </a:rPr>
              <a:t>Friderich</a:t>
            </a:r>
            <a:r>
              <a:rPr lang="pt-BR" sz="2200" dirty="0" smtClean="0">
                <a:solidFill>
                  <a:srgbClr val="FF0000"/>
                </a:solidFill>
              </a:rPr>
              <a:t> Gauss</a:t>
            </a:r>
          </a:p>
          <a:p>
            <a:pPr algn="ctr"/>
            <a:r>
              <a:rPr lang="pt-BR" sz="2200" dirty="0" smtClean="0"/>
              <a:t>(1777-1855)</a:t>
            </a:r>
            <a:endParaRPr lang="pt-BR" sz="2200" dirty="0"/>
          </a:p>
        </p:txBody>
      </p:sp>
      <p:sp>
        <p:nvSpPr>
          <p:cNvPr id="5" name="CaixaDeTexto 4"/>
          <p:cNvSpPr txBox="1"/>
          <p:nvPr/>
        </p:nvSpPr>
        <p:spPr>
          <a:xfrm rot="5400000" flipV="1">
            <a:off x="4508704" y="3541658"/>
            <a:ext cx="326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Gottlieb</a:t>
            </a:r>
            <a:r>
              <a:rPr lang="pt-BR" sz="1000" dirty="0"/>
              <a:t> </a:t>
            </a:r>
            <a:r>
              <a:rPr lang="pt-BR" sz="1000" dirty="0" err="1"/>
              <a:t>Biermann</a:t>
            </a:r>
            <a:r>
              <a:rPr lang="pt-BR" sz="1000" dirty="0"/>
              <a:t> A. </a:t>
            </a:r>
            <a:r>
              <a:rPr lang="pt-BR" sz="1000" dirty="0" err="1"/>
              <a:t>Wittmann</a:t>
            </a:r>
            <a:r>
              <a:rPr lang="pt-BR" sz="1000" dirty="0"/>
              <a:t> / </a:t>
            </a:r>
            <a:r>
              <a:rPr lang="pt-BR" sz="1000" dirty="0" err="1"/>
              <a:t>Public</a:t>
            </a:r>
            <a:r>
              <a:rPr lang="pt-BR" sz="1000" dirty="0"/>
              <a:t> Domain</a:t>
            </a:r>
          </a:p>
        </p:txBody>
      </p:sp>
      <p:pic>
        <p:nvPicPr>
          <p:cNvPr id="6" name="Picture 2" descr="http://upload.wikimedia.org/wikipedia/commons/thumb/9/9b/Carl_Friedrich_Gauss.jpg/94px-Carl_Friedrich_Gaus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132856"/>
            <a:ext cx="3240360" cy="31254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9749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ítulo 7"/>
          <p:cNvSpPr>
            <a:spLocks noGrp="1"/>
          </p:cNvSpPr>
          <p:nvPr>
            <p:ph type="title"/>
          </p:nvPr>
        </p:nvSpPr>
        <p:spPr>
          <a:xfrm>
            <a:off x="539750" y="908050"/>
            <a:ext cx="8229600" cy="1143000"/>
          </a:xfrm>
        </p:spPr>
        <p:txBody>
          <a:bodyPr/>
          <a:lstStyle/>
          <a:p>
            <a:r>
              <a:rPr lang="pt-BR" sz="3200" smtClean="0">
                <a:solidFill>
                  <a:srgbClr val="FF0000"/>
                </a:solidFill>
              </a:rPr>
              <a:t>De olho na História da Matemática</a:t>
            </a:r>
            <a:endParaRPr lang="pt-BR" sz="3200" smtClean="0">
              <a:solidFill>
                <a:srgbClr val="0070C0"/>
              </a:solidFill>
            </a:endParaRP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468313" y="1916113"/>
            <a:ext cx="849630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/>
              <a:t>As equações do 2º grau surgiram há cerca de 1.700 a. </a:t>
            </a:r>
            <a:r>
              <a:rPr lang="pt-BR" sz="2200" dirty="0" smtClean="0"/>
              <a:t>C. </a:t>
            </a:r>
            <a:r>
              <a:rPr lang="pt-BR" sz="2200" dirty="0"/>
              <a:t>e, quando apareciam raízes quadradas de números negativos, concluía-se que o problema não tinha solução. Isso era difícil de acontecer, porque a maioria dos problemas eram formulados a partir de uma situação concreta.</a:t>
            </a:r>
          </a:p>
          <a:p>
            <a:pPr algn="just">
              <a:lnSpc>
                <a:spcPct val="150000"/>
              </a:lnSpc>
            </a:pPr>
            <a:endParaRPr lang="pt-BR" sz="2200" dirty="0"/>
          </a:p>
          <a:p>
            <a:pPr algn="just">
              <a:lnSpc>
                <a:spcPct val="150000"/>
              </a:lnSpc>
            </a:pPr>
            <a:r>
              <a:rPr lang="pt-BR" sz="2200" dirty="0"/>
              <a:t>O que realmente motivou a ampliação do </a:t>
            </a:r>
            <a:r>
              <a:rPr lang="pt-BR" sz="2200" dirty="0">
                <a:solidFill>
                  <a:srgbClr val="FF0000"/>
                </a:solidFill>
              </a:rPr>
              <a:t>Conjunto dos Números Reais</a:t>
            </a:r>
            <a:r>
              <a:rPr lang="pt-BR" sz="2200" dirty="0"/>
              <a:t> foram as resoluções das equações do 3º grau, em que apareceram raízes de números negativos. </a:t>
            </a:r>
            <a:endParaRPr lang="pt-BR" sz="2400" dirty="0"/>
          </a:p>
        </p:txBody>
      </p:sp>
      <p:sp>
        <p:nvSpPr>
          <p:cNvPr id="7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3º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Números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complexos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e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suas propriedades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ítulo 7"/>
          <p:cNvSpPr>
            <a:spLocks noGrp="1"/>
          </p:cNvSpPr>
          <p:nvPr>
            <p:ph type="title"/>
          </p:nvPr>
        </p:nvSpPr>
        <p:spPr>
          <a:xfrm>
            <a:off x="539750" y="908050"/>
            <a:ext cx="8229600" cy="1143000"/>
          </a:xfrm>
        </p:spPr>
        <p:txBody>
          <a:bodyPr/>
          <a:lstStyle/>
          <a:p>
            <a:r>
              <a:rPr lang="pt-BR" sz="3200" dirty="0" smtClean="0">
                <a:solidFill>
                  <a:srgbClr val="FF0000"/>
                </a:solidFill>
              </a:rPr>
              <a:t>Em busca de um novo conjunto</a:t>
            </a:r>
            <a:br>
              <a:rPr lang="pt-BR" sz="3200" dirty="0" smtClean="0">
                <a:solidFill>
                  <a:srgbClr val="FF0000"/>
                </a:solidFill>
              </a:rPr>
            </a:br>
            <a:endParaRPr lang="pt-BR" sz="2000" dirty="0" smtClean="0">
              <a:solidFill>
                <a:srgbClr val="0070C0"/>
              </a:solidFill>
            </a:endParaRP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395288" y="1916113"/>
            <a:ext cx="8497887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/>
              <a:t>No final do século XVIII e início do século XIX, matemáticos como </a:t>
            </a:r>
            <a:r>
              <a:rPr lang="pt-BR" sz="2200" dirty="0" err="1"/>
              <a:t>Tartaglia</a:t>
            </a:r>
            <a:r>
              <a:rPr lang="pt-BR" sz="2200" dirty="0"/>
              <a:t>, </a:t>
            </a:r>
            <a:r>
              <a:rPr lang="pt-BR" sz="2200" dirty="0" err="1"/>
              <a:t>Cardano</a:t>
            </a:r>
            <a:r>
              <a:rPr lang="pt-BR" sz="2200" dirty="0"/>
              <a:t> e </a:t>
            </a:r>
            <a:r>
              <a:rPr lang="pt-BR" sz="2200" dirty="0" err="1" smtClean="0"/>
              <a:t>Bombelli</a:t>
            </a:r>
            <a:r>
              <a:rPr lang="pt-BR" sz="2200" dirty="0" smtClean="0"/>
              <a:t>, </a:t>
            </a:r>
            <a:r>
              <a:rPr lang="pt-BR" sz="2200" dirty="0"/>
              <a:t>tentando resolver problemas relacionados </a:t>
            </a:r>
            <a:r>
              <a:rPr lang="pt-BR" sz="2200" dirty="0">
                <a:solidFill>
                  <a:srgbClr val="FF0000"/>
                </a:solidFill>
              </a:rPr>
              <a:t>à</a:t>
            </a:r>
            <a:r>
              <a:rPr lang="pt-BR" sz="2200" dirty="0" smtClean="0">
                <a:solidFill>
                  <a:srgbClr val="FF0000"/>
                </a:solidFill>
              </a:rPr>
              <a:t>s </a:t>
            </a:r>
            <a:r>
              <a:rPr lang="pt-BR" sz="2200" dirty="0">
                <a:solidFill>
                  <a:srgbClr val="FF0000"/>
                </a:solidFill>
              </a:rPr>
              <a:t>equações cúbicas</a:t>
            </a:r>
            <a:r>
              <a:rPr lang="pt-BR" sz="2200" dirty="0"/>
              <a:t>, enfrentaram um problema semelhante ao que vivenciamos agora.</a:t>
            </a:r>
          </a:p>
          <a:p>
            <a:pPr algn="ctr">
              <a:lnSpc>
                <a:spcPct val="150000"/>
              </a:lnSpc>
            </a:pPr>
            <a:r>
              <a:rPr lang="pt-BR" sz="2200" dirty="0">
                <a:solidFill>
                  <a:srgbClr val="0070C0"/>
                </a:solidFill>
              </a:rPr>
              <a:t>Como determinar a raiz quadrada de um número negativo? </a:t>
            </a:r>
          </a:p>
          <a:p>
            <a:pPr algn="just">
              <a:lnSpc>
                <a:spcPct val="150000"/>
              </a:lnSpc>
            </a:pPr>
            <a:r>
              <a:rPr lang="pt-BR" sz="2200" dirty="0"/>
              <a:t>Para responder a esse questionamento foi preciso </a:t>
            </a:r>
            <a:r>
              <a:rPr lang="pt-BR" sz="2200" dirty="0">
                <a:solidFill>
                  <a:srgbClr val="FF0000"/>
                </a:solidFill>
              </a:rPr>
              <a:t>AMPLIAR</a:t>
            </a:r>
            <a:r>
              <a:rPr lang="pt-BR" sz="2200" dirty="0"/>
              <a:t> o Conjunto dos Números </a:t>
            </a:r>
            <a:r>
              <a:rPr lang="pt-BR" sz="2200" dirty="0" smtClean="0"/>
              <a:t>Reais, pois </a:t>
            </a:r>
            <a:r>
              <a:rPr lang="pt-BR" sz="2200" i="1" dirty="0"/>
              <a:t>não existe nenhum número real </a:t>
            </a:r>
            <a:r>
              <a:rPr lang="pt-BR" sz="2200" i="1" dirty="0" smtClean="0"/>
              <a:t>que, </a:t>
            </a:r>
            <a:r>
              <a:rPr lang="pt-BR" sz="2200" i="1" dirty="0"/>
              <a:t>elevado ao </a:t>
            </a:r>
            <a:r>
              <a:rPr lang="pt-BR" sz="2200" i="1" dirty="0" smtClean="0"/>
              <a:t>quadrado, </a:t>
            </a:r>
            <a:r>
              <a:rPr lang="pt-BR" sz="2200" i="1" dirty="0"/>
              <a:t>resulte em  </a:t>
            </a:r>
            <a:r>
              <a:rPr lang="pt-BR" sz="2200" i="1" dirty="0" smtClean="0"/>
              <a:t>-10</a:t>
            </a:r>
            <a:r>
              <a:rPr lang="pt-BR" sz="2200" i="1" dirty="0"/>
              <a:t>.</a:t>
            </a:r>
            <a:endParaRPr lang="pt-BR" sz="2400" dirty="0"/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3º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Números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complexos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e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suas propriedades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268538" y="5589588"/>
            <a:ext cx="4391025" cy="647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>
              <a:defRPr/>
            </a:pPr>
            <a:r>
              <a:rPr lang="pt-BR" sz="1400" dirty="0"/>
              <a:t>A MATEMÁTICA É UMA CONSTRUÇÃO HUMANA!</a:t>
            </a:r>
          </a:p>
        </p:txBody>
      </p:sp>
      <p:sp>
        <p:nvSpPr>
          <p:cNvPr id="35844" name="Título 7"/>
          <p:cNvSpPr>
            <a:spLocks noGrp="1"/>
          </p:cNvSpPr>
          <p:nvPr>
            <p:ph type="title"/>
          </p:nvPr>
        </p:nvSpPr>
        <p:spPr>
          <a:xfrm>
            <a:off x="539750" y="908050"/>
            <a:ext cx="8229600" cy="1143000"/>
          </a:xfrm>
        </p:spPr>
        <p:txBody>
          <a:bodyPr/>
          <a:lstStyle/>
          <a:p>
            <a:r>
              <a:rPr lang="pt-BR" sz="3200" smtClean="0">
                <a:solidFill>
                  <a:srgbClr val="FF0000"/>
                </a:solidFill>
              </a:rPr>
              <a:t>O que diz a História da Matemática?</a:t>
            </a:r>
            <a:br>
              <a:rPr lang="pt-BR" sz="3200" smtClean="0">
                <a:solidFill>
                  <a:srgbClr val="FF0000"/>
                </a:solidFill>
              </a:rPr>
            </a:br>
            <a:endParaRPr lang="pt-BR" sz="2000" smtClean="0">
              <a:solidFill>
                <a:srgbClr val="0070C0"/>
              </a:solidFill>
            </a:endParaRP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395288" y="1916113"/>
            <a:ext cx="8497887" cy="383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err="1"/>
              <a:t>Bombelli</a:t>
            </a:r>
            <a:r>
              <a:rPr lang="pt-BR" sz="2000" dirty="0"/>
              <a:t> tentou encontrar regras para trabalhar com raízes quadradas de números negativos. Ele chamava </a:t>
            </a:r>
            <a:r>
              <a:rPr lang="pt-BR" sz="2000" dirty="0" smtClean="0"/>
              <a:t>esses </a:t>
            </a:r>
            <a:r>
              <a:rPr lang="pt-BR" sz="2000" dirty="0"/>
              <a:t>novos “números” de “fictícios”, “impossíveis”, “místicos” e “imaginários”.</a:t>
            </a:r>
          </a:p>
          <a:p>
            <a:pPr algn="just">
              <a:lnSpc>
                <a:spcPct val="150000"/>
              </a:lnSpc>
            </a:pPr>
            <a:endParaRPr lang="pt-BR" sz="2000" dirty="0"/>
          </a:p>
          <a:p>
            <a:pPr algn="just">
              <a:lnSpc>
                <a:spcPct val="150000"/>
              </a:lnSpc>
            </a:pPr>
            <a:r>
              <a:rPr lang="pt-BR" sz="2000" dirty="0"/>
              <a:t>Ele resolveu chamar         como um número qualquer (imaginário, fictício) e, usando as mesmas regras já conhecidas na Álgebra </a:t>
            </a:r>
            <a:r>
              <a:rPr lang="pt-BR" sz="2000" dirty="0" smtClean="0"/>
              <a:t>elementar, </a:t>
            </a:r>
            <a:r>
              <a:rPr lang="pt-BR" sz="2000" dirty="0"/>
              <a:t>deu a partida para a ampliação do Conjunto dos Números Reais. </a:t>
            </a:r>
          </a:p>
          <a:p>
            <a:pPr algn="just">
              <a:lnSpc>
                <a:spcPct val="150000"/>
              </a:lnSpc>
            </a:pPr>
            <a:r>
              <a:rPr lang="pt-BR" sz="2200" dirty="0"/>
              <a:t>  </a:t>
            </a:r>
            <a:endParaRPr lang="pt-BR" sz="2600" dirty="0"/>
          </a:p>
        </p:txBody>
      </p:sp>
      <p:graphicFrame>
        <p:nvGraphicFramePr>
          <p:cNvPr id="35841" name="Object 1"/>
          <p:cNvGraphicFramePr>
            <a:graphicFrameLocks noChangeAspect="1"/>
          </p:cNvGraphicFramePr>
          <p:nvPr/>
        </p:nvGraphicFramePr>
        <p:xfrm>
          <a:off x="2843213" y="3860800"/>
          <a:ext cx="576262" cy="392113"/>
        </p:xfrm>
        <a:graphic>
          <a:graphicData uri="http://schemas.openxmlformats.org/presentationml/2006/ole">
            <p:oleObj spid="_x0000_s35855" name="Equação" r:id="rId3" imgW="317087" imgH="215619" progId="Equation.3">
              <p:embed/>
            </p:oleObj>
          </a:graphicData>
        </a:graphic>
      </p:graphicFrame>
      <p:sp>
        <p:nvSpPr>
          <p:cNvPr id="7" name="Rosto feliz 6"/>
          <p:cNvSpPr/>
          <p:nvPr/>
        </p:nvSpPr>
        <p:spPr>
          <a:xfrm>
            <a:off x="2484438" y="5732463"/>
            <a:ext cx="358775" cy="360362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3º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Números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complexos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e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suas propriedades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8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Título 7"/>
          <p:cNvSpPr>
            <a:spLocks noGrp="1"/>
          </p:cNvSpPr>
          <p:nvPr>
            <p:ph type="title"/>
          </p:nvPr>
        </p:nvSpPr>
        <p:spPr>
          <a:xfrm>
            <a:off x="539750" y="765175"/>
            <a:ext cx="8229600" cy="1143000"/>
          </a:xfrm>
        </p:spPr>
        <p:txBody>
          <a:bodyPr/>
          <a:lstStyle/>
          <a:p>
            <a:r>
              <a:rPr lang="pt-BR" sz="3200" smtClean="0">
                <a:solidFill>
                  <a:srgbClr val="FF0000"/>
                </a:solidFill>
              </a:rPr>
              <a:t>A unidade imaginária</a:t>
            </a:r>
            <a:endParaRPr lang="pt-BR" sz="3200" smtClean="0">
              <a:solidFill>
                <a:srgbClr val="0070C0"/>
              </a:solidFill>
            </a:endParaRPr>
          </a:p>
        </p:txBody>
      </p:sp>
      <p:sp>
        <p:nvSpPr>
          <p:cNvPr id="122885" name="CaixaDeTexto 11"/>
          <p:cNvSpPr txBox="1">
            <a:spLocks noChangeArrowheads="1"/>
          </p:cNvSpPr>
          <p:nvPr/>
        </p:nvSpPr>
        <p:spPr bwMode="auto">
          <a:xfrm>
            <a:off x="323850" y="1916113"/>
            <a:ext cx="84963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/>
              <a:t>Em 1777, </a:t>
            </a:r>
            <a:r>
              <a:rPr lang="pt-BR" sz="2200" dirty="0" err="1"/>
              <a:t>Leonhard</a:t>
            </a:r>
            <a:r>
              <a:rPr lang="pt-BR" sz="2200" dirty="0"/>
              <a:t> </a:t>
            </a:r>
            <a:r>
              <a:rPr lang="pt-BR" sz="2200" dirty="0" smtClean="0"/>
              <a:t>Euler </a:t>
            </a:r>
            <a:r>
              <a:rPr lang="pt-BR" sz="2200" dirty="0"/>
              <a:t>utilizou pela primeira vez a letra </a:t>
            </a:r>
            <a:r>
              <a:rPr lang="pt-BR" sz="2200" b="1" dirty="0">
                <a:solidFill>
                  <a:srgbClr val="FF0000"/>
                </a:solidFill>
              </a:rPr>
              <a:t>i</a:t>
            </a:r>
            <a:r>
              <a:rPr lang="pt-BR" sz="2200" dirty="0"/>
              <a:t> para simbolizar         </a:t>
            </a:r>
            <a:r>
              <a:rPr lang="pt-BR" sz="2200" dirty="0" smtClean="0"/>
              <a:t>.</a:t>
            </a:r>
            <a:endParaRPr lang="pt-BR" sz="2200" dirty="0"/>
          </a:p>
          <a:p>
            <a:pPr algn="just">
              <a:lnSpc>
                <a:spcPct val="150000"/>
              </a:lnSpc>
            </a:pPr>
            <a:endParaRPr lang="pt-BR" sz="2200" dirty="0"/>
          </a:p>
          <a:p>
            <a:pPr algn="just">
              <a:lnSpc>
                <a:spcPct val="150000"/>
              </a:lnSpc>
            </a:pPr>
            <a:endParaRPr lang="pt-BR" sz="2200" dirty="0"/>
          </a:p>
          <a:p>
            <a:pPr algn="just">
              <a:lnSpc>
                <a:spcPct val="150000"/>
              </a:lnSpc>
            </a:pPr>
            <a:endParaRPr lang="pt-BR" sz="2200" dirty="0"/>
          </a:p>
          <a:p>
            <a:pPr algn="just">
              <a:lnSpc>
                <a:spcPct val="150000"/>
              </a:lnSpc>
            </a:pPr>
            <a:r>
              <a:rPr lang="pt-BR" sz="2200" dirty="0"/>
              <a:t>Essa representação permite a resolução de equações </a:t>
            </a:r>
            <a:r>
              <a:rPr lang="pt-BR" sz="2200" dirty="0" smtClean="0"/>
              <a:t>para as quais</a:t>
            </a:r>
            <a:r>
              <a:rPr lang="pt-BR" sz="2200" dirty="0" smtClean="0"/>
              <a:t> </a:t>
            </a:r>
            <a:r>
              <a:rPr lang="pt-BR" sz="2200" dirty="0"/>
              <a:t>em R não </a:t>
            </a:r>
            <a:r>
              <a:rPr lang="pt-BR" sz="2200" dirty="0" smtClean="0"/>
              <a:t>havia </a:t>
            </a:r>
            <a:r>
              <a:rPr lang="pt-BR" sz="2200" dirty="0"/>
              <a:t>solução, como a equação obtida por Maria Eduarda.</a:t>
            </a:r>
          </a:p>
        </p:txBody>
      </p:sp>
      <p:graphicFrame>
        <p:nvGraphicFramePr>
          <p:cNvPr id="122882" name="Object 2"/>
          <p:cNvGraphicFramePr>
            <a:graphicFrameLocks noChangeAspect="1"/>
          </p:cNvGraphicFramePr>
          <p:nvPr/>
        </p:nvGraphicFramePr>
        <p:xfrm>
          <a:off x="1763713" y="2565400"/>
          <a:ext cx="576262" cy="390525"/>
        </p:xfrm>
        <a:graphic>
          <a:graphicData uri="http://schemas.openxmlformats.org/presentationml/2006/ole">
            <p:oleObj spid="_x0000_s122896" name="Equação" r:id="rId3" imgW="317087" imgH="215619" progId="Equation.3">
              <p:embed/>
            </p:oleObj>
          </a:graphicData>
        </a:graphic>
      </p:graphicFrame>
      <p:sp>
        <p:nvSpPr>
          <p:cNvPr id="7" name="Retângulo 6"/>
          <p:cNvSpPr/>
          <p:nvPr/>
        </p:nvSpPr>
        <p:spPr>
          <a:xfrm>
            <a:off x="468313" y="3284538"/>
            <a:ext cx="8207375" cy="865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/>
              <a:t>O número </a:t>
            </a:r>
            <a:r>
              <a:rPr lang="pt-BR" sz="2400" dirty="0">
                <a:solidFill>
                  <a:srgbClr val="FF0000"/>
                </a:solidFill>
              </a:rPr>
              <a:t>i</a:t>
            </a:r>
            <a:r>
              <a:rPr lang="pt-BR" sz="2400" dirty="0"/>
              <a:t> tal que </a:t>
            </a:r>
            <a:r>
              <a:rPr lang="pt-BR" sz="2400" dirty="0">
                <a:solidFill>
                  <a:srgbClr val="FF0000"/>
                </a:solidFill>
              </a:rPr>
              <a:t>i</a:t>
            </a:r>
            <a:r>
              <a:rPr lang="pt-BR" sz="2400" i="1" baseline="30000" dirty="0">
                <a:solidFill>
                  <a:srgbClr val="FF0000"/>
                </a:solidFill>
              </a:rPr>
              <a:t>2</a:t>
            </a:r>
            <a:r>
              <a:rPr lang="pt-BR" sz="2400" dirty="0">
                <a:solidFill>
                  <a:srgbClr val="FF0000"/>
                </a:solidFill>
              </a:rPr>
              <a:t> = - 1 </a:t>
            </a:r>
            <a:r>
              <a:rPr lang="pt-BR" sz="2400" dirty="0"/>
              <a:t>é chamado de unidade imaginária</a:t>
            </a:r>
          </a:p>
        </p:txBody>
      </p: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3º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Números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complexos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e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suas propriedades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7" name="Título 7"/>
          <p:cNvSpPr>
            <a:spLocks noGrp="1"/>
          </p:cNvSpPr>
          <p:nvPr>
            <p:ph type="title"/>
          </p:nvPr>
        </p:nvSpPr>
        <p:spPr>
          <a:xfrm>
            <a:off x="539750" y="765175"/>
            <a:ext cx="8229600" cy="1143000"/>
          </a:xfrm>
        </p:spPr>
        <p:txBody>
          <a:bodyPr/>
          <a:lstStyle/>
          <a:p>
            <a:r>
              <a:rPr lang="pt-BR" sz="3200" smtClean="0">
                <a:solidFill>
                  <a:srgbClr val="FF0000"/>
                </a:solidFill>
              </a:rPr>
              <a:t>A unidade imaginária</a:t>
            </a:r>
            <a:endParaRPr lang="pt-BR" sz="3200" smtClean="0">
              <a:solidFill>
                <a:srgbClr val="0070C0"/>
              </a:solidFill>
            </a:endParaRP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468313" y="1628775"/>
            <a:ext cx="8496300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/>
              <a:t>Agora, vamos tentar concluir a resolução da equação obtida por Maria Eduarda.</a:t>
            </a:r>
          </a:p>
          <a:p>
            <a:pPr algn="just">
              <a:lnSpc>
                <a:spcPct val="150000"/>
              </a:lnSpc>
            </a:pPr>
            <a:r>
              <a:rPr lang="pt-BR" sz="2200" dirty="0">
                <a:solidFill>
                  <a:srgbClr val="FF0000"/>
                </a:solidFill>
              </a:rPr>
              <a:t>Paramos no seguinte impasse:  </a:t>
            </a:r>
          </a:p>
          <a:p>
            <a:pPr algn="just">
              <a:lnSpc>
                <a:spcPct val="150000"/>
              </a:lnSpc>
            </a:pPr>
            <a:r>
              <a:rPr lang="pt-BR" sz="2200" dirty="0"/>
              <a:t>Como resolver a equação </a:t>
            </a:r>
            <a:r>
              <a:rPr lang="pt-BR" sz="2400" dirty="0"/>
              <a:t>x – 3 =             ?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Vamos reescrever           na forma </a:t>
            </a:r>
            <a:endParaRPr lang="pt-BR" sz="2400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sz="2400" dirty="0"/>
              <a:t> x – 3 =    </a:t>
            </a:r>
            <a:r>
              <a:rPr lang="pt-BR" sz="2200" dirty="0"/>
              <a:t>  ,</a:t>
            </a:r>
            <a:r>
              <a:rPr lang="pt-BR" sz="2200" dirty="0" smtClean="0"/>
              <a:t>             </a:t>
            </a:r>
            <a:endParaRPr lang="pt-BR" sz="2200" dirty="0"/>
          </a:p>
          <a:p>
            <a:pPr algn="just">
              <a:lnSpc>
                <a:spcPct val="150000"/>
              </a:lnSpc>
            </a:pPr>
            <a:r>
              <a:rPr lang="pt-BR" sz="2200" dirty="0"/>
              <a:t>fazendo como Euler, ou seja, chamando </a:t>
            </a:r>
            <a:r>
              <a:rPr lang="pt-BR" sz="2000" dirty="0">
                <a:solidFill>
                  <a:srgbClr val="FF0000"/>
                </a:solidFill>
              </a:rPr>
              <a:t>i</a:t>
            </a:r>
            <a:r>
              <a:rPr lang="pt-BR" sz="2000" i="1" baseline="30000" dirty="0">
                <a:solidFill>
                  <a:srgbClr val="FF0000"/>
                </a:solidFill>
              </a:rPr>
              <a:t>2</a:t>
            </a:r>
            <a:r>
              <a:rPr lang="pt-BR" sz="2000" dirty="0">
                <a:solidFill>
                  <a:srgbClr val="FF0000"/>
                </a:solidFill>
              </a:rPr>
              <a:t> = - 1.</a:t>
            </a:r>
          </a:p>
          <a:p>
            <a:pPr algn="just">
              <a:lnSpc>
                <a:spcPct val="150000"/>
              </a:lnSpc>
            </a:pPr>
            <a:r>
              <a:rPr lang="pt-BR" sz="2000" dirty="0"/>
              <a:t>x – 3 =                      x =  3                     x’ = 3  +             e  x’’ = 3 </a:t>
            </a:r>
            <a:r>
              <a:rPr lang="pt-BR" sz="2000" dirty="0" smtClean="0"/>
              <a:t>–    .</a:t>
            </a:r>
            <a:endParaRPr lang="pt-BR" sz="2000" dirty="0"/>
          </a:p>
          <a:p>
            <a:pPr algn="just">
              <a:lnSpc>
                <a:spcPct val="150000"/>
              </a:lnSpc>
            </a:pPr>
            <a:r>
              <a:rPr lang="pt-BR" sz="2000" dirty="0"/>
              <a:t>Então o c</a:t>
            </a:r>
            <a:r>
              <a:rPr lang="pt-BR" sz="2000" dirty="0" smtClean="0"/>
              <a:t>onjunto-solução </a:t>
            </a:r>
            <a:r>
              <a:rPr lang="pt-BR" sz="2000" dirty="0"/>
              <a:t>da equação é {3  -         , 3 +          </a:t>
            </a:r>
            <a:r>
              <a:rPr lang="pt-BR" sz="2000" dirty="0" smtClean="0"/>
              <a:t>}.      </a:t>
            </a:r>
            <a:endParaRPr lang="pt-BR" sz="2000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sz="2200" dirty="0"/>
              <a:t>    </a:t>
            </a:r>
          </a:p>
        </p:txBody>
      </p:sp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4867275" y="3295650"/>
          <a:ext cx="774700" cy="387350"/>
        </p:xfrm>
        <a:graphic>
          <a:graphicData uri="http://schemas.openxmlformats.org/presentationml/2006/ole">
            <p:oleObj spid="_x0000_s124070" name="Equation" r:id="rId3" imgW="431613" imgH="215806" progId="Equation.3">
              <p:embed/>
            </p:oleObj>
          </a:graphicData>
        </a:graphic>
      </p:graphicFrame>
      <p:graphicFrame>
        <p:nvGraphicFramePr>
          <p:cNvPr id="123909" name="Object 5"/>
          <p:cNvGraphicFramePr>
            <a:graphicFrameLocks noChangeAspect="1"/>
          </p:cNvGraphicFramePr>
          <p:nvPr/>
        </p:nvGraphicFramePr>
        <p:xfrm>
          <a:off x="1692275" y="4437063"/>
          <a:ext cx="363538" cy="295275"/>
        </p:xfrm>
        <a:graphic>
          <a:graphicData uri="http://schemas.openxmlformats.org/presentationml/2006/ole">
            <p:oleObj spid="_x0000_s124071" name="Equation" r:id="rId4" imgW="203024" imgH="164957" progId="Equation.3">
              <p:embed/>
            </p:oleObj>
          </a:graphicData>
        </a:graphic>
      </p:graphicFrame>
      <p:graphicFrame>
        <p:nvGraphicFramePr>
          <p:cNvPr id="123911" name="Object 7"/>
          <p:cNvGraphicFramePr>
            <a:graphicFrameLocks noChangeAspect="1"/>
          </p:cNvGraphicFramePr>
          <p:nvPr/>
        </p:nvGraphicFramePr>
        <p:xfrm>
          <a:off x="5940425" y="5445125"/>
          <a:ext cx="158750" cy="295275"/>
        </p:xfrm>
        <a:graphic>
          <a:graphicData uri="http://schemas.openxmlformats.org/presentationml/2006/ole">
            <p:oleObj spid="_x0000_s124072" name="Equation" r:id="rId5" imgW="88707" imgH="164742" progId="Equation.3">
              <p:embed/>
            </p:oleObj>
          </a:graphicData>
        </a:graphic>
      </p:graphicFrame>
      <p:graphicFrame>
        <p:nvGraphicFramePr>
          <p:cNvPr id="123912" name="Object 8"/>
          <p:cNvGraphicFramePr>
            <a:graphicFrameLocks noChangeAspect="1"/>
          </p:cNvGraphicFramePr>
          <p:nvPr/>
        </p:nvGraphicFramePr>
        <p:xfrm>
          <a:off x="8027988" y="5438775"/>
          <a:ext cx="160337" cy="295275"/>
        </p:xfrm>
        <a:graphic>
          <a:graphicData uri="http://schemas.openxmlformats.org/presentationml/2006/ole">
            <p:oleObj spid="_x0000_s124073" name="Equation" r:id="rId6" imgW="88707" imgH="164742" progId="Equation.3">
              <p:embed/>
            </p:oleObj>
          </a:graphicData>
        </a:graphic>
      </p:graphicFrame>
      <p:graphicFrame>
        <p:nvGraphicFramePr>
          <p:cNvPr id="123913" name="Object 9"/>
          <p:cNvGraphicFramePr>
            <a:graphicFrameLocks noChangeAspect="1"/>
          </p:cNvGraphicFramePr>
          <p:nvPr/>
        </p:nvGraphicFramePr>
        <p:xfrm>
          <a:off x="5795963" y="5876925"/>
          <a:ext cx="158750" cy="296863"/>
        </p:xfrm>
        <a:graphic>
          <a:graphicData uri="http://schemas.openxmlformats.org/presentationml/2006/ole">
            <p:oleObj spid="_x0000_s124074" name="Equation" r:id="rId7" imgW="88707" imgH="164742" progId="Equation.3">
              <p:embed/>
            </p:oleObj>
          </a:graphicData>
        </a:graphic>
      </p:graphicFrame>
      <p:graphicFrame>
        <p:nvGraphicFramePr>
          <p:cNvPr id="123914" name="Object 10"/>
          <p:cNvGraphicFramePr>
            <a:graphicFrameLocks noChangeAspect="1"/>
          </p:cNvGraphicFramePr>
          <p:nvPr/>
        </p:nvGraphicFramePr>
        <p:xfrm>
          <a:off x="7031038" y="5876925"/>
          <a:ext cx="160337" cy="296863"/>
        </p:xfrm>
        <a:graphic>
          <a:graphicData uri="http://schemas.openxmlformats.org/presentationml/2006/ole">
            <p:oleObj spid="_x0000_s124075" name="Equation" r:id="rId8" imgW="88707" imgH="164742" progId="Equation.3">
              <p:embed/>
            </p:oleObj>
          </a:graphicData>
        </a:graphic>
      </p:graphicFrame>
      <p:sp>
        <p:nvSpPr>
          <p:cNvPr id="14" name="Seta para a direita 13"/>
          <p:cNvSpPr/>
          <p:nvPr/>
        </p:nvSpPr>
        <p:spPr>
          <a:xfrm>
            <a:off x="2339975" y="5516563"/>
            <a:ext cx="360363" cy="14446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>
            <a:off x="4500563" y="5516563"/>
            <a:ext cx="358775" cy="14446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6" name="Texto explicativo em forma de nuvem 15"/>
          <p:cNvSpPr/>
          <p:nvPr/>
        </p:nvSpPr>
        <p:spPr>
          <a:xfrm>
            <a:off x="6084888" y="2349500"/>
            <a:ext cx="2808287" cy="1943100"/>
          </a:xfrm>
          <a:prstGeom prst="cloud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/>
              <a:t>E agora que a equação está resolvida no conjunto </a:t>
            </a:r>
            <a:r>
              <a:rPr lang="pt-BR" sz="1600" b="1" dirty="0">
                <a:latin typeface="Garamond" pitchFamily="18" charset="0"/>
              </a:rPr>
              <a:t>C</a:t>
            </a:r>
            <a:r>
              <a:rPr lang="pt-BR" sz="1400" dirty="0"/>
              <a:t> , Maria Eduarda vai conseguir construir o canteiro?</a:t>
            </a:r>
          </a:p>
        </p:txBody>
      </p:sp>
      <p:graphicFrame>
        <p:nvGraphicFramePr>
          <p:cNvPr id="123915" name="Object 11"/>
          <p:cNvGraphicFramePr>
            <a:graphicFrameLocks noChangeAspect="1"/>
          </p:cNvGraphicFramePr>
          <p:nvPr/>
        </p:nvGraphicFramePr>
        <p:xfrm>
          <a:off x="4514850" y="3213100"/>
          <a:ext cx="114300" cy="215900"/>
        </p:xfrm>
        <a:graphic>
          <a:graphicData uri="http://schemas.openxmlformats.org/presentationml/2006/ole">
            <p:oleObj spid="_x0000_s124076" name="Equação" r:id="rId9" imgW="114151" imgH="215619" progId="Equation.3">
              <p:embed/>
            </p:oleObj>
          </a:graphicData>
        </a:graphic>
      </p:graphicFrame>
      <p:graphicFrame>
        <p:nvGraphicFramePr>
          <p:cNvPr id="2" name="Object 19"/>
          <p:cNvGraphicFramePr>
            <a:graphicFrameLocks noChangeAspect="1"/>
          </p:cNvGraphicFramePr>
          <p:nvPr/>
        </p:nvGraphicFramePr>
        <p:xfrm>
          <a:off x="3132138" y="3860800"/>
          <a:ext cx="774700" cy="387350"/>
        </p:xfrm>
        <a:graphic>
          <a:graphicData uri="http://schemas.openxmlformats.org/presentationml/2006/ole">
            <p:oleObj spid="_x0000_s124077" name="Equation" r:id="rId10" imgW="431613" imgH="215806" progId="Equation.3">
              <p:embed/>
            </p:oleObj>
          </a:graphicData>
        </a:graphic>
      </p:graphicFrame>
      <p:graphicFrame>
        <p:nvGraphicFramePr>
          <p:cNvPr id="3" name="Object 20"/>
          <p:cNvGraphicFramePr>
            <a:graphicFrameLocks noChangeAspect="1"/>
          </p:cNvGraphicFramePr>
          <p:nvPr/>
        </p:nvGraphicFramePr>
        <p:xfrm>
          <a:off x="5424488" y="3906838"/>
          <a:ext cx="365125" cy="295275"/>
        </p:xfrm>
        <a:graphic>
          <a:graphicData uri="http://schemas.openxmlformats.org/presentationml/2006/ole">
            <p:oleObj spid="_x0000_s124078" name="Equation" r:id="rId11" imgW="203024" imgH="164957" progId="Equation.3">
              <p:embed/>
            </p:oleObj>
          </a:graphicData>
        </a:graphic>
      </p:graphicFrame>
      <p:graphicFrame>
        <p:nvGraphicFramePr>
          <p:cNvPr id="4" name="Object 21"/>
          <p:cNvGraphicFramePr>
            <a:graphicFrameLocks noChangeAspect="1"/>
          </p:cNvGraphicFramePr>
          <p:nvPr/>
        </p:nvGraphicFramePr>
        <p:xfrm>
          <a:off x="1403350" y="5438775"/>
          <a:ext cx="363538" cy="295275"/>
        </p:xfrm>
        <a:graphic>
          <a:graphicData uri="http://schemas.openxmlformats.org/presentationml/2006/ole">
            <p:oleObj spid="_x0000_s124079" name="Equation" r:id="rId12" imgW="203024" imgH="164957" progId="Equation.3">
              <p:embed/>
            </p:oleObj>
          </a:graphicData>
        </a:graphic>
      </p:graphicFrame>
      <p:graphicFrame>
        <p:nvGraphicFramePr>
          <p:cNvPr id="5" name="Object 22"/>
          <p:cNvGraphicFramePr>
            <a:graphicFrameLocks noChangeAspect="1"/>
          </p:cNvGraphicFramePr>
          <p:nvPr/>
        </p:nvGraphicFramePr>
        <p:xfrm>
          <a:off x="3632200" y="5445125"/>
          <a:ext cx="363538" cy="295275"/>
        </p:xfrm>
        <a:graphic>
          <a:graphicData uri="http://schemas.openxmlformats.org/presentationml/2006/ole">
            <p:oleObj spid="_x0000_s124080" name="Equation" r:id="rId13" imgW="203024" imgH="164957" progId="Equation.3">
              <p:embed/>
            </p:oleObj>
          </a:graphicData>
        </a:graphic>
      </p:graphicFrame>
      <p:sp>
        <p:nvSpPr>
          <p:cNvPr id="19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3º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Números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complexos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e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suas propriedades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ítulo 7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1143000"/>
          </a:xfrm>
        </p:spPr>
        <p:txBody>
          <a:bodyPr/>
          <a:lstStyle/>
          <a:p>
            <a:r>
              <a:rPr lang="pt-BR" sz="3200" smtClean="0">
                <a:solidFill>
                  <a:srgbClr val="FF0000"/>
                </a:solidFill>
              </a:rPr>
              <a:t>Números Complexos</a:t>
            </a:r>
            <a:r>
              <a:rPr lang="pt-BR" smtClean="0">
                <a:solidFill>
                  <a:srgbClr val="FF0000"/>
                </a:solidFill>
              </a:rPr>
              <a:t/>
            </a:r>
            <a:br>
              <a:rPr lang="pt-BR" smtClean="0">
                <a:solidFill>
                  <a:srgbClr val="FF0000"/>
                </a:solidFill>
              </a:rPr>
            </a:br>
            <a:endParaRPr lang="pt-BR" sz="2000" smtClean="0">
              <a:solidFill>
                <a:srgbClr val="0070C0"/>
              </a:solidFill>
            </a:endParaRP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395288" y="1557338"/>
            <a:ext cx="8497887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 dirty="0"/>
              <a:t>Como já </a:t>
            </a:r>
            <a:r>
              <a:rPr lang="pt-BR" sz="2600" dirty="0" smtClean="0"/>
              <a:t>sabíamos, </a:t>
            </a:r>
            <a:r>
              <a:rPr lang="pt-BR" sz="2600" dirty="0"/>
              <a:t>as soluções que acabamos de encontrar para esta equação não são </a:t>
            </a:r>
            <a:r>
              <a:rPr lang="pt-BR" sz="2600" dirty="0" smtClean="0"/>
              <a:t>Números </a:t>
            </a:r>
            <a:r>
              <a:rPr lang="pt-BR" sz="2600" dirty="0"/>
              <a:t>Reais. Mas, então, como chamar esses novos números?</a:t>
            </a:r>
          </a:p>
          <a:p>
            <a:pPr algn="ctr">
              <a:lnSpc>
                <a:spcPct val="150000"/>
              </a:lnSpc>
            </a:pPr>
            <a:endParaRPr lang="pt-BR" sz="2800" b="1" dirty="0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b="1" dirty="0">
                <a:solidFill>
                  <a:srgbClr val="0070C0"/>
                </a:solidFill>
              </a:rPr>
              <a:t>CONJUNTO DOS NÚMEROS COMPLEXOS</a:t>
            </a:r>
          </a:p>
          <a:p>
            <a:pPr algn="just">
              <a:lnSpc>
                <a:spcPct val="150000"/>
              </a:lnSpc>
            </a:pPr>
            <a:endParaRPr lang="pt-BR" sz="2200" dirty="0"/>
          </a:p>
          <a:p>
            <a:pPr algn="just">
              <a:lnSpc>
                <a:spcPct val="150000"/>
              </a:lnSpc>
            </a:pPr>
            <a:r>
              <a:rPr lang="pt-BR" sz="2200" dirty="0"/>
              <a:t>Carl Friedrich Gauss foi quem atribuiu este nome aos números imaginários, fictícios.</a:t>
            </a:r>
            <a:endParaRPr lang="pt-BR" sz="2600" dirty="0"/>
          </a:p>
        </p:txBody>
      </p:sp>
      <p:sp>
        <p:nvSpPr>
          <p:cNvPr id="5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3º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Números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complexos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e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suas propriedades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/>
          <p:cNvSpPr/>
          <p:nvPr/>
        </p:nvSpPr>
        <p:spPr>
          <a:xfrm>
            <a:off x="2124075" y="3573463"/>
            <a:ext cx="4824413" cy="302418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5955" name="Título 7"/>
          <p:cNvSpPr>
            <a:spLocks noGrp="1"/>
          </p:cNvSpPr>
          <p:nvPr>
            <p:ph type="title"/>
          </p:nvPr>
        </p:nvSpPr>
        <p:spPr>
          <a:xfrm>
            <a:off x="539750" y="1052513"/>
            <a:ext cx="8229600" cy="1143000"/>
          </a:xfrm>
        </p:spPr>
        <p:txBody>
          <a:bodyPr/>
          <a:lstStyle/>
          <a:p>
            <a:r>
              <a:rPr lang="pt-BR" sz="3200" smtClean="0">
                <a:solidFill>
                  <a:srgbClr val="FF0000"/>
                </a:solidFill>
              </a:rPr>
              <a:t>Números Complexos</a:t>
            </a:r>
            <a:br>
              <a:rPr lang="pt-BR" sz="3200" smtClean="0">
                <a:solidFill>
                  <a:srgbClr val="FF0000"/>
                </a:solidFill>
              </a:rPr>
            </a:br>
            <a:r>
              <a:rPr lang="pt-BR" sz="2800" smtClean="0">
                <a:solidFill>
                  <a:srgbClr val="0070C0"/>
                </a:solidFill>
              </a:rPr>
              <a:t> </a:t>
            </a:r>
            <a:r>
              <a:rPr lang="pt-BR" sz="2000" smtClean="0">
                <a:solidFill>
                  <a:srgbClr val="0070C0"/>
                </a:solidFill>
              </a:rPr>
              <a:t>SITUANDO HISTORICAMENTE O CONCEITO</a:t>
            </a:r>
          </a:p>
        </p:txBody>
      </p:sp>
      <p:sp>
        <p:nvSpPr>
          <p:cNvPr id="125956" name="CaixaDeTexto 11"/>
          <p:cNvSpPr txBox="1">
            <a:spLocks noChangeArrowheads="1"/>
          </p:cNvSpPr>
          <p:nvPr/>
        </p:nvSpPr>
        <p:spPr bwMode="auto">
          <a:xfrm>
            <a:off x="395288" y="2349500"/>
            <a:ext cx="8497887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/>
              <a:t>Com a chegada deste novo</a:t>
            </a:r>
            <a:r>
              <a:rPr lang="pt-BR" sz="2600">
                <a:solidFill>
                  <a:srgbClr val="FF0000"/>
                </a:solidFill>
              </a:rPr>
              <a:t> CONJUNTO</a:t>
            </a:r>
            <a:r>
              <a:rPr lang="pt-BR" sz="2600"/>
              <a:t>, os conjuntos numéricos podem ser representados pelo diagrama:  </a:t>
            </a:r>
          </a:p>
        </p:txBody>
      </p:sp>
      <p:sp>
        <p:nvSpPr>
          <p:cNvPr id="10" name="Elipse 9"/>
          <p:cNvSpPr/>
          <p:nvPr/>
        </p:nvSpPr>
        <p:spPr>
          <a:xfrm>
            <a:off x="2627313" y="3886200"/>
            <a:ext cx="3786187" cy="24955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4643438" y="4581525"/>
            <a:ext cx="1411287" cy="15113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2987675" y="4660900"/>
            <a:ext cx="1262063" cy="13604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3203575" y="4970463"/>
            <a:ext cx="957263" cy="89852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3563938" y="5207000"/>
            <a:ext cx="444500" cy="4540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5962" name="CaixaDeTexto 15"/>
          <p:cNvSpPr txBox="1">
            <a:spLocks noChangeArrowheads="1"/>
          </p:cNvSpPr>
          <p:nvPr/>
        </p:nvSpPr>
        <p:spPr bwMode="auto">
          <a:xfrm>
            <a:off x="2195513" y="3933825"/>
            <a:ext cx="38735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200" b="1">
                <a:solidFill>
                  <a:srgbClr val="0070C0"/>
                </a:solidFill>
                <a:latin typeface="Garamond" pitchFamily="18" charset="0"/>
              </a:rPr>
              <a:t>C</a:t>
            </a:r>
          </a:p>
        </p:txBody>
      </p:sp>
      <p:sp>
        <p:nvSpPr>
          <p:cNvPr id="125963" name="CaixaDeTexto 17"/>
          <p:cNvSpPr txBox="1">
            <a:spLocks noChangeArrowheads="1"/>
          </p:cNvSpPr>
          <p:nvPr/>
        </p:nvSpPr>
        <p:spPr bwMode="auto">
          <a:xfrm>
            <a:off x="2555875" y="4271963"/>
            <a:ext cx="3937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200" b="1">
                <a:latin typeface="Garamond" pitchFamily="18" charset="0"/>
              </a:rPr>
              <a:t>R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2843213" y="4559300"/>
            <a:ext cx="420687" cy="431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accent6">
                    <a:lumMod val="75000"/>
                  </a:schemeClr>
                </a:solidFill>
                <a:latin typeface="Garamond" pitchFamily="18" charset="0"/>
              </a:rPr>
              <a:t>Q</a:t>
            </a:r>
          </a:p>
        </p:txBody>
      </p:sp>
      <p:sp>
        <p:nvSpPr>
          <p:cNvPr id="125965" name="CaixaDeTexto 19"/>
          <p:cNvSpPr txBox="1">
            <a:spLocks noChangeArrowheads="1"/>
          </p:cNvSpPr>
          <p:nvPr/>
        </p:nvSpPr>
        <p:spPr bwMode="auto">
          <a:xfrm>
            <a:off x="3132138" y="4775200"/>
            <a:ext cx="3825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200" b="1">
                <a:solidFill>
                  <a:srgbClr val="7030A0"/>
                </a:solidFill>
                <a:latin typeface="Garamond" pitchFamily="18" charset="0"/>
              </a:rPr>
              <a:t>Z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3276600" y="4991100"/>
            <a:ext cx="436563" cy="431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accent2">
                    <a:lumMod val="75000"/>
                  </a:schemeClr>
                </a:solidFill>
                <a:latin typeface="Garamond" pitchFamily="18" charset="0"/>
              </a:rPr>
              <a:t>N</a:t>
            </a:r>
          </a:p>
        </p:txBody>
      </p:sp>
      <p:sp>
        <p:nvSpPr>
          <p:cNvPr id="125967" name="CaixaDeTexto 21"/>
          <p:cNvSpPr txBox="1">
            <a:spLocks noChangeArrowheads="1"/>
          </p:cNvSpPr>
          <p:nvPr/>
        </p:nvSpPr>
        <p:spPr bwMode="auto">
          <a:xfrm>
            <a:off x="4859338" y="4343400"/>
            <a:ext cx="3063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200" b="1">
                <a:solidFill>
                  <a:srgbClr val="92D050"/>
                </a:solidFill>
                <a:latin typeface="Garamond" pitchFamily="18" charset="0"/>
              </a:rPr>
              <a:t>I</a:t>
            </a:r>
          </a:p>
        </p:txBody>
      </p:sp>
      <p:sp>
        <p:nvSpPr>
          <p:cNvPr id="18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3º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Números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complexos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e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suas propriedades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ítulo 7"/>
          <p:cNvSpPr>
            <a:spLocks noGrp="1"/>
          </p:cNvSpPr>
          <p:nvPr>
            <p:ph type="title"/>
          </p:nvPr>
        </p:nvSpPr>
        <p:spPr>
          <a:xfrm>
            <a:off x="539750" y="908050"/>
            <a:ext cx="8229600" cy="1143000"/>
          </a:xfrm>
        </p:spPr>
        <p:txBody>
          <a:bodyPr/>
          <a:lstStyle/>
          <a:p>
            <a:r>
              <a:rPr lang="pt-BR" sz="3200" dirty="0" smtClean="0">
                <a:solidFill>
                  <a:srgbClr val="FF0000"/>
                </a:solidFill>
              </a:rPr>
              <a:t>Onde usar os números </a:t>
            </a:r>
            <a:r>
              <a:rPr lang="pt-BR" sz="3200" dirty="0">
                <a:solidFill>
                  <a:srgbClr val="FF0000"/>
                </a:solidFill>
              </a:rPr>
              <a:t>c</a:t>
            </a:r>
            <a:r>
              <a:rPr lang="pt-BR" sz="3200" dirty="0" smtClean="0">
                <a:solidFill>
                  <a:srgbClr val="FF0000"/>
                </a:solidFill>
              </a:rPr>
              <a:t>omplexos? </a:t>
            </a:r>
            <a:endParaRPr lang="pt-BR" sz="3200" dirty="0" smtClean="0">
              <a:solidFill>
                <a:srgbClr val="0070C0"/>
              </a:solidFill>
            </a:endParaRPr>
          </a:p>
        </p:txBody>
      </p:sp>
      <p:sp>
        <p:nvSpPr>
          <p:cNvPr id="126979" name="CaixaDeTexto 11"/>
          <p:cNvSpPr txBox="1">
            <a:spLocks noChangeArrowheads="1"/>
          </p:cNvSpPr>
          <p:nvPr/>
        </p:nvSpPr>
        <p:spPr bwMode="auto">
          <a:xfrm>
            <a:off x="395288" y="1844675"/>
            <a:ext cx="8497887" cy="1126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/>
              <a:t>Os </a:t>
            </a:r>
            <a:r>
              <a:rPr lang="pt-BR" sz="2200" dirty="0" smtClean="0"/>
              <a:t>números </a:t>
            </a:r>
            <a:r>
              <a:rPr lang="pt-BR" sz="2200" dirty="0"/>
              <a:t>c</a:t>
            </a:r>
            <a:r>
              <a:rPr lang="pt-BR" sz="2200" dirty="0" smtClean="0"/>
              <a:t>omplexos </a:t>
            </a:r>
            <a:r>
              <a:rPr lang="pt-BR" sz="2200" dirty="0"/>
              <a:t>deram grandes contribuições para o avanço da Engenharia. </a:t>
            </a:r>
            <a:r>
              <a:rPr lang="pt-BR" sz="2600" dirty="0"/>
              <a:t>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843213" y="3284538"/>
            <a:ext cx="3457575" cy="2586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A modelagem de circuitos elétricos, o movimento de líquidos e gases ao redor de obstáculos, o cálculo da força de sustentação da asa de um avião e o estudo da interferência em linhas de transmissão de energia e </a:t>
            </a:r>
            <a:r>
              <a:rPr lang="pt-BR" dirty="0" smtClean="0"/>
              <a:t>telefonia </a:t>
            </a:r>
            <a:r>
              <a:rPr lang="pt-BR" dirty="0"/>
              <a:t>são alguns exemplos de aplicações destes números.</a:t>
            </a:r>
          </a:p>
        </p:txBody>
      </p:sp>
      <p:sp>
        <p:nvSpPr>
          <p:cNvPr id="9" name="Igual 8"/>
          <p:cNvSpPr/>
          <p:nvPr/>
        </p:nvSpPr>
        <p:spPr>
          <a:xfrm>
            <a:off x="-1620838" y="2924175"/>
            <a:ext cx="12385676" cy="360363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Igual 9"/>
          <p:cNvSpPr/>
          <p:nvPr/>
        </p:nvSpPr>
        <p:spPr>
          <a:xfrm>
            <a:off x="-1692275" y="5732463"/>
            <a:ext cx="12385675" cy="360362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3º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Números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complexos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e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suas propriedades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3" name="Picture 2" descr="File:MediatedReality on iPhone2009 07 13 21 33 39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3284984"/>
            <a:ext cx="1944216" cy="2520280"/>
          </a:xfrm>
          <a:prstGeom prst="rect">
            <a:avLst/>
          </a:prstGeom>
          <a:noFill/>
        </p:spPr>
      </p:pic>
      <p:sp>
        <p:nvSpPr>
          <p:cNvPr id="14" name="CaixaDeTexto 13"/>
          <p:cNvSpPr txBox="1"/>
          <p:nvPr/>
        </p:nvSpPr>
        <p:spPr>
          <a:xfrm>
            <a:off x="35372" y="6021288"/>
            <a:ext cx="8857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Imagem: (a) </a:t>
            </a:r>
            <a:r>
              <a:rPr lang="en-US" sz="1000" dirty="0" err="1"/>
              <a:t>Axwel</a:t>
            </a:r>
            <a:r>
              <a:rPr lang="en-US" sz="1000" dirty="0"/>
              <a:t> / </a:t>
            </a:r>
            <a:r>
              <a:rPr lang="en-US" sz="1000" dirty="0" err="1" smtClean="0"/>
              <a:t>Avião</a:t>
            </a:r>
            <a:r>
              <a:rPr lang="en-US" sz="1000" dirty="0" smtClean="0"/>
              <a:t> / Creative </a:t>
            </a:r>
            <a:r>
              <a:rPr lang="en-US" sz="1000" dirty="0"/>
              <a:t>Commons Attribution 2.0 Generic</a:t>
            </a:r>
            <a:r>
              <a:rPr lang="pt-BR" sz="1000" dirty="0" smtClean="0"/>
              <a:t>; (</a:t>
            </a:r>
            <a:r>
              <a:rPr lang="pt-BR" sz="1000" dirty="0"/>
              <a:t>b) </a:t>
            </a:r>
            <a:r>
              <a:rPr lang="pt-BR" sz="1000" dirty="0" err="1"/>
              <a:t>Glogger</a:t>
            </a:r>
            <a:r>
              <a:rPr lang="pt-BR" sz="1000" dirty="0"/>
              <a:t> / </a:t>
            </a:r>
            <a:r>
              <a:rPr lang="pt-BR" sz="1000" dirty="0" smtClean="0"/>
              <a:t>Celular / </a:t>
            </a:r>
            <a:r>
              <a:rPr lang="pt-BR" sz="1000" dirty="0"/>
              <a:t>GNU </a:t>
            </a:r>
            <a:r>
              <a:rPr lang="pt-BR" sz="1000" dirty="0" err="1"/>
              <a:t>Free</a:t>
            </a:r>
            <a:r>
              <a:rPr lang="pt-BR" sz="1000" dirty="0"/>
              <a:t> </a:t>
            </a:r>
            <a:r>
              <a:rPr lang="pt-BR" sz="1000" dirty="0" err="1"/>
              <a:t>Documentation</a:t>
            </a:r>
            <a:r>
              <a:rPr lang="pt-BR" sz="1000" dirty="0"/>
              <a:t> </a:t>
            </a:r>
            <a:r>
              <a:rPr lang="pt-BR" sz="1000" dirty="0" err="1"/>
              <a:t>License</a:t>
            </a:r>
            <a:endParaRPr lang="pt-BR" sz="1000" dirty="0"/>
          </a:p>
        </p:txBody>
      </p:sp>
      <p:pic>
        <p:nvPicPr>
          <p:cNvPr id="15" name="Picture 2" descr="http://upload.wikimedia.org/wikipedia/commons/8/82/Airbus_A380_blue_sky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835"/>
          <a:stretch/>
        </p:blipFill>
        <p:spPr bwMode="auto">
          <a:xfrm flipH="1">
            <a:off x="35496" y="3499164"/>
            <a:ext cx="2690936" cy="215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ítulo 1"/>
          <p:cNvSpPr>
            <a:spLocks noGrp="1"/>
          </p:cNvSpPr>
          <p:nvPr>
            <p:ph type="title"/>
          </p:nvPr>
        </p:nvSpPr>
        <p:spPr>
          <a:xfrm>
            <a:off x="395288" y="765175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Aplicações: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23850" y="2060575"/>
            <a:ext cx="8496300" cy="424815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Font typeface="Arial" charset="0"/>
              <a:buNone/>
              <a:defRPr/>
            </a:pPr>
            <a:r>
              <a:rPr lang="pt-BR" sz="2800" b="1" dirty="0" smtClean="0">
                <a:solidFill>
                  <a:srgbClr val="0070C0"/>
                </a:solidFill>
              </a:rPr>
              <a:t>01.</a:t>
            </a:r>
            <a:r>
              <a:rPr lang="pt-BR" sz="2800" dirty="0" smtClean="0"/>
              <a:t> Resolva, no conjunto dos números complexos, a equação x</a:t>
            </a:r>
            <a:r>
              <a:rPr lang="pt-BR" sz="2800" i="1" baseline="30000" dirty="0" smtClean="0"/>
              <a:t>2</a:t>
            </a:r>
            <a:r>
              <a:rPr lang="pt-BR" sz="2800" dirty="0" smtClean="0"/>
              <a:t> – 2x + 5, utilizando a definição de unidade imaginária aplicada por Euler.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  <a:defRPr/>
            </a:pPr>
            <a:r>
              <a:rPr lang="pt-BR" sz="2800" dirty="0" smtClean="0"/>
              <a:t> </a:t>
            </a:r>
            <a:endParaRPr lang="pt-BR" sz="2000" dirty="0" smtClean="0"/>
          </a:p>
          <a:p>
            <a:pPr>
              <a:buFont typeface="Arial" charset="0"/>
              <a:buNone/>
              <a:defRPr/>
            </a:pPr>
            <a:endParaRPr lang="pt-BR" dirty="0" smtClean="0">
              <a:solidFill>
                <a:srgbClr val="002060"/>
              </a:solidFill>
            </a:endParaRPr>
          </a:p>
          <a:p>
            <a:pPr marL="514350" indent="-514350" algn="just">
              <a:buFont typeface="Arial" charset="0"/>
              <a:buNone/>
              <a:defRPr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 algn="just">
              <a:buFont typeface="Arial" charset="0"/>
              <a:buNone/>
              <a:defRPr/>
            </a:pPr>
            <a:endParaRPr lang="pt-BR" dirty="0" smtClean="0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6372225" y="5589588"/>
            <a:ext cx="22320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i="1">
                <a:solidFill>
                  <a:srgbClr val="00B050"/>
                </a:solidFill>
              </a:rPr>
              <a:t>Resposta</a:t>
            </a:r>
          </a:p>
          <a:p>
            <a:r>
              <a:rPr lang="pt-BR">
                <a:solidFill>
                  <a:srgbClr val="00B050"/>
                </a:solidFill>
              </a:rPr>
              <a:t>{1 + 2i, 1 – 2i}</a:t>
            </a:r>
          </a:p>
        </p:txBody>
      </p:sp>
      <p:sp>
        <p:nvSpPr>
          <p:cNvPr id="7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3º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Números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complexos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e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suas propriedades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3º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Números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complexos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e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suas propriedades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8674" name="Título 7"/>
          <p:cNvSpPr>
            <a:spLocks noGrp="1"/>
          </p:cNvSpPr>
          <p:nvPr>
            <p:ph type="title"/>
          </p:nvPr>
        </p:nvSpPr>
        <p:spPr>
          <a:xfrm>
            <a:off x="539750" y="981075"/>
            <a:ext cx="8229600" cy="1143000"/>
          </a:xfrm>
        </p:spPr>
        <p:txBody>
          <a:bodyPr/>
          <a:lstStyle/>
          <a:p>
            <a:r>
              <a:rPr lang="pt-BR" sz="3200" dirty="0" smtClean="0">
                <a:solidFill>
                  <a:srgbClr val="FF0000"/>
                </a:solidFill>
              </a:rPr>
              <a:t>Situação-problema</a:t>
            </a:r>
          </a:p>
        </p:txBody>
      </p:sp>
      <p:sp>
        <p:nvSpPr>
          <p:cNvPr id="28675" name="Espaço Reservado para Conteúdo 8"/>
          <p:cNvSpPr>
            <a:spLocks noGrp="1"/>
          </p:cNvSpPr>
          <p:nvPr>
            <p:ph idx="1"/>
          </p:nvPr>
        </p:nvSpPr>
        <p:spPr>
          <a:xfrm>
            <a:off x="539750" y="2060575"/>
            <a:ext cx="8229600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600" dirty="0" smtClean="0"/>
              <a:t>Maria Eduarda deseja construir um canteiro de forma retangular cujo perímetro seja 12 m e que possua exatamente 10 m</a:t>
            </a:r>
            <a:r>
              <a:rPr lang="pt-BR" sz="2600" baseline="30000" dirty="0" smtClean="0"/>
              <a:t>2 </a:t>
            </a:r>
            <a:r>
              <a:rPr lang="pt-BR" sz="2600" dirty="0" smtClean="0"/>
              <a:t>de área. Quais as medidas dos lados desse retângulo?</a:t>
            </a:r>
          </a:p>
          <a:p>
            <a:pPr marL="0" indent="0">
              <a:buFont typeface="Arial" charset="0"/>
              <a:buNone/>
            </a:pPr>
            <a:endParaRPr lang="pt-BR" sz="2600" i="1" dirty="0" smtClean="0">
              <a:solidFill>
                <a:srgbClr val="0070C0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pt-BR" sz="2600" i="1" dirty="0" smtClean="0">
                <a:solidFill>
                  <a:srgbClr val="0070C0"/>
                </a:solidFill>
              </a:rPr>
              <a:t>Área = 10 m</a:t>
            </a:r>
            <a:r>
              <a:rPr lang="pt-BR" sz="2600" i="1" baseline="30000" dirty="0" smtClean="0">
                <a:solidFill>
                  <a:srgbClr val="0070C0"/>
                </a:solidFill>
              </a:rPr>
              <a:t>2 </a:t>
            </a:r>
            <a:endParaRPr lang="pt-BR" sz="2600" i="1" dirty="0" smtClean="0">
              <a:solidFill>
                <a:srgbClr val="0070C0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pt-BR" sz="2600" i="1" dirty="0" smtClean="0">
                <a:solidFill>
                  <a:srgbClr val="0070C0"/>
                </a:solidFill>
              </a:rPr>
              <a:t>Perímetro 12 m</a:t>
            </a:r>
            <a:r>
              <a:rPr lang="pt-BR" dirty="0" smtClean="0"/>
              <a:t>                                     </a:t>
            </a:r>
          </a:p>
          <a:p>
            <a:pPr marL="0" indent="0" algn="r">
              <a:buFont typeface="Arial" charset="0"/>
              <a:buNone/>
            </a:pPr>
            <a:r>
              <a:rPr lang="pt-BR" dirty="0" smtClean="0"/>
              <a:t>                                                               </a:t>
            </a:r>
            <a:endParaRPr lang="pt-BR" sz="2600" b="1" i="1" dirty="0" smtClean="0">
              <a:solidFill>
                <a:srgbClr val="0070C0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348038" y="4581525"/>
            <a:ext cx="2736850" cy="9350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Título 1"/>
          <p:cNvSpPr>
            <a:spLocks noGrp="1"/>
          </p:cNvSpPr>
          <p:nvPr>
            <p:ph type="title"/>
          </p:nvPr>
        </p:nvSpPr>
        <p:spPr>
          <a:xfrm>
            <a:off x="395288" y="765175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Aplicações: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23850" y="1844675"/>
            <a:ext cx="8496300" cy="424815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Font typeface="Arial" charset="0"/>
              <a:buNone/>
              <a:defRPr/>
            </a:pPr>
            <a:r>
              <a:rPr lang="pt-BR" sz="1800" b="1" dirty="0" smtClean="0">
                <a:solidFill>
                  <a:srgbClr val="0070C0"/>
                </a:solidFill>
              </a:rPr>
              <a:t>02.</a:t>
            </a:r>
            <a:r>
              <a:rPr lang="pt-BR" sz="1800" dirty="0" smtClean="0"/>
              <a:t> (SOUZA, 2010) No diagrama a seguir, cada uma das letras </a:t>
            </a:r>
            <a:r>
              <a:rPr lang="pt-BR" sz="1800" dirty="0" smtClean="0">
                <a:solidFill>
                  <a:srgbClr val="0070C0"/>
                </a:solidFill>
              </a:rPr>
              <a:t>a, b, c, d </a:t>
            </a:r>
            <a:r>
              <a:rPr lang="pt-BR" sz="1800" dirty="0" smtClean="0"/>
              <a:t>e </a:t>
            </a:r>
            <a:r>
              <a:rPr lang="pt-BR" sz="1800" dirty="0" err="1" smtClean="0">
                <a:solidFill>
                  <a:srgbClr val="0070C0"/>
                </a:solidFill>
              </a:rPr>
              <a:t>e</a:t>
            </a:r>
            <a:r>
              <a:rPr lang="pt-BR" sz="1800" dirty="0" smtClean="0"/>
              <a:t> representa uma das raízes das equações: x</a:t>
            </a:r>
            <a:r>
              <a:rPr lang="pt-BR" sz="1800" i="1" baseline="30000" dirty="0" smtClean="0"/>
              <a:t>2</a:t>
            </a:r>
            <a:r>
              <a:rPr lang="pt-BR" sz="1800" dirty="0" smtClean="0"/>
              <a:t> – 4x + 8 = 0, x</a:t>
            </a:r>
            <a:r>
              <a:rPr lang="pt-BR" sz="1800" i="1" baseline="30000" dirty="0" smtClean="0"/>
              <a:t>2</a:t>
            </a:r>
            <a:r>
              <a:rPr lang="pt-BR" sz="1800" dirty="0" smtClean="0"/>
              <a:t> – x – 6 = 0 ou x</a:t>
            </a:r>
            <a:r>
              <a:rPr lang="pt-BR" sz="1800" i="1" baseline="30000" dirty="0" smtClean="0"/>
              <a:t>2</a:t>
            </a:r>
            <a:r>
              <a:rPr lang="pt-BR" sz="1800" dirty="0" smtClean="0"/>
              <a:t> – x +     = 0. Determine o valor de cada letra.</a:t>
            </a:r>
          </a:p>
          <a:p>
            <a:pPr>
              <a:buFont typeface="Arial" charset="0"/>
              <a:buNone/>
              <a:defRPr/>
            </a:pPr>
            <a:endParaRPr lang="pt-BR" sz="1800" dirty="0" smtClean="0">
              <a:solidFill>
                <a:srgbClr val="002060"/>
              </a:solidFill>
            </a:endParaRPr>
          </a:p>
          <a:p>
            <a:pPr marL="514350" indent="-514350" algn="just">
              <a:buFont typeface="Arial" charset="0"/>
              <a:buNone/>
              <a:defRPr/>
            </a:pPr>
            <a:endParaRPr lang="pt-BR" sz="1800" dirty="0" smtClean="0">
              <a:solidFill>
                <a:srgbClr val="FF0000"/>
              </a:solidFill>
            </a:endParaRPr>
          </a:p>
          <a:p>
            <a:pPr marL="514350" indent="-514350" algn="just">
              <a:buFont typeface="Arial" charset="0"/>
              <a:buNone/>
              <a:defRPr/>
            </a:pPr>
            <a:endParaRPr lang="pt-BR" sz="18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35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85912239"/>
              </p:ext>
            </p:extLst>
          </p:nvPr>
        </p:nvGraphicFramePr>
        <p:xfrm>
          <a:off x="6876256" y="2204864"/>
          <a:ext cx="287338" cy="744538"/>
        </p:xfrm>
        <a:graphic>
          <a:graphicData uri="http://schemas.openxmlformats.org/presentationml/2006/ole">
            <p:oleObj spid="_x0000_s135184" name="Equação" r:id="rId3" imgW="152334" imgH="393529" progId="Equation.3">
              <p:embed/>
            </p:oleObj>
          </a:graphicData>
        </a:graphic>
      </p:graphicFrame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5867399" y="4912175"/>
            <a:ext cx="28813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i="1" dirty="0">
                <a:solidFill>
                  <a:srgbClr val="00B050"/>
                </a:solidFill>
              </a:rPr>
              <a:t>Resposta</a:t>
            </a:r>
          </a:p>
          <a:p>
            <a:r>
              <a:rPr lang="pt-BR" dirty="0">
                <a:solidFill>
                  <a:srgbClr val="00B050"/>
                </a:solidFill>
              </a:rPr>
              <a:t>a = 3, b = -2, c = ½, </a:t>
            </a:r>
          </a:p>
          <a:p>
            <a:r>
              <a:rPr lang="pt-BR" dirty="0">
                <a:solidFill>
                  <a:srgbClr val="00B050"/>
                </a:solidFill>
              </a:rPr>
              <a:t>d = 2 + 2i, e = 2 - 2i </a:t>
            </a:r>
          </a:p>
          <a:p>
            <a:r>
              <a:rPr lang="pt-BR" dirty="0">
                <a:solidFill>
                  <a:srgbClr val="00B050"/>
                </a:solidFill>
              </a:rPr>
              <a:t>(ou d = 2 – 2i e </a:t>
            </a:r>
            <a:r>
              <a:rPr lang="pt-BR" dirty="0" err="1">
                <a:solidFill>
                  <a:srgbClr val="00B050"/>
                </a:solidFill>
              </a:rPr>
              <a:t>e</a:t>
            </a:r>
            <a:r>
              <a:rPr lang="pt-BR" dirty="0">
                <a:solidFill>
                  <a:srgbClr val="00B050"/>
                </a:solidFill>
              </a:rPr>
              <a:t> = 2 + 2i)  </a:t>
            </a:r>
          </a:p>
        </p:txBody>
      </p: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3º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Números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complexos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e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suas propriedades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417337" y="3578617"/>
            <a:ext cx="4824536" cy="278084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649149" y="3935056"/>
            <a:ext cx="4392488" cy="21849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1009189" y="4367104"/>
            <a:ext cx="3744417" cy="168044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1857496" y="5141108"/>
            <a:ext cx="1887997" cy="87736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540145" y="3904666"/>
            <a:ext cx="3869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rgbClr val="0070C0"/>
                </a:solidFill>
                <a:latin typeface="Garamond" pitchFamily="18" charset="0"/>
              </a:rPr>
              <a:t>C</a:t>
            </a:r>
            <a:endParaRPr lang="pt-BR" sz="2200" b="1" dirty="0">
              <a:solidFill>
                <a:srgbClr val="0070C0"/>
              </a:solidFill>
              <a:latin typeface="Garamond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86754" y="4284516"/>
            <a:ext cx="14621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6">
                    <a:lumMod val="75000"/>
                  </a:schemeClr>
                </a:solidFill>
                <a:latin typeface="Garamond" pitchFamily="18" charset="0"/>
              </a:rPr>
              <a:t>Q</a:t>
            </a:r>
            <a:endParaRPr lang="pt-BR" sz="2200" b="1" dirty="0">
              <a:solidFill>
                <a:schemeClr val="accent6">
                  <a:lumMod val="75000"/>
                </a:schemeClr>
              </a:solidFill>
              <a:latin typeface="Garamond" pitchFamily="18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081197" y="4512281"/>
            <a:ext cx="579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rgbClr val="7030A0"/>
                </a:solidFill>
                <a:latin typeface="Garamond" pitchFamily="18" charset="0"/>
              </a:rPr>
              <a:t>Z</a:t>
            </a:r>
            <a:endParaRPr lang="pt-BR" sz="2200" b="1" dirty="0">
              <a:solidFill>
                <a:srgbClr val="7030A0"/>
              </a:solidFill>
              <a:latin typeface="Garamond" pitchFamily="18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063132" y="4925142"/>
            <a:ext cx="863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accent2">
                    <a:lumMod val="75000"/>
                  </a:schemeClr>
                </a:solidFill>
                <a:latin typeface="Garamond" pitchFamily="18" charset="0"/>
              </a:rPr>
              <a:t>N</a:t>
            </a:r>
            <a:endParaRPr lang="pt-BR" sz="2200" b="1" dirty="0">
              <a:solidFill>
                <a:schemeClr val="accent2">
                  <a:lumMod val="75000"/>
                </a:schemeClr>
              </a:solidFill>
              <a:latin typeface="Garamond" pitchFamily="18" charset="0"/>
            </a:endParaRPr>
          </a:p>
        </p:txBody>
      </p:sp>
      <p:grpSp>
        <p:nvGrpSpPr>
          <p:cNvPr id="18" name="Grupo 17"/>
          <p:cNvGrpSpPr/>
          <p:nvPr/>
        </p:nvGrpSpPr>
        <p:grpSpPr>
          <a:xfrm>
            <a:off x="1630325" y="4079072"/>
            <a:ext cx="386976" cy="481095"/>
            <a:chOff x="-1260648" y="4077072"/>
            <a:chExt cx="386976" cy="523220"/>
          </a:xfrm>
        </p:grpSpPr>
        <p:sp>
          <p:nvSpPr>
            <p:cNvPr id="19" name="Elipse 18"/>
            <p:cNvSpPr/>
            <p:nvPr/>
          </p:nvSpPr>
          <p:spPr>
            <a:xfrm>
              <a:off x="-1260648" y="4221088"/>
              <a:ext cx="108012" cy="1080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-1260648" y="4077072"/>
              <a:ext cx="3869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b="1" dirty="0" smtClean="0">
                  <a:latin typeface="Garamond" pitchFamily="18" charset="0"/>
                </a:rPr>
                <a:t>c</a:t>
              </a:r>
              <a:endParaRPr lang="pt-BR" sz="2800" b="1" dirty="0">
                <a:latin typeface="Garamond" pitchFamily="18" charset="0"/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2633179" y="3506526"/>
            <a:ext cx="496436" cy="481095"/>
            <a:chOff x="-2484784" y="3705860"/>
            <a:chExt cx="496436" cy="523220"/>
          </a:xfrm>
        </p:grpSpPr>
        <p:sp>
          <p:nvSpPr>
            <p:cNvPr id="22" name="Elipse 21"/>
            <p:cNvSpPr/>
            <p:nvPr/>
          </p:nvSpPr>
          <p:spPr>
            <a:xfrm>
              <a:off x="-2484784" y="3834636"/>
              <a:ext cx="108012" cy="1080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-2456589" y="3705860"/>
              <a:ext cx="4682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latin typeface="Garamond" pitchFamily="18" charset="0"/>
                </a:rPr>
                <a:t>d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1761926" y="3575016"/>
            <a:ext cx="386976" cy="481095"/>
            <a:chOff x="-1658200" y="3193368"/>
            <a:chExt cx="386976" cy="523220"/>
          </a:xfrm>
        </p:grpSpPr>
        <p:sp>
          <p:nvSpPr>
            <p:cNvPr id="25" name="Elipse 24"/>
            <p:cNvSpPr/>
            <p:nvPr/>
          </p:nvSpPr>
          <p:spPr>
            <a:xfrm>
              <a:off x="-1658200" y="3337384"/>
              <a:ext cx="108012" cy="1080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-1658200" y="3193368"/>
              <a:ext cx="3869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b="1" dirty="0" smtClean="0">
                  <a:latin typeface="Garamond" pitchFamily="18" charset="0"/>
                </a:rPr>
                <a:t>e</a:t>
              </a:r>
              <a:endParaRPr lang="pt-BR" sz="2800" b="1" dirty="0">
                <a:latin typeface="Garamond" pitchFamily="18" charset="0"/>
              </a:endParaRPr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3504322" y="4681691"/>
            <a:ext cx="417456" cy="481095"/>
            <a:chOff x="-828600" y="3419428"/>
            <a:chExt cx="417456" cy="523220"/>
          </a:xfrm>
        </p:grpSpPr>
        <p:sp>
          <p:nvSpPr>
            <p:cNvPr id="28" name="Elipse 27"/>
            <p:cNvSpPr/>
            <p:nvPr/>
          </p:nvSpPr>
          <p:spPr>
            <a:xfrm>
              <a:off x="-828600" y="3563444"/>
              <a:ext cx="108012" cy="1080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-798120" y="3419428"/>
              <a:ext cx="3869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latin typeface="Garamond" pitchFamily="18" charset="0"/>
                </a:rPr>
                <a:t>b</a:t>
              </a: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2614143" y="5379829"/>
            <a:ext cx="386976" cy="481095"/>
            <a:chOff x="-2291296" y="4457922"/>
            <a:chExt cx="386976" cy="523220"/>
          </a:xfrm>
        </p:grpSpPr>
        <p:sp>
          <p:nvSpPr>
            <p:cNvPr id="31" name="Elipse 30"/>
            <p:cNvSpPr/>
            <p:nvPr/>
          </p:nvSpPr>
          <p:spPr>
            <a:xfrm>
              <a:off x="-2291296" y="4601938"/>
              <a:ext cx="108012" cy="1080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-2291296" y="4457922"/>
              <a:ext cx="3869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b="1" dirty="0" smtClean="0">
                  <a:latin typeface="Garamond" pitchFamily="18" charset="0"/>
                </a:rPr>
                <a:t>a</a:t>
              </a:r>
              <a:endParaRPr lang="pt-BR" sz="2800" b="1" dirty="0">
                <a:latin typeface="Garamond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Título 1"/>
          <p:cNvSpPr>
            <a:spLocks noGrp="1"/>
          </p:cNvSpPr>
          <p:nvPr>
            <p:ph type="title"/>
          </p:nvPr>
        </p:nvSpPr>
        <p:spPr>
          <a:xfrm>
            <a:off x="395288" y="765175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Aplicações: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23850" y="1844675"/>
            <a:ext cx="8496300" cy="424815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Font typeface="Arial" charset="0"/>
              <a:buNone/>
              <a:defRPr/>
            </a:pPr>
            <a:r>
              <a:rPr lang="pt-BR" sz="2800" b="1" dirty="0" smtClean="0">
                <a:solidFill>
                  <a:srgbClr val="0070C0"/>
                </a:solidFill>
              </a:rPr>
              <a:t>0</a:t>
            </a:r>
            <a:r>
              <a:rPr lang="pt-BR" sz="2600" b="1" dirty="0" smtClean="0">
                <a:solidFill>
                  <a:srgbClr val="0070C0"/>
                </a:solidFill>
              </a:rPr>
              <a:t>3.</a:t>
            </a:r>
            <a:r>
              <a:rPr lang="pt-BR" sz="2600" dirty="0" smtClean="0"/>
              <a:t> (SMOLE e DINIZ, 2008 - Adaptada)  Seja a função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  <a:defRPr/>
            </a:pPr>
            <a:endParaRPr lang="pt-BR" sz="2600" dirty="0" smtClean="0"/>
          </a:p>
          <a:p>
            <a:pPr marL="0" indent="0" algn="just">
              <a:lnSpc>
                <a:spcPct val="150000"/>
              </a:lnSpc>
              <a:buFont typeface="Arial" charset="0"/>
              <a:buNone/>
              <a:defRPr/>
            </a:pPr>
            <a:r>
              <a:rPr lang="pt-BR" sz="2600" dirty="0"/>
              <a:t>n</a:t>
            </a:r>
            <a:r>
              <a:rPr lang="pt-BR" sz="2600" dirty="0" smtClean="0"/>
              <a:t>a qual C representa o conjunto dos números complexos  z,</a:t>
            </a:r>
            <a:r>
              <a:rPr lang="pt-BR" sz="2800" dirty="0" smtClean="0"/>
              <a:t> </a:t>
            </a:r>
          </a:p>
          <a:p>
            <a:pPr marL="514350" indent="-514350" algn="just">
              <a:lnSpc>
                <a:spcPct val="150000"/>
              </a:lnSpc>
              <a:buFont typeface="Arial" charset="0"/>
              <a:buAutoNum type="alphaLcParenR"/>
              <a:defRPr/>
            </a:pPr>
            <a:r>
              <a:rPr lang="pt-BR" sz="2600" dirty="0"/>
              <a:t>e</a:t>
            </a:r>
            <a:r>
              <a:rPr lang="pt-BR" sz="2600" dirty="0" smtClean="0"/>
              <a:t>ncontre em C os zeros da função; e</a:t>
            </a:r>
          </a:p>
          <a:p>
            <a:pPr marL="531813" indent="-531813" algn="just">
              <a:lnSpc>
                <a:spcPct val="150000"/>
              </a:lnSpc>
              <a:buFont typeface="Arial" charset="0"/>
              <a:buAutoNum type="alphaLcParenR"/>
              <a:defRPr/>
            </a:pPr>
            <a:r>
              <a:rPr lang="pt-BR" sz="2600" dirty="0"/>
              <a:t>e</a:t>
            </a:r>
            <a:r>
              <a:rPr lang="pt-BR" sz="2600" dirty="0" smtClean="0"/>
              <a:t>xpresse </a:t>
            </a:r>
            <a:r>
              <a:rPr lang="pt-BR" sz="2600" i="1" dirty="0" smtClean="0"/>
              <a:t>f</a:t>
            </a:r>
            <a:r>
              <a:rPr lang="pt-BR" sz="2600" dirty="0" smtClean="0"/>
              <a:t>(z) na forma de um produto de fatores do 1º grau com coeficientes complexos.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  <a:defRPr/>
            </a:pPr>
            <a:r>
              <a:rPr lang="pt-BR" sz="2800" dirty="0" smtClean="0"/>
              <a:t> </a:t>
            </a:r>
            <a:endParaRPr lang="pt-BR" sz="2000" dirty="0" smtClean="0"/>
          </a:p>
          <a:p>
            <a:pPr>
              <a:buFont typeface="Arial" charset="0"/>
              <a:buNone/>
              <a:defRPr/>
            </a:pPr>
            <a:endParaRPr lang="pt-BR" dirty="0" smtClean="0">
              <a:solidFill>
                <a:srgbClr val="002060"/>
              </a:solidFill>
            </a:endParaRPr>
          </a:p>
          <a:p>
            <a:pPr marL="514350" indent="-514350" algn="just">
              <a:buFont typeface="Arial" charset="0"/>
              <a:buNone/>
              <a:defRPr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 algn="just">
              <a:buFont typeface="Arial" charset="0"/>
              <a:buNone/>
              <a:defRPr/>
            </a:pPr>
            <a:endParaRPr lang="pt-BR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36194" name="Object 2"/>
          <p:cNvGraphicFramePr>
            <a:graphicFrameLocks noChangeAspect="1"/>
          </p:cNvGraphicFramePr>
          <p:nvPr/>
        </p:nvGraphicFramePr>
        <p:xfrm>
          <a:off x="3203575" y="2565400"/>
          <a:ext cx="2359025" cy="815975"/>
        </p:xfrm>
        <a:graphic>
          <a:graphicData uri="http://schemas.openxmlformats.org/presentationml/2006/ole">
            <p:oleObj spid="_x0000_s136222" name="Equação" r:id="rId3" imgW="1244600" imgH="431800" progId="Equation.3">
              <p:embed/>
            </p:oleObj>
          </a:graphicData>
        </a:graphic>
      </p:graphicFrame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6659563" y="5300663"/>
            <a:ext cx="21605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i="1">
                <a:solidFill>
                  <a:srgbClr val="00B050"/>
                </a:solidFill>
              </a:rPr>
              <a:t>Resposta</a:t>
            </a: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6659563" y="5661025"/>
          <a:ext cx="2349500" cy="889000"/>
        </p:xfrm>
        <a:graphic>
          <a:graphicData uri="http://schemas.openxmlformats.org/presentationml/2006/ole">
            <p:oleObj spid="_x0000_s136223" name="Equação" r:id="rId4" imgW="2349500" imgH="889000" progId="Equation.3">
              <p:embed/>
            </p:oleObj>
          </a:graphicData>
        </a:graphic>
      </p:graphicFrame>
      <p:sp>
        <p:nvSpPr>
          <p:cNvPr id="10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3º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Números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complexos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e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suas propriedades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Título 1"/>
          <p:cNvSpPr>
            <a:spLocks noGrp="1"/>
          </p:cNvSpPr>
          <p:nvPr>
            <p:ph type="title"/>
          </p:nvPr>
        </p:nvSpPr>
        <p:spPr>
          <a:xfrm>
            <a:off x="395288" y="765175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Aplicações: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23850" y="1844675"/>
            <a:ext cx="8496300" cy="424815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Font typeface="Arial" charset="0"/>
              <a:buNone/>
              <a:defRPr/>
            </a:pPr>
            <a:r>
              <a:rPr lang="pt-BR" sz="2800" b="1" dirty="0" smtClean="0">
                <a:solidFill>
                  <a:srgbClr val="0070C0"/>
                </a:solidFill>
              </a:rPr>
              <a:t>0</a:t>
            </a:r>
            <a:r>
              <a:rPr lang="pt-BR" sz="2600" b="1" dirty="0" smtClean="0">
                <a:solidFill>
                  <a:srgbClr val="0070C0"/>
                </a:solidFill>
              </a:rPr>
              <a:t>3.</a:t>
            </a:r>
            <a:r>
              <a:rPr lang="pt-BR" sz="2600" dirty="0" smtClean="0"/>
              <a:t> (SMOLE e DINIZ, 2008 - Adaptada)  Seja a função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  <a:defRPr/>
            </a:pPr>
            <a:endParaRPr lang="pt-BR" sz="2600" dirty="0" smtClean="0"/>
          </a:p>
          <a:p>
            <a:pPr marL="0" indent="0" algn="just">
              <a:lnSpc>
                <a:spcPct val="150000"/>
              </a:lnSpc>
              <a:buFont typeface="Arial" charset="0"/>
              <a:buNone/>
              <a:defRPr/>
            </a:pPr>
            <a:r>
              <a:rPr lang="pt-BR" sz="2600" dirty="0"/>
              <a:t>n</a:t>
            </a:r>
            <a:r>
              <a:rPr lang="pt-BR" sz="2600" dirty="0" smtClean="0"/>
              <a:t>a qual C representa o conjunto dos número complexos  z,</a:t>
            </a:r>
            <a:r>
              <a:rPr lang="pt-BR" sz="2800" dirty="0" smtClean="0"/>
              <a:t> </a:t>
            </a:r>
          </a:p>
          <a:p>
            <a:pPr marL="514350" indent="-514350" algn="just">
              <a:lnSpc>
                <a:spcPct val="150000"/>
              </a:lnSpc>
              <a:buFont typeface="Arial" charset="0"/>
              <a:buAutoNum type="alphaLcParenR"/>
              <a:defRPr/>
            </a:pPr>
            <a:r>
              <a:rPr lang="pt-BR" sz="2600" dirty="0"/>
              <a:t>e</a:t>
            </a:r>
            <a:r>
              <a:rPr lang="pt-BR" sz="2600" dirty="0" smtClean="0"/>
              <a:t>ncontre em C os zeros da função; e</a:t>
            </a:r>
          </a:p>
          <a:p>
            <a:pPr marL="531813" indent="-531813" algn="just">
              <a:lnSpc>
                <a:spcPct val="150000"/>
              </a:lnSpc>
              <a:buFont typeface="Arial" charset="0"/>
              <a:buAutoNum type="alphaLcParenR"/>
              <a:defRPr/>
            </a:pPr>
            <a:r>
              <a:rPr lang="pt-BR" sz="2600" dirty="0"/>
              <a:t>e</a:t>
            </a:r>
            <a:r>
              <a:rPr lang="pt-BR" sz="2600" dirty="0" smtClean="0"/>
              <a:t>xpresse </a:t>
            </a:r>
            <a:r>
              <a:rPr lang="pt-BR" sz="2600" i="1" dirty="0" smtClean="0"/>
              <a:t>f</a:t>
            </a:r>
            <a:r>
              <a:rPr lang="pt-BR" sz="2600" dirty="0" smtClean="0"/>
              <a:t>(z) na forma de um produto de fatores do 1º grau com coeficientes complexos.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  <a:defRPr/>
            </a:pPr>
            <a:r>
              <a:rPr lang="pt-BR" sz="2800" dirty="0" smtClean="0"/>
              <a:t> </a:t>
            </a:r>
            <a:endParaRPr lang="pt-BR" sz="2000" dirty="0" smtClean="0"/>
          </a:p>
          <a:p>
            <a:pPr>
              <a:buFont typeface="Arial" charset="0"/>
              <a:buNone/>
              <a:defRPr/>
            </a:pPr>
            <a:endParaRPr lang="pt-BR" dirty="0" smtClean="0">
              <a:solidFill>
                <a:srgbClr val="002060"/>
              </a:solidFill>
            </a:endParaRPr>
          </a:p>
          <a:p>
            <a:pPr marL="514350" indent="-514350" algn="just">
              <a:buFont typeface="Arial" charset="0"/>
              <a:buNone/>
              <a:defRPr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 algn="just">
              <a:buFont typeface="Arial" charset="0"/>
              <a:buNone/>
              <a:defRPr/>
            </a:pPr>
            <a:endParaRPr lang="pt-BR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37218" name="Object 2"/>
          <p:cNvGraphicFramePr>
            <a:graphicFrameLocks noChangeAspect="1"/>
          </p:cNvGraphicFramePr>
          <p:nvPr/>
        </p:nvGraphicFramePr>
        <p:xfrm>
          <a:off x="3203575" y="2565400"/>
          <a:ext cx="2359025" cy="815975"/>
        </p:xfrm>
        <a:graphic>
          <a:graphicData uri="http://schemas.openxmlformats.org/presentationml/2006/ole">
            <p:oleObj spid="_x0000_s137246" name="Equação" r:id="rId3" imgW="1244600" imgH="431800" progId="Equation.3">
              <p:embed/>
            </p:oleObj>
          </a:graphicData>
        </a:graphic>
      </p:graphicFrame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6659563" y="5300663"/>
            <a:ext cx="21605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i="1">
                <a:solidFill>
                  <a:srgbClr val="00B050"/>
                </a:solidFill>
              </a:rPr>
              <a:t>Resposta</a:t>
            </a: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6659563" y="5661025"/>
          <a:ext cx="2349500" cy="889000"/>
        </p:xfrm>
        <a:graphic>
          <a:graphicData uri="http://schemas.openxmlformats.org/presentationml/2006/ole">
            <p:oleObj spid="_x0000_s137247" name="Equação" r:id="rId4" imgW="2349500" imgH="889000" progId="Equation.3">
              <p:embed/>
            </p:oleObj>
          </a:graphicData>
        </a:graphic>
      </p:graphicFrame>
      <p:sp>
        <p:nvSpPr>
          <p:cNvPr id="10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3º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Números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complexos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e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suas propriedades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ítulo 1"/>
          <p:cNvSpPr>
            <a:spLocks noGrp="1"/>
          </p:cNvSpPr>
          <p:nvPr>
            <p:ph type="title"/>
          </p:nvPr>
        </p:nvSpPr>
        <p:spPr>
          <a:xfrm>
            <a:off x="395288" y="765175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Aplicações: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23850" y="1844675"/>
            <a:ext cx="8496300" cy="424815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Font typeface="Arial" charset="0"/>
              <a:buNone/>
              <a:defRPr/>
            </a:pPr>
            <a:r>
              <a:rPr lang="pt-BR" sz="2800" b="1" dirty="0" smtClean="0">
                <a:solidFill>
                  <a:srgbClr val="0070C0"/>
                </a:solidFill>
              </a:rPr>
              <a:t>04. </a:t>
            </a:r>
            <a:r>
              <a:rPr lang="pt-BR" sz="2800" dirty="0" smtClean="0"/>
              <a:t>Invente uma equação para ser resolvida em C cuja solução seja {-2i, + 2i}.</a:t>
            </a:r>
            <a:r>
              <a:rPr lang="pt-BR" sz="2600" dirty="0" smtClean="0"/>
              <a:t> </a:t>
            </a:r>
            <a:endParaRPr lang="pt-BR" dirty="0" smtClean="0"/>
          </a:p>
          <a:p>
            <a:pPr marL="514350" indent="-514350" algn="just">
              <a:buFont typeface="Arial" charset="0"/>
              <a:buNone/>
              <a:defRPr/>
            </a:pPr>
            <a:endParaRPr lang="pt-BR" dirty="0" smtClean="0">
              <a:solidFill>
                <a:srgbClr val="FF0000"/>
              </a:solidFill>
            </a:endParaRPr>
          </a:p>
        </p:txBody>
      </p:sp>
      <p:sp>
        <p:nvSpPr>
          <p:cNvPr id="7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3º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Números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complexos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e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suas propriedades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70" name="Título 7"/>
          <p:cNvSpPr>
            <a:spLocks noGrp="1"/>
          </p:cNvSpPr>
          <p:nvPr>
            <p:ph type="title"/>
          </p:nvPr>
        </p:nvSpPr>
        <p:spPr>
          <a:xfrm>
            <a:off x="539750" y="1052513"/>
            <a:ext cx="8229600" cy="1143000"/>
          </a:xfrm>
        </p:spPr>
        <p:txBody>
          <a:bodyPr/>
          <a:lstStyle/>
          <a:p>
            <a:r>
              <a:rPr lang="pt-BR" sz="3200" dirty="0" smtClean="0">
                <a:solidFill>
                  <a:srgbClr val="FF0000"/>
                </a:solidFill>
              </a:rPr>
              <a:t>Números Complexos</a:t>
            </a:r>
            <a:br>
              <a:rPr lang="pt-BR" sz="3200" dirty="0" smtClean="0">
                <a:solidFill>
                  <a:srgbClr val="FF0000"/>
                </a:solidFill>
              </a:rPr>
            </a:br>
            <a:r>
              <a:rPr lang="pt-BR" sz="2800" dirty="0" smtClean="0">
                <a:solidFill>
                  <a:srgbClr val="0070C0"/>
                </a:solidFill>
              </a:rPr>
              <a:t> </a:t>
            </a:r>
            <a:r>
              <a:rPr lang="pt-BR" sz="2000" dirty="0" smtClean="0">
                <a:solidFill>
                  <a:srgbClr val="0070C0"/>
                </a:solidFill>
              </a:rPr>
              <a:t>SISTEMATIZAÇÃO DO CONCEITO E PROPRIEDADES</a:t>
            </a:r>
          </a:p>
        </p:txBody>
      </p:sp>
      <p:sp>
        <p:nvSpPr>
          <p:cNvPr id="139271" name="CaixaDeTexto 11"/>
          <p:cNvSpPr txBox="1">
            <a:spLocks noChangeArrowheads="1"/>
          </p:cNvSpPr>
          <p:nvPr/>
        </p:nvSpPr>
        <p:spPr bwMode="auto">
          <a:xfrm>
            <a:off x="395288" y="2349500"/>
            <a:ext cx="8497887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Agora que já estamos um pouco mais familiarizados com os novos números, vamos aprender um pouco mais sobre eles.</a:t>
            </a:r>
          </a:p>
          <a:p>
            <a:pPr algn="just"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5" name="Retângulo 4"/>
          <p:cNvSpPr/>
          <p:nvPr/>
        </p:nvSpPr>
        <p:spPr>
          <a:xfrm>
            <a:off x="468313" y="3716338"/>
            <a:ext cx="5040312" cy="20161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lnSpc>
                <a:spcPct val="150000"/>
              </a:lnSpc>
              <a:defRPr/>
            </a:pPr>
            <a:r>
              <a:rPr lang="pt-BR" sz="2000" dirty="0"/>
              <a:t>Chama-se </a:t>
            </a:r>
            <a:r>
              <a:rPr lang="pt-BR" sz="2000" dirty="0" smtClean="0"/>
              <a:t>conjunto </a:t>
            </a:r>
            <a:r>
              <a:rPr lang="pt-BR" sz="2000" dirty="0"/>
              <a:t>dos </a:t>
            </a:r>
            <a:r>
              <a:rPr lang="pt-BR" sz="2000" dirty="0" smtClean="0"/>
              <a:t>números </a:t>
            </a:r>
            <a:r>
              <a:rPr lang="pt-BR" sz="2000" dirty="0"/>
              <a:t>c</a:t>
            </a:r>
            <a:r>
              <a:rPr lang="pt-BR" sz="2000" dirty="0" smtClean="0"/>
              <a:t>omplexos </a:t>
            </a:r>
            <a:r>
              <a:rPr lang="pt-BR" sz="2000" dirty="0"/>
              <a:t>o conjunto C de todos os pares ordenados de números reais para os quais valem as propriedades citadas ao </a:t>
            </a:r>
            <a:r>
              <a:rPr lang="pt-BR" sz="2000" dirty="0" smtClean="0"/>
              <a:t>lado.</a:t>
            </a:r>
            <a:endParaRPr lang="pt-BR" sz="2000" dirty="0"/>
          </a:p>
        </p:txBody>
      </p:sp>
      <p:graphicFrame>
        <p:nvGraphicFramePr>
          <p:cNvPr id="7" name="Diagrama 6"/>
          <p:cNvGraphicFramePr/>
          <p:nvPr/>
        </p:nvGraphicFramePr>
        <p:xfrm>
          <a:off x="5652120" y="3717032"/>
          <a:ext cx="3096344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anto dobrado 8"/>
          <p:cNvSpPr/>
          <p:nvPr/>
        </p:nvSpPr>
        <p:spPr>
          <a:xfrm>
            <a:off x="5651500" y="5805488"/>
            <a:ext cx="3241675" cy="719137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Para saber mais sobre estas </a:t>
            </a:r>
            <a:r>
              <a:rPr lang="pt-BR" dirty="0" smtClean="0"/>
              <a:t>propriedades, </a:t>
            </a:r>
            <a:r>
              <a:rPr lang="pt-BR" dirty="0"/>
              <a:t>clique sobre elas!</a:t>
            </a:r>
          </a:p>
        </p:txBody>
      </p:sp>
      <p:sp>
        <p:nvSpPr>
          <p:cNvPr id="10" name="Canto dobrado 9"/>
          <p:cNvSpPr/>
          <p:nvPr/>
        </p:nvSpPr>
        <p:spPr>
          <a:xfrm>
            <a:off x="395288" y="5876925"/>
            <a:ext cx="5113337" cy="647700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BR" dirty="0"/>
              <a:t>Assim ,                                 em que                 e    </a:t>
            </a: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1187450" y="6021388"/>
          <a:ext cx="1601788" cy="287337"/>
        </p:xfrm>
        <a:graphic>
          <a:graphicData uri="http://schemas.openxmlformats.org/presentationml/2006/ole">
            <p:oleObj spid="_x0000_s139308" name="Equação" r:id="rId8" imgW="1129810" imgH="203112" progId="Equation.3">
              <p:embed/>
            </p:oleObj>
          </a:graphicData>
        </a:graphic>
      </p:graphicFrame>
      <p:graphicFrame>
        <p:nvGraphicFramePr>
          <p:cNvPr id="139267" name="Object 3"/>
          <p:cNvGraphicFramePr>
            <a:graphicFrameLocks noChangeAspect="1"/>
          </p:cNvGraphicFramePr>
          <p:nvPr/>
        </p:nvGraphicFramePr>
        <p:xfrm>
          <a:off x="3635375" y="5949950"/>
          <a:ext cx="798513" cy="358775"/>
        </p:xfrm>
        <a:graphic>
          <a:graphicData uri="http://schemas.openxmlformats.org/presentationml/2006/ole">
            <p:oleObj spid="_x0000_s139309" name="Equação" r:id="rId9" imgW="393359" imgH="177646" progId="Equation.3">
              <p:embed/>
            </p:oleObj>
          </a:graphicData>
        </a:graphic>
      </p:graphicFrame>
      <p:graphicFrame>
        <p:nvGraphicFramePr>
          <p:cNvPr id="139268" name="Object 4"/>
          <p:cNvGraphicFramePr>
            <a:graphicFrameLocks noChangeAspect="1"/>
          </p:cNvGraphicFramePr>
          <p:nvPr/>
        </p:nvGraphicFramePr>
        <p:xfrm>
          <a:off x="4643438" y="5949950"/>
          <a:ext cx="600075" cy="358775"/>
        </p:xfrm>
        <a:graphic>
          <a:graphicData uri="http://schemas.openxmlformats.org/presentationml/2006/ole">
            <p:oleObj spid="_x0000_s139310" name="Equação" r:id="rId10" imgW="380670" imgH="177646" progId="Equation.3">
              <p:embed/>
            </p:oleObj>
          </a:graphicData>
        </a:graphic>
      </p:graphicFrame>
      <p:sp>
        <p:nvSpPr>
          <p:cNvPr id="13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3º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Números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complexos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e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suas propriedades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7" grpId="0">
        <p:bldAsOne/>
      </p:bldGraphic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Título 1"/>
          <p:cNvSpPr>
            <a:spLocks noGrp="1"/>
          </p:cNvSpPr>
          <p:nvPr>
            <p:ph type="title"/>
          </p:nvPr>
        </p:nvSpPr>
        <p:spPr>
          <a:xfrm>
            <a:off x="395288" y="765175"/>
            <a:ext cx="8229600" cy="1143000"/>
          </a:xfrm>
        </p:spPr>
        <p:txBody>
          <a:bodyPr/>
          <a:lstStyle/>
          <a:p>
            <a:r>
              <a:rPr lang="pt-BR" smtClean="0">
                <a:solidFill>
                  <a:srgbClr val="FF0000"/>
                </a:solidFill>
              </a:rPr>
              <a:t>Igualdade</a:t>
            </a:r>
          </a:p>
        </p:txBody>
      </p:sp>
      <p:sp>
        <p:nvSpPr>
          <p:cNvPr id="140292" name="Espaço Reservado para Conteúdo 4"/>
          <p:cNvSpPr>
            <a:spLocks noGrp="1"/>
          </p:cNvSpPr>
          <p:nvPr>
            <p:ph idx="1"/>
          </p:nvPr>
        </p:nvSpPr>
        <p:spPr>
          <a:xfrm>
            <a:off x="323850" y="1844675"/>
            <a:ext cx="8496300" cy="424815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3600" dirty="0" smtClean="0"/>
              <a:t>(a, b) = (c, d)                a = c e b = d 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2600" i="1" dirty="0" smtClean="0">
                <a:solidFill>
                  <a:srgbClr val="FF0000"/>
                </a:solidFill>
              </a:rPr>
              <a:t>Exemplo: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2600" dirty="0" smtClean="0"/>
              <a:t>Sejam (2, b) e (c, 5) pares ordenados de números reais, determine o valor de b e de c para que a igualdade seja verdadeira. 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2600" i="1" dirty="0" smtClean="0">
                <a:solidFill>
                  <a:srgbClr val="FF0000"/>
                </a:solidFill>
              </a:rPr>
              <a:t>Então: </a:t>
            </a:r>
            <a:r>
              <a:rPr lang="pt-BR" sz="2600" i="1" dirty="0" smtClean="0"/>
              <a:t>2 = c e b = 5.</a:t>
            </a:r>
            <a:r>
              <a:rPr lang="pt-BR" sz="2600" i="1" dirty="0" smtClean="0">
                <a:solidFill>
                  <a:srgbClr val="FF0000"/>
                </a:solidFill>
              </a:rPr>
              <a:t> </a:t>
            </a:r>
            <a:r>
              <a:rPr lang="pt-BR" sz="2600" i="1" dirty="0" smtClean="0"/>
              <a:t>Logo, pela propriedade da igualdade, </a:t>
            </a:r>
            <a:r>
              <a:rPr lang="pt-BR" sz="2600" i="1" dirty="0" smtClean="0">
                <a:solidFill>
                  <a:srgbClr val="FF0000"/>
                </a:solidFill>
              </a:rPr>
              <a:t>b é igual a 5</a:t>
            </a:r>
            <a:r>
              <a:rPr lang="pt-BR" sz="2600" i="1" dirty="0" smtClean="0"/>
              <a:t> e </a:t>
            </a:r>
            <a:r>
              <a:rPr lang="pt-BR" sz="2600" i="1" dirty="0" smtClean="0">
                <a:solidFill>
                  <a:srgbClr val="FF0000"/>
                </a:solidFill>
              </a:rPr>
              <a:t>c é igual a 2</a:t>
            </a:r>
            <a:r>
              <a:rPr lang="pt-BR" sz="2600" i="1" dirty="0" smtClean="0"/>
              <a:t>.</a:t>
            </a:r>
            <a:endParaRPr lang="pt-BR" sz="2600" dirty="0" smtClean="0"/>
          </a:p>
        </p:txBody>
      </p:sp>
      <p:graphicFrame>
        <p:nvGraphicFramePr>
          <p:cNvPr id="140290" name="Object 2"/>
          <p:cNvGraphicFramePr>
            <a:graphicFrameLocks noChangeAspect="1"/>
          </p:cNvGraphicFramePr>
          <p:nvPr/>
        </p:nvGraphicFramePr>
        <p:xfrm>
          <a:off x="2916238" y="1844675"/>
          <a:ext cx="1511300" cy="990600"/>
        </p:xfrm>
        <a:graphic>
          <a:graphicData uri="http://schemas.openxmlformats.org/presentationml/2006/ole">
            <p:oleObj spid="_x0000_s140303" name="Equação" r:id="rId3" imgW="215713" imgH="152268" progId="Equation.3">
              <p:embed/>
            </p:oleObj>
          </a:graphicData>
        </a:graphic>
      </p:graphicFrame>
      <p:sp>
        <p:nvSpPr>
          <p:cNvPr id="7" name="Seta para a esquerda 6">
            <a:hlinkClick r:id="rId4" action="ppaction://hlinksldjump"/>
          </p:cNvPr>
          <p:cNvSpPr/>
          <p:nvPr/>
        </p:nvSpPr>
        <p:spPr>
          <a:xfrm>
            <a:off x="7885113" y="6165850"/>
            <a:ext cx="790575" cy="431800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3º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Números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complexos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e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suas propriedades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Título 1"/>
          <p:cNvSpPr>
            <a:spLocks noGrp="1"/>
          </p:cNvSpPr>
          <p:nvPr>
            <p:ph type="title"/>
          </p:nvPr>
        </p:nvSpPr>
        <p:spPr>
          <a:xfrm>
            <a:off x="395288" y="765175"/>
            <a:ext cx="8229600" cy="1143000"/>
          </a:xfrm>
        </p:spPr>
        <p:txBody>
          <a:bodyPr/>
          <a:lstStyle/>
          <a:p>
            <a:r>
              <a:rPr lang="pt-BR" smtClean="0">
                <a:solidFill>
                  <a:srgbClr val="FF0000"/>
                </a:solidFill>
              </a:rPr>
              <a:t>Adição</a:t>
            </a:r>
          </a:p>
        </p:txBody>
      </p:sp>
      <p:sp>
        <p:nvSpPr>
          <p:cNvPr id="141314" name="Espaço Reservado para Conteúdo 4"/>
          <p:cNvSpPr>
            <a:spLocks noGrp="1"/>
          </p:cNvSpPr>
          <p:nvPr>
            <p:ph idx="1"/>
          </p:nvPr>
        </p:nvSpPr>
        <p:spPr>
          <a:xfrm>
            <a:off x="323850" y="1557338"/>
            <a:ext cx="8496300" cy="424815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3600" dirty="0" smtClean="0"/>
              <a:t>(a, b) + (c, d)  =   (a + c, b + d) 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2600" i="1" dirty="0" smtClean="0">
                <a:solidFill>
                  <a:srgbClr val="FF0000"/>
                </a:solidFill>
              </a:rPr>
              <a:t>Exemplo: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2600" dirty="0" smtClean="0"/>
              <a:t>Sejam (1, 3) e (2, 4) pares ordenados de números reais, determine o valor de (1, 3) + (2, 4).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2600" i="1" dirty="0" smtClean="0">
                <a:solidFill>
                  <a:srgbClr val="FF0000"/>
                </a:solidFill>
              </a:rPr>
              <a:t>Pela propriedade da adição: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2600" i="1" dirty="0" smtClean="0">
                <a:solidFill>
                  <a:srgbClr val="FF0000"/>
                </a:solidFill>
              </a:rPr>
              <a:t> </a:t>
            </a:r>
            <a:r>
              <a:rPr lang="pt-BR" sz="2600" dirty="0" smtClean="0"/>
              <a:t>(1, 3) + (2, 4) = (1 + 2, 3 + 4). 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2600" dirty="0" smtClean="0">
                <a:solidFill>
                  <a:srgbClr val="FF0000"/>
                </a:solidFill>
              </a:rPr>
              <a:t>Concluindo, </a:t>
            </a:r>
            <a:r>
              <a:rPr lang="pt-BR" sz="2600" dirty="0" smtClean="0"/>
              <a:t> (1, 3) + (2, 4) = (3, 7).</a:t>
            </a:r>
          </a:p>
        </p:txBody>
      </p:sp>
      <p:sp>
        <p:nvSpPr>
          <p:cNvPr id="7" name="Seta para a esquerda 6">
            <a:hlinkClick r:id="rId2" action="ppaction://hlinksldjump"/>
          </p:cNvPr>
          <p:cNvSpPr/>
          <p:nvPr/>
        </p:nvSpPr>
        <p:spPr>
          <a:xfrm>
            <a:off x="7885113" y="6165850"/>
            <a:ext cx="790575" cy="431800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3º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Números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complexos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e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suas propriedades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Título 1"/>
          <p:cNvSpPr>
            <a:spLocks noGrp="1"/>
          </p:cNvSpPr>
          <p:nvPr>
            <p:ph type="title"/>
          </p:nvPr>
        </p:nvSpPr>
        <p:spPr>
          <a:xfrm>
            <a:off x="395288" y="765175"/>
            <a:ext cx="8229600" cy="1143000"/>
          </a:xfrm>
        </p:spPr>
        <p:txBody>
          <a:bodyPr/>
          <a:lstStyle/>
          <a:p>
            <a:r>
              <a:rPr lang="pt-BR" smtClean="0">
                <a:solidFill>
                  <a:srgbClr val="FF0000"/>
                </a:solidFill>
              </a:rPr>
              <a:t>Multiplicação</a:t>
            </a:r>
          </a:p>
        </p:txBody>
      </p:sp>
      <p:sp>
        <p:nvSpPr>
          <p:cNvPr id="142338" name="Espaço Reservado para Conteúdo 4"/>
          <p:cNvSpPr>
            <a:spLocks noGrp="1"/>
          </p:cNvSpPr>
          <p:nvPr>
            <p:ph idx="1"/>
          </p:nvPr>
        </p:nvSpPr>
        <p:spPr>
          <a:xfrm>
            <a:off x="323850" y="1700213"/>
            <a:ext cx="8496300" cy="4249737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2400" dirty="0" smtClean="0"/>
              <a:t>(a, b) . (c, d)  =  (ac - </a:t>
            </a:r>
            <a:r>
              <a:rPr lang="pt-BR" sz="2400" dirty="0" err="1" smtClean="0"/>
              <a:t>bd</a:t>
            </a:r>
            <a:r>
              <a:rPr lang="pt-BR" sz="2400" dirty="0" smtClean="0"/>
              <a:t>, ad + </a:t>
            </a:r>
            <a:r>
              <a:rPr lang="pt-BR" sz="2400" dirty="0" err="1" smtClean="0"/>
              <a:t>bc</a:t>
            </a:r>
            <a:r>
              <a:rPr lang="pt-BR" sz="2400" dirty="0" smtClean="0"/>
              <a:t>)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2400" i="1" dirty="0" smtClean="0">
                <a:solidFill>
                  <a:srgbClr val="FF0000"/>
                </a:solidFill>
              </a:rPr>
              <a:t>Exemplo: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2400" dirty="0" smtClean="0"/>
              <a:t>Sejam os números complexos (2, 4) e (3, - 1), calcule o produto (2, 4).(3, - 1).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2400" i="1" dirty="0" smtClean="0">
                <a:solidFill>
                  <a:srgbClr val="FF0000"/>
                </a:solidFill>
              </a:rPr>
              <a:t>Pela propriedade da multiplicação: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2400" dirty="0" smtClean="0"/>
              <a:t>(2, 4) . (3, -1) = [2.3 – 4 (- 1), 2. (- 1) + 4. 3)]. 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Concluindo, 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2400" dirty="0" smtClean="0"/>
              <a:t> (2, 4) . (3, - 1) = (10, 10).</a:t>
            </a:r>
          </a:p>
        </p:txBody>
      </p:sp>
      <p:sp>
        <p:nvSpPr>
          <p:cNvPr id="6" name="Canto dobrado 5"/>
          <p:cNvSpPr/>
          <p:nvPr/>
        </p:nvSpPr>
        <p:spPr>
          <a:xfrm>
            <a:off x="5940425" y="4149725"/>
            <a:ext cx="2879725" cy="237490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Agora é a sua vez!</a:t>
            </a:r>
          </a:p>
          <a:p>
            <a:pPr algn="ctr">
              <a:defRPr/>
            </a:pPr>
            <a:r>
              <a:rPr lang="pt-BR" dirty="0"/>
              <a:t>Descubra o comportamento do </a:t>
            </a:r>
            <a:r>
              <a:rPr lang="pt-BR" dirty="0" smtClean="0"/>
              <a:t>número </a:t>
            </a:r>
            <a:r>
              <a:rPr lang="pt-BR" dirty="0"/>
              <a:t>c</a:t>
            </a:r>
            <a:r>
              <a:rPr lang="pt-BR" dirty="0" smtClean="0"/>
              <a:t>omplexo </a:t>
            </a:r>
            <a:r>
              <a:rPr lang="pt-BR" dirty="0"/>
              <a:t>z = (n, 0), relativamente </a:t>
            </a:r>
            <a:r>
              <a:rPr lang="pt-BR" dirty="0" smtClean="0"/>
              <a:t>às propriedades</a:t>
            </a:r>
            <a:r>
              <a:rPr lang="pt-BR" dirty="0"/>
              <a:t>: igualdade, adição e </a:t>
            </a:r>
            <a:r>
              <a:rPr lang="pt-BR" dirty="0" smtClean="0"/>
              <a:t>multiplicação.</a:t>
            </a:r>
            <a:endParaRPr lang="pt-BR" dirty="0"/>
          </a:p>
        </p:txBody>
      </p: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3º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Números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complexos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e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suas propriedades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Título 1"/>
          <p:cNvSpPr>
            <a:spLocks noGrp="1"/>
          </p:cNvSpPr>
          <p:nvPr>
            <p:ph type="title"/>
          </p:nvPr>
        </p:nvSpPr>
        <p:spPr>
          <a:xfrm>
            <a:off x="395288" y="765175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Agora é a sua vez!</a:t>
            </a:r>
          </a:p>
        </p:txBody>
      </p:sp>
      <p:sp>
        <p:nvSpPr>
          <p:cNvPr id="6" name="Canto dobrado 5"/>
          <p:cNvSpPr/>
          <p:nvPr/>
        </p:nvSpPr>
        <p:spPr>
          <a:xfrm>
            <a:off x="251520" y="2276475"/>
            <a:ext cx="5616575" cy="403225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pt-BR" sz="2600" dirty="0"/>
          </a:p>
          <a:p>
            <a:pPr algn="ctr">
              <a:lnSpc>
                <a:spcPct val="150000"/>
              </a:lnSpc>
              <a:defRPr/>
            </a:pPr>
            <a:r>
              <a:rPr lang="pt-BR" sz="2600" dirty="0"/>
              <a:t>Descubra o comportamento do </a:t>
            </a:r>
            <a:r>
              <a:rPr lang="pt-BR" sz="2600" dirty="0" smtClean="0"/>
              <a:t>número </a:t>
            </a:r>
            <a:r>
              <a:rPr lang="pt-BR" sz="2600" dirty="0"/>
              <a:t>c</a:t>
            </a:r>
            <a:r>
              <a:rPr lang="pt-BR" sz="2600" dirty="0" smtClean="0"/>
              <a:t>omplexo </a:t>
            </a:r>
            <a:r>
              <a:rPr lang="pt-BR" sz="2600" dirty="0">
                <a:solidFill>
                  <a:srgbClr val="FF0000"/>
                </a:solidFill>
              </a:rPr>
              <a:t>z = (n, 0)</a:t>
            </a:r>
          </a:p>
          <a:p>
            <a:pPr algn="ctr">
              <a:lnSpc>
                <a:spcPct val="150000"/>
              </a:lnSpc>
              <a:defRPr/>
            </a:pPr>
            <a:r>
              <a:rPr lang="pt-BR" sz="2600" dirty="0"/>
              <a:t>relativamente às </a:t>
            </a:r>
            <a:r>
              <a:rPr lang="pt-BR" sz="2600" dirty="0" smtClean="0"/>
              <a:t>propriedades</a:t>
            </a:r>
            <a:r>
              <a:rPr lang="pt-BR" sz="2600" dirty="0"/>
              <a:t>: igualdade, </a:t>
            </a:r>
          </a:p>
          <a:p>
            <a:pPr algn="ctr">
              <a:lnSpc>
                <a:spcPct val="150000"/>
              </a:lnSpc>
              <a:defRPr/>
            </a:pPr>
            <a:r>
              <a:rPr lang="pt-BR" sz="2600" dirty="0"/>
              <a:t>adição e </a:t>
            </a:r>
          </a:p>
          <a:p>
            <a:pPr algn="ctr">
              <a:lnSpc>
                <a:spcPct val="150000"/>
              </a:lnSpc>
              <a:defRPr/>
            </a:pPr>
            <a:r>
              <a:rPr lang="pt-BR" sz="2600" dirty="0"/>
              <a:t>m</a:t>
            </a:r>
            <a:r>
              <a:rPr lang="pt-BR" sz="2600" dirty="0" smtClean="0"/>
              <a:t>ultiplicação</a:t>
            </a:r>
            <a:r>
              <a:rPr lang="pt-BR" sz="2600" dirty="0"/>
              <a:t>.</a:t>
            </a:r>
          </a:p>
        </p:txBody>
      </p: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3º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Números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complexos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e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suas propriedades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7" name="Picture 2" descr="http://upload.wikimedia.org/wikipedia/commons/3/30/Writing_Girl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550"/>
          <a:stretch/>
        </p:blipFill>
        <p:spPr bwMode="auto">
          <a:xfrm>
            <a:off x="6048672" y="2276475"/>
            <a:ext cx="2961978" cy="240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6048672" y="4680849"/>
            <a:ext cx="2961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Imagem:</a:t>
            </a:r>
            <a:r>
              <a:rPr lang="pt-BR" sz="1000" dirty="0" err="1"/>
              <a:t>Stilfehler</a:t>
            </a:r>
            <a:r>
              <a:rPr lang="pt-BR" sz="1000" dirty="0"/>
              <a:t> / </a:t>
            </a:r>
            <a:r>
              <a:rPr lang="pt-BR" sz="1000" dirty="0" smtClean="0"/>
              <a:t>GNU </a:t>
            </a:r>
            <a:r>
              <a:rPr lang="pt-BR" sz="1000" dirty="0" err="1"/>
              <a:t>Free</a:t>
            </a:r>
            <a:r>
              <a:rPr lang="pt-BR" sz="1000" dirty="0"/>
              <a:t> </a:t>
            </a:r>
            <a:r>
              <a:rPr lang="pt-BR" sz="1000" dirty="0" err="1"/>
              <a:t>Documentation</a:t>
            </a:r>
            <a:r>
              <a:rPr lang="pt-BR" sz="1000" dirty="0"/>
              <a:t> </a:t>
            </a:r>
            <a:r>
              <a:rPr lang="pt-BR" sz="1000" dirty="0" err="1"/>
              <a:t>License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Título 1"/>
          <p:cNvSpPr>
            <a:spLocks noGrp="1"/>
          </p:cNvSpPr>
          <p:nvPr>
            <p:ph type="title"/>
          </p:nvPr>
        </p:nvSpPr>
        <p:spPr>
          <a:xfrm>
            <a:off x="395288" y="765175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Aplicações/Exercícios: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23850" y="1844675"/>
            <a:ext cx="8496300" cy="424815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Font typeface="Arial" charset="0"/>
              <a:buNone/>
              <a:defRPr/>
            </a:pPr>
            <a:r>
              <a:rPr lang="pt-BR" sz="2800" b="1" dirty="0" smtClean="0">
                <a:solidFill>
                  <a:srgbClr val="0070C0"/>
                </a:solidFill>
              </a:rPr>
              <a:t>05. </a:t>
            </a:r>
            <a:r>
              <a:rPr lang="pt-BR" sz="2800" dirty="0" smtClean="0"/>
              <a:t>Em cada caso, efetue as operações indicadas:</a:t>
            </a:r>
          </a:p>
          <a:p>
            <a:pPr marL="514350" indent="-514350" algn="just">
              <a:lnSpc>
                <a:spcPct val="150000"/>
              </a:lnSpc>
              <a:buFont typeface="Arial" charset="0"/>
              <a:buAutoNum type="alphaLcParenR"/>
              <a:defRPr/>
            </a:pPr>
            <a:r>
              <a:rPr lang="pt-BR" sz="2400" dirty="0" smtClean="0"/>
              <a:t>(3, 2) + (0, 1).</a:t>
            </a:r>
          </a:p>
          <a:p>
            <a:pPr marL="514350" indent="-514350" algn="just">
              <a:lnSpc>
                <a:spcPct val="150000"/>
              </a:lnSpc>
              <a:buFont typeface="Arial" charset="0"/>
              <a:buAutoNum type="alphaLcParenR"/>
              <a:defRPr/>
            </a:pPr>
            <a:r>
              <a:rPr lang="pt-BR" sz="2400" dirty="0" smtClean="0"/>
              <a:t>(2, 3).(- 1, 4).</a:t>
            </a:r>
          </a:p>
          <a:p>
            <a:pPr marL="514350" indent="-514350" algn="just">
              <a:lnSpc>
                <a:spcPct val="150000"/>
              </a:lnSpc>
              <a:buFont typeface="Arial" charset="0"/>
              <a:buAutoNum type="alphaLcParenR"/>
              <a:defRPr/>
            </a:pPr>
            <a:r>
              <a:rPr lang="pt-BR" sz="2400" dirty="0" smtClean="0"/>
              <a:t>(2x – y, 6x + 2y) + (x – 2y, x).</a:t>
            </a:r>
          </a:p>
          <a:p>
            <a:pPr marL="514350" indent="-514350" algn="just">
              <a:lnSpc>
                <a:spcPct val="150000"/>
              </a:lnSpc>
              <a:buFont typeface="Arial" charset="0"/>
              <a:buAutoNum type="alphaLcParenR"/>
              <a:defRPr/>
            </a:pPr>
            <a:r>
              <a:rPr lang="pt-BR" sz="2400" dirty="0" smtClean="0"/>
              <a:t>(- 1, - 1).(- 4, 2).</a:t>
            </a:r>
          </a:p>
          <a:p>
            <a:pPr marL="514350" indent="-514350" algn="just">
              <a:lnSpc>
                <a:spcPct val="150000"/>
              </a:lnSpc>
              <a:buFont typeface="Arial" charset="0"/>
              <a:buAutoNum type="alphaLcParenR"/>
              <a:defRPr/>
            </a:pPr>
            <a:r>
              <a:rPr lang="pt-BR" sz="2400" dirty="0" smtClean="0"/>
              <a:t>(2, - 3) – (- 1, - 2).</a:t>
            </a:r>
          </a:p>
          <a:p>
            <a:pPr marL="514350" indent="-514350" algn="just">
              <a:lnSpc>
                <a:spcPct val="150000"/>
              </a:lnSpc>
              <a:buFont typeface="Arial" charset="0"/>
              <a:buAutoNum type="alphaLcParenR"/>
              <a:defRPr/>
            </a:pPr>
            <a:r>
              <a:rPr lang="pt-BR" sz="2400" dirty="0" smtClean="0"/>
              <a:t>(1, 0).(x, - y)</a:t>
            </a:r>
            <a:r>
              <a:rPr lang="pt-BR" sz="2600" dirty="0" smtClean="0"/>
              <a:t> .</a:t>
            </a:r>
            <a:endParaRPr lang="pt-BR" dirty="0" smtClean="0"/>
          </a:p>
          <a:p>
            <a:pPr marL="514350" indent="-514350" algn="just">
              <a:buFont typeface="Arial" charset="0"/>
              <a:buNone/>
              <a:defRPr/>
            </a:pPr>
            <a:endParaRPr lang="pt-BR" dirty="0" smtClean="0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372225" y="4508500"/>
            <a:ext cx="2289175" cy="20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 i="1" dirty="0">
                <a:solidFill>
                  <a:srgbClr val="00B050"/>
                </a:solidFill>
              </a:rPr>
              <a:t>Resposta</a:t>
            </a:r>
          </a:p>
          <a:p>
            <a:pPr marL="342900" indent="-342900">
              <a:buFontTx/>
              <a:buAutoNum type="alphaLcParenR"/>
              <a:defRPr/>
            </a:pPr>
            <a:r>
              <a:rPr lang="pt-BR" dirty="0">
                <a:solidFill>
                  <a:srgbClr val="00B050"/>
                </a:solidFill>
              </a:rPr>
              <a:t>(3, 3)</a:t>
            </a:r>
          </a:p>
          <a:p>
            <a:pPr marL="342900" indent="-342900">
              <a:buFontTx/>
              <a:buAutoNum type="alphaLcParenR"/>
              <a:defRPr/>
            </a:pPr>
            <a:r>
              <a:rPr lang="pt-BR" dirty="0">
                <a:solidFill>
                  <a:srgbClr val="00B050"/>
                </a:solidFill>
              </a:rPr>
              <a:t>(-14, 5)</a:t>
            </a:r>
          </a:p>
          <a:p>
            <a:pPr marL="342900" indent="-342900">
              <a:buFontTx/>
              <a:buAutoNum type="alphaLcParenR"/>
              <a:defRPr/>
            </a:pPr>
            <a:r>
              <a:rPr lang="pt-BR" dirty="0">
                <a:solidFill>
                  <a:srgbClr val="00B050"/>
                </a:solidFill>
              </a:rPr>
              <a:t>(3x – 3y, 7x + 2y)</a:t>
            </a:r>
          </a:p>
          <a:p>
            <a:pPr marL="342900" indent="-342900">
              <a:buFontTx/>
              <a:buAutoNum type="alphaLcParenR"/>
              <a:defRPr/>
            </a:pPr>
            <a:r>
              <a:rPr lang="pt-BR" dirty="0">
                <a:solidFill>
                  <a:srgbClr val="00B050"/>
                </a:solidFill>
              </a:rPr>
              <a:t>(6, 2)</a:t>
            </a:r>
          </a:p>
          <a:p>
            <a:pPr marL="342900" indent="-342900">
              <a:buFontTx/>
              <a:buAutoNum type="alphaLcParenR"/>
              <a:defRPr/>
            </a:pPr>
            <a:r>
              <a:rPr lang="pt-BR" dirty="0">
                <a:solidFill>
                  <a:srgbClr val="00B050"/>
                </a:solidFill>
              </a:rPr>
              <a:t>(3, - 1)</a:t>
            </a:r>
          </a:p>
          <a:p>
            <a:pPr marL="342900" indent="-342900">
              <a:buFontTx/>
              <a:buAutoNum type="alphaLcParenR"/>
              <a:defRPr/>
            </a:pPr>
            <a:r>
              <a:rPr lang="pt-BR" dirty="0">
                <a:solidFill>
                  <a:srgbClr val="00B050"/>
                </a:solidFill>
              </a:rPr>
              <a:t>(x, - y)</a:t>
            </a:r>
          </a:p>
        </p:txBody>
      </p:sp>
      <p:sp>
        <p:nvSpPr>
          <p:cNvPr id="7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3º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Números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complexos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e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suas propriedades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708400" y="6021388"/>
            <a:ext cx="1871663" cy="5492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284663" y="2636838"/>
            <a:ext cx="2735262" cy="9366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  <p:sp>
        <p:nvSpPr>
          <p:cNvPr id="29699" name="Título 7"/>
          <p:cNvSpPr>
            <a:spLocks noGrp="1"/>
          </p:cNvSpPr>
          <p:nvPr>
            <p:ph type="title"/>
          </p:nvPr>
        </p:nvSpPr>
        <p:spPr>
          <a:xfrm>
            <a:off x="611188" y="765175"/>
            <a:ext cx="8229600" cy="1143000"/>
          </a:xfrm>
        </p:spPr>
        <p:txBody>
          <a:bodyPr/>
          <a:lstStyle/>
          <a:p>
            <a:r>
              <a:rPr lang="pt-BR" sz="3200" smtClean="0">
                <a:solidFill>
                  <a:srgbClr val="FF0000"/>
                </a:solidFill>
              </a:rPr>
              <a:t>Modelando a solução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323850" y="1557338"/>
            <a:ext cx="8266113" cy="500221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2200" dirty="0" smtClean="0"/>
              <a:t>Podemos elaborar a seguinte equação para tentar responder o problema proposto: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200" i="1" dirty="0" smtClean="0">
                <a:solidFill>
                  <a:srgbClr val="0070C0"/>
                </a:solidFill>
              </a:rPr>
              <a:t>Área = 10 m</a:t>
            </a:r>
            <a:r>
              <a:rPr lang="pt-BR" sz="2200" i="1" baseline="30000" dirty="0" smtClean="0">
                <a:solidFill>
                  <a:srgbClr val="0070C0"/>
                </a:solidFill>
              </a:rPr>
              <a:t>2 </a:t>
            </a:r>
            <a:endParaRPr lang="pt-BR" sz="2200" i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200" i="1" dirty="0" smtClean="0">
                <a:solidFill>
                  <a:srgbClr val="0070C0"/>
                </a:solidFill>
              </a:rPr>
              <a:t>Perímetro 12 m</a:t>
            </a:r>
            <a:endParaRPr lang="pt-BR" sz="2200" b="1" i="1" dirty="0" smtClean="0">
              <a:solidFill>
                <a:srgbClr val="0070C0"/>
              </a:solidFill>
            </a:endParaRP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2200" dirty="0" smtClean="0"/>
              <a:t>Sendo </a:t>
            </a:r>
            <a:r>
              <a:rPr lang="pt-BR" sz="2200" dirty="0" smtClean="0">
                <a:solidFill>
                  <a:srgbClr val="0070C0"/>
                </a:solidFill>
              </a:rPr>
              <a:t>x</a:t>
            </a:r>
            <a:r>
              <a:rPr lang="pt-BR" sz="2200" dirty="0" smtClean="0"/>
              <a:t> e </a:t>
            </a:r>
            <a:r>
              <a:rPr lang="pt-BR" sz="2200" dirty="0" smtClean="0">
                <a:solidFill>
                  <a:srgbClr val="0070C0"/>
                </a:solidFill>
              </a:rPr>
              <a:t>y</a:t>
            </a:r>
            <a:r>
              <a:rPr lang="pt-BR" sz="2200" dirty="0" smtClean="0"/>
              <a:t> as medidas dos lados do retângulo: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2200" dirty="0" smtClean="0">
                <a:solidFill>
                  <a:srgbClr val="002060"/>
                </a:solidFill>
              </a:rPr>
              <a:t>Área = x . y 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2200" dirty="0" smtClean="0">
                <a:solidFill>
                  <a:srgbClr val="002060"/>
                </a:solidFill>
              </a:rPr>
              <a:t>Perímetro = 2x + 2y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2200" dirty="0" smtClean="0">
                <a:solidFill>
                  <a:srgbClr val="002060"/>
                </a:solidFill>
              </a:rPr>
              <a:t>Como a área deve ser igual a </a:t>
            </a:r>
            <a:r>
              <a:rPr lang="pt-BR" sz="2200" i="1" dirty="0" smtClean="0">
                <a:solidFill>
                  <a:srgbClr val="0070C0"/>
                </a:solidFill>
              </a:rPr>
              <a:t>10 m</a:t>
            </a:r>
            <a:r>
              <a:rPr lang="pt-BR" sz="2200" i="1" baseline="30000" dirty="0" smtClean="0">
                <a:solidFill>
                  <a:srgbClr val="0070C0"/>
                </a:solidFill>
              </a:rPr>
              <a:t>2  </a:t>
            </a:r>
            <a:r>
              <a:rPr lang="pt-BR" sz="2200" dirty="0" smtClean="0"/>
              <a:t>temos: </a:t>
            </a:r>
          </a:p>
          <a:p>
            <a:pPr marL="0" indent="0" algn="ctr">
              <a:lnSpc>
                <a:spcPct val="150000"/>
              </a:lnSpc>
              <a:buFont typeface="Arial" charset="0"/>
              <a:buNone/>
            </a:pPr>
            <a:r>
              <a:rPr lang="pt-BR" sz="2200" dirty="0" smtClean="0">
                <a:solidFill>
                  <a:srgbClr val="002060"/>
                </a:solidFill>
              </a:rPr>
              <a:t>x. y = </a:t>
            </a:r>
            <a:r>
              <a:rPr lang="pt-BR" sz="2200" i="1" dirty="0" smtClean="0">
                <a:solidFill>
                  <a:srgbClr val="002060"/>
                </a:solidFill>
              </a:rPr>
              <a:t>10</a:t>
            </a:r>
            <a:endParaRPr lang="pt-BR" sz="2200" dirty="0" smtClean="0">
              <a:solidFill>
                <a:srgbClr val="002060"/>
              </a:solidFill>
            </a:endParaRPr>
          </a:p>
          <a:p>
            <a:pPr marL="0" indent="0" algn="r">
              <a:buFont typeface="Arial" charset="0"/>
              <a:buNone/>
            </a:pPr>
            <a:r>
              <a:rPr lang="pt-BR" dirty="0" smtClean="0"/>
              <a:t>                                                               </a:t>
            </a:r>
            <a:endParaRPr lang="pt-BR" sz="2600" b="1" i="1" dirty="0" smtClean="0">
              <a:solidFill>
                <a:srgbClr val="0070C0"/>
              </a:solidFill>
            </a:endParaRPr>
          </a:p>
        </p:txBody>
      </p: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3º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Números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complexos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e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suas propriedades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8" name="Título 1"/>
          <p:cNvSpPr>
            <a:spLocks noGrp="1"/>
          </p:cNvSpPr>
          <p:nvPr>
            <p:ph type="title"/>
          </p:nvPr>
        </p:nvSpPr>
        <p:spPr>
          <a:xfrm>
            <a:off x="395288" y="765175"/>
            <a:ext cx="8229600" cy="863600"/>
          </a:xfrm>
        </p:spPr>
        <p:txBody>
          <a:bodyPr/>
          <a:lstStyle/>
          <a:p>
            <a:r>
              <a:rPr lang="pt-BR" sz="3200" dirty="0" smtClean="0">
                <a:solidFill>
                  <a:srgbClr val="FF0000"/>
                </a:solidFill>
              </a:rPr>
              <a:t>Aplicações:</a:t>
            </a:r>
          </a:p>
        </p:txBody>
      </p:sp>
      <p:sp>
        <p:nvSpPr>
          <p:cNvPr id="145419" name="Espaço Reservado para Conteúdo 4"/>
          <p:cNvSpPr>
            <a:spLocks noGrp="1"/>
          </p:cNvSpPr>
          <p:nvPr>
            <p:ph idx="1"/>
          </p:nvPr>
        </p:nvSpPr>
        <p:spPr>
          <a:xfrm>
            <a:off x="250825" y="1412875"/>
            <a:ext cx="8497888" cy="424815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2200" b="1" dirty="0" smtClean="0">
                <a:solidFill>
                  <a:srgbClr val="0070C0"/>
                </a:solidFill>
              </a:rPr>
              <a:t>06. </a:t>
            </a:r>
            <a:r>
              <a:rPr lang="pt-BR" sz="2200" dirty="0" smtClean="0"/>
              <a:t>(BARROSO, 2010) Um circuito RLC contém um resistor, um indutor e um capacitor. A medida de resistência de um circuito RLC é chamada de impedância (Z) e é expressa por um número complexo. Num circuito RLC em série, a impedância equivalente           é dada por                             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2200" dirty="0" smtClean="0"/>
              <a:t>Ache         no circuito RLC, em série, abaixo:</a:t>
            </a:r>
            <a:endParaRPr lang="pt-BR" dirty="0" smtClean="0"/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7451725" y="5949950"/>
            <a:ext cx="12239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 i="1">
                <a:solidFill>
                  <a:srgbClr val="00B050"/>
                </a:solidFill>
              </a:rPr>
              <a:t>Resposta</a:t>
            </a:r>
          </a:p>
          <a:p>
            <a:r>
              <a:rPr lang="pt-BR" b="1" i="1">
                <a:solidFill>
                  <a:srgbClr val="00B050"/>
                </a:solidFill>
              </a:rPr>
              <a:t>0,1 + 0,1i</a:t>
            </a:r>
          </a:p>
        </p:txBody>
      </p:sp>
      <p:graphicFrame>
        <p:nvGraphicFramePr>
          <p:cNvPr id="145410" name="Object 2"/>
          <p:cNvGraphicFramePr>
            <a:graphicFrameLocks noChangeAspect="1"/>
          </p:cNvGraphicFramePr>
          <p:nvPr/>
        </p:nvGraphicFramePr>
        <p:xfrm>
          <a:off x="4427538" y="3068638"/>
          <a:ext cx="576262" cy="390525"/>
        </p:xfrm>
        <a:graphic>
          <a:graphicData uri="http://schemas.openxmlformats.org/presentationml/2006/ole">
            <p:oleObj spid="_x0000_s145472" name="Equação" r:id="rId3" imgW="355446" imgH="241195" progId="Equation.3">
              <p:embed/>
            </p:oleObj>
          </a:graphicData>
        </a:graphic>
      </p:graphicFrame>
      <p:graphicFrame>
        <p:nvGraphicFramePr>
          <p:cNvPr id="145413" name="Object 5"/>
          <p:cNvGraphicFramePr>
            <a:graphicFrameLocks noChangeAspect="1"/>
          </p:cNvGraphicFramePr>
          <p:nvPr/>
        </p:nvGraphicFramePr>
        <p:xfrm>
          <a:off x="6372225" y="3068638"/>
          <a:ext cx="1762125" cy="360362"/>
        </p:xfrm>
        <a:graphic>
          <a:graphicData uri="http://schemas.openxmlformats.org/presentationml/2006/ole">
            <p:oleObj spid="_x0000_s145473" name="Equação" r:id="rId4" imgW="1180588" imgH="241195" progId="Equation.3">
              <p:embed/>
            </p:oleObj>
          </a:graphicData>
        </a:graphic>
      </p:graphicFrame>
      <p:graphicFrame>
        <p:nvGraphicFramePr>
          <p:cNvPr id="145415" name="Object 7"/>
          <p:cNvGraphicFramePr>
            <a:graphicFrameLocks noChangeAspect="1"/>
          </p:cNvGraphicFramePr>
          <p:nvPr/>
        </p:nvGraphicFramePr>
        <p:xfrm>
          <a:off x="971550" y="3500438"/>
          <a:ext cx="477838" cy="504825"/>
        </p:xfrm>
        <a:graphic>
          <a:graphicData uri="http://schemas.openxmlformats.org/presentationml/2006/ole">
            <p:oleObj spid="_x0000_s145474" name="Equação" r:id="rId5" imgW="228600" imgH="241300" progId="Equation.3">
              <p:embed/>
            </p:oleObj>
          </a:graphicData>
        </a:graphic>
      </p:graphicFrame>
      <p:sp>
        <p:nvSpPr>
          <p:cNvPr id="11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3º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Números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complexos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e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suas propriedades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graphicFrame>
        <p:nvGraphicFramePr>
          <p:cNvPr id="47" name="Object 9"/>
          <p:cNvGraphicFramePr>
            <a:graphicFrameLocks noChangeAspect="1"/>
          </p:cNvGraphicFramePr>
          <p:nvPr/>
        </p:nvGraphicFramePr>
        <p:xfrm>
          <a:off x="4427984" y="5229200"/>
          <a:ext cx="794088" cy="274736"/>
        </p:xfrm>
        <a:graphic>
          <a:graphicData uri="http://schemas.openxmlformats.org/presentationml/2006/ole">
            <p:oleObj spid="_x0000_s145475" name="Equação" r:id="rId6" imgW="660400" imgH="228600" progId="Equation.3">
              <p:embed/>
            </p:oleObj>
          </a:graphicData>
        </a:graphic>
      </p:graphicFrame>
      <p:sp>
        <p:nvSpPr>
          <p:cNvPr id="48" name="Retângulo 47"/>
          <p:cNvSpPr/>
          <p:nvPr/>
        </p:nvSpPr>
        <p:spPr>
          <a:xfrm>
            <a:off x="2195736" y="4464150"/>
            <a:ext cx="1080120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2555776" y="6051268"/>
            <a:ext cx="360040" cy="216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reto 49"/>
          <p:cNvCxnSpPr/>
          <p:nvPr/>
        </p:nvCxnSpPr>
        <p:spPr>
          <a:xfrm>
            <a:off x="1547664" y="4539100"/>
            <a:ext cx="64807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3275856" y="4539100"/>
            <a:ext cx="64807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>
            <a:off x="1547664" y="6159280"/>
            <a:ext cx="1008112" cy="602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 flipV="1">
            <a:off x="2915816" y="6159280"/>
            <a:ext cx="1008112" cy="602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3923928" y="5517232"/>
            <a:ext cx="0" cy="6480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 flipV="1">
            <a:off x="1547664" y="4539100"/>
            <a:ext cx="0" cy="43204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flipV="1">
            <a:off x="1547664" y="5733256"/>
            <a:ext cx="0" cy="43204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V="1">
            <a:off x="3923928" y="4539100"/>
            <a:ext cx="0" cy="72008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e 57"/>
          <p:cNvSpPr/>
          <p:nvPr/>
        </p:nvSpPr>
        <p:spPr>
          <a:xfrm>
            <a:off x="1445676" y="4995244"/>
            <a:ext cx="216024" cy="7200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1445676" y="5145664"/>
            <a:ext cx="216024" cy="7200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1445676" y="5296084"/>
            <a:ext cx="216024" cy="7200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1445676" y="5446504"/>
            <a:ext cx="216024" cy="7200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1445676" y="5596924"/>
            <a:ext cx="216024" cy="7200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1445676" y="5070454"/>
            <a:ext cx="216024" cy="7200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1445676" y="5220874"/>
            <a:ext cx="216024" cy="7200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1445676" y="5371294"/>
            <a:ext cx="216024" cy="7200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1445676" y="5521714"/>
            <a:ext cx="216024" cy="7200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1445676" y="5672132"/>
            <a:ext cx="216024" cy="7200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Conector reto 67"/>
          <p:cNvCxnSpPr/>
          <p:nvPr/>
        </p:nvCxnSpPr>
        <p:spPr>
          <a:xfrm>
            <a:off x="3809916" y="5244190"/>
            <a:ext cx="216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/>
          <p:nvPr/>
        </p:nvCxnSpPr>
        <p:spPr>
          <a:xfrm>
            <a:off x="3809916" y="5517232"/>
            <a:ext cx="216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1043608" y="5157192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L</a:t>
            </a:r>
            <a:endParaRPr lang="pt-BR" sz="1200" b="1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3779912" y="52292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</a:t>
            </a:r>
            <a:endParaRPr lang="pt-BR" sz="1200" b="1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2555776" y="407707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R</a:t>
            </a:r>
            <a:endParaRPr lang="pt-BR" sz="1200" b="1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2483768" y="5157192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RCL</a:t>
            </a:r>
            <a:endParaRPr lang="pt-BR" sz="1200" b="1" dirty="0"/>
          </a:p>
        </p:txBody>
      </p:sp>
      <p:sp>
        <p:nvSpPr>
          <p:cNvPr id="74" name="CaixaDeTexto 73"/>
          <p:cNvSpPr txBox="1"/>
          <p:nvPr/>
        </p:nvSpPr>
        <p:spPr>
          <a:xfrm rot="16200000">
            <a:off x="3196607" y="5236441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capacitor</a:t>
            </a:r>
            <a:endParaRPr lang="pt-BR" sz="1200" b="1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2339752" y="4581128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resistor</a:t>
            </a:r>
            <a:endParaRPr lang="pt-BR" sz="1200" b="1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2396770" y="576323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bateria</a:t>
            </a:r>
            <a:endParaRPr lang="pt-BR" sz="1200" b="1" dirty="0"/>
          </a:p>
        </p:txBody>
      </p:sp>
      <p:sp>
        <p:nvSpPr>
          <p:cNvPr id="77" name="CaixaDeTexto 76"/>
          <p:cNvSpPr txBox="1"/>
          <p:nvPr/>
        </p:nvSpPr>
        <p:spPr>
          <a:xfrm rot="16200000">
            <a:off x="1432662" y="5218118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indutor</a:t>
            </a:r>
            <a:endParaRPr lang="pt-BR" sz="1200" b="1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2336380" y="6237312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E (força eletromotriz)</a:t>
            </a:r>
            <a:endParaRPr lang="pt-BR" sz="1200" b="1" dirty="0"/>
          </a:p>
        </p:txBody>
      </p:sp>
      <p:graphicFrame>
        <p:nvGraphicFramePr>
          <p:cNvPr id="79" name="Object 38"/>
          <p:cNvGraphicFramePr>
            <a:graphicFrameLocks noChangeAspect="1"/>
          </p:cNvGraphicFramePr>
          <p:nvPr/>
        </p:nvGraphicFramePr>
        <p:xfrm>
          <a:off x="467544" y="5445224"/>
          <a:ext cx="854076" cy="258762"/>
        </p:xfrm>
        <a:graphic>
          <a:graphicData uri="http://schemas.openxmlformats.org/presentationml/2006/ole">
            <p:oleObj spid="_x0000_s145476" name="Equação" r:id="rId7" imgW="710891" imgH="215806" progId="Equation.3">
              <p:embed/>
            </p:oleObj>
          </a:graphicData>
        </a:graphic>
      </p:graphicFrame>
      <p:graphicFrame>
        <p:nvGraphicFramePr>
          <p:cNvPr id="80" name="Object 39"/>
          <p:cNvGraphicFramePr>
            <a:graphicFrameLocks noChangeAspect="1"/>
          </p:cNvGraphicFramePr>
          <p:nvPr/>
        </p:nvGraphicFramePr>
        <p:xfrm>
          <a:off x="2987824" y="4077072"/>
          <a:ext cx="777875" cy="258763"/>
        </p:xfrm>
        <a:graphic>
          <a:graphicData uri="http://schemas.openxmlformats.org/presentationml/2006/ole">
            <p:oleObj spid="_x0000_s145477" name="Equação" r:id="rId8" imgW="647419" imgH="215806" progId="Equation.3">
              <p:embed/>
            </p:oleObj>
          </a:graphicData>
        </a:graphic>
      </p:graphicFrame>
      <p:sp>
        <p:nvSpPr>
          <p:cNvPr id="81" name="CaixaDeTexto 80"/>
          <p:cNvSpPr txBox="1"/>
          <p:nvPr/>
        </p:nvSpPr>
        <p:spPr>
          <a:xfrm>
            <a:off x="2612794" y="594928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-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Título 1"/>
          <p:cNvSpPr>
            <a:spLocks noGrp="1"/>
          </p:cNvSpPr>
          <p:nvPr>
            <p:ph type="title"/>
          </p:nvPr>
        </p:nvSpPr>
        <p:spPr>
          <a:xfrm>
            <a:off x="395288" y="1125538"/>
            <a:ext cx="8229600" cy="863600"/>
          </a:xfrm>
        </p:spPr>
        <p:txBody>
          <a:bodyPr/>
          <a:lstStyle/>
          <a:p>
            <a:r>
              <a:rPr lang="pt-BR" sz="3200" dirty="0" smtClean="0">
                <a:solidFill>
                  <a:srgbClr val="FF0000"/>
                </a:solidFill>
              </a:rPr>
              <a:t>Aplicações:</a:t>
            </a:r>
          </a:p>
        </p:txBody>
      </p:sp>
      <p:sp>
        <p:nvSpPr>
          <p:cNvPr id="146434" name="Espaço Reservado para Conteúdo 4"/>
          <p:cNvSpPr>
            <a:spLocks noGrp="1"/>
          </p:cNvSpPr>
          <p:nvPr>
            <p:ph idx="1"/>
          </p:nvPr>
        </p:nvSpPr>
        <p:spPr>
          <a:xfrm>
            <a:off x="250825" y="1989138"/>
            <a:ext cx="8497888" cy="424815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2800" b="1" smtClean="0">
                <a:solidFill>
                  <a:srgbClr val="0070C0"/>
                </a:solidFill>
              </a:rPr>
              <a:t>07. </a:t>
            </a:r>
            <a:r>
              <a:rPr lang="pt-BR" sz="2800" smtClean="0"/>
              <a:t>Verifique se o número complexo  z = 2 – i é raiz da equação z</a:t>
            </a:r>
            <a:r>
              <a:rPr lang="pt-BR" sz="2800" i="1" baseline="30000" smtClean="0"/>
              <a:t>2</a:t>
            </a:r>
            <a:r>
              <a:rPr lang="pt-BR" sz="2800" smtClean="0"/>
              <a:t> – 4z + 3. 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7451725" y="5949950"/>
            <a:ext cx="13271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 i="1">
                <a:solidFill>
                  <a:srgbClr val="00B050"/>
                </a:solidFill>
              </a:rPr>
              <a:t>Resposta</a:t>
            </a:r>
          </a:p>
          <a:p>
            <a:r>
              <a:rPr lang="pt-BR" b="1" i="1">
                <a:solidFill>
                  <a:srgbClr val="00B050"/>
                </a:solidFill>
              </a:rPr>
              <a:t>Sim, é raiz</a:t>
            </a:r>
          </a:p>
        </p:txBody>
      </p:sp>
      <p:sp>
        <p:nvSpPr>
          <p:cNvPr id="7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3º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Números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complexos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e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suas propriedades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ítulo 1"/>
          <p:cNvSpPr>
            <a:spLocks noGrp="1"/>
          </p:cNvSpPr>
          <p:nvPr>
            <p:ph type="title"/>
          </p:nvPr>
        </p:nvSpPr>
        <p:spPr>
          <a:xfrm>
            <a:off x="395288" y="1125538"/>
            <a:ext cx="8229600" cy="863600"/>
          </a:xfrm>
        </p:spPr>
        <p:txBody>
          <a:bodyPr/>
          <a:lstStyle/>
          <a:p>
            <a:r>
              <a:rPr lang="pt-BR" sz="3200" dirty="0" smtClean="0">
                <a:solidFill>
                  <a:srgbClr val="FF0000"/>
                </a:solidFill>
              </a:rPr>
              <a:t>Aplicações:</a:t>
            </a:r>
          </a:p>
        </p:txBody>
      </p:sp>
      <p:sp>
        <p:nvSpPr>
          <p:cNvPr id="150533" name="Espaço Reservado para Conteúdo 4"/>
          <p:cNvSpPr>
            <a:spLocks noGrp="1"/>
          </p:cNvSpPr>
          <p:nvPr>
            <p:ph idx="1"/>
          </p:nvPr>
        </p:nvSpPr>
        <p:spPr>
          <a:xfrm>
            <a:off x="250825" y="1989138"/>
            <a:ext cx="8497888" cy="424815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2800" b="1" dirty="0" smtClean="0">
                <a:solidFill>
                  <a:srgbClr val="0070C0"/>
                </a:solidFill>
              </a:rPr>
              <a:t>08. </a:t>
            </a:r>
            <a:r>
              <a:rPr lang="pt-BR" sz="2800" dirty="0" smtClean="0"/>
              <a:t>Seja z = (m – 5, 2n – 3), determine os valores de </a:t>
            </a:r>
            <a:r>
              <a:rPr lang="pt-BR" sz="2800" b="1" dirty="0" smtClean="0">
                <a:solidFill>
                  <a:srgbClr val="0070C0"/>
                </a:solidFill>
              </a:rPr>
              <a:t>m</a:t>
            </a:r>
            <a:r>
              <a:rPr lang="pt-BR" sz="2800" dirty="0" smtClean="0"/>
              <a:t> e </a:t>
            </a:r>
            <a:r>
              <a:rPr lang="pt-BR" sz="2800" b="1" dirty="0" smtClean="0">
                <a:solidFill>
                  <a:srgbClr val="0070C0"/>
                </a:solidFill>
              </a:rPr>
              <a:t>n</a:t>
            </a:r>
            <a:r>
              <a:rPr lang="pt-BR" sz="2800" dirty="0" smtClean="0"/>
              <a:t>, para que se tenha: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2800" dirty="0" smtClean="0"/>
              <a:t>a) z = (2, 9);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2800" dirty="0" smtClean="0"/>
              <a:t>b) z = (- 6, - 9);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2800" dirty="0" smtClean="0"/>
              <a:t>c) z =    </a:t>
            </a:r>
            <a:r>
              <a:rPr lang="pt-BR" sz="2800" dirty="0"/>
              <a:t> </a:t>
            </a:r>
            <a:r>
              <a:rPr lang="pt-BR" sz="2800" dirty="0" smtClean="0"/>
              <a:t>         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235825" y="4652963"/>
            <a:ext cx="1352550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 i="1" dirty="0">
                <a:solidFill>
                  <a:srgbClr val="00B050"/>
                </a:solidFill>
              </a:rPr>
              <a:t>Respostas</a:t>
            </a:r>
          </a:p>
          <a:p>
            <a:pPr marL="342900" indent="-342900">
              <a:buFontTx/>
              <a:buAutoNum type="alphaLcParenR"/>
              <a:defRPr/>
            </a:pPr>
            <a:r>
              <a:rPr lang="pt-BR" dirty="0"/>
              <a:t>(7 ,6)</a:t>
            </a:r>
          </a:p>
          <a:p>
            <a:pPr marL="342900" indent="-342900">
              <a:buFontTx/>
              <a:buAutoNum type="alphaLcParenR"/>
              <a:defRPr/>
            </a:pPr>
            <a:r>
              <a:rPr lang="pt-BR" dirty="0"/>
              <a:t>(- 1, - 3)</a:t>
            </a:r>
          </a:p>
          <a:p>
            <a:pPr marL="342900" indent="-342900">
              <a:buFontTx/>
              <a:buAutoNum type="alphaLcParenR"/>
              <a:defRPr/>
            </a:pPr>
            <a:endParaRPr lang="pt-BR" dirty="0">
              <a:solidFill>
                <a:srgbClr val="00B050"/>
              </a:solidFill>
            </a:endParaRPr>
          </a:p>
        </p:txBody>
      </p:sp>
      <p:graphicFrame>
        <p:nvGraphicFramePr>
          <p:cNvPr id="150530" name="Object 2"/>
          <p:cNvGraphicFramePr>
            <a:graphicFrameLocks noChangeAspect="1"/>
          </p:cNvGraphicFramePr>
          <p:nvPr/>
        </p:nvGraphicFramePr>
        <p:xfrm>
          <a:off x="1150938" y="4868863"/>
          <a:ext cx="1081087" cy="815975"/>
        </p:xfrm>
        <a:graphic>
          <a:graphicData uri="http://schemas.openxmlformats.org/presentationml/2006/ole">
            <p:oleObj spid="_x0000_s150558" name="Equação" r:id="rId3" imgW="571252" imgH="431613" progId="Equation.3">
              <p:embed/>
            </p:oleObj>
          </a:graphicData>
        </a:graphic>
      </p:graphicFrame>
      <p:graphicFrame>
        <p:nvGraphicFramePr>
          <p:cNvPr id="150531" name="Object 3"/>
          <p:cNvGraphicFramePr>
            <a:graphicFrameLocks noChangeAspect="1"/>
          </p:cNvGraphicFramePr>
          <p:nvPr/>
        </p:nvGraphicFramePr>
        <p:xfrm>
          <a:off x="7308850" y="5589588"/>
          <a:ext cx="1373188" cy="815975"/>
        </p:xfrm>
        <a:graphic>
          <a:graphicData uri="http://schemas.openxmlformats.org/presentationml/2006/ole">
            <p:oleObj spid="_x0000_s150559" name="Equação" r:id="rId4" imgW="634725" imgH="431613" progId="Equation.3">
              <p:embed/>
            </p:oleObj>
          </a:graphicData>
        </a:graphic>
      </p:graphicFrame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3º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Números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complexos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e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suas propriedades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Título 1"/>
          <p:cNvSpPr>
            <a:spLocks noGrp="1"/>
          </p:cNvSpPr>
          <p:nvPr>
            <p:ph type="title"/>
          </p:nvPr>
        </p:nvSpPr>
        <p:spPr>
          <a:xfrm>
            <a:off x="395288" y="1125538"/>
            <a:ext cx="8229600" cy="863600"/>
          </a:xfrm>
        </p:spPr>
        <p:txBody>
          <a:bodyPr/>
          <a:lstStyle/>
          <a:p>
            <a:r>
              <a:rPr lang="pt-BR" sz="3200" dirty="0" smtClean="0">
                <a:solidFill>
                  <a:srgbClr val="FF0000"/>
                </a:solidFill>
              </a:rPr>
              <a:t>Aplicações:</a:t>
            </a:r>
          </a:p>
        </p:txBody>
      </p:sp>
      <p:sp>
        <p:nvSpPr>
          <p:cNvPr id="151557" name="Espaço Reservado para Conteúdo 4"/>
          <p:cNvSpPr>
            <a:spLocks noGrp="1"/>
          </p:cNvSpPr>
          <p:nvPr>
            <p:ph idx="1"/>
          </p:nvPr>
        </p:nvSpPr>
        <p:spPr>
          <a:xfrm>
            <a:off x="250825" y="1989138"/>
            <a:ext cx="8497888" cy="424815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2800" b="1" dirty="0" smtClean="0">
                <a:solidFill>
                  <a:srgbClr val="0070C0"/>
                </a:solidFill>
              </a:rPr>
              <a:t>09. </a:t>
            </a:r>
            <a:r>
              <a:rPr lang="pt-BR" sz="2800" dirty="0" smtClean="0"/>
              <a:t>Seja z = (m – 5, 2n – 3), determine os valores de </a:t>
            </a:r>
            <a:r>
              <a:rPr lang="pt-BR" sz="2800" b="1" dirty="0" smtClean="0">
                <a:solidFill>
                  <a:srgbClr val="0070C0"/>
                </a:solidFill>
              </a:rPr>
              <a:t>m</a:t>
            </a:r>
            <a:r>
              <a:rPr lang="pt-BR" sz="2800" dirty="0" smtClean="0"/>
              <a:t> e </a:t>
            </a:r>
            <a:r>
              <a:rPr lang="pt-BR" sz="2800" b="1" dirty="0" smtClean="0">
                <a:solidFill>
                  <a:srgbClr val="0070C0"/>
                </a:solidFill>
              </a:rPr>
              <a:t>n</a:t>
            </a:r>
            <a:r>
              <a:rPr lang="pt-BR" sz="2800" dirty="0" smtClean="0"/>
              <a:t>, para que se tenha: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2800" dirty="0" smtClean="0"/>
              <a:t>a) z = (2, 9);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2800" dirty="0" smtClean="0"/>
              <a:t>b) z = (- 6, - 9);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2800" dirty="0" smtClean="0"/>
              <a:t>c) z =              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235825" y="4652963"/>
            <a:ext cx="1352550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 i="1" dirty="0">
                <a:solidFill>
                  <a:srgbClr val="00B050"/>
                </a:solidFill>
              </a:rPr>
              <a:t>Respostas</a:t>
            </a:r>
          </a:p>
          <a:p>
            <a:pPr marL="342900" indent="-342900">
              <a:buFontTx/>
              <a:buAutoNum type="alphaLcParenR"/>
              <a:defRPr/>
            </a:pPr>
            <a:r>
              <a:rPr lang="pt-BR" dirty="0"/>
              <a:t>(7 ,6)</a:t>
            </a:r>
          </a:p>
          <a:p>
            <a:pPr marL="342900" indent="-342900">
              <a:buFontTx/>
              <a:buAutoNum type="alphaLcParenR"/>
              <a:defRPr/>
            </a:pPr>
            <a:r>
              <a:rPr lang="pt-BR" dirty="0"/>
              <a:t>(- 1, - 3)</a:t>
            </a:r>
          </a:p>
          <a:p>
            <a:pPr marL="342900" indent="-342900">
              <a:buFontTx/>
              <a:buAutoNum type="alphaLcParenR"/>
              <a:defRPr/>
            </a:pPr>
            <a:endParaRPr lang="pt-BR" dirty="0">
              <a:solidFill>
                <a:srgbClr val="00B050"/>
              </a:solidFill>
            </a:endParaRPr>
          </a:p>
        </p:txBody>
      </p:sp>
      <p:graphicFrame>
        <p:nvGraphicFramePr>
          <p:cNvPr id="151554" name="Object 2"/>
          <p:cNvGraphicFramePr>
            <a:graphicFrameLocks noChangeAspect="1"/>
          </p:cNvGraphicFramePr>
          <p:nvPr/>
        </p:nvGraphicFramePr>
        <p:xfrm>
          <a:off x="1150938" y="4868863"/>
          <a:ext cx="1081087" cy="815975"/>
        </p:xfrm>
        <a:graphic>
          <a:graphicData uri="http://schemas.openxmlformats.org/presentationml/2006/ole">
            <p:oleObj spid="_x0000_s151582" name="Equação" r:id="rId3" imgW="571252" imgH="431613" progId="Equation.3">
              <p:embed/>
            </p:oleObj>
          </a:graphicData>
        </a:graphic>
      </p:graphicFrame>
      <p:graphicFrame>
        <p:nvGraphicFramePr>
          <p:cNvPr id="150531" name="Object 3"/>
          <p:cNvGraphicFramePr>
            <a:graphicFrameLocks noChangeAspect="1"/>
          </p:cNvGraphicFramePr>
          <p:nvPr/>
        </p:nvGraphicFramePr>
        <p:xfrm>
          <a:off x="7308850" y="5589588"/>
          <a:ext cx="1373188" cy="815975"/>
        </p:xfrm>
        <a:graphic>
          <a:graphicData uri="http://schemas.openxmlformats.org/presentationml/2006/ole">
            <p:oleObj spid="_x0000_s151583" name="Equação" r:id="rId4" imgW="634725" imgH="431613" progId="Equation.3">
              <p:embed/>
            </p:oleObj>
          </a:graphicData>
        </a:graphic>
      </p:graphicFrame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3º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Números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complexos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e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suas propriedades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ítulo 1"/>
          <p:cNvSpPr>
            <a:spLocks noGrp="1"/>
          </p:cNvSpPr>
          <p:nvPr>
            <p:ph type="title"/>
          </p:nvPr>
        </p:nvSpPr>
        <p:spPr>
          <a:xfrm>
            <a:off x="395288" y="908050"/>
            <a:ext cx="8229600" cy="865188"/>
          </a:xfrm>
        </p:spPr>
        <p:txBody>
          <a:bodyPr/>
          <a:lstStyle/>
          <a:p>
            <a:r>
              <a:rPr lang="pt-BR" sz="3200" smtClean="0">
                <a:solidFill>
                  <a:srgbClr val="FF0000"/>
                </a:solidFill>
              </a:rPr>
              <a:t>Sugestão de Leitura</a:t>
            </a:r>
          </a:p>
        </p:txBody>
      </p:sp>
      <p:sp>
        <p:nvSpPr>
          <p:cNvPr id="7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3º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Números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complexos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e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suas propriedades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90094" y="4110171"/>
            <a:ext cx="6840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 smtClean="0"/>
              <a:t>Revista:</a:t>
            </a:r>
            <a:r>
              <a:rPr lang="pt-BR" sz="1600" dirty="0" smtClean="0"/>
              <a:t> Cálculo Matemática para Todos, Edição 12, Ano 1, 2012, pág. 11</a:t>
            </a:r>
          </a:p>
          <a:p>
            <a:endParaRPr lang="pt-BR" sz="1600" dirty="0"/>
          </a:p>
          <a:p>
            <a:endParaRPr lang="pt-BR" sz="16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089956" y="2672916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hlinkClick r:id="rId2"/>
              </a:rPr>
              <a:t>http://www.editorasegmento.com.br/RevistasDetalhes.aspx?item=13</a:t>
            </a:r>
            <a:endParaRPr lang="pt-BR" sz="3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1187624" y="4525669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3"/>
              </a:rPr>
              <a:t>http://drikamath.wordpress.com/2012/02/07/sobre-os-nos/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Título 1"/>
          <p:cNvSpPr>
            <a:spLocks noGrp="1"/>
          </p:cNvSpPr>
          <p:nvPr>
            <p:ph type="title"/>
          </p:nvPr>
        </p:nvSpPr>
        <p:spPr>
          <a:xfrm>
            <a:off x="539750" y="836613"/>
            <a:ext cx="8229600" cy="1143000"/>
          </a:xfrm>
        </p:spPr>
        <p:txBody>
          <a:bodyPr/>
          <a:lstStyle/>
          <a:p>
            <a:r>
              <a:rPr lang="pt-BR" sz="3200" smtClean="0">
                <a:solidFill>
                  <a:srgbClr val="FF0000"/>
                </a:solidFill>
              </a:rPr>
              <a:t>JOGANDO COM OS NÚMEROS COMPLEXOS</a:t>
            </a:r>
          </a:p>
        </p:txBody>
      </p:sp>
      <p:sp>
        <p:nvSpPr>
          <p:cNvPr id="153603" name="CaixaDeTexto 9"/>
          <p:cNvSpPr txBox="1">
            <a:spLocks noChangeArrowheads="1"/>
          </p:cNvSpPr>
          <p:nvPr/>
        </p:nvSpPr>
        <p:spPr bwMode="auto">
          <a:xfrm>
            <a:off x="468313" y="1844675"/>
            <a:ext cx="8424862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Jogo 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disponível em: </a:t>
            </a:r>
            <a:r>
              <a:rPr lang="pt-BR" sz="1600" dirty="0">
                <a:latin typeface="Times New Roman" pitchFamily="18" charset="0"/>
                <a:cs typeface="Times New Roman" pitchFamily="18" charset="0"/>
                <a:hlinkClick r:id="rId2"/>
              </a:rPr>
              <a:t>http://portaldoprofessor.mec.gov.br/fichaTecnicaAula.html?aula=2637</a:t>
            </a:r>
            <a:endParaRPr lang="pt-BR" sz="1600" dirty="0">
              <a:latin typeface="Times New Roman" pitchFamily="18" charset="0"/>
              <a:cs typeface="Times New Roman" pitchFamily="18" charset="0"/>
            </a:endParaRPr>
          </a:p>
          <a:p>
            <a:endParaRPr lang="pt-BR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que o aluno poderá aprender com esta aula: </a:t>
            </a:r>
          </a:p>
          <a:p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- Identificar um número </a:t>
            </a:r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complexo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compreender 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os conceitos envolvidos no estudo de números complexos na forma algébrica (parte real, parte imaginária, número imaginário puro);</a:t>
            </a:r>
          </a:p>
          <a:p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interpretar 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os conceitos de oposto, de conjugado e de igualdade entre números complexos;</a:t>
            </a:r>
          </a:p>
          <a:p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realizar 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cálculos envolvendo soma, subtração e multiplicação de números complexos.</a:t>
            </a:r>
          </a:p>
          <a:p>
            <a:endParaRPr lang="pt-BR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Duração das </a:t>
            </a:r>
            <a:r>
              <a:rPr lang="pt-BR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atividades:</a:t>
            </a:r>
            <a:endParaRPr lang="pt-BR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04 horas/aula</a:t>
            </a:r>
          </a:p>
          <a:p>
            <a:endParaRPr lang="pt-BR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Conhecimentos prévios trabalhados pelo professor com o </a:t>
            </a:r>
            <a:r>
              <a:rPr lang="pt-BR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aluno:</a:t>
            </a:r>
            <a:endParaRPr lang="pt-BR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estudo 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do conjunto dos números reais e de suas propriedades;</a:t>
            </a:r>
          </a:p>
          <a:p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conceito 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de oposto ou simétrico de um número real.</a:t>
            </a:r>
          </a:p>
          <a:p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" name="Fluxograma: Vários documentos 5"/>
          <p:cNvSpPr/>
          <p:nvPr/>
        </p:nvSpPr>
        <p:spPr>
          <a:xfrm>
            <a:off x="5867400" y="4652963"/>
            <a:ext cx="3097213" cy="2016125"/>
          </a:xfrm>
          <a:prstGeom prst="flowChartMulti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ATENÇÃO, </a:t>
            </a:r>
            <a:r>
              <a:rPr lang="pt-BR" sz="1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PROFESSOR(A)!</a:t>
            </a:r>
          </a:p>
          <a:p>
            <a:pPr algn="ctr">
              <a:defRPr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Adapte o jogo para os conceitos que os estudantes já possuem ou </a:t>
            </a:r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use-os </a:t>
            </a: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para introduzir novos conhecimentos!</a:t>
            </a:r>
          </a:p>
        </p:txBody>
      </p: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3º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Números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complexos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e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suas propriedades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Título 1"/>
          <p:cNvSpPr>
            <a:spLocks noGrp="1"/>
          </p:cNvSpPr>
          <p:nvPr>
            <p:ph type="title"/>
          </p:nvPr>
        </p:nvSpPr>
        <p:spPr>
          <a:xfrm>
            <a:off x="539750" y="836613"/>
            <a:ext cx="8229600" cy="1143000"/>
          </a:xfrm>
        </p:spPr>
        <p:txBody>
          <a:bodyPr/>
          <a:lstStyle/>
          <a:p>
            <a:r>
              <a:rPr lang="pt-BR" sz="3200" smtClean="0">
                <a:solidFill>
                  <a:srgbClr val="FF0000"/>
                </a:solidFill>
              </a:rPr>
              <a:t>JOGANDO COM OS NÚMEROS COMPLEXOS</a:t>
            </a:r>
          </a:p>
        </p:txBody>
      </p:sp>
      <p:sp>
        <p:nvSpPr>
          <p:cNvPr id="154627" name="Rectangle 1"/>
          <p:cNvSpPr>
            <a:spLocks noChangeArrowheads="1"/>
          </p:cNvSpPr>
          <p:nvPr/>
        </p:nvSpPr>
        <p:spPr bwMode="auto">
          <a:xfrm>
            <a:off x="250825" y="1628775"/>
            <a:ext cx="5689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pt-BR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Atividade 1: “Dominó dos Complexos”</a:t>
            </a:r>
            <a:endParaRPr lang="pt-BR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pt-BR" sz="1600" b="1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pt-BR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Disposição dos </a:t>
            </a:r>
            <a:r>
              <a:rPr lang="pt-BR" sz="1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jogadores</a:t>
            </a:r>
            <a:r>
              <a:rPr lang="pt-BR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0" hangingPunct="0"/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Em grupos de 6 ou 7 alunos, mas as jogadas são individuais.</a:t>
            </a:r>
          </a:p>
          <a:p>
            <a:pPr eaLnBrk="0" hangingPunct="0"/>
            <a:endParaRPr lang="pt-BR" sz="16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pt-BR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Material </a:t>
            </a:r>
            <a:r>
              <a:rPr lang="pt-BR" sz="1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necessário</a:t>
            </a:r>
            <a:r>
              <a:rPr lang="pt-BR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0" hangingPunct="0"/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Um jogo de peças para cada grupo (essas peças poderão ser confeccionadas pelo </a:t>
            </a:r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professor 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ou pelos próprios alunos, </a:t>
            </a:r>
          </a:p>
          <a:p>
            <a:pPr eaLnBrk="0" hangingPunct="0"/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seguindo o modelo abaixo).</a:t>
            </a:r>
          </a:p>
          <a:p>
            <a:pPr eaLnBrk="0" hangingPunct="0"/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  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eaLnBrk="0" hangingPunct="0"/>
            <a:r>
              <a:rPr lang="pt-BR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Desenvolvimento</a:t>
            </a:r>
            <a:r>
              <a:rPr lang="pt-BR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0" hangingPunct="0"/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Nessa adaptação do jogo “dominó</a:t>
            </a:r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os alunos deverão juntar as peças, de forma que se una cada número ao seu oposto ou conjugado. Por exemplo:</a:t>
            </a:r>
          </a:p>
          <a:p>
            <a:pPr eaLnBrk="0" hangingPunct="0"/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  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eaLnBrk="0" hangingPunct="0"/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Assim como no dominó </a:t>
            </a:r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tradicional, 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vence aquele que conseguir colocar todas suas peças em jogo.</a:t>
            </a:r>
          </a:p>
        </p:txBody>
      </p: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3º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Números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complexos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e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suas propriedades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1619672" y="5144473"/>
            <a:ext cx="3103572" cy="576064"/>
            <a:chOff x="4439796" y="5432506"/>
            <a:chExt cx="3103572" cy="576064"/>
          </a:xfrm>
        </p:grpSpPr>
        <p:grpSp>
          <p:nvGrpSpPr>
            <p:cNvPr id="9" name="Grupo 8"/>
            <p:cNvGrpSpPr/>
            <p:nvPr/>
          </p:nvGrpSpPr>
          <p:grpSpPr>
            <a:xfrm>
              <a:off x="6769991" y="5432507"/>
              <a:ext cx="773377" cy="576063"/>
              <a:chOff x="7232377" y="4208497"/>
              <a:chExt cx="773377" cy="576063"/>
            </a:xfrm>
          </p:grpSpPr>
          <p:sp>
            <p:nvSpPr>
              <p:cNvPr id="19" name="Retângulo 18"/>
              <p:cNvSpPr/>
              <p:nvPr/>
            </p:nvSpPr>
            <p:spPr>
              <a:xfrm>
                <a:off x="7232377" y="4208497"/>
                <a:ext cx="773377" cy="57606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aphicFrame>
            <p:nvGraphicFramePr>
              <p:cNvPr id="20" name="Objeto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xmlns="" val="3138714190"/>
                  </p:ext>
                </p:extLst>
              </p:nvPr>
            </p:nvGraphicFramePr>
            <p:xfrm>
              <a:off x="7314265" y="4299678"/>
              <a:ext cx="609600" cy="393700"/>
            </p:xfrm>
            <a:graphic>
              <a:graphicData uri="http://schemas.openxmlformats.org/presentationml/2006/ole">
                <p:oleObj spid="_x0000_s152594" name="Equação" r:id="rId3" imgW="609336" imgH="393529" progId="Equation.3">
                  <p:embed/>
                </p:oleObj>
              </a:graphicData>
            </a:graphic>
          </p:graphicFrame>
        </p:grpSp>
        <p:grpSp>
          <p:nvGrpSpPr>
            <p:cNvPr id="10" name="Grupo 9"/>
            <p:cNvGrpSpPr/>
            <p:nvPr/>
          </p:nvGrpSpPr>
          <p:grpSpPr>
            <a:xfrm>
              <a:off x="4439796" y="5432507"/>
              <a:ext cx="773377" cy="576063"/>
              <a:chOff x="4091116" y="4511167"/>
              <a:chExt cx="773377" cy="576063"/>
            </a:xfrm>
          </p:grpSpPr>
          <p:sp>
            <p:nvSpPr>
              <p:cNvPr id="17" name="Retângulo 16"/>
              <p:cNvSpPr/>
              <p:nvPr/>
            </p:nvSpPr>
            <p:spPr>
              <a:xfrm>
                <a:off x="4091116" y="4511167"/>
                <a:ext cx="773377" cy="57606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aphicFrame>
            <p:nvGraphicFramePr>
              <p:cNvPr id="18" name="Objeto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xmlns="" val="1630823405"/>
                  </p:ext>
                </p:extLst>
              </p:nvPr>
            </p:nvGraphicFramePr>
            <p:xfrm>
              <a:off x="4211104" y="4710298"/>
              <a:ext cx="533400" cy="177800"/>
            </p:xfrm>
            <a:graphic>
              <a:graphicData uri="http://schemas.openxmlformats.org/presentationml/2006/ole">
                <p:oleObj spid="_x0000_s152595" name="Equação" r:id="rId4" imgW="532937" imgH="177646" progId="Equation.3">
                  <p:embed/>
                </p:oleObj>
              </a:graphicData>
            </a:graphic>
          </p:graphicFrame>
        </p:grpSp>
        <p:grpSp>
          <p:nvGrpSpPr>
            <p:cNvPr id="11" name="Grupo 10"/>
            <p:cNvGrpSpPr/>
            <p:nvPr/>
          </p:nvGrpSpPr>
          <p:grpSpPr>
            <a:xfrm>
              <a:off x="5223237" y="5432506"/>
              <a:ext cx="773377" cy="576063"/>
              <a:chOff x="4634989" y="4456582"/>
              <a:chExt cx="773377" cy="576063"/>
            </a:xfrm>
          </p:grpSpPr>
          <p:sp>
            <p:nvSpPr>
              <p:cNvPr id="15" name="Retângulo 14"/>
              <p:cNvSpPr/>
              <p:nvPr/>
            </p:nvSpPr>
            <p:spPr>
              <a:xfrm>
                <a:off x="4634989" y="4456582"/>
                <a:ext cx="773377" cy="57606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aphicFrame>
            <p:nvGraphicFramePr>
              <p:cNvPr id="16" name="Objeto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xmlns="" val="4044181251"/>
                  </p:ext>
                </p:extLst>
              </p:nvPr>
            </p:nvGraphicFramePr>
            <p:xfrm>
              <a:off x="4716877" y="4655713"/>
              <a:ext cx="609600" cy="177800"/>
            </p:xfrm>
            <a:graphic>
              <a:graphicData uri="http://schemas.openxmlformats.org/presentationml/2006/ole">
                <p:oleObj spid="_x0000_s152596" name="Equação" r:id="rId5" imgW="609336" imgH="177723" progId="Equation.3">
                  <p:embed/>
                </p:oleObj>
              </a:graphicData>
            </a:graphic>
          </p:graphicFrame>
        </p:grpSp>
        <p:grpSp>
          <p:nvGrpSpPr>
            <p:cNvPr id="12" name="Grupo 11"/>
            <p:cNvGrpSpPr/>
            <p:nvPr/>
          </p:nvGrpSpPr>
          <p:grpSpPr>
            <a:xfrm>
              <a:off x="5996614" y="5432507"/>
              <a:ext cx="773377" cy="576063"/>
              <a:chOff x="6305744" y="4602149"/>
              <a:chExt cx="773377" cy="576063"/>
            </a:xfrm>
          </p:grpSpPr>
          <p:sp>
            <p:nvSpPr>
              <p:cNvPr id="13" name="Retângulo 12"/>
              <p:cNvSpPr/>
              <p:nvPr/>
            </p:nvSpPr>
            <p:spPr>
              <a:xfrm>
                <a:off x="6305744" y="4602149"/>
                <a:ext cx="773377" cy="57606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aphicFrame>
            <p:nvGraphicFramePr>
              <p:cNvPr id="14" name="Objeto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xmlns="" val="3886970160"/>
                  </p:ext>
                </p:extLst>
              </p:nvPr>
            </p:nvGraphicFramePr>
            <p:xfrm>
              <a:off x="6387632" y="4782230"/>
              <a:ext cx="609600" cy="215900"/>
            </p:xfrm>
            <a:graphic>
              <a:graphicData uri="http://schemas.openxmlformats.org/presentationml/2006/ole">
                <p:oleObj spid="_x0000_s152597" name="Equação" r:id="rId6" imgW="609336" imgH="215806" progId="Equation.3">
                  <p:embed/>
                </p:oleObj>
              </a:graphicData>
            </a:graphic>
          </p:graphicFrame>
        </p:grpSp>
      </p:grpSp>
      <p:grpSp>
        <p:nvGrpSpPr>
          <p:cNvPr id="21" name="Grupo 20"/>
          <p:cNvGrpSpPr/>
          <p:nvPr/>
        </p:nvGrpSpPr>
        <p:grpSpPr>
          <a:xfrm>
            <a:off x="5580112" y="2371698"/>
            <a:ext cx="3293657" cy="1921398"/>
            <a:chOff x="9271231" y="2564904"/>
            <a:chExt cx="3293657" cy="1921398"/>
          </a:xfrm>
        </p:grpSpPr>
        <p:grpSp>
          <p:nvGrpSpPr>
            <p:cNvPr id="22" name="Grupo 21"/>
            <p:cNvGrpSpPr/>
            <p:nvPr/>
          </p:nvGrpSpPr>
          <p:grpSpPr>
            <a:xfrm>
              <a:off x="9271231" y="2564904"/>
              <a:ext cx="1565465" cy="576064"/>
              <a:chOff x="9055207" y="2564904"/>
              <a:chExt cx="1565465" cy="576064"/>
            </a:xfrm>
          </p:grpSpPr>
          <p:grpSp>
            <p:nvGrpSpPr>
              <p:cNvPr id="58" name="Grupo 57"/>
              <p:cNvGrpSpPr/>
              <p:nvPr/>
            </p:nvGrpSpPr>
            <p:grpSpPr>
              <a:xfrm>
                <a:off x="9055207" y="2564905"/>
                <a:ext cx="773377" cy="576063"/>
                <a:chOff x="8941230" y="2564905"/>
                <a:chExt cx="773377" cy="576063"/>
              </a:xfrm>
            </p:grpSpPr>
            <p:sp>
              <p:nvSpPr>
                <p:cNvPr id="62" name="Retângulo 61"/>
                <p:cNvSpPr/>
                <p:nvPr/>
              </p:nvSpPr>
              <p:spPr>
                <a:xfrm>
                  <a:off x="8941230" y="2564905"/>
                  <a:ext cx="773377" cy="57606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aphicFrame>
              <p:nvGraphicFramePr>
                <p:cNvPr id="63" name="Objeto 6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xmlns="" val="3130191691"/>
                    </p:ext>
                  </p:extLst>
                </p:nvPr>
              </p:nvGraphicFramePr>
              <p:xfrm>
                <a:off x="9029468" y="2764036"/>
                <a:ext cx="596900" cy="177800"/>
              </p:xfrm>
              <a:graphic>
                <a:graphicData uri="http://schemas.openxmlformats.org/presentationml/2006/ole">
                  <p:oleObj spid="_x0000_s152598" name="Equação" r:id="rId7" imgW="596641" imgH="177723" progId="Equation.3">
                    <p:embed/>
                  </p:oleObj>
                </a:graphicData>
              </a:graphic>
            </p:graphicFrame>
          </p:grpSp>
          <p:grpSp>
            <p:nvGrpSpPr>
              <p:cNvPr id="59" name="Grupo 58"/>
              <p:cNvGrpSpPr/>
              <p:nvPr/>
            </p:nvGrpSpPr>
            <p:grpSpPr>
              <a:xfrm>
                <a:off x="9847295" y="2564904"/>
                <a:ext cx="773377" cy="576063"/>
                <a:chOff x="9847295" y="2564904"/>
                <a:chExt cx="773377" cy="576063"/>
              </a:xfrm>
            </p:grpSpPr>
            <p:sp>
              <p:nvSpPr>
                <p:cNvPr id="60" name="Retângulo 59"/>
                <p:cNvSpPr/>
                <p:nvPr/>
              </p:nvSpPr>
              <p:spPr>
                <a:xfrm>
                  <a:off x="9847295" y="2564904"/>
                  <a:ext cx="773377" cy="57606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aphicFrame>
              <p:nvGraphicFramePr>
                <p:cNvPr id="61" name="Objeto 6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xmlns="" val="1254002511"/>
                    </p:ext>
                  </p:extLst>
                </p:nvPr>
              </p:nvGraphicFramePr>
              <p:xfrm>
                <a:off x="9916483" y="2764035"/>
                <a:ext cx="635000" cy="177800"/>
              </p:xfrm>
              <a:graphic>
                <a:graphicData uri="http://schemas.openxmlformats.org/presentationml/2006/ole">
                  <p:oleObj spid="_x0000_s152599" name="Equação" r:id="rId8" imgW="634449" imgH="177646" progId="Equation.3">
                    <p:embed/>
                  </p:oleObj>
                </a:graphicData>
              </a:graphic>
            </p:graphicFrame>
          </p:grpSp>
        </p:grpSp>
        <p:grpSp>
          <p:nvGrpSpPr>
            <p:cNvPr id="23" name="Grupo 22"/>
            <p:cNvGrpSpPr/>
            <p:nvPr/>
          </p:nvGrpSpPr>
          <p:grpSpPr>
            <a:xfrm>
              <a:off x="10999423" y="2564904"/>
              <a:ext cx="1565465" cy="576064"/>
              <a:chOff x="10999423" y="2564904"/>
              <a:chExt cx="1565465" cy="576064"/>
            </a:xfrm>
          </p:grpSpPr>
          <p:grpSp>
            <p:nvGrpSpPr>
              <p:cNvPr id="52" name="Grupo 51"/>
              <p:cNvGrpSpPr/>
              <p:nvPr/>
            </p:nvGrpSpPr>
            <p:grpSpPr>
              <a:xfrm>
                <a:off x="10999423" y="2564905"/>
                <a:ext cx="773377" cy="576063"/>
                <a:chOff x="10885446" y="2564905"/>
                <a:chExt cx="773377" cy="576063"/>
              </a:xfrm>
            </p:grpSpPr>
            <p:sp>
              <p:nvSpPr>
                <p:cNvPr id="56" name="Retângulo 55"/>
                <p:cNvSpPr/>
                <p:nvPr/>
              </p:nvSpPr>
              <p:spPr>
                <a:xfrm>
                  <a:off x="10885446" y="2564905"/>
                  <a:ext cx="773377" cy="57606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aphicFrame>
              <p:nvGraphicFramePr>
                <p:cNvPr id="57" name="Objeto 5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xmlns="" val="261088211"/>
                    </p:ext>
                  </p:extLst>
                </p:nvPr>
              </p:nvGraphicFramePr>
              <p:xfrm>
                <a:off x="10916534" y="2764036"/>
                <a:ext cx="711200" cy="177800"/>
              </p:xfrm>
              <a:graphic>
                <a:graphicData uri="http://schemas.openxmlformats.org/presentationml/2006/ole">
                  <p:oleObj spid="_x0000_s152600" name="Equação" r:id="rId9" imgW="710891" imgH="177723" progId="Equation.3">
                    <p:embed/>
                  </p:oleObj>
                </a:graphicData>
              </a:graphic>
            </p:graphicFrame>
          </p:grpSp>
          <p:grpSp>
            <p:nvGrpSpPr>
              <p:cNvPr id="53" name="Grupo 52"/>
              <p:cNvGrpSpPr/>
              <p:nvPr/>
            </p:nvGrpSpPr>
            <p:grpSpPr>
              <a:xfrm>
                <a:off x="11791511" y="2564904"/>
                <a:ext cx="773377" cy="576063"/>
                <a:chOff x="11791511" y="2564904"/>
                <a:chExt cx="773377" cy="576063"/>
              </a:xfrm>
            </p:grpSpPr>
            <p:sp>
              <p:nvSpPr>
                <p:cNvPr id="54" name="Retângulo 53"/>
                <p:cNvSpPr/>
                <p:nvPr/>
              </p:nvSpPr>
              <p:spPr>
                <a:xfrm>
                  <a:off x="11791511" y="2564904"/>
                  <a:ext cx="773377" cy="57606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aphicFrame>
              <p:nvGraphicFramePr>
                <p:cNvPr id="55" name="Objeto 5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xmlns="" val="3318202791"/>
                    </p:ext>
                  </p:extLst>
                </p:nvPr>
              </p:nvGraphicFramePr>
              <p:xfrm>
                <a:off x="11879749" y="2744985"/>
                <a:ext cx="596900" cy="215900"/>
              </p:xfrm>
              <a:graphic>
                <a:graphicData uri="http://schemas.openxmlformats.org/presentationml/2006/ole">
                  <p:oleObj spid="_x0000_s152601" name="Equação" r:id="rId10" imgW="596641" imgH="215806" progId="Equation.3">
                    <p:embed/>
                  </p:oleObj>
                </a:graphicData>
              </a:graphic>
            </p:graphicFrame>
          </p:grpSp>
        </p:grpSp>
        <p:grpSp>
          <p:nvGrpSpPr>
            <p:cNvPr id="24" name="Grupo 23"/>
            <p:cNvGrpSpPr/>
            <p:nvPr/>
          </p:nvGrpSpPr>
          <p:grpSpPr>
            <a:xfrm>
              <a:off x="10999423" y="3217254"/>
              <a:ext cx="1565465" cy="576064"/>
              <a:chOff x="10999423" y="3217254"/>
              <a:chExt cx="1565465" cy="576064"/>
            </a:xfrm>
          </p:grpSpPr>
          <p:grpSp>
            <p:nvGrpSpPr>
              <p:cNvPr id="46" name="Grupo 45"/>
              <p:cNvGrpSpPr/>
              <p:nvPr/>
            </p:nvGrpSpPr>
            <p:grpSpPr>
              <a:xfrm>
                <a:off x="11791511" y="3217254"/>
                <a:ext cx="773377" cy="576063"/>
                <a:chOff x="11791511" y="3217254"/>
                <a:chExt cx="773377" cy="576063"/>
              </a:xfrm>
            </p:grpSpPr>
            <p:sp>
              <p:nvSpPr>
                <p:cNvPr id="50" name="Retângulo 49"/>
                <p:cNvSpPr/>
                <p:nvPr/>
              </p:nvSpPr>
              <p:spPr>
                <a:xfrm>
                  <a:off x="11791511" y="3217254"/>
                  <a:ext cx="773377" cy="57606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aphicFrame>
              <p:nvGraphicFramePr>
                <p:cNvPr id="51" name="Objeto 5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xmlns="" val="3545109479"/>
                    </p:ext>
                  </p:extLst>
                </p:nvPr>
              </p:nvGraphicFramePr>
              <p:xfrm>
                <a:off x="11873399" y="3308435"/>
                <a:ext cx="609600" cy="393700"/>
              </p:xfrm>
              <a:graphic>
                <a:graphicData uri="http://schemas.openxmlformats.org/presentationml/2006/ole">
                  <p:oleObj spid="_x0000_s152602" name="Equação" r:id="rId11" imgW="609336" imgH="393529" progId="Equation.3">
                    <p:embed/>
                  </p:oleObj>
                </a:graphicData>
              </a:graphic>
            </p:graphicFrame>
          </p:grpSp>
          <p:grpSp>
            <p:nvGrpSpPr>
              <p:cNvPr id="47" name="Grupo 46"/>
              <p:cNvGrpSpPr/>
              <p:nvPr/>
            </p:nvGrpSpPr>
            <p:grpSpPr>
              <a:xfrm>
                <a:off x="10999423" y="3217255"/>
                <a:ext cx="773377" cy="576063"/>
                <a:chOff x="10885446" y="3217255"/>
                <a:chExt cx="773377" cy="576063"/>
              </a:xfrm>
            </p:grpSpPr>
            <p:sp>
              <p:nvSpPr>
                <p:cNvPr id="48" name="Retângulo 47"/>
                <p:cNvSpPr/>
                <p:nvPr/>
              </p:nvSpPr>
              <p:spPr>
                <a:xfrm>
                  <a:off x="10885446" y="3217255"/>
                  <a:ext cx="773377" cy="57606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aphicFrame>
              <p:nvGraphicFramePr>
                <p:cNvPr id="49" name="Objeto 4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xmlns="" val="3931105616"/>
                    </p:ext>
                  </p:extLst>
                </p:nvPr>
              </p:nvGraphicFramePr>
              <p:xfrm>
                <a:off x="10967334" y="3397336"/>
                <a:ext cx="609600" cy="215900"/>
              </p:xfrm>
              <a:graphic>
                <a:graphicData uri="http://schemas.openxmlformats.org/presentationml/2006/ole">
                  <p:oleObj spid="_x0000_s152603" name="Equação" r:id="rId12" imgW="609336" imgH="215806" progId="Equation.3">
                    <p:embed/>
                  </p:oleObj>
                </a:graphicData>
              </a:graphic>
            </p:graphicFrame>
          </p:grpSp>
        </p:grpSp>
        <p:grpSp>
          <p:nvGrpSpPr>
            <p:cNvPr id="25" name="Grupo 24"/>
            <p:cNvGrpSpPr/>
            <p:nvPr/>
          </p:nvGrpSpPr>
          <p:grpSpPr>
            <a:xfrm>
              <a:off x="9271231" y="3217254"/>
              <a:ext cx="1565465" cy="576064"/>
              <a:chOff x="9055207" y="3217254"/>
              <a:chExt cx="1565465" cy="576064"/>
            </a:xfrm>
          </p:grpSpPr>
          <p:grpSp>
            <p:nvGrpSpPr>
              <p:cNvPr id="40" name="Grupo 39"/>
              <p:cNvGrpSpPr/>
              <p:nvPr/>
            </p:nvGrpSpPr>
            <p:grpSpPr>
              <a:xfrm>
                <a:off x="9055207" y="3217255"/>
                <a:ext cx="773377" cy="576063"/>
                <a:chOff x="8941230" y="3217255"/>
                <a:chExt cx="773377" cy="576063"/>
              </a:xfrm>
            </p:grpSpPr>
            <p:sp>
              <p:nvSpPr>
                <p:cNvPr id="44" name="Retângulo 43"/>
                <p:cNvSpPr/>
                <p:nvPr/>
              </p:nvSpPr>
              <p:spPr>
                <a:xfrm>
                  <a:off x="8941230" y="3217255"/>
                  <a:ext cx="773377" cy="57606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aphicFrame>
              <p:nvGraphicFramePr>
                <p:cNvPr id="45" name="Objeto 4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xmlns="" val="3902678770"/>
                    </p:ext>
                  </p:extLst>
                </p:nvPr>
              </p:nvGraphicFramePr>
              <p:xfrm>
                <a:off x="9061218" y="3416386"/>
                <a:ext cx="533400" cy="177800"/>
              </p:xfrm>
              <a:graphic>
                <a:graphicData uri="http://schemas.openxmlformats.org/presentationml/2006/ole">
                  <p:oleObj spid="_x0000_s152604" name="Equação" r:id="rId13" imgW="532937" imgH="177646" progId="Equation.3">
                    <p:embed/>
                  </p:oleObj>
                </a:graphicData>
              </a:graphic>
            </p:graphicFrame>
          </p:grpSp>
          <p:grpSp>
            <p:nvGrpSpPr>
              <p:cNvPr id="41" name="Grupo 40"/>
              <p:cNvGrpSpPr/>
              <p:nvPr/>
            </p:nvGrpSpPr>
            <p:grpSpPr>
              <a:xfrm>
                <a:off x="9847295" y="3217254"/>
                <a:ext cx="773377" cy="576063"/>
                <a:chOff x="9847295" y="3217254"/>
                <a:chExt cx="773377" cy="576063"/>
              </a:xfrm>
            </p:grpSpPr>
            <p:sp>
              <p:nvSpPr>
                <p:cNvPr id="42" name="Retângulo 41"/>
                <p:cNvSpPr/>
                <p:nvPr/>
              </p:nvSpPr>
              <p:spPr>
                <a:xfrm>
                  <a:off x="9847295" y="3217254"/>
                  <a:ext cx="773377" cy="57606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aphicFrame>
              <p:nvGraphicFramePr>
                <p:cNvPr id="43" name="Objeto 4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xmlns="" val="2655042791"/>
                    </p:ext>
                  </p:extLst>
                </p:nvPr>
              </p:nvGraphicFramePr>
              <p:xfrm>
                <a:off x="9929183" y="3416385"/>
                <a:ext cx="609600" cy="177800"/>
              </p:xfrm>
              <a:graphic>
                <a:graphicData uri="http://schemas.openxmlformats.org/presentationml/2006/ole">
                  <p:oleObj spid="_x0000_s152605" name="Equação" r:id="rId14" imgW="609336" imgH="177723" progId="Equation.3">
                    <p:embed/>
                  </p:oleObj>
                </a:graphicData>
              </a:graphic>
            </p:graphicFrame>
          </p:grpSp>
        </p:grpSp>
        <p:grpSp>
          <p:nvGrpSpPr>
            <p:cNvPr id="26" name="Grupo 25"/>
            <p:cNvGrpSpPr/>
            <p:nvPr/>
          </p:nvGrpSpPr>
          <p:grpSpPr>
            <a:xfrm>
              <a:off x="9271231" y="3910238"/>
              <a:ext cx="1565465" cy="576064"/>
              <a:chOff x="9055207" y="3910238"/>
              <a:chExt cx="1565465" cy="576064"/>
            </a:xfrm>
          </p:grpSpPr>
          <p:grpSp>
            <p:nvGrpSpPr>
              <p:cNvPr id="34" name="Grupo 33"/>
              <p:cNvGrpSpPr/>
              <p:nvPr/>
            </p:nvGrpSpPr>
            <p:grpSpPr>
              <a:xfrm>
                <a:off x="9847295" y="3910238"/>
                <a:ext cx="773377" cy="576063"/>
                <a:chOff x="9847295" y="3910238"/>
                <a:chExt cx="773377" cy="576063"/>
              </a:xfrm>
            </p:grpSpPr>
            <p:sp>
              <p:nvSpPr>
                <p:cNvPr id="38" name="Retângulo 37"/>
                <p:cNvSpPr/>
                <p:nvPr/>
              </p:nvSpPr>
              <p:spPr>
                <a:xfrm>
                  <a:off x="9847295" y="3910238"/>
                  <a:ext cx="773377" cy="57606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aphicFrame>
              <p:nvGraphicFramePr>
                <p:cNvPr id="39" name="Objeto 3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xmlns="" val="73371847"/>
                    </p:ext>
                  </p:extLst>
                </p:nvPr>
              </p:nvGraphicFramePr>
              <p:xfrm>
                <a:off x="9891083" y="4109369"/>
                <a:ext cx="685800" cy="177800"/>
              </p:xfrm>
              <a:graphic>
                <a:graphicData uri="http://schemas.openxmlformats.org/presentationml/2006/ole">
                  <p:oleObj spid="_x0000_s152606" name="Equação" r:id="rId15" imgW="685502" imgH="177723" progId="Equation.3">
                    <p:embed/>
                  </p:oleObj>
                </a:graphicData>
              </a:graphic>
            </p:graphicFrame>
          </p:grpSp>
          <p:grpSp>
            <p:nvGrpSpPr>
              <p:cNvPr id="35" name="Grupo 34"/>
              <p:cNvGrpSpPr/>
              <p:nvPr/>
            </p:nvGrpSpPr>
            <p:grpSpPr>
              <a:xfrm>
                <a:off x="9055207" y="3910239"/>
                <a:ext cx="773377" cy="576063"/>
                <a:chOff x="8941230" y="3910239"/>
                <a:chExt cx="773377" cy="576063"/>
              </a:xfrm>
            </p:grpSpPr>
            <p:sp>
              <p:nvSpPr>
                <p:cNvPr id="36" name="Retângulo 35"/>
                <p:cNvSpPr/>
                <p:nvPr/>
              </p:nvSpPr>
              <p:spPr>
                <a:xfrm>
                  <a:off x="8941230" y="3910239"/>
                  <a:ext cx="773377" cy="57606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aphicFrame>
              <p:nvGraphicFramePr>
                <p:cNvPr id="37" name="Objeto 3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xmlns="" val="206949100"/>
                    </p:ext>
                  </p:extLst>
                </p:nvPr>
              </p:nvGraphicFramePr>
              <p:xfrm>
                <a:off x="8997718" y="4109370"/>
                <a:ext cx="660400" cy="177800"/>
              </p:xfrm>
              <a:graphic>
                <a:graphicData uri="http://schemas.openxmlformats.org/presentationml/2006/ole">
                  <p:oleObj spid="_x0000_s152607" name="Equação" r:id="rId16" imgW="660113" imgH="177723" progId="Equation.3">
                    <p:embed/>
                  </p:oleObj>
                </a:graphicData>
              </a:graphic>
            </p:graphicFrame>
          </p:grpSp>
        </p:grpSp>
        <p:grpSp>
          <p:nvGrpSpPr>
            <p:cNvPr id="27" name="Grupo 26"/>
            <p:cNvGrpSpPr/>
            <p:nvPr/>
          </p:nvGrpSpPr>
          <p:grpSpPr>
            <a:xfrm>
              <a:off x="10999423" y="3910238"/>
              <a:ext cx="1545754" cy="576064"/>
              <a:chOff x="10999423" y="3910238"/>
              <a:chExt cx="1545754" cy="576064"/>
            </a:xfrm>
          </p:grpSpPr>
          <p:grpSp>
            <p:nvGrpSpPr>
              <p:cNvPr id="28" name="Grupo 27"/>
              <p:cNvGrpSpPr/>
              <p:nvPr/>
            </p:nvGrpSpPr>
            <p:grpSpPr>
              <a:xfrm>
                <a:off x="10999423" y="3910239"/>
                <a:ext cx="773377" cy="576063"/>
                <a:chOff x="10882639" y="3910239"/>
                <a:chExt cx="773377" cy="576063"/>
              </a:xfrm>
            </p:grpSpPr>
            <p:sp>
              <p:nvSpPr>
                <p:cNvPr id="32" name="Retângulo 31"/>
                <p:cNvSpPr/>
                <p:nvPr/>
              </p:nvSpPr>
              <p:spPr>
                <a:xfrm>
                  <a:off x="10882639" y="3910239"/>
                  <a:ext cx="773377" cy="57606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aphicFrame>
              <p:nvGraphicFramePr>
                <p:cNvPr id="33" name="Objeto 3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xmlns="" val="2852454806"/>
                    </p:ext>
                  </p:extLst>
                </p:nvPr>
              </p:nvGraphicFramePr>
              <p:xfrm>
                <a:off x="11002863" y="4085114"/>
                <a:ext cx="532928" cy="226312"/>
              </p:xfrm>
              <a:graphic>
                <a:graphicData uri="http://schemas.openxmlformats.org/presentationml/2006/ole">
                  <p:oleObj spid="_x0000_s152608" name="Equação" r:id="rId17" imgW="926698" imgH="393529" progId="Equation.3">
                    <p:embed/>
                  </p:oleObj>
                </a:graphicData>
              </a:graphic>
            </p:graphicFrame>
          </p:grpSp>
          <p:grpSp>
            <p:nvGrpSpPr>
              <p:cNvPr id="29" name="Grupo 28"/>
              <p:cNvGrpSpPr/>
              <p:nvPr/>
            </p:nvGrpSpPr>
            <p:grpSpPr>
              <a:xfrm>
                <a:off x="11771800" y="3910238"/>
                <a:ext cx="773377" cy="576063"/>
                <a:chOff x="11771800" y="3910238"/>
                <a:chExt cx="773377" cy="576063"/>
              </a:xfrm>
            </p:grpSpPr>
            <p:sp>
              <p:nvSpPr>
                <p:cNvPr id="30" name="Retângulo 29"/>
                <p:cNvSpPr/>
                <p:nvPr/>
              </p:nvSpPr>
              <p:spPr>
                <a:xfrm>
                  <a:off x="11771800" y="3910238"/>
                  <a:ext cx="773377" cy="57606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aphicFrame>
              <p:nvGraphicFramePr>
                <p:cNvPr id="31" name="Objeto 3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xmlns="" val="846841691"/>
                    </p:ext>
                  </p:extLst>
                </p:nvPr>
              </p:nvGraphicFramePr>
              <p:xfrm>
                <a:off x="11830181" y="4039245"/>
                <a:ext cx="656615" cy="318048"/>
              </p:xfrm>
              <a:graphic>
                <a:graphicData uri="http://schemas.openxmlformats.org/presentationml/2006/ole">
                  <p:oleObj spid="_x0000_s152609" name="Equação" r:id="rId18" imgW="812447" imgH="393529" progId="Equation.3">
                    <p:embed/>
                  </p:oleObj>
                </a:graphicData>
              </a:graphic>
            </p:graphicFrame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1"/>
          <p:cNvSpPr>
            <a:spLocks noChangeArrowheads="1"/>
          </p:cNvSpPr>
          <p:nvPr/>
        </p:nvSpPr>
        <p:spPr bwMode="auto">
          <a:xfrm>
            <a:off x="250825" y="1093788"/>
            <a:ext cx="8713788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pt-BR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Atividade 2: “</a:t>
            </a:r>
            <a:r>
              <a:rPr lang="pt-BR" sz="1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Jogo </a:t>
            </a:r>
            <a:r>
              <a:rPr lang="pt-BR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 Memória”</a:t>
            </a:r>
            <a:endParaRPr lang="pt-BR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pt-BR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Disposição dos Jogadores:</a:t>
            </a:r>
            <a:endParaRPr lang="pt-BR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Duas equipes.</a:t>
            </a:r>
          </a:p>
          <a:p>
            <a:endParaRPr lang="pt-BR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Material necessário:</a:t>
            </a:r>
            <a:endParaRPr lang="pt-BR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Um jogo de Fichas que poderão seguir o modelo ao lado (essas fichas poderão ser confeccionadas pelo professor ou pelos próprios alunos).</a:t>
            </a:r>
          </a:p>
          <a:p>
            <a:endParaRPr lang="pt-BR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pt-BR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pt-BR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pt-BR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pt-BR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Desenvolvimento:</a:t>
            </a:r>
            <a:endParaRPr lang="pt-BR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Assim como no jogo </a:t>
            </a:r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tradicional, 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as fichas serão distribuídas sobre uma superfície (mesa) e cada equipe escolherá duas peças por vez </a:t>
            </a:r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tendo que 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encontrar os </a:t>
            </a:r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pares. Caso 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encontre um </a:t>
            </a:r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par, 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a equipe terá direito a mais uma jogada. O que diferencia essa atividade do jogo da memória tradicional é o fato de os alunos terem que encontrar as fichas referentes a uma conta e seu resultado. Por exemplo:</a:t>
            </a:r>
          </a:p>
          <a:p>
            <a:endParaRPr lang="pt-BR" sz="1600" dirty="0">
              <a:latin typeface="Times New Roman" pitchFamily="18" charset="0"/>
              <a:cs typeface="Times New Roman" pitchFamily="18" charset="0"/>
            </a:endParaRPr>
          </a:p>
          <a:p>
            <a:endParaRPr lang="pt-BR" sz="1600" dirty="0">
              <a:latin typeface="Times New Roman" pitchFamily="18" charset="0"/>
              <a:cs typeface="Times New Roman" pitchFamily="18" charset="0"/>
            </a:endParaRPr>
          </a:p>
          <a:p>
            <a:endParaRPr lang="pt-BR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Vence a equipe que juntar o maior número de pares.</a:t>
            </a:r>
          </a:p>
        </p:txBody>
      </p:sp>
      <p:sp>
        <p:nvSpPr>
          <p:cNvPr id="7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3º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Números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complexos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e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suas propriedades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4190196" y="2690422"/>
            <a:ext cx="835615" cy="378538"/>
            <a:chOff x="2123728" y="2879691"/>
            <a:chExt cx="835615" cy="378538"/>
          </a:xfrm>
        </p:grpSpPr>
        <p:sp>
          <p:nvSpPr>
            <p:cNvPr id="8" name="Elipse 7"/>
            <p:cNvSpPr/>
            <p:nvPr/>
          </p:nvSpPr>
          <p:spPr>
            <a:xfrm>
              <a:off x="2123728" y="2879691"/>
              <a:ext cx="835615" cy="3785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aphicFrame>
          <p:nvGraphicFramePr>
            <p:cNvPr id="9" name="Objeto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456526913"/>
                </p:ext>
              </p:extLst>
            </p:nvPr>
          </p:nvGraphicFramePr>
          <p:xfrm>
            <a:off x="2217499" y="3005734"/>
            <a:ext cx="648072" cy="126453"/>
          </p:xfrm>
          <a:graphic>
            <a:graphicData uri="http://schemas.openxmlformats.org/presentationml/2006/ole">
              <p:oleObj spid="_x0000_s153612" name="Equação" r:id="rId3" imgW="1040948" imgH="203112" progId="Equation.3">
                <p:embed/>
              </p:oleObj>
            </a:graphicData>
          </a:graphic>
        </p:graphicFrame>
      </p:grpSp>
      <p:grpSp>
        <p:nvGrpSpPr>
          <p:cNvPr id="10" name="Grupo 9"/>
          <p:cNvGrpSpPr/>
          <p:nvPr/>
        </p:nvGrpSpPr>
        <p:grpSpPr>
          <a:xfrm>
            <a:off x="5076056" y="2690422"/>
            <a:ext cx="835615" cy="378538"/>
            <a:chOff x="2953236" y="2879691"/>
            <a:chExt cx="835615" cy="378538"/>
          </a:xfrm>
        </p:grpSpPr>
        <p:sp>
          <p:nvSpPr>
            <p:cNvPr id="11" name="Elipse 10"/>
            <p:cNvSpPr/>
            <p:nvPr/>
          </p:nvSpPr>
          <p:spPr>
            <a:xfrm>
              <a:off x="2953236" y="2879691"/>
              <a:ext cx="835615" cy="3785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aphicFrame>
          <p:nvGraphicFramePr>
            <p:cNvPr id="12" name="Objeto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194442119"/>
                </p:ext>
              </p:extLst>
            </p:nvPr>
          </p:nvGraphicFramePr>
          <p:xfrm>
            <a:off x="3256743" y="3014191"/>
            <a:ext cx="228600" cy="109538"/>
          </p:xfrm>
          <a:graphic>
            <a:graphicData uri="http://schemas.openxmlformats.org/presentationml/2006/ole">
              <p:oleObj spid="_x0000_s153613" name="Equação" r:id="rId4" imgW="368140" imgH="177723" progId="Equation.3">
                <p:embed/>
              </p:oleObj>
            </a:graphicData>
          </a:graphic>
        </p:graphicFrame>
      </p:grpSp>
      <p:grpSp>
        <p:nvGrpSpPr>
          <p:cNvPr id="13" name="Grupo 12"/>
          <p:cNvGrpSpPr/>
          <p:nvPr/>
        </p:nvGrpSpPr>
        <p:grpSpPr>
          <a:xfrm>
            <a:off x="3851920" y="3096036"/>
            <a:ext cx="835615" cy="378538"/>
            <a:chOff x="1368429" y="3285305"/>
            <a:chExt cx="835615" cy="378538"/>
          </a:xfrm>
        </p:grpSpPr>
        <p:sp>
          <p:nvSpPr>
            <p:cNvPr id="14" name="Elipse 13"/>
            <p:cNvSpPr/>
            <p:nvPr/>
          </p:nvSpPr>
          <p:spPr>
            <a:xfrm>
              <a:off x="1368429" y="3285305"/>
              <a:ext cx="835615" cy="3785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aphicFrame>
          <p:nvGraphicFramePr>
            <p:cNvPr id="15" name="Objeto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6114554"/>
                </p:ext>
              </p:extLst>
            </p:nvPr>
          </p:nvGraphicFramePr>
          <p:xfrm>
            <a:off x="1418730" y="3411868"/>
            <a:ext cx="735012" cy="125412"/>
          </p:xfrm>
          <a:graphic>
            <a:graphicData uri="http://schemas.openxmlformats.org/presentationml/2006/ole">
              <p:oleObj spid="_x0000_s153614" name="Equação" r:id="rId5" imgW="1180588" imgH="203112" progId="Equation.3">
                <p:embed/>
              </p:oleObj>
            </a:graphicData>
          </a:graphic>
        </p:graphicFrame>
      </p:grpSp>
      <p:grpSp>
        <p:nvGrpSpPr>
          <p:cNvPr id="16" name="Grupo 15"/>
          <p:cNvGrpSpPr/>
          <p:nvPr/>
        </p:nvGrpSpPr>
        <p:grpSpPr>
          <a:xfrm>
            <a:off x="3825156" y="3563803"/>
            <a:ext cx="835615" cy="378538"/>
            <a:chOff x="1619672" y="3695717"/>
            <a:chExt cx="835615" cy="378538"/>
          </a:xfrm>
        </p:grpSpPr>
        <p:sp>
          <p:nvSpPr>
            <p:cNvPr id="17" name="Elipse 16"/>
            <p:cNvSpPr/>
            <p:nvPr/>
          </p:nvSpPr>
          <p:spPr>
            <a:xfrm>
              <a:off x="1619672" y="3695717"/>
              <a:ext cx="835615" cy="3785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aphicFrame>
          <p:nvGraphicFramePr>
            <p:cNvPr id="18" name="Objeto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595300894"/>
                </p:ext>
              </p:extLst>
            </p:nvPr>
          </p:nvGraphicFramePr>
          <p:xfrm>
            <a:off x="1673942" y="3822280"/>
            <a:ext cx="727075" cy="125413"/>
          </p:xfrm>
          <a:graphic>
            <a:graphicData uri="http://schemas.openxmlformats.org/presentationml/2006/ole">
              <p:oleObj spid="_x0000_s153615" name="Equação" r:id="rId6" imgW="1167893" imgH="203112" progId="Equation.3">
                <p:embed/>
              </p:oleObj>
            </a:graphicData>
          </a:graphic>
        </p:graphicFrame>
      </p:grpSp>
      <p:grpSp>
        <p:nvGrpSpPr>
          <p:cNvPr id="19" name="Grupo 18"/>
          <p:cNvGrpSpPr/>
          <p:nvPr/>
        </p:nvGrpSpPr>
        <p:grpSpPr>
          <a:xfrm>
            <a:off x="4718417" y="3094360"/>
            <a:ext cx="835615" cy="378538"/>
            <a:chOff x="2267744" y="3322726"/>
            <a:chExt cx="835615" cy="378538"/>
          </a:xfrm>
        </p:grpSpPr>
        <p:sp>
          <p:nvSpPr>
            <p:cNvPr id="20" name="Elipse 19"/>
            <p:cNvSpPr/>
            <p:nvPr/>
          </p:nvSpPr>
          <p:spPr>
            <a:xfrm>
              <a:off x="2267744" y="3322726"/>
              <a:ext cx="835615" cy="3785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aphicFrame>
          <p:nvGraphicFramePr>
            <p:cNvPr id="21" name="Objeto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754535341"/>
                </p:ext>
              </p:extLst>
            </p:nvPr>
          </p:nvGraphicFramePr>
          <p:xfrm>
            <a:off x="2337889" y="3449289"/>
            <a:ext cx="695325" cy="125413"/>
          </p:xfrm>
          <a:graphic>
            <a:graphicData uri="http://schemas.openxmlformats.org/presentationml/2006/ole">
              <p:oleObj spid="_x0000_s153616" name="Equação" r:id="rId7" imgW="1117115" imgH="203112" progId="Equation.3">
                <p:embed/>
              </p:oleObj>
            </a:graphicData>
          </a:graphic>
        </p:graphicFrame>
      </p:grpSp>
      <p:grpSp>
        <p:nvGrpSpPr>
          <p:cNvPr id="22" name="Grupo 21"/>
          <p:cNvGrpSpPr/>
          <p:nvPr/>
        </p:nvGrpSpPr>
        <p:grpSpPr>
          <a:xfrm>
            <a:off x="5588899" y="3096715"/>
            <a:ext cx="835615" cy="378538"/>
            <a:chOff x="3108902" y="3309553"/>
            <a:chExt cx="835615" cy="378538"/>
          </a:xfrm>
        </p:grpSpPr>
        <p:sp>
          <p:nvSpPr>
            <p:cNvPr id="23" name="Elipse 22"/>
            <p:cNvSpPr/>
            <p:nvPr/>
          </p:nvSpPr>
          <p:spPr>
            <a:xfrm>
              <a:off x="3108902" y="3309553"/>
              <a:ext cx="835615" cy="3785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aphicFrame>
          <p:nvGraphicFramePr>
            <p:cNvPr id="24" name="Objeto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750725194"/>
                </p:ext>
              </p:extLst>
            </p:nvPr>
          </p:nvGraphicFramePr>
          <p:xfrm>
            <a:off x="3412409" y="3444053"/>
            <a:ext cx="228600" cy="109538"/>
          </p:xfrm>
          <a:graphic>
            <a:graphicData uri="http://schemas.openxmlformats.org/presentationml/2006/ole">
              <p:oleObj spid="_x0000_s153617" name="Equação" r:id="rId8" imgW="368140" imgH="177723" progId="Equation.3">
                <p:embed/>
              </p:oleObj>
            </a:graphicData>
          </a:graphic>
        </p:graphicFrame>
      </p:grpSp>
      <p:grpSp>
        <p:nvGrpSpPr>
          <p:cNvPr id="25" name="Grupo 24"/>
          <p:cNvGrpSpPr/>
          <p:nvPr/>
        </p:nvGrpSpPr>
        <p:grpSpPr>
          <a:xfrm>
            <a:off x="4740584" y="3566016"/>
            <a:ext cx="835615" cy="378538"/>
            <a:chOff x="3103359" y="3263870"/>
            <a:chExt cx="835615" cy="378538"/>
          </a:xfrm>
        </p:grpSpPr>
        <p:sp>
          <p:nvSpPr>
            <p:cNvPr id="26" name="Elipse 25"/>
            <p:cNvSpPr/>
            <p:nvPr/>
          </p:nvSpPr>
          <p:spPr>
            <a:xfrm>
              <a:off x="3103359" y="3263870"/>
              <a:ext cx="835615" cy="3785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aphicFrame>
          <p:nvGraphicFramePr>
            <p:cNvPr id="27" name="Objeto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887893777"/>
                </p:ext>
              </p:extLst>
            </p:nvPr>
          </p:nvGraphicFramePr>
          <p:xfrm>
            <a:off x="3371148" y="3398370"/>
            <a:ext cx="300037" cy="109538"/>
          </p:xfrm>
          <a:graphic>
            <a:graphicData uri="http://schemas.openxmlformats.org/presentationml/2006/ole">
              <p:oleObj spid="_x0000_s153618" name="Equação" r:id="rId9" imgW="482181" imgH="177646" progId="Equation.3">
                <p:embed/>
              </p:oleObj>
            </a:graphicData>
          </a:graphic>
        </p:graphicFrame>
      </p:grpSp>
      <p:grpSp>
        <p:nvGrpSpPr>
          <p:cNvPr id="28" name="Grupo 27"/>
          <p:cNvGrpSpPr/>
          <p:nvPr/>
        </p:nvGrpSpPr>
        <p:grpSpPr>
          <a:xfrm>
            <a:off x="5608593" y="3574068"/>
            <a:ext cx="835615" cy="378538"/>
            <a:chOff x="5169235" y="3066539"/>
            <a:chExt cx="835615" cy="378538"/>
          </a:xfrm>
        </p:grpSpPr>
        <p:sp>
          <p:nvSpPr>
            <p:cNvPr id="29" name="Elipse 28"/>
            <p:cNvSpPr/>
            <p:nvPr/>
          </p:nvSpPr>
          <p:spPr>
            <a:xfrm>
              <a:off x="5169235" y="3066539"/>
              <a:ext cx="835615" cy="3785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aphicFrame>
          <p:nvGraphicFramePr>
            <p:cNvPr id="30" name="Objeto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982249916"/>
                </p:ext>
              </p:extLst>
            </p:nvPr>
          </p:nvGraphicFramePr>
          <p:xfrm>
            <a:off x="5437024" y="3201039"/>
            <a:ext cx="300037" cy="109538"/>
          </p:xfrm>
          <a:graphic>
            <a:graphicData uri="http://schemas.openxmlformats.org/presentationml/2006/ole">
              <p:oleObj spid="_x0000_s153619" name="Equação" r:id="rId10" imgW="482181" imgH="177646" progId="Equation.3">
                <p:embed/>
              </p:oleObj>
            </a:graphicData>
          </a:graphic>
        </p:graphicFrame>
      </p:grpSp>
      <p:grpSp>
        <p:nvGrpSpPr>
          <p:cNvPr id="31" name="Grupo 30"/>
          <p:cNvGrpSpPr/>
          <p:nvPr/>
        </p:nvGrpSpPr>
        <p:grpSpPr>
          <a:xfrm>
            <a:off x="4339312" y="5229200"/>
            <a:ext cx="835615" cy="378538"/>
            <a:chOff x="2123728" y="2879691"/>
            <a:chExt cx="835615" cy="378538"/>
          </a:xfrm>
        </p:grpSpPr>
        <p:sp>
          <p:nvSpPr>
            <p:cNvPr id="32" name="Elipse 31"/>
            <p:cNvSpPr/>
            <p:nvPr/>
          </p:nvSpPr>
          <p:spPr>
            <a:xfrm>
              <a:off x="2123728" y="2879691"/>
              <a:ext cx="835615" cy="378538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aphicFrame>
          <p:nvGraphicFramePr>
            <p:cNvPr id="33" name="Objeto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819943356"/>
                </p:ext>
              </p:extLst>
            </p:nvPr>
          </p:nvGraphicFramePr>
          <p:xfrm>
            <a:off x="2217499" y="3005734"/>
            <a:ext cx="648072" cy="126453"/>
          </p:xfrm>
          <a:graphic>
            <a:graphicData uri="http://schemas.openxmlformats.org/presentationml/2006/ole">
              <p:oleObj spid="_x0000_s153620" name="Equação" r:id="rId11" imgW="1040948" imgH="203112" progId="Equation.3">
                <p:embed/>
              </p:oleObj>
            </a:graphicData>
          </a:graphic>
        </p:graphicFrame>
      </p:grpSp>
      <p:grpSp>
        <p:nvGrpSpPr>
          <p:cNvPr id="34" name="Grupo 33"/>
          <p:cNvGrpSpPr/>
          <p:nvPr/>
        </p:nvGrpSpPr>
        <p:grpSpPr>
          <a:xfrm>
            <a:off x="5292080" y="5229200"/>
            <a:ext cx="835615" cy="378538"/>
            <a:chOff x="3108902" y="3309553"/>
            <a:chExt cx="835615" cy="378538"/>
          </a:xfrm>
        </p:grpSpPr>
        <p:sp>
          <p:nvSpPr>
            <p:cNvPr id="35" name="Elipse 34"/>
            <p:cNvSpPr/>
            <p:nvPr/>
          </p:nvSpPr>
          <p:spPr>
            <a:xfrm>
              <a:off x="3108902" y="3309553"/>
              <a:ext cx="835615" cy="378538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aphicFrame>
          <p:nvGraphicFramePr>
            <p:cNvPr id="36" name="Objeto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069027267"/>
                </p:ext>
              </p:extLst>
            </p:nvPr>
          </p:nvGraphicFramePr>
          <p:xfrm>
            <a:off x="3412409" y="3444053"/>
            <a:ext cx="228600" cy="109538"/>
          </p:xfrm>
          <a:graphic>
            <a:graphicData uri="http://schemas.openxmlformats.org/presentationml/2006/ole">
              <p:oleObj spid="_x0000_s153621" name="Equação" r:id="rId12" imgW="368140" imgH="177723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1"/>
          <p:cNvSpPr>
            <a:spLocks noChangeArrowheads="1"/>
          </p:cNvSpPr>
          <p:nvPr/>
        </p:nvSpPr>
        <p:spPr bwMode="auto">
          <a:xfrm>
            <a:off x="250825" y="987425"/>
            <a:ext cx="4897438" cy="517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pt-BR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Atividade 3: “Bingo dos Complexos”</a:t>
            </a:r>
            <a:endParaRPr lang="pt-BR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pt-BR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Disposição dos Jogadores:</a:t>
            </a:r>
            <a:endParaRPr lang="pt-BR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- Individual ou em duplas.</a:t>
            </a:r>
          </a:p>
          <a:p>
            <a:endParaRPr lang="pt-BR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Material necessário:</a:t>
            </a:r>
            <a:endParaRPr lang="pt-BR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Cartelas (uma para cada aluno ou dupla)</a:t>
            </a:r>
          </a:p>
          <a:p>
            <a:pPr>
              <a:buFontTx/>
              <a:buChar char="-"/>
            </a:pPr>
            <a:endParaRPr lang="pt-BR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Desenvolvimento:</a:t>
            </a:r>
            <a:endParaRPr lang="pt-BR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O professor deverá distribuir as cartelas aos alunos </a:t>
            </a:r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e, 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em </a:t>
            </a:r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seguida, 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começar a sortear as </a:t>
            </a:r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fichas. Esse 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sorteio deverá ser </a:t>
            </a:r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feito de 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forma que seja dado um tempo aos alunos </a:t>
            </a:r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para que possam realizar 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os cálculos e verificar se existe o resultado encontrado em sua cartela.</a:t>
            </a:r>
          </a:p>
          <a:p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Vence aquele que conseguir completar a cartela antes da turma.</a:t>
            </a:r>
          </a:p>
          <a:p>
            <a:endParaRPr lang="pt-BR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Objetivo</a:t>
            </a:r>
            <a:r>
              <a:rPr lang="pt-BR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Analisar a compreensão dos </a:t>
            </a:r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conceitos 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multiplicação ou 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de números complexos pelos alunos.</a:t>
            </a:r>
          </a:p>
          <a:p>
            <a:pPr>
              <a:buFontTx/>
              <a:buChar char="-"/>
            </a:pPr>
            <a:endParaRPr 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677" name="CaixaDeTexto 9"/>
          <p:cNvSpPr txBox="1">
            <a:spLocks noChangeArrowheads="1"/>
          </p:cNvSpPr>
          <p:nvPr/>
        </p:nvSpPr>
        <p:spPr bwMode="auto">
          <a:xfrm>
            <a:off x="5580063" y="987425"/>
            <a:ext cx="8905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>
                <a:latin typeface="Times New Roman" pitchFamily="18" charset="0"/>
                <a:cs typeface="Times New Roman" pitchFamily="18" charset="0"/>
              </a:rPr>
              <a:t>cartelas</a:t>
            </a:r>
          </a:p>
        </p:txBody>
      </p:sp>
      <p:sp>
        <p:nvSpPr>
          <p:cNvPr id="156678" name="CaixaDeTexto 10"/>
          <p:cNvSpPr txBox="1">
            <a:spLocks noChangeArrowheads="1"/>
          </p:cNvSpPr>
          <p:nvPr/>
        </p:nvSpPr>
        <p:spPr bwMode="auto">
          <a:xfrm>
            <a:off x="5580112" y="4096663"/>
            <a:ext cx="736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>
                <a:latin typeface="Times New Roman" pitchFamily="18" charset="0"/>
                <a:cs typeface="Times New Roman" pitchFamily="18" charset="0"/>
              </a:rPr>
              <a:t>fichas</a:t>
            </a:r>
          </a:p>
        </p:txBody>
      </p: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3º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Números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complexos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e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suas propriedades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5580112" y="1408638"/>
            <a:ext cx="2958058" cy="2236386"/>
            <a:chOff x="8890570" y="1196752"/>
            <a:chExt cx="3242270" cy="2304252"/>
          </a:xfrm>
        </p:grpSpPr>
        <p:sp>
          <p:nvSpPr>
            <p:cNvPr id="10" name="Retângulo 9"/>
            <p:cNvSpPr/>
            <p:nvPr/>
          </p:nvSpPr>
          <p:spPr>
            <a:xfrm>
              <a:off x="8890570" y="1196752"/>
              <a:ext cx="1080120" cy="57606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890570" y="1772815"/>
              <a:ext cx="1080120" cy="57606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8890570" y="2348878"/>
              <a:ext cx="1080120" cy="57606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8890570" y="2924941"/>
              <a:ext cx="1080120" cy="57606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9972600" y="1196752"/>
              <a:ext cx="1080120" cy="57606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9972600" y="1772815"/>
              <a:ext cx="1080120" cy="57606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9972600" y="2348878"/>
              <a:ext cx="1080120" cy="57606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9972600" y="2924941"/>
              <a:ext cx="1080120" cy="57606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11052720" y="1196752"/>
              <a:ext cx="1080120" cy="57606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11052720" y="1772815"/>
              <a:ext cx="1080120" cy="57606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11052720" y="2348878"/>
              <a:ext cx="1080120" cy="57606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1052720" y="2924941"/>
              <a:ext cx="1080120" cy="57606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aphicFrame>
          <p:nvGraphicFramePr>
            <p:cNvPr id="22" name="Objeto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504732250"/>
                </p:ext>
              </p:extLst>
            </p:nvPr>
          </p:nvGraphicFramePr>
          <p:xfrm>
            <a:off x="9214730" y="1395883"/>
            <a:ext cx="431800" cy="177800"/>
          </p:xfrm>
          <a:graphic>
            <a:graphicData uri="http://schemas.openxmlformats.org/presentationml/2006/ole">
              <p:oleObj spid="_x0000_s154644" name="Equação" r:id="rId3" imgW="431425" imgH="177646" progId="Equation.3">
                <p:embed/>
              </p:oleObj>
            </a:graphicData>
          </a:graphic>
        </p:graphicFrame>
        <p:graphicFrame>
          <p:nvGraphicFramePr>
            <p:cNvPr id="23" name="Objeto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537629088"/>
                </p:ext>
              </p:extLst>
            </p:nvPr>
          </p:nvGraphicFramePr>
          <p:xfrm>
            <a:off x="9341730" y="2041525"/>
            <a:ext cx="177800" cy="177800"/>
          </p:xfrm>
          <a:graphic>
            <a:graphicData uri="http://schemas.openxmlformats.org/presentationml/2006/ole">
              <p:oleObj spid="_x0000_s154645" name="Equação" r:id="rId4" imgW="177492" imgH="177492" progId="Equation.3">
                <p:embed/>
              </p:oleObj>
            </a:graphicData>
          </a:graphic>
        </p:graphicFrame>
        <p:graphicFrame>
          <p:nvGraphicFramePr>
            <p:cNvPr id="24" name="Objeto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988489198"/>
                </p:ext>
              </p:extLst>
            </p:nvPr>
          </p:nvGraphicFramePr>
          <p:xfrm>
            <a:off x="9246480" y="2530475"/>
            <a:ext cx="368300" cy="177800"/>
          </p:xfrm>
          <a:graphic>
            <a:graphicData uri="http://schemas.openxmlformats.org/presentationml/2006/ole">
              <p:oleObj spid="_x0000_s154646" name="Equação" r:id="rId5" imgW="368140" imgH="177723" progId="Equation.3">
                <p:embed/>
              </p:oleObj>
            </a:graphicData>
          </a:graphic>
        </p:graphicFrame>
        <p:graphicFrame>
          <p:nvGraphicFramePr>
            <p:cNvPr id="25" name="Objeto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18944281"/>
                </p:ext>
              </p:extLst>
            </p:nvPr>
          </p:nvGraphicFramePr>
          <p:xfrm>
            <a:off x="9214730" y="3124200"/>
            <a:ext cx="431800" cy="177800"/>
          </p:xfrm>
          <a:graphic>
            <a:graphicData uri="http://schemas.openxmlformats.org/presentationml/2006/ole">
              <p:oleObj spid="_x0000_s154647" name="Equação" r:id="rId6" imgW="431425" imgH="177646" progId="Equation.3">
                <p:embed/>
              </p:oleObj>
            </a:graphicData>
          </a:graphic>
        </p:graphicFrame>
        <p:graphicFrame>
          <p:nvGraphicFramePr>
            <p:cNvPr id="26" name="Objeto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009494108"/>
                </p:ext>
              </p:extLst>
            </p:nvPr>
          </p:nvGraphicFramePr>
          <p:xfrm>
            <a:off x="10429875" y="1395413"/>
            <a:ext cx="165100" cy="177800"/>
          </p:xfrm>
          <a:graphic>
            <a:graphicData uri="http://schemas.openxmlformats.org/presentationml/2006/ole">
              <p:oleObj spid="_x0000_s154648" name="Equação" r:id="rId7" imgW="164814" imgH="177492" progId="Equation.3">
                <p:embed/>
              </p:oleObj>
            </a:graphicData>
          </a:graphic>
        </p:graphicFrame>
        <p:graphicFrame>
          <p:nvGraphicFramePr>
            <p:cNvPr id="27" name="Objeto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518749888"/>
                </p:ext>
              </p:extLst>
            </p:nvPr>
          </p:nvGraphicFramePr>
          <p:xfrm>
            <a:off x="10258425" y="2041525"/>
            <a:ext cx="508000" cy="177800"/>
          </p:xfrm>
          <a:graphic>
            <a:graphicData uri="http://schemas.openxmlformats.org/presentationml/2006/ole">
              <p:oleObj spid="_x0000_s154649" name="Equação" r:id="rId8" imgW="507780" imgH="177723" progId="Equation.3">
                <p:embed/>
              </p:oleObj>
            </a:graphicData>
          </a:graphic>
        </p:graphicFrame>
        <p:graphicFrame>
          <p:nvGraphicFramePr>
            <p:cNvPr id="28" name="Objeto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449443636"/>
                </p:ext>
              </p:extLst>
            </p:nvPr>
          </p:nvGraphicFramePr>
          <p:xfrm>
            <a:off x="10448925" y="2530475"/>
            <a:ext cx="127000" cy="177800"/>
          </p:xfrm>
          <a:graphic>
            <a:graphicData uri="http://schemas.openxmlformats.org/presentationml/2006/ole">
              <p:oleObj spid="_x0000_s154650" name="Equação" r:id="rId9" imgW="126725" imgH="177415" progId="Equation.3">
                <p:embed/>
              </p:oleObj>
            </a:graphicData>
          </a:graphic>
        </p:graphicFrame>
        <p:graphicFrame>
          <p:nvGraphicFramePr>
            <p:cNvPr id="29" name="Objeto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537438534"/>
                </p:ext>
              </p:extLst>
            </p:nvPr>
          </p:nvGraphicFramePr>
          <p:xfrm>
            <a:off x="10391775" y="3124200"/>
            <a:ext cx="241300" cy="177800"/>
          </p:xfrm>
          <a:graphic>
            <a:graphicData uri="http://schemas.openxmlformats.org/presentationml/2006/ole">
              <p:oleObj spid="_x0000_s154651" name="Equação" r:id="rId10" imgW="241091" imgH="177646" progId="Equation.3">
                <p:embed/>
              </p:oleObj>
            </a:graphicData>
          </a:graphic>
        </p:graphicFrame>
        <p:graphicFrame>
          <p:nvGraphicFramePr>
            <p:cNvPr id="30" name="Objeto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907823081"/>
                </p:ext>
              </p:extLst>
            </p:nvPr>
          </p:nvGraphicFramePr>
          <p:xfrm>
            <a:off x="11345863" y="1395413"/>
            <a:ext cx="495300" cy="177800"/>
          </p:xfrm>
          <a:graphic>
            <a:graphicData uri="http://schemas.openxmlformats.org/presentationml/2006/ole">
              <p:oleObj spid="_x0000_s154652" name="Equação" r:id="rId11" imgW="494870" imgH="177646" progId="Equation.3">
                <p:embed/>
              </p:oleObj>
            </a:graphicData>
          </a:graphic>
        </p:graphicFrame>
        <p:graphicFrame>
          <p:nvGraphicFramePr>
            <p:cNvPr id="31" name="Objeto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879919596"/>
                </p:ext>
              </p:extLst>
            </p:nvPr>
          </p:nvGraphicFramePr>
          <p:xfrm>
            <a:off x="11428413" y="2041525"/>
            <a:ext cx="330200" cy="177800"/>
          </p:xfrm>
          <a:graphic>
            <a:graphicData uri="http://schemas.openxmlformats.org/presentationml/2006/ole">
              <p:oleObj spid="_x0000_s154653" name="Equação" r:id="rId12" imgW="329914" imgH="177646" progId="Equation.3">
                <p:embed/>
              </p:oleObj>
            </a:graphicData>
          </a:graphic>
        </p:graphicFrame>
        <p:graphicFrame>
          <p:nvGraphicFramePr>
            <p:cNvPr id="32" name="Objeto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484572418"/>
                </p:ext>
              </p:extLst>
            </p:nvPr>
          </p:nvGraphicFramePr>
          <p:xfrm>
            <a:off x="11320463" y="2530475"/>
            <a:ext cx="546100" cy="177800"/>
          </p:xfrm>
          <a:graphic>
            <a:graphicData uri="http://schemas.openxmlformats.org/presentationml/2006/ole">
              <p:oleObj spid="_x0000_s154654" name="Equação" r:id="rId13" imgW="545626" imgH="177646" progId="Equation.3">
                <p:embed/>
              </p:oleObj>
            </a:graphicData>
          </a:graphic>
        </p:graphicFrame>
        <p:graphicFrame>
          <p:nvGraphicFramePr>
            <p:cNvPr id="33" name="Objeto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613731796"/>
                </p:ext>
              </p:extLst>
            </p:nvPr>
          </p:nvGraphicFramePr>
          <p:xfrm>
            <a:off x="11415713" y="3124200"/>
            <a:ext cx="355600" cy="177800"/>
          </p:xfrm>
          <a:graphic>
            <a:graphicData uri="http://schemas.openxmlformats.org/presentationml/2006/ole">
              <p:oleObj spid="_x0000_s154655" name="Equação" r:id="rId14" imgW="355138" imgH="177569" progId="Equation.3">
                <p:embed/>
              </p:oleObj>
            </a:graphicData>
          </a:graphic>
        </p:graphicFrame>
      </p:grpSp>
      <p:grpSp>
        <p:nvGrpSpPr>
          <p:cNvPr id="34" name="Grupo 33"/>
          <p:cNvGrpSpPr/>
          <p:nvPr/>
        </p:nvGrpSpPr>
        <p:grpSpPr>
          <a:xfrm>
            <a:off x="5384134" y="4530401"/>
            <a:ext cx="3185419" cy="1831598"/>
            <a:chOff x="8820472" y="4064804"/>
            <a:chExt cx="3185419" cy="1831598"/>
          </a:xfrm>
        </p:grpSpPr>
        <p:sp>
          <p:nvSpPr>
            <p:cNvPr id="35" name="Elipse 34"/>
            <p:cNvSpPr/>
            <p:nvPr/>
          </p:nvSpPr>
          <p:spPr>
            <a:xfrm>
              <a:off x="8820472" y="4064804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aphicFrame>
          <p:nvGraphicFramePr>
            <p:cNvPr id="36" name="Objeto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821377897"/>
                </p:ext>
              </p:extLst>
            </p:nvPr>
          </p:nvGraphicFramePr>
          <p:xfrm>
            <a:off x="8958263" y="4433888"/>
            <a:ext cx="585787" cy="125412"/>
          </p:xfrm>
          <a:graphic>
            <a:graphicData uri="http://schemas.openxmlformats.org/presentationml/2006/ole">
              <p:oleObj spid="_x0000_s154656" name="Equação" r:id="rId15" imgW="939392" imgH="203112" progId="Equation.3">
                <p:embed/>
              </p:oleObj>
            </a:graphicData>
          </a:graphic>
        </p:graphicFrame>
        <p:sp>
          <p:nvSpPr>
            <p:cNvPr id="37" name="Elipse 36"/>
            <p:cNvSpPr/>
            <p:nvPr/>
          </p:nvSpPr>
          <p:spPr>
            <a:xfrm>
              <a:off x="8820472" y="5032306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>
              <a:off x="10008604" y="4064804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10008604" y="5032306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11141795" y="4064804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11141795" y="5032306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aphicFrame>
          <p:nvGraphicFramePr>
            <p:cNvPr id="42" name="Objeto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837357645"/>
                </p:ext>
              </p:extLst>
            </p:nvPr>
          </p:nvGraphicFramePr>
          <p:xfrm>
            <a:off x="8955088" y="5437188"/>
            <a:ext cx="592137" cy="125412"/>
          </p:xfrm>
          <a:graphic>
            <a:graphicData uri="http://schemas.openxmlformats.org/presentationml/2006/ole">
              <p:oleObj spid="_x0000_s154657" name="Equação" r:id="rId16" imgW="952087" imgH="203112" progId="Equation.3">
                <p:embed/>
              </p:oleObj>
            </a:graphicData>
          </a:graphic>
        </p:graphicFrame>
        <p:graphicFrame>
          <p:nvGraphicFramePr>
            <p:cNvPr id="43" name="Objeto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42559716"/>
                </p:ext>
              </p:extLst>
            </p:nvPr>
          </p:nvGraphicFramePr>
          <p:xfrm>
            <a:off x="10121900" y="4433888"/>
            <a:ext cx="639763" cy="125412"/>
          </p:xfrm>
          <a:graphic>
            <a:graphicData uri="http://schemas.openxmlformats.org/presentationml/2006/ole">
              <p:oleObj spid="_x0000_s154658" name="Equação" r:id="rId17" imgW="1028254" imgH="203112" progId="Equation.3">
                <p:embed/>
              </p:oleObj>
            </a:graphicData>
          </a:graphic>
        </p:graphicFrame>
        <p:graphicFrame>
          <p:nvGraphicFramePr>
            <p:cNvPr id="44" name="Objeto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201047568"/>
                </p:ext>
              </p:extLst>
            </p:nvPr>
          </p:nvGraphicFramePr>
          <p:xfrm>
            <a:off x="10120313" y="5437188"/>
            <a:ext cx="639762" cy="125412"/>
          </p:xfrm>
          <a:graphic>
            <a:graphicData uri="http://schemas.openxmlformats.org/presentationml/2006/ole">
              <p:oleObj spid="_x0000_s154659" name="Equação" r:id="rId18" imgW="1028254" imgH="203112" progId="Equation.3">
                <p:embed/>
              </p:oleObj>
            </a:graphicData>
          </a:graphic>
        </p:graphicFrame>
        <p:graphicFrame>
          <p:nvGraphicFramePr>
            <p:cNvPr id="45" name="Objeto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022593277"/>
                </p:ext>
              </p:extLst>
            </p:nvPr>
          </p:nvGraphicFramePr>
          <p:xfrm>
            <a:off x="11225213" y="4433888"/>
            <a:ext cx="696912" cy="125412"/>
          </p:xfrm>
          <a:graphic>
            <a:graphicData uri="http://schemas.openxmlformats.org/presentationml/2006/ole">
              <p:oleObj spid="_x0000_s154660" name="Equação" r:id="rId19" imgW="1117115" imgH="203112" progId="Equation.3">
                <p:embed/>
              </p:oleObj>
            </a:graphicData>
          </a:graphic>
        </p:graphicFrame>
        <p:graphicFrame>
          <p:nvGraphicFramePr>
            <p:cNvPr id="46" name="Objeto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70304495"/>
                </p:ext>
              </p:extLst>
            </p:nvPr>
          </p:nvGraphicFramePr>
          <p:xfrm>
            <a:off x="11222038" y="5437188"/>
            <a:ext cx="704850" cy="125412"/>
          </p:xfrm>
          <a:graphic>
            <a:graphicData uri="http://schemas.openxmlformats.org/presentationml/2006/ole">
              <p:oleObj spid="_x0000_s154661" name="Equação" r:id="rId20" imgW="1129810" imgH="203112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Título 1"/>
          <p:cNvSpPr>
            <a:spLocks noGrp="1"/>
          </p:cNvSpPr>
          <p:nvPr>
            <p:ph type="title"/>
          </p:nvPr>
        </p:nvSpPr>
        <p:spPr>
          <a:xfrm>
            <a:off x="539750" y="836613"/>
            <a:ext cx="8229600" cy="1143000"/>
          </a:xfrm>
        </p:spPr>
        <p:txBody>
          <a:bodyPr/>
          <a:lstStyle/>
          <a:p>
            <a:r>
              <a:rPr lang="pt-BR" sz="3200" smtClean="0">
                <a:solidFill>
                  <a:srgbClr val="FF0000"/>
                </a:solidFill>
              </a:rPr>
              <a:t>SUGESTÃO DE LEITURA PARA O/A PROFESSOR(A)</a:t>
            </a:r>
          </a:p>
        </p:txBody>
      </p:sp>
      <p:sp>
        <p:nvSpPr>
          <p:cNvPr id="157699" name="Retângulo 6"/>
          <p:cNvSpPr>
            <a:spLocks noChangeArrowheads="1"/>
          </p:cNvSpPr>
          <p:nvPr/>
        </p:nvSpPr>
        <p:spPr bwMode="auto">
          <a:xfrm>
            <a:off x="900113" y="4941888"/>
            <a:ext cx="79200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hlinkClick r:id="rId2"/>
              </a:rPr>
              <a:t>http://www.pucsp.br/pos/edmat/ma/dissertacao/mario_servelli_rosa.pdf</a:t>
            </a:r>
            <a:endParaRPr lang="pt-BR"/>
          </a:p>
        </p:txBody>
      </p:sp>
      <p:sp>
        <p:nvSpPr>
          <p:cNvPr id="157700" name="CaixaDeTexto 9"/>
          <p:cNvSpPr txBox="1">
            <a:spLocks noChangeArrowheads="1"/>
          </p:cNvSpPr>
          <p:nvPr/>
        </p:nvSpPr>
        <p:spPr bwMode="auto">
          <a:xfrm>
            <a:off x="755650" y="2205038"/>
            <a:ext cx="7488238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600"/>
              <a:t>NÚMEROS COMPLEXOS: uma abordagem histórica para aquisição do conceito</a:t>
            </a:r>
          </a:p>
          <a:p>
            <a:pPr algn="ctr"/>
            <a:endParaRPr lang="pt-BR"/>
          </a:p>
          <a:p>
            <a:pPr algn="ctr"/>
            <a:r>
              <a:rPr lang="pt-BR"/>
              <a:t>Autor: Mário Servelli Rosa</a:t>
            </a:r>
          </a:p>
          <a:p>
            <a:pPr algn="ctr"/>
            <a:endParaRPr lang="pt-BR"/>
          </a:p>
          <a:p>
            <a:pPr algn="ctr"/>
            <a:r>
              <a:rPr lang="pt-BR"/>
              <a:t>Dissertação de Mestrado </a:t>
            </a:r>
          </a:p>
          <a:p>
            <a:pPr algn="ctr"/>
            <a:endParaRPr lang="pt-BR"/>
          </a:p>
          <a:p>
            <a:pPr algn="ctr"/>
            <a:r>
              <a:rPr lang="pt-BR"/>
              <a:t>Mestrado em Educação Matemática, PUC-SP</a:t>
            </a:r>
          </a:p>
        </p:txBody>
      </p:sp>
      <p:sp>
        <p:nvSpPr>
          <p:cNvPr id="7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3º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Números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complexos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e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suas propriedades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5076825" y="5229225"/>
            <a:ext cx="2303463" cy="503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323850" y="1125538"/>
            <a:ext cx="8445500" cy="5002212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200" i="1" dirty="0" smtClean="0">
                <a:solidFill>
                  <a:srgbClr val="0070C0"/>
                </a:solidFill>
              </a:rPr>
              <a:t>Área = 10 m</a:t>
            </a:r>
            <a:r>
              <a:rPr lang="pt-BR" sz="2200" i="1" baseline="30000" dirty="0" smtClean="0">
                <a:solidFill>
                  <a:srgbClr val="0070C0"/>
                </a:solidFill>
              </a:rPr>
              <a:t>2                                               </a:t>
            </a:r>
            <a:r>
              <a:rPr lang="pt-BR" sz="2200" i="1" dirty="0" smtClean="0">
                <a:solidFill>
                  <a:srgbClr val="0070C0"/>
                </a:solidFill>
              </a:rPr>
              <a:t>x . y  = 10           (Equação 1)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200" i="1" dirty="0" smtClean="0">
                <a:solidFill>
                  <a:srgbClr val="0070C0"/>
                </a:solidFill>
              </a:rPr>
              <a:t>Perímetro 12 m                          2x + 2y = 12       (Equação 2)</a:t>
            </a:r>
            <a:endParaRPr lang="pt-BR" sz="2200" b="1" i="1" dirty="0" smtClean="0">
              <a:solidFill>
                <a:srgbClr val="0070C0"/>
              </a:solidFill>
            </a:endParaRP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2200" dirty="0" smtClean="0">
                <a:solidFill>
                  <a:srgbClr val="00B0F0"/>
                </a:solidFill>
              </a:rPr>
              <a:t>Na equação 2, subtraindo 2x nos dois membros, temos: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2200" dirty="0" smtClean="0">
                <a:solidFill>
                  <a:srgbClr val="002060"/>
                </a:solidFill>
              </a:rPr>
              <a:t>2x </a:t>
            </a:r>
            <a:r>
              <a:rPr lang="pt-BR" sz="2200" dirty="0" smtClean="0">
                <a:solidFill>
                  <a:srgbClr val="FF0000"/>
                </a:solidFill>
              </a:rPr>
              <a:t>– 2x</a:t>
            </a:r>
            <a:r>
              <a:rPr lang="pt-BR" sz="2200" dirty="0" smtClean="0">
                <a:solidFill>
                  <a:srgbClr val="002060"/>
                </a:solidFill>
              </a:rPr>
              <a:t> + 2y = 12 </a:t>
            </a:r>
            <a:r>
              <a:rPr lang="pt-BR" sz="2200" dirty="0" smtClean="0">
                <a:solidFill>
                  <a:srgbClr val="FF0000"/>
                </a:solidFill>
              </a:rPr>
              <a:t>– 2 x</a:t>
            </a:r>
            <a:r>
              <a:rPr lang="pt-BR" sz="2200" dirty="0" smtClean="0">
                <a:solidFill>
                  <a:srgbClr val="002060"/>
                </a:solidFill>
              </a:rPr>
              <a:t>         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2200" dirty="0" smtClean="0">
                <a:solidFill>
                  <a:srgbClr val="002060"/>
                </a:solidFill>
              </a:rPr>
              <a:t>2y = 12 – 2x 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2200" dirty="0" smtClean="0">
                <a:solidFill>
                  <a:srgbClr val="00B0F0"/>
                </a:solidFill>
              </a:rPr>
              <a:t>Dividindo os dois membros por 2, obtemos: </a:t>
            </a:r>
            <a:r>
              <a:rPr lang="pt-BR" sz="2200" dirty="0" smtClean="0">
                <a:solidFill>
                  <a:srgbClr val="002060"/>
                </a:solidFill>
              </a:rPr>
              <a:t>y = 6 - x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2200" dirty="0" smtClean="0">
                <a:solidFill>
                  <a:srgbClr val="00B0F0"/>
                </a:solidFill>
              </a:rPr>
              <a:t>Na equação 1, substituindo</a:t>
            </a:r>
            <a:r>
              <a:rPr lang="pt-BR" sz="2200" dirty="0" smtClean="0">
                <a:solidFill>
                  <a:srgbClr val="002060"/>
                </a:solidFill>
              </a:rPr>
              <a:t> y </a:t>
            </a:r>
            <a:r>
              <a:rPr lang="pt-BR" sz="2200" dirty="0" smtClean="0">
                <a:solidFill>
                  <a:srgbClr val="00B0F0"/>
                </a:solidFill>
              </a:rPr>
              <a:t>por</a:t>
            </a:r>
            <a:r>
              <a:rPr lang="pt-BR" sz="2200" dirty="0" smtClean="0">
                <a:solidFill>
                  <a:srgbClr val="002060"/>
                </a:solidFill>
              </a:rPr>
              <a:t> 6 – x</a:t>
            </a:r>
            <a:r>
              <a:rPr lang="pt-BR" sz="2200" dirty="0" smtClean="0">
                <a:solidFill>
                  <a:srgbClr val="00B0F0"/>
                </a:solidFill>
              </a:rPr>
              <a:t>, obtemos: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2200" dirty="0" smtClean="0">
                <a:solidFill>
                  <a:srgbClr val="002060"/>
                </a:solidFill>
              </a:rPr>
              <a:t>x . y  = 10                    x.(6 – x) = 10                </a:t>
            </a:r>
            <a:r>
              <a:rPr lang="pt-BR" sz="2200" dirty="0" smtClean="0">
                <a:solidFill>
                  <a:srgbClr val="FF0000"/>
                </a:solidFill>
              </a:rPr>
              <a:t>- x</a:t>
            </a:r>
            <a:r>
              <a:rPr lang="pt-BR" sz="2200" i="1" baseline="30000" dirty="0" smtClean="0">
                <a:solidFill>
                  <a:srgbClr val="FF0000"/>
                </a:solidFill>
              </a:rPr>
              <a:t>2</a:t>
            </a:r>
            <a:r>
              <a:rPr lang="pt-BR" sz="2200" dirty="0" smtClean="0">
                <a:solidFill>
                  <a:srgbClr val="FF0000"/>
                </a:solidFill>
              </a:rPr>
              <a:t> + 6x – 10 = 0</a:t>
            </a:r>
          </a:p>
          <a:p>
            <a:pPr marL="0" indent="0" algn="ctr">
              <a:lnSpc>
                <a:spcPct val="150000"/>
              </a:lnSpc>
              <a:buFont typeface="Arial" charset="0"/>
              <a:buNone/>
            </a:pPr>
            <a:r>
              <a:rPr lang="pt-BR" sz="2600" dirty="0" smtClean="0">
                <a:solidFill>
                  <a:srgbClr val="FF0000"/>
                </a:solidFill>
              </a:rPr>
              <a:t>Agora, é só resolver a equação! </a:t>
            </a:r>
          </a:p>
          <a:p>
            <a:pPr marL="0" indent="0" algn="just">
              <a:buFont typeface="Arial" charset="0"/>
              <a:buNone/>
            </a:pPr>
            <a:endParaRPr lang="pt-BR" dirty="0" smtClean="0">
              <a:solidFill>
                <a:srgbClr val="002060"/>
              </a:solidFill>
            </a:endParaRPr>
          </a:p>
          <a:p>
            <a:pPr marL="0" indent="0" algn="r">
              <a:buFont typeface="Arial" charset="0"/>
              <a:buNone/>
            </a:pPr>
            <a:r>
              <a:rPr lang="pt-BR" dirty="0" smtClean="0"/>
              <a:t>                                                               </a:t>
            </a:r>
            <a:endParaRPr lang="pt-BR" sz="2600" b="1" i="1" dirty="0" smtClean="0">
              <a:solidFill>
                <a:srgbClr val="0070C0"/>
              </a:solidFill>
            </a:endParaRPr>
          </a:p>
        </p:txBody>
      </p:sp>
      <p:sp>
        <p:nvSpPr>
          <p:cNvPr id="12" name="Seta para a direita 11"/>
          <p:cNvSpPr/>
          <p:nvPr/>
        </p:nvSpPr>
        <p:spPr>
          <a:xfrm>
            <a:off x="2268538" y="1989138"/>
            <a:ext cx="1295400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195513" y="1412875"/>
            <a:ext cx="1296987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3348038" y="2997200"/>
            <a:ext cx="2808287" cy="863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>
            <a:off x="1763713" y="5373688"/>
            <a:ext cx="720725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>
            <a:off x="4284663" y="5373688"/>
            <a:ext cx="719137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4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3º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Números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complexos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e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suas propriedades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" dur="2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23850" y="1844675"/>
            <a:ext cx="8496300" cy="4608513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Banco de Aulas da Secretaria de Educação de PE - </a:t>
            </a:r>
            <a:r>
              <a:rPr lang="pt-BR" sz="1600" u="sng" dirty="0" smtClean="0">
                <a:hlinkClick r:id="rId2"/>
              </a:rPr>
              <a:t>http://bit.ly/vencedorespa</a:t>
            </a:r>
            <a:endParaRPr lang="pt-BR" sz="1600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Domínio Público - </a:t>
            </a:r>
            <a:r>
              <a:rPr lang="pt-BR" sz="1600" dirty="0" smtClean="0">
                <a:hlinkClick r:id="rId3"/>
              </a:rPr>
              <a:t>http://www.dominiopublico.gov.br</a:t>
            </a:r>
            <a:endParaRPr lang="pt-BR" sz="1600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Revista EM </a:t>
            </a:r>
            <a:r>
              <a:rPr lang="pt-BR" sz="1600" dirty="0" err="1" smtClean="0"/>
              <a:t>TEIA|UFPE</a:t>
            </a:r>
            <a:r>
              <a:rPr lang="pt-BR" sz="1600" dirty="0" smtClean="0"/>
              <a:t> –  </a:t>
            </a:r>
            <a:r>
              <a:rPr lang="pt-BR" sz="1200" dirty="0" smtClean="0">
                <a:hlinkClick r:id="rId4"/>
              </a:rPr>
              <a:t>http://www.gente.eti.br/edumatec/index.</a:t>
            </a:r>
            <a:r>
              <a:rPr lang="pt-BR" sz="1200" dirty="0" err="1" smtClean="0">
                <a:hlinkClick r:id="rId4"/>
              </a:rPr>
              <a:t>php</a:t>
            </a:r>
            <a:r>
              <a:rPr lang="pt-BR" sz="1200" dirty="0" smtClean="0">
                <a:hlinkClick r:id="rId4"/>
              </a:rPr>
              <a:t>?</a:t>
            </a:r>
            <a:r>
              <a:rPr lang="pt-BR" sz="1200" dirty="0" err="1" smtClean="0">
                <a:hlinkClick r:id="rId4"/>
              </a:rPr>
              <a:t>option</a:t>
            </a:r>
            <a:r>
              <a:rPr lang="pt-BR" sz="1200" dirty="0" smtClean="0">
                <a:hlinkClick r:id="rId4"/>
              </a:rPr>
              <a:t>=</a:t>
            </a:r>
            <a:r>
              <a:rPr lang="pt-BR" sz="1200" dirty="0" err="1" smtClean="0">
                <a:hlinkClick r:id="rId4"/>
              </a:rPr>
              <a:t>com_content&amp;view</a:t>
            </a:r>
            <a:r>
              <a:rPr lang="pt-BR" sz="1200" dirty="0" smtClean="0">
                <a:hlinkClick r:id="rId4"/>
              </a:rPr>
              <a:t>=</a:t>
            </a:r>
            <a:r>
              <a:rPr lang="pt-BR" sz="1200" dirty="0" err="1" smtClean="0">
                <a:hlinkClick r:id="rId4"/>
              </a:rPr>
              <a:t>article&amp;id</a:t>
            </a:r>
            <a:r>
              <a:rPr lang="pt-BR" sz="1200" dirty="0" smtClean="0">
                <a:hlinkClick r:id="rId4"/>
              </a:rPr>
              <a:t>=9&amp;</a:t>
            </a:r>
            <a:r>
              <a:rPr lang="pt-BR" sz="1200" dirty="0" err="1" smtClean="0">
                <a:hlinkClick r:id="rId4"/>
              </a:rPr>
              <a:t>Itemid</a:t>
            </a:r>
            <a:r>
              <a:rPr lang="pt-BR" sz="1200" dirty="0" smtClean="0">
                <a:hlinkClick r:id="rId4"/>
              </a:rPr>
              <a:t>=12</a:t>
            </a:r>
            <a:endParaRPr lang="pt-BR" sz="1200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TV Escola - </a:t>
            </a:r>
            <a:r>
              <a:rPr lang="pt-BR" sz="1600" dirty="0" smtClean="0">
                <a:hlinkClick r:id="rId5"/>
              </a:rPr>
              <a:t>http://tvescola.mec.gov.br/</a:t>
            </a:r>
            <a:endParaRPr lang="pt-BR" sz="1600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SBEM - </a:t>
            </a:r>
            <a:r>
              <a:rPr lang="pt-BR" sz="1600" dirty="0" smtClean="0">
                <a:hlinkClick r:id="rId6"/>
              </a:rPr>
              <a:t>http://www.sbem.com.br/index.</a:t>
            </a:r>
            <a:r>
              <a:rPr lang="pt-BR" sz="1600" dirty="0" err="1" smtClean="0">
                <a:hlinkClick r:id="rId6"/>
              </a:rPr>
              <a:t>php</a:t>
            </a:r>
            <a:endParaRPr lang="pt-BR" sz="1600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Escola do Futuro – </a:t>
            </a:r>
            <a:r>
              <a:rPr lang="pt-BR" sz="1600" dirty="0" smtClean="0">
                <a:hlinkClick r:id="rId7"/>
              </a:rPr>
              <a:t>http://futuro.usp.br</a:t>
            </a:r>
            <a:endParaRPr lang="pt-BR" sz="1600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Matemática UOL - </a:t>
            </a:r>
            <a:r>
              <a:rPr lang="pt-BR" sz="1600" dirty="0" smtClean="0">
                <a:hlinkClick r:id="rId8"/>
              </a:rPr>
              <a:t>http://educacao.uol.com.br/matematica</a:t>
            </a:r>
            <a:endParaRPr lang="pt-BR" sz="1600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Coleção Explorando o Ensino da Matemática (Portal do professor)  - </a:t>
            </a:r>
            <a:r>
              <a:rPr lang="pt-BR" sz="1600" dirty="0" smtClean="0">
                <a:hlinkClick r:id="rId9"/>
              </a:rPr>
              <a:t>http://portal.mec.gov.br</a:t>
            </a:r>
            <a:endParaRPr lang="pt-BR" sz="1600" dirty="0" smtClean="0"/>
          </a:p>
          <a:p>
            <a:pPr>
              <a:buFont typeface="Arial" charset="0"/>
              <a:buNone/>
              <a:defRPr/>
            </a:pPr>
            <a:r>
              <a:rPr lang="pt-BR" sz="1600" dirty="0" smtClean="0"/>
              <a:t>Companhia dos Números - </a:t>
            </a:r>
            <a:r>
              <a:rPr lang="pt-BR" sz="1600" dirty="0" smtClean="0">
                <a:hlinkClick r:id="rId10"/>
              </a:rPr>
              <a:t>http://www.ciadosnumeros.com.br/</a:t>
            </a:r>
            <a:endParaRPr lang="pt-BR" sz="1600" dirty="0" smtClean="0"/>
          </a:p>
          <a:p>
            <a:pPr>
              <a:buFont typeface="Arial" charset="0"/>
              <a:buNone/>
              <a:defRPr/>
            </a:pPr>
            <a:r>
              <a:rPr lang="pt-BR" sz="1600" dirty="0" smtClean="0"/>
              <a:t>Site do ENEM - </a:t>
            </a:r>
            <a:r>
              <a:rPr lang="pt-BR" sz="1600" dirty="0" smtClean="0">
                <a:hlinkClick r:id="rId11"/>
              </a:rPr>
              <a:t>http://www.enem.inep.gov.br</a:t>
            </a:r>
            <a:endParaRPr lang="pt-BR" sz="1600" dirty="0" smtClean="0"/>
          </a:p>
          <a:p>
            <a:pPr>
              <a:buFont typeface="Arial" charset="0"/>
              <a:buNone/>
              <a:defRPr/>
            </a:pPr>
            <a:r>
              <a:rPr lang="pt-BR" sz="1600" dirty="0" err="1" smtClean="0"/>
              <a:t>LEM-Laboratório</a:t>
            </a:r>
            <a:r>
              <a:rPr lang="pt-BR" sz="1600" dirty="0" smtClean="0"/>
              <a:t> do Ensino da Matemática - </a:t>
            </a:r>
            <a:r>
              <a:rPr lang="pt-BR" sz="1600" dirty="0" smtClean="0">
                <a:hlinkClick r:id="rId12"/>
              </a:rPr>
              <a:t>http://www.ime.unicamp.br/lem/</a:t>
            </a:r>
            <a:endParaRPr lang="pt-BR" sz="1600" dirty="0" smtClean="0"/>
          </a:p>
          <a:p>
            <a:pPr>
              <a:buFont typeface="Arial" charset="0"/>
              <a:buNone/>
              <a:defRPr/>
            </a:pPr>
            <a:r>
              <a:rPr lang="pt-BR" sz="1600" dirty="0" smtClean="0"/>
              <a:t>Associação de Professores de </a:t>
            </a:r>
            <a:r>
              <a:rPr lang="pt-BR" sz="1600" dirty="0" err="1" smtClean="0"/>
              <a:t>Matemática|Portugal</a:t>
            </a:r>
            <a:r>
              <a:rPr lang="pt-BR" sz="1600" dirty="0" smtClean="0"/>
              <a:t> – </a:t>
            </a:r>
          </a:p>
          <a:p>
            <a:pPr>
              <a:buFont typeface="Arial" charset="0"/>
              <a:buNone/>
              <a:defRPr/>
            </a:pPr>
            <a:r>
              <a:rPr lang="pt-BR" sz="1600" dirty="0" smtClean="0"/>
              <a:t>Revista Mova Escola - </a:t>
            </a:r>
            <a:r>
              <a:rPr lang="pt-BR" sz="1600" dirty="0" smtClean="0">
                <a:hlinkClick r:id="rId13"/>
              </a:rPr>
              <a:t>http://revistaescola.abril.com.br/</a:t>
            </a:r>
            <a:endParaRPr lang="pt-BR" sz="1600" dirty="0" smtClean="0"/>
          </a:p>
          <a:p>
            <a:pPr>
              <a:buFont typeface="Arial" charset="0"/>
              <a:buNone/>
              <a:defRPr/>
            </a:pPr>
            <a:r>
              <a:rPr lang="pt-BR" sz="1600" dirty="0" smtClean="0"/>
              <a:t>Só Matemática - </a:t>
            </a:r>
            <a:r>
              <a:rPr lang="pt-BR" sz="1600" dirty="0" smtClean="0">
                <a:hlinkClick r:id="rId14"/>
              </a:rPr>
              <a:t>http://www.somatematica.com.br/</a:t>
            </a:r>
            <a:endParaRPr lang="pt-BR" sz="1600" dirty="0" smtClean="0"/>
          </a:p>
          <a:p>
            <a:pPr>
              <a:buFont typeface="Arial" charset="0"/>
              <a:buNone/>
              <a:defRPr/>
            </a:pPr>
            <a:r>
              <a:rPr lang="pt-BR" sz="1600" dirty="0" smtClean="0"/>
              <a:t>Revista Brasileira de História da Matemática - </a:t>
            </a:r>
            <a:r>
              <a:rPr lang="pt-BR" sz="1600" dirty="0" smtClean="0">
                <a:hlinkClick r:id="rId15"/>
              </a:rPr>
              <a:t>http://www.sbhmat.com.br/</a:t>
            </a:r>
            <a:endParaRPr lang="pt-BR" sz="1600" dirty="0" smtClean="0"/>
          </a:p>
          <a:p>
            <a:pPr>
              <a:buFont typeface="Arial" charset="0"/>
              <a:buNone/>
              <a:defRPr/>
            </a:pPr>
            <a:endParaRPr lang="pt-BR" sz="1600" dirty="0" smtClean="0"/>
          </a:p>
          <a:p>
            <a:pPr>
              <a:buFont typeface="Arial" charset="0"/>
              <a:buNone/>
              <a:defRPr/>
            </a:pPr>
            <a:endParaRPr lang="pt-BR" dirty="0" smtClean="0">
              <a:solidFill>
                <a:srgbClr val="002060"/>
              </a:solidFill>
            </a:endParaRPr>
          </a:p>
          <a:p>
            <a:pPr marL="514350" indent="-514350" algn="just">
              <a:buFont typeface="Arial" charset="0"/>
              <a:buNone/>
              <a:defRPr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 algn="just">
              <a:buFont typeface="Arial" charset="0"/>
              <a:buNone/>
              <a:defRPr/>
            </a:pPr>
            <a:endParaRPr lang="pt-BR" dirty="0" smtClean="0">
              <a:solidFill>
                <a:srgbClr val="FF000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79512" y="1052736"/>
            <a:ext cx="8712968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3200" dirty="0" smtClean="0">
                <a:solidFill>
                  <a:srgbClr val="FF0000"/>
                </a:solidFill>
                <a:latin typeface="+mn-lt"/>
              </a:rPr>
              <a:t>INDICAÇÃO </a:t>
            </a:r>
            <a:r>
              <a:rPr lang="pt-BR" sz="3200" dirty="0">
                <a:solidFill>
                  <a:srgbClr val="FF0000"/>
                </a:solidFill>
                <a:latin typeface="+mn-lt"/>
              </a:rPr>
              <a:t>DE SITES</a:t>
            </a:r>
            <a:endParaRPr lang="pt-BR" sz="3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+mn-lt"/>
            </a:endParaRPr>
          </a:p>
        </p:txBody>
      </p: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3º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Números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complexos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e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suas propriedades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385763" y="130175"/>
            <a:ext cx="5481637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pt-BR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Tabela de Imagens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6665006"/>
              </p:ext>
            </p:extLst>
          </p:nvPr>
        </p:nvGraphicFramePr>
        <p:xfrm>
          <a:off x="285429" y="1556792"/>
          <a:ext cx="8568952" cy="3682270"/>
        </p:xfrm>
        <a:graphic>
          <a:graphicData uri="http://schemas.openxmlformats.org/drawingml/2006/table">
            <a:tbl>
              <a:tblPr/>
              <a:tblGrid>
                <a:gridCol w="558171"/>
                <a:gridCol w="3235322"/>
                <a:gridCol w="3695338"/>
                <a:gridCol w="1080121"/>
              </a:tblGrid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n° do slide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direito da imagem como está ao lado da foto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do site onde se consegiu a informação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do Acesso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8.a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Magnus Manske /  Public Domain 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http://en.wikipedia.org/wiki/File:Niccol%C3%B2_Tartaglia.jpg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8.b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Mattes / Public Domain 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http://fr.wikipedia.org/wiki/Fichier:Cardano.jpg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9.a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SEE-PE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Acervo SEE-PE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08/11/2012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9.b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Soerfm / Public Domain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http://commons.wikimedia.org/wiki/File:Leonhard_Euler_2.jpg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Gottlieb Biermann A. Wittmann / Public Domain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http://commons.wikimedia.org/wiki/File:Carl_Friedrich_Gauss.jpg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18.a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Axwel /  Creative Commons Attribution 2.0 Generic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http://commons.wikimedia.org/wiki/File:Airbus_A380_blue_sky.jpg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18.b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Glogger /  GNU Free Documentation License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http://commons.wikimedia.org/wiki/File:MediatedReality_on_iPhone2009_07_13_21_33_39.jpg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Stilfehler /  GNU Free Documentation License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http://commons.wikimedia.org/wiki/File:Writing_Girl.jpg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05/09/2012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7833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7164388" y="3933825"/>
            <a:ext cx="1728787" cy="11509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859338" y="3789363"/>
            <a:ext cx="1584325" cy="576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143445" y="1052513"/>
            <a:ext cx="9109075" cy="50022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sz="2200" dirty="0">
                <a:solidFill>
                  <a:srgbClr val="002060"/>
                </a:solidFill>
              </a:rPr>
              <a:t>Para</a:t>
            </a:r>
            <a:r>
              <a:rPr lang="pt-BR" sz="2200" dirty="0" smtClean="0">
                <a:solidFill>
                  <a:srgbClr val="FF0000"/>
                </a:solidFill>
              </a:rPr>
              <a:t> -x</a:t>
            </a:r>
            <a:r>
              <a:rPr lang="pt-BR" sz="2200" i="1" baseline="30000" dirty="0" smtClean="0">
                <a:solidFill>
                  <a:srgbClr val="FF0000"/>
                </a:solidFill>
              </a:rPr>
              <a:t>2</a:t>
            </a:r>
            <a:r>
              <a:rPr lang="pt-BR" sz="2200" dirty="0" smtClean="0">
                <a:solidFill>
                  <a:srgbClr val="FF0000"/>
                </a:solidFill>
              </a:rPr>
              <a:t> + 6x – 10 = 0</a:t>
            </a:r>
            <a:r>
              <a:rPr lang="pt-BR" sz="22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sz="2200" dirty="0" smtClean="0">
                <a:solidFill>
                  <a:srgbClr val="002060"/>
                </a:solidFill>
              </a:rPr>
              <a:t>os coeficientes desta equação são </a:t>
            </a:r>
            <a:r>
              <a:rPr lang="pt-BR" sz="2200" dirty="0" smtClean="0">
                <a:solidFill>
                  <a:srgbClr val="FF0000"/>
                </a:solidFill>
              </a:rPr>
              <a:t>a = -1 b = 6 e c = - 10</a:t>
            </a:r>
            <a:r>
              <a:rPr lang="pt-BR" sz="22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Font typeface="Arial" charset="0"/>
              <a:buAutoNum type="arabicParenR"/>
            </a:pPr>
            <a:r>
              <a:rPr lang="pt-BR" sz="2200" dirty="0" smtClean="0">
                <a:solidFill>
                  <a:srgbClr val="002060"/>
                </a:solidFill>
              </a:rPr>
              <a:t> Dividindo por </a:t>
            </a:r>
            <a:r>
              <a:rPr lang="pt-BR" sz="2200" dirty="0" smtClean="0">
                <a:solidFill>
                  <a:srgbClr val="FF0000"/>
                </a:solidFill>
              </a:rPr>
              <a:t>a</a:t>
            </a:r>
            <a:r>
              <a:rPr lang="pt-BR" sz="2200" dirty="0" smtClean="0">
                <a:solidFill>
                  <a:srgbClr val="002060"/>
                </a:solidFill>
              </a:rPr>
              <a:t> os dois membros da equação, temos: </a:t>
            </a:r>
            <a:r>
              <a:rPr lang="pt-BR" sz="2200" dirty="0" smtClean="0">
                <a:solidFill>
                  <a:srgbClr val="FF0000"/>
                </a:solidFill>
              </a:rPr>
              <a:t>x</a:t>
            </a:r>
            <a:r>
              <a:rPr lang="pt-BR" sz="2200" i="1" baseline="30000" dirty="0" smtClean="0">
                <a:solidFill>
                  <a:srgbClr val="FF0000"/>
                </a:solidFill>
              </a:rPr>
              <a:t>2</a:t>
            </a:r>
            <a:r>
              <a:rPr lang="pt-BR" sz="2200" dirty="0" smtClean="0">
                <a:solidFill>
                  <a:srgbClr val="FF0000"/>
                </a:solidFill>
              </a:rPr>
              <a:t> - 6x + 10 = 0</a:t>
            </a:r>
            <a:r>
              <a:rPr lang="pt-BR" sz="22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Font typeface="Arial" charset="0"/>
              <a:buAutoNum type="arabicParenR"/>
            </a:pPr>
            <a:r>
              <a:rPr lang="pt-BR" sz="2200" dirty="0" smtClean="0">
                <a:solidFill>
                  <a:srgbClr val="002060"/>
                </a:solidFill>
              </a:rPr>
              <a:t> Subtraindo </a:t>
            </a:r>
            <a:r>
              <a:rPr lang="pt-BR" sz="2200" b="1" dirty="0" smtClean="0">
                <a:solidFill>
                  <a:srgbClr val="FF0000"/>
                </a:solidFill>
              </a:rPr>
              <a:t>c</a:t>
            </a:r>
            <a:r>
              <a:rPr lang="pt-BR" sz="2200" dirty="0" smtClean="0">
                <a:solidFill>
                  <a:srgbClr val="002060"/>
                </a:solidFill>
              </a:rPr>
              <a:t> nos dois membros da equação:  </a:t>
            </a:r>
            <a:r>
              <a:rPr lang="pt-BR" sz="2200" dirty="0" smtClean="0">
                <a:solidFill>
                  <a:srgbClr val="FF0000"/>
                </a:solidFill>
              </a:rPr>
              <a:t>x</a:t>
            </a:r>
            <a:r>
              <a:rPr lang="pt-BR" sz="2200" i="1" baseline="30000" dirty="0" smtClean="0">
                <a:solidFill>
                  <a:srgbClr val="FF0000"/>
                </a:solidFill>
              </a:rPr>
              <a:t>2</a:t>
            </a:r>
            <a:r>
              <a:rPr lang="pt-BR" sz="2200" dirty="0" smtClean="0">
                <a:solidFill>
                  <a:srgbClr val="FF0000"/>
                </a:solidFill>
              </a:rPr>
              <a:t> - 6x + 10 </a:t>
            </a:r>
            <a:r>
              <a:rPr lang="pt-BR" sz="2200" dirty="0" smtClean="0">
                <a:solidFill>
                  <a:srgbClr val="002060"/>
                </a:solidFill>
              </a:rPr>
              <a:t>- 10 </a:t>
            </a:r>
            <a:r>
              <a:rPr lang="pt-BR" sz="2200" dirty="0" smtClean="0">
                <a:solidFill>
                  <a:srgbClr val="FF0000"/>
                </a:solidFill>
              </a:rPr>
              <a:t>= 0 </a:t>
            </a:r>
            <a:r>
              <a:rPr lang="pt-BR" sz="2200" dirty="0" smtClean="0">
                <a:solidFill>
                  <a:srgbClr val="002060"/>
                </a:solidFill>
              </a:rPr>
              <a:t>– 10,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200" dirty="0" smtClean="0">
                <a:solidFill>
                  <a:srgbClr val="002060"/>
                </a:solidFill>
              </a:rPr>
              <a:t>       obtemos </a:t>
            </a:r>
            <a:r>
              <a:rPr lang="pt-BR" sz="2200" dirty="0" smtClean="0">
                <a:solidFill>
                  <a:srgbClr val="FF0000"/>
                </a:solidFill>
              </a:rPr>
              <a:t>x</a:t>
            </a:r>
            <a:r>
              <a:rPr lang="pt-BR" sz="2200" i="1" baseline="30000" dirty="0" smtClean="0">
                <a:solidFill>
                  <a:srgbClr val="FF0000"/>
                </a:solidFill>
              </a:rPr>
              <a:t>2</a:t>
            </a:r>
            <a:r>
              <a:rPr lang="pt-BR" sz="2200" dirty="0" smtClean="0">
                <a:solidFill>
                  <a:srgbClr val="FF0000"/>
                </a:solidFill>
              </a:rPr>
              <a:t> - 6x = - 10</a:t>
            </a:r>
            <a:r>
              <a:rPr lang="pt-BR" sz="220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pt-BR" sz="2200" dirty="0" smtClean="0">
                <a:solidFill>
                  <a:srgbClr val="002060"/>
                </a:solidFill>
              </a:rPr>
              <a:t> Transformando o 1º membro da equação num trinômio quadrado perfeito </a:t>
            </a:r>
            <a:r>
              <a:rPr lang="pt-BR" sz="2200" dirty="0" smtClean="0">
                <a:solidFill>
                  <a:srgbClr val="FF0000"/>
                </a:solidFill>
              </a:rPr>
              <a:t>x</a:t>
            </a:r>
            <a:r>
              <a:rPr lang="pt-BR" sz="2200" i="1" baseline="30000" dirty="0" smtClean="0">
                <a:solidFill>
                  <a:srgbClr val="FF0000"/>
                </a:solidFill>
              </a:rPr>
              <a:t>2</a:t>
            </a:r>
            <a:r>
              <a:rPr lang="pt-BR" sz="2200" dirty="0" smtClean="0">
                <a:solidFill>
                  <a:srgbClr val="FF0000"/>
                </a:solidFill>
              </a:rPr>
              <a:t> – 2.3x + ... = - 10</a:t>
            </a:r>
            <a:r>
              <a:rPr lang="pt-BR" sz="2200" dirty="0" smtClean="0">
                <a:solidFill>
                  <a:srgbClr val="002060"/>
                </a:solidFill>
              </a:rPr>
              <a:t>, temos  </a:t>
            </a:r>
            <a:r>
              <a:rPr lang="pt-BR" sz="2200" dirty="0" smtClean="0">
                <a:solidFill>
                  <a:srgbClr val="FF0000"/>
                </a:solidFill>
              </a:rPr>
              <a:t>(x – 3)</a:t>
            </a:r>
            <a:r>
              <a:rPr lang="pt-BR" sz="2200" i="1" baseline="30000" dirty="0" smtClean="0">
                <a:solidFill>
                  <a:srgbClr val="FF0000"/>
                </a:solidFill>
              </a:rPr>
              <a:t>2</a:t>
            </a:r>
            <a:r>
              <a:rPr lang="pt-BR" sz="2200" dirty="0" smtClean="0">
                <a:solidFill>
                  <a:srgbClr val="FF0000"/>
                </a:solidFill>
              </a:rPr>
              <a:t> = - 1 </a:t>
            </a:r>
            <a:r>
              <a:rPr lang="pt-BR" sz="2200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Font typeface="Arial" charset="0"/>
              <a:buAutoNum type="arabicParenR" startAt="3"/>
            </a:pPr>
            <a:r>
              <a:rPr lang="pt-BR" sz="2200" dirty="0" smtClean="0">
                <a:solidFill>
                  <a:srgbClr val="002060"/>
                </a:solidFill>
              </a:rPr>
              <a:t>Compreensão geométrica: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200" dirty="0" smtClean="0">
                <a:solidFill>
                  <a:srgbClr val="002060"/>
                </a:solidFill>
              </a:rPr>
              <a:t>A expressão indica que teríamos um quadrado de lado 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200" dirty="0" smtClean="0">
                <a:solidFill>
                  <a:srgbClr val="FF0000"/>
                </a:solidFill>
              </a:rPr>
              <a:t>x – 3 </a:t>
            </a:r>
            <a:r>
              <a:rPr lang="pt-BR" sz="2200" dirty="0" smtClean="0">
                <a:solidFill>
                  <a:srgbClr val="002060"/>
                </a:solidFill>
              </a:rPr>
              <a:t>com área medindo </a:t>
            </a:r>
            <a:r>
              <a:rPr lang="pt-BR" sz="2200" dirty="0" smtClean="0">
                <a:solidFill>
                  <a:srgbClr val="FF0000"/>
                </a:solidFill>
              </a:rPr>
              <a:t>– 1</a:t>
            </a:r>
            <a:r>
              <a:rPr lang="pt-BR" sz="2200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2200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2600" b="1" dirty="0" smtClean="0">
              <a:solidFill>
                <a:srgbClr val="002060"/>
              </a:solidFill>
            </a:endParaRPr>
          </a:p>
        </p:txBody>
      </p:sp>
      <p:sp>
        <p:nvSpPr>
          <p:cNvPr id="11" name="Texto explicativo em forma de nuvem 10"/>
          <p:cNvSpPr/>
          <p:nvPr/>
        </p:nvSpPr>
        <p:spPr>
          <a:xfrm>
            <a:off x="3412208" y="5373216"/>
            <a:ext cx="5040313" cy="72072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457200" indent="-457200" algn="ctr">
              <a:lnSpc>
                <a:spcPct val="150000"/>
              </a:lnSpc>
              <a:defRPr/>
            </a:pPr>
            <a:r>
              <a:rPr lang="pt-BR" sz="2200" dirty="0">
                <a:solidFill>
                  <a:srgbClr val="FF0000"/>
                </a:solidFill>
              </a:rPr>
              <a:t>      ISSO É POSSÍVEL?</a:t>
            </a:r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7164388" y="3933825"/>
            <a:ext cx="1728787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rgbClr val="00B050"/>
                </a:solidFill>
              </a:rPr>
              <a:t>Lembrar</a:t>
            </a:r>
          </a:p>
          <a:p>
            <a:endParaRPr lang="pt-BR" sz="1000">
              <a:solidFill>
                <a:srgbClr val="00B050"/>
              </a:solidFill>
            </a:endParaRPr>
          </a:p>
          <a:p>
            <a:r>
              <a:rPr lang="pt-BR" sz="1000">
                <a:solidFill>
                  <a:srgbClr val="00B050"/>
                </a:solidFill>
              </a:rPr>
              <a:t>Área</a:t>
            </a:r>
          </a:p>
          <a:p>
            <a:r>
              <a:rPr lang="pt-BR" sz="1000">
                <a:solidFill>
                  <a:srgbClr val="00B050"/>
                </a:solidFill>
              </a:rPr>
              <a:t>(a + b)</a:t>
            </a:r>
            <a:r>
              <a:rPr lang="pt-BR" sz="1000" i="1" baseline="30000">
                <a:solidFill>
                  <a:srgbClr val="00B050"/>
                </a:solidFill>
              </a:rPr>
              <a:t>2</a:t>
            </a:r>
            <a:r>
              <a:rPr lang="pt-BR" sz="1000">
                <a:solidFill>
                  <a:srgbClr val="00B050"/>
                </a:solidFill>
              </a:rPr>
              <a:t> =                                                    </a:t>
            </a:r>
          </a:p>
          <a:p>
            <a:r>
              <a:rPr lang="pt-BR" sz="1000">
                <a:solidFill>
                  <a:srgbClr val="00B050"/>
                </a:solidFill>
              </a:rPr>
              <a:t>                             </a:t>
            </a:r>
            <a:r>
              <a:rPr lang="pt-BR" sz="1000"/>
              <a:t>a + b</a:t>
            </a:r>
          </a:p>
          <a:p>
            <a:r>
              <a:rPr lang="pt-BR" sz="1600">
                <a:solidFill>
                  <a:srgbClr val="00B050"/>
                </a:solidFill>
              </a:rPr>
              <a:t>a</a:t>
            </a:r>
            <a:r>
              <a:rPr lang="pt-BR" sz="1600" i="1" baseline="30000">
                <a:solidFill>
                  <a:srgbClr val="00B050"/>
                </a:solidFill>
              </a:rPr>
              <a:t>2</a:t>
            </a:r>
            <a:r>
              <a:rPr lang="pt-BR" sz="1600">
                <a:solidFill>
                  <a:srgbClr val="00B050"/>
                </a:solidFill>
              </a:rPr>
              <a:t> – 2.a.b + b</a:t>
            </a:r>
            <a:r>
              <a:rPr lang="pt-BR" sz="1600" i="1" baseline="30000">
                <a:solidFill>
                  <a:srgbClr val="00B050"/>
                </a:solidFill>
              </a:rPr>
              <a:t>2</a:t>
            </a:r>
            <a:endParaRPr lang="pt-BR" sz="1600">
              <a:solidFill>
                <a:srgbClr val="00B050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172450" y="4221163"/>
            <a:ext cx="431800" cy="431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" name="CaixaDeTexto 18"/>
          <p:cNvSpPr txBox="1">
            <a:spLocks noChangeArrowheads="1"/>
          </p:cNvSpPr>
          <p:nvPr/>
        </p:nvSpPr>
        <p:spPr bwMode="auto">
          <a:xfrm rot="-5400000">
            <a:off x="7720013" y="4170362"/>
            <a:ext cx="7191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/>
              <a:t>a + b</a:t>
            </a:r>
          </a:p>
        </p:txBody>
      </p:sp>
      <p:sp>
        <p:nvSpPr>
          <p:cNvPr id="13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3º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Números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complexos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e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suas propriedades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  <p:bldP spid="15" grpId="0"/>
      <p:bldP spid="17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7"/>
          <p:cNvSpPr>
            <a:spLocks noGrp="1"/>
          </p:cNvSpPr>
          <p:nvPr>
            <p:ph type="title"/>
          </p:nvPr>
        </p:nvSpPr>
        <p:spPr>
          <a:xfrm>
            <a:off x="539750" y="1341438"/>
            <a:ext cx="8229600" cy="574675"/>
          </a:xfrm>
        </p:spPr>
        <p:txBody>
          <a:bodyPr/>
          <a:lstStyle/>
          <a:p>
            <a:r>
              <a:rPr lang="pt-BR" sz="3200" smtClean="0">
                <a:solidFill>
                  <a:srgbClr val="FF0000"/>
                </a:solidFill>
              </a:rPr>
              <a:t>Quadrado com área negativa?</a:t>
            </a:r>
            <a:br>
              <a:rPr lang="pt-BR" sz="3200" smtClean="0">
                <a:solidFill>
                  <a:srgbClr val="FF0000"/>
                </a:solidFill>
              </a:rPr>
            </a:br>
            <a:endParaRPr lang="pt-BR" sz="3200" smtClean="0">
              <a:solidFill>
                <a:srgbClr val="0070C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87450" y="2133600"/>
            <a:ext cx="7488238" cy="738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pt-BR" sz="2800" dirty="0">
                <a:solidFill>
                  <a:srgbClr val="002060"/>
                </a:solidFill>
              </a:rPr>
              <a:t>Então, existe algum quadrado com área negativa? </a:t>
            </a:r>
          </a:p>
        </p:txBody>
      </p:sp>
      <p:sp>
        <p:nvSpPr>
          <p:cNvPr id="5" name="Retângulo 4"/>
          <p:cNvSpPr/>
          <p:nvPr/>
        </p:nvSpPr>
        <p:spPr>
          <a:xfrm>
            <a:off x="3563938" y="3068638"/>
            <a:ext cx="1800225" cy="1800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t-BR">
                <a:solidFill>
                  <a:srgbClr val="000000"/>
                </a:solidFill>
                <a:cs typeface="Arial" charset="0"/>
              </a:rPr>
              <a:t>A = - 1</a:t>
            </a:r>
          </a:p>
        </p:txBody>
      </p:sp>
      <p:sp>
        <p:nvSpPr>
          <p:cNvPr id="32773" name="CaixaDeTexto 6"/>
          <p:cNvSpPr txBox="1">
            <a:spLocks noChangeArrowheads="1"/>
          </p:cNvSpPr>
          <p:nvPr/>
        </p:nvSpPr>
        <p:spPr bwMode="auto">
          <a:xfrm>
            <a:off x="4140200" y="4941888"/>
            <a:ext cx="6969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x - 3 </a:t>
            </a:r>
          </a:p>
        </p:txBody>
      </p:sp>
      <p:sp>
        <p:nvSpPr>
          <p:cNvPr id="32774" name="CaixaDeTexto 8"/>
          <p:cNvSpPr txBox="1">
            <a:spLocks noChangeArrowheads="1"/>
          </p:cNvSpPr>
          <p:nvPr/>
        </p:nvSpPr>
        <p:spPr bwMode="auto">
          <a:xfrm rot="-5400000">
            <a:off x="5271294" y="3664744"/>
            <a:ext cx="698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x - 3 </a:t>
            </a:r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3276600" y="5589588"/>
            <a:ext cx="2894013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600">
                <a:solidFill>
                  <a:srgbClr val="002060"/>
                </a:solidFill>
              </a:rPr>
              <a:t>É certo que </a:t>
            </a:r>
            <a:r>
              <a:rPr lang="pt-BR" sz="2600">
                <a:solidFill>
                  <a:srgbClr val="FF0000"/>
                </a:solidFill>
              </a:rPr>
              <a:t>NÃO</a:t>
            </a:r>
            <a:r>
              <a:rPr lang="pt-BR" sz="2600">
                <a:solidFill>
                  <a:srgbClr val="002060"/>
                </a:solidFill>
              </a:rPr>
              <a:t>. </a:t>
            </a:r>
            <a:endParaRPr lang="pt-BR" sz="2000"/>
          </a:p>
        </p:txBody>
      </p:sp>
      <p:sp>
        <p:nvSpPr>
          <p:cNvPr id="11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3º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Números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complexos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e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suas propriedades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0" name="Título 7"/>
          <p:cNvSpPr>
            <a:spLocks noGrp="1"/>
          </p:cNvSpPr>
          <p:nvPr>
            <p:ph type="title"/>
          </p:nvPr>
        </p:nvSpPr>
        <p:spPr>
          <a:xfrm>
            <a:off x="539750" y="908050"/>
            <a:ext cx="8229600" cy="1143000"/>
          </a:xfrm>
        </p:spPr>
        <p:txBody>
          <a:bodyPr/>
          <a:lstStyle/>
          <a:p>
            <a:r>
              <a:rPr lang="pt-BR" sz="3200" smtClean="0">
                <a:solidFill>
                  <a:srgbClr val="FF0000"/>
                </a:solidFill>
              </a:rPr>
              <a:t>Números Complexos</a:t>
            </a:r>
            <a:endParaRPr lang="pt-BR" sz="3200" smtClean="0">
              <a:solidFill>
                <a:srgbClr val="0070C0"/>
              </a:solidFill>
            </a:endParaRPr>
          </a:p>
        </p:txBody>
      </p:sp>
      <p:sp>
        <p:nvSpPr>
          <p:cNvPr id="77831" name="CaixaDeTexto 11"/>
          <p:cNvSpPr txBox="1">
            <a:spLocks noChangeArrowheads="1"/>
          </p:cNvSpPr>
          <p:nvPr/>
        </p:nvSpPr>
        <p:spPr bwMode="auto">
          <a:xfrm>
            <a:off x="468313" y="1916113"/>
            <a:ext cx="8207375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/>
              <a:t>No Conjunto dos Números Reais, a equação        (x – 3)</a:t>
            </a:r>
            <a:r>
              <a:rPr lang="pt-BR" sz="2800" i="1" baseline="30000" dirty="0"/>
              <a:t>2</a:t>
            </a:r>
            <a:r>
              <a:rPr lang="pt-BR" sz="2800" dirty="0"/>
              <a:t> = - </a:t>
            </a:r>
            <a:r>
              <a:rPr lang="pt-BR" sz="2800" dirty="0" smtClean="0"/>
              <a:t>1 </a:t>
            </a:r>
            <a:r>
              <a:rPr lang="pt-BR" sz="2800" b="1" dirty="0">
                <a:solidFill>
                  <a:srgbClr val="FF0000"/>
                </a:solidFill>
              </a:rPr>
              <a:t>NÃO TEM SOLUÇÃO</a:t>
            </a:r>
            <a:r>
              <a:rPr lang="pt-BR" sz="2800" dirty="0"/>
              <a:t>, porque não existe x real (x      </a:t>
            </a:r>
            <a:r>
              <a:rPr lang="pt-BR" sz="2800" dirty="0" smtClean="0"/>
              <a:t>), </a:t>
            </a:r>
            <a:r>
              <a:rPr lang="pt-BR" sz="2800" dirty="0"/>
              <a:t>tal que x – 3 =          .</a:t>
            </a:r>
          </a:p>
        </p:txBody>
      </p:sp>
      <p:graphicFrame>
        <p:nvGraphicFramePr>
          <p:cNvPr id="77826" name="Object 2"/>
          <p:cNvGraphicFramePr>
            <a:graphicFrameLocks noChangeAspect="1"/>
          </p:cNvGraphicFramePr>
          <p:nvPr/>
        </p:nvGraphicFramePr>
        <p:xfrm>
          <a:off x="2916238" y="3470275"/>
          <a:ext cx="500062" cy="319088"/>
        </p:xfrm>
        <a:graphic>
          <a:graphicData uri="http://schemas.openxmlformats.org/presentationml/2006/ole">
            <p:oleObj spid="_x0000_s77855" name="Equação" r:id="rId3" imgW="279158" imgH="177646" progId="Equation.3">
              <p:embed/>
            </p:oleObj>
          </a:graphicData>
        </a:graphic>
      </p:graphicFrame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6019800" y="3368675"/>
          <a:ext cx="773113" cy="385763"/>
        </p:xfrm>
        <a:graphic>
          <a:graphicData uri="http://schemas.openxmlformats.org/presentationml/2006/ole">
            <p:oleObj spid="_x0000_s77856" name="Equation" r:id="rId4" imgW="431613" imgH="215806" progId="Equation.3">
              <p:embed/>
            </p:oleObj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539750" y="4365625"/>
            <a:ext cx="8208963" cy="16160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pt-BR" sz="2200" dirty="0">
                <a:solidFill>
                  <a:schemeClr val="tx1"/>
                </a:solidFill>
              </a:rPr>
              <a:t>Mas, existiria algum conjunto no qual tal solução seria possível?</a:t>
            </a:r>
          </a:p>
          <a:p>
            <a:pPr algn="ctr">
              <a:lnSpc>
                <a:spcPct val="150000"/>
              </a:lnSpc>
              <a:defRPr/>
            </a:pPr>
            <a:r>
              <a:rPr lang="pt-BR" sz="2200" dirty="0">
                <a:solidFill>
                  <a:srgbClr val="FF0000"/>
                </a:solidFill>
              </a:rPr>
              <a:t>Como resolver a equação?</a:t>
            </a:r>
          </a:p>
          <a:p>
            <a:pPr algn="ctr">
              <a:lnSpc>
                <a:spcPct val="150000"/>
              </a:lnSpc>
              <a:defRPr/>
            </a:pPr>
            <a:r>
              <a:rPr lang="pt-BR" sz="2200" dirty="0">
                <a:solidFill>
                  <a:schemeClr val="tx1"/>
                </a:solidFill>
              </a:rPr>
              <a:t>Vamos descobrir juntos, consultando a </a:t>
            </a:r>
            <a:r>
              <a:rPr lang="pt-BR" sz="2200" dirty="0">
                <a:solidFill>
                  <a:srgbClr val="FF0000"/>
                </a:solidFill>
              </a:rPr>
              <a:t>HISTÓRIA DA MATEMÁTICA ...</a:t>
            </a:r>
            <a:r>
              <a:rPr lang="pt-BR" sz="2200" dirty="0">
                <a:solidFill>
                  <a:schemeClr val="tx1"/>
                </a:solidFill>
              </a:rPr>
              <a:t> </a:t>
            </a:r>
            <a:endParaRPr lang="pt-BR" sz="2800" dirty="0"/>
          </a:p>
        </p:txBody>
      </p:sp>
      <p:sp>
        <p:nvSpPr>
          <p:cNvPr id="10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3º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Números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complexos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e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suas propriedades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3º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Números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complexos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e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suas propriedades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1067329" y="1239568"/>
            <a:ext cx="3240360" cy="4965650"/>
            <a:chOff x="467544" y="1196752"/>
            <a:chExt cx="3240360" cy="4965650"/>
          </a:xfrm>
        </p:grpSpPr>
        <p:sp>
          <p:nvSpPr>
            <p:cNvPr id="16" name="CaixaDeTexto 15"/>
            <p:cNvSpPr txBox="1"/>
            <p:nvPr/>
          </p:nvSpPr>
          <p:spPr>
            <a:xfrm>
              <a:off x="467544" y="5085184"/>
              <a:ext cx="3240360" cy="107721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600" dirty="0" smtClean="0"/>
                <a:t>Autor de uma fórmula geral para resolver equações do tipo </a:t>
              </a:r>
            </a:p>
            <a:p>
              <a:pPr algn="ctr"/>
              <a:r>
                <a:rPr lang="pt-BR" sz="1600" dirty="0" smtClean="0">
                  <a:solidFill>
                    <a:srgbClr val="FF0000"/>
                  </a:solidFill>
                </a:rPr>
                <a:t>x</a:t>
              </a:r>
              <a:r>
                <a:rPr lang="pt-BR" sz="1600" i="1" baseline="30000" dirty="0" smtClean="0">
                  <a:solidFill>
                    <a:srgbClr val="FF0000"/>
                  </a:solidFill>
                </a:rPr>
                <a:t>2</a:t>
              </a:r>
              <a:r>
                <a:rPr lang="pt-BR" sz="1600" dirty="0" smtClean="0">
                  <a:solidFill>
                    <a:srgbClr val="FF0000"/>
                  </a:solidFill>
                </a:rPr>
                <a:t> + </a:t>
              </a:r>
              <a:r>
                <a:rPr lang="pt-BR" sz="1600" dirty="0" err="1" smtClean="0">
                  <a:solidFill>
                    <a:srgbClr val="FF0000"/>
                  </a:solidFill>
                </a:rPr>
                <a:t>px</a:t>
              </a:r>
              <a:r>
                <a:rPr lang="pt-BR" sz="1600" dirty="0" smtClean="0">
                  <a:solidFill>
                    <a:srgbClr val="FF0000"/>
                  </a:solidFill>
                </a:rPr>
                <a:t> = q, </a:t>
              </a:r>
              <a:r>
                <a:rPr lang="pt-BR" sz="1600" dirty="0" smtClean="0"/>
                <a:t>com p e q reais. Mas não chegou a publicar sua obra.   </a:t>
              </a:r>
              <a:endParaRPr lang="pt-BR" sz="1600" dirty="0"/>
            </a:p>
          </p:txBody>
        </p:sp>
        <p:pic>
          <p:nvPicPr>
            <p:cNvPr id="17" name="Picture 2" descr="File:Niccolò Tartaglia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772816"/>
              <a:ext cx="3240360" cy="3312368"/>
            </a:xfrm>
            <a:prstGeom prst="rect">
              <a:avLst/>
            </a:prstGeom>
            <a:noFill/>
          </p:spPr>
        </p:pic>
        <p:sp>
          <p:nvSpPr>
            <p:cNvPr id="18" name="CaixaDeTexto 17"/>
            <p:cNvSpPr txBox="1"/>
            <p:nvPr/>
          </p:nvSpPr>
          <p:spPr>
            <a:xfrm>
              <a:off x="467544" y="1196752"/>
              <a:ext cx="3240360" cy="76944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2200" dirty="0" err="1" smtClean="0">
                  <a:solidFill>
                    <a:srgbClr val="FF0000"/>
                  </a:solidFill>
                </a:rPr>
                <a:t>Nicollo</a:t>
              </a:r>
              <a:r>
                <a:rPr lang="pt-BR" sz="2200" dirty="0" smtClean="0">
                  <a:solidFill>
                    <a:srgbClr val="FF0000"/>
                  </a:solidFill>
                </a:rPr>
                <a:t> </a:t>
              </a:r>
              <a:r>
                <a:rPr lang="pt-BR" sz="2200" dirty="0" err="1" smtClean="0">
                  <a:solidFill>
                    <a:srgbClr val="FF0000"/>
                  </a:solidFill>
                </a:rPr>
                <a:t>Tartaglia</a:t>
              </a:r>
              <a:endParaRPr lang="pt-BR" sz="22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pt-BR" sz="2200" dirty="0" smtClean="0"/>
                <a:t>(~1500-1557)</a:t>
              </a:r>
              <a:endParaRPr lang="pt-BR" sz="2200" dirty="0"/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4595721" y="1232756"/>
            <a:ext cx="3240360" cy="5273427"/>
            <a:chOff x="5076056" y="1268760"/>
            <a:chExt cx="3240360" cy="5273427"/>
          </a:xfrm>
        </p:grpSpPr>
        <p:sp>
          <p:nvSpPr>
            <p:cNvPr id="20" name="CaixaDeTexto 19"/>
            <p:cNvSpPr txBox="1"/>
            <p:nvPr/>
          </p:nvSpPr>
          <p:spPr>
            <a:xfrm>
              <a:off x="5076056" y="5157192"/>
              <a:ext cx="3240360" cy="13849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Quebrou um juramento feito a </a:t>
              </a:r>
              <a:r>
                <a:rPr lang="pt-BR" sz="1400" dirty="0" err="1" smtClean="0"/>
                <a:t>Tartaglia</a:t>
              </a:r>
              <a:r>
                <a:rPr lang="pt-BR" sz="1400" dirty="0" smtClean="0"/>
                <a:t> publicou </a:t>
              </a:r>
              <a:r>
                <a:rPr lang="pt-BR" sz="1400" dirty="0" err="1" smtClean="0"/>
                <a:t>Arts</a:t>
              </a:r>
              <a:r>
                <a:rPr lang="pt-BR" sz="1400" dirty="0" smtClean="0"/>
                <a:t> Magna, com a fórmula criada por </a:t>
              </a:r>
              <a:r>
                <a:rPr lang="pt-BR" sz="1400" dirty="0" err="1" smtClean="0"/>
                <a:t>Tartaglia</a:t>
              </a:r>
              <a:r>
                <a:rPr lang="pt-BR" sz="1400" dirty="0" smtClean="0"/>
                <a:t> para resolver equações cúbicas (</a:t>
              </a:r>
              <a:r>
                <a:rPr lang="pt-BR" sz="1400" dirty="0" smtClean="0">
                  <a:solidFill>
                    <a:srgbClr val="FF0000"/>
                  </a:solidFill>
                </a:rPr>
                <a:t>x</a:t>
              </a:r>
              <a:r>
                <a:rPr lang="pt-BR" sz="1400" i="1" baseline="30000" dirty="0" smtClean="0">
                  <a:solidFill>
                    <a:srgbClr val="FF0000"/>
                  </a:solidFill>
                </a:rPr>
                <a:t>3</a:t>
              </a:r>
              <a:r>
                <a:rPr lang="pt-BR" sz="1400" dirty="0" smtClean="0">
                  <a:solidFill>
                    <a:srgbClr val="FF0000"/>
                  </a:solidFill>
                </a:rPr>
                <a:t> - 15x = 4</a:t>
              </a:r>
              <a:r>
                <a:rPr lang="pt-BR" sz="1400" dirty="0" smtClean="0">
                  <a:solidFill>
                    <a:schemeClr val="tx1"/>
                  </a:solidFill>
                </a:rPr>
                <a:t>), onde aparece a raiz quadrada de um número negativo, inexistente na época.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076056" y="1268760"/>
              <a:ext cx="3240360" cy="7694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2200" dirty="0" err="1" smtClean="0">
                  <a:solidFill>
                    <a:srgbClr val="FF0000"/>
                  </a:solidFill>
                </a:rPr>
                <a:t>Gerônimo</a:t>
              </a:r>
              <a:r>
                <a:rPr lang="pt-BR" sz="2200" dirty="0" smtClean="0">
                  <a:solidFill>
                    <a:srgbClr val="FF0000"/>
                  </a:solidFill>
                </a:rPr>
                <a:t> </a:t>
              </a:r>
              <a:r>
                <a:rPr lang="pt-BR" sz="2200" dirty="0" err="1" smtClean="0">
                  <a:solidFill>
                    <a:srgbClr val="FF0000"/>
                  </a:solidFill>
                </a:rPr>
                <a:t>Cardano</a:t>
              </a:r>
              <a:endParaRPr lang="pt-BR" sz="22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pt-BR" sz="2200" dirty="0" smtClean="0"/>
                <a:t>(~1501-1576)</a:t>
              </a:r>
              <a:endParaRPr lang="pt-BR" sz="2200" dirty="0"/>
            </a:p>
          </p:txBody>
        </p:sp>
        <p:pic>
          <p:nvPicPr>
            <p:cNvPr id="22" name="Picture 4" descr="http://upload.wikimedia.org/wikipedia/commons/thumb/0/03/Cardano.jpg/99px-Cardano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76056" y="2060848"/>
              <a:ext cx="3240360" cy="3096344"/>
            </a:xfrm>
            <a:prstGeom prst="rect">
              <a:avLst/>
            </a:prstGeom>
            <a:noFill/>
          </p:spPr>
        </p:pic>
      </p:grpSp>
      <p:sp>
        <p:nvSpPr>
          <p:cNvPr id="23" name="CaixaDeTexto 22"/>
          <p:cNvSpPr txBox="1"/>
          <p:nvPr/>
        </p:nvSpPr>
        <p:spPr>
          <a:xfrm rot="5400000" flipV="1">
            <a:off x="5476366" y="3760583"/>
            <a:ext cx="5273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Imagem: (a) Magnus </a:t>
            </a:r>
            <a:r>
              <a:rPr lang="pt-BR" sz="1000" dirty="0" err="1" smtClean="0"/>
              <a:t>Manske</a:t>
            </a:r>
            <a:r>
              <a:rPr lang="pt-BR" sz="1000" dirty="0" smtClean="0"/>
              <a:t> </a:t>
            </a:r>
            <a:r>
              <a:rPr lang="pt-BR" sz="1000" dirty="0"/>
              <a:t>/ </a:t>
            </a:r>
            <a:r>
              <a:rPr lang="pt-BR" sz="1000" dirty="0" err="1"/>
              <a:t>Nicollo</a:t>
            </a:r>
            <a:r>
              <a:rPr lang="pt-BR" sz="1000" dirty="0"/>
              <a:t> </a:t>
            </a:r>
            <a:r>
              <a:rPr lang="pt-BR" sz="1000" dirty="0" err="1" smtClean="0"/>
              <a:t>Tartaglia</a:t>
            </a:r>
            <a:r>
              <a:rPr lang="pt-BR" sz="1000" dirty="0" smtClean="0"/>
              <a:t> / </a:t>
            </a:r>
            <a:r>
              <a:rPr lang="pt-BR" sz="1000" dirty="0" err="1" smtClean="0"/>
              <a:t>Public</a:t>
            </a:r>
            <a:r>
              <a:rPr lang="pt-BR" sz="1000" dirty="0" smtClean="0"/>
              <a:t> </a:t>
            </a:r>
            <a:r>
              <a:rPr lang="pt-BR" sz="1000" dirty="0"/>
              <a:t>Domain ; (b) </a:t>
            </a:r>
            <a:r>
              <a:rPr lang="pt-BR" sz="1000" dirty="0" err="1" smtClean="0"/>
              <a:t>Mattes</a:t>
            </a:r>
            <a:r>
              <a:rPr lang="pt-BR" sz="1000" dirty="0"/>
              <a:t> / </a:t>
            </a:r>
            <a:r>
              <a:rPr lang="pt-BR" sz="1000" dirty="0" err="1"/>
              <a:t>Gerônimo</a:t>
            </a:r>
            <a:r>
              <a:rPr lang="pt-BR" sz="1000" dirty="0"/>
              <a:t> </a:t>
            </a:r>
            <a:r>
              <a:rPr lang="pt-BR" sz="1000" dirty="0" err="1" smtClean="0"/>
              <a:t>Cardano</a:t>
            </a:r>
            <a:r>
              <a:rPr lang="pt-BR" sz="1000" dirty="0"/>
              <a:t> </a:t>
            </a:r>
            <a:r>
              <a:rPr lang="pt-BR" sz="1000" dirty="0" smtClean="0"/>
              <a:t> /  </a:t>
            </a:r>
            <a:r>
              <a:rPr lang="pt-BR" sz="1000" dirty="0" err="1"/>
              <a:t>Public</a:t>
            </a:r>
            <a:r>
              <a:rPr lang="pt-BR" sz="1000" dirty="0"/>
              <a:t> Domain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3º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Números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complexos 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e </a:t>
            </a:r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suas propriedades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67544" y="5085184"/>
            <a:ext cx="3240360" cy="13234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Deu continuidade </a:t>
            </a:r>
            <a:r>
              <a:rPr lang="pt-BR" sz="1600" dirty="0" smtClean="0"/>
              <a:t>à </a:t>
            </a:r>
            <a:r>
              <a:rPr lang="pt-BR" sz="1600" dirty="0" smtClean="0"/>
              <a:t>fórmula publicada por </a:t>
            </a:r>
            <a:r>
              <a:rPr lang="pt-BR" sz="1600" dirty="0" err="1" smtClean="0"/>
              <a:t>Cardano</a:t>
            </a:r>
            <a:r>
              <a:rPr lang="pt-BR" sz="1600" dirty="0" smtClean="0"/>
              <a:t>, e usando o que chamou de “ideia louca”, considerou a raiz quadrada de – 1 um número imaginário. </a:t>
            </a:r>
            <a:endParaRPr lang="pt-BR" sz="16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67544" y="1196752"/>
            <a:ext cx="3240360" cy="7694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200" dirty="0" err="1" smtClean="0">
                <a:solidFill>
                  <a:srgbClr val="FF0000"/>
                </a:solidFill>
              </a:rPr>
              <a:t>Raphael</a:t>
            </a:r>
            <a:r>
              <a:rPr lang="pt-BR" sz="2200" dirty="0" smtClean="0">
                <a:solidFill>
                  <a:srgbClr val="FF0000"/>
                </a:solidFill>
              </a:rPr>
              <a:t> </a:t>
            </a:r>
            <a:r>
              <a:rPr lang="pt-BR" sz="2200" dirty="0" err="1" smtClean="0">
                <a:solidFill>
                  <a:srgbClr val="FF0000"/>
                </a:solidFill>
              </a:rPr>
              <a:t>Bombelli</a:t>
            </a:r>
            <a:endParaRPr lang="pt-BR" sz="2200" dirty="0" smtClean="0">
              <a:solidFill>
                <a:srgbClr val="FF0000"/>
              </a:solidFill>
            </a:endParaRPr>
          </a:p>
          <a:p>
            <a:pPr algn="ctr"/>
            <a:r>
              <a:rPr lang="pt-BR" sz="2200" dirty="0" smtClean="0"/>
              <a:t>(~1526-1573)</a:t>
            </a:r>
            <a:endParaRPr lang="pt-BR" sz="2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076056" y="5805264"/>
            <a:ext cx="324036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Usou pela primeira vez a letra </a:t>
            </a:r>
            <a:r>
              <a:rPr lang="pt-BR" sz="1400" b="1" dirty="0" smtClean="0"/>
              <a:t>i</a:t>
            </a:r>
            <a:r>
              <a:rPr lang="pt-BR" sz="1400" dirty="0" smtClean="0"/>
              <a:t> para representar a raiz quadrada de</a:t>
            </a:r>
            <a:r>
              <a:rPr lang="pt-BR" sz="1400" b="1" dirty="0" smtClean="0"/>
              <a:t> – 1</a:t>
            </a:r>
            <a:r>
              <a:rPr lang="pt-BR" sz="1400" dirty="0" smtClean="0"/>
              <a:t>. 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076056" y="1268760"/>
            <a:ext cx="3240360" cy="7694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200" dirty="0" err="1" smtClean="0">
                <a:solidFill>
                  <a:srgbClr val="FF0000"/>
                </a:solidFill>
              </a:rPr>
              <a:t>Leonhard</a:t>
            </a:r>
            <a:r>
              <a:rPr lang="pt-BR" sz="2200" dirty="0" smtClean="0">
                <a:solidFill>
                  <a:srgbClr val="FF0000"/>
                </a:solidFill>
              </a:rPr>
              <a:t> </a:t>
            </a:r>
            <a:r>
              <a:rPr lang="pt-BR" sz="2200" dirty="0" err="1" smtClean="0">
                <a:solidFill>
                  <a:srgbClr val="FF0000"/>
                </a:solidFill>
              </a:rPr>
              <a:t>Euler</a:t>
            </a:r>
            <a:endParaRPr lang="pt-BR" sz="2200" dirty="0" smtClean="0">
              <a:solidFill>
                <a:srgbClr val="FF0000"/>
              </a:solidFill>
            </a:endParaRPr>
          </a:p>
          <a:p>
            <a:pPr algn="ctr"/>
            <a:r>
              <a:rPr lang="pt-BR" sz="2200" dirty="0" smtClean="0"/>
              <a:t>(~1707-1783)</a:t>
            </a:r>
            <a:endParaRPr lang="pt-BR" sz="2200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2060848"/>
            <a:ext cx="324036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aixaDeTexto 14"/>
          <p:cNvSpPr txBox="1"/>
          <p:nvPr/>
        </p:nvSpPr>
        <p:spPr>
          <a:xfrm rot="5400000" flipV="1">
            <a:off x="6009255" y="3703093"/>
            <a:ext cx="5004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Imagem: </a:t>
            </a:r>
            <a:r>
              <a:rPr lang="pt-BR" sz="1000" dirty="0" err="1" smtClean="0"/>
              <a:t>Soerfm</a:t>
            </a:r>
            <a:r>
              <a:rPr lang="pt-BR" sz="1000" dirty="0" smtClean="0"/>
              <a:t>  /  </a:t>
            </a:r>
            <a:r>
              <a:rPr lang="pt-BR" sz="1000" dirty="0" err="1"/>
              <a:t>Leonhard</a:t>
            </a:r>
            <a:r>
              <a:rPr lang="pt-BR" sz="1000" dirty="0"/>
              <a:t> </a:t>
            </a:r>
            <a:r>
              <a:rPr lang="pt-BR" sz="1000" dirty="0" smtClean="0"/>
              <a:t>Euler / </a:t>
            </a:r>
            <a:r>
              <a:rPr lang="pt-BR" sz="1000" dirty="0" err="1"/>
              <a:t>Public</a:t>
            </a:r>
            <a:r>
              <a:rPr lang="pt-BR" sz="1000" dirty="0"/>
              <a:t> Domain</a:t>
            </a:r>
          </a:p>
        </p:txBody>
      </p:sp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014706"/>
            <a:ext cx="2304256" cy="3007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CaixaDeTexto 16"/>
          <p:cNvSpPr txBox="1"/>
          <p:nvPr/>
        </p:nvSpPr>
        <p:spPr>
          <a:xfrm rot="16200000">
            <a:off x="2853824" y="4159096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Imagem: SEE-PE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3552</Words>
  <Application>Microsoft Office PowerPoint</Application>
  <PresentationFormat>Apresentação na tela (4:3)</PresentationFormat>
  <Paragraphs>470</Paragraphs>
  <Slides>41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3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41</vt:i4>
      </vt:variant>
    </vt:vector>
  </HeadingPairs>
  <TitlesOfParts>
    <vt:vector size="46" baseType="lpstr">
      <vt:lpstr>Tema do Office</vt:lpstr>
      <vt:lpstr>Personalizar design</vt:lpstr>
      <vt:lpstr>1_Tema do Office</vt:lpstr>
      <vt:lpstr>Equação</vt:lpstr>
      <vt:lpstr>Equation</vt:lpstr>
      <vt:lpstr>Slide 1</vt:lpstr>
      <vt:lpstr>Situação-problema</vt:lpstr>
      <vt:lpstr>Modelando a solução</vt:lpstr>
      <vt:lpstr>Slide 4</vt:lpstr>
      <vt:lpstr>Slide 5</vt:lpstr>
      <vt:lpstr>Quadrado com área negativa? </vt:lpstr>
      <vt:lpstr>Números Complexos</vt:lpstr>
      <vt:lpstr>Slide 8</vt:lpstr>
      <vt:lpstr>Slide 9</vt:lpstr>
      <vt:lpstr>Slide 10</vt:lpstr>
      <vt:lpstr>De olho na História da Matemática</vt:lpstr>
      <vt:lpstr>Em busca de um novo conjunto </vt:lpstr>
      <vt:lpstr>O que diz a História da Matemática? </vt:lpstr>
      <vt:lpstr>A unidade imaginária</vt:lpstr>
      <vt:lpstr>A unidade imaginária</vt:lpstr>
      <vt:lpstr>Números Complexos </vt:lpstr>
      <vt:lpstr>Números Complexos  SITUANDO HISTORICAMENTE O CONCEITO</vt:lpstr>
      <vt:lpstr>Onde usar os números complexos? </vt:lpstr>
      <vt:lpstr>Aplicações:</vt:lpstr>
      <vt:lpstr>Aplicações:</vt:lpstr>
      <vt:lpstr>Aplicações:</vt:lpstr>
      <vt:lpstr>Aplicações:</vt:lpstr>
      <vt:lpstr>Aplicações:</vt:lpstr>
      <vt:lpstr>Números Complexos  SISTEMATIZAÇÃO DO CONCEITO E PROPRIEDADES</vt:lpstr>
      <vt:lpstr>Igualdade</vt:lpstr>
      <vt:lpstr>Adição</vt:lpstr>
      <vt:lpstr>Multiplicação</vt:lpstr>
      <vt:lpstr>Agora é a sua vez!</vt:lpstr>
      <vt:lpstr>Aplicações/Exercícios:</vt:lpstr>
      <vt:lpstr>Aplicações:</vt:lpstr>
      <vt:lpstr>Aplicações:</vt:lpstr>
      <vt:lpstr>Aplicações:</vt:lpstr>
      <vt:lpstr>Aplicações:</vt:lpstr>
      <vt:lpstr>Sugestão de Leitura</vt:lpstr>
      <vt:lpstr>JOGANDO COM OS NÚMEROS COMPLEXOS</vt:lpstr>
      <vt:lpstr>JOGANDO COM OS NÚMEROS COMPLEXOS</vt:lpstr>
      <vt:lpstr>Slide 37</vt:lpstr>
      <vt:lpstr>Slide 38</vt:lpstr>
      <vt:lpstr>SUGESTÃO DE LEITURA PARA O/A PROFESSOR(A)</vt:lpstr>
      <vt:lpstr>Slide 40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Luizfilg</dc:creator>
  <cp:lastModifiedBy>Ana Cristina</cp:lastModifiedBy>
  <cp:revision>183</cp:revision>
  <dcterms:created xsi:type="dcterms:W3CDTF">2011-07-13T12:53:46Z</dcterms:created>
  <dcterms:modified xsi:type="dcterms:W3CDTF">2012-11-18T13:01:39Z</dcterms:modified>
</cp:coreProperties>
</file>