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3"/>
  </p:notesMasterIdLst>
  <p:sldIdLst>
    <p:sldId id="528" r:id="rId2"/>
    <p:sldId id="554" r:id="rId3"/>
    <p:sldId id="529" r:id="rId4"/>
    <p:sldId id="538" r:id="rId5"/>
    <p:sldId id="539" r:id="rId6"/>
    <p:sldId id="530" r:id="rId7"/>
    <p:sldId id="549" r:id="rId8"/>
    <p:sldId id="531" r:id="rId9"/>
    <p:sldId id="550" r:id="rId10"/>
    <p:sldId id="532" r:id="rId11"/>
    <p:sldId id="547" r:id="rId12"/>
    <p:sldId id="540" r:id="rId13"/>
    <p:sldId id="541" r:id="rId14"/>
    <p:sldId id="546" r:id="rId15"/>
    <p:sldId id="533" r:id="rId16"/>
    <p:sldId id="548" r:id="rId17"/>
    <p:sldId id="543" r:id="rId18"/>
    <p:sldId id="544" r:id="rId19"/>
    <p:sldId id="545" r:id="rId20"/>
    <p:sldId id="534" r:id="rId21"/>
    <p:sldId id="542" r:id="rId22"/>
    <p:sldId id="535" r:id="rId23"/>
    <p:sldId id="551" r:id="rId24"/>
    <p:sldId id="521" r:id="rId25"/>
    <p:sldId id="522" r:id="rId26"/>
    <p:sldId id="523" r:id="rId27"/>
    <p:sldId id="526" r:id="rId28"/>
    <p:sldId id="527" r:id="rId29"/>
    <p:sldId id="553" r:id="rId30"/>
    <p:sldId id="555" r:id="rId31"/>
    <p:sldId id="552" r:id="rId32"/>
  </p:sldIdLst>
  <p:sldSz cx="9144000" cy="6858000" type="screen4x3"/>
  <p:notesSz cx="7065963" cy="101981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B841"/>
    <a:srgbClr val="0000FF"/>
    <a:srgbClr val="EE2D00"/>
    <a:srgbClr val="F9ECCB"/>
    <a:srgbClr val="F6E2B0"/>
    <a:srgbClr val="EBF7FE"/>
    <a:srgbClr val="EBEDF4"/>
    <a:srgbClr val="C425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672" autoAdjust="0"/>
    <p:restoredTop sz="94148" autoAdjust="0"/>
  </p:normalViewPr>
  <p:slideViewPr>
    <p:cSldViewPr>
      <p:cViewPr>
        <p:scale>
          <a:sx n="66" d="100"/>
          <a:sy n="66" d="100"/>
        </p:scale>
        <p:origin x="-1626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1860" y="-108"/>
      </p:cViewPr>
      <p:guideLst>
        <p:guide orient="horz" pos="3212"/>
        <p:guide pos="222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228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645" tIns="49323" rIns="98645" bIns="49323" numCol="1" anchor="t" anchorCtr="0" compatLnSpc="1">
            <a:prstTxWarp prst="textNoShape">
              <a:avLst/>
            </a:prstTxWarp>
          </a:bodyPr>
          <a:lstStyle>
            <a:lvl1pPr defTabSz="985838">
              <a:defRPr sz="13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02088" y="0"/>
            <a:ext cx="306228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645" tIns="49323" rIns="98645" bIns="49323" numCol="1" anchor="t" anchorCtr="0" compatLnSpc="1">
            <a:prstTxWarp prst="textNoShape">
              <a:avLst/>
            </a:prstTxWarp>
          </a:bodyPr>
          <a:lstStyle>
            <a:lvl1pPr algn="r" defTabSz="985838">
              <a:defRPr sz="13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4250" y="765175"/>
            <a:ext cx="5099050" cy="3824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6438" y="4843463"/>
            <a:ext cx="5653087" cy="458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645" tIns="49323" rIns="98645" bIns="493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noProof="0" smtClean="0"/>
              <a:t>Clique para editar os estilos do texto mestre</a:t>
            </a:r>
          </a:p>
          <a:p>
            <a:pPr lvl="1"/>
            <a:r>
              <a:rPr lang="pt-BR" altLang="pt-BR" noProof="0" smtClean="0"/>
              <a:t>Segundo nível</a:t>
            </a:r>
          </a:p>
          <a:p>
            <a:pPr lvl="2"/>
            <a:r>
              <a:rPr lang="pt-BR" altLang="pt-BR" noProof="0" smtClean="0"/>
              <a:t>Terceiro nível</a:t>
            </a:r>
          </a:p>
          <a:p>
            <a:pPr lvl="3"/>
            <a:r>
              <a:rPr lang="pt-BR" altLang="pt-BR" noProof="0" smtClean="0"/>
              <a:t>Quarto nível</a:t>
            </a:r>
          </a:p>
          <a:p>
            <a:pPr lvl="4"/>
            <a:r>
              <a:rPr lang="pt-BR" altLang="pt-BR" noProof="0" smtClean="0"/>
              <a:t>Quinto nível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86925"/>
            <a:ext cx="306228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645" tIns="49323" rIns="98645" bIns="49323" numCol="1" anchor="b" anchorCtr="0" compatLnSpc="1">
            <a:prstTxWarp prst="textNoShape">
              <a:avLst/>
            </a:prstTxWarp>
          </a:bodyPr>
          <a:lstStyle>
            <a:lvl1pPr defTabSz="985838">
              <a:defRPr sz="13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02088" y="9686925"/>
            <a:ext cx="306228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645" tIns="49323" rIns="98645" bIns="49323" numCol="1" anchor="b" anchorCtr="0" compatLnSpc="1">
            <a:prstTxWarp prst="textNoShape">
              <a:avLst/>
            </a:prstTxWarp>
          </a:bodyPr>
          <a:lstStyle>
            <a:lvl1pPr algn="r" defTabSz="985838">
              <a:defRPr sz="1300"/>
            </a:lvl1pPr>
          </a:lstStyle>
          <a:p>
            <a:pPr>
              <a:defRPr/>
            </a:pPr>
            <a:fld id="{CE43997B-2185-4A41-AA6C-6C9072AD600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xmlns="" val="41810281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80FCB-4452-4244-920C-3BEF43545E4A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4C7CE-768C-4C61-A59D-3AA07D679E4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282485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CA8BCF-2F39-4F16-9722-66E47FFC4A3B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429BE-9263-4227-B4F5-F976BBD5BD3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127734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879DF8-E9ED-4E8C-8148-CE5E94CAB700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A46C06-DCDC-4D12-8515-5FF22308E1B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422265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0"/>
          </p:nvPr>
        </p:nvSpPr>
        <p:spPr>
          <a:xfrm>
            <a:off x="276225" y="5921375"/>
            <a:ext cx="1868488" cy="6794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en-US"/>
              <a:t>Prof. Jorge</a:t>
            </a:r>
          </a:p>
        </p:txBody>
      </p:sp>
    </p:spTree>
    <p:extLst>
      <p:ext uri="{BB962C8B-B14F-4D97-AF65-F5344CB8AC3E}">
        <p14:creationId xmlns:p14="http://schemas.microsoft.com/office/powerpoint/2010/main" xmlns="" val="359283536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C14AD-CE7B-4F0B-8381-DC231905C3CD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69749-AE35-42D3-8E0C-B08237F0625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21584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9189D-7410-4FFD-9CB4-96C03872FB76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B027A3-3111-4031-A65A-0092CBE75AC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28828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1C8F9C-4F3A-4456-AC8A-4727A53983BF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229C12-D620-44EB-BEED-AA0C838B296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479784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7A3B5-7681-4A4E-B56A-9063FF87E875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DBAAD-152A-4077-BB83-BB7A715C572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623662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0AAB1C-DD56-4268-B4DC-771586F6EC2F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395B55-729F-4D59-AF12-3518E2DA23C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2593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5AAA56-21AE-482A-BC56-D6D4AD9BA45C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00A13D-769B-4B59-9822-DC4E545B833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446261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2D90F-0BE3-4AF2-82C4-9473CFB5AFB4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48EF55-F2F6-4C24-B94F-C52BDD75107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86719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3A3748-23D7-49F0-A8BA-0CFCE653DB1A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649EE-B5D8-4FBE-9136-6E6FE23D090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30637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DAD035B-CE1C-4034-BDB8-2779B2C29017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0753EF5-D022-4962-B6BC-840914A4226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1031" name="Imagem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6"/>
          <p:cNvSpPr txBox="1">
            <a:spLocks noChangeArrowheads="1"/>
          </p:cNvSpPr>
          <p:nvPr userDrawn="1"/>
        </p:nvSpPr>
        <p:spPr bwMode="auto">
          <a:xfrm>
            <a:off x="117475" y="4763"/>
            <a:ext cx="45989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pt-BR" altLang="pt-BR" sz="1800" b="1" dirty="0" smtClean="0">
                <a:solidFill>
                  <a:schemeClr val="bg1"/>
                </a:solidFill>
              </a:rPr>
              <a:t>Matemática, 3º ano, </a:t>
            </a:r>
            <a:r>
              <a:rPr lang="pt-BR" sz="1800" b="1" dirty="0" smtClean="0">
                <a:solidFill>
                  <a:schemeClr val="bg1"/>
                </a:solidFill>
              </a:rPr>
              <a:t>Operações envolvendo números complexos</a:t>
            </a:r>
            <a:endParaRPr lang="pt-BR" altLang="pt-BR" sz="1800" b="1" dirty="0" smtClean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matematicacomplexa/iniciodoprojeto/show-do-milhao/Show%20do%20Milh%C3%A3o.rar?attredirects=0&amp;d=1" TargetMode="External"/><Relationship Id="rId2" Type="http://schemas.openxmlformats.org/officeDocument/2006/relationships/hyperlink" Target="http://www.baixaki.com.br/download/geogebra.htm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ematicadidatica.com.br/OperacoesNumerosComplexos.aspx" TargetMode="External"/><Relationship Id="rId2" Type="http://schemas.openxmlformats.org/officeDocument/2006/relationships/hyperlink" Target="http://www.alunosonline.com.br/matematica/operacoes-com-numeros-complexos-na-forma-algebrica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rasilescola.com/matematica/operacoes-numeros-complexos-na-forma-trigonometrica.ht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 txBox="1">
            <a:spLocks noChangeArrowheads="1"/>
          </p:cNvSpPr>
          <p:nvPr/>
        </p:nvSpPr>
        <p:spPr bwMode="auto">
          <a:xfrm>
            <a:off x="1082675" y="3284538"/>
            <a:ext cx="8135938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4000" i="1">
              <a:solidFill>
                <a:schemeClr val="bg1"/>
              </a:solidFill>
            </a:endParaRPr>
          </a:p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pt-BR" altLang="pt-BR" sz="4000" i="1">
                <a:solidFill>
                  <a:schemeClr val="bg1"/>
                </a:solidFill>
              </a:rPr>
              <a:t>MATEMÁTICA E SUAS TECNOLOGIAS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400" i="1">
                <a:solidFill>
                  <a:schemeClr val="bg1"/>
                </a:solidFill>
              </a:rPr>
              <a:t>Ensino Médio, 3º ano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4000" i="1">
                <a:solidFill>
                  <a:schemeClr val="bg1"/>
                </a:solidFill>
              </a:rPr>
              <a:t>Operações envolvendo números complexos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6613"/>
            <a:ext cx="8229600" cy="1139825"/>
          </a:xfrm>
        </p:spPr>
        <p:txBody>
          <a:bodyPr/>
          <a:lstStyle/>
          <a:p>
            <a:pPr eaLnBrk="1" hangingPunct="1"/>
            <a:r>
              <a:rPr lang="pt-BR" altLang="pt-BR" sz="2800" b="1" smtClean="0"/>
              <a:t>ADIÇÃO E SUBTRAÇÃO ENTRE COMPLEXOS 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205038"/>
            <a:ext cx="8218488" cy="3311525"/>
          </a:xfrm>
        </p:spPr>
        <p:txBody>
          <a:bodyPr rtlCol="0">
            <a:noAutofit/>
          </a:bodyPr>
          <a:lstStyle/>
          <a:p>
            <a:pPr algn="just" eaLnBrk="1" fontAlgn="auto" hangingPunct="1">
              <a:lnSpc>
                <a:spcPct val="110000"/>
              </a:lnSpc>
              <a:spcBef>
                <a:spcPct val="80000"/>
              </a:spcBef>
              <a:spcAft>
                <a:spcPts val="0"/>
              </a:spcAft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sz="2200" dirty="0">
                <a:latin typeface="+mj-lt"/>
              </a:rPr>
              <a:t>Para </a:t>
            </a:r>
            <a:r>
              <a:rPr lang="pt-BR" sz="2200" i="1" dirty="0">
                <a:solidFill>
                  <a:srgbClr val="FF0000"/>
                </a:solidFill>
                <a:latin typeface="+mj-lt"/>
              </a:rPr>
              <a:t>adicionar</a:t>
            </a:r>
            <a:r>
              <a:rPr lang="pt-BR" sz="2200" dirty="0">
                <a:solidFill>
                  <a:srgbClr val="FF0000"/>
                </a:solidFill>
                <a:latin typeface="+mj-lt"/>
              </a:rPr>
              <a:t> </a:t>
            </a:r>
            <a:r>
              <a:rPr lang="pt-BR" sz="2200" dirty="0">
                <a:latin typeface="+mj-lt"/>
              </a:rPr>
              <a:t>ou </a:t>
            </a:r>
            <a:r>
              <a:rPr lang="pt-BR" sz="2200" i="1" dirty="0">
                <a:solidFill>
                  <a:srgbClr val="FF0000"/>
                </a:solidFill>
                <a:latin typeface="+mj-lt"/>
              </a:rPr>
              <a:t>subtrair</a:t>
            </a:r>
            <a:r>
              <a:rPr lang="pt-BR" sz="2200" dirty="0">
                <a:solidFill>
                  <a:srgbClr val="FF0000"/>
                </a:solidFill>
                <a:latin typeface="+mj-lt"/>
              </a:rPr>
              <a:t> </a:t>
            </a:r>
            <a:r>
              <a:rPr lang="pt-BR" sz="2200" dirty="0">
                <a:latin typeface="+mj-lt"/>
              </a:rPr>
              <a:t>dois números complexos devemos </a:t>
            </a:r>
            <a:r>
              <a:rPr lang="pt-BR" sz="2200" i="1" dirty="0">
                <a:solidFill>
                  <a:srgbClr val="FF0000"/>
                </a:solidFill>
                <a:latin typeface="+mj-lt"/>
              </a:rPr>
              <a:t>adicionar</a:t>
            </a:r>
            <a:r>
              <a:rPr lang="pt-BR" sz="2200" dirty="0">
                <a:solidFill>
                  <a:srgbClr val="FF0000"/>
                </a:solidFill>
                <a:latin typeface="+mj-lt"/>
              </a:rPr>
              <a:t> </a:t>
            </a:r>
            <a:r>
              <a:rPr lang="pt-BR" sz="2200" dirty="0">
                <a:latin typeface="+mj-lt"/>
              </a:rPr>
              <a:t>ou </a:t>
            </a:r>
            <a:r>
              <a:rPr lang="pt-BR" sz="2200" i="1" dirty="0">
                <a:solidFill>
                  <a:srgbClr val="FF0000"/>
                </a:solidFill>
                <a:latin typeface="+mj-lt"/>
              </a:rPr>
              <a:t>subtrair</a:t>
            </a:r>
            <a:r>
              <a:rPr lang="pt-BR" sz="2200" dirty="0">
                <a:solidFill>
                  <a:srgbClr val="FF0000"/>
                </a:solidFill>
                <a:latin typeface="+mj-lt"/>
              </a:rPr>
              <a:t> </a:t>
            </a:r>
            <a:r>
              <a:rPr lang="pt-BR" sz="2200" dirty="0">
                <a:latin typeface="+mj-lt"/>
              </a:rPr>
              <a:t>as suas </a:t>
            </a:r>
            <a:r>
              <a:rPr lang="pt-BR" sz="2200" i="1" dirty="0">
                <a:solidFill>
                  <a:srgbClr val="FF0000"/>
                </a:solidFill>
                <a:latin typeface="+mj-lt"/>
              </a:rPr>
              <a:t>partes</a:t>
            </a:r>
            <a:r>
              <a:rPr lang="pt-BR" sz="2200" b="1" i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pt-BR" sz="2200" i="1" dirty="0">
                <a:solidFill>
                  <a:srgbClr val="FF0000"/>
                </a:solidFill>
                <a:latin typeface="+mj-lt"/>
              </a:rPr>
              <a:t>reais</a:t>
            </a:r>
            <a:r>
              <a:rPr lang="pt-BR" sz="2200" dirty="0">
                <a:solidFill>
                  <a:srgbClr val="FF0000"/>
                </a:solidFill>
                <a:latin typeface="+mj-lt"/>
              </a:rPr>
              <a:t> </a:t>
            </a:r>
            <a:r>
              <a:rPr lang="pt-BR" sz="2200" dirty="0">
                <a:latin typeface="+mj-lt"/>
              </a:rPr>
              <a:t>e </a:t>
            </a:r>
            <a:r>
              <a:rPr lang="pt-BR" sz="2200" i="1" dirty="0">
                <a:solidFill>
                  <a:srgbClr val="FF0000"/>
                </a:solidFill>
                <a:latin typeface="+mj-lt"/>
              </a:rPr>
              <a:t>imaginárias</a:t>
            </a:r>
            <a:r>
              <a:rPr lang="pt-BR" sz="2200" dirty="0">
                <a:latin typeface="+mj-lt"/>
              </a:rPr>
              <a:t>, </a:t>
            </a:r>
            <a:r>
              <a:rPr lang="pt-BR" sz="2200" dirty="0" smtClean="0">
                <a:latin typeface="+mj-lt"/>
              </a:rPr>
              <a:t>separadamente. </a:t>
            </a:r>
          </a:p>
          <a:p>
            <a:pPr algn="just" eaLnBrk="1" fontAlgn="auto" hangingPunct="1">
              <a:lnSpc>
                <a:spcPct val="110000"/>
              </a:lnSpc>
              <a:spcBef>
                <a:spcPct val="80000"/>
              </a:spcBef>
              <a:spcAft>
                <a:spcPts val="0"/>
              </a:spcAft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sz="2200" dirty="0" smtClean="0">
                <a:latin typeface="+mj-lt"/>
              </a:rPr>
              <a:t>Se </a:t>
            </a:r>
            <a:r>
              <a:rPr lang="pt-BR" sz="2200" i="1" dirty="0" smtClean="0">
                <a:latin typeface="+mj-lt"/>
              </a:rPr>
              <a:t>z</a:t>
            </a:r>
            <a:r>
              <a:rPr lang="pt-BR" sz="2200" baseline="-25000" dirty="0" smtClean="0">
                <a:latin typeface="+mj-lt"/>
              </a:rPr>
              <a:t>1</a:t>
            </a:r>
            <a:r>
              <a:rPr lang="pt-BR" sz="2200" dirty="0" smtClean="0">
                <a:latin typeface="+mj-lt"/>
              </a:rPr>
              <a:t> = </a:t>
            </a:r>
            <a:r>
              <a:rPr lang="pt-BR" sz="2200" i="1" dirty="0" smtClean="0">
                <a:latin typeface="+mj-lt"/>
              </a:rPr>
              <a:t>a</a:t>
            </a:r>
            <a:r>
              <a:rPr lang="pt-BR" sz="2200" dirty="0" smtClean="0">
                <a:latin typeface="+mj-lt"/>
              </a:rPr>
              <a:t> +</a:t>
            </a:r>
            <a:r>
              <a:rPr lang="pt-BR" sz="2200" i="1" dirty="0" smtClean="0">
                <a:latin typeface="+mj-lt"/>
              </a:rPr>
              <a:t>bi</a:t>
            </a:r>
            <a:r>
              <a:rPr lang="pt-BR" sz="2200" dirty="0" smtClean="0">
                <a:latin typeface="+mj-lt"/>
              </a:rPr>
              <a:t> e </a:t>
            </a:r>
            <a:r>
              <a:rPr lang="pt-BR" sz="2200" i="1" dirty="0" smtClean="0">
                <a:latin typeface="+mj-lt"/>
              </a:rPr>
              <a:t>z</a:t>
            </a:r>
            <a:r>
              <a:rPr lang="pt-BR" sz="2200" baseline="-25000" dirty="0" smtClean="0">
                <a:latin typeface="+mj-lt"/>
              </a:rPr>
              <a:t>2</a:t>
            </a:r>
            <a:r>
              <a:rPr lang="pt-BR" sz="2200" dirty="0" smtClean="0">
                <a:latin typeface="+mj-lt"/>
              </a:rPr>
              <a:t> = </a:t>
            </a:r>
            <a:r>
              <a:rPr lang="pt-BR" sz="2200" i="1" dirty="0" smtClean="0">
                <a:latin typeface="+mj-lt"/>
              </a:rPr>
              <a:t>c</a:t>
            </a:r>
            <a:r>
              <a:rPr lang="pt-BR" sz="2200" dirty="0" smtClean="0">
                <a:latin typeface="+mj-lt"/>
              </a:rPr>
              <a:t> +</a:t>
            </a:r>
            <a:r>
              <a:rPr lang="pt-BR" sz="2200" i="1" dirty="0" err="1" smtClean="0">
                <a:latin typeface="+mj-lt"/>
              </a:rPr>
              <a:t>di</a:t>
            </a:r>
            <a:r>
              <a:rPr lang="pt-BR" sz="2200" dirty="0" smtClean="0">
                <a:latin typeface="+mj-lt"/>
              </a:rPr>
              <a:t> são dois números complexos, então a sua soma é um outro número complexo dado por </a:t>
            </a:r>
            <a:r>
              <a:rPr lang="pt-BR" sz="2200" i="1" dirty="0" smtClean="0">
                <a:latin typeface="+mj-lt"/>
              </a:rPr>
              <a:t>z</a:t>
            </a:r>
            <a:r>
              <a:rPr lang="pt-BR" sz="2200" baseline="-25000" dirty="0" smtClean="0">
                <a:latin typeface="+mj-lt"/>
              </a:rPr>
              <a:t>1</a:t>
            </a:r>
            <a:r>
              <a:rPr lang="pt-BR" sz="2200" dirty="0" smtClean="0">
                <a:latin typeface="+mj-lt"/>
              </a:rPr>
              <a:t> + </a:t>
            </a:r>
            <a:r>
              <a:rPr lang="pt-BR" sz="2200" i="1" dirty="0" smtClean="0">
                <a:latin typeface="+mj-lt"/>
              </a:rPr>
              <a:t>z</a:t>
            </a:r>
            <a:r>
              <a:rPr lang="pt-BR" sz="2200" baseline="-25000" dirty="0" smtClean="0">
                <a:latin typeface="+mj-lt"/>
              </a:rPr>
              <a:t>2</a:t>
            </a:r>
            <a:r>
              <a:rPr lang="pt-BR" sz="2200" dirty="0" smtClean="0">
                <a:latin typeface="+mj-lt"/>
              </a:rPr>
              <a:t> = (</a:t>
            </a:r>
            <a:r>
              <a:rPr lang="pt-BR" sz="2200" i="1" dirty="0" smtClean="0">
                <a:latin typeface="+mj-lt"/>
              </a:rPr>
              <a:t>a</a:t>
            </a:r>
            <a:r>
              <a:rPr lang="pt-BR" sz="2200" dirty="0" smtClean="0">
                <a:latin typeface="+mj-lt"/>
              </a:rPr>
              <a:t> + </a:t>
            </a:r>
            <a:r>
              <a:rPr lang="pt-BR" sz="2200" i="1" dirty="0" smtClean="0">
                <a:latin typeface="+mj-lt"/>
              </a:rPr>
              <a:t>c</a:t>
            </a:r>
            <a:r>
              <a:rPr lang="pt-BR" sz="2200" dirty="0" smtClean="0">
                <a:latin typeface="+mj-lt"/>
              </a:rPr>
              <a:t>) + (</a:t>
            </a:r>
            <a:r>
              <a:rPr lang="pt-BR" sz="2200" i="1" dirty="0" smtClean="0">
                <a:latin typeface="+mj-lt"/>
              </a:rPr>
              <a:t>b</a:t>
            </a:r>
            <a:r>
              <a:rPr lang="pt-BR" sz="2200" dirty="0" smtClean="0">
                <a:latin typeface="+mj-lt"/>
              </a:rPr>
              <a:t> + </a:t>
            </a:r>
            <a:r>
              <a:rPr lang="pt-BR" sz="2200" i="1" dirty="0" smtClean="0">
                <a:latin typeface="+mj-lt"/>
              </a:rPr>
              <a:t>d</a:t>
            </a:r>
            <a:r>
              <a:rPr lang="pt-BR" sz="2200" dirty="0" smtClean="0">
                <a:latin typeface="+mj-lt"/>
              </a:rPr>
              <a:t>)</a:t>
            </a:r>
            <a:r>
              <a:rPr lang="pt-BR" sz="2200" i="1" dirty="0" smtClean="0">
                <a:latin typeface="+mj-lt"/>
              </a:rPr>
              <a:t>i </a:t>
            </a:r>
            <a:r>
              <a:rPr lang="pt-BR" sz="2200" dirty="0" smtClean="0">
                <a:latin typeface="+mj-lt"/>
              </a:rPr>
              <a:t>e sua diferença é um outro número complexo dado por </a:t>
            </a:r>
            <a:r>
              <a:rPr lang="pt-BR" sz="2200" i="1" dirty="0" smtClean="0">
                <a:latin typeface="+mj-lt"/>
              </a:rPr>
              <a:t>z</a:t>
            </a:r>
            <a:r>
              <a:rPr lang="pt-BR" sz="2200" baseline="-25000" dirty="0" smtClean="0">
                <a:latin typeface="+mj-lt"/>
              </a:rPr>
              <a:t>1</a:t>
            </a:r>
            <a:r>
              <a:rPr lang="pt-BR" sz="2200" dirty="0" smtClean="0">
                <a:latin typeface="+mj-lt"/>
              </a:rPr>
              <a:t> </a:t>
            </a:r>
            <a:r>
              <a:rPr lang="pt-BR" sz="2200" dirty="0">
                <a:latin typeface="+mj-lt"/>
              </a:rPr>
              <a:t>-</a:t>
            </a:r>
            <a:r>
              <a:rPr lang="pt-BR" sz="2200" dirty="0" smtClean="0">
                <a:latin typeface="+mj-lt"/>
              </a:rPr>
              <a:t> </a:t>
            </a:r>
            <a:r>
              <a:rPr lang="pt-BR" sz="2200" i="1" dirty="0" smtClean="0">
                <a:latin typeface="+mj-lt"/>
              </a:rPr>
              <a:t>z</a:t>
            </a:r>
            <a:r>
              <a:rPr lang="pt-BR" sz="2200" baseline="-25000" dirty="0" smtClean="0">
                <a:latin typeface="+mj-lt"/>
              </a:rPr>
              <a:t>2</a:t>
            </a:r>
            <a:r>
              <a:rPr lang="pt-BR" sz="2200" dirty="0" smtClean="0">
                <a:latin typeface="+mj-lt"/>
              </a:rPr>
              <a:t> = (</a:t>
            </a:r>
            <a:r>
              <a:rPr lang="pt-BR" sz="2200" i="1" dirty="0" smtClean="0">
                <a:latin typeface="+mj-lt"/>
              </a:rPr>
              <a:t>a</a:t>
            </a:r>
            <a:r>
              <a:rPr lang="pt-BR" sz="2200" dirty="0" smtClean="0">
                <a:latin typeface="+mj-lt"/>
              </a:rPr>
              <a:t> </a:t>
            </a:r>
            <a:r>
              <a:rPr lang="pt-BR" sz="2200" dirty="0">
                <a:latin typeface="+mj-lt"/>
              </a:rPr>
              <a:t>-</a:t>
            </a:r>
            <a:r>
              <a:rPr lang="pt-BR" sz="2200" dirty="0" smtClean="0">
                <a:latin typeface="+mj-lt"/>
              </a:rPr>
              <a:t> </a:t>
            </a:r>
            <a:r>
              <a:rPr lang="pt-BR" sz="2200" i="1" dirty="0" smtClean="0">
                <a:latin typeface="+mj-lt"/>
              </a:rPr>
              <a:t>c</a:t>
            </a:r>
            <a:r>
              <a:rPr lang="pt-BR" sz="2200" dirty="0" smtClean="0">
                <a:latin typeface="+mj-lt"/>
              </a:rPr>
              <a:t>) + (</a:t>
            </a:r>
            <a:r>
              <a:rPr lang="pt-BR" sz="2200" i="1" dirty="0" smtClean="0">
                <a:latin typeface="+mj-lt"/>
              </a:rPr>
              <a:t>b</a:t>
            </a:r>
            <a:r>
              <a:rPr lang="pt-BR" sz="2200" dirty="0" smtClean="0">
                <a:latin typeface="+mj-lt"/>
              </a:rPr>
              <a:t> </a:t>
            </a:r>
            <a:r>
              <a:rPr lang="pt-BR" sz="2200" dirty="0">
                <a:latin typeface="+mj-lt"/>
              </a:rPr>
              <a:t>-</a:t>
            </a:r>
            <a:r>
              <a:rPr lang="pt-BR" sz="2200" dirty="0" smtClean="0">
                <a:latin typeface="+mj-lt"/>
              </a:rPr>
              <a:t> </a:t>
            </a:r>
            <a:r>
              <a:rPr lang="pt-BR" sz="2200" i="1" dirty="0" smtClean="0">
                <a:latin typeface="+mj-lt"/>
              </a:rPr>
              <a:t>d</a:t>
            </a:r>
            <a:r>
              <a:rPr lang="pt-BR" sz="2200" dirty="0" smtClean="0">
                <a:latin typeface="+mj-lt"/>
              </a:rPr>
              <a:t>)</a:t>
            </a:r>
            <a:r>
              <a:rPr lang="pt-BR" sz="2200" i="1" dirty="0" smtClean="0">
                <a:latin typeface="+mj-lt"/>
              </a:rPr>
              <a:t>i.</a:t>
            </a:r>
            <a:r>
              <a:rPr lang="pt-BR" sz="2200" dirty="0" smtClean="0">
                <a:latin typeface="+mj-lt"/>
              </a:rPr>
              <a:t>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5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5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65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0" grpId="0"/>
      <p:bldP spid="36557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10525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800" b="1"/>
              <a:t>EXEMPLO</a:t>
            </a:r>
          </a:p>
        </p:txBody>
      </p:sp>
      <p:sp>
        <p:nvSpPr>
          <p:cNvPr id="6" name="Retângulo 5"/>
          <p:cNvSpPr/>
          <p:nvPr/>
        </p:nvSpPr>
        <p:spPr>
          <a:xfrm>
            <a:off x="600075" y="1822450"/>
            <a:ext cx="7931150" cy="7699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buClr>
                <a:srgbClr val="002060"/>
              </a:buClr>
              <a:buFont typeface="Wingdings" panose="05000000000000000000" pitchFamily="2" charset="2"/>
              <a:buChar char="v"/>
              <a:defRPr/>
            </a:pPr>
            <a:r>
              <a:rPr lang="pt-BR" sz="2200" b="1" dirty="0">
                <a:latin typeface="+mj-lt"/>
              </a:rPr>
              <a:t>Calcule:</a:t>
            </a:r>
            <a:r>
              <a:rPr lang="pt-BR" sz="2200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pt-BR" sz="2200" dirty="0">
                <a:solidFill>
                  <a:srgbClr val="FF0000"/>
                </a:solidFill>
                <a:latin typeface="+mj-lt"/>
              </a:rPr>
              <a:t>(somam-se/subtraem-se as partes reais e as partes imaginárias separadamente)</a:t>
            </a:r>
          </a:p>
        </p:txBody>
      </p:sp>
      <p:sp>
        <p:nvSpPr>
          <p:cNvPr id="8" name="Retângulo 7"/>
          <p:cNvSpPr/>
          <p:nvPr/>
        </p:nvSpPr>
        <p:spPr>
          <a:xfrm>
            <a:off x="946150" y="2852738"/>
            <a:ext cx="6505575" cy="4302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sz="2200" dirty="0">
                <a:latin typeface="+mj-lt"/>
                <a:ea typeface="Times New Roman"/>
              </a:rPr>
              <a:t>a) (2 + 5i) + (3 + 4i) </a:t>
            </a:r>
            <a:r>
              <a:rPr lang="pt-BR" sz="2200" dirty="0"/>
              <a:t>=</a:t>
            </a:r>
            <a:r>
              <a:rPr lang="pt-BR" sz="2200" dirty="0">
                <a:latin typeface="+mj-lt"/>
                <a:ea typeface="Times New Roman"/>
              </a:rPr>
              <a:t> </a:t>
            </a:r>
            <a:r>
              <a:rPr lang="pt-BR" sz="2200" b="1" dirty="0">
                <a:solidFill>
                  <a:srgbClr val="FF0000"/>
                </a:solidFill>
                <a:latin typeface="+mj-lt"/>
                <a:ea typeface="Times New Roman"/>
              </a:rPr>
              <a:t> </a:t>
            </a:r>
            <a:r>
              <a:rPr lang="pt-BR" sz="2200" dirty="0">
                <a:latin typeface="+mj-lt"/>
                <a:ea typeface="Times New Roman"/>
              </a:rPr>
              <a:t>                                                           </a:t>
            </a:r>
            <a:endParaRPr lang="pt-BR" sz="2200" dirty="0">
              <a:latin typeface="+mj-lt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348038" y="2859088"/>
            <a:ext cx="3048000" cy="4302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200" dirty="0">
                <a:latin typeface="+mj-lt"/>
              </a:rPr>
              <a:t> </a:t>
            </a:r>
            <a:r>
              <a:rPr lang="pt-BR" sz="2200" dirty="0">
                <a:solidFill>
                  <a:srgbClr val="FF0000"/>
                </a:solidFill>
                <a:latin typeface="+mj-lt"/>
              </a:rPr>
              <a:t>(2 + 3) + (5i + 4i) = 5 + 9i </a:t>
            </a:r>
          </a:p>
        </p:txBody>
      </p:sp>
      <p:sp>
        <p:nvSpPr>
          <p:cNvPr id="10" name="Retângulo 9"/>
          <p:cNvSpPr/>
          <p:nvPr/>
        </p:nvSpPr>
        <p:spPr>
          <a:xfrm>
            <a:off x="960438" y="3533775"/>
            <a:ext cx="1938337" cy="4302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200" dirty="0">
                <a:latin typeface="+mj-lt"/>
              </a:rPr>
              <a:t>b) i + (2</a:t>
            </a:r>
            <a:r>
              <a:rPr lang="pt-BR" sz="2200" dirty="0"/>
              <a:t> – </a:t>
            </a:r>
            <a:r>
              <a:rPr lang="pt-BR" sz="2200" dirty="0">
                <a:latin typeface="+mj-lt"/>
              </a:rPr>
              <a:t>5i)</a:t>
            </a:r>
            <a:r>
              <a:rPr lang="pt-BR" sz="2200" dirty="0"/>
              <a:t> =</a:t>
            </a:r>
            <a:r>
              <a:rPr lang="pt-BR" sz="2200" dirty="0">
                <a:latin typeface="+mj-lt"/>
              </a:rPr>
              <a:t> 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2771775" y="3533775"/>
            <a:ext cx="2087563" cy="4302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200" dirty="0">
                <a:solidFill>
                  <a:srgbClr val="FF0000"/>
                </a:solidFill>
                <a:latin typeface="+mj-lt"/>
              </a:rPr>
              <a:t>i + 2 – 5i = 2 – 4i 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974725" y="4260850"/>
            <a:ext cx="3070225" cy="4302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200" dirty="0">
                <a:latin typeface="+mj-lt"/>
              </a:rPr>
              <a:t>c) (2 + 5i) </a:t>
            </a:r>
            <a:r>
              <a:rPr lang="pt-BR" sz="2200" dirty="0"/>
              <a:t>–</a:t>
            </a:r>
            <a:r>
              <a:rPr lang="pt-BR" sz="2200" dirty="0">
                <a:latin typeface="+mj-lt"/>
              </a:rPr>
              <a:t> (3 + 4i)</a:t>
            </a:r>
            <a:r>
              <a:rPr lang="pt-BR" sz="2200" dirty="0"/>
              <a:t> =</a:t>
            </a:r>
            <a:r>
              <a:rPr lang="pt-BR" sz="2200" dirty="0">
                <a:latin typeface="+mj-lt"/>
              </a:rPr>
              <a:t>        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3449638" y="4260850"/>
            <a:ext cx="2706687" cy="4302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200" dirty="0">
                <a:solidFill>
                  <a:srgbClr val="FF0000"/>
                </a:solidFill>
                <a:latin typeface="+mj-lt"/>
              </a:rPr>
              <a:t>2 + 5i – 3 – 4i = </a:t>
            </a:r>
            <a:r>
              <a:rPr lang="pt-BR" sz="2200" dirty="0">
                <a:solidFill>
                  <a:srgbClr val="FF0000"/>
                </a:solidFill>
              </a:rPr>
              <a:t>–</a:t>
            </a:r>
            <a:r>
              <a:rPr lang="pt-BR" sz="2200" dirty="0">
                <a:solidFill>
                  <a:srgbClr val="FF0000"/>
                </a:solidFill>
                <a:latin typeface="+mj-lt"/>
              </a:rPr>
              <a:t> 1 + i 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960438" y="4967288"/>
            <a:ext cx="2306637" cy="4302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200" dirty="0">
                <a:latin typeface="+mj-lt"/>
              </a:rPr>
              <a:t>d) (1 + i) </a:t>
            </a:r>
            <a:r>
              <a:rPr lang="pt-BR" sz="2200" dirty="0"/>
              <a:t>–</a:t>
            </a:r>
            <a:r>
              <a:rPr lang="pt-BR" sz="2200" dirty="0">
                <a:latin typeface="+mj-lt"/>
              </a:rPr>
              <a:t> (1</a:t>
            </a:r>
            <a:r>
              <a:rPr lang="pt-BR" sz="2200" dirty="0"/>
              <a:t> – </a:t>
            </a:r>
            <a:r>
              <a:rPr lang="pt-BR" sz="2200" dirty="0">
                <a:latin typeface="+mj-lt"/>
              </a:rPr>
              <a:t>i) </a:t>
            </a:r>
            <a:r>
              <a:rPr lang="pt-BR" sz="2200" dirty="0"/>
              <a:t>=</a:t>
            </a:r>
            <a:endParaRPr lang="pt-BR" sz="2200" dirty="0">
              <a:latin typeface="+mj-lt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3201988" y="4975225"/>
            <a:ext cx="1946275" cy="4302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200" dirty="0">
                <a:solidFill>
                  <a:srgbClr val="FF0000"/>
                </a:solidFill>
                <a:latin typeface="+mj-lt"/>
              </a:rPr>
              <a:t>1 + i – 1 + i = 2i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060575"/>
            <a:ext cx="8075613" cy="1222375"/>
          </a:xfrm>
        </p:spPr>
        <p:txBody>
          <a:bodyPr rtlCol="0">
            <a:normAutofit/>
          </a:bodyPr>
          <a:lstStyle/>
          <a:p>
            <a:pPr algn="just" eaLnBrk="1" fontAlgn="auto" hangingPunct="1">
              <a:lnSpc>
                <a:spcPct val="110000"/>
              </a:lnSpc>
              <a:spcBef>
                <a:spcPct val="40000"/>
              </a:spcBef>
              <a:spcAft>
                <a:spcPts val="0"/>
              </a:spcAft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sz="2200" dirty="0" smtClean="0">
                <a:latin typeface="+mj-lt"/>
              </a:rPr>
              <a:t>Para as potências do tipo </a:t>
            </a:r>
            <a:r>
              <a:rPr lang="pt-BR" sz="2200" b="1" dirty="0" smtClean="0">
                <a:solidFill>
                  <a:srgbClr val="FF0000"/>
                </a:solidFill>
                <a:latin typeface="+mj-lt"/>
              </a:rPr>
              <a:t>i</a:t>
            </a:r>
            <a:r>
              <a:rPr lang="pt-BR" sz="2200" b="1" baseline="30000" dirty="0" smtClean="0">
                <a:solidFill>
                  <a:srgbClr val="FF0000"/>
                </a:solidFill>
                <a:latin typeface="+mj-lt"/>
              </a:rPr>
              <a:t>n</a:t>
            </a:r>
            <a:r>
              <a:rPr lang="pt-BR" sz="2200" dirty="0" smtClean="0">
                <a:latin typeface="+mj-lt"/>
              </a:rPr>
              <a:t> da unidade imaginária</a:t>
            </a:r>
            <a:r>
              <a:rPr lang="pt-BR" sz="2200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pt-BR" sz="2200" b="1" dirty="0" smtClean="0">
                <a:solidFill>
                  <a:srgbClr val="FF0000"/>
                </a:solidFill>
                <a:latin typeface="+mj-lt"/>
              </a:rPr>
              <a:t>i</a:t>
            </a:r>
            <a:r>
              <a:rPr lang="pt-BR" sz="2200" dirty="0" smtClean="0">
                <a:latin typeface="+mj-lt"/>
              </a:rPr>
              <a:t>, </a:t>
            </a:r>
            <a:r>
              <a:rPr lang="pt-BR" sz="2200" u="sng" dirty="0" smtClean="0">
                <a:solidFill>
                  <a:srgbClr val="FF0000"/>
                </a:solidFill>
                <a:latin typeface="+mj-lt"/>
              </a:rPr>
              <a:t>n natural</a:t>
            </a:r>
            <a:r>
              <a:rPr lang="pt-BR" sz="2200" dirty="0" smtClean="0">
                <a:latin typeface="+mj-lt"/>
              </a:rPr>
              <a:t>, valem as definições. </a:t>
            </a:r>
            <a:r>
              <a:rPr lang="pt-BR" sz="2200" dirty="0">
                <a:latin typeface="+mj-lt"/>
              </a:rPr>
              <a:t>Para </a:t>
            </a:r>
            <a:r>
              <a:rPr lang="pt-BR" sz="2200" b="1" dirty="0">
                <a:solidFill>
                  <a:srgbClr val="FF0000"/>
                </a:solidFill>
                <a:latin typeface="+mj-lt"/>
              </a:rPr>
              <a:t>n &gt; 2</a:t>
            </a:r>
            <a:r>
              <a:rPr lang="pt-BR" sz="2200" dirty="0">
                <a:latin typeface="+mj-lt"/>
              </a:rPr>
              <a:t>, valem as propriedades usuais da potenciação em </a:t>
            </a:r>
            <a:r>
              <a:rPr lang="pt-BR" sz="2200" dirty="0">
                <a:latin typeface="+mj-lt"/>
                <a:ea typeface="Arial Unicode MS" pitchFamily="34" charset="-128"/>
                <a:cs typeface="Arial Unicode MS" pitchFamily="34" charset="-128"/>
              </a:rPr>
              <a:t>ℝ.</a:t>
            </a:r>
          </a:p>
          <a:p>
            <a:pPr algn="just" eaLnBrk="1" fontAlgn="auto" hangingPunct="1">
              <a:lnSpc>
                <a:spcPct val="110000"/>
              </a:lnSpc>
              <a:spcBef>
                <a:spcPct val="40000"/>
              </a:spcBef>
              <a:spcAft>
                <a:spcPts val="0"/>
              </a:spcAft>
              <a:buClr>
                <a:srgbClr val="002060"/>
              </a:buClr>
              <a:buFont typeface="Wingdings" pitchFamily="2" charset="2"/>
              <a:buChar char="v"/>
              <a:defRPr/>
            </a:pPr>
            <a:endParaRPr lang="pt-BR" sz="2200" dirty="0" smtClean="0">
              <a:latin typeface="+mj-lt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49313"/>
            <a:ext cx="8229600" cy="1139825"/>
          </a:xfrm>
        </p:spPr>
        <p:txBody>
          <a:bodyPr/>
          <a:lstStyle/>
          <a:p>
            <a:pPr eaLnBrk="1" hangingPunct="1"/>
            <a:r>
              <a:rPr lang="pt-BR" altLang="pt-BR" sz="2800" b="1" smtClean="0"/>
              <a:t>POTÊNCIAS DE I</a:t>
            </a: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985838" y="3589338"/>
            <a:ext cx="151288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36353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285750" indent="-285750" eaLnBrk="1" hangingPunct="1">
              <a:buClr>
                <a:srgbClr val="002060"/>
              </a:buClr>
              <a:buSzPct val="90000"/>
              <a:buFont typeface="Wingdings" pitchFamily="2" charset="2"/>
              <a:buChar char="ü"/>
              <a:defRPr/>
            </a:pPr>
            <a:r>
              <a:rPr lang="pt-BR" sz="22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 i</a:t>
            </a:r>
            <a:r>
              <a:rPr lang="pt-BR" sz="2200" baseline="300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0</a:t>
            </a:r>
            <a:r>
              <a:rPr lang="pt-BR" sz="22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 = </a:t>
            </a:r>
            <a:r>
              <a:rPr lang="pt-BR" sz="2200" dirty="0" smtClean="0">
                <a:solidFill>
                  <a:srgbClr val="FF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1</a:t>
            </a: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985838" y="3997325"/>
            <a:ext cx="151288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36353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285750" indent="-285750" eaLnBrk="1" hangingPunct="1">
              <a:buClr>
                <a:srgbClr val="002060"/>
              </a:buClr>
              <a:buSzPct val="90000"/>
              <a:buFont typeface="Wingdings" pitchFamily="2" charset="2"/>
              <a:buChar char="ü"/>
              <a:defRPr/>
            </a:pPr>
            <a:r>
              <a:rPr lang="pt-BR" sz="22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 i</a:t>
            </a:r>
            <a:r>
              <a:rPr lang="pt-BR" sz="2200" baseline="300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1</a:t>
            </a:r>
            <a:r>
              <a:rPr lang="pt-BR" sz="22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 = </a:t>
            </a:r>
            <a:r>
              <a:rPr lang="pt-BR" sz="2200" dirty="0" smtClean="0">
                <a:solidFill>
                  <a:srgbClr val="FF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i</a:t>
            </a: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971550" y="4381500"/>
            <a:ext cx="151288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36353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285750" indent="-285750" eaLnBrk="1" hangingPunct="1">
              <a:buClr>
                <a:srgbClr val="002060"/>
              </a:buClr>
              <a:buSzPct val="90000"/>
              <a:buFont typeface="Wingdings" pitchFamily="2" charset="2"/>
              <a:buChar char="ü"/>
              <a:defRPr/>
            </a:pPr>
            <a:r>
              <a:rPr lang="pt-BR" sz="22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 i</a:t>
            </a:r>
            <a:r>
              <a:rPr lang="pt-BR" sz="2200" baseline="300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2</a:t>
            </a:r>
            <a:r>
              <a:rPr lang="pt-BR" sz="22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 = </a:t>
            </a:r>
            <a:r>
              <a:rPr lang="pt-BR" sz="2200" dirty="0" smtClean="0">
                <a:solidFill>
                  <a:srgbClr val="FF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–1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985838" y="4789488"/>
            <a:ext cx="836612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36353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285750" indent="-285750" eaLnBrk="1" hangingPunct="1">
              <a:buClr>
                <a:srgbClr val="002060"/>
              </a:buClr>
              <a:buSzPct val="90000"/>
              <a:buFont typeface="Wingdings" pitchFamily="2" charset="2"/>
              <a:buChar char="ü"/>
              <a:defRPr/>
            </a:pPr>
            <a:r>
              <a:rPr lang="pt-BR" sz="2200" smtClean="0">
                <a:latin typeface="+mj-lt"/>
                <a:ea typeface="Arial Unicode MS" pitchFamily="34" charset="-128"/>
                <a:cs typeface="Arial Unicode MS" pitchFamily="34" charset="-128"/>
              </a:rPr>
              <a:t> i</a:t>
            </a:r>
            <a:r>
              <a:rPr lang="pt-BR" sz="2200" baseline="30000" smtClean="0">
                <a:latin typeface="+mj-lt"/>
                <a:ea typeface="Arial Unicode MS" pitchFamily="34" charset="-128"/>
                <a:cs typeface="Arial Unicode MS" pitchFamily="34" charset="-128"/>
              </a:rPr>
              <a:t>3</a:t>
            </a:r>
            <a:r>
              <a:rPr lang="pt-BR" sz="2200" smtClean="0">
                <a:latin typeface="+mj-lt"/>
                <a:ea typeface="Arial Unicode MS" pitchFamily="34" charset="-128"/>
                <a:cs typeface="Arial Unicode MS" pitchFamily="34" charset="-128"/>
              </a:rPr>
              <a:t> </a:t>
            </a:r>
          </a:p>
        </p:txBody>
      </p:sp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1533525" y="4784725"/>
            <a:ext cx="10509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buClr>
                <a:srgbClr val="002060"/>
              </a:buClr>
              <a:buSzPct val="90000"/>
              <a:defRPr/>
            </a:pPr>
            <a:r>
              <a:rPr lang="pt-BR" sz="22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=  i</a:t>
            </a:r>
            <a:r>
              <a:rPr lang="pt-BR" sz="2200" baseline="300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2</a:t>
            </a:r>
            <a:r>
              <a:rPr lang="pt-BR" sz="22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. i</a:t>
            </a:r>
          </a:p>
        </p:txBody>
      </p:sp>
      <p:sp>
        <p:nvSpPr>
          <p:cNvPr id="23" name="Text Box 13"/>
          <p:cNvSpPr txBox="1">
            <a:spLocks noChangeArrowheads="1"/>
          </p:cNvSpPr>
          <p:nvPr/>
        </p:nvSpPr>
        <p:spPr bwMode="auto">
          <a:xfrm>
            <a:off x="2209800" y="4784725"/>
            <a:ext cx="120173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buClr>
                <a:srgbClr val="002060"/>
              </a:buClr>
              <a:buSzPct val="90000"/>
              <a:defRPr/>
            </a:pPr>
            <a:r>
              <a:rPr lang="pt-BR" sz="22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=  (–1). i</a:t>
            </a:r>
          </a:p>
        </p:txBody>
      </p:sp>
      <p:sp>
        <p:nvSpPr>
          <p:cNvPr id="24" name="Text Box 14"/>
          <p:cNvSpPr txBox="1">
            <a:spLocks noChangeArrowheads="1"/>
          </p:cNvSpPr>
          <p:nvPr/>
        </p:nvSpPr>
        <p:spPr bwMode="auto">
          <a:xfrm>
            <a:off x="3141663" y="4784725"/>
            <a:ext cx="1109662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buClr>
                <a:srgbClr val="002060"/>
              </a:buClr>
              <a:buSzPct val="90000"/>
              <a:defRPr/>
            </a:pPr>
            <a:r>
              <a:rPr lang="pt-BR" sz="2200" dirty="0" smtClean="0">
                <a:solidFill>
                  <a:srgbClr val="00206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=  </a:t>
            </a:r>
            <a:r>
              <a:rPr lang="pt-BR" sz="2200" dirty="0" smtClean="0">
                <a:solidFill>
                  <a:srgbClr val="FF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– i</a:t>
            </a:r>
          </a:p>
        </p:txBody>
      </p:sp>
      <p:sp>
        <p:nvSpPr>
          <p:cNvPr id="25" name="Text Box 15"/>
          <p:cNvSpPr txBox="1">
            <a:spLocks noChangeArrowheads="1"/>
          </p:cNvSpPr>
          <p:nvPr/>
        </p:nvSpPr>
        <p:spPr bwMode="auto">
          <a:xfrm>
            <a:off x="4500563" y="3576638"/>
            <a:ext cx="836612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36353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285750" indent="-285750" eaLnBrk="1" hangingPunct="1">
              <a:buClr>
                <a:srgbClr val="002060"/>
              </a:buClr>
              <a:buSzPct val="90000"/>
              <a:buFont typeface="Wingdings" pitchFamily="2" charset="2"/>
              <a:buChar char="ü"/>
              <a:defRPr/>
            </a:pPr>
            <a:r>
              <a:rPr lang="pt-BR" sz="2200" smtClean="0">
                <a:latin typeface="+mj-lt"/>
                <a:ea typeface="Arial Unicode MS" pitchFamily="34" charset="-128"/>
                <a:cs typeface="Arial Unicode MS" pitchFamily="34" charset="-128"/>
              </a:rPr>
              <a:t> i</a:t>
            </a:r>
            <a:r>
              <a:rPr lang="pt-BR" sz="2200" baseline="30000" smtClean="0">
                <a:latin typeface="+mj-lt"/>
                <a:ea typeface="Arial Unicode MS" pitchFamily="34" charset="-128"/>
                <a:cs typeface="Arial Unicode MS" pitchFamily="34" charset="-128"/>
              </a:rPr>
              <a:t>4</a:t>
            </a:r>
            <a:r>
              <a:rPr lang="pt-BR" sz="2200" smtClean="0">
                <a:latin typeface="+mj-lt"/>
                <a:ea typeface="Arial Unicode MS" pitchFamily="34" charset="-128"/>
                <a:cs typeface="Arial Unicode MS" pitchFamily="34" charset="-128"/>
              </a:rPr>
              <a:t> </a:t>
            </a:r>
          </a:p>
        </p:txBody>
      </p:sp>
      <p:sp>
        <p:nvSpPr>
          <p:cNvPr id="26" name="Text Box 16"/>
          <p:cNvSpPr txBox="1">
            <a:spLocks noChangeArrowheads="1"/>
          </p:cNvSpPr>
          <p:nvPr/>
        </p:nvSpPr>
        <p:spPr bwMode="auto">
          <a:xfrm>
            <a:off x="5048250" y="3571875"/>
            <a:ext cx="119538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buClr>
                <a:srgbClr val="002060"/>
              </a:buClr>
              <a:buSzPct val="90000"/>
              <a:defRPr/>
            </a:pPr>
            <a:r>
              <a:rPr lang="pt-BR" sz="22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=  i</a:t>
            </a:r>
            <a:r>
              <a:rPr lang="pt-BR" sz="2200" baseline="300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2</a:t>
            </a:r>
            <a:r>
              <a:rPr lang="pt-BR" sz="22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. i</a:t>
            </a:r>
            <a:r>
              <a:rPr lang="pt-BR" sz="2200" baseline="300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2</a:t>
            </a:r>
          </a:p>
        </p:txBody>
      </p:sp>
      <p:sp>
        <p:nvSpPr>
          <p:cNvPr id="27" name="Text Box 17"/>
          <p:cNvSpPr txBox="1">
            <a:spLocks noChangeArrowheads="1"/>
          </p:cNvSpPr>
          <p:nvPr/>
        </p:nvSpPr>
        <p:spPr bwMode="auto">
          <a:xfrm>
            <a:off x="5740400" y="3571875"/>
            <a:ext cx="15843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buClr>
                <a:srgbClr val="002060"/>
              </a:buClr>
              <a:buSzPct val="90000"/>
              <a:defRPr/>
            </a:pPr>
            <a:r>
              <a:rPr lang="pt-BR" sz="22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=  (–1).(–1) </a:t>
            </a:r>
          </a:p>
        </p:txBody>
      </p:sp>
      <p:sp>
        <p:nvSpPr>
          <p:cNvPr id="28" name="Text Box 18"/>
          <p:cNvSpPr txBox="1">
            <a:spLocks noChangeArrowheads="1"/>
          </p:cNvSpPr>
          <p:nvPr/>
        </p:nvSpPr>
        <p:spPr bwMode="auto">
          <a:xfrm>
            <a:off x="6977063" y="3571875"/>
            <a:ext cx="1109662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buClr>
                <a:srgbClr val="002060"/>
              </a:buClr>
              <a:buSzPct val="90000"/>
              <a:defRPr/>
            </a:pPr>
            <a:r>
              <a:rPr lang="pt-BR" sz="22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= </a:t>
            </a:r>
            <a:r>
              <a:rPr lang="pt-BR" sz="2200" dirty="0" smtClean="0">
                <a:solidFill>
                  <a:srgbClr val="FF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1</a:t>
            </a:r>
          </a:p>
        </p:txBody>
      </p:sp>
      <p:sp>
        <p:nvSpPr>
          <p:cNvPr id="29" name="Text Box 19"/>
          <p:cNvSpPr txBox="1">
            <a:spLocks noChangeArrowheads="1"/>
          </p:cNvSpPr>
          <p:nvPr/>
        </p:nvSpPr>
        <p:spPr bwMode="auto">
          <a:xfrm>
            <a:off x="4484688" y="3979863"/>
            <a:ext cx="836612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36353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285750" indent="-285750" eaLnBrk="1" hangingPunct="1">
              <a:buClr>
                <a:srgbClr val="002060"/>
              </a:buClr>
              <a:buSzPct val="90000"/>
              <a:buFont typeface="Wingdings" pitchFamily="2" charset="2"/>
              <a:buChar char="ü"/>
              <a:defRPr/>
            </a:pPr>
            <a:r>
              <a:rPr lang="pt-BR" sz="2200" smtClean="0">
                <a:latin typeface="+mj-lt"/>
                <a:ea typeface="Arial Unicode MS" pitchFamily="34" charset="-128"/>
                <a:cs typeface="Arial Unicode MS" pitchFamily="34" charset="-128"/>
              </a:rPr>
              <a:t> i</a:t>
            </a:r>
            <a:r>
              <a:rPr lang="pt-BR" sz="2200" baseline="30000" smtClean="0">
                <a:latin typeface="+mj-lt"/>
                <a:ea typeface="Arial Unicode MS" pitchFamily="34" charset="-128"/>
                <a:cs typeface="Arial Unicode MS" pitchFamily="34" charset="-128"/>
              </a:rPr>
              <a:t>5</a:t>
            </a:r>
            <a:r>
              <a:rPr lang="pt-BR" sz="2200" smtClean="0">
                <a:latin typeface="+mj-lt"/>
                <a:ea typeface="Arial Unicode MS" pitchFamily="34" charset="-128"/>
                <a:cs typeface="Arial Unicode MS" pitchFamily="34" charset="-128"/>
              </a:rPr>
              <a:t> </a:t>
            </a:r>
          </a:p>
        </p:txBody>
      </p:sp>
      <p:sp>
        <p:nvSpPr>
          <p:cNvPr id="30" name="Text Box 20"/>
          <p:cNvSpPr txBox="1">
            <a:spLocks noChangeArrowheads="1"/>
          </p:cNvSpPr>
          <p:nvPr/>
        </p:nvSpPr>
        <p:spPr bwMode="auto">
          <a:xfrm>
            <a:off x="5032375" y="3975100"/>
            <a:ext cx="10509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buClr>
                <a:srgbClr val="002060"/>
              </a:buClr>
              <a:buSzPct val="90000"/>
              <a:defRPr/>
            </a:pPr>
            <a:r>
              <a:rPr lang="pt-BR" sz="22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=  i</a:t>
            </a:r>
            <a:r>
              <a:rPr lang="pt-BR" sz="2200" baseline="300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4</a:t>
            </a:r>
            <a:r>
              <a:rPr lang="pt-BR" sz="22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. i</a:t>
            </a: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5721350" y="3975100"/>
            <a:ext cx="120173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buClr>
                <a:srgbClr val="002060"/>
              </a:buClr>
              <a:buSzPct val="90000"/>
              <a:defRPr/>
            </a:pPr>
            <a:r>
              <a:rPr lang="pt-BR" sz="22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=  (1). i</a:t>
            </a:r>
          </a:p>
        </p:txBody>
      </p:sp>
      <p:sp>
        <p:nvSpPr>
          <p:cNvPr id="32" name="Text Box 22"/>
          <p:cNvSpPr txBox="1">
            <a:spLocks noChangeArrowheads="1"/>
          </p:cNvSpPr>
          <p:nvPr/>
        </p:nvSpPr>
        <p:spPr bwMode="auto">
          <a:xfrm>
            <a:off x="6565900" y="3975100"/>
            <a:ext cx="1109663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buClr>
                <a:srgbClr val="002060"/>
              </a:buClr>
              <a:buSzPct val="90000"/>
              <a:defRPr/>
            </a:pPr>
            <a:r>
              <a:rPr lang="pt-BR" sz="22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=</a:t>
            </a:r>
            <a:r>
              <a:rPr lang="pt-BR" sz="2200" dirty="0" smtClean="0">
                <a:solidFill>
                  <a:srgbClr val="00206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pt-BR" sz="2200" dirty="0" smtClean="0">
                <a:solidFill>
                  <a:srgbClr val="FF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i</a:t>
            </a:r>
          </a:p>
        </p:txBody>
      </p:sp>
      <p:sp>
        <p:nvSpPr>
          <p:cNvPr id="33" name="Text Box 23"/>
          <p:cNvSpPr txBox="1">
            <a:spLocks noChangeArrowheads="1"/>
          </p:cNvSpPr>
          <p:nvPr/>
        </p:nvSpPr>
        <p:spPr bwMode="auto">
          <a:xfrm>
            <a:off x="4484688" y="4413250"/>
            <a:ext cx="836612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36353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285750" indent="-285750" eaLnBrk="1" hangingPunct="1">
              <a:buClr>
                <a:srgbClr val="002060"/>
              </a:buClr>
              <a:buSzPct val="90000"/>
              <a:buFont typeface="Wingdings" pitchFamily="2" charset="2"/>
              <a:buChar char="ü"/>
              <a:defRPr/>
            </a:pPr>
            <a:r>
              <a:rPr lang="pt-BR" sz="2200" smtClean="0">
                <a:latin typeface="+mj-lt"/>
                <a:ea typeface="Arial Unicode MS" pitchFamily="34" charset="-128"/>
                <a:cs typeface="Arial Unicode MS" pitchFamily="34" charset="-128"/>
              </a:rPr>
              <a:t> i</a:t>
            </a:r>
            <a:r>
              <a:rPr lang="pt-BR" sz="2200" baseline="30000" smtClean="0">
                <a:latin typeface="+mj-lt"/>
                <a:ea typeface="Arial Unicode MS" pitchFamily="34" charset="-128"/>
                <a:cs typeface="Arial Unicode MS" pitchFamily="34" charset="-128"/>
              </a:rPr>
              <a:t>6</a:t>
            </a:r>
            <a:r>
              <a:rPr lang="pt-BR" sz="2200" smtClean="0">
                <a:latin typeface="+mj-lt"/>
                <a:ea typeface="Arial Unicode MS" pitchFamily="34" charset="-128"/>
                <a:cs typeface="Arial Unicode MS" pitchFamily="34" charset="-128"/>
              </a:rPr>
              <a:t> </a:t>
            </a:r>
          </a:p>
        </p:txBody>
      </p:sp>
      <p:sp>
        <p:nvSpPr>
          <p:cNvPr id="34" name="Text Box 24"/>
          <p:cNvSpPr txBox="1">
            <a:spLocks noChangeArrowheads="1"/>
          </p:cNvSpPr>
          <p:nvPr/>
        </p:nvSpPr>
        <p:spPr bwMode="auto">
          <a:xfrm>
            <a:off x="5032375" y="4408488"/>
            <a:ext cx="11938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buClr>
                <a:srgbClr val="002060"/>
              </a:buClr>
              <a:buSzPct val="90000"/>
              <a:defRPr/>
            </a:pPr>
            <a:r>
              <a:rPr lang="pt-BR" sz="22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=  i</a:t>
            </a:r>
            <a:r>
              <a:rPr lang="pt-BR" sz="2200" baseline="300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4</a:t>
            </a:r>
            <a:r>
              <a:rPr lang="pt-BR" sz="22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. i</a:t>
            </a:r>
            <a:r>
              <a:rPr lang="pt-BR" sz="2200" baseline="300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2</a:t>
            </a:r>
          </a:p>
        </p:txBody>
      </p: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5745163" y="4406900"/>
            <a:ext cx="120173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buClr>
                <a:srgbClr val="002060"/>
              </a:buClr>
              <a:buSzPct val="90000"/>
              <a:defRPr/>
            </a:pPr>
            <a:r>
              <a:rPr lang="pt-BR" sz="22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= 1.(–1)</a:t>
            </a:r>
          </a:p>
        </p:txBody>
      </p:sp>
      <p:sp>
        <p:nvSpPr>
          <p:cNvPr id="36" name="Text Box 26"/>
          <p:cNvSpPr txBox="1">
            <a:spLocks noChangeArrowheads="1"/>
          </p:cNvSpPr>
          <p:nvPr/>
        </p:nvSpPr>
        <p:spPr bwMode="auto">
          <a:xfrm>
            <a:off x="6599238" y="4408488"/>
            <a:ext cx="1109662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buClr>
                <a:srgbClr val="002060"/>
              </a:buClr>
              <a:buSzPct val="90000"/>
              <a:defRPr/>
            </a:pPr>
            <a:r>
              <a:rPr lang="pt-BR" sz="22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=</a:t>
            </a:r>
            <a:r>
              <a:rPr lang="pt-BR" sz="2200" dirty="0" smtClean="0">
                <a:solidFill>
                  <a:srgbClr val="00206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pt-BR" sz="2200" dirty="0" smtClean="0">
                <a:solidFill>
                  <a:srgbClr val="FF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–1</a:t>
            </a:r>
          </a:p>
        </p:txBody>
      </p:sp>
      <p:sp>
        <p:nvSpPr>
          <p:cNvPr id="37" name="Text Box 27"/>
          <p:cNvSpPr txBox="1">
            <a:spLocks noChangeArrowheads="1"/>
          </p:cNvSpPr>
          <p:nvPr/>
        </p:nvSpPr>
        <p:spPr bwMode="auto">
          <a:xfrm>
            <a:off x="4484688" y="4845050"/>
            <a:ext cx="836612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36353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285750" indent="-285750" eaLnBrk="1" hangingPunct="1">
              <a:buClr>
                <a:srgbClr val="002060"/>
              </a:buClr>
              <a:buSzPct val="90000"/>
              <a:buFont typeface="Wingdings" pitchFamily="2" charset="2"/>
              <a:buChar char="ü"/>
              <a:defRPr/>
            </a:pPr>
            <a:r>
              <a:rPr lang="pt-BR" sz="2200" smtClean="0">
                <a:latin typeface="+mj-lt"/>
                <a:ea typeface="Arial Unicode MS" pitchFamily="34" charset="-128"/>
                <a:cs typeface="Arial Unicode MS" pitchFamily="34" charset="-128"/>
              </a:rPr>
              <a:t> i</a:t>
            </a:r>
            <a:r>
              <a:rPr lang="pt-BR" sz="2200" baseline="30000" smtClean="0">
                <a:latin typeface="+mj-lt"/>
                <a:ea typeface="Arial Unicode MS" pitchFamily="34" charset="-128"/>
                <a:cs typeface="Arial Unicode MS" pitchFamily="34" charset="-128"/>
              </a:rPr>
              <a:t>7</a:t>
            </a:r>
            <a:r>
              <a:rPr lang="pt-BR" sz="2200" smtClean="0">
                <a:latin typeface="+mj-lt"/>
                <a:ea typeface="Arial Unicode MS" pitchFamily="34" charset="-128"/>
                <a:cs typeface="Arial Unicode MS" pitchFamily="34" charset="-128"/>
              </a:rPr>
              <a:t> </a:t>
            </a:r>
          </a:p>
        </p:txBody>
      </p:sp>
      <p:sp>
        <p:nvSpPr>
          <p:cNvPr id="38" name="Text Box 28"/>
          <p:cNvSpPr txBox="1">
            <a:spLocks noChangeArrowheads="1"/>
          </p:cNvSpPr>
          <p:nvPr/>
        </p:nvSpPr>
        <p:spPr bwMode="auto">
          <a:xfrm>
            <a:off x="5032375" y="4840288"/>
            <a:ext cx="11938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buClr>
                <a:srgbClr val="002060"/>
              </a:buClr>
              <a:buSzPct val="90000"/>
              <a:defRPr/>
            </a:pPr>
            <a:r>
              <a:rPr lang="pt-BR" sz="22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=  i</a:t>
            </a:r>
            <a:r>
              <a:rPr lang="pt-BR" sz="2200" baseline="300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4</a:t>
            </a:r>
            <a:r>
              <a:rPr lang="pt-BR" sz="22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. i</a:t>
            </a:r>
            <a:r>
              <a:rPr lang="pt-BR" sz="2200" baseline="300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3</a:t>
            </a:r>
          </a:p>
        </p:txBody>
      </p:sp>
      <p:sp>
        <p:nvSpPr>
          <p:cNvPr id="39" name="Text Box 29"/>
          <p:cNvSpPr txBox="1">
            <a:spLocks noChangeArrowheads="1"/>
          </p:cNvSpPr>
          <p:nvPr/>
        </p:nvSpPr>
        <p:spPr bwMode="auto">
          <a:xfrm>
            <a:off x="5748338" y="4838700"/>
            <a:ext cx="120173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buClr>
                <a:srgbClr val="002060"/>
              </a:buClr>
              <a:buSzPct val="90000"/>
              <a:defRPr/>
            </a:pPr>
            <a:r>
              <a:rPr lang="pt-BR" sz="22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= 1.(–i)</a:t>
            </a:r>
          </a:p>
        </p:txBody>
      </p:sp>
      <p:sp>
        <p:nvSpPr>
          <p:cNvPr id="40" name="Text Box 30"/>
          <p:cNvSpPr txBox="1">
            <a:spLocks noChangeArrowheads="1"/>
          </p:cNvSpPr>
          <p:nvPr/>
        </p:nvSpPr>
        <p:spPr bwMode="auto">
          <a:xfrm>
            <a:off x="6542088" y="4840288"/>
            <a:ext cx="1109662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buClr>
                <a:srgbClr val="002060"/>
              </a:buClr>
              <a:buSzPct val="90000"/>
              <a:defRPr/>
            </a:pPr>
            <a:r>
              <a:rPr lang="pt-BR" sz="22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=</a:t>
            </a:r>
            <a:r>
              <a:rPr lang="pt-BR" sz="2200" dirty="0" smtClean="0">
                <a:solidFill>
                  <a:srgbClr val="00206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pt-BR" sz="2200" dirty="0" smtClean="0">
                <a:solidFill>
                  <a:srgbClr val="FF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– i</a:t>
            </a:r>
          </a:p>
        </p:txBody>
      </p:sp>
      <p:sp>
        <p:nvSpPr>
          <p:cNvPr id="41" name="Text Box 38"/>
          <p:cNvSpPr txBox="1">
            <a:spLocks noChangeArrowheads="1"/>
          </p:cNvSpPr>
          <p:nvPr/>
        </p:nvSpPr>
        <p:spPr bwMode="auto">
          <a:xfrm rot="5400000">
            <a:off x="4344988" y="5084763"/>
            <a:ext cx="1350962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buClr>
                <a:srgbClr val="002060"/>
              </a:buClr>
              <a:buSzPct val="90000"/>
              <a:defRPr/>
            </a:pPr>
            <a:r>
              <a:rPr lang="pt-BR" sz="22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.......</a:t>
            </a:r>
          </a:p>
        </p:txBody>
      </p:sp>
      <p:sp>
        <p:nvSpPr>
          <p:cNvPr id="42" name="Seta entalhada para a direita 41"/>
          <p:cNvSpPr/>
          <p:nvPr/>
        </p:nvSpPr>
        <p:spPr>
          <a:xfrm>
            <a:off x="8131175" y="5805488"/>
            <a:ext cx="762000" cy="484187"/>
          </a:xfrm>
          <a:prstGeom prst="notchedRightArrow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0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0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80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1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2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8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9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5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6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2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3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9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0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6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7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3" dur="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4" dur="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0" dur="80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1" dur="80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80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7" dur="80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8" dur="80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80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4" dur="80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5" dur="80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80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1" dur="80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2" dur="80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80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8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9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5" dur="80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6" dur="80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dur="80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2" dur="80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3" dur="80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80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9" dur="80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0" dur="80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80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6" dur="80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7" dur="80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8" dur="80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3" dur="80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4" dur="80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5" dur="80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0" dur="80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1" dur="80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2" dur="80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7" dur="80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8" dur="80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9" dur="80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4" dur="80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5" dur="80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6" dur="80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1" dur="80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2" dur="80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3" dur="80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 nodeType="afterGroup">
                            <p:stCondLst>
                              <p:cond delay="320"/>
                            </p:stCondLst>
                            <p:childTnLst>
                              <p:par>
                                <p:cTn id="1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 nodeType="afterGroup">
                            <p:stCondLst>
                              <p:cond delay="820"/>
                            </p:stCondLst>
                            <p:childTnLst>
                              <p:par>
                                <p:cTn id="18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1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1" grpId="0" build="p"/>
      <p:bldP spid="11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 animBg="1"/>
      <p:bldP spid="42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8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2135188"/>
            <a:ext cx="8075612" cy="1222375"/>
          </a:xfrm>
        </p:spPr>
        <p:txBody>
          <a:bodyPr rtlCol="0">
            <a:normAutofit/>
          </a:bodyPr>
          <a:lstStyle/>
          <a:p>
            <a:pPr algn="just" eaLnBrk="1" fontAlgn="auto" hangingPunct="1">
              <a:lnSpc>
                <a:spcPct val="110000"/>
              </a:lnSpc>
              <a:spcBef>
                <a:spcPct val="40000"/>
              </a:spcBef>
              <a:spcAft>
                <a:spcPts val="0"/>
              </a:spcAft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sz="2200" dirty="0" smtClean="0">
                <a:latin typeface="+mj-lt"/>
              </a:rPr>
              <a:t>Qualquer potência de </a:t>
            </a:r>
            <a:r>
              <a:rPr lang="pt-BR" sz="2200" dirty="0" smtClean="0">
                <a:solidFill>
                  <a:srgbClr val="FF0000"/>
                </a:solidFill>
                <a:latin typeface="+mj-lt"/>
              </a:rPr>
              <a:t>i</a:t>
            </a:r>
            <a:r>
              <a:rPr lang="pt-BR" sz="2200" baseline="30000" dirty="0" smtClean="0">
                <a:solidFill>
                  <a:srgbClr val="FF0000"/>
                </a:solidFill>
                <a:latin typeface="+mj-lt"/>
              </a:rPr>
              <a:t>n</a:t>
            </a:r>
            <a:r>
              <a:rPr lang="pt-BR" sz="2200" dirty="0" smtClean="0">
                <a:latin typeface="+mj-lt"/>
              </a:rPr>
              <a:t>, n natural, pode ser calculada a partir das quatro primeiras. </a:t>
            </a:r>
          </a:p>
        </p:txBody>
      </p:sp>
      <p:grpSp>
        <p:nvGrpSpPr>
          <p:cNvPr id="3" name="Grupo 2"/>
          <p:cNvGrpSpPr>
            <a:grpSpLocks/>
          </p:cNvGrpSpPr>
          <p:nvPr/>
        </p:nvGrpSpPr>
        <p:grpSpPr bwMode="auto">
          <a:xfrm>
            <a:off x="2710682" y="3285398"/>
            <a:ext cx="4032250" cy="563563"/>
            <a:chOff x="2699792" y="3082608"/>
            <a:chExt cx="4032448" cy="563460"/>
          </a:xfrm>
          <a:noFill/>
        </p:grpSpPr>
        <p:sp>
          <p:nvSpPr>
            <p:cNvPr id="382978" name="Rectangle 2"/>
            <p:cNvSpPr>
              <a:spLocks noChangeArrowheads="1"/>
            </p:cNvSpPr>
            <p:nvPr/>
          </p:nvSpPr>
          <p:spPr bwMode="auto">
            <a:xfrm>
              <a:off x="2699792" y="3082608"/>
              <a:ext cx="4032448" cy="563460"/>
            </a:xfrm>
            <a:prstGeom prst="rect">
              <a:avLst/>
            </a:prstGeom>
            <a:grp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200">
                <a:latin typeface="+mj-lt"/>
              </a:endParaRPr>
            </a:p>
          </p:txBody>
        </p:sp>
        <p:sp>
          <p:nvSpPr>
            <p:cNvPr id="382981" name="Text Box 5"/>
            <p:cNvSpPr txBox="1">
              <a:spLocks noChangeArrowheads="1"/>
            </p:cNvSpPr>
            <p:nvPr/>
          </p:nvSpPr>
          <p:spPr bwMode="auto">
            <a:xfrm>
              <a:off x="2812510" y="3147684"/>
              <a:ext cx="1006524" cy="431721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 anchor="ctr"/>
            <a:lstStyle>
              <a:lvl1pPr eaLnBrk="0" hangingPunct="0"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algn="ctr" eaLnBrk="1" hangingPunct="1">
                <a:buClr>
                  <a:srgbClr val="3333CC"/>
                </a:buClr>
                <a:buSzPct val="90000"/>
                <a:buFont typeface="Wingdings" pitchFamily="2" charset="2"/>
                <a:buNone/>
                <a:defRPr/>
              </a:pPr>
              <a:r>
                <a:rPr lang="pt-BR" sz="2200" b="1" dirty="0" smtClean="0">
                  <a:latin typeface="+mj-lt"/>
                </a:rPr>
                <a:t>i</a:t>
              </a:r>
              <a:r>
                <a:rPr lang="pt-BR" sz="2200" b="1" baseline="30000" dirty="0" smtClean="0">
                  <a:latin typeface="+mj-lt"/>
                </a:rPr>
                <a:t>0</a:t>
              </a:r>
              <a:r>
                <a:rPr lang="pt-BR" sz="2200" b="1" dirty="0" smtClean="0">
                  <a:latin typeface="+mj-lt"/>
                </a:rPr>
                <a:t> = 1</a:t>
              </a:r>
              <a:r>
                <a:rPr lang="pt-BR" sz="2200" b="1" dirty="0" smtClean="0">
                  <a:latin typeface="+mj-lt"/>
                  <a:ea typeface="Arial Unicode MS" pitchFamily="34" charset="-128"/>
                  <a:cs typeface="Arial Unicode MS" pitchFamily="34" charset="-128"/>
                </a:rPr>
                <a:t>      </a:t>
              </a:r>
            </a:p>
          </p:txBody>
        </p:sp>
        <p:sp>
          <p:nvSpPr>
            <p:cNvPr id="382982" name="Text Box 6"/>
            <p:cNvSpPr txBox="1">
              <a:spLocks noChangeArrowheads="1"/>
            </p:cNvSpPr>
            <p:nvPr/>
          </p:nvSpPr>
          <p:spPr bwMode="auto">
            <a:xfrm>
              <a:off x="3653926" y="3147684"/>
              <a:ext cx="1174808" cy="431721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 anchor="ctr"/>
            <a:lstStyle>
              <a:lvl1pPr eaLnBrk="0" hangingPunct="0"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algn="ctr" eaLnBrk="1" hangingPunct="1">
                <a:buClr>
                  <a:srgbClr val="3333CC"/>
                </a:buClr>
                <a:buSzPct val="90000"/>
                <a:buFont typeface="Wingdings" pitchFamily="2" charset="2"/>
                <a:buNone/>
                <a:defRPr/>
              </a:pPr>
              <a:r>
                <a:rPr lang="pt-BR" sz="2200" b="1" dirty="0" smtClean="0">
                  <a:latin typeface="+mj-lt"/>
                </a:rPr>
                <a:t>i</a:t>
              </a:r>
              <a:r>
                <a:rPr lang="pt-BR" sz="2200" b="1" baseline="30000" dirty="0" smtClean="0">
                  <a:latin typeface="+mj-lt"/>
                </a:rPr>
                <a:t>1</a:t>
              </a:r>
              <a:r>
                <a:rPr lang="pt-BR" sz="2200" b="1" dirty="0" smtClean="0">
                  <a:latin typeface="+mj-lt"/>
                </a:rPr>
                <a:t> = i</a:t>
              </a:r>
              <a:r>
                <a:rPr lang="pt-BR" sz="2200" b="1" dirty="0" smtClean="0">
                  <a:latin typeface="+mj-lt"/>
                  <a:ea typeface="Arial Unicode MS" pitchFamily="34" charset="-128"/>
                  <a:cs typeface="Arial Unicode MS" pitchFamily="34" charset="-128"/>
                </a:rPr>
                <a:t>      </a:t>
              </a:r>
            </a:p>
          </p:txBody>
        </p:sp>
        <p:sp>
          <p:nvSpPr>
            <p:cNvPr id="382983" name="Text Box 7"/>
            <p:cNvSpPr txBox="1">
              <a:spLocks noChangeArrowheads="1"/>
            </p:cNvSpPr>
            <p:nvPr/>
          </p:nvSpPr>
          <p:spPr bwMode="auto">
            <a:xfrm>
              <a:off x="4606473" y="3147684"/>
              <a:ext cx="1181158" cy="431721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 anchor="ctr"/>
            <a:lstStyle>
              <a:lvl1pPr eaLnBrk="0" hangingPunct="0"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algn="ctr" eaLnBrk="1" hangingPunct="1">
                <a:buClr>
                  <a:srgbClr val="3333CC"/>
                </a:buClr>
                <a:buSzPct val="90000"/>
                <a:buFont typeface="Wingdings" pitchFamily="2" charset="2"/>
                <a:buNone/>
                <a:defRPr/>
              </a:pPr>
              <a:r>
                <a:rPr lang="pt-BR" sz="2200" b="1" dirty="0" smtClean="0">
                  <a:latin typeface="+mj-lt"/>
                </a:rPr>
                <a:t>i</a:t>
              </a:r>
              <a:r>
                <a:rPr lang="pt-BR" sz="2200" b="1" baseline="30000" dirty="0" smtClean="0">
                  <a:latin typeface="+mj-lt"/>
                </a:rPr>
                <a:t>2</a:t>
              </a:r>
              <a:r>
                <a:rPr lang="pt-BR" sz="2200" b="1" dirty="0" smtClean="0">
                  <a:latin typeface="+mj-lt"/>
                </a:rPr>
                <a:t> = –1</a:t>
              </a:r>
              <a:r>
                <a:rPr lang="pt-BR" sz="2200" b="1" dirty="0" smtClean="0">
                  <a:latin typeface="+mj-lt"/>
                  <a:ea typeface="Arial Unicode MS" pitchFamily="34" charset="-128"/>
                  <a:cs typeface="Arial Unicode MS" pitchFamily="34" charset="-128"/>
                </a:rPr>
                <a:t>      </a:t>
              </a:r>
            </a:p>
          </p:txBody>
        </p:sp>
        <p:sp>
          <p:nvSpPr>
            <p:cNvPr id="382985" name="Text Box 9"/>
            <p:cNvSpPr txBox="1">
              <a:spLocks noChangeArrowheads="1"/>
            </p:cNvSpPr>
            <p:nvPr/>
          </p:nvSpPr>
          <p:spPr bwMode="auto">
            <a:xfrm>
              <a:off x="5620935" y="3141335"/>
              <a:ext cx="1079553" cy="431721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 anchor="ctr"/>
            <a:lstStyle>
              <a:lvl1pPr eaLnBrk="0" hangingPunct="0"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algn="ctr" eaLnBrk="1" hangingPunct="1">
                <a:buClr>
                  <a:srgbClr val="3333CC"/>
                </a:buClr>
                <a:buSzPct val="90000"/>
                <a:buFont typeface="Wingdings" pitchFamily="2" charset="2"/>
                <a:buNone/>
                <a:defRPr/>
              </a:pPr>
              <a:r>
                <a:rPr lang="pt-BR" sz="2200" b="1" dirty="0" smtClean="0">
                  <a:latin typeface="+mj-lt"/>
                </a:rPr>
                <a:t>i</a:t>
              </a:r>
              <a:r>
                <a:rPr lang="pt-BR" sz="2200" b="1" baseline="30000" dirty="0" smtClean="0">
                  <a:latin typeface="+mj-lt"/>
                </a:rPr>
                <a:t>3</a:t>
              </a:r>
              <a:r>
                <a:rPr lang="pt-BR" sz="2200" b="1" dirty="0" smtClean="0">
                  <a:latin typeface="+mj-lt"/>
                </a:rPr>
                <a:t> = –i</a:t>
              </a:r>
              <a:r>
                <a:rPr lang="pt-BR" sz="2200" b="1" dirty="0" smtClean="0">
                  <a:latin typeface="+mj-lt"/>
                  <a:ea typeface="Arial Unicode MS" pitchFamily="34" charset="-128"/>
                  <a:cs typeface="Arial Unicode MS" pitchFamily="34" charset="-128"/>
                </a:rPr>
                <a:t>      </a:t>
              </a:r>
            </a:p>
          </p:txBody>
        </p:sp>
      </p:grpSp>
      <p:sp>
        <p:nvSpPr>
          <p:cNvPr id="42" name="Rectangle 2"/>
          <p:cNvSpPr txBox="1">
            <a:spLocks noChangeArrowheads="1"/>
          </p:cNvSpPr>
          <p:nvPr/>
        </p:nvSpPr>
        <p:spPr bwMode="auto">
          <a:xfrm>
            <a:off x="457200" y="776288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800" b="1"/>
              <a:t>POTÊNCIAS DE I</a:t>
            </a:r>
          </a:p>
        </p:txBody>
      </p:sp>
      <p:sp>
        <p:nvSpPr>
          <p:cNvPr id="2" name="Retângulo 1"/>
          <p:cNvSpPr/>
          <p:nvPr/>
        </p:nvSpPr>
        <p:spPr>
          <a:xfrm>
            <a:off x="454025" y="4351338"/>
            <a:ext cx="8035925" cy="8366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lnSpc>
                <a:spcPct val="110000"/>
              </a:lnSpc>
              <a:spcBef>
                <a:spcPct val="40000"/>
              </a:spcBef>
              <a:buClr>
                <a:srgbClr val="002060"/>
              </a:buClr>
              <a:buFont typeface="Wingdings" panose="05000000000000000000" pitchFamily="2" charset="2"/>
              <a:buChar char="v"/>
              <a:defRPr/>
            </a:pPr>
            <a:r>
              <a:rPr lang="pt-BR" sz="2200" dirty="0">
                <a:latin typeface="+mj-lt"/>
              </a:rPr>
              <a:t>O valor de </a:t>
            </a:r>
            <a:r>
              <a:rPr lang="pt-BR" sz="2200" dirty="0">
                <a:solidFill>
                  <a:srgbClr val="FF0000"/>
                </a:solidFill>
                <a:latin typeface="+mj-lt"/>
              </a:rPr>
              <a:t>i</a:t>
            </a:r>
            <a:r>
              <a:rPr lang="pt-BR" sz="2200" baseline="30000" dirty="0">
                <a:solidFill>
                  <a:srgbClr val="FF0000"/>
                </a:solidFill>
                <a:latin typeface="+mj-lt"/>
              </a:rPr>
              <a:t>n</a:t>
            </a:r>
            <a:r>
              <a:rPr lang="pt-BR" sz="2200" dirty="0">
                <a:solidFill>
                  <a:srgbClr val="FF0000"/>
                </a:solidFill>
                <a:latin typeface="+mj-lt"/>
              </a:rPr>
              <a:t> </a:t>
            </a:r>
            <a:r>
              <a:rPr lang="pt-BR" sz="2200" dirty="0">
                <a:latin typeface="+mj-lt"/>
              </a:rPr>
              <a:t>é o mesmo de </a:t>
            </a:r>
            <a:r>
              <a:rPr lang="pt-BR" sz="2200" dirty="0">
                <a:solidFill>
                  <a:srgbClr val="FF0000"/>
                </a:solidFill>
                <a:latin typeface="+mj-lt"/>
              </a:rPr>
              <a:t>i</a:t>
            </a:r>
            <a:r>
              <a:rPr lang="pt-BR" sz="2200" baseline="30000" dirty="0">
                <a:solidFill>
                  <a:srgbClr val="FF0000"/>
                </a:solidFill>
                <a:latin typeface="+mj-lt"/>
              </a:rPr>
              <a:t>r</a:t>
            </a:r>
            <a:r>
              <a:rPr lang="pt-BR" sz="2200" dirty="0">
                <a:latin typeface="+mj-lt"/>
              </a:rPr>
              <a:t>, sendo </a:t>
            </a:r>
            <a:r>
              <a:rPr lang="pt-BR" sz="2200" dirty="0">
                <a:solidFill>
                  <a:srgbClr val="FF0000"/>
                </a:solidFill>
                <a:latin typeface="+mj-lt"/>
              </a:rPr>
              <a:t>r</a:t>
            </a:r>
            <a:r>
              <a:rPr lang="pt-BR" sz="2200" dirty="0">
                <a:latin typeface="+mj-lt"/>
              </a:rPr>
              <a:t> o </a:t>
            </a:r>
            <a:r>
              <a:rPr lang="pt-BR" sz="2200" u="sng" dirty="0">
                <a:solidFill>
                  <a:srgbClr val="FF0000"/>
                </a:solidFill>
                <a:latin typeface="+mj-lt"/>
              </a:rPr>
              <a:t>resto</a:t>
            </a:r>
            <a:r>
              <a:rPr lang="pt-BR" sz="2200" dirty="0">
                <a:solidFill>
                  <a:srgbClr val="FF0000"/>
                </a:solidFill>
                <a:latin typeface="+mj-lt"/>
              </a:rPr>
              <a:t> </a:t>
            </a:r>
            <a:r>
              <a:rPr lang="pt-BR" sz="2200" dirty="0">
                <a:latin typeface="+mj-lt"/>
              </a:rPr>
              <a:t>da divisão de </a:t>
            </a:r>
            <a:r>
              <a:rPr lang="pt-BR" sz="2200" dirty="0">
                <a:solidFill>
                  <a:srgbClr val="FF0000"/>
                </a:solidFill>
                <a:latin typeface="+mj-lt"/>
              </a:rPr>
              <a:t>n</a:t>
            </a:r>
            <a:r>
              <a:rPr lang="pt-BR" sz="2200" dirty="0">
                <a:latin typeface="+mj-lt"/>
              </a:rPr>
              <a:t> por </a:t>
            </a:r>
            <a:r>
              <a:rPr lang="pt-BR" sz="2200" dirty="0">
                <a:solidFill>
                  <a:srgbClr val="FF0000"/>
                </a:solidFill>
                <a:latin typeface="+mj-lt"/>
              </a:rPr>
              <a:t>4</a:t>
            </a:r>
            <a:r>
              <a:rPr lang="pt-BR" sz="2200" dirty="0">
                <a:latin typeface="+mj-lt"/>
              </a:rPr>
              <a:t>.</a:t>
            </a:r>
            <a:endParaRPr lang="pt-BR" sz="2200" dirty="0"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2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2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82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80" grpId="0" build="p"/>
      <p:bldP spid="42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850"/>
            <a:ext cx="8229600" cy="1139825"/>
          </a:xfrm>
        </p:spPr>
        <p:txBody>
          <a:bodyPr/>
          <a:lstStyle/>
          <a:p>
            <a:pPr eaLnBrk="1" hangingPunct="1"/>
            <a:r>
              <a:rPr lang="pt-BR" altLang="pt-BR" sz="2800" b="1" smtClean="0"/>
              <a:t>EXEMPLOS 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781050" y="1816100"/>
            <a:ext cx="8075613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Arial" charset="0"/>
              <a:buNone/>
              <a:defRPr/>
            </a:pPr>
            <a:r>
              <a:rPr lang="pt-BR" sz="2200" b="1" dirty="0" smtClean="0">
                <a:latin typeface="+mj-lt"/>
              </a:rPr>
              <a:t>1º) Calcular i</a:t>
            </a:r>
            <a:r>
              <a:rPr lang="pt-BR" sz="2200" b="1" baseline="30000" dirty="0" smtClean="0">
                <a:latin typeface="+mj-lt"/>
              </a:rPr>
              <a:t>42</a:t>
            </a:r>
            <a:r>
              <a:rPr lang="pt-BR" sz="2200" b="1" dirty="0" smtClean="0">
                <a:latin typeface="+mj-lt"/>
              </a:rPr>
              <a:t> + i</a:t>
            </a:r>
            <a:r>
              <a:rPr lang="pt-BR" sz="2200" b="1" baseline="30000" dirty="0" smtClean="0">
                <a:latin typeface="+mj-lt"/>
              </a:rPr>
              <a:t>37</a:t>
            </a:r>
            <a:r>
              <a:rPr lang="pt-BR" sz="2200" b="1" dirty="0" smtClean="0">
                <a:latin typeface="+mj-lt"/>
              </a:rPr>
              <a:t>.</a:t>
            </a:r>
          </a:p>
          <a:p>
            <a:pPr eaLnBrk="1" hangingPunct="1">
              <a:buSzPct val="80000"/>
              <a:buFont typeface="Wingdings" pitchFamily="2" charset="2"/>
              <a:buNone/>
              <a:defRPr/>
            </a:pPr>
            <a:endParaRPr lang="pt-BR" sz="2200" dirty="0" smtClean="0">
              <a:latin typeface="+mj-lt"/>
            </a:endParaRPr>
          </a:p>
        </p:txBody>
      </p:sp>
      <p:sp>
        <p:nvSpPr>
          <p:cNvPr id="24" name="Rectangle 62"/>
          <p:cNvSpPr>
            <a:spLocks noChangeArrowheads="1"/>
          </p:cNvSpPr>
          <p:nvPr/>
        </p:nvSpPr>
        <p:spPr bwMode="auto">
          <a:xfrm>
            <a:off x="3979863" y="2965450"/>
            <a:ext cx="7048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200" dirty="0">
                <a:solidFill>
                  <a:srgbClr val="FF0000"/>
                </a:solidFill>
                <a:latin typeface="+mj-lt"/>
              </a:rPr>
              <a:t>1</a:t>
            </a:r>
          </a:p>
        </p:txBody>
      </p:sp>
      <p:sp>
        <p:nvSpPr>
          <p:cNvPr id="25" name="Rectangle 60"/>
          <p:cNvSpPr>
            <a:spLocks noChangeArrowheads="1"/>
          </p:cNvSpPr>
          <p:nvPr/>
        </p:nvSpPr>
        <p:spPr bwMode="auto">
          <a:xfrm>
            <a:off x="3979863" y="2424113"/>
            <a:ext cx="704850" cy="54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200">
                <a:latin typeface="+mj-lt"/>
              </a:rPr>
              <a:t>37</a:t>
            </a:r>
          </a:p>
        </p:txBody>
      </p:sp>
      <p:sp>
        <p:nvSpPr>
          <p:cNvPr id="26" name="Rectangle 47"/>
          <p:cNvSpPr>
            <a:spLocks noChangeArrowheads="1"/>
          </p:cNvSpPr>
          <p:nvPr/>
        </p:nvSpPr>
        <p:spPr bwMode="auto">
          <a:xfrm>
            <a:off x="4684713" y="2965450"/>
            <a:ext cx="7048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200">
                <a:latin typeface="+mj-lt"/>
              </a:rPr>
              <a:t>9</a:t>
            </a:r>
          </a:p>
        </p:txBody>
      </p:sp>
      <p:sp>
        <p:nvSpPr>
          <p:cNvPr id="27" name="Rectangle 46"/>
          <p:cNvSpPr>
            <a:spLocks noChangeArrowheads="1"/>
          </p:cNvSpPr>
          <p:nvPr/>
        </p:nvSpPr>
        <p:spPr bwMode="auto">
          <a:xfrm>
            <a:off x="3232150" y="2965450"/>
            <a:ext cx="70643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endParaRPr lang="pt-BR" sz="2200">
              <a:latin typeface="+mj-lt"/>
            </a:endParaRPr>
          </a:p>
        </p:txBody>
      </p:sp>
      <p:sp>
        <p:nvSpPr>
          <p:cNvPr id="28" name="Rectangle 45"/>
          <p:cNvSpPr>
            <a:spLocks noChangeArrowheads="1"/>
          </p:cNvSpPr>
          <p:nvPr/>
        </p:nvSpPr>
        <p:spPr bwMode="auto">
          <a:xfrm>
            <a:off x="2527300" y="2965450"/>
            <a:ext cx="7048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200" dirty="0">
                <a:latin typeface="+mj-lt"/>
              </a:rPr>
              <a:t>10</a:t>
            </a:r>
          </a:p>
        </p:txBody>
      </p:sp>
      <p:sp>
        <p:nvSpPr>
          <p:cNvPr id="29" name="Rectangle 44"/>
          <p:cNvSpPr>
            <a:spLocks noChangeArrowheads="1"/>
          </p:cNvSpPr>
          <p:nvPr/>
        </p:nvSpPr>
        <p:spPr bwMode="auto">
          <a:xfrm>
            <a:off x="1820863" y="2965450"/>
            <a:ext cx="706437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200" dirty="0">
                <a:solidFill>
                  <a:srgbClr val="FF0000"/>
                </a:solidFill>
                <a:latin typeface="+mj-lt"/>
              </a:rPr>
              <a:t>2</a:t>
            </a:r>
          </a:p>
        </p:txBody>
      </p:sp>
      <p:sp>
        <p:nvSpPr>
          <p:cNvPr id="30" name="Rectangle 42"/>
          <p:cNvSpPr>
            <a:spLocks noChangeArrowheads="1"/>
          </p:cNvSpPr>
          <p:nvPr/>
        </p:nvSpPr>
        <p:spPr bwMode="auto">
          <a:xfrm>
            <a:off x="4684713" y="2424113"/>
            <a:ext cx="704850" cy="54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200">
                <a:latin typeface="+mj-lt"/>
              </a:rPr>
              <a:t>4</a:t>
            </a:r>
          </a:p>
        </p:txBody>
      </p:sp>
      <p:sp>
        <p:nvSpPr>
          <p:cNvPr id="31" name="Rectangle 41"/>
          <p:cNvSpPr>
            <a:spLocks noChangeArrowheads="1"/>
          </p:cNvSpPr>
          <p:nvPr/>
        </p:nvSpPr>
        <p:spPr bwMode="auto">
          <a:xfrm>
            <a:off x="3232150" y="2424113"/>
            <a:ext cx="706438" cy="54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endParaRPr lang="pt-BR" sz="2200">
              <a:latin typeface="+mj-lt"/>
            </a:endParaRPr>
          </a:p>
        </p:txBody>
      </p:sp>
      <p:sp>
        <p:nvSpPr>
          <p:cNvPr id="32" name="Rectangle 40"/>
          <p:cNvSpPr>
            <a:spLocks noChangeArrowheads="1"/>
          </p:cNvSpPr>
          <p:nvPr/>
        </p:nvSpPr>
        <p:spPr bwMode="auto">
          <a:xfrm>
            <a:off x="2527300" y="2424113"/>
            <a:ext cx="704850" cy="54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200">
                <a:latin typeface="+mj-lt"/>
              </a:rPr>
              <a:t>4</a:t>
            </a:r>
          </a:p>
        </p:txBody>
      </p:sp>
      <p:sp>
        <p:nvSpPr>
          <p:cNvPr id="33" name="Rectangle 39"/>
          <p:cNvSpPr>
            <a:spLocks noChangeArrowheads="1"/>
          </p:cNvSpPr>
          <p:nvPr/>
        </p:nvSpPr>
        <p:spPr bwMode="auto">
          <a:xfrm>
            <a:off x="1820863" y="2424113"/>
            <a:ext cx="706437" cy="54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200">
                <a:latin typeface="+mj-lt"/>
              </a:rPr>
              <a:t>42</a:t>
            </a:r>
          </a:p>
        </p:txBody>
      </p:sp>
      <p:sp>
        <p:nvSpPr>
          <p:cNvPr id="34" name="Line 98"/>
          <p:cNvSpPr>
            <a:spLocks noChangeShapeType="1"/>
          </p:cNvSpPr>
          <p:nvPr/>
        </p:nvSpPr>
        <p:spPr bwMode="auto">
          <a:xfrm>
            <a:off x="2527300" y="2424113"/>
            <a:ext cx="0" cy="541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35" name="Line 100"/>
          <p:cNvSpPr>
            <a:spLocks noChangeShapeType="1"/>
          </p:cNvSpPr>
          <p:nvPr/>
        </p:nvSpPr>
        <p:spPr bwMode="auto">
          <a:xfrm>
            <a:off x="2527300" y="2965450"/>
            <a:ext cx="704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36" name="Line 103"/>
          <p:cNvSpPr>
            <a:spLocks noChangeShapeType="1"/>
          </p:cNvSpPr>
          <p:nvPr/>
        </p:nvSpPr>
        <p:spPr bwMode="auto">
          <a:xfrm>
            <a:off x="4684713" y="2424113"/>
            <a:ext cx="0" cy="541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37" name="Line 105"/>
          <p:cNvSpPr>
            <a:spLocks noChangeShapeType="1"/>
          </p:cNvSpPr>
          <p:nvPr/>
        </p:nvSpPr>
        <p:spPr bwMode="auto">
          <a:xfrm>
            <a:off x="4684713" y="2965450"/>
            <a:ext cx="704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38" name="Text Box 108"/>
          <p:cNvSpPr txBox="1">
            <a:spLocks noChangeArrowheads="1"/>
          </p:cNvSpPr>
          <p:nvPr/>
        </p:nvSpPr>
        <p:spPr bwMode="auto">
          <a:xfrm>
            <a:off x="1963738" y="3530600"/>
            <a:ext cx="1728787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buClr>
                <a:srgbClr val="0000FF"/>
              </a:buClr>
              <a:buSzPct val="90000"/>
              <a:buFont typeface="Wingdings" pitchFamily="2" charset="2"/>
              <a:buNone/>
              <a:defRPr/>
            </a:pPr>
            <a:r>
              <a:rPr lang="pt-BR" sz="22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pt-BR" sz="2200" baseline="300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42</a:t>
            </a:r>
            <a:r>
              <a:rPr lang="pt-BR" sz="22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 = i</a:t>
            </a:r>
            <a:r>
              <a:rPr lang="pt-BR" sz="2200" baseline="30000" dirty="0" smtClean="0">
                <a:solidFill>
                  <a:srgbClr val="FF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2</a:t>
            </a:r>
            <a:r>
              <a:rPr lang="pt-BR" sz="22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 = –1</a:t>
            </a:r>
            <a:endParaRPr lang="pt-BR" sz="2200" baseline="30000" dirty="0" smtClean="0"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9" name="Text Box 109"/>
          <p:cNvSpPr txBox="1">
            <a:spLocks noChangeArrowheads="1"/>
          </p:cNvSpPr>
          <p:nvPr/>
        </p:nvSpPr>
        <p:spPr bwMode="auto">
          <a:xfrm>
            <a:off x="4237038" y="3533775"/>
            <a:ext cx="1728787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buClr>
                <a:srgbClr val="0000FF"/>
              </a:buClr>
              <a:buSzPct val="90000"/>
              <a:buFont typeface="Wingdings" pitchFamily="2" charset="2"/>
              <a:buNone/>
              <a:defRPr/>
            </a:pPr>
            <a:r>
              <a:rPr lang="pt-BR" sz="22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pt-BR" sz="2200" baseline="300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37</a:t>
            </a:r>
            <a:r>
              <a:rPr lang="pt-BR" sz="22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 = i</a:t>
            </a:r>
            <a:r>
              <a:rPr lang="pt-BR" sz="2200" baseline="30000" dirty="0" smtClean="0">
                <a:solidFill>
                  <a:srgbClr val="FF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1</a:t>
            </a:r>
            <a:r>
              <a:rPr lang="pt-BR" sz="22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 = i</a:t>
            </a:r>
            <a:endParaRPr lang="pt-BR" sz="2200" baseline="30000" dirty="0" smtClean="0"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0" name="Text Box 110"/>
          <p:cNvSpPr txBox="1">
            <a:spLocks noChangeArrowheads="1"/>
          </p:cNvSpPr>
          <p:nvPr/>
        </p:nvSpPr>
        <p:spPr bwMode="auto">
          <a:xfrm>
            <a:off x="6084888" y="3105150"/>
            <a:ext cx="3024187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3635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pt-BR" altLang="pt-BR" sz="2200"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pt-BR" altLang="pt-BR" sz="2200" baseline="30000">
                <a:ea typeface="Arial Unicode MS" pitchFamily="34" charset="-128"/>
                <a:cs typeface="Arial Unicode MS" pitchFamily="34" charset="-128"/>
              </a:rPr>
              <a:t>42</a:t>
            </a:r>
            <a:r>
              <a:rPr lang="pt-BR" altLang="pt-BR" sz="2200">
                <a:ea typeface="Arial Unicode MS" pitchFamily="34" charset="-128"/>
                <a:cs typeface="Arial Unicode MS" pitchFamily="34" charset="-128"/>
              </a:rPr>
              <a:t> + i </a:t>
            </a:r>
            <a:r>
              <a:rPr lang="pt-BR" altLang="pt-BR" sz="2200" baseline="30000">
                <a:ea typeface="Arial Unicode MS" pitchFamily="34" charset="-128"/>
                <a:cs typeface="Arial Unicode MS" pitchFamily="34" charset="-128"/>
              </a:rPr>
              <a:t>37 </a:t>
            </a:r>
            <a:r>
              <a:rPr lang="pt-BR" altLang="pt-BR" sz="2200">
                <a:ea typeface="Arial Unicode MS" pitchFamily="34" charset="-128"/>
                <a:cs typeface="Arial Unicode MS" pitchFamily="34" charset="-128"/>
              </a:rPr>
              <a:t>= </a:t>
            </a:r>
            <a:r>
              <a:rPr lang="pt-BR" altLang="pt-BR" sz="2200">
                <a:solidFill>
                  <a:srgbClr val="FF0000"/>
                </a:solidFill>
                <a:ea typeface="Arial Unicode MS" pitchFamily="34" charset="-128"/>
                <a:cs typeface="Arial Unicode MS" pitchFamily="34" charset="-128"/>
              </a:rPr>
              <a:t>–1 + i</a:t>
            </a:r>
          </a:p>
        </p:txBody>
      </p:sp>
      <p:sp>
        <p:nvSpPr>
          <p:cNvPr id="4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01688" y="4265613"/>
            <a:ext cx="8075612" cy="1108075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altLang="pt-BR" sz="2200" b="1" dirty="0" smtClean="0">
                <a:latin typeface="+mj-lt"/>
              </a:rPr>
              <a:t>2º) Calcular i</a:t>
            </a:r>
            <a:r>
              <a:rPr lang="pt-BR" altLang="pt-BR" sz="2200" b="1" baseline="30000" dirty="0" smtClean="0">
                <a:latin typeface="+mj-lt"/>
              </a:rPr>
              <a:t>4n – 2</a:t>
            </a:r>
            <a:r>
              <a:rPr lang="pt-BR" altLang="pt-BR" sz="2200" b="1" dirty="0" smtClean="0">
                <a:latin typeface="+mj-lt"/>
              </a:rPr>
              <a:t>.</a:t>
            </a:r>
          </a:p>
          <a:p>
            <a:pPr eaLnBrk="1" fontAlgn="auto" hangingPunct="1">
              <a:spcAft>
                <a:spcPts val="0"/>
              </a:spcAft>
              <a:buSzPct val="80000"/>
              <a:buFont typeface="Wingdings" pitchFamily="2" charset="2"/>
              <a:buNone/>
              <a:defRPr/>
            </a:pPr>
            <a:endParaRPr lang="pt-BR" altLang="pt-BR" sz="2200" b="1" dirty="0" smtClean="0">
              <a:latin typeface="+mj-lt"/>
            </a:endParaRPr>
          </a:p>
        </p:txBody>
      </p:sp>
      <p:sp>
        <p:nvSpPr>
          <p:cNvPr id="42" name="Text Box 36"/>
          <p:cNvSpPr txBox="1">
            <a:spLocks noChangeArrowheads="1"/>
          </p:cNvSpPr>
          <p:nvPr/>
        </p:nvSpPr>
        <p:spPr bwMode="auto">
          <a:xfrm>
            <a:off x="1979613" y="4941888"/>
            <a:ext cx="11525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buClr>
                <a:srgbClr val="0000FF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pt-BR" altLang="pt-BR" sz="2200" baseline="30000" smtClean="0">
                <a:latin typeface="+mj-lt"/>
                <a:ea typeface="Arial Unicode MS" pitchFamily="34" charset="-128"/>
                <a:cs typeface="Arial Unicode MS" pitchFamily="34" charset="-128"/>
              </a:rPr>
              <a:t>4n – 2</a:t>
            </a:r>
            <a:r>
              <a:rPr lang="pt-BR" altLang="pt-BR" sz="2200" smtClean="0">
                <a:latin typeface="+mj-lt"/>
                <a:ea typeface="Arial Unicode MS" pitchFamily="34" charset="-128"/>
                <a:cs typeface="Arial Unicode MS" pitchFamily="34" charset="-128"/>
              </a:rPr>
              <a:t> =</a:t>
            </a:r>
            <a:endParaRPr lang="pt-BR" altLang="pt-BR" sz="2200" baseline="30000" smtClean="0"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3" name="Text Box 37"/>
          <p:cNvSpPr txBox="1">
            <a:spLocks noChangeArrowheads="1"/>
          </p:cNvSpPr>
          <p:nvPr/>
        </p:nvSpPr>
        <p:spPr bwMode="auto">
          <a:xfrm>
            <a:off x="3062288" y="4724400"/>
            <a:ext cx="646112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i</a:t>
            </a:r>
            <a:r>
              <a:rPr lang="pt-BR" altLang="pt-BR" sz="2200" baseline="30000" smtClean="0">
                <a:latin typeface="+mj-lt"/>
              </a:rPr>
              <a:t>4n</a:t>
            </a:r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auto">
          <a:xfrm>
            <a:off x="3033713" y="5160963"/>
            <a:ext cx="603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i</a:t>
            </a:r>
            <a:r>
              <a:rPr lang="pt-BR" altLang="pt-BR" sz="2200" baseline="30000" smtClean="0">
                <a:latin typeface="+mj-lt"/>
              </a:rPr>
              <a:t>2</a:t>
            </a:r>
            <a:r>
              <a:rPr lang="pt-BR" altLang="pt-BR" sz="2200" smtClean="0">
                <a:latin typeface="+mj-lt"/>
              </a:rPr>
              <a:t> </a:t>
            </a:r>
            <a:endParaRPr lang="pt-BR" altLang="pt-BR" sz="2200" baseline="-25000" smtClean="0">
              <a:latin typeface="+mj-lt"/>
            </a:endParaRPr>
          </a:p>
        </p:txBody>
      </p:sp>
      <p:sp>
        <p:nvSpPr>
          <p:cNvPr id="45" name="Line 39"/>
          <p:cNvSpPr>
            <a:spLocks noChangeShapeType="1"/>
          </p:cNvSpPr>
          <p:nvPr/>
        </p:nvSpPr>
        <p:spPr bwMode="auto">
          <a:xfrm>
            <a:off x="3038475" y="5170488"/>
            <a:ext cx="5984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46" name="Text Box 40"/>
          <p:cNvSpPr txBox="1">
            <a:spLocks noChangeArrowheads="1"/>
          </p:cNvSpPr>
          <p:nvPr/>
        </p:nvSpPr>
        <p:spPr bwMode="auto">
          <a:xfrm>
            <a:off x="3679825" y="4941888"/>
            <a:ext cx="43338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buClr>
                <a:srgbClr val="0000FF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  <a:ea typeface="Arial Unicode MS" pitchFamily="34" charset="-128"/>
                <a:cs typeface="Arial Unicode MS" pitchFamily="34" charset="-128"/>
              </a:rPr>
              <a:t>=</a:t>
            </a:r>
            <a:endParaRPr lang="pt-BR" altLang="pt-BR" sz="2200" baseline="30000" smtClean="0"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7" name="Text Box 41"/>
          <p:cNvSpPr txBox="1">
            <a:spLocks noChangeArrowheads="1"/>
          </p:cNvSpPr>
          <p:nvPr/>
        </p:nvSpPr>
        <p:spPr bwMode="auto">
          <a:xfrm>
            <a:off x="4043363" y="4725988"/>
            <a:ext cx="7810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(i</a:t>
            </a:r>
            <a:r>
              <a:rPr lang="pt-BR" altLang="pt-BR" sz="2200" baseline="30000" smtClean="0">
                <a:latin typeface="+mj-lt"/>
              </a:rPr>
              <a:t>4</a:t>
            </a:r>
            <a:r>
              <a:rPr lang="pt-BR" altLang="pt-BR" sz="2200" smtClean="0">
                <a:latin typeface="+mj-lt"/>
              </a:rPr>
              <a:t>)</a:t>
            </a:r>
            <a:r>
              <a:rPr lang="pt-BR" altLang="pt-BR" sz="2200" baseline="30000" smtClean="0">
                <a:latin typeface="+mj-lt"/>
              </a:rPr>
              <a:t>n</a:t>
            </a:r>
          </a:p>
        </p:txBody>
      </p:sp>
      <p:sp>
        <p:nvSpPr>
          <p:cNvPr id="48" name="Text Box 42"/>
          <p:cNvSpPr txBox="1">
            <a:spLocks noChangeArrowheads="1"/>
          </p:cNvSpPr>
          <p:nvPr/>
        </p:nvSpPr>
        <p:spPr bwMode="auto">
          <a:xfrm>
            <a:off x="4097338" y="5162550"/>
            <a:ext cx="603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–1 </a:t>
            </a:r>
            <a:endParaRPr lang="pt-BR" altLang="pt-BR" sz="2200" baseline="-25000" smtClean="0">
              <a:latin typeface="+mj-lt"/>
            </a:endParaRPr>
          </a:p>
        </p:txBody>
      </p:sp>
      <p:sp>
        <p:nvSpPr>
          <p:cNvPr id="49" name="Line 43"/>
          <p:cNvSpPr>
            <a:spLocks noChangeShapeType="1"/>
          </p:cNvSpPr>
          <p:nvPr/>
        </p:nvSpPr>
        <p:spPr bwMode="auto">
          <a:xfrm>
            <a:off x="4102100" y="5172075"/>
            <a:ext cx="5984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50" name="Text Box 44"/>
          <p:cNvSpPr txBox="1">
            <a:spLocks noChangeArrowheads="1"/>
          </p:cNvSpPr>
          <p:nvPr/>
        </p:nvSpPr>
        <p:spPr bwMode="auto">
          <a:xfrm>
            <a:off x="4772025" y="4943475"/>
            <a:ext cx="43338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buClr>
                <a:srgbClr val="0000FF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  <a:ea typeface="Arial Unicode MS" pitchFamily="34" charset="-128"/>
                <a:cs typeface="Arial Unicode MS" pitchFamily="34" charset="-128"/>
              </a:rPr>
              <a:t>=</a:t>
            </a:r>
            <a:endParaRPr lang="pt-BR" altLang="pt-BR" sz="2200" baseline="30000" smtClean="0"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1" name="Text Box 45"/>
          <p:cNvSpPr txBox="1">
            <a:spLocks noChangeArrowheads="1"/>
          </p:cNvSpPr>
          <p:nvPr/>
        </p:nvSpPr>
        <p:spPr bwMode="auto">
          <a:xfrm>
            <a:off x="5154613" y="4725988"/>
            <a:ext cx="7810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1</a:t>
            </a:r>
            <a:r>
              <a:rPr lang="pt-BR" altLang="pt-BR" sz="2200" baseline="30000" smtClean="0">
                <a:latin typeface="+mj-lt"/>
              </a:rPr>
              <a:t>n</a:t>
            </a:r>
          </a:p>
        </p:txBody>
      </p:sp>
      <p:sp>
        <p:nvSpPr>
          <p:cNvPr id="52" name="Text Box 46"/>
          <p:cNvSpPr txBox="1">
            <a:spLocks noChangeArrowheads="1"/>
          </p:cNvSpPr>
          <p:nvPr/>
        </p:nvSpPr>
        <p:spPr bwMode="auto">
          <a:xfrm>
            <a:off x="5151438" y="5162550"/>
            <a:ext cx="603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–1 </a:t>
            </a:r>
            <a:endParaRPr lang="pt-BR" altLang="pt-BR" sz="2200" baseline="-25000" smtClean="0">
              <a:latin typeface="+mj-lt"/>
            </a:endParaRPr>
          </a:p>
        </p:txBody>
      </p:sp>
      <p:sp>
        <p:nvSpPr>
          <p:cNvPr id="53" name="Line 47"/>
          <p:cNvSpPr>
            <a:spLocks noChangeShapeType="1"/>
          </p:cNvSpPr>
          <p:nvPr/>
        </p:nvSpPr>
        <p:spPr bwMode="auto">
          <a:xfrm>
            <a:off x="5213350" y="5172075"/>
            <a:ext cx="5984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54" name="Text Box 48"/>
          <p:cNvSpPr txBox="1">
            <a:spLocks noChangeArrowheads="1"/>
          </p:cNvSpPr>
          <p:nvPr/>
        </p:nvSpPr>
        <p:spPr bwMode="auto">
          <a:xfrm>
            <a:off x="5854700" y="4943475"/>
            <a:ext cx="10096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buClr>
                <a:srgbClr val="0000FF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  <a:ea typeface="Arial Unicode MS" pitchFamily="34" charset="-128"/>
                <a:cs typeface="Arial Unicode MS" pitchFamily="34" charset="-128"/>
              </a:rPr>
              <a:t>= –1</a:t>
            </a:r>
            <a:endParaRPr lang="pt-BR" altLang="pt-BR" sz="2200" baseline="30000" smtClean="0"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5" name="Text Box 49"/>
          <p:cNvSpPr txBox="1">
            <a:spLocks noChangeArrowheads="1"/>
          </p:cNvSpPr>
          <p:nvPr/>
        </p:nvSpPr>
        <p:spPr bwMode="auto">
          <a:xfrm>
            <a:off x="6084888" y="5732463"/>
            <a:ext cx="216058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363538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buClr>
                <a:srgbClr val="FF0000"/>
              </a:buClr>
              <a:buSzPct val="100000"/>
              <a:buFont typeface="Wingdings" pitchFamily="2" charset="2"/>
              <a:buChar char="ü"/>
              <a:defRPr/>
            </a:pPr>
            <a:r>
              <a:rPr lang="pt-BR" altLang="pt-BR" sz="22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pt-BR" altLang="pt-BR" sz="2200" baseline="300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4n – 2 </a:t>
            </a:r>
            <a:r>
              <a:rPr lang="pt-BR" altLang="pt-BR" sz="22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=  </a:t>
            </a:r>
            <a:r>
              <a:rPr lang="pt-BR" altLang="pt-BR" sz="2200" dirty="0" smtClean="0">
                <a:solidFill>
                  <a:srgbClr val="FF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–1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8" dur="80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9" dur="80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80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5" dur="80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6" dur="80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80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6" dur="80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7" dur="80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80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1" dur="80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2" dur="80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80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6" dur="80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7" dur="80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80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1" dur="80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2" dur="80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3" dur="80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8" dur="80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9" dur="80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80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  <p:bldP spid="23" grpId="0"/>
      <p:bldP spid="24" grpId="0"/>
      <p:bldP spid="25" grpId="0"/>
      <p:bldP spid="26" grpId="0"/>
      <p:bldP spid="28" grpId="0"/>
      <p:bldP spid="29" grpId="0"/>
      <p:bldP spid="30" grpId="0"/>
      <p:bldP spid="32" grpId="0"/>
      <p:bldP spid="33" grpId="0"/>
      <p:bldP spid="38" grpId="0"/>
      <p:bldP spid="39" grpId="0"/>
      <p:bldP spid="40" grpId="0"/>
      <p:bldP spid="41" grpId="0" build="p"/>
      <p:bldP spid="42" grpId="0"/>
      <p:bldP spid="43" grpId="0"/>
      <p:bldP spid="44" grpId="0"/>
      <p:bldP spid="46" grpId="0"/>
      <p:bldP spid="47" grpId="0"/>
      <p:bldP spid="48" grpId="0"/>
      <p:bldP spid="50" grpId="0"/>
      <p:bldP spid="51" grpId="0"/>
      <p:bldP spid="52" grpId="0"/>
      <p:bldP spid="54" grpId="0"/>
      <p:bldP spid="5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4"/>
          <p:cNvSpPr>
            <a:spLocks noGrp="1"/>
          </p:cNvSpPr>
          <p:nvPr>
            <p:ph type="ctrTitle"/>
          </p:nvPr>
        </p:nvSpPr>
        <p:spPr>
          <a:xfrm>
            <a:off x="685800" y="2319338"/>
            <a:ext cx="7772400" cy="1470025"/>
          </a:xfrm>
        </p:spPr>
        <p:txBody>
          <a:bodyPr/>
          <a:lstStyle/>
          <a:p>
            <a:pPr marL="342900" indent="-342900" algn="just" eaLnBrk="1" hangingPunct="1">
              <a:buClr>
                <a:srgbClr val="002060"/>
              </a:buClr>
              <a:buFont typeface="Wingdings" pitchFamily="2" charset="2"/>
              <a:buChar char="v"/>
            </a:pPr>
            <a:r>
              <a:rPr lang="pt-BR" altLang="pt-BR" sz="2200" smtClean="0"/>
              <a:t>Dados dois números complexos, </a:t>
            </a:r>
            <a:r>
              <a:rPr lang="pt-BR" altLang="pt-BR" sz="2200" b="1" i="1" smtClean="0">
                <a:solidFill>
                  <a:srgbClr val="FF0000"/>
                </a:solidFill>
              </a:rPr>
              <a:t>z</a:t>
            </a:r>
            <a:r>
              <a:rPr lang="pt-BR" altLang="pt-BR" sz="2200" b="1" baseline="-25000" smtClean="0">
                <a:solidFill>
                  <a:srgbClr val="FF0000"/>
                </a:solidFill>
              </a:rPr>
              <a:t>1</a:t>
            </a:r>
            <a:r>
              <a:rPr lang="pt-BR" altLang="pt-BR" sz="2200" baseline="-25000" smtClean="0"/>
              <a:t> </a:t>
            </a:r>
            <a:r>
              <a:rPr lang="pt-BR" altLang="pt-BR" sz="2200" smtClean="0"/>
              <a:t>e</a:t>
            </a:r>
            <a:r>
              <a:rPr lang="pt-BR" altLang="pt-BR" sz="2200" baseline="-25000" smtClean="0"/>
              <a:t> </a:t>
            </a:r>
            <a:r>
              <a:rPr lang="pt-BR" altLang="pt-BR" sz="2200" b="1" i="1" smtClean="0">
                <a:solidFill>
                  <a:srgbClr val="FF0000"/>
                </a:solidFill>
              </a:rPr>
              <a:t>z</a:t>
            </a:r>
            <a:r>
              <a:rPr lang="pt-BR" altLang="pt-BR" sz="2200" b="1" baseline="-25000" smtClean="0">
                <a:solidFill>
                  <a:srgbClr val="FF0000"/>
                </a:solidFill>
              </a:rPr>
              <a:t>2</a:t>
            </a:r>
            <a:r>
              <a:rPr lang="pt-BR" altLang="pt-BR" sz="2200" smtClean="0"/>
              <a:t>, para obter </a:t>
            </a:r>
            <a:r>
              <a:rPr lang="pt-BR" altLang="pt-BR" sz="2200" b="1" i="1" smtClean="0">
                <a:solidFill>
                  <a:srgbClr val="FF0000"/>
                </a:solidFill>
              </a:rPr>
              <a:t>z</a:t>
            </a:r>
            <a:r>
              <a:rPr lang="pt-BR" altLang="pt-BR" sz="2200" b="1" baseline="-25000" smtClean="0">
                <a:solidFill>
                  <a:srgbClr val="FF0000"/>
                </a:solidFill>
              </a:rPr>
              <a:t>3</a:t>
            </a:r>
            <a:r>
              <a:rPr lang="pt-BR" altLang="pt-BR" sz="2200" b="1" smtClean="0">
                <a:solidFill>
                  <a:srgbClr val="FF0000"/>
                </a:solidFill>
              </a:rPr>
              <a:t>=</a:t>
            </a:r>
            <a:r>
              <a:rPr lang="pt-BR" altLang="pt-BR" sz="2200" b="1" baseline="-25000" smtClean="0">
                <a:solidFill>
                  <a:srgbClr val="FF0000"/>
                </a:solidFill>
              </a:rPr>
              <a:t> </a:t>
            </a:r>
            <a:r>
              <a:rPr lang="pt-BR" altLang="pt-BR" sz="2200" b="1" i="1" smtClean="0">
                <a:solidFill>
                  <a:srgbClr val="FF0000"/>
                </a:solidFill>
              </a:rPr>
              <a:t>z</a:t>
            </a:r>
            <a:r>
              <a:rPr lang="pt-BR" altLang="pt-BR" sz="2200" b="1" baseline="-25000" smtClean="0">
                <a:solidFill>
                  <a:srgbClr val="FF0000"/>
                </a:solidFill>
              </a:rPr>
              <a:t>1</a:t>
            </a:r>
            <a:r>
              <a:rPr lang="pt-BR" altLang="pt-BR" sz="2200" b="1" smtClean="0">
                <a:solidFill>
                  <a:srgbClr val="FF0000"/>
                </a:solidFill>
              </a:rPr>
              <a:t>.</a:t>
            </a:r>
            <a:r>
              <a:rPr lang="pt-BR" altLang="pt-BR" sz="2200" b="1" i="1" smtClean="0">
                <a:solidFill>
                  <a:srgbClr val="FF0000"/>
                </a:solidFill>
              </a:rPr>
              <a:t> z</a:t>
            </a:r>
            <a:r>
              <a:rPr lang="pt-BR" altLang="pt-BR" sz="2200" b="1" baseline="-25000" smtClean="0">
                <a:solidFill>
                  <a:srgbClr val="FF0000"/>
                </a:solidFill>
              </a:rPr>
              <a:t>2</a:t>
            </a:r>
            <a:r>
              <a:rPr lang="pt-BR" altLang="pt-BR" sz="2200" b="1" smtClean="0">
                <a:solidFill>
                  <a:srgbClr val="FF0000"/>
                </a:solidFill>
              </a:rPr>
              <a:t> </a:t>
            </a:r>
            <a:r>
              <a:rPr lang="pt-BR" altLang="pt-BR" sz="2200" smtClean="0"/>
              <a:t>, aplicamos a propriedade distributiva, as potências de i e depois reduzirmos os “termos semelhantes”.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993775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800" b="1"/>
              <a:t>MULTIPLICAÇÃO ENTRE COMPLEXOS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11188" y="1976438"/>
            <a:ext cx="7921625" cy="7699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buClr>
                <a:srgbClr val="002060"/>
              </a:buClr>
              <a:buFont typeface="Wingdings" panose="05000000000000000000" pitchFamily="2" charset="2"/>
              <a:buChar char="v"/>
              <a:defRPr/>
            </a:pPr>
            <a:r>
              <a:rPr lang="pt-BR" sz="2200" b="1" dirty="0">
                <a:latin typeface="+mj-lt"/>
              </a:rPr>
              <a:t>Calcule os seguintes produtos: </a:t>
            </a:r>
            <a:r>
              <a:rPr lang="pt-BR" sz="2200" dirty="0">
                <a:solidFill>
                  <a:srgbClr val="FF0000"/>
                </a:solidFill>
                <a:latin typeface="+mj-lt"/>
              </a:rPr>
              <a:t>(aplica-se a distributividade e a soma ou subtração) </a:t>
            </a:r>
          </a:p>
        </p:txBody>
      </p:sp>
      <p:sp>
        <p:nvSpPr>
          <p:cNvPr id="5" name="Retângulo 4"/>
          <p:cNvSpPr/>
          <p:nvPr/>
        </p:nvSpPr>
        <p:spPr>
          <a:xfrm>
            <a:off x="971550" y="2913063"/>
            <a:ext cx="6624638" cy="4302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sz="2200" dirty="0">
                <a:latin typeface="+mj-lt"/>
              </a:rPr>
              <a:t>a) (2 + 3i) (3 </a:t>
            </a:r>
            <a:r>
              <a:rPr lang="pt-BR" sz="2200" dirty="0"/>
              <a:t>–</a:t>
            </a:r>
            <a:r>
              <a:rPr lang="pt-BR" sz="2200" dirty="0">
                <a:latin typeface="+mj-lt"/>
              </a:rPr>
              <a:t> 2i)                                                             </a:t>
            </a:r>
          </a:p>
        </p:txBody>
      </p:sp>
      <p:sp>
        <p:nvSpPr>
          <p:cNvPr id="6" name="Retângulo 5"/>
          <p:cNvSpPr/>
          <p:nvPr/>
        </p:nvSpPr>
        <p:spPr>
          <a:xfrm>
            <a:off x="1116013" y="3416300"/>
            <a:ext cx="4089400" cy="431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200" dirty="0">
                <a:latin typeface="+mj-lt"/>
              </a:rPr>
              <a:t>= (2)(3) – (2)(2i) + (3i)(3) – (3i)(2i) </a:t>
            </a:r>
          </a:p>
        </p:txBody>
      </p:sp>
      <p:sp>
        <p:nvSpPr>
          <p:cNvPr id="7" name="Retângulo 6"/>
          <p:cNvSpPr/>
          <p:nvPr/>
        </p:nvSpPr>
        <p:spPr>
          <a:xfrm>
            <a:off x="1116013" y="3921125"/>
            <a:ext cx="4473575" cy="4302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200" dirty="0">
                <a:latin typeface="+mj-lt"/>
              </a:rPr>
              <a:t>= 6 – 4i + 9i – 6i</a:t>
            </a:r>
            <a:r>
              <a:rPr lang="pt-BR" sz="2200" baseline="30000" dirty="0">
                <a:latin typeface="+mj-lt"/>
              </a:rPr>
              <a:t>2</a:t>
            </a:r>
            <a:r>
              <a:rPr lang="pt-BR" sz="2200" dirty="0">
                <a:latin typeface="+mj-lt"/>
              </a:rPr>
              <a:t> = 6 + 5i + 6 = </a:t>
            </a:r>
            <a:r>
              <a:rPr lang="pt-BR" sz="2200" dirty="0">
                <a:solidFill>
                  <a:srgbClr val="FF0000"/>
                </a:solidFill>
                <a:latin typeface="+mj-lt"/>
              </a:rPr>
              <a:t>12 + 5i </a:t>
            </a:r>
          </a:p>
        </p:txBody>
      </p:sp>
      <p:sp>
        <p:nvSpPr>
          <p:cNvPr id="9" name="Retângulo 8"/>
          <p:cNvSpPr/>
          <p:nvPr/>
        </p:nvSpPr>
        <p:spPr>
          <a:xfrm>
            <a:off x="957263" y="4570413"/>
            <a:ext cx="2044700" cy="4302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200" dirty="0">
                <a:latin typeface="+mj-lt"/>
              </a:rPr>
              <a:t>b) (1 + 3i) (1 + i) </a:t>
            </a:r>
          </a:p>
        </p:txBody>
      </p:sp>
      <p:sp>
        <p:nvSpPr>
          <p:cNvPr id="10" name="Retângulo 9"/>
          <p:cNvSpPr/>
          <p:nvPr/>
        </p:nvSpPr>
        <p:spPr>
          <a:xfrm>
            <a:off x="957263" y="5073650"/>
            <a:ext cx="3740150" cy="431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200" dirty="0">
                <a:latin typeface="+mj-lt"/>
              </a:rPr>
              <a:t>= (1)(1) + (1)(i) + (3i)(1) + (3i)(i)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1057275" y="5578475"/>
            <a:ext cx="4210050" cy="4302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200" dirty="0">
                <a:latin typeface="+mj-lt"/>
              </a:rPr>
              <a:t>= 1 + i +3i + 3i</a:t>
            </a:r>
            <a:r>
              <a:rPr lang="pt-BR" sz="2200" baseline="30000" dirty="0">
                <a:latin typeface="+mj-lt"/>
              </a:rPr>
              <a:t>2</a:t>
            </a:r>
            <a:r>
              <a:rPr lang="pt-BR" sz="2200" dirty="0">
                <a:latin typeface="+mj-lt"/>
              </a:rPr>
              <a:t> = 1 + 4i – 3 = </a:t>
            </a:r>
            <a:r>
              <a:rPr lang="pt-BR" sz="2200" dirty="0">
                <a:solidFill>
                  <a:srgbClr val="FF0000"/>
                </a:solidFill>
              </a:rPr>
              <a:t>–</a:t>
            </a:r>
            <a:r>
              <a:rPr lang="pt-BR" sz="2200" dirty="0">
                <a:solidFill>
                  <a:srgbClr val="FF0000"/>
                </a:solidFill>
                <a:latin typeface="+mj-lt"/>
              </a:rPr>
              <a:t> 2 + 4i</a:t>
            </a:r>
          </a:p>
        </p:txBody>
      </p:sp>
      <p:sp>
        <p:nvSpPr>
          <p:cNvPr id="17417" name="Rectangle 2"/>
          <p:cNvSpPr txBox="1">
            <a:spLocks noChangeArrowheads="1"/>
          </p:cNvSpPr>
          <p:nvPr/>
        </p:nvSpPr>
        <p:spPr bwMode="auto">
          <a:xfrm>
            <a:off x="457200" y="1125538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800" b="1"/>
              <a:t>EXEMPLO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6" grpId="0" build="p"/>
      <p:bldP spid="7" grpId="0" build="p"/>
      <p:bldP spid="9" grpId="0" build="p"/>
      <p:bldP spid="10" grpId="0" build="p"/>
      <p:bldP spid="11" grpId="0" build="p"/>
      <p:bldP spid="174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5000"/>
            <a:ext cx="8229600" cy="1139825"/>
          </a:xfrm>
        </p:spPr>
        <p:txBody>
          <a:bodyPr/>
          <a:lstStyle/>
          <a:p>
            <a:pPr eaLnBrk="1" hangingPunct="1"/>
            <a:r>
              <a:rPr lang="pt-BR" altLang="pt-BR" sz="2800" b="1" smtClean="0"/>
              <a:t>EXEMPLO 2 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28775"/>
            <a:ext cx="8075613" cy="1108075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buClr>
                <a:srgbClr val="002060"/>
              </a:buClr>
              <a:buFont typeface="Wingdings" panose="05000000000000000000" pitchFamily="2" charset="2"/>
              <a:buChar char="v"/>
              <a:defRPr/>
            </a:pPr>
            <a:r>
              <a:rPr lang="pt-BR" altLang="pt-BR" sz="2200" b="1" dirty="0" smtClean="0">
                <a:latin typeface="+mj-lt"/>
              </a:rPr>
              <a:t>Determinar o complexo z que satisfaz a igualdade seguinte 2z + 5z = 7 + 6i.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002060"/>
              </a:buClr>
              <a:buSzPct val="80000"/>
              <a:buFont typeface="Arial" panose="020B0604020202020204" pitchFamily="34" charset="0"/>
              <a:buNone/>
              <a:defRPr/>
            </a:pPr>
            <a:endParaRPr lang="pt-BR" altLang="pt-BR" sz="2200" dirty="0" smtClean="0">
              <a:latin typeface="+mj-lt"/>
            </a:endParaRPr>
          </a:p>
        </p:txBody>
      </p:sp>
      <p:sp>
        <p:nvSpPr>
          <p:cNvPr id="369677" name="Text Box 13"/>
          <p:cNvSpPr txBox="1">
            <a:spLocks noChangeArrowheads="1"/>
          </p:cNvSpPr>
          <p:nvPr/>
        </p:nvSpPr>
        <p:spPr bwMode="auto">
          <a:xfrm>
            <a:off x="900113" y="2938463"/>
            <a:ext cx="684053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15963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dirty="0" smtClean="0">
                <a:latin typeface="+mj-lt"/>
              </a:rPr>
              <a:t>Fazendo z = a + bi, com a e b reais, temos</a:t>
            </a:r>
          </a:p>
        </p:txBody>
      </p:sp>
      <p:sp>
        <p:nvSpPr>
          <p:cNvPr id="369678" name="Text Box 14"/>
          <p:cNvSpPr txBox="1">
            <a:spLocks noChangeArrowheads="1"/>
          </p:cNvSpPr>
          <p:nvPr/>
        </p:nvSpPr>
        <p:spPr bwMode="auto">
          <a:xfrm>
            <a:off x="900113" y="3475038"/>
            <a:ext cx="2376487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15963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2z + 5z = 7 + 6i</a:t>
            </a:r>
          </a:p>
        </p:txBody>
      </p:sp>
      <p:sp>
        <p:nvSpPr>
          <p:cNvPr id="369680" name="Text Box 16"/>
          <p:cNvSpPr txBox="1">
            <a:spLocks noChangeArrowheads="1"/>
          </p:cNvSpPr>
          <p:nvPr/>
        </p:nvSpPr>
        <p:spPr bwMode="auto">
          <a:xfrm>
            <a:off x="2771775" y="3443288"/>
            <a:ext cx="43180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15963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⇒</a:t>
            </a:r>
            <a:endParaRPr lang="pt-BR" altLang="pt-BR" sz="2200" dirty="0" smtClean="0">
              <a:latin typeface="+mj-lt"/>
            </a:endParaRPr>
          </a:p>
        </p:txBody>
      </p:sp>
      <p:sp>
        <p:nvSpPr>
          <p:cNvPr id="369696" name="Line 32"/>
          <p:cNvSpPr>
            <a:spLocks noChangeShapeType="1"/>
          </p:cNvSpPr>
          <p:nvPr/>
        </p:nvSpPr>
        <p:spPr bwMode="auto">
          <a:xfrm>
            <a:off x="1049338" y="2060575"/>
            <a:ext cx="1317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369697" name="Text Box 33"/>
          <p:cNvSpPr txBox="1">
            <a:spLocks noChangeArrowheads="1"/>
          </p:cNvSpPr>
          <p:nvPr/>
        </p:nvSpPr>
        <p:spPr bwMode="auto">
          <a:xfrm>
            <a:off x="3203575" y="3471863"/>
            <a:ext cx="403225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15963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dirty="0" smtClean="0">
                <a:latin typeface="+mj-lt"/>
              </a:rPr>
              <a:t>2(a + bi) + 5(a – bi) = 7 + 6i</a:t>
            </a:r>
          </a:p>
        </p:txBody>
      </p:sp>
      <p:sp>
        <p:nvSpPr>
          <p:cNvPr id="369698" name="Line 34"/>
          <p:cNvSpPr>
            <a:spLocks noChangeShapeType="1"/>
          </p:cNvSpPr>
          <p:nvPr/>
        </p:nvSpPr>
        <p:spPr bwMode="auto">
          <a:xfrm>
            <a:off x="1641475" y="3597275"/>
            <a:ext cx="1317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369699" name="Text Box 35"/>
          <p:cNvSpPr txBox="1">
            <a:spLocks noChangeArrowheads="1"/>
          </p:cNvSpPr>
          <p:nvPr/>
        </p:nvSpPr>
        <p:spPr bwMode="auto">
          <a:xfrm>
            <a:off x="971550" y="4005263"/>
            <a:ext cx="43180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15963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  <a:ea typeface="Arial Unicode MS" pitchFamily="34" charset="-128"/>
                <a:cs typeface="Arial Unicode MS" pitchFamily="34" charset="-128"/>
              </a:rPr>
              <a:t>⇒</a:t>
            </a:r>
            <a:endParaRPr lang="pt-BR" altLang="pt-BR" sz="2200" smtClean="0">
              <a:latin typeface="+mj-lt"/>
            </a:endParaRPr>
          </a:p>
        </p:txBody>
      </p:sp>
      <p:sp>
        <p:nvSpPr>
          <p:cNvPr id="369700" name="Text Box 36"/>
          <p:cNvSpPr txBox="1">
            <a:spLocks noChangeArrowheads="1"/>
          </p:cNvSpPr>
          <p:nvPr/>
        </p:nvSpPr>
        <p:spPr bwMode="auto">
          <a:xfrm>
            <a:off x="1331913" y="4022725"/>
            <a:ext cx="4032250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15963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dirty="0" smtClean="0">
                <a:latin typeface="+mj-lt"/>
              </a:rPr>
              <a:t>2a + 2bi + 5a – 5bi = 7 + 6i</a:t>
            </a:r>
          </a:p>
        </p:txBody>
      </p:sp>
      <p:sp>
        <p:nvSpPr>
          <p:cNvPr id="369701" name="Text Box 37"/>
          <p:cNvSpPr txBox="1">
            <a:spLocks noChangeArrowheads="1"/>
          </p:cNvSpPr>
          <p:nvPr/>
        </p:nvSpPr>
        <p:spPr bwMode="auto">
          <a:xfrm>
            <a:off x="971550" y="4556125"/>
            <a:ext cx="431800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15963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  <a:ea typeface="Arial Unicode MS" pitchFamily="34" charset="-128"/>
                <a:cs typeface="Arial Unicode MS" pitchFamily="34" charset="-128"/>
              </a:rPr>
              <a:t>⇒</a:t>
            </a:r>
            <a:endParaRPr lang="pt-BR" altLang="pt-BR" sz="2200" smtClean="0">
              <a:latin typeface="+mj-lt"/>
            </a:endParaRPr>
          </a:p>
        </p:txBody>
      </p:sp>
      <p:sp>
        <p:nvSpPr>
          <p:cNvPr id="369702" name="Text Box 38"/>
          <p:cNvSpPr txBox="1">
            <a:spLocks noChangeArrowheads="1"/>
          </p:cNvSpPr>
          <p:nvPr/>
        </p:nvSpPr>
        <p:spPr bwMode="auto">
          <a:xfrm>
            <a:off x="1331913" y="4556125"/>
            <a:ext cx="2490787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15963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dirty="0" smtClean="0">
                <a:latin typeface="+mj-lt"/>
              </a:rPr>
              <a:t>7a – 3bi = 7 + 6i</a:t>
            </a:r>
          </a:p>
        </p:txBody>
      </p:sp>
      <p:sp>
        <p:nvSpPr>
          <p:cNvPr id="369703" name="AutoShape 39"/>
          <p:cNvSpPr>
            <a:spLocks/>
          </p:cNvSpPr>
          <p:nvPr/>
        </p:nvSpPr>
        <p:spPr bwMode="auto">
          <a:xfrm>
            <a:off x="1403350" y="5230813"/>
            <a:ext cx="142875" cy="935037"/>
          </a:xfrm>
          <a:prstGeom prst="leftBrace">
            <a:avLst>
              <a:gd name="adj1" fmla="val 5453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369704" name="Text Box 40"/>
          <p:cNvSpPr txBox="1">
            <a:spLocks noChangeArrowheads="1"/>
          </p:cNvSpPr>
          <p:nvPr/>
        </p:nvSpPr>
        <p:spPr bwMode="auto">
          <a:xfrm>
            <a:off x="1517650" y="5189538"/>
            <a:ext cx="1108075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15963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7a = 7</a:t>
            </a:r>
          </a:p>
        </p:txBody>
      </p:sp>
      <p:sp>
        <p:nvSpPr>
          <p:cNvPr id="369705" name="Text Box 41"/>
          <p:cNvSpPr txBox="1">
            <a:spLocks noChangeArrowheads="1"/>
          </p:cNvSpPr>
          <p:nvPr/>
        </p:nvSpPr>
        <p:spPr bwMode="auto">
          <a:xfrm>
            <a:off x="1517650" y="5732463"/>
            <a:ext cx="1252538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15963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–3b = 6</a:t>
            </a:r>
          </a:p>
        </p:txBody>
      </p:sp>
      <p:sp>
        <p:nvSpPr>
          <p:cNvPr id="369706" name="Text Box 42"/>
          <p:cNvSpPr txBox="1">
            <a:spLocks noChangeArrowheads="1"/>
          </p:cNvSpPr>
          <p:nvPr/>
        </p:nvSpPr>
        <p:spPr bwMode="auto">
          <a:xfrm>
            <a:off x="971550" y="5445125"/>
            <a:ext cx="431800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15963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  <a:ea typeface="Arial Unicode MS" pitchFamily="34" charset="-128"/>
                <a:cs typeface="Arial Unicode MS" pitchFamily="34" charset="-128"/>
              </a:rPr>
              <a:t>⇒</a:t>
            </a:r>
            <a:endParaRPr lang="pt-BR" altLang="pt-BR" sz="2200" smtClean="0">
              <a:latin typeface="+mj-lt"/>
            </a:endParaRPr>
          </a:p>
        </p:txBody>
      </p:sp>
      <p:sp>
        <p:nvSpPr>
          <p:cNvPr id="369707" name="Text Box 43"/>
          <p:cNvSpPr txBox="1">
            <a:spLocks noChangeArrowheads="1"/>
          </p:cNvSpPr>
          <p:nvPr/>
        </p:nvSpPr>
        <p:spPr bwMode="auto">
          <a:xfrm>
            <a:off x="2554288" y="5445125"/>
            <a:ext cx="431800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15963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  <a:ea typeface="Arial Unicode MS" pitchFamily="34" charset="-128"/>
                <a:cs typeface="Arial Unicode MS" pitchFamily="34" charset="-128"/>
              </a:rPr>
              <a:t>⇒</a:t>
            </a:r>
            <a:endParaRPr lang="pt-BR" altLang="pt-BR" sz="2200" smtClean="0">
              <a:latin typeface="+mj-lt"/>
            </a:endParaRPr>
          </a:p>
        </p:txBody>
      </p:sp>
      <p:sp>
        <p:nvSpPr>
          <p:cNvPr id="369708" name="Text Box 44"/>
          <p:cNvSpPr txBox="1">
            <a:spLocks noChangeArrowheads="1"/>
          </p:cNvSpPr>
          <p:nvPr/>
        </p:nvSpPr>
        <p:spPr bwMode="auto">
          <a:xfrm>
            <a:off x="2914650" y="5448300"/>
            <a:ext cx="2260600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15963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a = 1   e   b = –2</a:t>
            </a:r>
          </a:p>
        </p:txBody>
      </p:sp>
      <p:sp>
        <p:nvSpPr>
          <p:cNvPr id="369709" name="Text Box 45"/>
          <p:cNvSpPr txBox="1">
            <a:spLocks noChangeArrowheads="1"/>
          </p:cNvSpPr>
          <p:nvPr/>
        </p:nvSpPr>
        <p:spPr bwMode="auto">
          <a:xfrm>
            <a:off x="5146675" y="5419725"/>
            <a:ext cx="1655763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smtClean="0">
                <a:solidFill>
                  <a:srgbClr val="FF0000"/>
                </a:solidFill>
                <a:latin typeface="+mj-lt"/>
              </a:rPr>
              <a:t>z = 1 – 2i</a:t>
            </a:r>
          </a:p>
        </p:txBody>
      </p:sp>
      <p:sp>
        <p:nvSpPr>
          <p:cNvPr id="369710" name="Text Box 46"/>
          <p:cNvSpPr txBox="1">
            <a:spLocks noChangeArrowheads="1"/>
          </p:cNvSpPr>
          <p:nvPr/>
        </p:nvSpPr>
        <p:spPr bwMode="auto">
          <a:xfrm>
            <a:off x="4786313" y="5445125"/>
            <a:ext cx="431800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15963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  <a:ea typeface="Arial Unicode MS" pitchFamily="34" charset="-128"/>
                <a:cs typeface="Arial Unicode MS" pitchFamily="34" charset="-128"/>
              </a:rPr>
              <a:t>⇒</a:t>
            </a:r>
            <a:endParaRPr lang="pt-BR" altLang="pt-BR" sz="2200" smtClean="0">
              <a:latin typeface="+mj-lt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819150" y="2492375"/>
            <a:ext cx="1428750" cy="396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u="sng" kern="0" dirty="0">
                <a:latin typeface="Calibri" panose="020F0502020204030204" pitchFamily="34" charset="0"/>
                <a:cs typeface="Arial" pitchFamily="34" charset="0"/>
              </a:rPr>
              <a:t>Resolução</a:t>
            </a: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369667" grpId="0" build="p"/>
      <p:bldP spid="369677" grpId="0"/>
      <p:bldP spid="369678" grpId="0"/>
      <p:bldP spid="369680" grpId="0"/>
      <p:bldP spid="369697" grpId="0"/>
      <p:bldP spid="369699" grpId="0"/>
      <p:bldP spid="369700" grpId="0"/>
      <p:bldP spid="369701" grpId="0"/>
      <p:bldP spid="369702" grpId="0"/>
      <p:bldP spid="369703" grpId="0" animBg="1"/>
      <p:bldP spid="369704" grpId="0"/>
      <p:bldP spid="369705" grpId="0"/>
      <p:bldP spid="369706" grpId="0"/>
      <p:bldP spid="369707" grpId="0"/>
      <p:bldP spid="369708" grpId="0"/>
      <p:bldP spid="369709" grpId="0"/>
      <p:bldP spid="369710" grpId="0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850"/>
            <a:ext cx="8229600" cy="1139825"/>
          </a:xfrm>
        </p:spPr>
        <p:txBody>
          <a:bodyPr/>
          <a:lstStyle/>
          <a:p>
            <a:pPr eaLnBrk="1" hangingPunct="1"/>
            <a:r>
              <a:rPr lang="pt-BR" altLang="pt-BR" sz="2800" b="1" smtClean="0"/>
              <a:t>EXEMPLO 3 </a:t>
            </a:r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16113"/>
            <a:ext cx="8075613" cy="11080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Clr>
                <a:srgbClr val="002060"/>
              </a:buClr>
              <a:buFont typeface="Wingdings" panose="05000000000000000000" pitchFamily="2" charset="2"/>
              <a:buChar char="v"/>
              <a:defRPr/>
            </a:pPr>
            <a:r>
              <a:rPr lang="pt-BR" altLang="pt-BR" sz="2200" b="1" dirty="0" smtClean="0">
                <a:latin typeface="+mj-lt"/>
              </a:rPr>
              <a:t>Obter o complexo z que, multiplicado por 2 – i, resulta 8 + i.</a:t>
            </a:r>
          </a:p>
          <a:p>
            <a:pPr eaLnBrk="1" fontAlgn="auto" hangingPunct="1">
              <a:spcAft>
                <a:spcPts val="0"/>
              </a:spcAft>
              <a:buClr>
                <a:srgbClr val="002060"/>
              </a:buClr>
              <a:buSzPct val="80000"/>
              <a:buFont typeface="Wingdings" panose="05000000000000000000" pitchFamily="2" charset="2"/>
              <a:buChar char="v"/>
              <a:defRPr/>
            </a:pPr>
            <a:endParaRPr lang="pt-BR" altLang="pt-BR" sz="2200" b="1" dirty="0" smtClean="0">
              <a:latin typeface="+mj-lt"/>
            </a:endParaRPr>
          </a:p>
        </p:txBody>
      </p:sp>
      <p:sp>
        <p:nvSpPr>
          <p:cNvPr id="378884" name="Text Box 4"/>
          <p:cNvSpPr txBox="1">
            <a:spLocks noChangeArrowheads="1"/>
          </p:cNvSpPr>
          <p:nvPr/>
        </p:nvSpPr>
        <p:spPr bwMode="auto">
          <a:xfrm>
            <a:off x="900113" y="3028950"/>
            <a:ext cx="2303462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15963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z.(2 – i) = 8 + i</a:t>
            </a:r>
          </a:p>
        </p:txBody>
      </p:sp>
      <p:sp>
        <p:nvSpPr>
          <p:cNvPr id="378885" name="Text Box 5"/>
          <p:cNvSpPr txBox="1">
            <a:spLocks noChangeArrowheads="1"/>
          </p:cNvSpPr>
          <p:nvPr/>
        </p:nvSpPr>
        <p:spPr bwMode="auto">
          <a:xfrm>
            <a:off x="900113" y="3676650"/>
            <a:ext cx="6840537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15963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dirty="0" smtClean="0">
                <a:latin typeface="+mj-lt"/>
              </a:rPr>
              <a:t>Fazendo z = a + bi, com a e b reais, temos</a:t>
            </a:r>
          </a:p>
        </p:txBody>
      </p:sp>
      <p:sp>
        <p:nvSpPr>
          <p:cNvPr id="378886" name="Text Box 6"/>
          <p:cNvSpPr txBox="1">
            <a:spLocks noChangeArrowheads="1"/>
          </p:cNvSpPr>
          <p:nvPr/>
        </p:nvSpPr>
        <p:spPr bwMode="auto">
          <a:xfrm>
            <a:off x="900113" y="4281488"/>
            <a:ext cx="3095625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15963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(a + bi).(2 – i) = 8 + i</a:t>
            </a:r>
          </a:p>
        </p:txBody>
      </p:sp>
      <p:sp>
        <p:nvSpPr>
          <p:cNvPr id="378887" name="Text Box 7"/>
          <p:cNvSpPr txBox="1">
            <a:spLocks noChangeArrowheads="1"/>
          </p:cNvSpPr>
          <p:nvPr/>
        </p:nvSpPr>
        <p:spPr bwMode="auto">
          <a:xfrm>
            <a:off x="3779838" y="4270375"/>
            <a:ext cx="2447925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15963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2a – ai + 2bi – bi</a:t>
            </a:r>
            <a:r>
              <a:rPr lang="pt-BR" altLang="pt-BR" sz="2200" baseline="30000" smtClean="0">
                <a:latin typeface="+mj-lt"/>
              </a:rPr>
              <a:t>2</a:t>
            </a:r>
            <a:endParaRPr lang="pt-BR" altLang="pt-BR" sz="2200" smtClean="0">
              <a:latin typeface="+mj-lt"/>
            </a:endParaRPr>
          </a:p>
        </p:txBody>
      </p:sp>
      <p:sp>
        <p:nvSpPr>
          <p:cNvPr id="378888" name="Text Box 8"/>
          <p:cNvSpPr txBox="1">
            <a:spLocks noChangeArrowheads="1"/>
          </p:cNvSpPr>
          <p:nvPr/>
        </p:nvSpPr>
        <p:spPr bwMode="auto">
          <a:xfrm>
            <a:off x="3348038" y="4267200"/>
            <a:ext cx="431800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15963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  <a:ea typeface="Arial Unicode MS" pitchFamily="34" charset="-128"/>
                <a:cs typeface="Arial Unicode MS" pitchFamily="34" charset="-128"/>
              </a:rPr>
              <a:t>⇒</a:t>
            </a:r>
            <a:endParaRPr lang="pt-BR" altLang="pt-BR" sz="2200" smtClean="0">
              <a:latin typeface="+mj-lt"/>
            </a:endParaRPr>
          </a:p>
        </p:txBody>
      </p:sp>
      <p:sp>
        <p:nvSpPr>
          <p:cNvPr id="378889" name="Text Box 9"/>
          <p:cNvSpPr txBox="1">
            <a:spLocks noChangeArrowheads="1"/>
          </p:cNvSpPr>
          <p:nvPr/>
        </p:nvSpPr>
        <p:spPr bwMode="auto">
          <a:xfrm>
            <a:off x="5867400" y="4281488"/>
            <a:ext cx="1223963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15963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=  8 + i</a:t>
            </a:r>
          </a:p>
        </p:txBody>
      </p:sp>
      <p:sp>
        <p:nvSpPr>
          <p:cNvPr id="378890" name="Text Box 10"/>
          <p:cNvSpPr txBox="1">
            <a:spLocks noChangeArrowheads="1"/>
          </p:cNvSpPr>
          <p:nvPr/>
        </p:nvSpPr>
        <p:spPr bwMode="auto">
          <a:xfrm>
            <a:off x="1358900" y="4892675"/>
            <a:ext cx="2447925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15963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2a – ai + 2bi + b</a:t>
            </a:r>
          </a:p>
        </p:txBody>
      </p:sp>
      <p:sp>
        <p:nvSpPr>
          <p:cNvPr id="378891" name="Text Box 11"/>
          <p:cNvSpPr txBox="1">
            <a:spLocks noChangeArrowheads="1"/>
          </p:cNvSpPr>
          <p:nvPr/>
        </p:nvSpPr>
        <p:spPr bwMode="auto">
          <a:xfrm>
            <a:off x="941388" y="4889500"/>
            <a:ext cx="431800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15963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  <a:ea typeface="Arial Unicode MS" pitchFamily="34" charset="-128"/>
                <a:cs typeface="Arial Unicode MS" pitchFamily="34" charset="-128"/>
              </a:rPr>
              <a:t>⇒</a:t>
            </a:r>
            <a:endParaRPr lang="pt-BR" altLang="pt-BR" sz="2200" smtClean="0">
              <a:latin typeface="+mj-lt"/>
            </a:endParaRPr>
          </a:p>
        </p:txBody>
      </p:sp>
      <p:sp>
        <p:nvSpPr>
          <p:cNvPr id="378892" name="Text Box 12"/>
          <p:cNvSpPr txBox="1">
            <a:spLocks noChangeArrowheads="1"/>
          </p:cNvSpPr>
          <p:nvPr/>
        </p:nvSpPr>
        <p:spPr bwMode="auto">
          <a:xfrm>
            <a:off x="3303588" y="4903788"/>
            <a:ext cx="1223962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15963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=  8 + i</a:t>
            </a:r>
          </a:p>
        </p:txBody>
      </p:sp>
      <p:sp>
        <p:nvSpPr>
          <p:cNvPr id="378893" name="Text Box 13"/>
          <p:cNvSpPr txBox="1">
            <a:spLocks noChangeArrowheads="1"/>
          </p:cNvSpPr>
          <p:nvPr/>
        </p:nvSpPr>
        <p:spPr bwMode="auto">
          <a:xfrm>
            <a:off x="1358900" y="5468938"/>
            <a:ext cx="2447925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15963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2a + b + (2b – a)i</a:t>
            </a:r>
          </a:p>
        </p:txBody>
      </p:sp>
      <p:sp>
        <p:nvSpPr>
          <p:cNvPr id="378894" name="Text Box 14"/>
          <p:cNvSpPr txBox="1">
            <a:spLocks noChangeArrowheads="1"/>
          </p:cNvSpPr>
          <p:nvPr/>
        </p:nvSpPr>
        <p:spPr bwMode="auto">
          <a:xfrm>
            <a:off x="941388" y="5451475"/>
            <a:ext cx="431800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15963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  <a:ea typeface="Arial Unicode MS" pitchFamily="34" charset="-128"/>
                <a:cs typeface="Arial Unicode MS" pitchFamily="34" charset="-128"/>
              </a:rPr>
              <a:t>⇒</a:t>
            </a:r>
            <a:endParaRPr lang="pt-BR" altLang="pt-BR" sz="2200" smtClean="0">
              <a:latin typeface="+mj-lt"/>
            </a:endParaRPr>
          </a:p>
        </p:txBody>
      </p:sp>
      <p:sp>
        <p:nvSpPr>
          <p:cNvPr id="378895" name="Text Box 15"/>
          <p:cNvSpPr txBox="1">
            <a:spLocks noChangeArrowheads="1"/>
          </p:cNvSpPr>
          <p:nvPr/>
        </p:nvSpPr>
        <p:spPr bwMode="auto">
          <a:xfrm>
            <a:off x="3375025" y="5480050"/>
            <a:ext cx="1223963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15963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dirty="0" smtClean="0">
                <a:latin typeface="+mj-lt"/>
              </a:rPr>
              <a:t>=  8 + i</a:t>
            </a:r>
          </a:p>
        </p:txBody>
      </p:sp>
      <p:sp>
        <p:nvSpPr>
          <p:cNvPr id="378896" name="Text Box 16"/>
          <p:cNvSpPr txBox="1">
            <a:spLocks noChangeArrowheads="1"/>
          </p:cNvSpPr>
          <p:nvPr/>
        </p:nvSpPr>
        <p:spPr bwMode="auto">
          <a:xfrm>
            <a:off x="5030788" y="5189538"/>
            <a:ext cx="2016125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2a + b = 8</a:t>
            </a:r>
          </a:p>
        </p:txBody>
      </p:sp>
      <p:sp>
        <p:nvSpPr>
          <p:cNvPr id="378897" name="Text Box 17"/>
          <p:cNvSpPr txBox="1">
            <a:spLocks noChangeArrowheads="1"/>
          </p:cNvSpPr>
          <p:nvPr/>
        </p:nvSpPr>
        <p:spPr bwMode="auto">
          <a:xfrm>
            <a:off x="5030788" y="5694363"/>
            <a:ext cx="1871662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2b – a = 1</a:t>
            </a:r>
          </a:p>
        </p:txBody>
      </p:sp>
      <p:sp>
        <p:nvSpPr>
          <p:cNvPr id="378898" name="AutoShape 18"/>
          <p:cNvSpPr>
            <a:spLocks/>
          </p:cNvSpPr>
          <p:nvPr/>
        </p:nvSpPr>
        <p:spPr bwMode="auto">
          <a:xfrm>
            <a:off x="4930775" y="5230813"/>
            <a:ext cx="142875" cy="935037"/>
          </a:xfrm>
          <a:prstGeom prst="leftBrace">
            <a:avLst>
              <a:gd name="adj1" fmla="val 5453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378899" name="Text Box 19"/>
          <p:cNvSpPr txBox="1">
            <a:spLocks noChangeArrowheads="1"/>
          </p:cNvSpPr>
          <p:nvPr/>
        </p:nvSpPr>
        <p:spPr bwMode="auto">
          <a:xfrm>
            <a:off x="4311650" y="5476875"/>
            <a:ext cx="431800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15963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  <a:ea typeface="Arial Unicode MS" pitchFamily="34" charset="-128"/>
                <a:cs typeface="Arial Unicode MS" pitchFamily="34" charset="-128"/>
              </a:rPr>
              <a:t>⇒</a:t>
            </a:r>
            <a:endParaRPr lang="pt-BR" altLang="pt-BR" sz="2200" smtClean="0">
              <a:latin typeface="+mj-lt"/>
            </a:endParaRPr>
          </a:p>
        </p:txBody>
      </p:sp>
      <p:sp>
        <p:nvSpPr>
          <p:cNvPr id="21" name="Seta entalhada para a direita 20"/>
          <p:cNvSpPr/>
          <p:nvPr/>
        </p:nvSpPr>
        <p:spPr>
          <a:xfrm>
            <a:off x="8131175" y="5805488"/>
            <a:ext cx="762000" cy="484187"/>
          </a:xfrm>
          <a:prstGeom prst="notchedRightArrow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819150" y="2565400"/>
            <a:ext cx="1428750" cy="396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u="sng" kern="0" dirty="0">
                <a:latin typeface="Calibri" panose="020F0502020204030204" pitchFamily="34" charset="0"/>
                <a:cs typeface="Arial" pitchFamily="34" charset="0"/>
              </a:rPr>
              <a:t>Resolução</a:t>
            </a: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  <p:bldP spid="378883" grpId="0" build="p"/>
      <p:bldP spid="378884" grpId="0"/>
      <p:bldP spid="378885" grpId="0"/>
      <p:bldP spid="378886" grpId="0"/>
      <p:bldP spid="378887" grpId="0"/>
      <p:bldP spid="378888" grpId="0"/>
      <p:bldP spid="378889" grpId="0"/>
      <p:bldP spid="378890" grpId="0"/>
      <p:bldP spid="378891" grpId="0"/>
      <p:bldP spid="378892" grpId="0"/>
      <p:bldP spid="378893" grpId="0"/>
      <p:bldP spid="378894" grpId="0"/>
      <p:bldP spid="378895" grpId="0"/>
      <p:bldP spid="378896" grpId="0"/>
      <p:bldP spid="378897" grpId="0"/>
      <p:bldP spid="378898" grpId="0" animBg="1"/>
      <p:bldP spid="378899" grpId="0"/>
      <p:bldP spid="21" grpId="0" animBg="1"/>
      <p:bldP spid="21" grpId="1" animBg="1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3" name="Text Box 5"/>
          <p:cNvSpPr txBox="1">
            <a:spLocks noChangeArrowheads="1"/>
          </p:cNvSpPr>
          <p:nvPr/>
        </p:nvSpPr>
        <p:spPr bwMode="auto">
          <a:xfrm>
            <a:off x="900113" y="1196975"/>
            <a:ext cx="6840537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15963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dirty="0" smtClean="0">
                <a:latin typeface="+mj-lt"/>
              </a:rPr>
              <a:t>Resolvendo o sistema, chegamos a:</a:t>
            </a:r>
          </a:p>
        </p:txBody>
      </p:sp>
      <p:sp>
        <p:nvSpPr>
          <p:cNvPr id="370704" name="Text Box 16"/>
          <p:cNvSpPr txBox="1">
            <a:spLocks noChangeArrowheads="1"/>
          </p:cNvSpPr>
          <p:nvPr/>
        </p:nvSpPr>
        <p:spPr bwMode="auto">
          <a:xfrm>
            <a:off x="1116013" y="1916113"/>
            <a:ext cx="20161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2a + b = 8</a:t>
            </a:r>
          </a:p>
        </p:txBody>
      </p:sp>
      <p:sp>
        <p:nvSpPr>
          <p:cNvPr id="370705" name="Text Box 17"/>
          <p:cNvSpPr txBox="1">
            <a:spLocks noChangeArrowheads="1"/>
          </p:cNvSpPr>
          <p:nvPr/>
        </p:nvSpPr>
        <p:spPr bwMode="auto">
          <a:xfrm>
            <a:off x="1116013" y="2420938"/>
            <a:ext cx="1871662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2b – a = 1</a:t>
            </a:r>
          </a:p>
        </p:txBody>
      </p:sp>
      <p:sp>
        <p:nvSpPr>
          <p:cNvPr id="370706" name="AutoShape 18"/>
          <p:cNvSpPr>
            <a:spLocks/>
          </p:cNvSpPr>
          <p:nvPr/>
        </p:nvSpPr>
        <p:spPr bwMode="auto">
          <a:xfrm>
            <a:off x="1016000" y="1957388"/>
            <a:ext cx="142875" cy="935037"/>
          </a:xfrm>
          <a:prstGeom prst="leftBrace">
            <a:avLst>
              <a:gd name="adj1" fmla="val 5453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370708" name="Text Box 20"/>
          <p:cNvSpPr txBox="1">
            <a:spLocks noChangeArrowheads="1"/>
          </p:cNvSpPr>
          <p:nvPr/>
        </p:nvSpPr>
        <p:spPr bwMode="auto">
          <a:xfrm>
            <a:off x="2339975" y="2419350"/>
            <a:ext cx="8636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dirty="0" smtClean="0">
                <a:solidFill>
                  <a:srgbClr val="002060"/>
                </a:solidFill>
                <a:latin typeface="+mj-lt"/>
              </a:rPr>
              <a:t>x (2)</a:t>
            </a:r>
          </a:p>
        </p:txBody>
      </p:sp>
      <p:sp>
        <p:nvSpPr>
          <p:cNvPr id="370709" name="Text Box 21"/>
          <p:cNvSpPr txBox="1">
            <a:spLocks noChangeArrowheads="1"/>
          </p:cNvSpPr>
          <p:nvPr/>
        </p:nvSpPr>
        <p:spPr bwMode="auto">
          <a:xfrm>
            <a:off x="3203575" y="2174875"/>
            <a:ext cx="4318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15963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  <a:ea typeface="Arial Unicode MS" pitchFamily="34" charset="-128"/>
                <a:cs typeface="Arial Unicode MS" pitchFamily="34" charset="-128"/>
              </a:rPr>
              <a:t>⇒</a:t>
            </a:r>
            <a:endParaRPr lang="pt-BR" altLang="pt-BR" sz="2200" smtClean="0">
              <a:latin typeface="+mj-lt"/>
            </a:endParaRPr>
          </a:p>
        </p:txBody>
      </p:sp>
      <p:sp>
        <p:nvSpPr>
          <p:cNvPr id="370710" name="Text Box 22"/>
          <p:cNvSpPr txBox="1">
            <a:spLocks noChangeArrowheads="1"/>
          </p:cNvSpPr>
          <p:nvPr/>
        </p:nvSpPr>
        <p:spPr bwMode="auto">
          <a:xfrm>
            <a:off x="3922713" y="1916113"/>
            <a:ext cx="20161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2a + b = 8</a:t>
            </a:r>
          </a:p>
        </p:txBody>
      </p:sp>
      <p:sp>
        <p:nvSpPr>
          <p:cNvPr id="370711" name="Text Box 23"/>
          <p:cNvSpPr txBox="1">
            <a:spLocks noChangeArrowheads="1"/>
          </p:cNvSpPr>
          <p:nvPr/>
        </p:nvSpPr>
        <p:spPr bwMode="auto">
          <a:xfrm>
            <a:off x="3922713" y="2420938"/>
            <a:ext cx="1871662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4b – 2a = 2</a:t>
            </a:r>
          </a:p>
        </p:txBody>
      </p:sp>
      <p:sp>
        <p:nvSpPr>
          <p:cNvPr id="370712" name="AutoShape 24"/>
          <p:cNvSpPr>
            <a:spLocks/>
          </p:cNvSpPr>
          <p:nvPr/>
        </p:nvSpPr>
        <p:spPr bwMode="auto">
          <a:xfrm>
            <a:off x="3822700" y="1957388"/>
            <a:ext cx="142875" cy="935037"/>
          </a:xfrm>
          <a:prstGeom prst="leftBrace">
            <a:avLst>
              <a:gd name="adj1" fmla="val 5453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370713" name="Text Box 25"/>
          <p:cNvSpPr txBox="1">
            <a:spLocks noChangeArrowheads="1"/>
          </p:cNvSpPr>
          <p:nvPr/>
        </p:nvSpPr>
        <p:spPr bwMode="auto">
          <a:xfrm>
            <a:off x="5435600" y="2203450"/>
            <a:ext cx="50323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smtClean="0">
                <a:solidFill>
                  <a:srgbClr val="002060"/>
                </a:solidFill>
                <a:latin typeface="+mj-lt"/>
              </a:rPr>
              <a:t>+</a:t>
            </a:r>
          </a:p>
        </p:txBody>
      </p:sp>
      <p:sp>
        <p:nvSpPr>
          <p:cNvPr id="370714" name="Line 26"/>
          <p:cNvSpPr>
            <a:spLocks noChangeShapeType="1"/>
          </p:cNvSpPr>
          <p:nvPr/>
        </p:nvSpPr>
        <p:spPr bwMode="auto">
          <a:xfrm>
            <a:off x="3922713" y="2938463"/>
            <a:ext cx="19446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370715" name="Text Box 27"/>
          <p:cNvSpPr txBox="1">
            <a:spLocks noChangeArrowheads="1"/>
          </p:cNvSpPr>
          <p:nvPr/>
        </p:nvSpPr>
        <p:spPr bwMode="auto">
          <a:xfrm>
            <a:off x="3995738" y="3043238"/>
            <a:ext cx="136683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5b = 10</a:t>
            </a:r>
          </a:p>
        </p:txBody>
      </p:sp>
      <p:sp>
        <p:nvSpPr>
          <p:cNvPr id="370716" name="Text Box 28"/>
          <p:cNvSpPr txBox="1">
            <a:spLocks noChangeArrowheads="1"/>
          </p:cNvSpPr>
          <p:nvPr/>
        </p:nvSpPr>
        <p:spPr bwMode="auto">
          <a:xfrm>
            <a:off x="5003800" y="3014663"/>
            <a:ext cx="4318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15963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  <a:ea typeface="Arial Unicode MS" pitchFamily="34" charset="-128"/>
                <a:cs typeface="Arial Unicode MS" pitchFamily="34" charset="-128"/>
              </a:rPr>
              <a:t>⇒</a:t>
            </a:r>
            <a:endParaRPr lang="pt-BR" altLang="pt-BR" sz="2200" smtClean="0">
              <a:latin typeface="+mj-lt"/>
            </a:endParaRPr>
          </a:p>
        </p:txBody>
      </p:sp>
      <p:sp>
        <p:nvSpPr>
          <p:cNvPr id="370717" name="Text Box 29"/>
          <p:cNvSpPr txBox="1">
            <a:spLocks noChangeArrowheads="1"/>
          </p:cNvSpPr>
          <p:nvPr/>
        </p:nvSpPr>
        <p:spPr bwMode="auto">
          <a:xfrm>
            <a:off x="5435600" y="3040063"/>
            <a:ext cx="136683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dirty="0" smtClean="0">
                <a:latin typeface="+mj-lt"/>
              </a:rPr>
              <a:t>b = 2</a:t>
            </a:r>
          </a:p>
        </p:txBody>
      </p:sp>
      <p:sp>
        <p:nvSpPr>
          <p:cNvPr id="370718" name="Text Box 30"/>
          <p:cNvSpPr txBox="1">
            <a:spLocks noChangeArrowheads="1"/>
          </p:cNvSpPr>
          <p:nvPr/>
        </p:nvSpPr>
        <p:spPr bwMode="auto">
          <a:xfrm>
            <a:off x="1116013" y="3663950"/>
            <a:ext cx="4318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15963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  <a:ea typeface="Arial Unicode MS" pitchFamily="34" charset="-128"/>
                <a:cs typeface="Arial Unicode MS" pitchFamily="34" charset="-128"/>
              </a:rPr>
              <a:t>⇒</a:t>
            </a:r>
            <a:endParaRPr lang="pt-BR" altLang="pt-BR" sz="2200" smtClean="0">
              <a:latin typeface="+mj-lt"/>
            </a:endParaRPr>
          </a:p>
        </p:txBody>
      </p:sp>
      <p:sp>
        <p:nvSpPr>
          <p:cNvPr id="370719" name="Text Box 31"/>
          <p:cNvSpPr txBox="1">
            <a:spLocks noChangeArrowheads="1"/>
          </p:cNvSpPr>
          <p:nvPr/>
        </p:nvSpPr>
        <p:spPr bwMode="auto">
          <a:xfrm>
            <a:off x="1620838" y="3663950"/>
            <a:ext cx="1655762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dirty="0" smtClean="0">
                <a:latin typeface="+mj-lt"/>
              </a:rPr>
              <a:t>2a + </a:t>
            </a:r>
            <a:r>
              <a:rPr lang="pt-BR" altLang="pt-BR" sz="2200" dirty="0" smtClean="0">
                <a:solidFill>
                  <a:srgbClr val="002060"/>
                </a:solidFill>
                <a:latin typeface="+mj-lt"/>
              </a:rPr>
              <a:t>2</a:t>
            </a:r>
            <a:r>
              <a:rPr lang="pt-BR" altLang="pt-BR" sz="2200" dirty="0" smtClean="0">
                <a:latin typeface="+mj-lt"/>
              </a:rPr>
              <a:t> = 8</a:t>
            </a:r>
          </a:p>
        </p:txBody>
      </p:sp>
      <p:sp>
        <p:nvSpPr>
          <p:cNvPr id="370720" name="Text Box 32"/>
          <p:cNvSpPr txBox="1">
            <a:spLocks noChangeArrowheads="1"/>
          </p:cNvSpPr>
          <p:nvPr/>
        </p:nvSpPr>
        <p:spPr bwMode="auto">
          <a:xfrm>
            <a:off x="1135063" y="4268788"/>
            <a:ext cx="4318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15963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⇒</a:t>
            </a:r>
            <a:endParaRPr lang="pt-BR" altLang="pt-BR" sz="2200" dirty="0" smtClean="0">
              <a:latin typeface="+mj-lt"/>
            </a:endParaRPr>
          </a:p>
        </p:txBody>
      </p:sp>
      <p:sp>
        <p:nvSpPr>
          <p:cNvPr id="370721" name="Text Box 33"/>
          <p:cNvSpPr txBox="1">
            <a:spLocks noChangeArrowheads="1"/>
          </p:cNvSpPr>
          <p:nvPr/>
        </p:nvSpPr>
        <p:spPr bwMode="auto">
          <a:xfrm>
            <a:off x="1639888" y="4268788"/>
            <a:ext cx="1655762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a = 3</a:t>
            </a:r>
          </a:p>
        </p:txBody>
      </p:sp>
      <p:sp>
        <p:nvSpPr>
          <p:cNvPr id="370722" name="Text Box 34"/>
          <p:cNvSpPr txBox="1">
            <a:spLocks noChangeArrowheads="1"/>
          </p:cNvSpPr>
          <p:nvPr/>
        </p:nvSpPr>
        <p:spPr bwMode="auto">
          <a:xfrm>
            <a:off x="1116013" y="4840288"/>
            <a:ext cx="43180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15963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  <a:ea typeface="Arial Unicode MS" pitchFamily="34" charset="-128"/>
                <a:cs typeface="Arial Unicode MS" pitchFamily="34" charset="-128"/>
              </a:rPr>
              <a:t>⇒</a:t>
            </a:r>
            <a:endParaRPr lang="pt-BR" altLang="pt-BR" sz="2200" smtClean="0">
              <a:latin typeface="+mj-lt"/>
            </a:endParaRPr>
          </a:p>
        </p:txBody>
      </p:sp>
      <p:sp>
        <p:nvSpPr>
          <p:cNvPr id="370723" name="Text Box 35"/>
          <p:cNvSpPr txBox="1">
            <a:spLocks noChangeArrowheads="1"/>
          </p:cNvSpPr>
          <p:nvPr/>
        </p:nvSpPr>
        <p:spPr bwMode="auto">
          <a:xfrm>
            <a:off x="1620838" y="4840288"/>
            <a:ext cx="1655762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dirty="0" smtClean="0">
                <a:latin typeface="+mj-lt"/>
              </a:rPr>
              <a:t>z = a + bi</a:t>
            </a:r>
          </a:p>
        </p:txBody>
      </p:sp>
      <p:sp>
        <p:nvSpPr>
          <p:cNvPr id="370725" name="Text Box 37"/>
          <p:cNvSpPr txBox="1">
            <a:spLocks noChangeArrowheads="1"/>
          </p:cNvSpPr>
          <p:nvPr/>
        </p:nvSpPr>
        <p:spPr bwMode="auto">
          <a:xfrm>
            <a:off x="1130300" y="5446713"/>
            <a:ext cx="43180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15963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  <a:ea typeface="Arial Unicode MS" pitchFamily="34" charset="-128"/>
                <a:cs typeface="Arial Unicode MS" pitchFamily="34" charset="-128"/>
              </a:rPr>
              <a:t>⇒</a:t>
            </a:r>
            <a:endParaRPr lang="pt-BR" altLang="pt-BR" sz="2200" smtClean="0">
              <a:latin typeface="+mj-lt"/>
            </a:endParaRPr>
          </a:p>
        </p:txBody>
      </p:sp>
      <p:sp>
        <p:nvSpPr>
          <p:cNvPr id="370726" name="Text Box 38"/>
          <p:cNvSpPr txBox="1">
            <a:spLocks noChangeArrowheads="1"/>
          </p:cNvSpPr>
          <p:nvPr/>
        </p:nvSpPr>
        <p:spPr bwMode="auto">
          <a:xfrm>
            <a:off x="1635125" y="5441950"/>
            <a:ext cx="1655763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dirty="0" smtClean="0">
                <a:solidFill>
                  <a:srgbClr val="FF0000"/>
                </a:solidFill>
                <a:latin typeface="+mj-lt"/>
              </a:rPr>
              <a:t>z = 3 + 2i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3" grpId="0"/>
      <p:bldP spid="370704" grpId="0"/>
      <p:bldP spid="370705" grpId="0"/>
      <p:bldP spid="370706" grpId="0" animBg="1"/>
      <p:bldP spid="370708" grpId="0"/>
      <p:bldP spid="370709" grpId="0"/>
      <p:bldP spid="370710" grpId="0"/>
      <p:bldP spid="370711" grpId="0"/>
      <p:bldP spid="370712" grpId="0" animBg="1"/>
      <p:bldP spid="370713" grpId="0"/>
      <p:bldP spid="370715" grpId="0"/>
      <p:bldP spid="370716" grpId="0"/>
      <p:bldP spid="370717" grpId="0"/>
      <p:bldP spid="370718" grpId="0"/>
      <p:bldP spid="370719" grpId="0"/>
      <p:bldP spid="370720" grpId="0"/>
      <p:bldP spid="370721" grpId="0"/>
      <p:bldP spid="370722" grpId="0"/>
      <p:bldP spid="370723" grpId="0"/>
      <p:bldP spid="370725" grpId="0"/>
      <p:bldP spid="3707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6"/>
          <p:cNvSpPr txBox="1">
            <a:spLocks noChangeArrowheads="1"/>
          </p:cNvSpPr>
          <p:nvPr/>
        </p:nvSpPr>
        <p:spPr bwMode="auto">
          <a:xfrm>
            <a:off x="1979613" y="1763713"/>
            <a:ext cx="6553200" cy="39401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342900" indent="-342900" algn="just" eaLnBrk="1" hangingPunct="1">
              <a:buClr>
                <a:srgbClr val="002060"/>
              </a:buClr>
              <a:buFont typeface="Wingdings" panose="05000000000000000000" pitchFamily="2" charset="2"/>
              <a:buChar char="v"/>
              <a:defRPr/>
            </a:pPr>
            <a:r>
              <a:rPr lang="pt-BR" sz="22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Para iniciarmos os nossos estudos a respeito de Operações envolvendo números complexos, vamos começar com uma breve revisão sobre:</a:t>
            </a:r>
            <a:endParaRPr lang="pt-BR" sz="1500" dirty="0" smtClean="0">
              <a:solidFill>
                <a:prstClr val="black"/>
              </a:solidFill>
              <a:latin typeface="+mj-lt"/>
              <a:cs typeface="Times New Roman" pitchFamily="18" charset="0"/>
            </a:endParaRPr>
          </a:p>
          <a:p>
            <a:pPr algn="just" eaLnBrk="1" hangingPunct="1">
              <a:buClr>
                <a:srgbClr val="002060"/>
              </a:buClr>
              <a:defRPr/>
            </a:pPr>
            <a:endParaRPr lang="pt-BR" sz="1500" dirty="0" smtClean="0">
              <a:solidFill>
                <a:prstClr val="black"/>
              </a:solidFill>
              <a:latin typeface="+mj-lt"/>
              <a:cs typeface="Times New Roman" pitchFamily="18" charset="0"/>
            </a:endParaRPr>
          </a:p>
          <a:p>
            <a:pPr algn="just" eaLnBrk="1" hangingPunct="1">
              <a:buClr>
                <a:srgbClr val="002060"/>
              </a:buClr>
              <a:defRPr/>
            </a:pPr>
            <a:endParaRPr lang="pt-BR" sz="1500" dirty="0" smtClean="0">
              <a:solidFill>
                <a:prstClr val="black"/>
              </a:solidFill>
              <a:latin typeface="+mj-lt"/>
              <a:cs typeface="Times New Roman" pitchFamily="18" charset="0"/>
            </a:endParaRPr>
          </a:p>
          <a:p>
            <a:pPr marL="1314450" lvl="1" indent="-571500" eaLnBrk="1" hangingPunct="1">
              <a:buClr>
                <a:srgbClr val="002060"/>
              </a:buClr>
              <a:buFont typeface="Wingdings" panose="05000000000000000000" pitchFamily="2" charset="2"/>
              <a:buChar char="ü"/>
              <a:defRPr/>
            </a:pPr>
            <a:r>
              <a:rPr lang="pt-BR" sz="22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Igualdade de </a:t>
            </a:r>
            <a:r>
              <a:rPr lang="pt-BR" sz="22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complexos;</a:t>
            </a:r>
            <a:endParaRPr lang="pt-BR" sz="2200" dirty="0">
              <a:solidFill>
                <a:prstClr val="black"/>
              </a:solidFill>
              <a:latin typeface="+mj-lt"/>
              <a:cs typeface="Times New Roman" pitchFamily="18" charset="0"/>
            </a:endParaRPr>
          </a:p>
          <a:p>
            <a:pPr lvl="1" indent="0" eaLnBrk="1" hangingPunct="1">
              <a:buClr>
                <a:srgbClr val="002060"/>
              </a:buClr>
              <a:defRPr/>
            </a:pPr>
            <a:endParaRPr lang="pt-BR" sz="2200" dirty="0" smtClean="0">
              <a:solidFill>
                <a:prstClr val="black"/>
              </a:solidFill>
              <a:latin typeface="+mj-lt"/>
              <a:cs typeface="Times New Roman" pitchFamily="18" charset="0"/>
            </a:endParaRPr>
          </a:p>
          <a:p>
            <a:pPr marL="1314450" lvl="1" indent="-571500" eaLnBrk="1" hangingPunct="1">
              <a:buClr>
                <a:srgbClr val="002060"/>
              </a:buClr>
              <a:buFont typeface="Wingdings" panose="05000000000000000000" pitchFamily="2" charset="2"/>
              <a:buChar char="ü"/>
              <a:defRPr/>
            </a:pPr>
            <a:r>
              <a:rPr lang="pt-BR" sz="22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Oposto de um número complexo;</a:t>
            </a:r>
          </a:p>
          <a:p>
            <a:pPr lvl="1" indent="0" eaLnBrk="1" hangingPunct="1">
              <a:buClr>
                <a:srgbClr val="002060"/>
              </a:buClr>
              <a:defRPr/>
            </a:pPr>
            <a:endParaRPr lang="pt-BR" sz="2200" dirty="0" smtClean="0">
              <a:solidFill>
                <a:prstClr val="black"/>
              </a:solidFill>
              <a:latin typeface="+mj-lt"/>
              <a:cs typeface="Times New Roman" pitchFamily="18" charset="0"/>
            </a:endParaRPr>
          </a:p>
          <a:p>
            <a:pPr marL="1314450" lvl="1" indent="-571500" eaLnBrk="1" hangingPunct="1">
              <a:buClr>
                <a:srgbClr val="002060"/>
              </a:buClr>
              <a:buFont typeface="Wingdings" panose="05000000000000000000" pitchFamily="2" charset="2"/>
              <a:buChar char="ü"/>
              <a:defRPr/>
            </a:pPr>
            <a:r>
              <a:rPr lang="pt-BR" sz="2200" dirty="0" smtClean="0">
                <a:solidFill>
                  <a:prstClr val="black"/>
                </a:solidFill>
                <a:latin typeface="+mj-lt"/>
                <a:cs typeface="Times New Roman" pitchFamily="18" charset="0"/>
              </a:rPr>
              <a:t>Conjugado de um número complexo.</a:t>
            </a:r>
          </a:p>
          <a:p>
            <a:pPr marL="1028700" lvl="1" eaLnBrk="1" hangingPunct="1">
              <a:buClr>
                <a:srgbClr val="002060"/>
              </a:buClr>
              <a:buFont typeface="Wingdings" panose="05000000000000000000" pitchFamily="2" charset="2"/>
              <a:buChar char="ü"/>
              <a:defRPr/>
            </a:pPr>
            <a:endParaRPr lang="pt-BR" sz="2200" dirty="0" smtClean="0">
              <a:solidFill>
                <a:prstClr val="black"/>
              </a:solidFill>
              <a:latin typeface="+mj-lt"/>
              <a:cs typeface="Times New Roman" pitchFamily="18" charset="0"/>
            </a:endParaRPr>
          </a:p>
          <a:p>
            <a:pPr marL="1028700" lvl="1" eaLnBrk="1" hangingPunct="1">
              <a:buClr>
                <a:srgbClr val="002060"/>
              </a:buClr>
              <a:buFont typeface="Wingdings" panose="05000000000000000000" pitchFamily="2" charset="2"/>
              <a:buChar char="ü"/>
              <a:defRPr/>
            </a:pPr>
            <a:endParaRPr lang="pt-BR" sz="2200" dirty="0">
              <a:solidFill>
                <a:prstClr val="black"/>
              </a:solidFill>
              <a:latin typeface="+mj-lt"/>
              <a:cs typeface="Times New Roman" pitchFamily="18" charset="0"/>
            </a:endParaRPr>
          </a:p>
        </p:txBody>
      </p:sp>
      <p:pic>
        <p:nvPicPr>
          <p:cNvPr id="4099" name="Picture 2" descr="http://2.bp.blogspot.com/-Yr2wUq1eG0E/T9lFT4WDsPI/AAAAAAAAkeY/QpOcWTVbcO8/s1600/professora+3d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8825" y="1052513"/>
            <a:ext cx="1198563" cy="194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/>
          <p:cNvSpPr/>
          <p:nvPr/>
        </p:nvSpPr>
        <p:spPr>
          <a:xfrm rot="16200000">
            <a:off x="-452437" y="1839913"/>
            <a:ext cx="2136775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pt-BR" sz="1000" dirty="0">
                <a:latin typeface="+mj-lt"/>
              </a:rPr>
              <a:t>http://2.bp.blogspot.com/-Yr2wUq1eG0E/T9lFT4WDsPI/AAAAAAAAkeY/QpOcWTVbcO8/s1600/professora+3d.gif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273300"/>
            <a:ext cx="8075613" cy="1050925"/>
          </a:xfrm>
        </p:spPr>
        <p:txBody>
          <a:bodyPr rtlCol="0">
            <a:normAutofit lnSpcReduction="10000"/>
          </a:bodyPr>
          <a:lstStyle/>
          <a:p>
            <a:pPr algn="just" eaLnBrk="1" fontAlgn="auto" hangingPunct="1">
              <a:spcAft>
                <a:spcPts val="0"/>
              </a:spcAft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altLang="pt-BR" sz="2200" dirty="0" smtClean="0">
                <a:latin typeface="+mj-lt"/>
              </a:rPr>
              <a:t>Sejam dois números complexos, </a:t>
            </a:r>
            <a:r>
              <a:rPr lang="pt-BR" altLang="pt-BR" sz="2200" i="1" dirty="0" smtClean="0">
                <a:latin typeface="+mj-lt"/>
              </a:rPr>
              <a:t>z</a:t>
            </a:r>
            <a:r>
              <a:rPr lang="pt-BR" altLang="pt-BR" sz="2200" baseline="-25000" dirty="0" smtClean="0">
                <a:latin typeface="+mj-lt"/>
              </a:rPr>
              <a:t>1 </a:t>
            </a:r>
            <a:r>
              <a:rPr lang="pt-BR" altLang="pt-BR" sz="2200" dirty="0" smtClean="0">
                <a:latin typeface="+mj-lt"/>
              </a:rPr>
              <a:t>e</a:t>
            </a:r>
            <a:r>
              <a:rPr lang="pt-BR" altLang="pt-BR" sz="2200" baseline="-25000" dirty="0" smtClean="0">
                <a:latin typeface="+mj-lt"/>
              </a:rPr>
              <a:t> </a:t>
            </a:r>
            <a:r>
              <a:rPr lang="pt-BR" altLang="pt-BR" sz="2200" i="1" dirty="0" smtClean="0">
                <a:latin typeface="+mj-lt"/>
              </a:rPr>
              <a:t>z</a:t>
            </a:r>
            <a:r>
              <a:rPr lang="pt-BR" altLang="pt-BR" sz="2200" baseline="-25000" dirty="0" smtClean="0">
                <a:latin typeface="+mj-lt"/>
              </a:rPr>
              <a:t>2</a:t>
            </a:r>
            <a:r>
              <a:rPr lang="pt-BR" altLang="pt-BR" sz="2200" dirty="0" smtClean="0">
                <a:latin typeface="+mj-lt"/>
              </a:rPr>
              <a:t>,</a:t>
            </a:r>
            <a:r>
              <a:rPr lang="pt-BR" altLang="pt-BR" sz="2200" baseline="-25000" dirty="0" smtClean="0">
                <a:latin typeface="+mj-lt"/>
              </a:rPr>
              <a:t> </a:t>
            </a:r>
            <a:r>
              <a:rPr lang="pt-BR" altLang="pt-BR" sz="2200" dirty="0" smtClean="0">
                <a:latin typeface="+mj-lt"/>
              </a:rPr>
              <a:t>com z</a:t>
            </a:r>
            <a:r>
              <a:rPr lang="pt-BR" altLang="pt-BR" sz="2200" baseline="-25000" dirty="0" smtClean="0">
                <a:latin typeface="+mj-lt"/>
              </a:rPr>
              <a:t>2</a:t>
            </a:r>
            <a:r>
              <a:rPr lang="pt-BR" altLang="pt-BR" sz="2200" dirty="0" smtClean="0">
                <a:latin typeface="+mj-lt"/>
              </a:rPr>
              <a:t> ≠ 0, definimos a divisão multiplicando ambos os números pelo conjugado do complexo do denominador.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457200" y="908050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800" b="1"/>
              <a:t>DIVISÃO ENTRE COMPLEXOS </a:t>
            </a:r>
          </a:p>
        </p:txBody>
      </p:sp>
      <p:grpSp>
        <p:nvGrpSpPr>
          <p:cNvPr id="38" name="Group 38"/>
          <p:cNvGrpSpPr>
            <a:grpSpLocks/>
          </p:cNvGrpSpPr>
          <p:nvPr/>
        </p:nvGrpSpPr>
        <p:grpSpPr bwMode="auto">
          <a:xfrm>
            <a:off x="3275806" y="3707557"/>
            <a:ext cx="2592387" cy="1017587"/>
            <a:chOff x="1973" y="2432"/>
            <a:chExt cx="1633" cy="641"/>
          </a:xfrm>
          <a:noFill/>
        </p:grpSpPr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1973" y="2436"/>
              <a:ext cx="1633" cy="637"/>
            </a:xfrm>
            <a:prstGeom prst="rect">
              <a:avLst/>
            </a:prstGeom>
            <a:grp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sz="2200">
                <a:latin typeface="+mj-lt"/>
              </a:endParaRPr>
            </a:p>
          </p:txBody>
        </p:sp>
        <p:sp>
          <p:nvSpPr>
            <p:cNvPr id="43" name="Text Box 22"/>
            <p:cNvSpPr txBox="1">
              <a:spLocks noChangeArrowheads="1"/>
            </p:cNvSpPr>
            <p:nvPr/>
          </p:nvSpPr>
          <p:spPr bwMode="auto">
            <a:xfrm>
              <a:off x="2127" y="2432"/>
              <a:ext cx="318" cy="27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61938" indent="-261938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542925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algn="just">
                <a:buClr>
                  <a:srgbClr val="3333CC"/>
                </a:buClr>
                <a:buSzPct val="90000"/>
                <a:buFont typeface="Wingdings" pitchFamily="2" charset="2"/>
                <a:buNone/>
                <a:defRPr/>
              </a:pPr>
              <a:r>
                <a:rPr lang="pt-BR" altLang="pt-BR" sz="2200" b="1" smtClean="0">
                  <a:latin typeface="+mj-lt"/>
                </a:rPr>
                <a:t>z</a:t>
              </a:r>
              <a:r>
                <a:rPr lang="pt-BR" altLang="pt-BR" sz="2200" b="1" baseline="-25000" smtClean="0">
                  <a:latin typeface="+mj-lt"/>
                </a:rPr>
                <a:t>1</a:t>
              </a:r>
            </a:p>
          </p:txBody>
        </p:sp>
        <p:sp>
          <p:nvSpPr>
            <p:cNvPr id="61" name="Text Box 23"/>
            <p:cNvSpPr txBox="1">
              <a:spLocks noChangeArrowheads="1"/>
            </p:cNvSpPr>
            <p:nvPr/>
          </p:nvSpPr>
          <p:spPr bwMode="auto">
            <a:xfrm>
              <a:off x="2127" y="2700"/>
              <a:ext cx="318" cy="27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61938" indent="-261938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542925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algn="just">
                <a:buClr>
                  <a:srgbClr val="3333CC"/>
                </a:buClr>
                <a:buSzPct val="90000"/>
                <a:buFont typeface="Wingdings" pitchFamily="2" charset="2"/>
                <a:buNone/>
                <a:defRPr/>
              </a:pPr>
              <a:r>
                <a:rPr lang="pt-BR" altLang="pt-BR" sz="2200" b="1" smtClean="0">
                  <a:latin typeface="+mj-lt"/>
                </a:rPr>
                <a:t>z</a:t>
              </a:r>
              <a:r>
                <a:rPr lang="pt-BR" altLang="pt-BR" sz="2200" b="1" baseline="-25000" smtClean="0">
                  <a:latin typeface="+mj-lt"/>
                </a:rPr>
                <a:t>2</a:t>
              </a:r>
            </a:p>
          </p:txBody>
        </p:sp>
        <p:sp>
          <p:nvSpPr>
            <p:cNvPr id="62" name="Line 24"/>
            <p:cNvSpPr>
              <a:spLocks noChangeShapeType="1"/>
            </p:cNvSpPr>
            <p:nvPr/>
          </p:nvSpPr>
          <p:spPr bwMode="auto">
            <a:xfrm>
              <a:off x="2082" y="2740"/>
              <a:ext cx="318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200">
                <a:latin typeface="+mj-lt"/>
              </a:endParaRPr>
            </a:p>
          </p:txBody>
        </p:sp>
        <p:sp>
          <p:nvSpPr>
            <p:cNvPr id="63" name="Text Box 28"/>
            <p:cNvSpPr txBox="1">
              <a:spLocks noChangeArrowheads="1"/>
            </p:cNvSpPr>
            <p:nvPr/>
          </p:nvSpPr>
          <p:spPr bwMode="auto">
            <a:xfrm>
              <a:off x="2989" y="2432"/>
              <a:ext cx="498" cy="27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61938" indent="-261938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542925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algn="just">
                <a:buClr>
                  <a:srgbClr val="3333CC"/>
                </a:buClr>
                <a:buSzPct val="90000"/>
                <a:buFont typeface="Wingdings" pitchFamily="2" charset="2"/>
                <a:buNone/>
                <a:defRPr/>
              </a:pPr>
              <a:r>
                <a:rPr lang="pt-BR" altLang="pt-BR" sz="2200" b="1" smtClean="0">
                  <a:latin typeface="+mj-lt"/>
                </a:rPr>
                <a:t>.  z</a:t>
              </a:r>
              <a:r>
                <a:rPr lang="pt-BR" altLang="pt-BR" sz="2200" b="1" baseline="-25000" smtClean="0">
                  <a:latin typeface="+mj-lt"/>
                </a:rPr>
                <a:t>2</a:t>
              </a:r>
            </a:p>
          </p:txBody>
        </p:sp>
        <p:sp>
          <p:nvSpPr>
            <p:cNvPr id="64" name="Text Box 29"/>
            <p:cNvSpPr txBox="1">
              <a:spLocks noChangeArrowheads="1"/>
            </p:cNvSpPr>
            <p:nvPr/>
          </p:nvSpPr>
          <p:spPr bwMode="auto">
            <a:xfrm>
              <a:off x="2998" y="2700"/>
              <a:ext cx="498" cy="27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61938" indent="-261938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542925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algn="just">
                <a:buClr>
                  <a:srgbClr val="3333CC"/>
                </a:buClr>
                <a:buSzPct val="90000"/>
                <a:buFont typeface="Wingdings" pitchFamily="2" charset="2"/>
                <a:buNone/>
                <a:defRPr/>
              </a:pPr>
              <a:r>
                <a:rPr lang="pt-BR" altLang="pt-BR" sz="2200" b="1" smtClean="0">
                  <a:latin typeface="+mj-lt"/>
                </a:rPr>
                <a:t>.  z</a:t>
              </a:r>
              <a:r>
                <a:rPr lang="pt-BR" altLang="pt-BR" sz="2200" b="1" baseline="-25000" smtClean="0">
                  <a:latin typeface="+mj-lt"/>
                </a:rPr>
                <a:t>2</a:t>
              </a:r>
            </a:p>
          </p:txBody>
        </p:sp>
        <p:sp>
          <p:nvSpPr>
            <p:cNvPr id="65" name="Line 30"/>
            <p:cNvSpPr>
              <a:spLocks noChangeShapeType="1"/>
            </p:cNvSpPr>
            <p:nvPr/>
          </p:nvSpPr>
          <p:spPr bwMode="auto">
            <a:xfrm>
              <a:off x="3162" y="2523"/>
              <a:ext cx="159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200">
                <a:latin typeface="+mj-lt"/>
              </a:endParaRPr>
            </a:p>
          </p:txBody>
        </p:sp>
        <p:sp>
          <p:nvSpPr>
            <p:cNvPr id="66" name="Text Box 31"/>
            <p:cNvSpPr txBox="1">
              <a:spLocks noChangeArrowheads="1"/>
            </p:cNvSpPr>
            <p:nvPr/>
          </p:nvSpPr>
          <p:spPr bwMode="auto">
            <a:xfrm>
              <a:off x="2762" y="2432"/>
              <a:ext cx="318" cy="27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61938" indent="-261938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542925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algn="just">
                <a:buClr>
                  <a:srgbClr val="3333CC"/>
                </a:buClr>
                <a:buSzPct val="90000"/>
                <a:buFont typeface="Wingdings" pitchFamily="2" charset="2"/>
                <a:buNone/>
                <a:defRPr/>
              </a:pPr>
              <a:r>
                <a:rPr lang="pt-BR" altLang="pt-BR" sz="2200" b="1" smtClean="0">
                  <a:latin typeface="+mj-lt"/>
                </a:rPr>
                <a:t>z</a:t>
              </a:r>
              <a:r>
                <a:rPr lang="pt-BR" altLang="pt-BR" sz="2200" b="1" baseline="-25000" smtClean="0">
                  <a:latin typeface="+mj-lt"/>
                </a:rPr>
                <a:t>1</a:t>
              </a:r>
            </a:p>
          </p:txBody>
        </p:sp>
        <p:sp>
          <p:nvSpPr>
            <p:cNvPr id="67" name="Text Box 32"/>
            <p:cNvSpPr txBox="1">
              <a:spLocks noChangeArrowheads="1"/>
            </p:cNvSpPr>
            <p:nvPr/>
          </p:nvSpPr>
          <p:spPr bwMode="auto">
            <a:xfrm>
              <a:off x="2762" y="2700"/>
              <a:ext cx="318" cy="27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61938" indent="-261938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542925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algn="just">
                <a:buClr>
                  <a:srgbClr val="3333CC"/>
                </a:buClr>
                <a:buSzPct val="90000"/>
                <a:buFont typeface="Wingdings" pitchFamily="2" charset="2"/>
                <a:buNone/>
                <a:defRPr/>
              </a:pPr>
              <a:r>
                <a:rPr lang="pt-BR" altLang="pt-BR" sz="2200" b="1" smtClean="0">
                  <a:latin typeface="+mj-lt"/>
                </a:rPr>
                <a:t>z</a:t>
              </a:r>
              <a:r>
                <a:rPr lang="pt-BR" altLang="pt-BR" sz="2200" b="1" baseline="-25000" smtClean="0">
                  <a:latin typeface="+mj-lt"/>
                </a:rPr>
                <a:t>2</a:t>
              </a:r>
            </a:p>
          </p:txBody>
        </p:sp>
        <p:sp>
          <p:nvSpPr>
            <p:cNvPr id="68" name="Line 33"/>
            <p:cNvSpPr>
              <a:spLocks noChangeShapeType="1"/>
            </p:cNvSpPr>
            <p:nvPr/>
          </p:nvSpPr>
          <p:spPr bwMode="auto">
            <a:xfrm>
              <a:off x="2717" y="2740"/>
              <a:ext cx="726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200">
                <a:latin typeface="+mj-lt"/>
              </a:endParaRPr>
            </a:p>
          </p:txBody>
        </p:sp>
        <p:sp>
          <p:nvSpPr>
            <p:cNvPr id="69" name="Text Box 34"/>
            <p:cNvSpPr txBox="1">
              <a:spLocks noChangeArrowheads="1"/>
            </p:cNvSpPr>
            <p:nvPr/>
          </p:nvSpPr>
          <p:spPr bwMode="auto">
            <a:xfrm>
              <a:off x="2445" y="2579"/>
              <a:ext cx="318" cy="27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61938" indent="-261938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542925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algn="just">
                <a:buClr>
                  <a:srgbClr val="3333CC"/>
                </a:buClr>
                <a:buSzPct val="90000"/>
                <a:buFont typeface="Wingdings" pitchFamily="2" charset="2"/>
                <a:buNone/>
                <a:defRPr/>
              </a:pPr>
              <a:r>
                <a:rPr lang="pt-BR" altLang="pt-BR" sz="2200" b="1" smtClean="0">
                  <a:latin typeface="+mj-lt"/>
                </a:rPr>
                <a:t>=</a:t>
              </a:r>
              <a:endParaRPr lang="pt-BR" altLang="pt-BR" sz="2200" b="1" baseline="-25000" smtClean="0">
                <a:latin typeface="+mj-lt"/>
              </a:endParaRPr>
            </a:p>
          </p:txBody>
        </p:sp>
        <p:sp>
          <p:nvSpPr>
            <p:cNvPr id="70" name="Line 35"/>
            <p:cNvSpPr>
              <a:spLocks noChangeShapeType="1"/>
            </p:cNvSpPr>
            <p:nvPr/>
          </p:nvSpPr>
          <p:spPr bwMode="auto">
            <a:xfrm>
              <a:off x="3162" y="2783"/>
              <a:ext cx="159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200">
                <a:latin typeface="+mj-lt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73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3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3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3" grpId="0" build="p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3413"/>
            <a:ext cx="8229600" cy="1139825"/>
          </a:xfrm>
        </p:spPr>
        <p:txBody>
          <a:bodyPr/>
          <a:lstStyle/>
          <a:p>
            <a:pPr eaLnBrk="1" hangingPunct="1"/>
            <a:r>
              <a:rPr lang="pt-BR" altLang="pt-BR" sz="2800" b="1" smtClean="0"/>
              <a:t>EXEMPLO 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28775"/>
            <a:ext cx="8075613" cy="863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Clr>
                <a:srgbClr val="002060"/>
              </a:buClr>
              <a:buFont typeface="Wingdings" panose="05000000000000000000" pitchFamily="2" charset="2"/>
              <a:buChar char="v"/>
              <a:defRPr/>
            </a:pPr>
            <a:r>
              <a:rPr lang="pt-BR" altLang="pt-BR" sz="2200" b="1" dirty="0" smtClean="0">
                <a:latin typeface="+mj-lt"/>
              </a:rPr>
              <a:t>Efetue as divisões indicadas abaixo.</a:t>
            </a:r>
          </a:p>
          <a:p>
            <a:pPr eaLnBrk="1" fontAlgn="auto" hangingPunct="1">
              <a:spcAft>
                <a:spcPts val="0"/>
              </a:spcAft>
              <a:buClr>
                <a:srgbClr val="002060"/>
              </a:buClr>
              <a:buSzPct val="80000"/>
              <a:buFont typeface="Wingdings" panose="05000000000000000000" pitchFamily="2" charset="2"/>
              <a:buChar char="v"/>
              <a:defRPr/>
            </a:pPr>
            <a:endParaRPr lang="pt-BR" altLang="pt-BR" sz="2200" b="1" dirty="0" smtClean="0">
              <a:latin typeface="+mj-lt"/>
            </a:endParaRPr>
          </a:p>
        </p:txBody>
      </p:sp>
      <p:sp>
        <p:nvSpPr>
          <p:cNvPr id="374810" name="Text Box 26"/>
          <p:cNvSpPr txBox="1">
            <a:spLocks noChangeArrowheads="1"/>
          </p:cNvSpPr>
          <p:nvPr/>
        </p:nvSpPr>
        <p:spPr bwMode="auto">
          <a:xfrm>
            <a:off x="1690688" y="2063750"/>
            <a:ext cx="8636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b="1" dirty="0" smtClean="0">
                <a:latin typeface="+mj-lt"/>
              </a:rPr>
              <a:t>8 + i</a:t>
            </a:r>
            <a:endParaRPr lang="pt-BR" altLang="pt-BR" sz="2200" b="1" baseline="-25000" dirty="0" smtClean="0">
              <a:latin typeface="+mj-lt"/>
            </a:endParaRPr>
          </a:p>
        </p:txBody>
      </p:sp>
      <p:sp>
        <p:nvSpPr>
          <p:cNvPr id="374811" name="Text Box 27"/>
          <p:cNvSpPr txBox="1">
            <a:spLocks noChangeArrowheads="1"/>
          </p:cNvSpPr>
          <p:nvPr/>
        </p:nvSpPr>
        <p:spPr bwMode="auto">
          <a:xfrm>
            <a:off x="1719263" y="2500313"/>
            <a:ext cx="8636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b="1" smtClean="0">
                <a:latin typeface="+mj-lt"/>
              </a:rPr>
              <a:t>2 – i </a:t>
            </a:r>
            <a:endParaRPr lang="pt-BR" altLang="pt-BR" sz="2200" b="1" baseline="-25000" smtClean="0">
              <a:latin typeface="+mj-lt"/>
            </a:endParaRPr>
          </a:p>
        </p:txBody>
      </p:sp>
      <p:sp>
        <p:nvSpPr>
          <p:cNvPr id="374812" name="Line 28"/>
          <p:cNvSpPr>
            <a:spLocks noChangeShapeType="1"/>
          </p:cNvSpPr>
          <p:nvPr/>
        </p:nvSpPr>
        <p:spPr bwMode="auto">
          <a:xfrm>
            <a:off x="1684338" y="2509838"/>
            <a:ext cx="6556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200" b="1">
              <a:latin typeface="+mj-lt"/>
            </a:endParaRPr>
          </a:p>
        </p:txBody>
      </p:sp>
      <p:sp>
        <p:nvSpPr>
          <p:cNvPr id="374817" name="Text Box 33"/>
          <p:cNvSpPr txBox="1">
            <a:spLocks noChangeArrowheads="1"/>
          </p:cNvSpPr>
          <p:nvPr/>
        </p:nvSpPr>
        <p:spPr bwMode="auto">
          <a:xfrm>
            <a:off x="1201738" y="2265363"/>
            <a:ext cx="8636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b="1" dirty="0" smtClean="0">
                <a:latin typeface="+mj-lt"/>
              </a:rPr>
              <a:t>a)</a:t>
            </a:r>
            <a:endParaRPr lang="pt-BR" altLang="pt-BR" sz="2200" b="1" baseline="-25000" dirty="0" smtClean="0">
              <a:latin typeface="+mj-lt"/>
            </a:endParaRPr>
          </a:p>
        </p:txBody>
      </p:sp>
      <p:sp>
        <p:nvSpPr>
          <p:cNvPr id="374818" name="Text Box 34"/>
          <p:cNvSpPr txBox="1">
            <a:spLocks noChangeArrowheads="1"/>
          </p:cNvSpPr>
          <p:nvPr/>
        </p:nvSpPr>
        <p:spPr bwMode="auto">
          <a:xfrm>
            <a:off x="1631950" y="2928938"/>
            <a:ext cx="1944688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(8 + i).(2 + i)</a:t>
            </a:r>
            <a:endParaRPr lang="pt-BR" altLang="pt-BR" sz="2200" baseline="-25000" smtClean="0">
              <a:latin typeface="+mj-lt"/>
            </a:endParaRPr>
          </a:p>
        </p:txBody>
      </p:sp>
      <p:sp>
        <p:nvSpPr>
          <p:cNvPr id="374819" name="Text Box 35"/>
          <p:cNvSpPr txBox="1">
            <a:spLocks noChangeArrowheads="1"/>
          </p:cNvSpPr>
          <p:nvPr/>
        </p:nvSpPr>
        <p:spPr bwMode="auto">
          <a:xfrm>
            <a:off x="1660525" y="3365500"/>
            <a:ext cx="1944688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(2 – i).(2 + i) </a:t>
            </a:r>
            <a:endParaRPr lang="pt-BR" altLang="pt-BR" sz="2200" baseline="-25000" smtClean="0">
              <a:latin typeface="+mj-lt"/>
            </a:endParaRPr>
          </a:p>
        </p:txBody>
      </p:sp>
      <p:sp>
        <p:nvSpPr>
          <p:cNvPr id="374820" name="Line 36"/>
          <p:cNvSpPr>
            <a:spLocks noChangeShapeType="1"/>
          </p:cNvSpPr>
          <p:nvPr/>
        </p:nvSpPr>
        <p:spPr bwMode="auto">
          <a:xfrm>
            <a:off x="1644650" y="3375025"/>
            <a:ext cx="16065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374823" name="Text Box 39"/>
          <p:cNvSpPr txBox="1">
            <a:spLocks noChangeArrowheads="1"/>
          </p:cNvSpPr>
          <p:nvPr/>
        </p:nvSpPr>
        <p:spPr bwMode="auto">
          <a:xfrm>
            <a:off x="1593850" y="3865563"/>
            <a:ext cx="2620963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16 + 8i + 2i + i</a:t>
            </a:r>
            <a:r>
              <a:rPr lang="pt-BR" altLang="pt-BR" sz="2200" baseline="30000" smtClean="0">
                <a:latin typeface="+mj-lt"/>
              </a:rPr>
              <a:t>2</a:t>
            </a:r>
          </a:p>
        </p:txBody>
      </p:sp>
      <p:sp>
        <p:nvSpPr>
          <p:cNvPr id="374824" name="Text Box 40"/>
          <p:cNvSpPr txBox="1">
            <a:spLocks noChangeArrowheads="1"/>
          </p:cNvSpPr>
          <p:nvPr/>
        </p:nvSpPr>
        <p:spPr bwMode="auto">
          <a:xfrm>
            <a:off x="2198688" y="4302125"/>
            <a:ext cx="1009650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2</a:t>
            </a:r>
            <a:r>
              <a:rPr lang="pt-BR" altLang="pt-BR" sz="2200" baseline="30000" smtClean="0">
                <a:latin typeface="+mj-lt"/>
              </a:rPr>
              <a:t>2</a:t>
            </a:r>
            <a:r>
              <a:rPr lang="pt-BR" altLang="pt-BR" sz="2200" smtClean="0">
                <a:latin typeface="+mj-lt"/>
              </a:rPr>
              <a:t> – i</a:t>
            </a:r>
            <a:r>
              <a:rPr lang="pt-BR" altLang="pt-BR" sz="2200" baseline="30000" smtClean="0">
                <a:latin typeface="+mj-lt"/>
              </a:rPr>
              <a:t>2</a:t>
            </a:r>
            <a:r>
              <a:rPr lang="pt-BR" altLang="pt-BR" sz="2200" smtClean="0">
                <a:latin typeface="+mj-lt"/>
              </a:rPr>
              <a:t> </a:t>
            </a:r>
            <a:endParaRPr lang="pt-BR" altLang="pt-BR" sz="2200" baseline="-25000" smtClean="0">
              <a:latin typeface="+mj-lt"/>
            </a:endParaRPr>
          </a:p>
        </p:txBody>
      </p:sp>
      <p:sp>
        <p:nvSpPr>
          <p:cNvPr id="374825" name="Line 41"/>
          <p:cNvSpPr>
            <a:spLocks noChangeShapeType="1"/>
          </p:cNvSpPr>
          <p:nvPr/>
        </p:nvSpPr>
        <p:spPr bwMode="auto">
          <a:xfrm>
            <a:off x="1620838" y="4311650"/>
            <a:ext cx="17827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374827" name="Text Box 43"/>
          <p:cNvSpPr txBox="1">
            <a:spLocks noChangeArrowheads="1"/>
          </p:cNvSpPr>
          <p:nvPr/>
        </p:nvSpPr>
        <p:spPr bwMode="auto">
          <a:xfrm>
            <a:off x="1616075" y="4686300"/>
            <a:ext cx="211613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16 + 8i + 2i – 1</a:t>
            </a:r>
            <a:endParaRPr lang="pt-BR" altLang="pt-BR" sz="2200" baseline="30000" smtClean="0">
              <a:latin typeface="+mj-lt"/>
            </a:endParaRPr>
          </a:p>
        </p:txBody>
      </p:sp>
      <p:sp>
        <p:nvSpPr>
          <p:cNvPr id="374828" name="Text Box 44"/>
          <p:cNvSpPr txBox="1">
            <a:spLocks noChangeArrowheads="1"/>
          </p:cNvSpPr>
          <p:nvPr/>
        </p:nvSpPr>
        <p:spPr bwMode="auto">
          <a:xfrm>
            <a:off x="2076450" y="5122863"/>
            <a:ext cx="13684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4 – (–1) </a:t>
            </a:r>
            <a:endParaRPr lang="pt-BR" altLang="pt-BR" sz="2200" baseline="-25000" smtClean="0">
              <a:latin typeface="+mj-lt"/>
            </a:endParaRPr>
          </a:p>
        </p:txBody>
      </p:sp>
      <p:sp>
        <p:nvSpPr>
          <p:cNvPr id="374829" name="Line 45"/>
          <p:cNvSpPr>
            <a:spLocks noChangeShapeType="1"/>
          </p:cNvSpPr>
          <p:nvPr/>
        </p:nvSpPr>
        <p:spPr bwMode="auto">
          <a:xfrm>
            <a:off x="1573213" y="5132388"/>
            <a:ext cx="18272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374831" name="Text Box 47"/>
          <p:cNvSpPr txBox="1">
            <a:spLocks noChangeArrowheads="1"/>
          </p:cNvSpPr>
          <p:nvPr/>
        </p:nvSpPr>
        <p:spPr bwMode="auto">
          <a:xfrm>
            <a:off x="1593850" y="5516563"/>
            <a:ext cx="11811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15 + 10i</a:t>
            </a:r>
            <a:endParaRPr lang="pt-BR" altLang="pt-BR" sz="2200" baseline="30000" smtClean="0">
              <a:latin typeface="+mj-lt"/>
            </a:endParaRPr>
          </a:p>
        </p:txBody>
      </p:sp>
      <p:sp>
        <p:nvSpPr>
          <p:cNvPr id="374832" name="Text Box 48"/>
          <p:cNvSpPr txBox="1">
            <a:spLocks noChangeArrowheads="1"/>
          </p:cNvSpPr>
          <p:nvPr/>
        </p:nvSpPr>
        <p:spPr bwMode="auto">
          <a:xfrm>
            <a:off x="2054225" y="5953125"/>
            <a:ext cx="4318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5</a:t>
            </a:r>
            <a:endParaRPr lang="pt-BR" altLang="pt-BR" sz="2200" baseline="-25000" smtClean="0">
              <a:latin typeface="+mj-lt"/>
            </a:endParaRPr>
          </a:p>
        </p:txBody>
      </p:sp>
      <p:sp>
        <p:nvSpPr>
          <p:cNvPr id="374833" name="Line 49"/>
          <p:cNvSpPr>
            <a:spLocks noChangeShapeType="1"/>
          </p:cNvSpPr>
          <p:nvPr/>
        </p:nvSpPr>
        <p:spPr bwMode="auto">
          <a:xfrm>
            <a:off x="1606550" y="5962650"/>
            <a:ext cx="1042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374834" name="Text Box 50"/>
          <p:cNvSpPr txBox="1">
            <a:spLocks noChangeArrowheads="1"/>
          </p:cNvSpPr>
          <p:nvPr/>
        </p:nvSpPr>
        <p:spPr bwMode="auto">
          <a:xfrm>
            <a:off x="2716213" y="5734050"/>
            <a:ext cx="15843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dirty="0" smtClean="0">
                <a:latin typeface="+mj-lt"/>
              </a:rPr>
              <a:t>= </a:t>
            </a:r>
            <a:r>
              <a:rPr lang="pt-BR" altLang="pt-BR" sz="2200" dirty="0" smtClean="0">
                <a:solidFill>
                  <a:srgbClr val="FF0000"/>
                </a:solidFill>
                <a:latin typeface="+mj-lt"/>
              </a:rPr>
              <a:t>3 + 2i</a:t>
            </a:r>
            <a:endParaRPr lang="pt-BR" altLang="pt-BR" sz="2200" baseline="-25000" dirty="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5573713" y="2060575"/>
            <a:ext cx="8636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b="1" smtClean="0">
                <a:latin typeface="+mj-lt"/>
              </a:rPr>
              <a:t>8 + i</a:t>
            </a:r>
            <a:endParaRPr lang="pt-BR" altLang="pt-BR" sz="2200" b="1" baseline="-25000" smtClean="0">
              <a:latin typeface="+mj-lt"/>
            </a:endParaRPr>
          </a:p>
        </p:txBody>
      </p:sp>
      <p:sp>
        <p:nvSpPr>
          <p:cNvPr id="48" name="Text Box 5"/>
          <p:cNvSpPr txBox="1">
            <a:spLocks noChangeArrowheads="1"/>
          </p:cNvSpPr>
          <p:nvPr/>
        </p:nvSpPr>
        <p:spPr bwMode="auto">
          <a:xfrm>
            <a:off x="5545138" y="2497138"/>
            <a:ext cx="9620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b="1" smtClean="0">
                <a:latin typeface="+mj-lt"/>
              </a:rPr>
              <a:t>3 + 2i </a:t>
            </a:r>
            <a:endParaRPr lang="pt-BR" altLang="pt-BR" sz="2200" b="1" baseline="-25000" smtClean="0">
              <a:latin typeface="+mj-lt"/>
            </a:endParaRPr>
          </a:p>
        </p:txBody>
      </p:sp>
      <p:sp>
        <p:nvSpPr>
          <p:cNvPr id="49" name="Line 6"/>
          <p:cNvSpPr>
            <a:spLocks noChangeShapeType="1"/>
          </p:cNvSpPr>
          <p:nvPr/>
        </p:nvSpPr>
        <p:spPr bwMode="auto">
          <a:xfrm>
            <a:off x="5562600" y="2506663"/>
            <a:ext cx="687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200" b="1">
              <a:latin typeface="+mj-lt"/>
            </a:endParaRPr>
          </a:p>
        </p:txBody>
      </p:sp>
      <p:sp>
        <p:nvSpPr>
          <p:cNvPr id="50" name="Text Box 7"/>
          <p:cNvSpPr txBox="1">
            <a:spLocks noChangeArrowheads="1"/>
          </p:cNvSpPr>
          <p:nvPr/>
        </p:nvSpPr>
        <p:spPr bwMode="auto">
          <a:xfrm>
            <a:off x="5027613" y="2262188"/>
            <a:ext cx="8636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b="1" smtClean="0">
                <a:latin typeface="+mj-lt"/>
              </a:rPr>
              <a:t>b)</a:t>
            </a:r>
            <a:endParaRPr lang="pt-BR" altLang="pt-BR" sz="2200" b="1" baseline="-25000" smtClean="0">
              <a:latin typeface="+mj-lt"/>
            </a:endParaRPr>
          </a:p>
        </p:txBody>
      </p:sp>
      <p:sp>
        <p:nvSpPr>
          <p:cNvPr id="51" name="Text Box 8"/>
          <p:cNvSpPr txBox="1">
            <a:spLocks noChangeArrowheads="1"/>
          </p:cNvSpPr>
          <p:nvPr/>
        </p:nvSpPr>
        <p:spPr bwMode="auto">
          <a:xfrm>
            <a:off x="5591175" y="2951163"/>
            <a:ext cx="2087563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(8 + i).(3 – 2i)</a:t>
            </a:r>
            <a:endParaRPr lang="pt-BR" altLang="pt-BR" sz="2200" baseline="-25000" smtClean="0">
              <a:latin typeface="+mj-lt"/>
            </a:endParaRPr>
          </a:p>
        </p:txBody>
      </p:sp>
      <p:sp>
        <p:nvSpPr>
          <p:cNvPr id="52" name="Text Box 9"/>
          <p:cNvSpPr txBox="1">
            <a:spLocks noChangeArrowheads="1"/>
          </p:cNvSpPr>
          <p:nvPr/>
        </p:nvSpPr>
        <p:spPr bwMode="auto">
          <a:xfrm>
            <a:off x="5548313" y="3387725"/>
            <a:ext cx="21304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(3 + 2i).(3 – 2i) </a:t>
            </a:r>
            <a:endParaRPr lang="pt-BR" altLang="pt-BR" sz="2200" baseline="-25000" smtClean="0">
              <a:latin typeface="+mj-lt"/>
            </a:endParaRPr>
          </a:p>
        </p:txBody>
      </p:sp>
      <p:sp>
        <p:nvSpPr>
          <p:cNvPr id="53" name="Line 10"/>
          <p:cNvSpPr>
            <a:spLocks noChangeShapeType="1"/>
          </p:cNvSpPr>
          <p:nvPr/>
        </p:nvSpPr>
        <p:spPr bwMode="auto">
          <a:xfrm>
            <a:off x="5534025" y="3397250"/>
            <a:ext cx="1828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56" name="Text Box 13"/>
          <p:cNvSpPr txBox="1">
            <a:spLocks noChangeArrowheads="1"/>
          </p:cNvSpPr>
          <p:nvPr/>
        </p:nvSpPr>
        <p:spPr bwMode="auto">
          <a:xfrm>
            <a:off x="5537200" y="3862388"/>
            <a:ext cx="2620963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24 – 16i + 3i – 2i</a:t>
            </a:r>
            <a:r>
              <a:rPr lang="pt-BR" altLang="pt-BR" sz="2200" baseline="30000" smtClean="0">
                <a:latin typeface="+mj-lt"/>
              </a:rPr>
              <a:t>2</a:t>
            </a:r>
          </a:p>
        </p:txBody>
      </p:sp>
      <p:sp>
        <p:nvSpPr>
          <p:cNvPr id="57" name="Text Box 14"/>
          <p:cNvSpPr txBox="1">
            <a:spLocks noChangeArrowheads="1"/>
          </p:cNvSpPr>
          <p:nvPr/>
        </p:nvSpPr>
        <p:spPr bwMode="auto">
          <a:xfrm>
            <a:off x="6113463" y="4298950"/>
            <a:ext cx="12954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3</a:t>
            </a:r>
            <a:r>
              <a:rPr lang="pt-BR" altLang="pt-BR" sz="2200" baseline="30000" smtClean="0">
                <a:latin typeface="+mj-lt"/>
              </a:rPr>
              <a:t>2</a:t>
            </a:r>
            <a:r>
              <a:rPr lang="pt-BR" altLang="pt-BR" sz="2200" smtClean="0">
                <a:latin typeface="+mj-lt"/>
              </a:rPr>
              <a:t> – 4i</a:t>
            </a:r>
            <a:r>
              <a:rPr lang="pt-BR" altLang="pt-BR" sz="2200" baseline="30000" smtClean="0">
                <a:latin typeface="+mj-lt"/>
              </a:rPr>
              <a:t>2</a:t>
            </a:r>
            <a:r>
              <a:rPr lang="pt-BR" altLang="pt-BR" sz="2200" smtClean="0">
                <a:latin typeface="+mj-lt"/>
              </a:rPr>
              <a:t> </a:t>
            </a:r>
            <a:endParaRPr lang="pt-BR" altLang="pt-BR" sz="2200" baseline="-25000" smtClean="0">
              <a:latin typeface="+mj-lt"/>
            </a:endParaRPr>
          </a:p>
        </p:txBody>
      </p:sp>
      <p:sp>
        <p:nvSpPr>
          <p:cNvPr id="58" name="Line 15"/>
          <p:cNvSpPr>
            <a:spLocks noChangeShapeType="1"/>
          </p:cNvSpPr>
          <p:nvPr/>
        </p:nvSpPr>
        <p:spPr bwMode="auto">
          <a:xfrm>
            <a:off x="5526088" y="4308475"/>
            <a:ext cx="2155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60" name="Text Box 17"/>
          <p:cNvSpPr txBox="1">
            <a:spLocks noChangeArrowheads="1"/>
          </p:cNvSpPr>
          <p:nvPr/>
        </p:nvSpPr>
        <p:spPr bwMode="auto">
          <a:xfrm>
            <a:off x="5551488" y="4710113"/>
            <a:ext cx="233203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24 – 16i + 3i + 2</a:t>
            </a:r>
            <a:endParaRPr lang="pt-BR" altLang="pt-BR" sz="2200" baseline="30000" smtClean="0">
              <a:latin typeface="+mj-lt"/>
            </a:endParaRPr>
          </a:p>
        </p:txBody>
      </p:sp>
      <p:sp>
        <p:nvSpPr>
          <p:cNvPr id="61" name="Text Box 18"/>
          <p:cNvSpPr txBox="1">
            <a:spLocks noChangeArrowheads="1"/>
          </p:cNvSpPr>
          <p:nvPr/>
        </p:nvSpPr>
        <p:spPr bwMode="auto">
          <a:xfrm>
            <a:off x="6227763" y="5146675"/>
            <a:ext cx="1008062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9 + 4 </a:t>
            </a:r>
            <a:endParaRPr lang="pt-BR" altLang="pt-BR" sz="2200" baseline="-25000" smtClean="0">
              <a:latin typeface="+mj-lt"/>
            </a:endParaRPr>
          </a:p>
        </p:txBody>
      </p:sp>
      <p:sp>
        <p:nvSpPr>
          <p:cNvPr id="62" name="Line 19"/>
          <p:cNvSpPr>
            <a:spLocks noChangeShapeType="1"/>
          </p:cNvSpPr>
          <p:nvPr/>
        </p:nvSpPr>
        <p:spPr bwMode="auto">
          <a:xfrm>
            <a:off x="5534025" y="5156200"/>
            <a:ext cx="20891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64" name="Text Box 21"/>
          <p:cNvSpPr txBox="1">
            <a:spLocks noChangeArrowheads="1"/>
          </p:cNvSpPr>
          <p:nvPr/>
        </p:nvSpPr>
        <p:spPr bwMode="auto">
          <a:xfrm>
            <a:off x="5508625" y="5534025"/>
            <a:ext cx="11811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26 – 13i</a:t>
            </a:r>
            <a:endParaRPr lang="pt-BR" altLang="pt-BR" sz="2200" baseline="30000" smtClean="0">
              <a:latin typeface="+mj-lt"/>
            </a:endParaRPr>
          </a:p>
        </p:txBody>
      </p:sp>
      <p:sp>
        <p:nvSpPr>
          <p:cNvPr id="65" name="Text Box 22"/>
          <p:cNvSpPr txBox="1">
            <a:spLocks noChangeArrowheads="1"/>
          </p:cNvSpPr>
          <p:nvPr/>
        </p:nvSpPr>
        <p:spPr bwMode="auto">
          <a:xfrm>
            <a:off x="5854700" y="5970588"/>
            <a:ext cx="57467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13</a:t>
            </a:r>
            <a:endParaRPr lang="pt-BR" altLang="pt-BR" sz="2200" baseline="-25000" smtClean="0">
              <a:latin typeface="+mj-lt"/>
            </a:endParaRPr>
          </a:p>
        </p:txBody>
      </p:sp>
      <p:sp>
        <p:nvSpPr>
          <p:cNvPr id="66" name="Line 23"/>
          <p:cNvSpPr>
            <a:spLocks noChangeShapeType="1"/>
          </p:cNvSpPr>
          <p:nvPr/>
        </p:nvSpPr>
        <p:spPr bwMode="auto">
          <a:xfrm>
            <a:off x="5513388" y="5980113"/>
            <a:ext cx="11477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67" name="Text Box 24"/>
          <p:cNvSpPr txBox="1">
            <a:spLocks noChangeArrowheads="1"/>
          </p:cNvSpPr>
          <p:nvPr/>
        </p:nvSpPr>
        <p:spPr bwMode="auto">
          <a:xfrm>
            <a:off x="6761163" y="5751513"/>
            <a:ext cx="15843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dirty="0" smtClean="0">
                <a:latin typeface="+mj-lt"/>
              </a:rPr>
              <a:t>= </a:t>
            </a:r>
            <a:r>
              <a:rPr lang="pt-BR" altLang="pt-BR" sz="2200" dirty="0" smtClean="0">
                <a:solidFill>
                  <a:srgbClr val="FF0000"/>
                </a:solidFill>
                <a:latin typeface="+mj-lt"/>
              </a:rPr>
              <a:t>2 – i</a:t>
            </a:r>
            <a:endParaRPr lang="pt-BR" altLang="pt-BR" sz="2200" baseline="-25000" dirty="0" smtClean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374787" grpId="0" build="p"/>
      <p:bldP spid="374810" grpId="0"/>
      <p:bldP spid="374811" grpId="0"/>
      <p:bldP spid="374817" grpId="0"/>
      <p:bldP spid="374818" grpId="0"/>
      <p:bldP spid="374819" grpId="0"/>
      <p:bldP spid="374823" grpId="0"/>
      <p:bldP spid="374824" grpId="0"/>
      <p:bldP spid="374827" grpId="0"/>
      <p:bldP spid="374828" grpId="0"/>
      <p:bldP spid="374831" grpId="0"/>
      <p:bldP spid="374832" grpId="0"/>
      <p:bldP spid="374834" grpId="0"/>
      <p:bldP spid="47" grpId="0"/>
      <p:bldP spid="48" grpId="0"/>
      <p:bldP spid="50" grpId="0"/>
      <p:bldP spid="51" grpId="0"/>
      <p:bldP spid="52" grpId="0"/>
      <p:bldP spid="56" grpId="0"/>
      <p:bldP spid="57" grpId="0"/>
      <p:bldP spid="60" grpId="0"/>
      <p:bldP spid="61" grpId="0"/>
      <p:bldP spid="64" grpId="0"/>
      <p:bldP spid="65" grpId="0"/>
      <p:bldP spid="6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276475"/>
            <a:ext cx="8075613" cy="1368425"/>
          </a:xfrm>
        </p:spPr>
        <p:txBody>
          <a:bodyPr rtlCol="0">
            <a:normAutofit/>
          </a:bodyPr>
          <a:lstStyle/>
          <a:p>
            <a:pPr algn="just" eaLnBrk="1" fontAlgn="auto" hangingPunct="1">
              <a:lnSpc>
                <a:spcPct val="110000"/>
              </a:lnSpc>
              <a:spcBef>
                <a:spcPct val="40000"/>
              </a:spcBef>
              <a:spcAft>
                <a:spcPts val="0"/>
              </a:spcAft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altLang="pt-BR" sz="2200" dirty="0" smtClean="0">
                <a:latin typeface="+mj-lt"/>
              </a:rPr>
              <a:t>Se z é um complexo não-nulo, chamamos de inverso de z o complexo representado por </a:t>
            </a:r>
            <a:r>
              <a:rPr lang="pt-BR" altLang="pt-BR" sz="2200" b="1" dirty="0" smtClean="0">
                <a:solidFill>
                  <a:srgbClr val="FF0000"/>
                </a:solidFill>
                <a:latin typeface="+mj-lt"/>
              </a:rPr>
              <a:t>z</a:t>
            </a:r>
            <a:r>
              <a:rPr lang="pt-BR" altLang="pt-BR" sz="2200" b="1" baseline="30000" dirty="0" smtClean="0">
                <a:solidFill>
                  <a:srgbClr val="FF0000"/>
                </a:solidFill>
                <a:latin typeface="+mj-lt"/>
              </a:rPr>
              <a:t>–1</a:t>
            </a:r>
            <a:r>
              <a:rPr lang="pt-BR" altLang="pt-BR" sz="2200" dirty="0" smtClean="0">
                <a:latin typeface="+mj-lt"/>
              </a:rPr>
              <a:t> e assim definido.</a:t>
            </a:r>
          </a:p>
        </p:txBody>
      </p:sp>
      <p:grpSp>
        <p:nvGrpSpPr>
          <p:cNvPr id="376876" name="Group 44"/>
          <p:cNvGrpSpPr>
            <a:grpSpLocks/>
          </p:cNvGrpSpPr>
          <p:nvPr/>
        </p:nvGrpSpPr>
        <p:grpSpPr bwMode="auto">
          <a:xfrm>
            <a:off x="3492501" y="3589752"/>
            <a:ext cx="1636713" cy="775352"/>
            <a:chOff x="2200" y="1677"/>
            <a:chExt cx="1031" cy="643"/>
          </a:xfrm>
          <a:noFill/>
        </p:grpSpPr>
        <p:sp>
          <p:nvSpPr>
            <p:cNvPr id="26650" name="Rectangle 18"/>
            <p:cNvSpPr>
              <a:spLocks noChangeArrowheads="1"/>
            </p:cNvSpPr>
            <p:nvPr/>
          </p:nvSpPr>
          <p:spPr bwMode="auto">
            <a:xfrm>
              <a:off x="2200" y="1684"/>
              <a:ext cx="1031" cy="636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sz="2200" b="1">
                <a:latin typeface="+mj-lt"/>
              </a:endParaRPr>
            </a:p>
          </p:txBody>
        </p:sp>
        <p:sp>
          <p:nvSpPr>
            <p:cNvPr id="26651" name="Text Box 6"/>
            <p:cNvSpPr txBox="1">
              <a:spLocks noChangeArrowheads="1"/>
            </p:cNvSpPr>
            <p:nvPr/>
          </p:nvSpPr>
          <p:spPr bwMode="auto">
            <a:xfrm>
              <a:off x="2888" y="1677"/>
              <a:ext cx="318" cy="35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61938" indent="-261938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algn="just" eaLnBrk="1" hangingPunct="1">
                <a:buClr>
                  <a:srgbClr val="3333CC"/>
                </a:buClr>
                <a:buSzPct val="90000"/>
                <a:buFont typeface="Wingdings" pitchFamily="2" charset="2"/>
                <a:buNone/>
                <a:defRPr/>
              </a:pPr>
              <a:r>
                <a:rPr lang="pt-BR" sz="2200" b="1" dirty="0" smtClean="0">
                  <a:latin typeface="+mj-lt"/>
                </a:rPr>
                <a:t>1</a:t>
              </a:r>
              <a:endParaRPr lang="pt-BR" sz="2200" b="1" baseline="-25000" dirty="0" smtClean="0">
                <a:latin typeface="+mj-lt"/>
              </a:endParaRPr>
            </a:p>
          </p:txBody>
        </p:sp>
        <p:sp>
          <p:nvSpPr>
            <p:cNvPr id="26652" name="Text Box 7"/>
            <p:cNvSpPr txBox="1">
              <a:spLocks noChangeArrowheads="1"/>
            </p:cNvSpPr>
            <p:nvPr/>
          </p:nvSpPr>
          <p:spPr bwMode="auto">
            <a:xfrm>
              <a:off x="2888" y="1942"/>
              <a:ext cx="318" cy="35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61938" indent="-261938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algn="just" eaLnBrk="1" hangingPunct="1">
                <a:buClr>
                  <a:srgbClr val="3333CC"/>
                </a:buClr>
                <a:buSzPct val="90000"/>
                <a:buFont typeface="Wingdings" pitchFamily="2" charset="2"/>
                <a:buNone/>
                <a:defRPr/>
              </a:pPr>
              <a:r>
                <a:rPr lang="pt-BR" sz="2200" b="1" dirty="0" smtClean="0">
                  <a:latin typeface="+mj-lt"/>
                </a:rPr>
                <a:t>z</a:t>
              </a:r>
              <a:endParaRPr lang="pt-BR" sz="2200" b="1" baseline="-25000" dirty="0" smtClean="0">
                <a:latin typeface="+mj-lt"/>
              </a:endParaRPr>
            </a:p>
          </p:txBody>
        </p:sp>
        <p:sp>
          <p:nvSpPr>
            <p:cNvPr id="26653" name="Line 8"/>
            <p:cNvSpPr>
              <a:spLocks noChangeShapeType="1"/>
            </p:cNvSpPr>
            <p:nvPr/>
          </p:nvSpPr>
          <p:spPr bwMode="auto">
            <a:xfrm>
              <a:off x="2880" y="1983"/>
              <a:ext cx="227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200" b="1">
                <a:latin typeface="+mj-lt"/>
              </a:endParaRPr>
            </a:p>
          </p:txBody>
        </p:sp>
        <p:sp>
          <p:nvSpPr>
            <p:cNvPr id="26654" name="Text Box 17"/>
            <p:cNvSpPr txBox="1">
              <a:spLocks noChangeArrowheads="1"/>
            </p:cNvSpPr>
            <p:nvPr/>
          </p:nvSpPr>
          <p:spPr bwMode="auto">
            <a:xfrm>
              <a:off x="2326" y="1824"/>
              <a:ext cx="545" cy="35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61938" indent="-261938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algn="just" eaLnBrk="1" hangingPunct="1">
                <a:buClr>
                  <a:srgbClr val="3333CC"/>
                </a:buClr>
                <a:buSzPct val="90000"/>
                <a:buFont typeface="Wingdings" pitchFamily="2" charset="2"/>
                <a:buNone/>
                <a:defRPr/>
              </a:pPr>
              <a:r>
                <a:rPr lang="pt-BR" sz="2200" b="1" dirty="0" smtClean="0">
                  <a:latin typeface="+mj-lt"/>
                </a:rPr>
                <a:t>z</a:t>
              </a:r>
              <a:r>
                <a:rPr lang="pt-BR" sz="2200" b="1" baseline="30000" dirty="0" smtClean="0">
                  <a:latin typeface="+mj-lt"/>
                </a:rPr>
                <a:t>–1</a:t>
              </a:r>
              <a:r>
                <a:rPr lang="pt-BR" sz="2200" b="1" dirty="0" smtClean="0">
                  <a:latin typeface="+mj-lt"/>
                </a:rPr>
                <a:t> =</a:t>
              </a:r>
              <a:endParaRPr lang="pt-BR" sz="2200" b="1" baseline="-25000" dirty="0" smtClean="0">
                <a:latin typeface="+mj-lt"/>
              </a:endParaRPr>
            </a:p>
          </p:txBody>
        </p:sp>
      </p:grpSp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457200" y="908050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800" b="1"/>
              <a:t>INVERSO DE UM COMPLEXO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68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6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6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5" grpId="0" build="p"/>
      <p:bldP spid="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 txBox="1">
            <a:spLocks noChangeArrowheads="1"/>
          </p:cNvSpPr>
          <p:nvPr/>
        </p:nvSpPr>
        <p:spPr bwMode="auto">
          <a:xfrm>
            <a:off x="457200" y="10525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800" b="1"/>
              <a:t>EXEMPLO</a:t>
            </a:r>
          </a:p>
        </p:txBody>
      </p:sp>
      <p:sp>
        <p:nvSpPr>
          <p:cNvPr id="7" name="Retângulo 6"/>
          <p:cNvSpPr/>
          <p:nvPr/>
        </p:nvSpPr>
        <p:spPr>
          <a:xfrm>
            <a:off x="1116013" y="1916113"/>
            <a:ext cx="6049962" cy="431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sz="2200" b="1" dirty="0">
                <a:latin typeface="+mj-lt"/>
              </a:rPr>
              <a:t>Determine o inverso do número complexo z = i.</a:t>
            </a:r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1743075" y="2592388"/>
            <a:ext cx="1008063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 eaLnBrk="1" hangingPunct="1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sz="2200" dirty="0" smtClean="0">
                <a:latin typeface="+mj-lt"/>
              </a:rPr>
              <a:t>z</a:t>
            </a:r>
            <a:r>
              <a:rPr lang="pt-BR" sz="2200" baseline="30000" dirty="0" smtClean="0">
                <a:latin typeface="+mj-lt"/>
              </a:rPr>
              <a:t>–1</a:t>
            </a:r>
            <a:r>
              <a:rPr lang="pt-BR" sz="2200" dirty="0" smtClean="0">
                <a:latin typeface="+mj-lt"/>
              </a:rPr>
              <a:t>  =</a:t>
            </a:r>
          </a:p>
        </p:txBody>
      </p:sp>
      <p:sp>
        <p:nvSpPr>
          <p:cNvPr id="13" name="Text Box 26"/>
          <p:cNvSpPr txBox="1">
            <a:spLocks noChangeArrowheads="1"/>
          </p:cNvSpPr>
          <p:nvPr/>
        </p:nvSpPr>
        <p:spPr bwMode="auto">
          <a:xfrm>
            <a:off x="2530475" y="2424113"/>
            <a:ext cx="504825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 eaLnBrk="1" hangingPunct="1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sz="2200" dirty="0" smtClean="0">
                <a:latin typeface="+mj-lt"/>
              </a:rPr>
              <a:t>1</a:t>
            </a:r>
            <a:endParaRPr lang="pt-BR" sz="2200" baseline="-25000" dirty="0" smtClean="0">
              <a:latin typeface="+mj-lt"/>
            </a:endParaRPr>
          </a:p>
        </p:txBody>
      </p:sp>
      <p:sp>
        <p:nvSpPr>
          <p:cNvPr id="14" name="Text Box 27"/>
          <p:cNvSpPr txBox="1">
            <a:spLocks noChangeArrowheads="1"/>
          </p:cNvSpPr>
          <p:nvPr/>
        </p:nvSpPr>
        <p:spPr bwMode="auto">
          <a:xfrm>
            <a:off x="2573338" y="2792413"/>
            <a:ext cx="504825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 eaLnBrk="1" hangingPunct="1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sz="2200" dirty="0" smtClean="0">
                <a:latin typeface="+mj-lt"/>
              </a:rPr>
              <a:t>i</a:t>
            </a:r>
            <a:endParaRPr lang="pt-BR" sz="2200" baseline="-25000" dirty="0" smtClean="0">
              <a:latin typeface="+mj-lt"/>
            </a:endParaRPr>
          </a:p>
        </p:txBody>
      </p:sp>
      <p:sp>
        <p:nvSpPr>
          <p:cNvPr id="15" name="Line 28"/>
          <p:cNvSpPr>
            <a:spLocks noChangeShapeType="1"/>
          </p:cNvSpPr>
          <p:nvPr/>
        </p:nvSpPr>
        <p:spPr bwMode="auto">
          <a:xfrm>
            <a:off x="2516188" y="2813050"/>
            <a:ext cx="3603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16" name="Text Box 30"/>
          <p:cNvSpPr txBox="1">
            <a:spLocks noChangeArrowheads="1"/>
          </p:cNvSpPr>
          <p:nvPr/>
        </p:nvSpPr>
        <p:spPr bwMode="auto">
          <a:xfrm>
            <a:off x="2555875" y="3157538"/>
            <a:ext cx="129540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 eaLnBrk="1" hangingPunct="1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sz="2200" smtClean="0">
                <a:latin typeface="+mj-lt"/>
              </a:rPr>
              <a:t>(1) . (–i)</a:t>
            </a:r>
            <a:endParaRPr lang="pt-BR" sz="2200" baseline="-25000" smtClean="0">
              <a:latin typeface="+mj-lt"/>
            </a:endParaRPr>
          </a:p>
        </p:txBody>
      </p:sp>
      <p:sp>
        <p:nvSpPr>
          <p:cNvPr id="17" name="Text Box 31"/>
          <p:cNvSpPr txBox="1">
            <a:spLocks noChangeArrowheads="1"/>
          </p:cNvSpPr>
          <p:nvPr/>
        </p:nvSpPr>
        <p:spPr bwMode="auto">
          <a:xfrm>
            <a:off x="2584450" y="3565525"/>
            <a:ext cx="1195388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 eaLnBrk="1" hangingPunct="1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sz="2200" smtClean="0">
                <a:latin typeface="+mj-lt"/>
              </a:rPr>
              <a:t>(i) . (–i) </a:t>
            </a:r>
            <a:endParaRPr lang="pt-BR" sz="2200" baseline="-25000" smtClean="0">
              <a:latin typeface="+mj-lt"/>
            </a:endParaRPr>
          </a:p>
        </p:txBody>
      </p:sp>
      <p:sp>
        <p:nvSpPr>
          <p:cNvPr id="18" name="Line 32"/>
          <p:cNvSpPr>
            <a:spLocks noChangeShapeType="1"/>
          </p:cNvSpPr>
          <p:nvPr/>
        </p:nvSpPr>
        <p:spPr bwMode="auto">
          <a:xfrm>
            <a:off x="2603500" y="3603625"/>
            <a:ext cx="9826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21" name="Text Box 35"/>
          <p:cNvSpPr txBox="1">
            <a:spLocks noChangeArrowheads="1"/>
          </p:cNvSpPr>
          <p:nvPr/>
        </p:nvSpPr>
        <p:spPr bwMode="auto">
          <a:xfrm>
            <a:off x="2581275" y="4044950"/>
            <a:ext cx="576263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 eaLnBrk="1" hangingPunct="1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sz="2200" smtClean="0">
                <a:latin typeface="+mj-lt"/>
              </a:rPr>
              <a:t>–i</a:t>
            </a:r>
            <a:endParaRPr lang="pt-BR" sz="2200" baseline="-25000" smtClean="0">
              <a:latin typeface="+mj-lt"/>
            </a:endParaRPr>
          </a:p>
        </p:txBody>
      </p:sp>
      <p:sp>
        <p:nvSpPr>
          <p:cNvPr id="22" name="Text Box 36"/>
          <p:cNvSpPr txBox="1">
            <a:spLocks noChangeArrowheads="1"/>
          </p:cNvSpPr>
          <p:nvPr/>
        </p:nvSpPr>
        <p:spPr bwMode="auto">
          <a:xfrm>
            <a:off x="2609850" y="4481513"/>
            <a:ext cx="547688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 eaLnBrk="1" hangingPunct="1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sz="2200" smtClean="0">
                <a:latin typeface="+mj-lt"/>
              </a:rPr>
              <a:t>–i</a:t>
            </a:r>
            <a:r>
              <a:rPr lang="pt-BR" sz="2200" baseline="30000" smtClean="0">
                <a:latin typeface="+mj-lt"/>
              </a:rPr>
              <a:t>2</a:t>
            </a:r>
            <a:r>
              <a:rPr lang="pt-BR" sz="2200" smtClean="0">
                <a:latin typeface="+mj-lt"/>
              </a:rPr>
              <a:t> </a:t>
            </a:r>
            <a:endParaRPr lang="pt-BR" sz="2200" baseline="-25000" smtClean="0">
              <a:latin typeface="+mj-lt"/>
            </a:endParaRPr>
          </a:p>
        </p:txBody>
      </p:sp>
      <p:sp>
        <p:nvSpPr>
          <p:cNvPr id="23" name="Line 37"/>
          <p:cNvSpPr>
            <a:spLocks noChangeShapeType="1"/>
          </p:cNvSpPr>
          <p:nvPr/>
        </p:nvSpPr>
        <p:spPr bwMode="auto">
          <a:xfrm>
            <a:off x="2589213" y="4491038"/>
            <a:ext cx="4492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25" name="Text Box 39"/>
          <p:cNvSpPr txBox="1">
            <a:spLocks noChangeArrowheads="1"/>
          </p:cNvSpPr>
          <p:nvPr/>
        </p:nvSpPr>
        <p:spPr bwMode="auto">
          <a:xfrm>
            <a:off x="2516188" y="4856163"/>
            <a:ext cx="576262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 eaLnBrk="1" hangingPunct="1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sz="2200" smtClean="0">
                <a:latin typeface="+mj-lt"/>
              </a:rPr>
              <a:t>–i</a:t>
            </a:r>
            <a:endParaRPr lang="pt-BR" sz="2200" baseline="-25000" smtClean="0">
              <a:latin typeface="+mj-lt"/>
            </a:endParaRPr>
          </a:p>
        </p:txBody>
      </p:sp>
      <p:sp>
        <p:nvSpPr>
          <p:cNvPr id="26" name="Text Box 40"/>
          <p:cNvSpPr txBox="1">
            <a:spLocks noChangeArrowheads="1"/>
          </p:cNvSpPr>
          <p:nvPr/>
        </p:nvSpPr>
        <p:spPr bwMode="auto">
          <a:xfrm>
            <a:off x="2617788" y="5292725"/>
            <a:ext cx="474662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 eaLnBrk="1" hangingPunct="1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sz="2200" smtClean="0">
                <a:latin typeface="+mj-lt"/>
              </a:rPr>
              <a:t>1 </a:t>
            </a:r>
            <a:endParaRPr lang="pt-BR" sz="2200" baseline="-25000" smtClean="0">
              <a:latin typeface="+mj-lt"/>
            </a:endParaRPr>
          </a:p>
        </p:txBody>
      </p:sp>
      <p:sp>
        <p:nvSpPr>
          <p:cNvPr id="27" name="Line 41"/>
          <p:cNvSpPr>
            <a:spLocks noChangeShapeType="1"/>
          </p:cNvSpPr>
          <p:nvPr/>
        </p:nvSpPr>
        <p:spPr bwMode="auto">
          <a:xfrm>
            <a:off x="2524125" y="5302250"/>
            <a:ext cx="4492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28" name="Text Box 42"/>
          <p:cNvSpPr txBox="1">
            <a:spLocks noChangeArrowheads="1"/>
          </p:cNvSpPr>
          <p:nvPr/>
        </p:nvSpPr>
        <p:spPr bwMode="auto">
          <a:xfrm>
            <a:off x="2387600" y="5735638"/>
            <a:ext cx="835025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 eaLnBrk="1" hangingPunct="1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sz="2200" dirty="0" smtClean="0">
                <a:solidFill>
                  <a:srgbClr val="FF0000"/>
                </a:solidFill>
                <a:latin typeface="+mj-lt"/>
              </a:rPr>
              <a:t> – i </a:t>
            </a:r>
            <a:endParaRPr lang="pt-BR" sz="2200" baseline="-25000" dirty="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9" name="Text Box 23"/>
          <p:cNvSpPr txBox="1">
            <a:spLocks noChangeArrowheads="1"/>
          </p:cNvSpPr>
          <p:nvPr/>
        </p:nvSpPr>
        <p:spPr bwMode="auto">
          <a:xfrm>
            <a:off x="1739900" y="3322638"/>
            <a:ext cx="1008063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 eaLnBrk="1" hangingPunct="1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sz="2200" dirty="0" smtClean="0">
                <a:latin typeface="+mj-lt"/>
              </a:rPr>
              <a:t>z</a:t>
            </a:r>
            <a:r>
              <a:rPr lang="pt-BR" sz="2200" baseline="30000" dirty="0" smtClean="0">
                <a:latin typeface="+mj-lt"/>
              </a:rPr>
              <a:t>–1</a:t>
            </a:r>
            <a:r>
              <a:rPr lang="pt-BR" sz="2200" dirty="0" smtClean="0">
                <a:latin typeface="+mj-lt"/>
              </a:rPr>
              <a:t>  =</a:t>
            </a:r>
          </a:p>
        </p:txBody>
      </p:sp>
      <p:sp>
        <p:nvSpPr>
          <p:cNvPr id="30" name="Text Box 23"/>
          <p:cNvSpPr txBox="1">
            <a:spLocks noChangeArrowheads="1"/>
          </p:cNvSpPr>
          <p:nvPr/>
        </p:nvSpPr>
        <p:spPr bwMode="auto">
          <a:xfrm>
            <a:off x="1738313" y="4248150"/>
            <a:ext cx="1008062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 eaLnBrk="1" hangingPunct="1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sz="2200" dirty="0" smtClean="0">
                <a:latin typeface="+mj-lt"/>
              </a:rPr>
              <a:t>z</a:t>
            </a:r>
            <a:r>
              <a:rPr lang="pt-BR" sz="2200" baseline="30000" dirty="0" smtClean="0">
                <a:latin typeface="+mj-lt"/>
              </a:rPr>
              <a:t>–1</a:t>
            </a:r>
            <a:r>
              <a:rPr lang="pt-BR" sz="2200" dirty="0" smtClean="0">
                <a:latin typeface="+mj-lt"/>
              </a:rPr>
              <a:t>  =</a:t>
            </a:r>
          </a:p>
        </p:txBody>
      </p:sp>
      <p:sp>
        <p:nvSpPr>
          <p:cNvPr id="31" name="Text Box 23"/>
          <p:cNvSpPr txBox="1">
            <a:spLocks noChangeArrowheads="1"/>
          </p:cNvSpPr>
          <p:nvPr/>
        </p:nvSpPr>
        <p:spPr bwMode="auto">
          <a:xfrm>
            <a:off x="1738313" y="5072063"/>
            <a:ext cx="1008062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 eaLnBrk="1" hangingPunct="1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sz="2200" dirty="0" smtClean="0">
                <a:latin typeface="+mj-lt"/>
              </a:rPr>
              <a:t>z</a:t>
            </a:r>
            <a:r>
              <a:rPr lang="pt-BR" sz="2200" baseline="30000" dirty="0" smtClean="0">
                <a:latin typeface="+mj-lt"/>
              </a:rPr>
              <a:t>–1</a:t>
            </a:r>
            <a:r>
              <a:rPr lang="pt-BR" sz="2200" dirty="0" smtClean="0">
                <a:latin typeface="+mj-lt"/>
              </a:rPr>
              <a:t>  =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1738313" y="5722938"/>
            <a:ext cx="1008062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 eaLnBrk="1" hangingPunct="1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sz="2200" dirty="0" smtClean="0">
                <a:latin typeface="+mj-lt"/>
              </a:rPr>
              <a:t>z</a:t>
            </a:r>
            <a:r>
              <a:rPr lang="pt-BR" sz="2200" baseline="30000" dirty="0" smtClean="0">
                <a:latin typeface="+mj-lt"/>
              </a:rPr>
              <a:t>–1</a:t>
            </a:r>
            <a:r>
              <a:rPr lang="pt-BR" sz="2200" dirty="0" smtClean="0">
                <a:latin typeface="+mj-lt"/>
              </a:rPr>
              <a:t>  =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7" grpId="0"/>
      <p:bldP spid="12" grpId="0"/>
      <p:bldP spid="13" grpId="0"/>
      <p:bldP spid="14" grpId="0"/>
      <p:bldP spid="16" grpId="0"/>
      <p:bldP spid="17" grpId="0"/>
      <p:bldP spid="21" grpId="0"/>
      <p:bldP spid="22" grpId="0"/>
      <p:bldP spid="25" grpId="0"/>
      <p:bldP spid="26" grpId="0"/>
      <p:bldP spid="28" grpId="0"/>
      <p:bldP spid="29" grpId="0"/>
      <p:bldP spid="30" grpId="0"/>
      <p:bldP spid="31" grpId="0"/>
      <p:bldP spid="3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920750"/>
            <a:ext cx="8229600" cy="1139825"/>
          </a:xfrm>
        </p:spPr>
        <p:txBody>
          <a:bodyPr/>
          <a:lstStyle/>
          <a:p>
            <a:pPr eaLnBrk="1" hangingPunct="1"/>
            <a:r>
              <a:rPr lang="pt-BR" altLang="pt-BR" sz="2800" b="1" smtClean="0"/>
              <a:t>POTENCIAÇÃO DE COMPLEXOS (EXPOENTE NATURAL) </a:t>
            </a:r>
          </a:p>
        </p:txBody>
      </p:sp>
      <p:sp>
        <p:nvSpPr>
          <p:cNvPr id="38605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209800"/>
            <a:ext cx="8075613" cy="1581150"/>
          </a:xfrm>
        </p:spPr>
        <p:txBody>
          <a:bodyPr rtlCol="0">
            <a:normAutofit/>
          </a:bodyPr>
          <a:lstStyle/>
          <a:p>
            <a:pPr algn="just" eaLnBrk="1" fontAlgn="auto" hangingPunct="1">
              <a:lnSpc>
                <a:spcPct val="110000"/>
              </a:lnSpc>
              <a:spcBef>
                <a:spcPct val="40000"/>
              </a:spcBef>
              <a:spcAft>
                <a:spcPts val="0"/>
              </a:spcAft>
              <a:buClr>
                <a:srgbClr val="002060"/>
              </a:buClr>
              <a:buFont typeface="Wingdings" panose="05000000000000000000" pitchFamily="2" charset="2"/>
              <a:buChar char="v"/>
              <a:defRPr/>
            </a:pPr>
            <a:r>
              <a:rPr lang="pt-BR" altLang="pt-BR" sz="2200" dirty="0" smtClean="0">
                <a:latin typeface="+mj-lt"/>
              </a:rPr>
              <a:t>Se n é um número natural e z é um complexo qualquer, a potência </a:t>
            </a:r>
            <a:r>
              <a:rPr lang="pt-BR" altLang="pt-BR" sz="2200" dirty="0" err="1" smtClean="0">
                <a:solidFill>
                  <a:srgbClr val="FF0000"/>
                </a:solidFill>
                <a:latin typeface="+mj-lt"/>
              </a:rPr>
              <a:t>z</a:t>
            </a:r>
            <a:r>
              <a:rPr lang="pt-BR" altLang="pt-BR" sz="2200" baseline="30000" dirty="0" err="1" smtClean="0">
                <a:solidFill>
                  <a:srgbClr val="FF0000"/>
                </a:solidFill>
                <a:latin typeface="+mj-lt"/>
              </a:rPr>
              <a:t>n</a:t>
            </a:r>
            <a:r>
              <a:rPr lang="pt-BR" altLang="pt-BR" sz="2200" dirty="0" smtClean="0">
                <a:latin typeface="+mj-lt"/>
              </a:rPr>
              <a:t> é, por definição, o produto de </a:t>
            </a:r>
            <a:r>
              <a:rPr lang="pt-BR" altLang="pt-BR" sz="2200" dirty="0" smtClean="0">
                <a:solidFill>
                  <a:srgbClr val="FF0000"/>
                </a:solidFill>
                <a:latin typeface="+mj-lt"/>
              </a:rPr>
              <a:t>n</a:t>
            </a:r>
            <a:r>
              <a:rPr lang="pt-BR" altLang="pt-BR" sz="2200" dirty="0" smtClean="0">
                <a:latin typeface="+mj-lt"/>
              </a:rPr>
              <a:t> fatores iguais a </a:t>
            </a:r>
            <a:r>
              <a:rPr lang="pt-BR" altLang="pt-BR" sz="2200" dirty="0" smtClean="0">
                <a:solidFill>
                  <a:srgbClr val="FF0000"/>
                </a:solidFill>
                <a:latin typeface="+mj-lt"/>
              </a:rPr>
              <a:t>z</a:t>
            </a:r>
            <a:r>
              <a:rPr lang="pt-BR" altLang="pt-BR" sz="2200" dirty="0" smtClean="0">
                <a:latin typeface="+mj-lt"/>
              </a:rPr>
              <a:t>.</a:t>
            </a:r>
          </a:p>
        </p:txBody>
      </p:sp>
      <p:grpSp>
        <p:nvGrpSpPr>
          <p:cNvPr id="386060" name="Group 12"/>
          <p:cNvGrpSpPr>
            <a:grpSpLocks/>
          </p:cNvGrpSpPr>
          <p:nvPr/>
        </p:nvGrpSpPr>
        <p:grpSpPr bwMode="auto">
          <a:xfrm>
            <a:off x="2771800" y="3575273"/>
            <a:ext cx="3313112" cy="2085975"/>
            <a:chOff x="1837" y="1935"/>
            <a:chExt cx="2087" cy="1314"/>
          </a:xfrm>
          <a:noFill/>
        </p:grpSpPr>
        <p:sp>
          <p:nvSpPr>
            <p:cNvPr id="386050" name="Rectangle 2"/>
            <p:cNvSpPr>
              <a:spLocks noChangeArrowheads="1"/>
            </p:cNvSpPr>
            <p:nvPr/>
          </p:nvSpPr>
          <p:spPr bwMode="auto">
            <a:xfrm>
              <a:off x="2113" y="1935"/>
              <a:ext cx="1500" cy="1314"/>
            </a:xfrm>
            <a:prstGeom prst="rect">
              <a:avLst/>
            </a:prstGeom>
            <a:grp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sz="2200" b="1">
                <a:latin typeface="+mj-lt"/>
              </a:endParaRPr>
            </a:p>
          </p:txBody>
        </p:sp>
        <p:sp>
          <p:nvSpPr>
            <p:cNvPr id="386053" name="Text Box 5"/>
            <p:cNvSpPr txBox="1">
              <a:spLocks noChangeArrowheads="1"/>
            </p:cNvSpPr>
            <p:nvPr/>
          </p:nvSpPr>
          <p:spPr bwMode="auto">
            <a:xfrm>
              <a:off x="1837" y="1981"/>
              <a:ext cx="2087" cy="27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28575">
                  <a:solidFill>
                    <a:srgbClr val="33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542925"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algn="ctr">
                <a:buClr>
                  <a:srgbClr val="3333CC"/>
                </a:buClr>
                <a:buSzPct val="90000"/>
                <a:buFont typeface="Wingdings" pitchFamily="2" charset="2"/>
                <a:buNone/>
                <a:defRPr/>
              </a:pPr>
              <a:r>
                <a:rPr lang="pt-BR" altLang="pt-BR" sz="2200" b="1" smtClean="0">
                  <a:latin typeface="+mj-lt"/>
                </a:rPr>
                <a:t>z</a:t>
              </a:r>
              <a:r>
                <a:rPr lang="pt-BR" altLang="pt-BR" sz="2200" b="1" baseline="30000" smtClean="0">
                  <a:latin typeface="+mj-lt"/>
                </a:rPr>
                <a:t>0</a:t>
              </a:r>
              <a:r>
                <a:rPr lang="pt-BR" altLang="pt-BR" sz="2200" b="1" smtClean="0">
                  <a:latin typeface="+mj-lt"/>
                </a:rPr>
                <a:t> = 1</a:t>
              </a:r>
              <a:r>
                <a:rPr lang="pt-BR" altLang="pt-BR" sz="2200" b="1" smtClean="0">
                  <a:latin typeface="+mj-lt"/>
                  <a:ea typeface="Arial Unicode MS" pitchFamily="34" charset="-128"/>
                  <a:cs typeface="Arial Unicode MS" pitchFamily="34" charset="-128"/>
                </a:rPr>
                <a:t>        (z ≠ 0) </a:t>
              </a:r>
            </a:p>
          </p:txBody>
        </p:sp>
        <p:sp>
          <p:nvSpPr>
            <p:cNvPr id="386054" name="Text Box 6"/>
            <p:cNvSpPr txBox="1">
              <a:spLocks noChangeArrowheads="1"/>
            </p:cNvSpPr>
            <p:nvPr/>
          </p:nvSpPr>
          <p:spPr bwMode="auto">
            <a:xfrm>
              <a:off x="2018" y="2344"/>
              <a:ext cx="816" cy="27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28575">
                  <a:solidFill>
                    <a:srgbClr val="33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542925"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algn="ctr">
                <a:buClr>
                  <a:srgbClr val="3333CC"/>
                </a:buClr>
                <a:buSzPct val="90000"/>
                <a:buFont typeface="Wingdings" pitchFamily="2" charset="2"/>
                <a:buNone/>
                <a:defRPr/>
              </a:pPr>
              <a:r>
                <a:rPr lang="pt-BR" altLang="pt-BR" sz="2200" b="1" smtClean="0">
                  <a:latin typeface="+mj-lt"/>
                </a:rPr>
                <a:t>z</a:t>
              </a:r>
              <a:r>
                <a:rPr lang="pt-BR" altLang="pt-BR" sz="2200" b="1" baseline="30000" smtClean="0">
                  <a:latin typeface="+mj-lt"/>
                </a:rPr>
                <a:t>1</a:t>
              </a:r>
              <a:r>
                <a:rPr lang="pt-BR" altLang="pt-BR" sz="2200" b="1" smtClean="0">
                  <a:latin typeface="+mj-lt"/>
                </a:rPr>
                <a:t> = z</a:t>
              </a:r>
              <a:r>
                <a:rPr lang="pt-BR" altLang="pt-BR" sz="2200" b="1" smtClean="0">
                  <a:latin typeface="+mj-lt"/>
                  <a:ea typeface="Arial Unicode MS" pitchFamily="34" charset="-128"/>
                  <a:cs typeface="Arial Unicode MS" pitchFamily="34" charset="-128"/>
                </a:rPr>
                <a:t>      </a:t>
              </a:r>
            </a:p>
          </p:txBody>
        </p:sp>
        <p:sp>
          <p:nvSpPr>
            <p:cNvPr id="386055" name="Text Box 7"/>
            <p:cNvSpPr txBox="1">
              <a:spLocks noChangeArrowheads="1"/>
            </p:cNvSpPr>
            <p:nvPr/>
          </p:nvSpPr>
          <p:spPr bwMode="auto">
            <a:xfrm>
              <a:off x="1846" y="2662"/>
              <a:ext cx="1859" cy="27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28575">
                  <a:solidFill>
                    <a:srgbClr val="33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542925"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algn="ctr">
                <a:buClr>
                  <a:srgbClr val="3333CC"/>
                </a:buClr>
                <a:buSzPct val="90000"/>
                <a:buFont typeface="Wingdings" pitchFamily="2" charset="2"/>
                <a:buNone/>
                <a:defRPr/>
              </a:pPr>
              <a:r>
                <a:rPr lang="pt-BR" altLang="pt-BR" sz="2200" b="1" smtClean="0">
                  <a:latin typeface="+mj-lt"/>
                </a:rPr>
                <a:t>z</a:t>
              </a:r>
              <a:r>
                <a:rPr lang="pt-BR" altLang="pt-BR" sz="2200" b="1" baseline="30000" smtClean="0">
                  <a:latin typeface="+mj-lt"/>
                </a:rPr>
                <a:t>n</a:t>
              </a:r>
              <a:r>
                <a:rPr lang="pt-BR" altLang="pt-BR" sz="2200" b="1" smtClean="0">
                  <a:latin typeface="+mj-lt"/>
                </a:rPr>
                <a:t> = z. z.z</a:t>
              </a:r>
              <a:r>
                <a:rPr lang="pt-BR" altLang="pt-BR" sz="2200" b="1" smtClean="0">
                  <a:latin typeface="+mj-lt"/>
                  <a:ea typeface="Arial Unicode MS" pitchFamily="34" charset="-128"/>
                  <a:cs typeface="Arial Unicode MS" pitchFamily="34" charset="-128"/>
                </a:rPr>
                <a:t> ... .z     </a:t>
              </a:r>
            </a:p>
          </p:txBody>
        </p:sp>
        <p:sp>
          <p:nvSpPr>
            <p:cNvPr id="386057" name="Text Box 9"/>
            <p:cNvSpPr txBox="1">
              <a:spLocks noChangeArrowheads="1"/>
            </p:cNvSpPr>
            <p:nvPr/>
          </p:nvSpPr>
          <p:spPr bwMode="auto">
            <a:xfrm>
              <a:off x="2245" y="2961"/>
              <a:ext cx="1406" cy="27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28575">
                  <a:solidFill>
                    <a:srgbClr val="33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542925"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algn="ctr">
                <a:buClr>
                  <a:srgbClr val="3333CC"/>
                </a:buClr>
                <a:buSzPct val="90000"/>
                <a:buFont typeface="Wingdings" pitchFamily="2" charset="2"/>
                <a:buNone/>
                <a:defRPr/>
              </a:pPr>
              <a:r>
                <a:rPr lang="pt-BR" altLang="pt-BR" sz="2200" b="1" smtClean="0">
                  <a:latin typeface="+mj-lt"/>
                </a:rPr>
                <a:t>n fatores</a:t>
              </a:r>
              <a:r>
                <a:rPr lang="pt-BR" altLang="pt-BR" sz="2200" b="1" smtClean="0">
                  <a:latin typeface="+mj-lt"/>
                  <a:ea typeface="Arial Unicode MS" pitchFamily="34" charset="-128"/>
                  <a:cs typeface="Arial Unicode MS" pitchFamily="34" charset="-128"/>
                </a:rPr>
                <a:t>     </a:t>
              </a:r>
            </a:p>
          </p:txBody>
        </p:sp>
        <p:sp>
          <p:nvSpPr>
            <p:cNvPr id="386058" name="AutoShape 10"/>
            <p:cNvSpPr>
              <a:spLocks/>
            </p:cNvSpPr>
            <p:nvPr/>
          </p:nvSpPr>
          <p:spPr bwMode="auto">
            <a:xfrm rot="5400000">
              <a:off x="2933" y="2514"/>
              <a:ext cx="86" cy="861"/>
            </a:xfrm>
            <a:prstGeom prst="rightBrace">
              <a:avLst>
                <a:gd name="adj1" fmla="val 83430"/>
                <a:gd name="adj2" fmla="val 50000"/>
              </a:avLst>
            </a:prstGeom>
            <a:grp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sz="2200" b="1">
                <a:latin typeface="+mj-lt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86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6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6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860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86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86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  <p:bldP spid="38605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69975"/>
            <a:ext cx="8229600" cy="1139825"/>
          </a:xfrm>
        </p:spPr>
        <p:txBody>
          <a:bodyPr/>
          <a:lstStyle/>
          <a:p>
            <a:pPr eaLnBrk="1" hangingPunct="1"/>
            <a:r>
              <a:rPr lang="pt-BR" altLang="pt-BR" sz="2800" b="1" smtClean="0"/>
              <a:t>EXEMPLO 1 </a:t>
            </a:r>
          </a:p>
        </p:txBody>
      </p:sp>
      <p:sp>
        <p:nvSpPr>
          <p:cNvPr id="387090" name="Text Box 18"/>
          <p:cNvSpPr txBox="1">
            <a:spLocks noChangeArrowheads="1"/>
          </p:cNvSpPr>
          <p:nvPr/>
        </p:nvSpPr>
        <p:spPr bwMode="auto">
          <a:xfrm>
            <a:off x="611188" y="2519363"/>
            <a:ext cx="151288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342900" indent="-342900">
              <a:buClr>
                <a:srgbClr val="002060"/>
              </a:buClr>
              <a:buSzPct val="100000"/>
              <a:buFont typeface="Wingdings" panose="05000000000000000000" pitchFamily="2" charset="2"/>
              <a:buChar char="v"/>
              <a:defRPr/>
            </a:pPr>
            <a:r>
              <a:rPr lang="pt-BR" altLang="pt-BR" sz="2200" b="1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  (3 + i)</a:t>
            </a:r>
            <a:r>
              <a:rPr lang="pt-BR" altLang="pt-BR" sz="2200" b="1" baseline="300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0</a:t>
            </a:r>
            <a:r>
              <a:rPr lang="pt-BR" altLang="pt-BR" sz="2200" b="1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 </a:t>
            </a:r>
            <a:endParaRPr lang="pt-BR" altLang="pt-BR" sz="2200" b="1" baseline="30000" dirty="0" smtClean="0"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87094" name="Text Box 22"/>
          <p:cNvSpPr txBox="1">
            <a:spLocks noChangeArrowheads="1"/>
          </p:cNvSpPr>
          <p:nvPr/>
        </p:nvSpPr>
        <p:spPr bwMode="auto">
          <a:xfrm>
            <a:off x="1906588" y="2519363"/>
            <a:ext cx="9366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buClr>
                <a:srgbClr val="0000FF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b="1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=</a:t>
            </a:r>
            <a:r>
              <a:rPr lang="pt-BR" altLang="pt-BR" sz="22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  </a:t>
            </a:r>
            <a:r>
              <a:rPr lang="pt-BR" altLang="pt-BR" sz="2200" dirty="0" smtClean="0">
                <a:solidFill>
                  <a:srgbClr val="FF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1</a:t>
            </a:r>
            <a:endParaRPr lang="pt-BR" altLang="pt-BR" sz="2200" baseline="30000" dirty="0" smtClean="0">
              <a:solidFill>
                <a:srgbClr val="FF0000"/>
              </a:solidFill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87095" name="Text Box 23"/>
          <p:cNvSpPr txBox="1">
            <a:spLocks noChangeArrowheads="1"/>
          </p:cNvSpPr>
          <p:nvPr/>
        </p:nvSpPr>
        <p:spPr bwMode="auto">
          <a:xfrm>
            <a:off x="611188" y="3357563"/>
            <a:ext cx="172878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342900" indent="-342900">
              <a:buClr>
                <a:srgbClr val="002060"/>
              </a:buClr>
              <a:buSzPct val="100000"/>
              <a:buFont typeface="Wingdings" panose="05000000000000000000" pitchFamily="2" charset="2"/>
              <a:buChar char="v"/>
              <a:defRPr/>
            </a:pPr>
            <a:r>
              <a:rPr lang="pt-BR" altLang="pt-BR" sz="2200" b="1" smtClean="0">
                <a:latin typeface="+mj-lt"/>
                <a:ea typeface="Arial Unicode MS" pitchFamily="34" charset="-128"/>
                <a:cs typeface="Arial Unicode MS" pitchFamily="34" charset="-128"/>
              </a:rPr>
              <a:t>  (–5 + 2i)</a:t>
            </a:r>
            <a:r>
              <a:rPr lang="pt-BR" altLang="pt-BR" sz="2200" b="1" baseline="30000" smtClean="0">
                <a:latin typeface="+mj-lt"/>
                <a:ea typeface="Arial Unicode MS" pitchFamily="34" charset="-128"/>
                <a:cs typeface="Arial Unicode MS" pitchFamily="34" charset="-128"/>
              </a:rPr>
              <a:t>1</a:t>
            </a:r>
            <a:r>
              <a:rPr lang="pt-BR" altLang="pt-BR" sz="2200" b="1" smtClean="0">
                <a:latin typeface="+mj-lt"/>
                <a:ea typeface="Arial Unicode MS" pitchFamily="34" charset="-128"/>
                <a:cs typeface="Arial Unicode MS" pitchFamily="34" charset="-128"/>
              </a:rPr>
              <a:t> </a:t>
            </a:r>
            <a:endParaRPr lang="pt-BR" altLang="pt-BR" sz="2200" b="1" baseline="30000" smtClean="0"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87096" name="Text Box 24"/>
          <p:cNvSpPr txBox="1">
            <a:spLocks noChangeArrowheads="1"/>
          </p:cNvSpPr>
          <p:nvPr/>
        </p:nvSpPr>
        <p:spPr bwMode="auto">
          <a:xfrm>
            <a:off x="2195513" y="3357563"/>
            <a:ext cx="2087562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buClr>
                <a:srgbClr val="0000FF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b="1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=</a:t>
            </a:r>
            <a:r>
              <a:rPr lang="pt-BR" altLang="pt-BR" sz="22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  </a:t>
            </a:r>
            <a:r>
              <a:rPr lang="pt-BR" altLang="pt-BR" sz="2200" dirty="0" smtClean="0">
                <a:solidFill>
                  <a:srgbClr val="FF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–5 + 2i</a:t>
            </a:r>
            <a:endParaRPr lang="pt-BR" altLang="pt-BR" sz="2200" baseline="30000" dirty="0" smtClean="0">
              <a:solidFill>
                <a:srgbClr val="FF0000"/>
              </a:solidFill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87097" name="Text Box 25"/>
          <p:cNvSpPr txBox="1">
            <a:spLocks noChangeArrowheads="1"/>
          </p:cNvSpPr>
          <p:nvPr/>
        </p:nvSpPr>
        <p:spPr bwMode="auto">
          <a:xfrm>
            <a:off x="611188" y="4294188"/>
            <a:ext cx="172878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342900" indent="-342900">
              <a:buClr>
                <a:srgbClr val="002060"/>
              </a:buClr>
              <a:buSzPct val="100000"/>
              <a:buFont typeface="Wingdings" panose="05000000000000000000" pitchFamily="2" charset="2"/>
              <a:buChar char="v"/>
              <a:defRPr/>
            </a:pPr>
            <a:r>
              <a:rPr lang="pt-BR" altLang="pt-BR" sz="2200" b="1" smtClean="0">
                <a:latin typeface="+mj-lt"/>
                <a:ea typeface="Arial Unicode MS" pitchFamily="34" charset="-128"/>
                <a:cs typeface="Arial Unicode MS" pitchFamily="34" charset="-128"/>
              </a:rPr>
              <a:t>  (2 – 3i)</a:t>
            </a:r>
            <a:r>
              <a:rPr lang="pt-BR" altLang="pt-BR" sz="2200" b="1" baseline="30000" smtClean="0">
                <a:latin typeface="+mj-lt"/>
                <a:ea typeface="Arial Unicode MS" pitchFamily="34" charset="-128"/>
                <a:cs typeface="Arial Unicode MS" pitchFamily="34" charset="-128"/>
              </a:rPr>
              <a:t>2</a:t>
            </a:r>
            <a:r>
              <a:rPr lang="pt-BR" altLang="pt-BR" sz="2200" b="1" smtClean="0">
                <a:latin typeface="+mj-lt"/>
                <a:ea typeface="Arial Unicode MS" pitchFamily="34" charset="-128"/>
                <a:cs typeface="Arial Unicode MS" pitchFamily="34" charset="-128"/>
              </a:rPr>
              <a:t> </a:t>
            </a:r>
            <a:endParaRPr lang="pt-BR" altLang="pt-BR" sz="2200" b="1" baseline="30000" smtClean="0"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87098" name="Text Box 26"/>
          <p:cNvSpPr txBox="1">
            <a:spLocks noChangeArrowheads="1"/>
          </p:cNvSpPr>
          <p:nvPr/>
        </p:nvSpPr>
        <p:spPr bwMode="auto">
          <a:xfrm>
            <a:off x="2052638" y="4294188"/>
            <a:ext cx="20161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buClr>
                <a:srgbClr val="0000FF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b="1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= 4 – 12i + 9i</a:t>
            </a:r>
            <a:r>
              <a:rPr lang="pt-BR" altLang="pt-BR" sz="2200" b="1" baseline="300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2</a:t>
            </a:r>
          </a:p>
        </p:txBody>
      </p:sp>
      <p:sp>
        <p:nvSpPr>
          <p:cNvPr id="387099" name="Text Box 27"/>
          <p:cNvSpPr txBox="1">
            <a:spLocks noChangeArrowheads="1"/>
          </p:cNvSpPr>
          <p:nvPr/>
        </p:nvSpPr>
        <p:spPr bwMode="auto">
          <a:xfrm>
            <a:off x="3708400" y="4291013"/>
            <a:ext cx="20161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buClr>
                <a:srgbClr val="0000FF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b="1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=  4 – 12i – 9</a:t>
            </a:r>
            <a:endParaRPr lang="pt-BR" altLang="pt-BR" sz="2200" b="1" baseline="30000" dirty="0" smtClean="0">
              <a:solidFill>
                <a:srgbClr val="C42500"/>
              </a:solidFill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87100" name="Text Box 28"/>
          <p:cNvSpPr txBox="1">
            <a:spLocks noChangeArrowheads="1"/>
          </p:cNvSpPr>
          <p:nvPr/>
        </p:nvSpPr>
        <p:spPr bwMode="auto">
          <a:xfrm>
            <a:off x="5292725" y="4291013"/>
            <a:ext cx="20161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buClr>
                <a:srgbClr val="0000FF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b="1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=</a:t>
            </a:r>
            <a:r>
              <a:rPr lang="pt-BR" altLang="pt-BR" sz="22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  </a:t>
            </a:r>
            <a:r>
              <a:rPr lang="pt-BR" altLang="pt-BR" sz="2200" dirty="0" smtClean="0">
                <a:solidFill>
                  <a:srgbClr val="FF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–5 – 12i</a:t>
            </a:r>
            <a:endParaRPr lang="pt-BR" altLang="pt-BR" sz="2200" baseline="30000" dirty="0" smtClean="0">
              <a:solidFill>
                <a:srgbClr val="FF0000"/>
              </a:solidFill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87101" name="Text Box 29"/>
          <p:cNvSpPr txBox="1">
            <a:spLocks noChangeArrowheads="1"/>
          </p:cNvSpPr>
          <p:nvPr/>
        </p:nvSpPr>
        <p:spPr bwMode="auto">
          <a:xfrm>
            <a:off x="611188" y="5157788"/>
            <a:ext cx="172878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342900" indent="-342900">
              <a:buClr>
                <a:srgbClr val="002060"/>
              </a:buClr>
              <a:buSzPct val="100000"/>
              <a:buFont typeface="Wingdings" panose="05000000000000000000" pitchFamily="2" charset="2"/>
              <a:buChar char="v"/>
              <a:defRPr/>
            </a:pPr>
            <a:r>
              <a:rPr lang="pt-BR" altLang="pt-BR" sz="2200" b="1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  (1 + i)</a:t>
            </a:r>
            <a:r>
              <a:rPr lang="pt-BR" altLang="pt-BR" sz="2200" b="1" baseline="300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3</a:t>
            </a:r>
            <a:r>
              <a:rPr lang="pt-BR" altLang="pt-BR" sz="2200" b="1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 </a:t>
            </a:r>
            <a:endParaRPr lang="pt-BR" altLang="pt-BR" sz="2200" b="1" baseline="30000" dirty="0" smtClean="0"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87102" name="Text Box 30"/>
          <p:cNvSpPr txBox="1">
            <a:spLocks noChangeArrowheads="1"/>
          </p:cNvSpPr>
          <p:nvPr/>
        </p:nvSpPr>
        <p:spPr bwMode="auto">
          <a:xfrm>
            <a:off x="1908175" y="5157788"/>
            <a:ext cx="26638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buClr>
                <a:srgbClr val="0000FF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b="1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= 1 + 3i + 3i</a:t>
            </a:r>
            <a:r>
              <a:rPr lang="pt-BR" altLang="pt-BR" sz="2200" b="1" baseline="300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2</a:t>
            </a:r>
            <a:r>
              <a:rPr lang="pt-BR" altLang="pt-BR" sz="2200" b="1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 + i</a:t>
            </a:r>
            <a:r>
              <a:rPr lang="pt-BR" altLang="pt-BR" sz="2200" b="1" baseline="300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3</a:t>
            </a:r>
          </a:p>
        </p:txBody>
      </p:sp>
      <p:sp>
        <p:nvSpPr>
          <p:cNvPr id="387103" name="Text Box 31"/>
          <p:cNvSpPr txBox="1">
            <a:spLocks noChangeArrowheads="1"/>
          </p:cNvSpPr>
          <p:nvPr/>
        </p:nvSpPr>
        <p:spPr bwMode="auto">
          <a:xfrm>
            <a:off x="3851275" y="5154613"/>
            <a:ext cx="21590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buClr>
                <a:srgbClr val="0000FF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b="1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=  1 + 3i – 3 – i </a:t>
            </a:r>
            <a:endParaRPr lang="pt-BR" altLang="pt-BR" sz="2200" b="1" baseline="30000" dirty="0" smtClean="0">
              <a:solidFill>
                <a:srgbClr val="C42500"/>
              </a:solidFill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87105" name="Text Box 33"/>
          <p:cNvSpPr txBox="1">
            <a:spLocks noChangeArrowheads="1"/>
          </p:cNvSpPr>
          <p:nvPr/>
        </p:nvSpPr>
        <p:spPr bwMode="auto">
          <a:xfrm>
            <a:off x="5651500" y="5154613"/>
            <a:ext cx="1655763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buClr>
                <a:srgbClr val="0000FF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b="1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=</a:t>
            </a:r>
            <a:r>
              <a:rPr lang="pt-BR" altLang="pt-BR" sz="22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  </a:t>
            </a:r>
            <a:r>
              <a:rPr lang="pt-BR" altLang="pt-BR" sz="2200" dirty="0" smtClean="0">
                <a:solidFill>
                  <a:srgbClr val="FF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–3 + 2i </a:t>
            </a:r>
            <a:endParaRPr lang="pt-BR" altLang="pt-BR" sz="2200" baseline="30000" dirty="0" smtClean="0">
              <a:solidFill>
                <a:srgbClr val="FF0000"/>
              </a:solidFill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  <p:bldP spid="387090" grpId="0"/>
      <p:bldP spid="387094" grpId="0"/>
      <p:bldP spid="387095" grpId="0"/>
      <p:bldP spid="387096" grpId="0"/>
      <p:bldP spid="387097" grpId="0"/>
      <p:bldP spid="387098" grpId="0"/>
      <p:bldP spid="387099" grpId="0"/>
      <p:bldP spid="387100" grpId="0"/>
      <p:bldP spid="387101" grpId="0"/>
      <p:bldP spid="387102" grpId="0"/>
      <p:bldP spid="387103" grpId="0"/>
      <p:bldP spid="38710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6613"/>
            <a:ext cx="8229600" cy="1139825"/>
          </a:xfrm>
        </p:spPr>
        <p:txBody>
          <a:bodyPr/>
          <a:lstStyle/>
          <a:p>
            <a:pPr eaLnBrk="1" hangingPunct="1"/>
            <a:r>
              <a:rPr lang="pt-BR" altLang="pt-BR" sz="2800" b="1" smtClean="0"/>
              <a:t>EXEMPLO 2 </a:t>
            </a:r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9138"/>
            <a:ext cx="8075613" cy="1150937"/>
          </a:xfrm>
        </p:spPr>
        <p:txBody>
          <a:bodyPr/>
          <a:lstStyle/>
          <a:p>
            <a:pPr algn="just" eaLnBrk="1" hangingPunct="1">
              <a:buClr>
                <a:srgbClr val="002060"/>
              </a:buClr>
              <a:buFont typeface="Wingdings" panose="05000000000000000000" pitchFamily="2" charset="2"/>
              <a:buChar char="v"/>
              <a:defRPr/>
            </a:pPr>
            <a:r>
              <a:rPr lang="pt-BR" altLang="pt-BR" sz="2200" b="1" dirty="0" smtClean="0">
                <a:latin typeface="+mj-lt"/>
              </a:rPr>
              <a:t>Calcular o valor da constante real k, para que o complexo z = (k + 2i)</a:t>
            </a:r>
            <a:r>
              <a:rPr lang="pt-BR" altLang="pt-BR" sz="2200" b="1" baseline="30000" dirty="0" smtClean="0">
                <a:latin typeface="+mj-lt"/>
              </a:rPr>
              <a:t>2</a:t>
            </a:r>
            <a:r>
              <a:rPr lang="pt-BR" altLang="pt-BR" sz="2200" b="1" dirty="0" smtClean="0">
                <a:latin typeface="+mj-lt"/>
              </a:rPr>
              <a:t> seja imaginário puro.</a:t>
            </a:r>
          </a:p>
        </p:txBody>
      </p:sp>
      <p:sp>
        <p:nvSpPr>
          <p:cNvPr id="388117" name="Text Box 21"/>
          <p:cNvSpPr txBox="1">
            <a:spLocks noChangeArrowheads="1"/>
          </p:cNvSpPr>
          <p:nvPr/>
        </p:nvSpPr>
        <p:spPr bwMode="auto">
          <a:xfrm>
            <a:off x="900113" y="3314700"/>
            <a:ext cx="1800225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pt-BR" altLang="pt-BR" sz="22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z = (k + 2i)</a:t>
            </a:r>
            <a:r>
              <a:rPr lang="pt-BR" altLang="pt-BR" sz="2200" baseline="300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2</a:t>
            </a:r>
            <a:r>
              <a:rPr lang="pt-BR" altLang="pt-BR" sz="22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 </a:t>
            </a:r>
            <a:endParaRPr lang="pt-BR" altLang="pt-BR" sz="2200" baseline="30000" dirty="0" smtClean="0"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88118" name="Text Box 22"/>
          <p:cNvSpPr txBox="1">
            <a:spLocks noChangeArrowheads="1"/>
          </p:cNvSpPr>
          <p:nvPr/>
        </p:nvSpPr>
        <p:spPr bwMode="auto">
          <a:xfrm>
            <a:off x="2268538" y="3314700"/>
            <a:ext cx="2376487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buClr>
                <a:srgbClr val="0000FF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=  k</a:t>
            </a:r>
            <a:r>
              <a:rPr lang="pt-BR" altLang="pt-BR" sz="2200" baseline="300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2</a:t>
            </a:r>
            <a:r>
              <a:rPr lang="pt-BR" altLang="pt-BR" sz="22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 + 4ki + 4</a:t>
            </a:r>
            <a:r>
              <a:rPr lang="pt-BR" altLang="pt-BR" sz="2200" dirty="0" smtClean="0">
                <a:solidFill>
                  <a:srgbClr val="FF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pt-BR" altLang="pt-BR" sz="2200" baseline="30000" dirty="0" smtClean="0">
                <a:solidFill>
                  <a:srgbClr val="FF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2</a:t>
            </a:r>
          </a:p>
        </p:txBody>
      </p:sp>
      <p:sp>
        <p:nvSpPr>
          <p:cNvPr id="388119" name="Text Box 23"/>
          <p:cNvSpPr txBox="1">
            <a:spLocks noChangeArrowheads="1"/>
          </p:cNvSpPr>
          <p:nvPr/>
        </p:nvSpPr>
        <p:spPr bwMode="auto">
          <a:xfrm>
            <a:off x="4068763" y="3325813"/>
            <a:ext cx="2232025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buClr>
                <a:srgbClr val="0000FF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=  k</a:t>
            </a:r>
            <a:r>
              <a:rPr lang="pt-BR" altLang="pt-BR" sz="2200" baseline="300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2</a:t>
            </a:r>
            <a:r>
              <a:rPr lang="pt-BR" altLang="pt-BR" sz="22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 – 4 + 4ki</a:t>
            </a:r>
            <a:endParaRPr lang="pt-BR" altLang="pt-BR" sz="2200" baseline="30000" dirty="0" smtClean="0">
              <a:solidFill>
                <a:srgbClr val="C42500"/>
              </a:solidFill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88121" name="Text Box 25"/>
          <p:cNvSpPr txBox="1">
            <a:spLocks noChangeArrowheads="1"/>
          </p:cNvSpPr>
          <p:nvPr/>
        </p:nvSpPr>
        <p:spPr bwMode="auto">
          <a:xfrm>
            <a:off x="885825" y="4222750"/>
            <a:ext cx="7502525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pt-BR" altLang="pt-BR" sz="2200"/>
              <a:t> z imaginário puro, devemos ter:</a:t>
            </a:r>
          </a:p>
        </p:txBody>
      </p:sp>
      <p:sp>
        <p:nvSpPr>
          <p:cNvPr id="388122" name="Text Box 26"/>
          <p:cNvSpPr txBox="1">
            <a:spLocks noChangeArrowheads="1"/>
          </p:cNvSpPr>
          <p:nvPr/>
        </p:nvSpPr>
        <p:spPr bwMode="auto">
          <a:xfrm>
            <a:off x="1374775" y="4941888"/>
            <a:ext cx="1535113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 eaLnBrk="1" hangingPunct="1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Re(z) = 0</a:t>
            </a:r>
          </a:p>
        </p:txBody>
      </p:sp>
      <p:sp>
        <p:nvSpPr>
          <p:cNvPr id="388123" name="Text Box 27"/>
          <p:cNvSpPr txBox="1">
            <a:spLocks noChangeArrowheads="1"/>
          </p:cNvSpPr>
          <p:nvPr/>
        </p:nvSpPr>
        <p:spPr bwMode="auto">
          <a:xfrm>
            <a:off x="1373188" y="5446713"/>
            <a:ext cx="154305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 eaLnBrk="1" hangingPunct="1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Im(z) ≠ 0</a:t>
            </a:r>
          </a:p>
        </p:txBody>
      </p:sp>
      <p:sp>
        <p:nvSpPr>
          <p:cNvPr id="388124" name="AutoShape 28"/>
          <p:cNvSpPr>
            <a:spLocks/>
          </p:cNvSpPr>
          <p:nvPr/>
        </p:nvSpPr>
        <p:spPr bwMode="auto">
          <a:xfrm rot="10800000">
            <a:off x="1301750" y="4995863"/>
            <a:ext cx="71438" cy="865187"/>
          </a:xfrm>
          <a:prstGeom prst="rightBrace">
            <a:avLst>
              <a:gd name="adj1" fmla="val 10092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defRPr/>
            </a:pPr>
            <a:endParaRPr lang="pt-BR" altLang="pt-BR" sz="2200" smtClean="0">
              <a:latin typeface="+mj-lt"/>
            </a:endParaRPr>
          </a:p>
        </p:txBody>
      </p:sp>
      <p:sp>
        <p:nvSpPr>
          <p:cNvPr id="388125" name="Text Box 29"/>
          <p:cNvSpPr txBox="1">
            <a:spLocks noChangeArrowheads="1"/>
          </p:cNvSpPr>
          <p:nvPr/>
        </p:nvSpPr>
        <p:spPr bwMode="auto">
          <a:xfrm>
            <a:off x="2986088" y="5157788"/>
            <a:ext cx="433387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 eaLnBrk="1" hangingPunct="1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  <a:ea typeface="Arial Unicode MS" pitchFamily="34" charset="-128"/>
                <a:cs typeface="Arial Unicode MS" pitchFamily="34" charset="-128"/>
              </a:rPr>
              <a:t>⇒</a:t>
            </a:r>
            <a:r>
              <a:rPr lang="pt-BR" altLang="pt-BR" sz="2200" smtClean="0">
                <a:latin typeface="+mj-lt"/>
              </a:rPr>
              <a:t> </a:t>
            </a:r>
          </a:p>
        </p:txBody>
      </p:sp>
      <p:sp>
        <p:nvSpPr>
          <p:cNvPr id="388126" name="Text Box 30"/>
          <p:cNvSpPr txBox="1">
            <a:spLocks noChangeArrowheads="1"/>
          </p:cNvSpPr>
          <p:nvPr/>
        </p:nvSpPr>
        <p:spPr bwMode="auto">
          <a:xfrm>
            <a:off x="3678238" y="4941888"/>
            <a:ext cx="1535112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 eaLnBrk="1" hangingPunct="1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k</a:t>
            </a:r>
            <a:r>
              <a:rPr lang="pt-BR" altLang="pt-BR" sz="2200" baseline="30000" smtClean="0">
                <a:latin typeface="+mj-lt"/>
              </a:rPr>
              <a:t>2</a:t>
            </a:r>
            <a:r>
              <a:rPr lang="pt-BR" altLang="pt-BR" sz="2200" smtClean="0">
                <a:latin typeface="+mj-lt"/>
              </a:rPr>
              <a:t> – 4 = 0</a:t>
            </a:r>
          </a:p>
        </p:txBody>
      </p:sp>
      <p:sp>
        <p:nvSpPr>
          <p:cNvPr id="388127" name="Text Box 31"/>
          <p:cNvSpPr txBox="1">
            <a:spLocks noChangeArrowheads="1"/>
          </p:cNvSpPr>
          <p:nvPr/>
        </p:nvSpPr>
        <p:spPr bwMode="auto">
          <a:xfrm>
            <a:off x="3676650" y="5446713"/>
            <a:ext cx="154305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 eaLnBrk="1" hangingPunct="1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4k ≠ 0</a:t>
            </a:r>
          </a:p>
        </p:txBody>
      </p:sp>
      <p:sp>
        <p:nvSpPr>
          <p:cNvPr id="388128" name="AutoShape 32"/>
          <p:cNvSpPr>
            <a:spLocks/>
          </p:cNvSpPr>
          <p:nvPr/>
        </p:nvSpPr>
        <p:spPr bwMode="auto">
          <a:xfrm rot="10800000">
            <a:off x="3605213" y="4995863"/>
            <a:ext cx="71437" cy="865187"/>
          </a:xfrm>
          <a:prstGeom prst="rightBrace">
            <a:avLst>
              <a:gd name="adj1" fmla="val 10092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defRPr/>
            </a:pPr>
            <a:endParaRPr lang="pt-BR" altLang="pt-BR" sz="2200" smtClean="0">
              <a:latin typeface="+mj-lt"/>
            </a:endParaRPr>
          </a:p>
        </p:txBody>
      </p:sp>
      <p:sp>
        <p:nvSpPr>
          <p:cNvPr id="388129" name="Text Box 33"/>
          <p:cNvSpPr txBox="1">
            <a:spLocks noChangeArrowheads="1"/>
          </p:cNvSpPr>
          <p:nvPr/>
        </p:nvSpPr>
        <p:spPr bwMode="auto">
          <a:xfrm>
            <a:off x="5218113" y="5157788"/>
            <a:ext cx="433387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 eaLnBrk="1" hangingPunct="1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  <a:ea typeface="Arial Unicode MS" pitchFamily="34" charset="-128"/>
                <a:cs typeface="Arial Unicode MS" pitchFamily="34" charset="-128"/>
              </a:rPr>
              <a:t>⇒</a:t>
            </a:r>
            <a:r>
              <a:rPr lang="pt-BR" altLang="pt-BR" sz="2200" smtClean="0">
                <a:latin typeface="+mj-lt"/>
              </a:rPr>
              <a:t> </a:t>
            </a:r>
          </a:p>
        </p:txBody>
      </p:sp>
      <p:sp>
        <p:nvSpPr>
          <p:cNvPr id="388130" name="Text Box 34"/>
          <p:cNvSpPr txBox="1">
            <a:spLocks noChangeArrowheads="1"/>
          </p:cNvSpPr>
          <p:nvPr/>
        </p:nvSpPr>
        <p:spPr bwMode="auto">
          <a:xfrm>
            <a:off x="5867400" y="5162550"/>
            <a:ext cx="1535113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 eaLnBrk="1" hangingPunct="1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dirty="0" smtClean="0">
                <a:solidFill>
                  <a:srgbClr val="FF0000"/>
                </a:solidFill>
                <a:latin typeface="+mj-lt"/>
              </a:rPr>
              <a:t>k =  </a:t>
            </a:r>
            <a:r>
              <a:rPr lang="en-US" altLang="pt-BR" sz="2200" dirty="0" smtClean="0">
                <a:solidFill>
                  <a:srgbClr val="FF0000"/>
                </a:solidFill>
                <a:latin typeface="+mj-lt"/>
              </a:rPr>
              <a:t>± </a:t>
            </a:r>
            <a:r>
              <a:rPr lang="pt-BR" altLang="pt-BR" sz="2200" dirty="0" smtClean="0">
                <a:solidFill>
                  <a:srgbClr val="FF0000"/>
                </a:solidFill>
                <a:latin typeface="+mj-lt"/>
              </a:rPr>
              <a:t>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  <p:bldP spid="388099" grpId="0" build="p"/>
      <p:bldP spid="388117" grpId="0"/>
      <p:bldP spid="388118" grpId="0"/>
      <p:bldP spid="388119" grpId="0"/>
      <p:bldP spid="388121" grpId="0"/>
      <p:bldP spid="388122" grpId="0"/>
      <p:bldP spid="388123" grpId="0"/>
      <p:bldP spid="388124" grpId="0" animBg="1"/>
      <p:bldP spid="388125" grpId="0"/>
      <p:bldP spid="388126" grpId="0"/>
      <p:bldP spid="388127" grpId="0"/>
      <p:bldP spid="388128" grpId="0" animBg="1"/>
      <p:bldP spid="388129" grpId="0"/>
      <p:bldP spid="38813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36650"/>
            <a:ext cx="8229600" cy="1139825"/>
          </a:xfrm>
        </p:spPr>
        <p:txBody>
          <a:bodyPr/>
          <a:lstStyle/>
          <a:p>
            <a:pPr eaLnBrk="1" hangingPunct="1"/>
            <a:r>
              <a:rPr lang="pt-BR" altLang="pt-BR" sz="2800" b="1" smtClean="0"/>
              <a:t>POTENCIAÇÃO DE COMPLEXOS (EXPOENTE INTEIRO NEGATIVO)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551113"/>
            <a:ext cx="8218488" cy="2087562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ct val="40000"/>
              </a:spcBef>
              <a:buClr>
                <a:srgbClr val="002060"/>
              </a:buClr>
              <a:buFont typeface="Wingdings" panose="05000000000000000000" pitchFamily="2" charset="2"/>
              <a:buChar char="v"/>
              <a:defRPr/>
            </a:pPr>
            <a:r>
              <a:rPr lang="pt-BR" altLang="pt-BR" sz="2200" dirty="0" smtClean="0">
                <a:latin typeface="+mj-lt"/>
              </a:rPr>
              <a:t>A partir do conceito de inverso de um número complexo, podemos calcular uma potência com expoente inteiro negativo. Sendo z um complexo, z </a:t>
            </a:r>
            <a:r>
              <a:rPr lang="pt-BR" altLang="pt-BR" sz="2200" dirty="0" smtClean="0">
                <a:latin typeface="+mj-lt"/>
                <a:cs typeface="Arial" charset="0"/>
              </a:rPr>
              <a:t>≠</a:t>
            </a:r>
            <a:r>
              <a:rPr lang="pt-BR" altLang="pt-BR" sz="2200" dirty="0" smtClean="0">
                <a:latin typeface="+mj-lt"/>
              </a:rPr>
              <a:t> 0 e n um número natural, define-se:</a:t>
            </a:r>
          </a:p>
        </p:txBody>
      </p:sp>
      <p:grpSp>
        <p:nvGrpSpPr>
          <p:cNvPr id="391187" name="Group 19"/>
          <p:cNvGrpSpPr>
            <a:grpSpLocks/>
          </p:cNvGrpSpPr>
          <p:nvPr/>
        </p:nvGrpSpPr>
        <p:grpSpPr bwMode="auto">
          <a:xfrm>
            <a:off x="3262313" y="4207991"/>
            <a:ext cx="2025650" cy="1165225"/>
            <a:chOff x="2055" y="2201"/>
            <a:chExt cx="1276" cy="734"/>
          </a:xfrm>
          <a:noFill/>
        </p:grpSpPr>
        <p:sp>
          <p:nvSpPr>
            <p:cNvPr id="29701" name="Rectangle 12"/>
            <p:cNvSpPr>
              <a:spLocks noChangeArrowheads="1"/>
            </p:cNvSpPr>
            <p:nvPr/>
          </p:nvSpPr>
          <p:spPr bwMode="auto">
            <a:xfrm>
              <a:off x="2055" y="2201"/>
              <a:ext cx="1276" cy="734"/>
            </a:xfrm>
            <a:prstGeom prst="rect">
              <a:avLst/>
            </a:prstGeom>
            <a:grp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pt-BR" altLang="pt-BR" sz="2200" b="1" smtClean="0">
                <a:latin typeface="+mj-lt"/>
              </a:endParaRPr>
            </a:p>
          </p:txBody>
        </p:sp>
        <p:sp>
          <p:nvSpPr>
            <p:cNvPr id="29702" name="Text Box 13"/>
            <p:cNvSpPr txBox="1">
              <a:spLocks noChangeArrowheads="1"/>
            </p:cNvSpPr>
            <p:nvPr/>
          </p:nvSpPr>
          <p:spPr bwMode="auto">
            <a:xfrm>
              <a:off x="2752" y="2291"/>
              <a:ext cx="318" cy="27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61938" indent="-261938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algn="just" eaLnBrk="1" hangingPunct="1">
                <a:buClr>
                  <a:srgbClr val="3333CC"/>
                </a:buClr>
                <a:buSzPct val="90000"/>
                <a:buFont typeface="Wingdings" pitchFamily="2" charset="2"/>
                <a:buNone/>
                <a:defRPr/>
              </a:pPr>
              <a:r>
                <a:rPr lang="pt-BR" altLang="pt-BR" sz="2200" b="1" smtClean="0">
                  <a:latin typeface="+mj-lt"/>
                </a:rPr>
                <a:t>1</a:t>
              </a:r>
              <a:endParaRPr lang="pt-BR" altLang="pt-BR" sz="2200" b="1" baseline="-25000" smtClean="0">
                <a:latin typeface="+mj-lt"/>
              </a:endParaRPr>
            </a:p>
          </p:txBody>
        </p:sp>
        <p:sp>
          <p:nvSpPr>
            <p:cNvPr id="29703" name="Text Box 14"/>
            <p:cNvSpPr txBox="1">
              <a:spLocks noChangeArrowheads="1"/>
            </p:cNvSpPr>
            <p:nvPr/>
          </p:nvSpPr>
          <p:spPr bwMode="auto">
            <a:xfrm>
              <a:off x="2752" y="2532"/>
              <a:ext cx="318" cy="27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61938" indent="-261938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algn="just" eaLnBrk="1" hangingPunct="1">
                <a:buClr>
                  <a:srgbClr val="3333CC"/>
                </a:buClr>
                <a:buSzPct val="90000"/>
                <a:buFont typeface="Wingdings" pitchFamily="2" charset="2"/>
                <a:buNone/>
                <a:defRPr/>
              </a:pPr>
              <a:r>
                <a:rPr lang="pt-BR" altLang="pt-BR" sz="2200" b="1" smtClean="0">
                  <a:latin typeface="+mj-lt"/>
                </a:rPr>
                <a:t>z</a:t>
              </a:r>
              <a:endParaRPr lang="pt-BR" altLang="pt-BR" sz="2200" b="1" baseline="-25000" smtClean="0">
                <a:latin typeface="+mj-lt"/>
              </a:endParaRPr>
            </a:p>
          </p:txBody>
        </p:sp>
        <p:sp>
          <p:nvSpPr>
            <p:cNvPr id="29704" name="Line 15"/>
            <p:cNvSpPr>
              <a:spLocks noChangeShapeType="1"/>
            </p:cNvSpPr>
            <p:nvPr/>
          </p:nvSpPr>
          <p:spPr bwMode="auto">
            <a:xfrm>
              <a:off x="2744" y="2573"/>
              <a:ext cx="227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200" b="1">
                <a:latin typeface="+mj-lt"/>
              </a:endParaRPr>
            </a:p>
          </p:txBody>
        </p:sp>
        <p:sp>
          <p:nvSpPr>
            <p:cNvPr id="29705" name="Text Box 16"/>
            <p:cNvSpPr txBox="1">
              <a:spLocks noChangeArrowheads="1"/>
            </p:cNvSpPr>
            <p:nvPr/>
          </p:nvSpPr>
          <p:spPr bwMode="auto">
            <a:xfrm>
              <a:off x="2093" y="2414"/>
              <a:ext cx="642" cy="27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61938" indent="-261938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algn="just" eaLnBrk="1" hangingPunct="1">
                <a:buClr>
                  <a:srgbClr val="3333CC"/>
                </a:buClr>
                <a:buSzPct val="90000"/>
                <a:buFont typeface="Wingdings" pitchFamily="2" charset="2"/>
                <a:buNone/>
                <a:defRPr/>
              </a:pPr>
              <a:r>
                <a:rPr lang="pt-BR" altLang="pt-BR" sz="2200" b="1" dirty="0" smtClean="0">
                  <a:latin typeface="+mj-lt"/>
                </a:rPr>
                <a:t>z</a:t>
              </a:r>
              <a:r>
                <a:rPr lang="pt-BR" altLang="pt-BR" sz="2200" b="1" baseline="30000" dirty="0" smtClean="0">
                  <a:latin typeface="+mj-lt"/>
                </a:rPr>
                <a:t>–n</a:t>
              </a:r>
              <a:r>
                <a:rPr lang="pt-BR" altLang="pt-BR" sz="2200" b="1" dirty="0" smtClean="0">
                  <a:latin typeface="+mj-lt"/>
                </a:rPr>
                <a:t> =</a:t>
              </a:r>
              <a:endParaRPr lang="pt-BR" altLang="pt-BR" sz="2200" b="1" baseline="-25000" dirty="0" smtClean="0">
                <a:latin typeface="+mj-lt"/>
              </a:endParaRPr>
            </a:p>
          </p:txBody>
        </p:sp>
        <p:sp>
          <p:nvSpPr>
            <p:cNvPr id="29706" name="AutoShape 17"/>
            <p:cNvSpPr>
              <a:spLocks noChangeArrowheads="1"/>
            </p:cNvSpPr>
            <p:nvPr/>
          </p:nvSpPr>
          <p:spPr bwMode="auto">
            <a:xfrm>
              <a:off x="2662" y="2314"/>
              <a:ext cx="409" cy="499"/>
            </a:xfrm>
            <a:prstGeom prst="bracketPair">
              <a:avLst>
                <a:gd name="adj" fmla="val 16667"/>
              </a:avLst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pt-BR" altLang="pt-BR" sz="2200" b="1" smtClean="0">
                <a:latin typeface="+mj-lt"/>
              </a:endParaRPr>
            </a:p>
          </p:txBody>
        </p:sp>
        <p:sp>
          <p:nvSpPr>
            <p:cNvPr id="29707" name="Text Box 18"/>
            <p:cNvSpPr txBox="1">
              <a:spLocks noChangeArrowheads="1"/>
            </p:cNvSpPr>
            <p:nvPr/>
          </p:nvSpPr>
          <p:spPr bwMode="auto">
            <a:xfrm>
              <a:off x="3052" y="2266"/>
              <a:ext cx="197" cy="20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61938" indent="-261938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algn="just" eaLnBrk="1" hangingPunct="1">
                <a:buClr>
                  <a:srgbClr val="3333CC"/>
                </a:buClr>
                <a:buSzPct val="90000"/>
                <a:buFont typeface="Wingdings" pitchFamily="2" charset="2"/>
                <a:buNone/>
                <a:defRPr/>
              </a:pPr>
              <a:r>
                <a:rPr lang="pt-BR" altLang="pt-BR" sz="2200" b="1" baseline="30000" smtClean="0">
                  <a:latin typeface="+mj-lt"/>
                </a:rPr>
                <a:t>n</a:t>
              </a:r>
              <a:endParaRPr lang="pt-BR" altLang="pt-BR" sz="2200" b="1" baseline="-25000" smtClean="0">
                <a:latin typeface="+mj-lt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91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91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1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  <p:bldP spid="391171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850"/>
            <a:ext cx="8229600" cy="1139825"/>
          </a:xfrm>
        </p:spPr>
        <p:txBody>
          <a:bodyPr/>
          <a:lstStyle/>
          <a:p>
            <a:pPr eaLnBrk="1" hangingPunct="1"/>
            <a:r>
              <a:rPr lang="pt-BR" altLang="pt-BR" sz="2800" b="1" smtClean="0"/>
              <a:t>EXEMPLO 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89125"/>
            <a:ext cx="8075613" cy="1108075"/>
          </a:xfrm>
        </p:spPr>
        <p:txBody>
          <a:bodyPr/>
          <a:lstStyle/>
          <a:p>
            <a:pPr eaLnBrk="1" hangingPunct="1">
              <a:buClr>
                <a:srgbClr val="002060"/>
              </a:buClr>
              <a:buFont typeface="Wingdings" panose="05000000000000000000" pitchFamily="2" charset="2"/>
              <a:buChar char="v"/>
              <a:defRPr/>
            </a:pPr>
            <a:r>
              <a:rPr lang="pt-BR" altLang="pt-BR" sz="2200" b="1" dirty="0" smtClean="0">
                <a:latin typeface="+mj-lt"/>
              </a:rPr>
              <a:t>Sendo z = 1 – i, calcular z</a:t>
            </a:r>
            <a:r>
              <a:rPr lang="pt-BR" altLang="pt-BR" sz="2200" b="1" baseline="30000" dirty="0" smtClean="0">
                <a:latin typeface="+mj-lt"/>
              </a:rPr>
              <a:t>–2</a:t>
            </a:r>
            <a:r>
              <a:rPr lang="pt-BR" altLang="pt-BR" sz="2200" b="1" dirty="0" smtClean="0">
                <a:latin typeface="+mj-lt"/>
              </a:rPr>
              <a:t>.</a:t>
            </a:r>
          </a:p>
          <a:p>
            <a:pPr marL="0" indent="0" eaLnBrk="1" hangingPunct="1">
              <a:buClr>
                <a:srgbClr val="002060"/>
              </a:buClr>
              <a:buSzPct val="80000"/>
              <a:buFont typeface="Arial" charset="0"/>
              <a:buNone/>
              <a:defRPr/>
            </a:pPr>
            <a:endParaRPr lang="pt-BR" altLang="pt-BR" sz="2200" b="1" dirty="0" smtClean="0">
              <a:latin typeface="+mj-lt"/>
            </a:endParaRPr>
          </a:p>
        </p:txBody>
      </p:sp>
      <p:sp>
        <p:nvSpPr>
          <p:cNvPr id="392196" name="Text Box 4"/>
          <p:cNvSpPr txBox="1">
            <a:spLocks noChangeArrowheads="1"/>
          </p:cNvSpPr>
          <p:nvPr/>
        </p:nvSpPr>
        <p:spPr bwMode="auto">
          <a:xfrm>
            <a:off x="855663" y="3503613"/>
            <a:ext cx="792162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buClr>
                <a:srgbClr val="0000FF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z</a:t>
            </a:r>
            <a:r>
              <a:rPr lang="pt-BR" altLang="pt-BR" sz="2200" baseline="300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–1</a:t>
            </a:r>
            <a:r>
              <a:rPr lang="pt-BR" altLang="pt-BR" sz="22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 =</a:t>
            </a:r>
            <a:endParaRPr lang="pt-BR" altLang="pt-BR" sz="2200" baseline="30000" dirty="0" smtClean="0"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92197" name="Text Box 5"/>
          <p:cNvSpPr txBox="1">
            <a:spLocks noChangeArrowheads="1"/>
          </p:cNvSpPr>
          <p:nvPr/>
        </p:nvSpPr>
        <p:spPr bwMode="auto">
          <a:xfrm>
            <a:off x="1489075" y="3286125"/>
            <a:ext cx="646113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1</a:t>
            </a:r>
            <a:endParaRPr lang="pt-BR" altLang="pt-BR" sz="2200" baseline="30000" smtClean="0">
              <a:latin typeface="+mj-lt"/>
            </a:endParaRPr>
          </a:p>
        </p:txBody>
      </p:sp>
      <p:sp>
        <p:nvSpPr>
          <p:cNvPr id="392198" name="Text Box 6"/>
          <p:cNvSpPr txBox="1">
            <a:spLocks noChangeArrowheads="1"/>
          </p:cNvSpPr>
          <p:nvPr/>
        </p:nvSpPr>
        <p:spPr bwMode="auto">
          <a:xfrm>
            <a:off x="1503363" y="3694113"/>
            <a:ext cx="60325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z </a:t>
            </a:r>
            <a:endParaRPr lang="pt-BR" altLang="pt-BR" sz="2200" baseline="-25000" smtClean="0">
              <a:latin typeface="+mj-lt"/>
            </a:endParaRPr>
          </a:p>
        </p:txBody>
      </p:sp>
      <p:sp>
        <p:nvSpPr>
          <p:cNvPr id="392199" name="Line 7"/>
          <p:cNvSpPr>
            <a:spLocks noChangeShapeType="1"/>
          </p:cNvSpPr>
          <p:nvPr/>
        </p:nvSpPr>
        <p:spPr bwMode="auto">
          <a:xfrm>
            <a:off x="1604963" y="3732213"/>
            <a:ext cx="387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392200" name="Text Box 8"/>
          <p:cNvSpPr txBox="1">
            <a:spLocks noChangeArrowheads="1"/>
          </p:cNvSpPr>
          <p:nvPr/>
        </p:nvSpPr>
        <p:spPr bwMode="auto">
          <a:xfrm>
            <a:off x="1993900" y="3503613"/>
            <a:ext cx="433388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buClr>
                <a:srgbClr val="0000FF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  <a:ea typeface="Arial Unicode MS" pitchFamily="34" charset="-128"/>
                <a:cs typeface="Arial Unicode MS" pitchFamily="34" charset="-128"/>
              </a:rPr>
              <a:t>=</a:t>
            </a:r>
            <a:endParaRPr lang="pt-BR" altLang="pt-BR" sz="2200" baseline="30000" smtClean="0"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92201" name="Text Box 9"/>
          <p:cNvSpPr txBox="1">
            <a:spLocks noChangeArrowheads="1"/>
          </p:cNvSpPr>
          <p:nvPr/>
        </p:nvSpPr>
        <p:spPr bwMode="auto">
          <a:xfrm>
            <a:off x="2414588" y="3287713"/>
            <a:ext cx="78105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1</a:t>
            </a:r>
            <a:endParaRPr lang="pt-BR" altLang="pt-BR" sz="2200" baseline="30000" smtClean="0">
              <a:latin typeface="+mj-lt"/>
            </a:endParaRPr>
          </a:p>
        </p:txBody>
      </p:sp>
      <p:sp>
        <p:nvSpPr>
          <p:cNvPr id="392202" name="Text Box 10"/>
          <p:cNvSpPr txBox="1">
            <a:spLocks noChangeArrowheads="1"/>
          </p:cNvSpPr>
          <p:nvPr/>
        </p:nvSpPr>
        <p:spPr bwMode="auto">
          <a:xfrm>
            <a:off x="2395538" y="3724275"/>
            <a:ext cx="763587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1 – i </a:t>
            </a:r>
            <a:endParaRPr lang="pt-BR" altLang="pt-BR" sz="2200" baseline="-25000" smtClean="0">
              <a:latin typeface="+mj-lt"/>
            </a:endParaRPr>
          </a:p>
        </p:txBody>
      </p:sp>
      <p:sp>
        <p:nvSpPr>
          <p:cNvPr id="392203" name="Line 11"/>
          <p:cNvSpPr>
            <a:spLocks noChangeShapeType="1"/>
          </p:cNvSpPr>
          <p:nvPr/>
        </p:nvSpPr>
        <p:spPr bwMode="auto">
          <a:xfrm>
            <a:off x="2473325" y="3733800"/>
            <a:ext cx="5984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392204" name="Text Box 12"/>
          <p:cNvSpPr txBox="1">
            <a:spLocks noChangeArrowheads="1"/>
          </p:cNvSpPr>
          <p:nvPr/>
        </p:nvSpPr>
        <p:spPr bwMode="auto">
          <a:xfrm>
            <a:off x="3087688" y="3505200"/>
            <a:ext cx="433387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buClr>
                <a:srgbClr val="0000FF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  <a:ea typeface="Arial Unicode MS" pitchFamily="34" charset="-128"/>
                <a:cs typeface="Arial Unicode MS" pitchFamily="34" charset="-128"/>
              </a:rPr>
              <a:t>=</a:t>
            </a:r>
            <a:endParaRPr lang="pt-BR" altLang="pt-BR" sz="2200" baseline="30000" smtClean="0"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92210" name="Text Box 18"/>
          <p:cNvSpPr txBox="1">
            <a:spLocks noChangeArrowheads="1"/>
          </p:cNvSpPr>
          <p:nvPr/>
        </p:nvSpPr>
        <p:spPr bwMode="auto">
          <a:xfrm>
            <a:off x="812800" y="2636838"/>
            <a:ext cx="7502525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 eaLnBrk="1" hangingPunct="1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dirty="0" smtClean="0">
                <a:latin typeface="+mj-lt"/>
              </a:rPr>
              <a:t>Primeiro vamos calcular z</a:t>
            </a:r>
            <a:r>
              <a:rPr lang="pt-BR" altLang="pt-BR" sz="2200" baseline="30000" dirty="0" smtClean="0">
                <a:latin typeface="+mj-lt"/>
              </a:rPr>
              <a:t>–1</a:t>
            </a:r>
            <a:r>
              <a:rPr lang="pt-BR" altLang="pt-BR" sz="2200" dirty="0" smtClean="0">
                <a:latin typeface="+mj-lt"/>
              </a:rPr>
              <a:t>; depois z</a:t>
            </a:r>
            <a:r>
              <a:rPr lang="pt-BR" altLang="pt-BR" sz="2200" baseline="30000" dirty="0" smtClean="0">
                <a:latin typeface="+mj-lt"/>
              </a:rPr>
              <a:t>–2</a:t>
            </a:r>
            <a:r>
              <a:rPr lang="pt-BR" altLang="pt-BR" sz="2200" dirty="0" smtClean="0">
                <a:latin typeface="+mj-lt"/>
              </a:rPr>
              <a:t>.</a:t>
            </a:r>
          </a:p>
        </p:txBody>
      </p:sp>
      <p:sp>
        <p:nvSpPr>
          <p:cNvPr id="392211" name="Text Box 19"/>
          <p:cNvSpPr txBox="1">
            <a:spLocks noChangeArrowheads="1"/>
          </p:cNvSpPr>
          <p:nvPr/>
        </p:nvSpPr>
        <p:spPr bwMode="auto">
          <a:xfrm>
            <a:off x="5567363" y="3282950"/>
            <a:ext cx="863600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 eaLnBrk="1" hangingPunct="1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1 + i</a:t>
            </a:r>
            <a:endParaRPr lang="pt-BR" altLang="pt-BR" sz="2200" baseline="-25000" smtClean="0">
              <a:latin typeface="+mj-lt"/>
            </a:endParaRPr>
          </a:p>
        </p:txBody>
      </p:sp>
      <p:sp>
        <p:nvSpPr>
          <p:cNvPr id="392212" name="Text Box 20"/>
          <p:cNvSpPr txBox="1">
            <a:spLocks noChangeArrowheads="1"/>
          </p:cNvSpPr>
          <p:nvPr/>
        </p:nvSpPr>
        <p:spPr bwMode="auto">
          <a:xfrm>
            <a:off x="5538788" y="3719513"/>
            <a:ext cx="1050925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 eaLnBrk="1" hangingPunct="1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1</a:t>
            </a:r>
            <a:r>
              <a:rPr lang="pt-BR" altLang="pt-BR" sz="2200" baseline="30000" smtClean="0">
                <a:latin typeface="+mj-lt"/>
              </a:rPr>
              <a:t>2</a:t>
            </a:r>
            <a:r>
              <a:rPr lang="pt-BR" altLang="pt-BR" sz="2200" smtClean="0">
                <a:latin typeface="+mj-lt"/>
              </a:rPr>
              <a:t> – i</a:t>
            </a:r>
            <a:r>
              <a:rPr lang="pt-BR" altLang="pt-BR" sz="2200" baseline="30000" smtClean="0">
                <a:latin typeface="+mj-lt"/>
              </a:rPr>
              <a:t>2</a:t>
            </a:r>
            <a:r>
              <a:rPr lang="pt-BR" altLang="pt-BR" sz="2200" smtClean="0">
                <a:latin typeface="+mj-lt"/>
              </a:rPr>
              <a:t> </a:t>
            </a:r>
            <a:endParaRPr lang="pt-BR" altLang="pt-BR" sz="2200" baseline="-25000" smtClean="0">
              <a:latin typeface="+mj-lt"/>
            </a:endParaRPr>
          </a:p>
        </p:txBody>
      </p:sp>
      <p:sp>
        <p:nvSpPr>
          <p:cNvPr id="392213" name="Line 21"/>
          <p:cNvSpPr>
            <a:spLocks noChangeShapeType="1"/>
          </p:cNvSpPr>
          <p:nvPr/>
        </p:nvSpPr>
        <p:spPr bwMode="auto">
          <a:xfrm>
            <a:off x="5538788" y="3729038"/>
            <a:ext cx="768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392219" name="Text Box 27"/>
          <p:cNvSpPr txBox="1">
            <a:spLocks noChangeArrowheads="1"/>
          </p:cNvSpPr>
          <p:nvPr/>
        </p:nvSpPr>
        <p:spPr bwMode="auto">
          <a:xfrm>
            <a:off x="6372225" y="3505200"/>
            <a:ext cx="433388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buClr>
                <a:srgbClr val="0000FF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  <a:ea typeface="Arial Unicode MS" pitchFamily="34" charset="-128"/>
                <a:cs typeface="Arial Unicode MS" pitchFamily="34" charset="-128"/>
              </a:rPr>
              <a:t>=</a:t>
            </a:r>
            <a:endParaRPr lang="pt-BR" altLang="pt-BR" sz="2200" baseline="30000" smtClean="0"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92220" name="Text Box 28"/>
          <p:cNvSpPr txBox="1">
            <a:spLocks noChangeArrowheads="1"/>
          </p:cNvSpPr>
          <p:nvPr/>
        </p:nvSpPr>
        <p:spPr bwMode="auto">
          <a:xfrm>
            <a:off x="6732588" y="3282950"/>
            <a:ext cx="863600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 eaLnBrk="1" hangingPunct="1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dirty="0" smtClean="0">
                <a:solidFill>
                  <a:srgbClr val="002060"/>
                </a:solidFill>
                <a:latin typeface="+mj-lt"/>
              </a:rPr>
              <a:t>1 + i</a:t>
            </a:r>
            <a:endParaRPr lang="pt-BR" altLang="pt-BR" sz="2200" baseline="-25000" dirty="0" smtClean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392221" name="Text Box 29"/>
          <p:cNvSpPr txBox="1">
            <a:spLocks noChangeArrowheads="1"/>
          </p:cNvSpPr>
          <p:nvPr/>
        </p:nvSpPr>
        <p:spPr bwMode="auto">
          <a:xfrm>
            <a:off x="6919913" y="3719513"/>
            <a:ext cx="690562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 eaLnBrk="1" hangingPunct="1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smtClean="0">
                <a:solidFill>
                  <a:srgbClr val="002060"/>
                </a:solidFill>
                <a:latin typeface="+mj-lt"/>
              </a:rPr>
              <a:t>2 </a:t>
            </a:r>
            <a:endParaRPr lang="pt-BR" altLang="pt-BR" sz="2200" baseline="-25000" smtClean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392222" name="Line 30"/>
          <p:cNvSpPr>
            <a:spLocks noChangeShapeType="1"/>
          </p:cNvSpPr>
          <p:nvPr/>
        </p:nvSpPr>
        <p:spPr bwMode="auto">
          <a:xfrm>
            <a:off x="6745288" y="3729038"/>
            <a:ext cx="646112" cy="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20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392223" name="Text Box 31"/>
          <p:cNvSpPr txBox="1">
            <a:spLocks noChangeArrowheads="1"/>
          </p:cNvSpPr>
          <p:nvPr/>
        </p:nvSpPr>
        <p:spPr bwMode="auto">
          <a:xfrm>
            <a:off x="871538" y="4772025"/>
            <a:ext cx="1584325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buClr>
                <a:srgbClr val="0000FF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z</a:t>
            </a:r>
            <a:r>
              <a:rPr lang="pt-BR" altLang="pt-BR" sz="2200" baseline="300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–2</a:t>
            </a:r>
            <a:r>
              <a:rPr lang="pt-BR" altLang="pt-BR" sz="22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 =  (z</a:t>
            </a:r>
            <a:r>
              <a:rPr lang="pt-BR" altLang="pt-BR" sz="2200" baseline="300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–1</a:t>
            </a:r>
            <a:r>
              <a:rPr lang="pt-BR" altLang="pt-BR" sz="22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)</a:t>
            </a:r>
            <a:r>
              <a:rPr lang="pt-BR" altLang="pt-BR" sz="2200" baseline="300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2</a:t>
            </a:r>
          </a:p>
        </p:txBody>
      </p:sp>
      <p:sp>
        <p:nvSpPr>
          <p:cNvPr id="392224" name="Text Box 32"/>
          <p:cNvSpPr txBox="1">
            <a:spLocks noChangeArrowheads="1"/>
          </p:cNvSpPr>
          <p:nvPr/>
        </p:nvSpPr>
        <p:spPr bwMode="auto">
          <a:xfrm>
            <a:off x="2152650" y="4759325"/>
            <a:ext cx="433388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buClr>
                <a:srgbClr val="0000FF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  <a:ea typeface="Arial Unicode MS" pitchFamily="34" charset="-128"/>
                <a:cs typeface="Arial Unicode MS" pitchFamily="34" charset="-128"/>
              </a:rPr>
              <a:t>=</a:t>
            </a:r>
            <a:endParaRPr lang="pt-BR" altLang="pt-BR" sz="2200" baseline="30000" smtClean="0"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92225" name="Text Box 33"/>
          <p:cNvSpPr txBox="1">
            <a:spLocks noChangeArrowheads="1"/>
          </p:cNvSpPr>
          <p:nvPr/>
        </p:nvSpPr>
        <p:spPr bwMode="auto">
          <a:xfrm>
            <a:off x="2530475" y="4537075"/>
            <a:ext cx="863600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 eaLnBrk="1" hangingPunct="1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dirty="0" smtClean="0">
                <a:solidFill>
                  <a:srgbClr val="002060"/>
                </a:solidFill>
                <a:latin typeface="+mj-lt"/>
              </a:rPr>
              <a:t>1 + i</a:t>
            </a:r>
            <a:endParaRPr lang="pt-BR" altLang="pt-BR" sz="2200" baseline="-25000" dirty="0" smtClean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392226" name="Text Box 34"/>
          <p:cNvSpPr txBox="1">
            <a:spLocks noChangeArrowheads="1"/>
          </p:cNvSpPr>
          <p:nvPr/>
        </p:nvSpPr>
        <p:spPr bwMode="auto">
          <a:xfrm>
            <a:off x="2717800" y="4973638"/>
            <a:ext cx="690563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 eaLnBrk="1" hangingPunct="1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smtClean="0">
                <a:solidFill>
                  <a:srgbClr val="002060"/>
                </a:solidFill>
                <a:latin typeface="+mj-lt"/>
              </a:rPr>
              <a:t>2 </a:t>
            </a:r>
            <a:endParaRPr lang="pt-BR" altLang="pt-BR" sz="2200" baseline="-25000" smtClean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392227" name="Line 35"/>
          <p:cNvSpPr>
            <a:spLocks noChangeShapeType="1"/>
          </p:cNvSpPr>
          <p:nvPr/>
        </p:nvSpPr>
        <p:spPr bwMode="auto">
          <a:xfrm>
            <a:off x="2546350" y="4983163"/>
            <a:ext cx="647700" cy="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392228" name="AutoShape 36"/>
          <p:cNvSpPr>
            <a:spLocks noChangeArrowheads="1"/>
          </p:cNvSpPr>
          <p:nvPr/>
        </p:nvSpPr>
        <p:spPr bwMode="auto">
          <a:xfrm>
            <a:off x="2441575" y="4524375"/>
            <a:ext cx="863600" cy="920750"/>
          </a:xfrm>
          <a:prstGeom prst="bracketPair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defRPr/>
            </a:pPr>
            <a:endParaRPr lang="pt-BR" altLang="pt-BR" sz="2200" smtClean="0">
              <a:latin typeface="+mj-lt"/>
            </a:endParaRPr>
          </a:p>
        </p:txBody>
      </p:sp>
      <p:sp>
        <p:nvSpPr>
          <p:cNvPr id="392229" name="Text Box 37"/>
          <p:cNvSpPr txBox="1">
            <a:spLocks noChangeArrowheads="1"/>
          </p:cNvSpPr>
          <p:nvPr/>
        </p:nvSpPr>
        <p:spPr bwMode="auto">
          <a:xfrm>
            <a:off x="3246438" y="4494213"/>
            <a:ext cx="4333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buClr>
                <a:srgbClr val="0000FF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baseline="30000" smtClean="0">
                <a:latin typeface="+mj-lt"/>
                <a:ea typeface="Arial Unicode MS" pitchFamily="34" charset="-128"/>
                <a:cs typeface="Arial Unicode MS" pitchFamily="34" charset="-128"/>
              </a:rPr>
              <a:t>2</a:t>
            </a:r>
          </a:p>
        </p:txBody>
      </p:sp>
      <p:sp>
        <p:nvSpPr>
          <p:cNvPr id="392230" name="Text Box 38"/>
          <p:cNvSpPr txBox="1">
            <a:spLocks noChangeArrowheads="1"/>
          </p:cNvSpPr>
          <p:nvPr/>
        </p:nvSpPr>
        <p:spPr bwMode="auto">
          <a:xfrm>
            <a:off x="3403600" y="4767263"/>
            <a:ext cx="433388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buClr>
                <a:srgbClr val="0000FF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  <a:ea typeface="Arial Unicode MS" pitchFamily="34" charset="-128"/>
                <a:cs typeface="Arial Unicode MS" pitchFamily="34" charset="-128"/>
              </a:rPr>
              <a:t>=</a:t>
            </a:r>
            <a:endParaRPr lang="pt-BR" altLang="pt-BR" sz="2200" baseline="30000" smtClean="0"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92231" name="Text Box 39"/>
          <p:cNvSpPr txBox="1">
            <a:spLocks noChangeArrowheads="1"/>
          </p:cNvSpPr>
          <p:nvPr/>
        </p:nvSpPr>
        <p:spPr bwMode="auto">
          <a:xfrm>
            <a:off x="3810000" y="4537075"/>
            <a:ext cx="1670050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 eaLnBrk="1" hangingPunct="1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1 + 2i + i</a:t>
            </a:r>
            <a:r>
              <a:rPr lang="pt-BR" altLang="pt-BR" sz="2200" baseline="30000" smtClean="0">
                <a:latin typeface="+mj-lt"/>
              </a:rPr>
              <a:t>2</a:t>
            </a:r>
          </a:p>
        </p:txBody>
      </p:sp>
      <p:sp>
        <p:nvSpPr>
          <p:cNvPr id="392232" name="Text Box 40"/>
          <p:cNvSpPr txBox="1">
            <a:spLocks noChangeArrowheads="1"/>
          </p:cNvSpPr>
          <p:nvPr/>
        </p:nvSpPr>
        <p:spPr bwMode="auto">
          <a:xfrm>
            <a:off x="4211638" y="4973638"/>
            <a:ext cx="690562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 eaLnBrk="1" hangingPunct="1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dirty="0" smtClean="0">
                <a:latin typeface="+mj-lt"/>
              </a:rPr>
              <a:t>4 </a:t>
            </a:r>
            <a:endParaRPr lang="pt-BR" altLang="pt-BR" sz="2200" baseline="-25000" dirty="0" smtClean="0">
              <a:latin typeface="+mj-lt"/>
            </a:endParaRPr>
          </a:p>
        </p:txBody>
      </p:sp>
      <p:sp>
        <p:nvSpPr>
          <p:cNvPr id="392233" name="Line 41"/>
          <p:cNvSpPr>
            <a:spLocks noChangeShapeType="1"/>
          </p:cNvSpPr>
          <p:nvPr/>
        </p:nvSpPr>
        <p:spPr bwMode="auto">
          <a:xfrm>
            <a:off x="3736975" y="4983163"/>
            <a:ext cx="13033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392234" name="Text Box 42"/>
          <p:cNvSpPr txBox="1">
            <a:spLocks noChangeArrowheads="1"/>
          </p:cNvSpPr>
          <p:nvPr/>
        </p:nvSpPr>
        <p:spPr bwMode="auto">
          <a:xfrm>
            <a:off x="5091113" y="4767263"/>
            <a:ext cx="433387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buClr>
                <a:srgbClr val="0000FF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  <a:ea typeface="Arial Unicode MS" pitchFamily="34" charset="-128"/>
                <a:cs typeface="Arial Unicode MS" pitchFamily="34" charset="-128"/>
              </a:rPr>
              <a:t>=</a:t>
            </a:r>
            <a:endParaRPr lang="pt-BR" altLang="pt-BR" sz="2200" baseline="30000" smtClean="0"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92235" name="Text Box 43"/>
          <p:cNvSpPr txBox="1">
            <a:spLocks noChangeArrowheads="1"/>
          </p:cNvSpPr>
          <p:nvPr/>
        </p:nvSpPr>
        <p:spPr bwMode="auto">
          <a:xfrm>
            <a:off x="5462588" y="4537075"/>
            <a:ext cx="1670050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 eaLnBrk="1" hangingPunct="1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1 + 2i – 1</a:t>
            </a:r>
            <a:endParaRPr lang="pt-BR" altLang="pt-BR" sz="2200" baseline="30000" smtClean="0">
              <a:latin typeface="+mj-lt"/>
            </a:endParaRPr>
          </a:p>
        </p:txBody>
      </p:sp>
      <p:sp>
        <p:nvSpPr>
          <p:cNvPr id="392236" name="Text Box 44"/>
          <p:cNvSpPr txBox="1">
            <a:spLocks noChangeArrowheads="1"/>
          </p:cNvSpPr>
          <p:nvPr/>
        </p:nvSpPr>
        <p:spPr bwMode="auto">
          <a:xfrm>
            <a:off x="5867400" y="4973638"/>
            <a:ext cx="690563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 eaLnBrk="1" hangingPunct="1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dirty="0" smtClean="0">
                <a:latin typeface="+mj-lt"/>
              </a:rPr>
              <a:t>4 </a:t>
            </a:r>
            <a:endParaRPr lang="pt-BR" altLang="pt-BR" sz="2200" baseline="-25000" dirty="0" smtClean="0">
              <a:latin typeface="+mj-lt"/>
            </a:endParaRPr>
          </a:p>
        </p:txBody>
      </p:sp>
      <p:sp>
        <p:nvSpPr>
          <p:cNvPr id="392237" name="Line 45"/>
          <p:cNvSpPr>
            <a:spLocks noChangeShapeType="1"/>
          </p:cNvSpPr>
          <p:nvPr/>
        </p:nvSpPr>
        <p:spPr bwMode="auto">
          <a:xfrm>
            <a:off x="5435600" y="4983163"/>
            <a:ext cx="1196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392239" name="Text Box 47"/>
          <p:cNvSpPr txBox="1">
            <a:spLocks noChangeArrowheads="1"/>
          </p:cNvSpPr>
          <p:nvPr/>
        </p:nvSpPr>
        <p:spPr bwMode="auto">
          <a:xfrm>
            <a:off x="6638925" y="4765675"/>
            <a:ext cx="433388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buClr>
                <a:srgbClr val="0000FF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  <a:ea typeface="Arial Unicode MS" pitchFamily="34" charset="-128"/>
                <a:cs typeface="Arial Unicode MS" pitchFamily="34" charset="-128"/>
              </a:rPr>
              <a:t>=</a:t>
            </a:r>
            <a:endParaRPr lang="pt-BR" altLang="pt-BR" sz="2200" baseline="30000" smtClean="0"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92240" name="Text Box 48"/>
          <p:cNvSpPr txBox="1">
            <a:spLocks noChangeArrowheads="1"/>
          </p:cNvSpPr>
          <p:nvPr/>
        </p:nvSpPr>
        <p:spPr bwMode="auto">
          <a:xfrm>
            <a:off x="7007225" y="4549775"/>
            <a:ext cx="519113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 eaLnBrk="1" hangingPunct="1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2i</a:t>
            </a:r>
            <a:endParaRPr lang="pt-BR" altLang="pt-BR" sz="2200" baseline="30000" smtClean="0">
              <a:latin typeface="+mj-lt"/>
            </a:endParaRPr>
          </a:p>
        </p:txBody>
      </p:sp>
      <p:sp>
        <p:nvSpPr>
          <p:cNvPr id="392241" name="Text Box 49"/>
          <p:cNvSpPr txBox="1">
            <a:spLocks noChangeArrowheads="1"/>
          </p:cNvSpPr>
          <p:nvPr/>
        </p:nvSpPr>
        <p:spPr bwMode="auto">
          <a:xfrm>
            <a:off x="7021513" y="4986338"/>
            <a:ext cx="490537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 eaLnBrk="1" hangingPunct="1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4 </a:t>
            </a:r>
            <a:endParaRPr lang="pt-BR" altLang="pt-BR" sz="2200" baseline="-25000" smtClean="0">
              <a:latin typeface="+mj-lt"/>
            </a:endParaRPr>
          </a:p>
        </p:txBody>
      </p:sp>
      <p:sp>
        <p:nvSpPr>
          <p:cNvPr id="392242" name="Line 50"/>
          <p:cNvSpPr>
            <a:spLocks noChangeShapeType="1"/>
          </p:cNvSpPr>
          <p:nvPr/>
        </p:nvSpPr>
        <p:spPr bwMode="auto">
          <a:xfrm>
            <a:off x="6948488" y="4995863"/>
            <a:ext cx="4841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392247" name="Text Box 55"/>
          <p:cNvSpPr txBox="1">
            <a:spLocks noChangeArrowheads="1"/>
          </p:cNvSpPr>
          <p:nvPr/>
        </p:nvSpPr>
        <p:spPr bwMode="auto">
          <a:xfrm>
            <a:off x="7451725" y="4765675"/>
            <a:ext cx="433388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buClr>
                <a:srgbClr val="0000FF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  <a:ea typeface="Arial Unicode MS" pitchFamily="34" charset="-128"/>
                <a:cs typeface="Arial Unicode MS" pitchFamily="34" charset="-128"/>
              </a:rPr>
              <a:t>=</a:t>
            </a:r>
            <a:endParaRPr lang="pt-BR" altLang="pt-BR" sz="2200" baseline="30000" smtClean="0"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92248" name="Text Box 56"/>
          <p:cNvSpPr txBox="1">
            <a:spLocks noChangeArrowheads="1"/>
          </p:cNvSpPr>
          <p:nvPr/>
        </p:nvSpPr>
        <p:spPr bwMode="auto">
          <a:xfrm>
            <a:off x="7943850" y="4549775"/>
            <a:ext cx="519113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 eaLnBrk="1" hangingPunct="1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smtClean="0">
                <a:solidFill>
                  <a:srgbClr val="FF0000"/>
                </a:solidFill>
                <a:latin typeface="+mj-lt"/>
              </a:rPr>
              <a:t>i</a:t>
            </a:r>
            <a:endParaRPr lang="pt-BR" altLang="pt-BR" sz="2200" baseline="3000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92249" name="Text Box 57"/>
          <p:cNvSpPr txBox="1">
            <a:spLocks noChangeArrowheads="1"/>
          </p:cNvSpPr>
          <p:nvPr/>
        </p:nvSpPr>
        <p:spPr bwMode="auto">
          <a:xfrm>
            <a:off x="7915275" y="4986338"/>
            <a:ext cx="490538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 eaLnBrk="1" hangingPunct="1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smtClean="0">
                <a:solidFill>
                  <a:srgbClr val="FF0000"/>
                </a:solidFill>
                <a:latin typeface="+mj-lt"/>
              </a:rPr>
              <a:t>2 </a:t>
            </a:r>
            <a:endParaRPr lang="pt-BR" altLang="pt-BR" sz="2200" baseline="-2500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92250" name="Line 58"/>
          <p:cNvSpPr>
            <a:spLocks noChangeShapeType="1"/>
          </p:cNvSpPr>
          <p:nvPr/>
        </p:nvSpPr>
        <p:spPr bwMode="auto">
          <a:xfrm>
            <a:off x="7827963" y="4995863"/>
            <a:ext cx="484187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20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92252" name="Text Box 60"/>
          <p:cNvSpPr txBox="1">
            <a:spLocks noChangeArrowheads="1"/>
          </p:cNvSpPr>
          <p:nvPr/>
        </p:nvSpPr>
        <p:spPr bwMode="auto">
          <a:xfrm>
            <a:off x="3879850" y="3286125"/>
            <a:ext cx="863600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 eaLnBrk="1" hangingPunct="1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1 + i</a:t>
            </a:r>
            <a:endParaRPr lang="pt-BR" altLang="pt-BR" sz="2200" baseline="-25000" smtClean="0">
              <a:latin typeface="+mj-lt"/>
            </a:endParaRPr>
          </a:p>
        </p:txBody>
      </p:sp>
      <p:sp>
        <p:nvSpPr>
          <p:cNvPr id="392253" name="Text Box 61"/>
          <p:cNvSpPr txBox="1">
            <a:spLocks noChangeArrowheads="1"/>
          </p:cNvSpPr>
          <p:nvPr/>
        </p:nvSpPr>
        <p:spPr bwMode="auto">
          <a:xfrm>
            <a:off x="3449638" y="3722688"/>
            <a:ext cx="179705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 eaLnBrk="1" hangingPunct="1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(1 – i).(1 + i) </a:t>
            </a:r>
            <a:endParaRPr lang="pt-BR" altLang="pt-BR" sz="2200" baseline="-25000" smtClean="0">
              <a:latin typeface="+mj-lt"/>
            </a:endParaRPr>
          </a:p>
        </p:txBody>
      </p:sp>
      <p:sp>
        <p:nvSpPr>
          <p:cNvPr id="392254" name="Line 62"/>
          <p:cNvSpPr>
            <a:spLocks noChangeShapeType="1"/>
          </p:cNvSpPr>
          <p:nvPr/>
        </p:nvSpPr>
        <p:spPr bwMode="auto">
          <a:xfrm>
            <a:off x="3529013" y="3732213"/>
            <a:ext cx="14208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392255" name="Text Box 63"/>
          <p:cNvSpPr txBox="1">
            <a:spLocks noChangeArrowheads="1"/>
          </p:cNvSpPr>
          <p:nvPr/>
        </p:nvSpPr>
        <p:spPr bwMode="auto">
          <a:xfrm>
            <a:off x="5076825" y="3502025"/>
            <a:ext cx="433388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buClr>
                <a:srgbClr val="0000FF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  <a:ea typeface="Arial Unicode MS" pitchFamily="34" charset="-128"/>
                <a:cs typeface="Arial Unicode MS" pitchFamily="34" charset="-128"/>
              </a:rPr>
              <a:t>=</a:t>
            </a:r>
            <a:endParaRPr lang="pt-BR" altLang="pt-BR" sz="2200" baseline="30000" smtClean="0"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  <p:bldP spid="392195" grpId="0" build="p"/>
      <p:bldP spid="392196" grpId="0"/>
      <p:bldP spid="392197" grpId="0"/>
      <p:bldP spid="392198" grpId="0"/>
      <p:bldP spid="392200" grpId="0"/>
      <p:bldP spid="392201" grpId="0"/>
      <p:bldP spid="392202" grpId="0"/>
      <p:bldP spid="392204" grpId="0"/>
      <p:bldP spid="392210" grpId="0"/>
      <p:bldP spid="392211" grpId="0"/>
      <p:bldP spid="392212" grpId="0"/>
      <p:bldP spid="392219" grpId="0"/>
      <p:bldP spid="392220" grpId="0"/>
      <p:bldP spid="392221" grpId="0"/>
      <p:bldP spid="392223" grpId="0"/>
      <p:bldP spid="392224" grpId="0"/>
      <p:bldP spid="392225" grpId="0"/>
      <p:bldP spid="392226" grpId="0"/>
      <p:bldP spid="392228" grpId="0" animBg="1"/>
      <p:bldP spid="392229" grpId="0"/>
      <p:bldP spid="392230" grpId="0"/>
      <p:bldP spid="392231" grpId="0"/>
      <p:bldP spid="392232" grpId="0"/>
      <p:bldP spid="392234" grpId="0"/>
      <p:bldP spid="392235" grpId="0"/>
      <p:bldP spid="392236" grpId="0"/>
      <p:bldP spid="392239" grpId="0"/>
      <p:bldP spid="392240" grpId="0"/>
      <p:bldP spid="392241" grpId="0"/>
      <p:bldP spid="392247" grpId="0"/>
      <p:bldP spid="392248" grpId="0"/>
      <p:bldP spid="392249" grpId="0"/>
      <p:bldP spid="392252" grpId="0"/>
      <p:bldP spid="392253" grpId="0"/>
      <p:bldP spid="39225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12811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800" b="1"/>
              <a:t>EXERCÍCIOS</a:t>
            </a:r>
          </a:p>
        </p:txBody>
      </p:sp>
      <p:pic>
        <p:nvPicPr>
          <p:cNvPr id="8" name="Picture 6" descr="http://www.eurooscar.com/gifs1/scol7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48475" y="823913"/>
            <a:ext cx="1485900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tângulo 8"/>
          <p:cNvSpPr/>
          <p:nvPr/>
        </p:nvSpPr>
        <p:spPr>
          <a:xfrm rot="16200000">
            <a:off x="8220869" y="1227931"/>
            <a:ext cx="952500" cy="7064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pt-BR" sz="1000" dirty="0">
                <a:latin typeface="+mj-lt"/>
              </a:rPr>
              <a:t>http://www.eurooscar.com/gifs1/escola1.htm</a:t>
            </a:r>
          </a:p>
        </p:txBody>
      </p:sp>
      <p:sp>
        <p:nvSpPr>
          <p:cNvPr id="3174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Garamond" pitchFamily="18" charset="0"/>
            </a:endParaRPr>
          </a:p>
        </p:txBody>
      </p:sp>
      <p:sp>
        <p:nvSpPr>
          <p:cNvPr id="3175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Garamond" pitchFamily="18" charset="0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498475" y="2219325"/>
            <a:ext cx="8188325" cy="31384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pt-BR" sz="2200" dirty="0">
                <a:latin typeface="+mj-lt"/>
              </a:rPr>
              <a:t>1º) (</a:t>
            </a:r>
            <a:r>
              <a:rPr lang="pt-BR" sz="2200" dirty="0" err="1">
                <a:latin typeface="+mj-lt"/>
              </a:rPr>
              <a:t>UCSal</a:t>
            </a:r>
            <a:r>
              <a:rPr lang="pt-BR" sz="2200" dirty="0">
                <a:latin typeface="+mj-lt"/>
              </a:rPr>
              <a:t>) - Para que o produto (a + i).(3 - 2i) seja real qual deve ser o valor de “a”?</a:t>
            </a:r>
          </a:p>
          <a:p>
            <a:pPr algn="just">
              <a:defRPr/>
            </a:pPr>
            <a:r>
              <a:rPr lang="pt-BR" sz="2200" dirty="0">
                <a:latin typeface="+mj-lt"/>
              </a:rPr>
              <a:t>2º) (UFBA) - Sendo a = -4 + 3i , b = 5 - 6i e c = 4 - 3i , calcule o valor de </a:t>
            </a:r>
            <a:r>
              <a:rPr lang="pt-BR" sz="2200" dirty="0" err="1">
                <a:latin typeface="+mj-lt"/>
              </a:rPr>
              <a:t>a.c</a:t>
            </a:r>
            <a:r>
              <a:rPr lang="pt-BR" sz="2200" dirty="0">
                <a:latin typeface="+mj-lt"/>
              </a:rPr>
              <a:t> + b.</a:t>
            </a:r>
          </a:p>
          <a:p>
            <a:pPr algn="just">
              <a:defRPr/>
            </a:pPr>
            <a:r>
              <a:rPr lang="pt-BR" sz="2200" dirty="0">
                <a:latin typeface="+mj-lt"/>
              </a:rPr>
              <a:t>3º) (Mackenzie-SP) – Calcule o valor da expressão y = i + i</a:t>
            </a:r>
            <a:r>
              <a:rPr lang="pt-BR" sz="2200" baseline="30000" dirty="0">
                <a:latin typeface="+mj-lt"/>
              </a:rPr>
              <a:t>2</a:t>
            </a:r>
            <a:r>
              <a:rPr lang="pt-BR" sz="2200" dirty="0">
                <a:latin typeface="+mj-lt"/>
              </a:rPr>
              <a:t> + i</a:t>
            </a:r>
            <a:r>
              <a:rPr lang="pt-BR" sz="2200" baseline="30000" dirty="0">
                <a:latin typeface="+mj-lt"/>
              </a:rPr>
              <a:t>3</a:t>
            </a:r>
            <a:r>
              <a:rPr lang="pt-BR" sz="2200" dirty="0">
                <a:latin typeface="+mj-lt"/>
              </a:rPr>
              <a:t> + ... + i</a:t>
            </a:r>
            <a:r>
              <a:rPr lang="pt-BR" sz="2200" baseline="30000" dirty="0">
                <a:latin typeface="+mj-lt"/>
              </a:rPr>
              <a:t>1001</a:t>
            </a:r>
            <a:r>
              <a:rPr lang="pt-BR" sz="2200" dirty="0">
                <a:latin typeface="+mj-lt"/>
              </a:rPr>
              <a:t>.</a:t>
            </a:r>
            <a:r>
              <a:rPr lang="pt-BR" sz="2200" baseline="30000" dirty="0">
                <a:latin typeface="+mj-lt"/>
              </a:rPr>
              <a:t> </a:t>
            </a:r>
          </a:p>
          <a:p>
            <a:pPr algn="just">
              <a:defRPr/>
            </a:pPr>
            <a:r>
              <a:rPr lang="pt-BR" sz="2200" dirty="0">
                <a:latin typeface="+mj-lt"/>
              </a:rPr>
              <a:t>4º) Calcule o número complexo i</a:t>
            </a:r>
            <a:r>
              <a:rPr lang="pt-BR" sz="2200" baseline="30000" dirty="0">
                <a:latin typeface="+mj-lt"/>
              </a:rPr>
              <a:t>126</a:t>
            </a:r>
            <a:r>
              <a:rPr lang="pt-BR" sz="2200" dirty="0">
                <a:latin typeface="+mj-lt"/>
              </a:rPr>
              <a:t> + i</a:t>
            </a:r>
            <a:r>
              <a:rPr lang="pt-BR" sz="2200" baseline="30000" dirty="0">
                <a:latin typeface="+mj-lt"/>
              </a:rPr>
              <a:t>-126</a:t>
            </a:r>
            <a:r>
              <a:rPr lang="pt-BR" sz="2200" dirty="0">
                <a:latin typeface="+mj-lt"/>
              </a:rPr>
              <a:t> + i</a:t>
            </a:r>
            <a:r>
              <a:rPr lang="pt-BR" sz="2200" baseline="30000" dirty="0">
                <a:latin typeface="+mj-lt"/>
              </a:rPr>
              <a:t>31</a:t>
            </a:r>
            <a:r>
              <a:rPr lang="pt-BR" sz="2200" dirty="0">
                <a:latin typeface="+mj-lt"/>
              </a:rPr>
              <a:t> - i</a:t>
            </a:r>
            <a:r>
              <a:rPr lang="pt-BR" sz="2200" baseline="30000" dirty="0">
                <a:latin typeface="+mj-lt"/>
              </a:rPr>
              <a:t>180</a:t>
            </a:r>
            <a:r>
              <a:rPr lang="pt-BR" sz="2200" dirty="0">
                <a:latin typeface="+mj-lt"/>
              </a:rPr>
              <a:t>.</a:t>
            </a:r>
          </a:p>
          <a:p>
            <a:pPr algn="just">
              <a:defRPr/>
            </a:pPr>
            <a:r>
              <a:rPr lang="pt-BR" sz="2200" dirty="0">
                <a:latin typeface="+mj-lt"/>
              </a:rPr>
              <a:t>5º) (UEFS-93.2) - Se m - 1 + </a:t>
            </a:r>
            <a:r>
              <a:rPr lang="pt-BR" sz="2200" dirty="0" err="1">
                <a:latin typeface="+mj-lt"/>
              </a:rPr>
              <a:t>ni</a:t>
            </a:r>
            <a:r>
              <a:rPr lang="pt-BR" sz="2200" dirty="0">
                <a:latin typeface="+mj-lt"/>
              </a:rPr>
              <a:t> = (3 + i).(1 + 3i), calcule os valores de m e n.</a:t>
            </a:r>
          </a:p>
        </p:txBody>
      </p:sp>
      <p:graphicFrame>
        <p:nvGraphicFramePr>
          <p:cNvPr id="27" name="Objeto 26"/>
          <p:cNvGraphicFramePr>
            <a:graphicFrameLocks noChangeAspect="1"/>
          </p:cNvGraphicFramePr>
          <p:nvPr/>
        </p:nvGraphicFramePr>
        <p:xfrm>
          <a:off x="2184400" y="5789613"/>
          <a:ext cx="862013" cy="519112"/>
        </p:xfrm>
        <a:graphic>
          <a:graphicData uri="http://schemas.openxmlformats.org/presentationml/2006/ole">
            <p:oleObj spid="_x0000_s31759" name="Equação" r:id="rId4" imgW="647419" imgH="393529" progId="Equation.3">
              <p:embed/>
            </p:oleObj>
          </a:graphicData>
        </a:graphic>
      </p:graphicFrame>
      <p:graphicFrame>
        <p:nvGraphicFramePr>
          <p:cNvPr id="28" name="Objeto 27"/>
          <p:cNvGraphicFramePr>
            <a:graphicFrameLocks noChangeAspect="1"/>
          </p:cNvGraphicFramePr>
          <p:nvPr/>
        </p:nvGraphicFramePr>
        <p:xfrm>
          <a:off x="4914900" y="5761038"/>
          <a:ext cx="508000" cy="519112"/>
        </p:xfrm>
        <a:graphic>
          <a:graphicData uri="http://schemas.openxmlformats.org/presentationml/2006/ole">
            <p:oleObj spid="_x0000_s31760" name="Equação" r:id="rId5" imgW="380835" imgH="393529" progId="Equation.3">
              <p:embed/>
            </p:oleObj>
          </a:graphicData>
        </a:graphic>
      </p:graphicFrame>
      <p:sp>
        <p:nvSpPr>
          <p:cNvPr id="29" name="Retângulo 28"/>
          <p:cNvSpPr/>
          <p:nvPr/>
        </p:nvSpPr>
        <p:spPr>
          <a:xfrm>
            <a:off x="473075" y="5313363"/>
            <a:ext cx="8213725" cy="9223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pt-BR" sz="2200" dirty="0">
                <a:latin typeface="+mj-lt"/>
              </a:rPr>
              <a:t>6º) Efetue as seguintes divisões de números complexos:</a:t>
            </a:r>
            <a:r>
              <a:rPr lang="pt-BR" sz="1000" dirty="0">
                <a:latin typeface="+mj-lt"/>
              </a:rPr>
              <a:t> </a:t>
            </a:r>
          </a:p>
          <a:p>
            <a:pPr algn="just">
              <a:defRPr/>
            </a:pPr>
            <a:r>
              <a:rPr lang="pt-BR" sz="1000" dirty="0">
                <a:latin typeface="+mj-lt"/>
              </a:rPr>
              <a:t>                   </a:t>
            </a:r>
          </a:p>
          <a:p>
            <a:pPr algn="just">
              <a:defRPr/>
            </a:pPr>
            <a:r>
              <a:rPr lang="pt-BR" sz="2200" dirty="0">
                <a:latin typeface="+mj-lt"/>
              </a:rPr>
              <a:t>                     a)                                       b)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26" grpId="0" build="p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3588"/>
            <a:ext cx="8229600" cy="1139825"/>
          </a:xfrm>
        </p:spPr>
        <p:txBody>
          <a:bodyPr/>
          <a:lstStyle/>
          <a:p>
            <a:pPr eaLnBrk="1" hangingPunct="1"/>
            <a:r>
              <a:rPr lang="pt-BR" altLang="pt-BR" sz="2800" b="1" smtClean="0"/>
              <a:t>IGUALDADE DE COMPLEXOS 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132013"/>
            <a:ext cx="7786688" cy="1152525"/>
          </a:xfrm>
        </p:spPr>
        <p:txBody>
          <a:bodyPr/>
          <a:lstStyle/>
          <a:p>
            <a:pPr algn="just" eaLnBrk="1" hangingPunct="1">
              <a:buClr>
                <a:srgbClr val="002060"/>
              </a:buClr>
              <a:buFont typeface="Wingdings" pitchFamily="2" charset="2"/>
              <a:buChar char="v"/>
            </a:pPr>
            <a:r>
              <a:rPr lang="pt-BR" altLang="pt-BR" sz="2200" smtClean="0"/>
              <a:t>Dois números complexos são iguais se, e somente se, apresentam simultaneamente iguais a parte real e a parte imaginária. </a:t>
            </a:r>
          </a:p>
          <a:p>
            <a:pPr algn="just" eaLnBrk="1" hangingPunct="1">
              <a:buClr>
                <a:srgbClr val="002060"/>
              </a:buClr>
              <a:buFont typeface="Wingdings" pitchFamily="2" charset="2"/>
              <a:buChar char="v"/>
            </a:pPr>
            <a:endParaRPr lang="pt-BR" altLang="pt-BR" sz="2200" smtClean="0"/>
          </a:p>
          <a:p>
            <a:pPr algn="just" eaLnBrk="1" hangingPunct="1">
              <a:buClr>
                <a:srgbClr val="002060"/>
              </a:buClr>
              <a:buFont typeface="Wingdings" pitchFamily="2" charset="2"/>
              <a:buChar char="v"/>
            </a:pPr>
            <a:r>
              <a:rPr lang="pt-BR" altLang="pt-BR" sz="2200" smtClean="0"/>
              <a:t>Assim, se z</a:t>
            </a:r>
            <a:r>
              <a:rPr lang="pt-BR" altLang="pt-BR" sz="2200" baseline="-25000" smtClean="0"/>
              <a:t>1</a:t>
            </a:r>
            <a:r>
              <a:rPr lang="pt-BR" altLang="pt-BR" sz="2200" smtClean="0"/>
              <a:t>= a + bi e z</a:t>
            </a:r>
            <a:r>
              <a:rPr lang="pt-BR" altLang="pt-BR" sz="2200" baseline="-25000" smtClean="0"/>
              <a:t>2 </a:t>
            </a:r>
            <a:r>
              <a:rPr lang="pt-BR" altLang="pt-BR" sz="2200" smtClean="0"/>
              <a:t>= c + di, temos que:</a:t>
            </a:r>
          </a:p>
        </p:txBody>
      </p:sp>
      <p:sp>
        <p:nvSpPr>
          <p:cNvPr id="360453" name="Text Box 5"/>
          <p:cNvSpPr txBox="1">
            <a:spLocks noChangeArrowheads="1"/>
          </p:cNvSpPr>
          <p:nvPr/>
        </p:nvSpPr>
        <p:spPr bwMode="auto">
          <a:xfrm>
            <a:off x="3132138" y="4437063"/>
            <a:ext cx="3240087" cy="5048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anchor="ctr"/>
          <a:lstStyle>
            <a:lvl1pPr eaLnBrk="0" hangingPunct="0">
              <a:tabLst>
                <a:tab pos="449263" algn="l"/>
              </a:tabLst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tabLst>
                <a:tab pos="449263" algn="l"/>
              </a:tabLst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tabLst>
                <a:tab pos="449263" algn="l"/>
              </a:tabLst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tabLst>
                <a:tab pos="449263" algn="l"/>
              </a:tabLst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tabLst>
                <a:tab pos="449263" algn="l"/>
              </a:tabLst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</a:tabLs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</a:tabLs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</a:tabLs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</a:tabLs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>
              <a:buClr>
                <a:srgbClr val="3333CC"/>
              </a:buClr>
              <a:buSzPct val="90000"/>
              <a:defRPr/>
            </a:pPr>
            <a:r>
              <a:rPr lang="pt-BR" sz="2200" b="1" dirty="0" smtClean="0">
                <a:latin typeface="+mj-lt"/>
              </a:rPr>
              <a:t>z</a:t>
            </a:r>
            <a:r>
              <a:rPr lang="pt-BR" sz="2200" b="1" baseline="-25000" dirty="0" smtClean="0">
                <a:latin typeface="+mj-lt"/>
              </a:rPr>
              <a:t>1</a:t>
            </a:r>
            <a:r>
              <a:rPr lang="pt-BR" sz="2200" b="1" dirty="0" smtClean="0">
                <a:latin typeface="+mj-lt"/>
              </a:rPr>
              <a:t> = z</a:t>
            </a:r>
            <a:r>
              <a:rPr lang="pt-BR" sz="2200" b="1" baseline="-25000" dirty="0" smtClean="0">
                <a:latin typeface="+mj-lt"/>
              </a:rPr>
              <a:t>2</a:t>
            </a:r>
            <a:r>
              <a:rPr lang="pt-BR" sz="2200" b="1" dirty="0" smtClean="0">
                <a:latin typeface="+mj-lt"/>
              </a:rPr>
              <a:t>  </a:t>
            </a:r>
            <a:r>
              <a:rPr lang="pt-BR" sz="2200" b="1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⇔   </a:t>
            </a:r>
            <a:r>
              <a:rPr lang="pt-BR" sz="2200" b="1" dirty="0" smtClean="0">
                <a:latin typeface="+mj-lt"/>
              </a:rPr>
              <a:t>a </a:t>
            </a:r>
            <a:r>
              <a:rPr lang="pt-BR" sz="2200" b="1" dirty="0">
                <a:latin typeface="+mj-lt"/>
              </a:rPr>
              <a:t>= c </a:t>
            </a:r>
            <a:r>
              <a:rPr lang="pt-BR" sz="2200" b="1" dirty="0" smtClean="0">
                <a:latin typeface="+mj-lt"/>
              </a:rPr>
              <a:t> e  b = c</a:t>
            </a:r>
            <a:r>
              <a:rPr lang="pt-BR" sz="2200" b="1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  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0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0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60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6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604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0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60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0" grpId="0"/>
      <p:bldP spid="360451" grpId="0" build="p"/>
      <p:bldP spid="36045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1075"/>
            <a:ext cx="8229600" cy="1143000"/>
          </a:xfrm>
        </p:spPr>
        <p:txBody>
          <a:bodyPr anchor="t"/>
          <a:lstStyle/>
          <a:p>
            <a:pPr eaLnBrk="1" hangingPunct="1"/>
            <a:r>
              <a:rPr lang="pt-BR" altLang="pt-BR" sz="2800" b="1" smtClean="0">
                <a:cs typeface="Arial" charset="0"/>
              </a:rPr>
              <a:t>EXTRAS</a:t>
            </a:r>
            <a:endParaRPr lang="pt-BR" altLang="pt-BR" sz="2800" b="1" smtClean="0"/>
          </a:p>
        </p:txBody>
      </p:sp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782763"/>
            <a:ext cx="8229600" cy="2006600"/>
          </a:xfrm>
        </p:spPr>
        <p:txBody>
          <a:bodyPr/>
          <a:lstStyle/>
          <a:p>
            <a:pPr marL="0" indent="0" algn="just">
              <a:buFont typeface="Arial" pitchFamily="34" charset="0"/>
              <a:buNone/>
              <a:defRPr/>
            </a:pPr>
            <a:r>
              <a:rPr lang="pt-BR" sz="2000" b="1" u="sng" dirty="0" smtClean="0">
                <a:latin typeface="+mj-lt"/>
              </a:rPr>
              <a:t>GEOGEBRA </a:t>
            </a:r>
            <a:endParaRPr lang="pt-BR" sz="1200" b="1" u="sng" dirty="0" smtClean="0">
              <a:latin typeface="+mj-lt"/>
            </a:endParaRPr>
          </a:p>
          <a:p>
            <a:pPr marL="0" indent="0" algn="just">
              <a:buFont typeface="Arial" pitchFamily="34" charset="0"/>
              <a:buNone/>
              <a:defRPr/>
            </a:pPr>
            <a:endParaRPr lang="pt-BR" sz="1200" b="1" u="sng" dirty="0">
              <a:latin typeface="+mj-lt"/>
            </a:endParaRP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ü"/>
              <a:defRPr/>
            </a:pPr>
            <a:r>
              <a:rPr lang="pt-BR" sz="2000" dirty="0" smtClean="0">
                <a:latin typeface="+mj-lt"/>
              </a:rPr>
              <a:t>Utilizar o software </a:t>
            </a:r>
            <a:r>
              <a:rPr lang="pt-BR" sz="2000" dirty="0" err="1" smtClean="0">
                <a:latin typeface="+mj-lt"/>
              </a:rPr>
              <a:t>geogebra</a:t>
            </a:r>
            <a:r>
              <a:rPr lang="pt-BR" sz="2000" dirty="0" smtClean="0">
                <a:latin typeface="+mj-lt"/>
              </a:rPr>
              <a:t> para trabalhar as operações entre números complexos.</a:t>
            </a:r>
            <a:endParaRPr lang="pt-BR" sz="1200" dirty="0" smtClean="0">
              <a:latin typeface="+mj-lt"/>
            </a:endParaRPr>
          </a:p>
          <a:p>
            <a:pPr marL="0" indent="0" algn="just">
              <a:buClr>
                <a:srgbClr val="002060"/>
              </a:buClr>
              <a:buFont typeface="Arial" charset="0"/>
              <a:buNone/>
              <a:defRPr/>
            </a:pPr>
            <a:endParaRPr lang="pt-BR" sz="1200" dirty="0" smtClean="0">
              <a:latin typeface="+mj-lt"/>
            </a:endParaRP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ü"/>
              <a:defRPr/>
            </a:pPr>
            <a:r>
              <a:rPr lang="pt-BR" sz="2000" dirty="0" smtClean="0">
                <a:latin typeface="+mj-lt"/>
              </a:rPr>
              <a:t>Este programa é de uso livre e pode ser obtido no endereço: </a:t>
            </a:r>
            <a:r>
              <a:rPr lang="pt-BR" sz="2000" dirty="0" smtClean="0">
                <a:latin typeface="+mj-lt"/>
                <a:hlinkClick r:id="rId2"/>
              </a:rPr>
              <a:t>http://www.baixaki.com.br/download/geogebra.htm</a:t>
            </a:r>
            <a:r>
              <a:rPr lang="pt-BR" sz="2000" dirty="0" smtClean="0">
                <a:latin typeface="+mj-lt"/>
              </a:rPr>
              <a:t>.</a:t>
            </a:r>
          </a:p>
        </p:txBody>
      </p:sp>
      <p:sp>
        <p:nvSpPr>
          <p:cNvPr id="2" name="Retângulo 1"/>
          <p:cNvSpPr/>
          <p:nvPr/>
        </p:nvSpPr>
        <p:spPr>
          <a:xfrm>
            <a:off x="450850" y="4221163"/>
            <a:ext cx="8153400" cy="21240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pt-BR" sz="2000" b="1" u="sng" dirty="0">
                <a:latin typeface="+mj-lt"/>
              </a:rPr>
              <a:t>SHOW DO MILHÃO</a:t>
            </a:r>
            <a:endParaRPr lang="pt-BR" sz="1200" b="1" u="sng" dirty="0">
              <a:latin typeface="+mj-lt"/>
            </a:endParaRPr>
          </a:p>
          <a:p>
            <a:pPr algn="just">
              <a:defRPr/>
            </a:pPr>
            <a:endParaRPr lang="pt-BR" sz="1200" dirty="0">
              <a:latin typeface="+mj-lt"/>
            </a:endParaRPr>
          </a:p>
          <a:p>
            <a:pPr marL="342900" indent="-342900" algn="just">
              <a:buClr>
                <a:srgbClr val="002060"/>
              </a:buClr>
              <a:buFont typeface="Wingdings" panose="05000000000000000000" pitchFamily="2" charset="2"/>
              <a:buChar char="ü"/>
              <a:defRPr/>
            </a:pPr>
            <a:r>
              <a:rPr lang="pt-BR" sz="2000" dirty="0">
                <a:latin typeface="+mj-lt"/>
              </a:rPr>
              <a:t>Um jogo com perguntas somente de números complexos e pode ser obtido no endereço: </a:t>
            </a:r>
            <a:r>
              <a:rPr lang="pt-BR" sz="2000" dirty="0">
                <a:latin typeface="+mj-lt"/>
                <a:hlinkClick r:id="rId3"/>
              </a:rPr>
              <a:t>https://sites.google.com/site/matematicacomplexa/iniciodoprojeto/show-do-milhao/Show%20do%20Milh%C3%A3o.rar?attredirects=0&amp;d=1</a:t>
            </a:r>
            <a:endParaRPr lang="pt-BR" sz="2000" dirty="0">
              <a:latin typeface="+mj-lt"/>
            </a:endParaRPr>
          </a:p>
          <a:p>
            <a:pPr marL="342900" indent="-342900" algn="just">
              <a:buClr>
                <a:srgbClr val="002060"/>
              </a:buClr>
              <a:buFont typeface="Wingdings" panose="05000000000000000000" pitchFamily="2" charset="2"/>
              <a:buChar char="ü"/>
              <a:defRPr/>
            </a:pPr>
            <a:endParaRPr lang="pt-BR" sz="2000" dirty="0">
              <a:latin typeface="+mj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62038"/>
            <a:ext cx="8229600" cy="1143000"/>
          </a:xfrm>
        </p:spPr>
        <p:txBody>
          <a:bodyPr anchor="t"/>
          <a:lstStyle/>
          <a:p>
            <a:pPr eaLnBrk="1" hangingPunct="1"/>
            <a:r>
              <a:rPr lang="pt-BR" altLang="pt-BR" sz="2800" b="1" smtClean="0">
                <a:cs typeface="Arial" charset="0"/>
              </a:rPr>
              <a:t>REFERÊNCIAS</a:t>
            </a:r>
            <a:endParaRPr lang="pt-BR" altLang="pt-BR" sz="2800" b="1" smtClean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07988" y="1989138"/>
            <a:ext cx="8280400" cy="2160587"/>
          </a:xfrm>
        </p:spPr>
        <p:txBody>
          <a:bodyPr/>
          <a:lstStyle/>
          <a:p>
            <a:pPr marL="0" indent="0" algn="just" eaLnBrk="1" hangingPunct="1">
              <a:buClr>
                <a:srgbClr val="002060"/>
              </a:buClr>
              <a:buFontTx/>
              <a:buNone/>
              <a:defRPr/>
            </a:pPr>
            <a:r>
              <a:rPr lang="pt-BR" sz="2000" b="1" u="sng" dirty="0" smtClean="0"/>
              <a:t>Sites</a:t>
            </a:r>
            <a:r>
              <a:rPr lang="pt-BR" sz="2000" b="1" dirty="0" smtClean="0"/>
              <a:t>:</a:t>
            </a:r>
            <a:endParaRPr lang="pt-BR" sz="500" b="1" dirty="0" smtClean="0"/>
          </a:p>
          <a:p>
            <a:pPr algn="just" eaLnBrk="1" hangingPunct="1">
              <a:buClr>
                <a:srgbClr val="002060"/>
              </a:buClr>
              <a:buFont typeface="Wingdings" panose="05000000000000000000" pitchFamily="2" charset="2"/>
              <a:buChar char="v"/>
              <a:defRPr/>
            </a:pPr>
            <a:endParaRPr lang="pt-BR" sz="500" b="1" dirty="0"/>
          </a:p>
          <a:p>
            <a:pPr algn="just" eaLnBrk="1" hangingPunct="1">
              <a:buClr>
                <a:srgbClr val="002060"/>
              </a:buClr>
              <a:buFont typeface="Wingdings" panose="05000000000000000000" pitchFamily="2" charset="2"/>
              <a:buChar char="v"/>
              <a:defRPr/>
            </a:pPr>
            <a:r>
              <a:rPr lang="pt-BR" sz="1800" dirty="0" smtClean="0">
                <a:hlinkClick r:id="rId2"/>
              </a:rPr>
              <a:t>http</a:t>
            </a:r>
            <a:r>
              <a:rPr lang="pt-BR" sz="1800" dirty="0">
                <a:hlinkClick r:id="rId2"/>
              </a:rPr>
              <a:t>://</a:t>
            </a:r>
            <a:r>
              <a:rPr lang="pt-BR" sz="1800" dirty="0" smtClean="0">
                <a:hlinkClick r:id="rId2"/>
              </a:rPr>
              <a:t>www.alunosonline.com.br/matematica/operacoes-com-numeros-complexos-na-forma-algebrica.html</a:t>
            </a:r>
            <a:endParaRPr lang="pt-BR" sz="1800" dirty="0" smtClean="0"/>
          </a:p>
          <a:p>
            <a:pPr algn="just" eaLnBrk="1" hangingPunct="1">
              <a:buClr>
                <a:srgbClr val="002060"/>
              </a:buClr>
              <a:buFont typeface="Wingdings" panose="05000000000000000000" pitchFamily="2" charset="2"/>
              <a:buChar char="v"/>
              <a:defRPr/>
            </a:pPr>
            <a:r>
              <a:rPr lang="pt-BR" sz="1800" dirty="0">
                <a:hlinkClick r:id="rId3"/>
              </a:rPr>
              <a:t>http://</a:t>
            </a:r>
            <a:r>
              <a:rPr lang="pt-BR" sz="1800" dirty="0" smtClean="0">
                <a:hlinkClick r:id="rId3"/>
              </a:rPr>
              <a:t>www.matematicadidatica.com.br/OperacoesNumerosComplexos.aspx</a:t>
            </a:r>
            <a:endParaRPr lang="pt-BR" sz="1800" dirty="0" smtClean="0"/>
          </a:p>
          <a:p>
            <a:pPr algn="just" eaLnBrk="1" hangingPunct="1">
              <a:buClr>
                <a:srgbClr val="002060"/>
              </a:buClr>
              <a:buFont typeface="Wingdings" panose="05000000000000000000" pitchFamily="2" charset="2"/>
              <a:buChar char="v"/>
              <a:defRPr/>
            </a:pPr>
            <a:r>
              <a:rPr lang="pt-BR" sz="1800" dirty="0">
                <a:hlinkClick r:id="rId4"/>
              </a:rPr>
              <a:t>http://</a:t>
            </a:r>
            <a:r>
              <a:rPr lang="pt-BR" sz="1800" dirty="0" smtClean="0">
                <a:hlinkClick r:id="rId4"/>
              </a:rPr>
              <a:t>www.brasilescola.com/matematica/operacoes-numeros-complexos-na-forma-trigonometrica.htm</a:t>
            </a:r>
            <a:endParaRPr lang="pt-BR" sz="1800" dirty="0" smtClean="0"/>
          </a:p>
          <a:p>
            <a:pPr marL="0" indent="0" algn="just" eaLnBrk="1" hangingPunct="1">
              <a:buClr>
                <a:srgbClr val="002060"/>
              </a:buClr>
              <a:buFont typeface="Arial" charset="0"/>
              <a:buNone/>
              <a:defRPr/>
            </a:pPr>
            <a:endParaRPr lang="pt-BR" sz="1800" b="1" dirty="0"/>
          </a:p>
        </p:txBody>
      </p:sp>
      <p:sp>
        <p:nvSpPr>
          <p:cNvPr id="6" name="Espaço Reservado para Conteúdo 4"/>
          <p:cNvSpPr txBox="1">
            <a:spLocks/>
          </p:cNvSpPr>
          <p:nvPr/>
        </p:nvSpPr>
        <p:spPr bwMode="auto">
          <a:xfrm>
            <a:off x="436563" y="4076700"/>
            <a:ext cx="8280400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FontTx/>
              <a:buNone/>
            </a:pPr>
            <a:r>
              <a:rPr kumimoji="1" lang="pt-BR" altLang="pt-BR" sz="2000" b="1" u="sng">
                <a:solidFill>
                  <a:srgbClr val="000000"/>
                </a:solidFill>
              </a:rPr>
              <a:t>Livros</a:t>
            </a:r>
            <a:r>
              <a:rPr kumimoji="1" lang="pt-BR" altLang="pt-BR" sz="2000" b="1">
                <a:solidFill>
                  <a:srgbClr val="000000"/>
                </a:solidFill>
              </a:rPr>
              <a:t>:</a:t>
            </a:r>
          </a:p>
          <a:p>
            <a:pPr>
              <a:buFontTx/>
              <a:buNone/>
            </a:pPr>
            <a:endParaRPr kumimoji="1" lang="pt-BR" altLang="pt-BR" sz="500" b="1">
              <a:solidFill>
                <a:srgbClr val="000000"/>
              </a:solidFill>
            </a:endParaRPr>
          </a:p>
          <a:p>
            <a:pPr algn="just">
              <a:buClr>
                <a:srgbClr val="002060"/>
              </a:buClr>
              <a:buFont typeface="Wingdings" pitchFamily="2" charset="2"/>
              <a:buChar char="v"/>
            </a:pPr>
            <a:r>
              <a:rPr kumimoji="1" lang="pt-BR" altLang="pt-BR" sz="1800">
                <a:solidFill>
                  <a:srgbClr val="000000"/>
                </a:solidFill>
              </a:rPr>
              <a:t>I. Silva, Cláudio Xavier da. II. Filho, Benigno Barreto. Matemática aula por aula, 3 : ensino médio – São Paulo : FTD, 2009. </a:t>
            </a:r>
          </a:p>
          <a:p>
            <a:pPr algn="just">
              <a:buClr>
                <a:srgbClr val="002060"/>
              </a:buClr>
              <a:buFont typeface="Wingdings" pitchFamily="2" charset="2"/>
              <a:buChar char="v"/>
            </a:pPr>
            <a:r>
              <a:rPr kumimoji="1" lang="pt-BR" altLang="pt-BR" sz="1800">
                <a:solidFill>
                  <a:srgbClr val="000000"/>
                </a:solidFill>
              </a:rPr>
              <a:t>Dante, Luiz Roberto. Matemática : volume único - Ática. São Paulo : Ática,  2005.</a:t>
            </a:r>
          </a:p>
          <a:p>
            <a:pPr algn="just">
              <a:buClr>
                <a:srgbClr val="002060"/>
              </a:buClr>
              <a:buFont typeface="Wingdings" pitchFamily="2" charset="2"/>
              <a:buChar char="v"/>
            </a:pPr>
            <a:r>
              <a:rPr kumimoji="1" lang="pt-BR" altLang="pt-BR" sz="1800">
                <a:solidFill>
                  <a:srgbClr val="000000"/>
                </a:solidFill>
              </a:rPr>
              <a:t>I. Iezzi,Gelson. II. Dolce, Osvaldo. III. Degenszajn, David. IV. Périgo, Roberto. Matemática : volume único – São Paulo : Atual, 2002.</a:t>
            </a:r>
            <a:endParaRPr kumimoji="1" lang="pt-BR" altLang="pt-BR" sz="1800">
              <a:solidFill>
                <a:srgbClr val="0000E2"/>
              </a:solidFill>
            </a:endParaRPr>
          </a:p>
          <a:p>
            <a:pPr algn="just">
              <a:buClr>
                <a:srgbClr val="002060"/>
              </a:buClr>
              <a:buFont typeface="Wingdings" pitchFamily="2" charset="2"/>
              <a:buChar char="v"/>
            </a:pPr>
            <a:endParaRPr kumimoji="1" lang="pt-BR" altLang="pt-BR" sz="1800" b="1">
              <a:solidFill>
                <a:srgbClr val="000000"/>
              </a:solidFill>
            </a:endParaRPr>
          </a:p>
          <a:p>
            <a:pPr algn="just">
              <a:buClr>
                <a:srgbClr val="002060"/>
              </a:buClr>
              <a:buFontTx/>
              <a:buNone/>
            </a:pPr>
            <a:endParaRPr kumimoji="1" lang="pt-BR" altLang="pt-BR" sz="1800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76288"/>
            <a:ext cx="8229600" cy="1139825"/>
          </a:xfrm>
        </p:spPr>
        <p:txBody>
          <a:bodyPr/>
          <a:lstStyle/>
          <a:p>
            <a:pPr eaLnBrk="1" hangingPunct="1"/>
            <a:r>
              <a:rPr lang="pt-BR" altLang="pt-BR" sz="2800" b="1" smtClean="0"/>
              <a:t>EXEMPLO 1 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44688"/>
            <a:ext cx="8075613" cy="1108075"/>
          </a:xfrm>
        </p:spPr>
        <p:txBody>
          <a:bodyPr rtlCol="0">
            <a:normAutofit/>
          </a:bodyPr>
          <a:lstStyle/>
          <a:p>
            <a:pPr algn="just" eaLnBrk="1" fontAlgn="auto" hangingPunct="1">
              <a:lnSpc>
                <a:spcPct val="110000"/>
              </a:lnSpc>
              <a:spcBef>
                <a:spcPct val="40000"/>
              </a:spcBef>
              <a:spcAft>
                <a:spcPts val="0"/>
              </a:spcAft>
              <a:buClr>
                <a:srgbClr val="002060"/>
              </a:buClr>
              <a:buFont typeface="Wingdings" panose="05000000000000000000" pitchFamily="2" charset="2"/>
              <a:buChar char="v"/>
              <a:defRPr/>
            </a:pPr>
            <a:r>
              <a:rPr lang="pt-BR" altLang="pt-BR" sz="2200" b="1" dirty="0" smtClean="0">
                <a:latin typeface="+mj-lt"/>
              </a:rPr>
              <a:t>Se x e y são números reais, sob que condições os complexos (x – 1) + (y + 2)i e 3 – 5i são iguais?</a:t>
            </a:r>
          </a:p>
        </p:txBody>
      </p:sp>
      <p:sp>
        <p:nvSpPr>
          <p:cNvPr id="361486" name="Text Box 14"/>
          <p:cNvSpPr txBox="1">
            <a:spLocks noChangeArrowheads="1"/>
          </p:cNvSpPr>
          <p:nvPr/>
        </p:nvSpPr>
        <p:spPr bwMode="auto">
          <a:xfrm>
            <a:off x="841375" y="3502025"/>
            <a:ext cx="75311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15963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dirty="0" smtClean="0">
                <a:latin typeface="+mj-lt"/>
              </a:rPr>
              <a:t>Igualando os complexos, temos:</a:t>
            </a:r>
          </a:p>
        </p:txBody>
      </p:sp>
      <p:sp>
        <p:nvSpPr>
          <p:cNvPr id="361487" name="Text Box 15"/>
          <p:cNvSpPr txBox="1">
            <a:spLocks noChangeArrowheads="1"/>
          </p:cNvSpPr>
          <p:nvPr/>
        </p:nvSpPr>
        <p:spPr bwMode="auto">
          <a:xfrm>
            <a:off x="841375" y="4149725"/>
            <a:ext cx="35274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(x – 1) + (y + 2)i = 3 – 5i</a:t>
            </a:r>
          </a:p>
        </p:txBody>
      </p:sp>
      <p:sp>
        <p:nvSpPr>
          <p:cNvPr id="361488" name="Text Box 16"/>
          <p:cNvSpPr txBox="1">
            <a:spLocks noChangeArrowheads="1"/>
          </p:cNvSpPr>
          <p:nvPr/>
        </p:nvSpPr>
        <p:spPr bwMode="auto">
          <a:xfrm>
            <a:off x="841375" y="4870450"/>
            <a:ext cx="187007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  <a:ea typeface="Arial Unicode MS" pitchFamily="34" charset="-128"/>
                <a:cs typeface="Arial Unicode MS" pitchFamily="34" charset="-128"/>
              </a:rPr>
              <a:t>⇒</a:t>
            </a:r>
            <a:r>
              <a:rPr lang="pt-BR" altLang="pt-BR" sz="2200" smtClean="0">
                <a:latin typeface="+mj-lt"/>
              </a:rPr>
              <a:t>   x – 1 = 3</a:t>
            </a:r>
          </a:p>
        </p:txBody>
      </p:sp>
      <p:sp>
        <p:nvSpPr>
          <p:cNvPr id="361489" name="Text Box 17"/>
          <p:cNvSpPr txBox="1">
            <a:spLocks noChangeArrowheads="1"/>
          </p:cNvSpPr>
          <p:nvPr/>
        </p:nvSpPr>
        <p:spPr bwMode="auto">
          <a:xfrm>
            <a:off x="2425700" y="4881563"/>
            <a:ext cx="187007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⇒</a:t>
            </a:r>
            <a:r>
              <a:rPr lang="pt-BR" altLang="pt-BR" sz="2200" dirty="0" smtClean="0">
                <a:latin typeface="+mj-lt"/>
              </a:rPr>
              <a:t>   </a:t>
            </a:r>
            <a:r>
              <a:rPr lang="pt-BR" altLang="pt-BR" sz="2200" dirty="0" smtClean="0">
                <a:solidFill>
                  <a:srgbClr val="FF0000"/>
                </a:solidFill>
                <a:latin typeface="+mj-lt"/>
              </a:rPr>
              <a:t>x = 4</a:t>
            </a:r>
          </a:p>
        </p:txBody>
      </p:sp>
      <p:sp>
        <p:nvSpPr>
          <p:cNvPr id="361490" name="Text Box 18"/>
          <p:cNvSpPr txBox="1">
            <a:spLocks noChangeArrowheads="1"/>
          </p:cNvSpPr>
          <p:nvPr/>
        </p:nvSpPr>
        <p:spPr bwMode="auto">
          <a:xfrm>
            <a:off x="855663" y="5518150"/>
            <a:ext cx="228917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  <a:ea typeface="Arial Unicode MS" pitchFamily="34" charset="-128"/>
                <a:cs typeface="Arial Unicode MS" pitchFamily="34" charset="-128"/>
              </a:rPr>
              <a:t>⇒</a:t>
            </a:r>
            <a:r>
              <a:rPr lang="pt-BR" altLang="pt-BR" sz="2200" smtClean="0">
                <a:latin typeface="+mj-lt"/>
              </a:rPr>
              <a:t>   y + 2 = –5</a:t>
            </a:r>
          </a:p>
        </p:txBody>
      </p:sp>
      <p:sp>
        <p:nvSpPr>
          <p:cNvPr id="361491" name="Text Box 19"/>
          <p:cNvSpPr txBox="1">
            <a:spLocks noChangeArrowheads="1"/>
          </p:cNvSpPr>
          <p:nvPr/>
        </p:nvSpPr>
        <p:spPr bwMode="auto">
          <a:xfrm>
            <a:off x="2513013" y="5513388"/>
            <a:ext cx="1928812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⇒</a:t>
            </a:r>
            <a:r>
              <a:rPr lang="pt-BR" altLang="pt-BR" sz="2200" dirty="0" smtClean="0">
                <a:latin typeface="+mj-lt"/>
              </a:rPr>
              <a:t>   </a:t>
            </a:r>
            <a:r>
              <a:rPr lang="pt-BR" altLang="pt-BR" sz="2200" dirty="0" smtClean="0">
                <a:solidFill>
                  <a:srgbClr val="FF0000"/>
                </a:solidFill>
                <a:latin typeface="+mj-lt"/>
              </a:rPr>
              <a:t>y = –7</a:t>
            </a:r>
          </a:p>
        </p:txBody>
      </p:sp>
      <p:sp>
        <p:nvSpPr>
          <p:cNvPr id="2" name="Retângulo 1"/>
          <p:cNvSpPr/>
          <p:nvPr/>
        </p:nvSpPr>
        <p:spPr>
          <a:xfrm>
            <a:off x="833438" y="2921000"/>
            <a:ext cx="1428750" cy="396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u="sng" kern="0" dirty="0">
                <a:latin typeface="Calibri" panose="020F0502020204030204" pitchFamily="34" charset="0"/>
                <a:cs typeface="Arial" pitchFamily="34" charset="0"/>
              </a:rPr>
              <a:t>Resolução</a:t>
            </a: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: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1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1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6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4" grpId="0"/>
      <p:bldP spid="361475" grpId="0" build="p"/>
      <p:bldP spid="361486" grpId="0"/>
      <p:bldP spid="361487" grpId="0"/>
      <p:bldP spid="361488" grpId="0"/>
      <p:bldP spid="361489" grpId="0"/>
      <p:bldP spid="361490" grpId="0"/>
      <p:bldP spid="361491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76288"/>
            <a:ext cx="8229600" cy="1139825"/>
          </a:xfrm>
        </p:spPr>
        <p:txBody>
          <a:bodyPr/>
          <a:lstStyle/>
          <a:p>
            <a:pPr eaLnBrk="1" hangingPunct="1"/>
            <a:r>
              <a:rPr lang="pt-BR" altLang="pt-BR" sz="2800" b="1" smtClean="0"/>
              <a:t>EXEMPLO 2 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9138"/>
            <a:ext cx="8075613" cy="1511300"/>
          </a:xfrm>
        </p:spPr>
        <p:txBody>
          <a:bodyPr rtlCol="0">
            <a:normAutofit/>
          </a:bodyPr>
          <a:lstStyle/>
          <a:p>
            <a:pPr algn="just" eaLnBrk="1" fontAlgn="auto" hangingPunct="1">
              <a:lnSpc>
                <a:spcPct val="110000"/>
              </a:lnSpc>
              <a:spcBef>
                <a:spcPct val="40000"/>
              </a:spcBef>
              <a:spcAft>
                <a:spcPts val="0"/>
              </a:spcAft>
              <a:buClr>
                <a:srgbClr val="002060"/>
              </a:buClr>
              <a:buFont typeface="Wingdings" panose="05000000000000000000" pitchFamily="2" charset="2"/>
              <a:buChar char="v"/>
              <a:defRPr/>
            </a:pPr>
            <a:r>
              <a:rPr lang="pt-BR" altLang="pt-BR" sz="2200" b="1" dirty="0" smtClean="0">
                <a:latin typeface="+mj-lt"/>
              </a:rPr>
              <a:t>Determine os valores reais de m e n para que os complexos (m – 5) + </a:t>
            </a:r>
            <a:r>
              <a:rPr lang="pt-BR" altLang="pt-BR" sz="2200" b="1" dirty="0" err="1" smtClean="0">
                <a:latin typeface="+mj-lt"/>
              </a:rPr>
              <a:t>ni</a:t>
            </a:r>
            <a:r>
              <a:rPr lang="pt-BR" altLang="pt-BR" sz="2200" b="1" dirty="0" smtClean="0">
                <a:latin typeface="+mj-lt"/>
              </a:rPr>
              <a:t> e (n + 3) + (2m + 1)i sejam iguais?</a:t>
            </a:r>
          </a:p>
        </p:txBody>
      </p:sp>
      <p:sp>
        <p:nvSpPr>
          <p:cNvPr id="362506" name="Text Box 10"/>
          <p:cNvSpPr txBox="1">
            <a:spLocks noChangeArrowheads="1"/>
          </p:cNvSpPr>
          <p:nvPr/>
        </p:nvSpPr>
        <p:spPr bwMode="auto">
          <a:xfrm>
            <a:off x="827088" y="3443288"/>
            <a:ext cx="753110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15963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dirty="0" smtClean="0">
                <a:latin typeface="+mj-lt"/>
              </a:rPr>
              <a:t>Igualando os complexos, temos:</a:t>
            </a:r>
          </a:p>
        </p:txBody>
      </p:sp>
      <p:sp>
        <p:nvSpPr>
          <p:cNvPr id="362507" name="Text Box 11"/>
          <p:cNvSpPr txBox="1">
            <a:spLocks noChangeArrowheads="1"/>
          </p:cNvSpPr>
          <p:nvPr/>
        </p:nvSpPr>
        <p:spPr bwMode="auto">
          <a:xfrm>
            <a:off x="971550" y="4043363"/>
            <a:ext cx="532765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(m – 5) + ni = (n + 3) + (2m + 1)i</a:t>
            </a:r>
          </a:p>
        </p:txBody>
      </p:sp>
      <p:sp>
        <p:nvSpPr>
          <p:cNvPr id="362508" name="Text Box 12"/>
          <p:cNvSpPr txBox="1">
            <a:spLocks noChangeArrowheads="1"/>
          </p:cNvSpPr>
          <p:nvPr/>
        </p:nvSpPr>
        <p:spPr bwMode="auto">
          <a:xfrm>
            <a:off x="1143000" y="4764088"/>
            <a:ext cx="2016125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m – 5 = n + 3</a:t>
            </a:r>
          </a:p>
        </p:txBody>
      </p:sp>
      <p:sp>
        <p:nvSpPr>
          <p:cNvPr id="362509" name="Text Box 13"/>
          <p:cNvSpPr txBox="1">
            <a:spLocks noChangeArrowheads="1"/>
          </p:cNvSpPr>
          <p:nvPr/>
        </p:nvSpPr>
        <p:spPr bwMode="auto">
          <a:xfrm>
            <a:off x="1143000" y="5268913"/>
            <a:ext cx="1871663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</a:rPr>
              <a:t>n = 2m + 1</a:t>
            </a:r>
          </a:p>
        </p:txBody>
      </p:sp>
      <p:sp>
        <p:nvSpPr>
          <p:cNvPr id="362510" name="AutoShape 14"/>
          <p:cNvSpPr>
            <a:spLocks/>
          </p:cNvSpPr>
          <p:nvPr/>
        </p:nvSpPr>
        <p:spPr bwMode="auto">
          <a:xfrm>
            <a:off x="1042988" y="4805363"/>
            <a:ext cx="142875" cy="935037"/>
          </a:xfrm>
          <a:prstGeom prst="leftBrace">
            <a:avLst>
              <a:gd name="adj1" fmla="val 5453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sp>
        <p:nvSpPr>
          <p:cNvPr id="362511" name="Text Box 15"/>
          <p:cNvSpPr txBox="1">
            <a:spLocks noChangeArrowheads="1"/>
          </p:cNvSpPr>
          <p:nvPr/>
        </p:nvSpPr>
        <p:spPr bwMode="auto">
          <a:xfrm>
            <a:off x="2914650" y="4754563"/>
            <a:ext cx="3095625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  <a:ea typeface="Arial Unicode MS" pitchFamily="34" charset="-128"/>
                <a:cs typeface="Arial Unicode MS" pitchFamily="34" charset="-128"/>
              </a:rPr>
              <a:t>⇒   m </a:t>
            </a:r>
            <a:r>
              <a:rPr lang="pt-BR" altLang="pt-BR" sz="2200" smtClean="0">
                <a:latin typeface="+mj-lt"/>
              </a:rPr>
              <a:t>– 5 = 2m + 1 + 3</a:t>
            </a:r>
          </a:p>
        </p:txBody>
      </p:sp>
      <p:sp>
        <p:nvSpPr>
          <p:cNvPr id="362512" name="Text Box 16"/>
          <p:cNvSpPr txBox="1">
            <a:spLocks noChangeArrowheads="1"/>
          </p:cNvSpPr>
          <p:nvPr/>
        </p:nvSpPr>
        <p:spPr bwMode="auto">
          <a:xfrm>
            <a:off x="5651500" y="4751388"/>
            <a:ext cx="1728788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⇒   </a:t>
            </a:r>
            <a:r>
              <a:rPr lang="pt-BR" altLang="pt-BR" sz="2200" dirty="0" smtClean="0">
                <a:latin typeface="+mj-lt"/>
              </a:rPr>
              <a:t>– m = 9</a:t>
            </a:r>
          </a:p>
        </p:txBody>
      </p:sp>
      <p:sp>
        <p:nvSpPr>
          <p:cNvPr id="362513" name="Text Box 17"/>
          <p:cNvSpPr txBox="1">
            <a:spLocks noChangeArrowheads="1"/>
          </p:cNvSpPr>
          <p:nvPr/>
        </p:nvSpPr>
        <p:spPr bwMode="auto">
          <a:xfrm>
            <a:off x="2914650" y="5257800"/>
            <a:ext cx="1728788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⇒   </a:t>
            </a:r>
            <a:r>
              <a:rPr lang="pt-BR" altLang="pt-BR" sz="2200" dirty="0" smtClean="0">
                <a:solidFill>
                  <a:srgbClr val="FF0000"/>
                </a:solidFill>
                <a:latin typeface="+mj-lt"/>
              </a:rPr>
              <a:t>m = – 9</a:t>
            </a:r>
          </a:p>
        </p:txBody>
      </p:sp>
      <p:sp>
        <p:nvSpPr>
          <p:cNvPr id="362514" name="Text Box 18"/>
          <p:cNvSpPr txBox="1">
            <a:spLocks noChangeArrowheads="1"/>
          </p:cNvSpPr>
          <p:nvPr/>
        </p:nvSpPr>
        <p:spPr bwMode="auto">
          <a:xfrm>
            <a:off x="2914650" y="5865813"/>
            <a:ext cx="2519363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smtClean="0">
                <a:latin typeface="+mj-lt"/>
                <a:ea typeface="Arial Unicode MS" pitchFamily="34" charset="-128"/>
                <a:cs typeface="Arial Unicode MS" pitchFamily="34" charset="-128"/>
              </a:rPr>
              <a:t>⇒   n </a:t>
            </a:r>
            <a:r>
              <a:rPr lang="pt-BR" altLang="pt-BR" sz="2200" smtClean="0">
                <a:latin typeface="+mj-lt"/>
              </a:rPr>
              <a:t>= 2(–9) + 1</a:t>
            </a:r>
          </a:p>
        </p:txBody>
      </p:sp>
      <p:sp>
        <p:nvSpPr>
          <p:cNvPr id="362515" name="Text Box 19"/>
          <p:cNvSpPr txBox="1">
            <a:spLocks noChangeArrowheads="1"/>
          </p:cNvSpPr>
          <p:nvPr/>
        </p:nvSpPr>
        <p:spPr bwMode="auto">
          <a:xfrm>
            <a:off x="4930775" y="5862638"/>
            <a:ext cx="1800225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542925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altLang="pt-BR" sz="22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⇒   </a:t>
            </a:r>
            <a:r>
              <a:rPr lang="pt-BR" altLang="pt-BR" sz="2200" dirty="0" smtClean="0">
                <a:solidFill>
                  <a:srgbClr val="FF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n </a:t>
            </a:r>
            <a:r>
              <a:rPr lang="pt-BR" altLang="pt-BR" sz="2200" dirty="0" smtClean="0">
                <a:solidFill>
                  <a:srgbClr val="FF0000"/>
                </a:solidFill>
                <a:latin typeface="+mj-lt"/>
              </a:rPr>
              <a:t>= – 17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833438" y="2921000"/>
            <a:ext cx="1428750" cy="396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2200" u="sng" kern="0" dirty="0">
                <a:latin typeface="Calibri" panose="020F0502020204030204" pitchFamily="34" charset="0"/>
                <a:cs typeface="Arial" pitchFamily="34" charset="0"/>
              </a:rPr>
              <a:t>Resolução</a:t>
            </a:r>
            <a:r>
              <a:rPr lang="pt-BR" sz="2200" kern="0" dirty="0">
                <a:latin typeface="Calibri" panose="020F0502020204030204" pitchFamily="34" charset="0"/>
                <a:cs typeface="Arial" pitchFamily="34" charset="0"/>
              </a:rPr>
              <a:t>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362499" grpId="0" build="p"/>
      <p:bldP spid="362506" grpId="0"/>
      <p:bldP spid="362507" grpId="0"/>
      <p:bldP spid="362508" grpId="0"/>
      <p:bldP spid="362509" grpId="0"/>
      <p:bldP spid="362510" grpId="0" animBg="1"/>
      <p:bldP spid="362511" grpId="0"/>
      <p:bldP spid="362512" grpId="0"/>
      <p:bldP spid="362513" grpId="0"/>
      <p:bldP spid="362514" grpId="0"/>
      <p:bldP spid="362515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49313"/>
            <a:ext cx="8229600" cy="1139825"/>
          </a:xfrm>
        </p:spPr>
        <p:txBody>
          <a:bodyPr/>
          <a:lstStyle/>
          <a:p>
            <a:pPr eaLnBrk="1" hangingPunct="1"/>
            <a:r>
              <a:rPr lang="pt-BR" altLang="pt-BR" sz="2800" b="1" smtClean="0"/>
              <a:t>OPOSTO DE UM NÚMERO COMPLEXO 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262188"/>
            <a:ext cx="8075613" cy="1222375"/>
          </a:xfrm>
        </p:spPr>
        <p:txBody>
          <a:bodyPr rtlCol="0">
            <a:normAutofit/>
          </a:bodyPr>
          <a:lstStyle/>
          <a:p>
            <a:pPr algn="just" eaLnBrk="1" fontAlgn="auto" hangingPunct="1">
              <a:lnSpc>
                <a:spcPct val="110000"/>
              </a:lnSpc>
              <a:spcBef>
                <a:spcPct val="40000"/>
              </a:spcBef>
              <a:spcAft>
                <a:spcPts val="0"/>
              </a:spcAft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sz="2200" dirty="0" smtClean="0">
                <a:latin typeface="+mj-lt"/>
              </a:rPr>
              <a:t>Chama-se </a:t>
            </a:r>
            <a:r>
              <a:rPr lang="pt-BR" sz="2200" dirty="0" smtClean="0">
                <a:solidFill>
                  <a:srgbClr val="002060"/>
                </a:solidFill>
                <a:latin typeface="+mj-lt"/>
              </a:rPr>
              <a:t>oposto </a:t>
            </a:r>
            <a:r>
              <a:rPr lang="pt-BR" sz="2200" dirty="0" smtClean="0">
                <a:latin typeface="+mj-lt"/>
              </a:rPr>
              <a:t>ou </a:t>
            </a:r>
            <a:r>
              <a:rPr lang="pt-BR" sz="2200" dirty="0" smtClean="0">
                <a:solidFill>
                  <a:srgbClr val="002060"/>
                </a:solidFill>
                <a:latin typeface="+mj-lt"/>
              </a:rPr>
              <a:t>simétrico </a:t>
            </a:r>
            <a:r>
              <a:rPr lang="pt-BR" sz="2200" dirty="0" smtClean="0">
                <a:latin typeface="+mj-lt"/>
              </a:rPr>
              <a:t>de um complexo </a:t>
            </a:r>
            <a:r>
              <a:rPr lang="pt-BR" sz="2200" dirty="0" smtClean="0">
                <a:solidFill>
                  <a:srgbClr val="002060"/>
                </a:solidFill>
                <a:latin typeface="+mj-lt"/>
              </a:rPr>
              <a:t>z </a:t>
            </a:r>
            <a:r>
              <a:rPr lang="pt-BR" sz="2200" dirty="0" smtClean="0">
                <a:latin typeface="+mj-lt"/>
              </a:rPr>
              <a:t>o complexo indicado por </a:t>
            </a:r>
            <a:r>
              <a:rPr lang="pt-BR" sz="2200" dirty="0" smtClean="0">
                <a:solidFill>
                  <a:srgbClr val="002060"/>
                </a:solidFill>
                <a:latin typeface="+mj-lt"/>
              </a:rPr>
              <a:t>–z</a:t>
            </a:r>
            <a:r>
              <a:rPr lang="pt-BR" sz="2200" dirty="0" smtClean="0">
                <a:latin typeface="+mj-lt"/>
              </a:rPr>
              <a:t>, assim definido.</a:t>
            </a:r>
          </a:p>
        </p:txBody>
      </p:sp>
      <p:sp>
        <p:nvSpPr>
          <p:cNvPr id="363525" name="Text Box 5"/>
          <p:cNvSpPr txBox="1">
            <a:spLocks noChangeArrowheads="1"/>
          </p:cNvSpPr>
          <p:nvPr/>
        </p:nvSpPr>
        <p:spPr bwMode="auto">
          <a:xfrm>
            <a:off x="2268538" y="3644900"/>
            <a:ext cx="4541837" cy="57626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/>
          <a:lstStyle>
            <a:lvl1pPr eaLnBrk="0" hangingPunct="0">
              <a:tabLst>
                <a:tab pos="449263" algn="l"/>
              </a:tabLst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tabLst>
                <a:tab pos="449263" algn="l"/>
              </a:tabLst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tabLst>
                <a:tab pos="449263" algn="l"/>
              </a:tabLst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tabLst>
                <a:tab pos="449263" algn="l"/>
              </a:tabLst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tabLst>
                <a:tab pos="449263" algn="l"/>
              </a:tabLst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</a:tabLs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</a:tabLs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</a:tabLs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</a:tabLs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>
              <a:buClr>
                <a:srgbClr val="3333CC"/>
              </a:buClr>
              <a:buSzPct val="90000"/>
              <a:buFont typeface="Wingdings" pitchFamily="2" charset="2"/>
              <a:buNone/>
              <a:defRPr/>
            </a:pPr>
            <a:r>
              <a:rPr lang="pt-BR" sz="2200" b="1" dirty="0" smtClean="0">
                <a:latin typeface="+mj-lt"/>
              </a:rPr>
              <a:t>z = a + bi   </a:t>
            </a:r>
            <a:r>
              <a:rPr lang="pt-BR" sz="2200" b="1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⇒   –z = – (a + bi) = – a – bi     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3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3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63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635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3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63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2" grpId="0"/>
      <p:bldP spid="363523" grpId="0" build="p"/>
      <p:bldP spid="3635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611188" y="1773238"/>
            <a:ext cx="7921625" cy="7683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Clr>
                <a:srgbClr val="002060"/>
              </a:buClr>
              <a:buFont typeface="Wingdings" panose="05000000000000000000" pitchFamily="2" charset="2"/>
              <a:buChar char="v"/>
              <a:defRPr/>
            </a:pPr>
            <a:r>
              <a:rPr lang="pt-BR" sz="2200" b="1" dirty="0">
                <a:latin typeface="+mj-lt"/>
              </a:rPr>
              <a:t>Escreva os simétricos dos seguintes números complexos: </a:t>
            </a:r>
            <a:r>
              <a:rPr lang="pt-BR" sz="2200" dirty="0">
                <a:solidFill>
                  <a:srgbClr val="FF0000"/>
                </a:solidFill>
                <a:latin typeface="+mj-lt"/>
              </a:rPr>
              <a:t>(o número é multiplicado por -1)</a:t>
            </a:r>
          </a:p>
        </p:txBody>
      </p:sp>
      <p:sp>
        <p:nvSpPr>
          <p:cNvPr id="6" name="Retângulo 5"/>
          <p:cNvSpPr/>
          <p:nvPr/>
        </p:nvSpPr>
        <p:spPr>
          <a:xfrm>
            <a:off x="971550" y="2781300"/>
            <a:ext cx="2295525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sz="2200" dirty="0">
                <a:latin typeface="+mj-lt"/>
              </a:rPr>
              <a:t>a) 3 + 4i =</a:t>
            </a:r>
          </a:p>
          <a:p>
            <a:pPr>
              <a:defRPr/>
            </a:pPr>
            <a:endParaRPr lang="pt-BR" sz="2200" dirty="0">
              <a:latin typeface="+mj-lt"/>
            </a:endParaRPr>
          </a:p>
          <a:p>
            <a:pPr>
              <a:defRPr/>
            </a:pPr>
            <a:r>
              <a:rPr lang="pt-BR" sz="2200" dirty="0">
                <a:latin typeface="+mj-lt"/>
              </a:rPr>
              <a:t>b) –3 + i = </a:t>
            </a:r>
          </a:p>
          <a:p>
            <a:pPr>
              <a:defRPr/>
            </a:pPr>
            <a:endParaRPr lang="pt-BR" sz="2200" dirty="0">
              <a:latin typeface="+mj-lt"/>
            </a:endParaRPr>
          </a:p>
          <a:p>
            <a:pPr>
              <a:defRPr/>
            </a:pPr>
            <a:r>
              <a:rPr lang="pt-BR" sz="2200" dirty="0">
                <a:latin typeface="+mj-lt"/>
              </a:rPr>
              <a:t>c) 1 – i = </a:t>
            </a:r>
          </a:p>
          <a:p>
            <a:pPr>
              <a:defRPr/>
            </a:pPr>
            <a:endParaRPr lang="pt-BR" sz="2200" dirty="0">
              <a:latin typeface="+mj-lt"/>
            </a:endParaRPr>
          </a:p>
          <a:p>
            <a:pPr>
              <a:defRPr/>
            </a:pPr>
            <a:r>
              <a:rPr lang="pt-BR" sz="2200" dirty="0">
                <a:latin typeface="+mj-lt"/>
              </a:rPr>
              <a:t>d) –2 + 5i</a:t>
            </a:r>
            <a:r>
              <a:rPr lang="pt-BR" sz="2200" i="1" dirty="0">
                <a:latin typeface="+mj-lt"/>
              </a:rPr>
              <a:t> </a:t>
            </a:r>
            <a:r>
              <a:rPr lang="pt-BR" sz="2200" dirty="0">
                <a:latin typeface="+mj-lt"/>
              </a:rPr>
              <a:t>= 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10525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800" b="1"/>
              <a:t>EXEMPLO</a:t>
            </a:r>
          </a:p>
        </p:txBody>
      </p:sp>
      <p:sp>
        <p:nvSpPr>
          <p:cNvPr id="9" name="Retângulo 8"/>
          <p:cNvSpPr/>
          <p:nvPr/>
        </p:nvSpPr>
        <p:spPr>
          <a:xfrm>
            <a:off x="2058988" y="2781300"/>
            <a:ext cx="4168775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sz="2200" dirty="0">
                <a:solidFill>
                  <a:srgbClr val="FF0000"/>
                </a:solidFill>
              </a:rPr>
              <a:t>  –</a:t>
            </a:r>
            <a:r>
              <a:rPr lang="pt-BR" sz="2200" dirty="0">
                <a:solidFill>
                  <a:srgbClr val="FF0000"/>
                </a:solidFill>
                <a:latin typeface="+mj-lt"/>
              </a:rPr>
              <a:t> 3 – 4i</a:t>
            </a:r>
          </a:p>
          <a:p>
            <a:pPr>
              <a:defRPr/>
            </a:pPr>
            <a:endParaRPr lang="pt-BR" sz="2200" dirty="0">
              <a:solidFill>
                <a:srgbClr val="FF0000"/>
              </a:solidFill>
              <a:latin typeface="+mj-lt"/>
            </a:endParaRPr>
          </a:p>
          <a:p>
            <a:pPr>
              <a:defRPr/>
            </a:pPr>
            <a:r>
              <a:rPr lang="pt-BR" sz="2200" dirty="0">
                <a:solidFill>
                  <a:srgbClr val="FF0000"/>
                </a:solidFill>
                <a:latin typeface="+mj-lt"/>
              </a:rPr>
              <a:t>   3 – i</a:t>
            </a:r>
            <a:endParaRPr lang="pt-BR" sz="1000" dirty="0">
              <a:solidFill>
                <a:srgbClr val="FF0000"/>
              </a:solidFill>
              <a:latin typeface="+mj-lt"/>
            </a:endParaRPr>
          </a:p>
          <a:p>
            <a:pPr>
              <a:defRPr/>
            </a:pPr>
            <a:endParaRPr lang="pt-BR" sz="2200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pt-BR" sz="2200" dirty="0">
                <a:solidFill>
                  <a:srgbClr val="FF0000"/>
                </a:solidFill>
              </a:rPr>
              <a:t>–</a:t>
            </a:r>
            <a:r>
              <a:rPr lang="pt-BR" sz="2200" dirty="0">
                <a:solidFill>
                  <a:srgbClr val="FF0000"/>
                </a:solidFill>
                <a:latin typeface="+mj-lt"/>
              </a:rPr>
              <a:t> 1 + i</a:t>
            </a:r>
          </a:p>
          <a:p>
            <a:pPr>
              <a:defRPr/>
            </a:pPr>
            <a:r>
              <a:rPr lang="pt-BR" sz="2200" dirty="0">
                <a:solidFill>
                  <a:srgbClr val="FF0000"/>
                </a:solidFill>
                <a:latin typeface="+mj-lt"/>
              </a:rPr>
              <a:t> </a:t>
            </a:r>
            <a:endParaRPr lang="pt-BR" sz="1000" dirty="0">
              <a:solidFill>
                <a:srgbClr val="FF0000"/>
              </a:solidFill>
              <a:latin typeface="+mj-lt"/>
            </a:endParaRPr>
          </a:p>
          <a:p>
            <a:pPr>
              <a:defRPr/>
            </a:pPr>
            <a:r>
              <a:rPr lang="pt-BR" sz="2200" dirty="0">
                <a:solidFill>
                  <a:srgbClr val="FF0000"/>
                </a:solidFill>
                <a:latin typeface="+mj-lt"/>
              </a:rPr>
              <a:t>    2 – 5i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7" grpId="0"/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76288"/>
            <a:ext cx="8229600" cy="1139825"/>
          </a:xfrm>
        </p:spPr>
        <p:txBody>
          <a:bodyPr/>
          <a:lstStyle/>
          <a:p>
            <a:pPr eaLnBrk="1" hangingPunct="1"/>
            <a:r>
              <a:rPr lang="pt-BR" altLang="pt-BR" sz="2800" b="1" smtClean="0"/>
              <a:t>CONJUGADO DE UM NÚMERO COMPLEXO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205038"/>
            <a:ext cx="8075613" cy="1584325"/>
          </a:xfrm>
        </p:spPr>
        <p:txBody>
          <a:bodyPr rtlCol="0">
            <a:normAutofit lnSpcReduction="10000"/>
          </a:bodyPr>
          <a:lstStyle/>
          <a:p>
            <a:pPr algn="just" eaLnBrk="1" fontAlgn="auto" hangingPunct="1">
              <a:lnSpc>
                <a:spcPct val="110000"/>
              </a:lnSpc>
              <a:spcBef>
                <a:spcPct val="40000"/>
              </a:spcBef>
              <a:spcAft>
                <a:spcPts val="0"/>
              </a:spcAft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sz="2200" dirty="0" smtClean="0">
                <a:latin typeface="+mj-lt"/>
              </a:rPr>
              <a:t>Dado um número complexo z = (a, b), consideremos o par ordenado simétrico a z em relação ao eixo x. </a:t>
            </a:r>
            <a:endParaRPr lang="pt-BR" sz="1200" dirty="0" smtClean="0">
              <a:latin typeface="+mj-lt"/>
            </a:endParaRPr>
          </a:p>
          <a:p>
            <a:pPr marL="0" indent="0" algn="just" eaLnBrk="1" fontAlgn="auto" hangingPunct="1">
              <a:lnSpc>
                <a:spcPct val="110000"/>
              </a:lnSpc>
              <a:spcBef>
                <a:spcPct val="40000"/>
              </a:spcBef>
              <a:spcAft>
                <a:spcPts val="0"/>
              </a:spcAft>
              <a:buClr>
                <a:srgbClr val="002060"/>
              </a:buClr>
              <a:buFont typeface="Arial" panose="020B0604020202020204" pitchFamily="34" charset="0"/>
              <a:buNone/>
              <a:defRPr/>
            </a:pPr>
            <a:endParaRPr lang="pt-BR" sz="1200" dirty="0" smtClean="0">
              <a:latin typeface="+mj-lt"/>
            </a:endParaRPr>
          </a:p>
          <a:p>
            <a:pPr algn="just" eaLnBrk="1" fontAlgn="auto" hangingPunct="1">
              <a:lnSpc>
                <a:spcPct val="110000"/>
              </a:lnSpc>
              <a:spcBef>
                <a:spcPct val="40000"/>
              </a:spcBef>
              <a:spcAft>
                <a:spcPts val="0"/>
              </a:spcAft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sz="2200" dirty="0" smtClean="0">
                <a:latin typeface="+mj-lt"/>
              </a:rPr>
              <a:t>Tal par é chamado </a:t>
            </a:r>
            <a:r>
              <a:rPr lang="pt-BR" sz="2200" i="1" dirty="0" smtClean="0">
                <a:solidFill>
                  <a:srgbClr val="FF0000"/>
                </a:solidFill>
                <a:latin typeface="+mj-lt"/>
              </a:rPr>
              <a:t>conjugado</a:t>
            </a:r>
            <a:r>
              <a:rPr lang="pt-BR" sz="22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pt-BR" sz="2200" dirty="0" smtClean="0">
                <a:latin typeface="+mj-lt"/>
              </a:rPr>
              <a:t>de z, e é indicado por </a:t>
            </a:r>
            <a:r>
              <a:rPr lang="pt-BR" sz="2200" b="1" dirty="0" smtClean="0">
                <a:solidFill>
                  <a:srgbClr val="FF0000"/>
                </a:solidFill>
                <a:latin typeface="+mj-lt"/>
              </a:rPr>
              <a:t>z</a:t>
            </a:r>
            <a:r>
              <a:rPr lang="pt-BR" sz="2200" dirty="0" smtClean="0">
                <a:latin typeface="+mj-lt"/>
              </a:rPr>
              <a:t>. </a:t>
            </a:r>
          </a:p>
        </p:txBody>
      </p:sp>
      <p:sp>
        <p:nvSpPr>
          <p:cNvPr id="364559" name="Line 15"/>
          <p:cNvSpPr>
            <a:spLocks noChangeShapeType="1"/>
          </p:cNvSpPr>
          <p:nvPr/>
        </p:nvSpPr>
        <p:spPr bwMode="auto">
          <a:xfrm>
            <a:off x="6745288" y="3386138"/>
            <a:ext cx="1444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 sz="2200">
              <a:latin typeface="+mj-lt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2684066" y="4221088"/>
            <a:ext cx="3992562" cy="576262"/>
            <a:chOff x="2684066" y="3644826"/>
            <a:chExt cx="3992562" cy="576262"/>
          </a:xfrm>
          <a:noFill/>
        </p:grpSpPr>
        <p:sp>
          <p:nvSpPr>
            <p:cNvPr id="364548" name="Text Box 4"/>
            <p:cNvSpPr txBox="1">
              <a:spLocks noChangeArrowheads="1"/>
            </p:cNvSpPr>
            <p:nvPr/>
          </p:nvSpPr>
          <p:spPr bwMode="auto">
            <a:xfrm>
              <a:off x="2684066" y="3644826"/>
              <a:ext cx="3992562" cy="576262"/>
            </a:xfrm>
            <a:prstGeom prst="rect">
              <a:avLst/>
            </a:prstGeom>
            <a:grp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/>
          </p:spPr>
          <p:txBody>
            <a:bodyPr anchor="ctr"/>
            <a:lstStyle>
              <a:lvl1pPr eaLnBrk="0" hangingPunct="0"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 eaLnBrk="0" hangingPunct="0"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 eaLnBrk="0" hangingPunct="0"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 eaLnBrk="0" hangingPunct="0"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 eaLnBrk="0" hangingPunct="0"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9263" algn="l"/>
                </a:tabLs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algn="ctr" eaLnBrk="1" hangingPunct="1">
                <a:buClr>
                  <a:srgbClr val="3333CC"/>
                </a:buClr>
                <a:buSzPct val="90000"/>
                <a:buFont typeface="Wingdings" pitchFamily="2" charset="2"/>
                <a:buNone/>
                <a:defRPr/>
              </a:pPr>
              <a:r>
                <a:rPr lang="pt-BR" sz="2200" b="1" dirty="0" smtClean="0">
                  <a:latin typeface="+mj-lt"/>
                </a:rPr>
                <a:t>z = a + bi    </a:t>
              </a:r>
              <a:r>
                <a:rPr lang="pt-BR" sz="2200" b="1" dirty="0" smtClean="0">
                  <a:latin typeface="+mj-lt"/>
                  <a:ea typeface="Arial Unicode MS" pitchFamily="34" charset="-128"/>
                  <a:cs typeface="Arial Unicode MS" pitchFamily="34" charset="-128"/>
                </a:rPr>
                <a:t>⇒    z = a + bi = a – bi      </a:t>
              </a:r>
            </a:p>
          </p:txBody>
        </p:sp>
        <p:sp>
          <p:nvSpPr>
            <p:cNvPr id="364560" name="Line 16"/>
            <p:cNvSpPr>
              <a:spLocks noChangeShapeType="1"/>
            </p:cNvSpPr>
            <p:nvPr/>
          </p:nvSpPr>
          <p:spPr bwMode="auto">
            <a:xfrm>
              <a:off x="4585648" y="3844851"/>
              <a:ext cx="144462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200">
                <a:latin typeface="+mj-lt"/>
              </a:endParaRPr>
            </a:p>
          </p:txBody>
        </p:sp>
        <p:sp>
          <p:nvSpPr>
            <p:cNvPr id="364561" name="Line 17"/>
            <p:cNvSpPr>
              <a:spLocks noChangeShapeType="1"/>
            </p:cNvSpPr>
            <p:nvPr/>
          </p:nvSpPr>
          <p:spPr bwMode="auto">
            <a:xfrm>
              <a:off x="4983797" y="3789288"/>
              <a:ext cx="640506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2200">
                <a:latin typeface="+mj-lt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6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64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  <p:bldP spid="36454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684213" y="1998663"/>
            <a:ext cx="7848600" cy="7699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buClr>
                <a:srgbClr val="002060"/>
              </a:buClr>
              <a:buFont typeface="Wingdings" panose="05000000000000000000" pitchFamily="2" charset="2"/>
              <a:buChar char="v"/>
              <a:defRPr/>
            </a:pPr>
            <a:r>
              <a:rPr lang="pt-BR" sz="2200" b="1" dirty="0">
                <a:latin typeface="+mj-lt"/>
              </a:rPr>
              <a:t>Escreva os conjugados dos seguintes números complexos: </a:t>
            </a:r>
            <a:r>
              <a:rPr lang="pt-BR" sz="2200" dirty="0">
                <a:solidFill>
                  <a:srgbClr val="FF0000"/>
                </a:solidFill>
                <a:latin typeface="+mj-lt"/>
              </a:rPr>
              <a:t>(troca-se o sinal da parte imaginária)</a:t>
            </a:r>
          </a:p>
        </p:txBody>
      </p:sp>
      <p:sp>
        <p:nvSpPr>
          <p:cNvPr id="6" name="Retângulo 5"/>
          <p:cNvSpPr/>
          <p:nvPr/>
        </p:nvSpPr>
        <p:spPr>
          <a:xfrm>
            <a:off x="1042988" y="2841625"/>
            <a:ext cx="2305050" cy="34766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sz="2200" dirty="0">
                <a:latin typeface="+mj-lt"/>
              </a:rPr>
              <a:t>a) 3 + 4i =</a:t>
            </a:r>
          </a:p>
          <a:p>
            <a:pPr>
              <a:defRPr/>
            </a:pPr>
            <a:endParaRPr lang="pt-BR" sz="2200" dirty="0">
              <a:latin typeface="+mj-lt"/>
            </a:endParaRPr>
          </a:p>
          <a:p>
            <a:pPr>
              <a:defRPr/>
            </a:pPr>
            <a:r>
              <a:rPr lang="pt-BR" sz="2200" dirty="0">
                <a:latin typeface="+mj-lt"/>
              </a:rPr>
              <a:t>b) 1 – i =</a:t>
            </a:r>
          </a:p>
          <a:p>
            <a:pPr>
              <a:defRPr/>
            </a:pPr>
            <a:endParaRPr lang="pt-BR" sz="2200" dirty="0">
              <a:solidFill>
                <a:srgbClr val="FF0000"/>
              </a:solidFill>
              <a:latin typeface="+mj-lt"/>
            </a:endParaRPr>
          </a:p>
          <a:p>
            <a:pPr>
              <a:defRPr/>
            </a:pPr>
            <a:r>
              <a:rPr lang="pt-BR" sz="2200" dirty="0">
                <a:latin typeface="+mj-lt"/>
              </a:rPr>
              <a:t>c) –2 – 5i =</a:t>
            </a:r>
          </a:p>
          <a:p>
            <a:pPr>
              <a:defRPr/>
            </a:pPr>
            <a:endParaRPr lang="pt-BR" sz="2200" dirty="0">
              <a:solidFill>
                <a:srgbClr val="FF0000"/>
              </a:solidFill>
              <a:latin typeface="+mj-lt"/>
            </a:endParaRPr>
          </a:p>
          <a:p>
            <a:pPr>
              <a:defRPr/>
            </a:pPr>
            <a:r>
              <a:rPr lang="pt-BR" sz="2200" dirty="0">
                <a:latin typeface="+mj-lt"/>
              </a:rPr>
              <a:t>d) 2i =</a:t>
            </a:r>
          </a:p>
          <a:p>
            <a:pPr>
              <a:defRPr/>
            </a:pPr>
            <a:endParaRPr lang="pt-BR" sz="2200" dirty="0">
              <a:solidFill>
                <a:srgbClr val="FF0000"/>
              </a:solidFill>
              <a:latin typeface="+mj-lt"/>
            </a:endParaRPr>
          </a:p>
          <a:p>
            <a:pPr>
              <a:defRPr/>
            </a:pPr>
            <a:r>
              <a:rPr lang="pt-BR" sz="2200" dirty="0">
                <a:latin typeface="+mj-lt"/>
              </a:rPr>
              <a:t>e) – 8 =</a:t>
            </a:r>
            <a:endParaRPr lang="pt-BR" sz="2200" dirty="0">
              <a:solidFill>
                <a:srgbClr val="FF0000"/>
              </a:solidFill>
              <a:latin typeface="+mj-lt"/>
            </a:endParaRPr>
          </a:p>
          <a:p>
            <a:pPr marL="457200" indent="-457200">
              <a:buFontTx/>
              <a:buAutoNum type="alphaLcParenR"/>
              <a:defRPr/>
            </a:pPr>
            <a:endParaRPr lang="pt-BR" sz="2200" dirty="0">
              <a:latin typeface="+mj-lt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10525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800" b="1"/>
              <a:t>EXEMPLO</a:t>
            </a:r>
          </a:p>
        </p:txBody>
      </p:sp>
      <p:sp>
        <p:nvSpPr>
          <p:cNvPr id="8" name="Retângulo 7"/>
          <p:cNvSpPr/>
          <p:nvPr/>
        </p:nvSpPr>
        <p:spPr>
          <a:xfrm>
            <a:off x="1906588" y="2849563"/>
            <a:ext cx="2881312" cy="34782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sz="2200" dirty="0">
                <a:solidFill>
                  <a:srgbClr val="FF0000"/>
                </a:solidFill>
                <a:latin typeface="+mj-lt"/>
              </a:rPr>
              <a:t>     3 – 4i</a:t>
            </a:r>
            <a:endParaRPr lang="pt-BR" sz="1000" dirty="0">
              <a:solidFill>
                <a:srgbClr val="FF0000"/>
              </a:solidFill>
              <a:latin typeface="+mj-lt"/>
            </a:endParaRPr>
          </a:p>
          <a:p>
            <a:pPr>
              <a:defRPr/>
            </a:pPr>
            <a:endParaRPr lang="pt-BR" sz="2200" dirty="0">
              <a:solidFill>
                <a:srgbClr val="FF0000"/>
              </a:solidFill>
              <a:latin typeface="+mj-lt"/>
            </a:endParaRPr>
          </a:p>
          <a:p>
            <a:pPr>
              <a:defRPr/>
            </a:pPr>
            <a:r>
              <a:rPr lang="pt-BR" sz="2200" dirty="0">
                <a:solidFill>
                  <a:srgbClr val="FF0000"/>
                </a:solidFill>
                <a:latin typeface="+mj-lt"/>
              </a:rPr>
              <a:t>   1 + i</a:t>
            </a:r>
          </a:p>
          <a:p>
            <a:pPr>
              <a:defRPr/>
            </a:pPr>
            <a:endParaRPr lang="pt-BR" sz="2200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pt-BR" sz="2200" dirty="0">
                <a:solidFill>
                  <a:srgbClr val="FF0000"/>
                </a:solidFill>
              </a:rPr>
              <a:t>      – </a:t>
            </a:r>
            <a:r>
              <a:rPr lang="pt-BR" sz="2200" dirty="0">
                <a:solidFill>
                  <a:srgbClr val="FF0000"/>
                </a:solidFill>
                <a:latin typeface="+mj-lt"/>
              </a:rPr>
              <a:t>2+5i</a:t>
            </a:r>
          </a:p>
          <a:p>
            <a:pPr>
              <a:defRPr/>
            </a:pPr>
            <a:endParaRPr lang="pt-BR" sz="2200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pt-BR" sz="2200" dirty="0">
                <a:solidFill>
                  <a:srgbClr val="FF0000"/>
                </a:solidFill>
              </a:rPr>
              <a:t>– </a:t>
            </a:r>
            <a:r>
              <a:rPr lang="pt-BR" sz="2200" dirty="0">
                <a:solidFill>
                  <a:srgbClr val="FF0000"/>
                </a:solidFill>
                <a:latin typeface="+mj-lt"/>
              </a:rPr>
              <a:t>2i</a:t>
            </a:r>
          </a:p>
          <a:p>
            <a:pPr>
              <a:defRPr/>
            </a:pPr>
            <a:endParaRPr lang="pt-BR" sz="2200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pt-BR" sz="2200" dirty="0">
                <a:solidFill>
                  <a:srgbClr val="FF0000"/>
                </a:solidFill>
              </a:rPr>
              <a:t> – </a:t>
            </a:r>
            <a:r>
              <a:rPr lang="pt-BR" sz="2200" dirty="0">
                <a:solidFill>
                  <a:srgbClr val="FF0000"/>
                </a:solidFill>
                <a:latin typeface="+mj-lt"/>
              </a:rPr>
              <a:t>8</a:t>
            </a:r>
          </a:p>
          <a:p>
            <a:pPr marL="457200" indent="-457200">
              <a:buFontTx/>
              <a:buAutoNum type="alphaLcParenR"/>
              <a:defRPr/>
            </a:pPr>
            <a:endParaRPr lang="pt-BR" sz="2200" dirty="0">
              <a:latin typeface="+mj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7" grpId="0"/>
      <p:bldP spid="8" grpId="0" build="p"/>
    </p:bldLst>
  </p:timing>
</p:sld>
</file>

<file path=ppt/theme/theme1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6265</TotalTime>
  <Words>2254</Words>
  <Application>Microsoft Office PowerPoint</Application>
  <PresentationFormat>Apresentação na tela (4:3)</PresentationFormat>
  <Paragraphs>378</Paragraphs>
  <Slides>31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3" baseType="lpstr">
      <vt:lpstr>Personalizar design</vt:lpstr>
      <vt:lpstr>Equação</vt:lpstr>
      <vt:lpstr>Slide 1</vt:lpstr>
      <vt:lpstr>Slide 2</vt:lpstr>
      <vt:lpstr>IGUALDADE DE COMPLEXOS </vt:lpstr>
      <vt:lpstr>EXEMPLO 1 </vt:lpstr>
      <vt:lpstr>EXEMPLO 2 </vt:lpstr>
      <vt:lpstr>OPOSTO DE UM NÚMERO COMPLEXO </vt:lpstr>
      <vt:lpstr>Slide 7</vt:lpstr>
      <vt:lpstr>CONJUGADO DE UM NÚMERO COMPLEXO</vt:lpstr>
      <vt:lpstr>Slide 9</vt:lpstr>
      <vt:lpstr>ADIÇÃO E SUBTRAÇÃO ENTRE COMPLEXOS </vt:lpstr>
      <vt:lpstr>Slide 11</vt:lpstr>
      <vt:lpstr>POTÊNCIAS DE I</vt:lpstr>
      <vt:lpstr>Slide 13</vt:lpstr>
      <vt:lpstr>EXEMPLOS </vt:lpstr>
      <vt:lpstr>Dados dois números complexos, z1 e z2, para obter z3= z1. z2 , aplicamos a propriedade distributiva, as potências de i e depois reduzirmos os “termos semelhantes”.</vt:lpstr>
      <vt:lpstr>Slide 16</vt:lpstr>
      <vt:lpstr>EXEMPLO 2 </vt:lpstr>
      <vt:lpstr>EXEMPLO 3 </vt:lpstr>
      <vt:lpstr>Slide 19</vt:lpstr>
      <vt:lpstr>Slide 20</vt:lpstr>
      <vt:lpstr>EXEMPLO </vt:lpstr>
      <vt:lpstr>Slide 22</vt:lpstr>
      <vt:lpstr>Slide 23</vt:lpstr>
      <vt:lpstr>POTENCIAÇÃO DE COMPLEXOS (EXPOENTE NATURAL) </vt:lpstr>
      <vt:lpstr>EXEMPLO 1 </vt:lpstr>
      <vt:lpstr>EXEMPLO 2 </vt:lpstr>
      <vt:lpstr>POTENCIAÇÃO DE COMPLEXOS (EXPOENTE INTEIRO NEGATIVO)</vt:lpstr>
      <vt:lpstr>EXEMPLO </vt:lpstr>
      <vt:lpstr>Slide 29</vt:lpstr>
      <vt:lpstr>EXTRAS</vt:lpstr>
      <vt:lpstr>REFERÊNCIAS</vt:lpstr>
    </vt:vector>
  </TitlesOfParts>
  <Company>Comp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Operações envolvendo números complexos</dc:title>
  <dc:creator>Marcela</dc:creator>
  <cp:lastModifiedBy>Positivo Master</cp:lastModifiedBy>
  <cp:revision>2821</cp:revision>
  <dcterms:created xsi:type="dcterms:W3CDTF">2007-03-17T11:02:52Z</dcterms:created>
  <dcterms:modified xsi:type="dcterms:W3CDTF">2015-10-06T15:20:47Z</dcterms:modified>
</cp:coreProperties>
</file>