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2"/>
  </p:notesMasterIdLst>
  <p:handoutMasterIdLst>
    <p:handoutMasterId r:id="rId33"/>
  </p:handoutMasterIdLst>
  <p:sldIdLst>
    <p:sldId id="511" r:id="rId2"/>
    <p:sldId id="545" r:id="rId3"/>
    <p:sldId id="559" r:id="rId4"/>
    <p:sldId id="512" r:id="rId5"/>
    <p:sldId id="513" r:id="rId6"/>
    <p:sldId id="514" r:id="rId7"/>
    <p:sldId id="538" r:id="rId8"/>
    <p:sldId id="539" r:id="rId9"/>
    <p:sldId id="516" r:id="rId10"/>
    <p:sldId id="518" r:id="rId11"/>
    <p:sldId id="519" r:id="rId12"/>
    <p:sldId id="540" r:id="rId13"/>
    <p:sldId id="520" r:id="rId14"/>
    <p:sldId id="521" r:id="rId15"/>
    <p:sldId id="522" r:id="rId16"/>
    <p:sldId id="523" r:id="rId17"/>
    <p:sldId id="541" r:id="rId18"/>
    <p:sldId id="542" r:id="rId19"/>
    <p:sldId id="543" r:id="rId20"/>
    <p:sldId id="532" r:id="rId21"/>
    <p:sldId id="533" r:id="rId22"/>
    <p:sldId id="534" r:id="rId23"/>
    <p:sldId id="535" r:id="rId24"/>
    <p:sldId id="536" r:id="rId25"/>
    <p:sldId id="537" r:id="rId26"/>
    <p:sldId id="554" r:id="rId27"/>
    <p:sldId id="555" r:id="rId28"/>
    <p:sldId id="557" r:id="rId29"/>
    <p:sldId id="558" r:id="rId30"/>
    <p:sldId id="544" r:id="rId31"/>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Garamond" pitchFamily="18" charset="0"/>
        <a:ea typeface="+mn-ea"/>
        <a:cs typeface="+mn-cs"/>
      </a:defRPr>
    </a:lvl1pPr>
    <a:lvl2pPr marL="457200" algn="l" rtl="0" fontAlgn="base">
      <a:spcBef>
        <a:spcPct val="0"/>
      </a:spcBef>
      <a:spcAft>
        <a:spcPct val="0"/>
      </a:spcAft>
      <a:defRPr kern="1200">
        <a:solidFill>
          <a:schemeClr val="tx1"/>
        </a:solidFill>
        <a:latin typeface="Garamond" pitchFamily="18" charset="0"/>
        <a:ea typeface="+mn-ea"/>
        <a:cs typeface="+mn-cs"/>
      </a:defRPr>
    </a:lvl2pPr>
    <a:lvl3pPr marL="914400" algn="l" rtl="0" fontAlgn="base">
      <a:spcBef>
        <a:spcPct val="0"/>
      </a:spcBef>
      <a:spcAft>
        <a:spcPct val="0"/>
      </a:spcAft>
      <a:defRPr kern="1200">
        <a:solidFill>
          <a:schemeClr val="tx1"/>
        </a:solidFill>
        <a:latin typeface="Garamond" pitchFamily="18" charset="0"/>
        <a:ea typeface="+mn-ea"/>
        <a:cs typeface="+mn-cs"/>
      </a:defRPr>
    </a:lvl3pPr>
    <a:lvl4pPr marL="1371600" algn="l" rtl="0" fontAlgn="base">
      <a:spcBef>
        <a:spcPct val="0"/>
      </a:spcBef>
      <a:spcAft>
        <a:spcPct val="0"/>
      </a:spcAft>
      <a:defRPr kern="1200">
        <a:solidFill>
          <a:schemeClr val="tx1"/>
        </a:solidFill>
        <a:latin typeface="Garamond" pitchFamily="18" charset="0"/>
        <a:ea typeface="+mn-ea"/>
        <a:cs typeface="+mn-cs"/>
      </a:defRPr>
    </a:lvl4pPr>
    <a:lvl5pPr marL="1828800" algn="l" rtl="0" fontAlgn="base">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2D00"/>
    <a:srgbClr val="E7B841"/>
    <a:srgbClr val="0000FF"/>
    <a:srgbClr val="F9ECCB"/>
    <a:srgbClr val="D62900"/>
    <a:srgbClr val="EBF7E9"/>
    <a:srgbClr val="BDE9FF"/>
    <a:srgbClr val="C025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647" autoAdjust="0"/>
    <p:restoredTop sz="94227" autoAdjust="0"/>
  </p:normalViewPr>
  <p:slideViewPr>
    <p:cSldViewPr>
      <p:cViewPr>
        <p:scale>
          <a:sx n="66" d="100"/>
          <a:sy n="66" d="100"/>
        </p:scale>
        <p:origin x="-1626" y="-162"/>
      </p:cViewPr>
      <p:guideLst>
        <p:guide orient="horz" pos="2160"/>
        <p:guide pos="2880"/>
      </p:guideLst>
    </p:cSldViewPr>
  </p:slideViewPr>
  <p:outlineViewPr>
    <p:cViewPr>
      <p:scale>
        <a:sx n="33" d="100"/>
        <a:sy n="33" d="100"/>
      </p:scale>
      <p:origin x="30" y="159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52"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5" Type="http://schemas.openxmlformats.org/officeDocument/2006/relationships/image" Target="../media/image42.wmf"/><Relationship Id="rId4"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5" Type="http://schemas.openxmlformats.org/officeDocument/2006/relationships/image" Target="../media/image65.wmf"/><Relationship Id="rId4"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5.wmf"/><Relationship Id="rId5" Type="http://schemas.openxmlformats.org/officeDocument/2006/relationships/image" Target="../media/image30.wmf"/><Relationship Id="rId4"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787520C-CF19-4162-999D-E2E5C5AF3705}" type="datetimeFigureOut">
              <a:rPr lang="pt-BR"/>
              <a:pPr>
                <a:defRPr/>
              </a:pPr>
              <a:t>06/10/2015</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9D0C46C-BB08-4792-85DB-2629372ABA56}" type="slidenum">
              <a:rPr lang="pt-BR"/>
              <a:pPr>
                <a:defRPr/>
              </a:pPr>
              <a:t>‹nº›</a:t>
            </a:fld>
            <a:endParaRPr lang="pt-BR"/>
          </a:p>
        </p:txBody>
      </p:sp>
    </p:spTree>
    <p:extLst>
      <p:ext uri="{BB962C8B-B14F-4D97-AF65-F5344CB8AC3E}">
        <p14:creationId xmlns:p14="http://schemas.microsoft.com/office/powerpoint/2010/main" xmlns="" val="4074753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pt-BR" altLang="pt-BR"/>
          </a:p>
        </p:txBody>
      </p:sp>
      <p:sp>
        <p:nvSpPr>
          <p:cNvPr id="1269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pt-BR" altLang="pt-BR"/>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269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ltLang="pt-BR" noProof="0" smtClean="0"/>
              <a:t>Clique para editar os estilos do texto mestre</a:t>
            </a:r>
          </a:p>
          <a:p>
            <a:pPr lvl="1"/>
            <a:r>
              <a:rPr lang="pt-BR" altLang="pt-BR" noProof="0" smtClean="0"/>
              <a:t>Segundo nível</a:t>
            </a:r>
          </a:p>
          <a:p>
            <a:pPr lvl="2"/>
            <a:r>
              <a:rPr lang="pt-BR" altLang="pt-BR" noProof="0" smtClean="0"/>
              <a:t>Terceiro nível</a:t>
            </a:r>
          </a:p>
          <a:p>
            <a:pPr lvl="3"/>
            <a:r>
              <a:rPr lang="pt-BR" altLang="pt-BR" noProof="0" smtClean="0"/>
              <a:t>Quarto nível</a:t>
            </a:r>
          </a:p>
          <a:p>
            <a:pPr lvl="4"/>
            <a:r>
              <a:rPr lang="pt-BR" altLang="pt-BR" noProof="0" smtClean="0"/>
              <a:t>Quinto nível</a:t>
            </a:r>
          </a:p>
        </p:txBody>
      </p:sp>
      <p:sp>
        <p:nvSpPr>
          <p:cNvPr id="1269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pt-BR" altLang="pt-BR"/>
          </a:p>
        </p:txBody>
      </p:sp>
      <p:sp>
        <p:nvSpPr>
          <p:cNvPr id="1269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A4952A46-6EBF-4173-A118-1D93BB9A6C6F}" type="slidenum">
              <a:rPr lang="pt-BR" altLang="pt-BR"/>
              <a:pPr>
                <a:defRPr/>
              </a:pPr>
              <a:t>‹nº›</a:t>
            </a:fld>
            <a:endParaRPr lang="pt-BR" altLang="pt-BR"/>
          </a:p>
        </p:txBody>
      </p:sp>
    </p:spTree>
    <p:extLst>
      <p:ext uri="{BB962C8B-B14F-4D97-AF65-F5344CB8AC3E}">
        <p14:creationId xmlns:p14="http://schemas.microsoft.com/office/powerpoint/2010/main" xmlns="" val="17755931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Garamond"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Garamond"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Garamond"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Garamond"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Garamond"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ço Reservado para Imagem de Slide 1"/>
          <p:cNvSpPr>
            <a:spLocks noGrp="1" noRot="1" noChangeAspect="1" noTextEdit="1"/>
          </p:cNvSpPr>
          <p:nvPr>
            <p:ph type="sldImg"/>
          </p:nvPr>
        </p:nvSpPr>
        <p:spPr>
          <a:ln/>
        </p:spPr>
      </p:sp>
      <p:sp>
        <p:nvSpPr>
          <p:cNvPr id="34819" name="Espaço Reservado para Anotações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pt-BR" altLang="pt-BR" smtClean="0"/>
          </a:p>
        </p:txBody>
      </p:sp>
      <p:sp>
        <p:nvSpPr>
          <p:cNvPr id="34820" name="Espaço Reservado para Número de Slide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Garamond" pitchFamily="18" charset="0"/>
              </a:defRPr>
            </a:lvl1pPr>
            <a:lvl2pPr marL="742950" indent="-285750" eaLnBrk="0" hangingPunct="0">
              <a:spcBef>
                <a:spcPct val="30000"/>
              </a:spcBef>
              <a:defRPr sz="1200">
                <a:solidFill>
                  <a:schemeClr val="tx1"/>
                </a:solidFill>
                <a:latin typeface="Garamond" pitchFamily="18" charset="0"/>
              </a:defRPr>
            </a:lvl2pPr>
            <a:lvl3pPr marL="1143000" indent="-228600" eaLnBrk="0" hangingPunct="0">
              <a:spcBef>
                <a:spcPct val="30000"/>
              </a:spcBef>
              <a:defRPr sz="1200">
                <a:solidFill>
                  <a:schemeClr val="tx1"/>
                </a:solidFill>
                <a:latin typeface="Garamond" pitchFamily="18" charset="0"/>
              </a:defRPr>
            </a:lvl3pPr>
            <a:lvl4pPr marL="1600200" indent="-228600" eaLnBrk="0" hangingPunct="0">
              <a:spcBef>
                <a:spcPct val="30000"/>
              </a:spcBef>
              <a:defRPr sz="1200">
                <a:solidFill>
                  <a:schemeClr val="tx1"/>
                </a:solidFill>
                <a:latin typeface="Garamond" pitchFamily="18" charset="0"/>
              </a:defRPr>
            </a:lvl4pPr>
            <a:lvl5pPr marL="2057400" indent="-228600" eaLnBrk="0" hangingPunct="0">
              <a:spcBef>
                <a:spcPct val="30000"/>
              </a:spcBef>
              <a:defRPr sz="1200">
                <a:solidFill>
                  <a:schemeClr val="tx1"/>
                </a:solidFill>
                <a:latin typeface="Garamond" pitchFamily="18" charset="0"/>
              </a:defRPr>
            </a:lvl5pPr>
            <a:lvl6pPr marL="2514600" indent="-228600" eaLnBrk="0" fontAlgn="base" hangingPunct="0">
              <a:spcBef>
                <a:spcPct val="30000"/>
              </a:spcBef>
              <a:spcAft>
                <a:spcPct val="0"/>
              </a:spcAft>
              <a:defRPr sz="1200">
                <a:solidFill>
                  <a:schemeClr val="tx1"/>
                </a:solidFill>
                <a:latin typeface="Garamond" pitchFamily="18" charset="0"/>
              </a:defRPr>
            </a:lvl6pPr>
            <a:lvl7pPr marL="2971800" indent="-228600" eaLnBrk="0" fontAlgn="base" hangingPunct="0">
              <a:spcBef>
                <a:spcPct val="30000"/>
              </a:spcBef>
              <a:spcAft>
                <a:spcPct val="0"/>
              </a:spcAft>
              <a:defRPr sz="1200">
                <a:solidFill>
                  <a:schemeClr val="tx1"/>
                </a:solidFill>
                <a:latin typeface="Garamond" pitchFamily="18" charset="0"/>
              </a:defRPr>
            </a:lvl7pPr>
            <a:lvl8pPr marL="3429000" indent="-228600" eaLnBrk="0" fontAlgn="base" hangingPunct="0">
              <a:spcBef>
                <a:spcPct val="30000"/>
              </a:spcBef>
              <a:spcAft>
                <a:spcPct val="0"/>
              </a:spcAft>
              <a:defRPr sz="1200">
                <a:solidFill>
                  <a:schemeClr val="tx1"/>
                </a:solidFill>
                <a:latin typeface="Garamond" pitchFamily="18" charset="0"/>
              </a:defRPr>
            </a:lvl8pPr>
            <a:lvl9pPr marL="3886200" indent="-228600" eaLnBrk="0" fontAlgn="base" hangingPunct="0">
              <a:spcBef>
                <a:spcPct val="30000"/>
              </a:spcBef>
              <a:spcAft>
                <a:spcPct val="0"/>
              </a:spcAft>
              <a:defRPr sz="1200">
                <a:solidFill>
                  <a:schemeClr val="tx1"/>
                </a:solidFill>
                <a:latin typeface="Garamond" pitchFamily="18" charset="0"/>
              </a:defRPr>
            </a:lvl9pPr>
          </a:lstStyle>
          <a:p>
            <a:pPr eaLnBrk="1" hangingPunct="1">
              <a:spcBef>
                <a:spcPct val="0"/>
              </a:spcBef>
            </a:pPr>
            <a:fld id="{85A75309-6E93-4169-8AD4-79FCB71AE0D3}" type="slidenum">
              <a:rPr lang="pt-BR" altLang="pt-BR" smtClean="0">
                <a:latin typeface="Arial" charset="0"/>
              </a:rPr>
              <a:pPr eaLnBrk="1" hangingPunct="1">
                <a:spcBef>
                  <a:spcPct val="0"/>
                </a:spcBef>
              </a:pPr>
              <a:t>11</a:t>
            </a:fld>
            <a:endParaRPr lang="pt-BR" altLang="pt-BR"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Espaço Reservado para Imagem de Slide 1"/>
          <p:cNvSpPr>
            <a:spLocks noGrp="1" noRot="1" noChangeAspect="1" noTextEdit="1"/>
          </p:cNvSpPr>
          <p:nvPr>
            <p:ph type="sldImg"/>
          </p:nvPr>
        </p:nvSpPr>
        <p:spPr>
          <a:ln/>
        </p:spPr>
      </p:sp>
      <p:sp>
        <p:nvSpPr>
          <p:cNvPr id="35843" name="Espaço Reservado para Anotações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pt-BR" altLang="pt-BR" smtClean="0"/>
          </a:p>
        </p:txBody>
      </p:sp>
      <p:sp>
        <p:nvSpPr>
          <p:cNvPr id="35844" name="Espaço Reservado para Número de Slide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Garamond" pitchFamily="18" charset="0"/>
              </a:defRPr>
            </a:lvl1pPr>
            <a:lvl2pPr marL="742950" indent="-285750" eaLnBrk="0" hangingPunct="0">
              <a:spcBef>
                <a:spcPct val="30000"/>
              </a:spcBef>
              <a:defRPr sz="1200">
                <a:solidFill>
                  <a:schemeClr val="tx1"/>
                </a:solidFill>
                <a:latin typeface="Garamond" pitchFamily="18" charset="0"/>
              </a:defRPr>
            </a:lvl2pPr>
            <a:lvl3pPr marL="1143000" indent="-228600" eaLnBrk="0" hangingPunct="0">
              <a:spcBef>
                <a:spcPct val="30000"/>
              </a:spcBef>
              <a:defRPr sz="1200">
                <a:solidFill>
                  <a:schemeClr val="tx1"/>
                </a:solidFill>
                <a:latin typeface="Garamond" pitchFamily="18" charset="0"/>
              </a:defRPr>
            </a:lvl3pPr>
            <a:lvl4pPr marL="1600200" indent="-228600" eaLnBrk="0" hangingPunct="0">
              <a:spcBef>
                <a:spcPct val="30000"/>
              </a:spcBef>
              <a:defRPr sz="1200">
                <a:solidFill>
                  <a:schemeClr val="tx1"/>
                </a:solidFill>
                <a:latin typeface="Garamond" pitchFamily="18" charset="0"/>
              </a:defRPr>
            </a:lvl4pPr>
            <a:lvl5pPr marL="2057400" indent="-228600" eaLnBrk="0" hangingPunct="0">
              <a:spcBef>
                <a:spcPct val="30000"/>
              </a:spcBef>
              <a:defRPr sz="1200">
                <a:solidFill>
                  <a:schemeClr val="tx1"/>
                </a:solidFill>
                <a:latin typeface="Garamond" pitchFamily="18" charset="0"/>
              </a:defRPr>
            </a:lvl5pPr>
            <a:lvl6pPr marL="2514600" indent="-228600" eaLnBrk="0" fontAlgn="base" hangingPunct="0">
              <a:spcBef>
                <a:spcPct val="30000"/>
              </a:spcBef>
              <a:spcAft>
                <a:spcPct val="0"/>
              </a:spcAft>
              <a:defRPr sz="1200">
                <a:solidFill>
                  <a:schemeClr val="tx1"/>
                </a:solidFill>
                <a:latin typeface="Garamond" pitchFamily="18" charset="0"/>
              </a:defRPr>
            </a:lvl6pPr>
            <a:lvl7pPr marL="2971800" indent="-228600" eaLnBrk="0" fontAlgn="base" hangingPunct="0">
              <a:spcBef>
                <a:spcPct val="30000"/>
              </a:spcBef>
              <a:spcAft>
                <a:spcPct val="0"/>
              </a:spcAft>
              <a:defRPr sz="1200">
                <a:solidFill>
                  <a:schemeClr val="tx1"/>
                </a:solidFill>
                <a:latin typeface="Garamond" pitchFamily="18" charset="0"/>
              </a:defRPr>
            </a:lvl7pPr>
            <a:lvl8pPr marL="3429000" indent="-228600" eaLnBrk="0" fontAlgn="base" hangingPunct="0">
              <a:spcBef>
                <a:spcPct val="30000"/>
              </a:spcBef>
              <a:spcAft>
                <a:spcPct val="0"/>
              </a:spcAft>
              <a:defRPr sz="1200">
                <a:solidFill>
                  <a:schemeClr val="tx1"/>
                </a:solidFill>
                <a:latin typeface="Garamond" pitchFamily="18" charset="0"/>
              </a:defRPr>
            </a:lvl8pPr>
            <a:lvl9pPr marL="3886200" indent="-228600" eaLnBrk="0" fontAlgn="base" hangingPunct="0">
              <a:spcBef>
                <a:spcPct val="30000"/>
              </a:spcBef>
              <a:spcAft>
                <a:spcPct val="0"/>
              </a:spcAft>
              <a:defRPr sz="1200">
                <a:solidFill>
                  <a:schemeClr val="tx1"/>
                </a:solidFill>
                <a:latin typeface="Garamond" pitchFamily="18" charset="0"/>
              </a:defRPr>
            </a:lvl9pPr>
          </a:lstStyle>
          <a:p>
            <a:pPr eaLnBrk="1" hangingPunct="1">
              <a:spcBef>
                <a:spcPct val="0"/>
              </a:spcBef>
            </a:pPr>
            <a:fld id="{4FB01452-4FF7-406B-B24F-9BC6FECC6687}" type="slidenum">
              <a:rPr lang="pt-BR" altLang="pt-BR" smtClean="0">
                <a:latin typeface="Arial" charset="0"/>
              </a:rPr>
              <a:pPr eaLnBrk="1" hangingPunct="1">
                <a:spcBef>
                  <a:spcPct val="0"/>
                </a:spcBef>
              </a:pPr>
              <a:t>15</a:t>
            </a:fld>
            <a:endParaRPr lang="pt-BR" altLang="pt-BR"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lvl1pPr>
              <a:defRPr/>
            </a:lvl1pPr>
          </a:lstStyle>
          <a:p>
            <a:pPr>
              <a:defRPr/>
            </a:pPr>
            <a:fld id="{9B85F38C-A993-4540-BB15-E13B979CA7AA}"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6103B479-E736-4479-80A3-30406DBEC3E2}" type="slidenum">
              <a:rPr lang="pt-BR"/>
              <a:pPr>
                <a:defRPr/>
              </a:pPr>
              <a:t>‹nº›</a:t>
            </a:fld>
            <a:endParaRPr lang="pt-BR"/>
          </a:p>
        </p:txBody>
      </p:sp>
    </p:spTree>
    <p:extLst>
      <p:ext uri="{BB962C8B-B14F-4D97-AF65-F5344CB8AC3E}">
        <p14:creationId xmlns:p14="http://schemas.microsoft.com/office/powerpoint/2010/main" xmlns="" val="926174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886828F5-65C2-44F2-8E4C-3101A5847A1D}"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9251E20B-B51B-4FA0-A948-9D2CBF32B89C}" type="slidenum">
              <a:rPr lang="pt-BR"/>
              <a:pPr>
                <a:defRPr/>
              </a:pPr>
              <a:t>‹nº›</a:t>
            </a:fld>
            <a:endParaRPr lang="pt-BR"/>
          </a:p>
        </p:txBody>
      </p:sp>
    </p:spTree>
    <p:extLst>
      <p:ext uri="{BB962C8B-B14F-4D97-AF65-F5344CB8AC3E}">
        <p14:creationId xmlns:p14="http://schemas.microsoft.com/office/powerpoint/2010/main" xmlns="" val="346006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5D82FA50-9F7F-4900-A71D-A30DF76B617A}"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ADCD419C-B07A-4D39-BC26-FAAE08E5035E}" type="slidenum">
              <a:rPr lang="pt-BR"/>
              <a:pPr>
                <a:defRPr/>
              </a:pPr>
              <a:t>‹nº›</a:t>
            </a:fld>
            <a:endParaRPr lang="pt-BR"/>
          </a:p>
        </p:txBody>
      </p:sp>
    </p:spTree>
    <p:extLst>
      <p:ext uri="{BB962C8B-B14F-4D97-AF65-F5344CB8AC3E}">
        <p14:creationId xmlns:p14="http://schemas.microsoft.com/office/powerpoint/2010/main" xmlns="" val="367653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ítulo e 4 partes de conteúdo">
    <p:spTree>
      <p:nvGrpSpPr>
        <p:cNvPr id="1" name=""/>
        <p:cNvGrpSpPr/>
        <p:nvPr/>
      </p:nvGrpSpPr>
      <p:grpSpPr>
        <a:xfrm>
          <a:off x="0" y="0"/>
          <a:ext cx="0" cy="0"/>
          <a:chOff x="0" y="0"/>
          <a:chExt cx="0" cy="0"/>
        </a:xfrm>
      </p:grpSpPr>
      <p:sp>
        <p:nvSpPr>
          <p:cNvPr id="2" name="Título 1"/>
          <p:cNvSpPr>
            <a:spLocks noGrp="1"/>
          </p:cNvSpPr>
          <p:nvPr>
            <p:ph type="title" sz="quarter"/>
          </p:nvPr>
        </p:nvSpPr>
        <p:spPr>
          <a:xfrm>
            <a:off x="0" y="0"/>
            <a:ext cx="9144000" cy="1143000"/>
          </a:xfrm>
        </p:spPr>
        <p:txBody>
          <a:bodyPr/>
          <a:lstStyle/>
          <a:p>
            <a:r>
              <a:rPr lang="pt-BR" smtClean="0"/>
              <a:t>Clique para editar o título mestre</a:t>
            </a:r>
            <a:endParaRPr lang="pt-BR"/>
          </a:p>
        </p:txBody>
      </p:sp>
      <p:sp>
        <p:nvSpPr>
          <p:cNvPr id="3" name="Espaço Reservado para Conteúdo 2"/>
          <p:cNvSpPr>
            <a:spLocks noGrp="1"/>
          </p:cNvSpPr>
          <p:nvPr>
            <p:ph sz="quarter" idx="1"/>
          </p:nvPr>
        </p:nvSpPr>
        <p:spPr>
          <a:xfrm>
            <a:off x="468313" y="1196975"/>
            <a:ext cx="4038600" cy="21859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quarter" idx="2"/>
          </p:nvPr>
        </p:nvSpPr>
        <p:spPr>
          <a:xfrm>
            <a:off x="4659313" y="1196975"/>
            <a:ext cx="4038600" cy="21859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Conteúdo 4"/>
          <p:cNvSpPr>
            <a:spLocks noGrp="1"/>
          </p:cNvSpPr>
          <p:nvPr>
            <p:ph sz="quarter" idx="3"/>
          </p:nvPr>
        </p:nvSpPr>
        <p:spPr>
          <a:xfrm>
            <a:off x="468313" y="3535363"/>
            <a:ext cx="4038600" cy="2187575"/>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Conteúdo 5"/>
          <p:cNvSpPr>
            <a:spLocks noGrp="1"/>
          </p:cNvSpPr>
          <p:nvPr>
            <p:ph sz="quarter" idx="4"/>
          </p:nvPr>
        </p:nvSpPr>
        <p:spPr>
          <a:xfrm>
            <a:off x="4659313" y="3535363"/>
            <a:ext cx="4038600" cy="2187575"/>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a:xfrm>
            <a:off x="457200" y="6245225"/>
            <a:ext cx="2133600" cy="476250"/>
          </a:xfrm>
        </p:spPr>
        <p:txBody>
          <a:bodyPr/>
          <a:lstStyle>
            <a:lvl1pPr>
              <a:defRPr/>
            </a:lvl1pPr>
          </a:lstStyle>
          <a:p>
            <a:pPr>
              <a:defRPr/>
            </a:pPr>
            <a:endParaRPr lang="pt-BR" altLang="pt-BR"/>
          </a:p>
        </p:txBody>
      </p:sp>
      <p:sp>
        <p:nvSpPr>
          <p:cNvPr id="8" name="Espaço Reservado para Rodapé 7"/>
          <p:cNvSpPr>
            <a:spLocks noGrp="1"/>
          </p:cNvSpPr>
          <p:nvPr>
            <p:ph type="ftr" sz="quarter" idx="11"/>
          </p:nvPr>
        </p:nvSpPr>
        <p:spPr>
          <a:xfrm>
            <a:off x="3124200" y="6245225"/>
            <a:ext cx="2895600" cy="476250"/>
          </a:xfrm>
        </p:spPr>
        <p:txBody>
          <a:bodyPr/>
          <a:lstStyle>
            <a:lvl1pPr>
              <a:defRPr/>
            </a:lvl1pPr>
          </a:lstStyle>
          <a:p>
            <a:pPr>
              <a:defRPr/>
            </a:pPr>
            <a:endParaRPr lang="pt-BR" altLang="pt-BR"/>
          </a:p>
        </p:txBody>
      </p:sp>
      <p:sp>
        <p:nvSpPr>
          <p:cNvPr id="9" name="Espaço Reservado para Número de Slide 8"/>
          <p:cNvSpPr>
            <a:spLocks noGrp="1"/>
          </p:cNvSpPr>
          <p:nvPr>
            <p:ph type="sldNum" sz="quarter" idx="12"/>
          </p:nvPr>
        </p:nvSpPr>
        <p:spPr>
          <a:xfrm>
            <a:off x="6553200" y="6245225"/>
            <a:ext cx="2133600" cy="476250"/>
          </a:xfrm>
        </p:spPr>
        <p:txBody>
          <a:bodyPr/>
          <a:lstStyle>
            <a:lvl1pPr>
              <a:defRPr/>
            </a:lvl1pPr>
          </a:lstStyle>
          <a:p>
            <a:pPr>
              <a:defRPr/>
            </a:pPr>
            <a:fld id="{A289093C-760A-4151-9BBB-EFA52A274D39}" type="slidenum">
              <a:rPr lang="pt-BR" altLang="pt-BR"/>
              <a:pPr>
                <a:defRPr/>
              </a:pPr>
              <a:t>‹nº›</a:t>
            </a:fld>
            <a:endParaRPr lang="pt-BR" altLang="pt-BR"/>
          </a:p>
        </p:txBody>
      </p:sp>
    </p:spTree>
    <p:extLst>
      <p:ext uri="{BB962C8B-B14F-4D97-AF65-F5344CB8AC3E}">
        <p14:creationId xmlns:p14="http://schemas.microsoft.com/office/powerpoint/2010/main" xmlns="" val="288724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0D55EB3B-8139-40B5-AD6D-C9B16B98E205}"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FC61F175-0C71-41DB-BF88-17300F7C9A5A}" type="slidenum">
              <a:rPr lang="pt-BR"/>
              <a:pPr>
                <a:defRPr/>
              </a:pPr>
              <a:t>‹nº›</a:t>
            </a:fld>
            <a:endParaRPr lang="pt-BR"/>
          </a:p>
        </p:txBody>
      </p:sp>
    </p:spTree>
    <p:extLst>
      <p:ext uri="{BB962C8B-B14F-4D97-AF65-F5344CB8AC3E}">
        <p14:creationId xmlns:p14="http://schemas.microsoft.com/office/powerpoint/2010/main" xmlns="" val="145306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lvl1pPr>
              <a:defRPr/>
            </a:lvl1pPr>
          </a:lstStyle>
          <a:p>
            <a:pPr>
              <a:defRPr/>
            </a:pPr>
            <a:fld id="{8CBEEA24-8AFA-47FD-82CF-A09CCFF54A3E}"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7E23495D-7D15-4761-8691-393D8956F88E}" type="slidenum">
              <a:rPr lang="pt-BR"/>
              <a:pPr>
                <a:defRPr/>
              </a:pPr>
              <a:t>‹nº›</a:t>
            </a:fld>
            <a:endParaRPr lang="pt-BR"/>
          </a:p>
        </p:txBody>
      </p:sp>
    </p:spTree>
    <p:extLst>
      <p:ext uri="{BB962C8B-B14F-4D97-AF65-F5344CB8AC3E}">
        <p14:creationId xmlns:p14="http://schemas.microsoft.com/office/powerpoint/2010/main" xmlns="" val="21216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3"/>
          <p:cNvSpPr>
            <a:spLocks noGrp="1"/>
          </p:cNvSpPr>
          <p:nvPr>
            <p:ph type="dt" sz="half" idx="10"/>
          </p:nvPr>
        </p:nvSpPr>
        <p:spPr/>
        <p:txBody>
          <a:bodyPr/>
          <a:lstStyle>
            <a:lvl1pPr>
              <a:defRPr/>
            </a:lvl1pPr>
          </a:lstStyle>
          <a:p>
            <a:pPr>
              <a:defRPr/>
            </a:pPr>
            <a:fld id="{5B382A66-4BF6-4529-A870-89797FCCCADB}" type="datetimeFigureOut">
              <a:rPr lang="pt-BR"/>
              <a:pPr>
                <a:defRPr/>
              </a:pPr>
              <a:t>06/10/2015</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17516A4E-4986-4828-98E6-634970C0B3A9}" type="slidenum">
              <a:rPr lang="pt-BR"/>
              <a:pPr>
                <a:defRPr/>
              </a:pPr>
              <a:t>‹nº›</a:t>
            </a:fld>
            <a:endParaRPr lang="pt-BR"/>
          </a:p>
        </p:txBody>
      </p:sp>
    </p:spTree>
    <p:extLst>
      <p:ext uri="{BB962C8B-B14F-4D97-AF65-F5344CB8AC3E}">
        <p14:creationId xmlns:p14="http://schemas.microsoft.com/office/powerpoint/2010/main" xmlns="" val="27909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3"/>
          <p:cNvSpPr>
            <a:spLocks noGrp="1"/>
          </p:cNvSpPr>
          <p:nvPr>
            <p:ph type="dt" sz="half" idx="10"/>
          </p:nvPr>
        </p:nvSpPr>
        <p:spPr/>
        <p:txBody>
          <a:bodyPr/>
          <a:lstStyle>
            <a:lvl1pPr>
              <a:defRPr/>
            </a:lvl1pPr>
          </a:lstStyle>
          <a:p>
            <a:pPr>
              <a:defRPr/>
            </a:pPr>
            <a:fld id="{8B6254DF-7D98-4E94-A95B-59C2D38E1CE0}" type="datetimeFigureOut">
              <a:rPr lang="pt-BR"/>
              <a:pPr>
                <a:defRPr/>
              </a:pPr>
              <a:t>06/10/2015</a:t>
            </a:fld>
            <a:endParaRPr lang="pt-BR"/>
          </a:p>
        </p:txBody>
      </p:sp>
      <p:sp>
        <p:nvSpPr>
          <p:cNvPr id="8" name="Espaço Reservado para Rodapé 4"/>
          <p:cNvSpPr>
            <a:spLocks noGrp="1"/>
          </p:cNvSpPr>
          <p:nvPr>
            <p:ph type="ftr" sz="quarter" idx="11"/>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lstStyle>
          <a:p>
            <a:pPr>
              <a:defRPr/>
            </a:pPr>
            <a:fld id="{916B4460-348E-450A-99BA-6B37C40DFB7E}" type="slidenum">
              <a:rPr lang="pt-BR"/>
              <a:pPr>
                <a:defRPr/>
              </a:pPr>
              <a:t>‹nº›</a:t>
            </a:fld>
            <a:endParaRPr lang="pt-BR"/>
          </a:p>
        </p:txBody>
      </p:sp>
    </p:spTree>
    <p:extLst>
      <p:ext uri="{BB962C8B-B14F-4D97-AF65-F5344CB8AC3E}">
        <p14:creationId xmlns:p14="http://schemas.microsoft.com/office/powerpoint/2010/main" xmlns="" val="218178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3"/>
          <p:cNvSpPr>
            <a:spLocks noGrp="1"/>
          </p:cNvSpPr>
          <p:nvPr>
            <p:ph type="dt" sz="half" idx="10"/>
          </p:nvPr>
        </p:nvSpPr>
        <p:spPr/>
        <p:txBody>
          <a:bodyPr/>
          <a:lstStyle>
            <a:lvl1pPr>
              <a:defRPr/>
            </a:lvl1pPr>
          </a:lstStyle>
          <a:p>
            <a:pPr>
              <a:defRPr/>
            </a:pPr>
            <a:fld id="{DB22E178-D73F-4C4A-ABED-1EB2979AAEF0}" type="datetimeFigureOut">
              <a:rPr lang="pt-BR"/>
              <a:pPr>
                <a:defRPr/>
              </a:pPr>
              <a:t>06/10/2015</a:t>
            </a:fld>
            <a:endParaRPr lang="pt-BR"/>
          </a:p>
        </p:txBody>
      </p:sp>
      <p:sp>
        <p:nvSpPr>
          <p:cNvPr id="4" name="Espaço Reservado para Rodapé 4"/>
          <p:cNvSpPr>
            <a:spLocks noGrp="1"/>
          </p:cNvSpPr>
          <p:nvPr>
            <p:ph type="ftr" sz="quarter" idx="11"/>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nvPr>
        </p:nvSpPr>
        <p:spPr/>
        <p:txBody>
          <a:bodyPr/>
          <a:lstStyle>
            <a:lvl1pPr>
              <a:defRPr/>
            </a:lvl1pPr>
          </a:lstStyle>
          <a:p>
            <a:pPr>
              <a:defRPr/>
            </a:pPr>
            <a:fld id="{546571CD-C28C-4D04-AB93-095E18C14C02}" type="slidenum">
              <a:rPr lang="pt-BR"/>
              <a:pPr>
                <a:defRPr/>
              </a:pPr>
              <a:t>‹nº›</a:t>
            </a:fld>
            <a:endParaRPr lang="pt-BR"/>
          </a:p>
        </p:txBody>
      </p:sp>
    </p:spTree>
    <p:extLst>
      <p:ext uri="{BB962C8B-B14F-4D97-AF65-F5344CB8AC3E}">
        <p14:creationId xmlns:p14="http://schemas.microsoft.com/office/powerpoint/2010/main" xmlns="" val="1636494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B45C5939-89BA-41E9-9912-21ACF4464BA5}" type="datetimeFigureOut">
              <a:rPr lang="pt-BR"/>
              <a:pPr>
                <a:defRPr/>
              </a:pPr>
              <a:t>06/10/2015</a:t>
            </a:fld>
            <a:endParaRPr lang="pt-BR"/>
          </a:p>
        </p:txBody>
      </p:sp>
      <p:sp>
        <p:nvSpPr>
          <p:cNvPr id="3" name="Espaço Reservado para Rodapé 4"/>
          <p:cNvSpPr>
            <a:spLocks noGrp="1"/>
          </p:cNvSpPr>
          <p:nvPr>
            <p:ph type="ftr" sz="quarter" idx="11"/>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nvPr>
        </p:nvSpPr>
        <p:spPr/>
        <p:txBody>
          <a:bodyPr/>
          <a:lstStyle>
            <a:lvl1pPr>
              <a:defRPr/>
            </a:lvl1pPr>
          </a:lstStyle>
          <a:p>
            <a:pPr>
              <a:defRPr/>
            </a:pPr>
            <a:fld id="{3C024AB4-740B-400D-A745-959DFBAB5811}" type="slidenum">
              <a:rPr lang="pt-BR"/>
              <a:pPr>
                <a:defRPr/>
              </a:pPr>
              <a:t>‹nº›</a:t>
            </a:fld>
            <a:endParaRPr lang="pt-BR"/>
          </a:p>
        </p:txBody>
      </p:sp>
    </p:spTree>
    <p:extLst>
      <p:ext uri="{BB962C8B-B14F-4D97-AF65-F5344CB8AC3E}">
        <p14:creationId xmlns:p14="http://schemas.microsoft.com/office/powerpoint/2010/main" xmlns="" val="263624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A7ED040D-6429-4D9B-BCD2-780D40D7195D}" type="datetimeFigureOut">
              <a:rPr lang="pt-BR"/>
              <a:pPr>
                <a:defRPr/>
              </a:pPr>
              <a:t>06/10/2015</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A88FB32A-21A0-42E7-B546-8BB2B6336E04}" type="slidenum">
              <a:rPr lang="pt-BR"/>
              <a:pPr>
                <a:defRPr/>
              </a:pPr>
              <a:t>‹nº›</a:t>
            </a:fld>
            <a:endParaRPr lang="pt-BR"/>
          </a:p>
        </p:txBody>
      </p:sp>
    </p:spTree>
    <p:extLst>
      <p:ext uri="{BB962C8B-B14F-4D97-AF65-F5344CB8AC3E}">
        <p14:creationId xmlns:p14="http://schemas.microsoft.com/office/powerpoint/2010/main" xmlns="" val="883952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6A427F02-353E-4795-90AB-289312F70A84}" type="datetimeFigureOut">
              <a:rPr lang="pt-BR"/>
              <a:pPr>
                <a:defRPr/>
              </a:pPr>
              <a:t>06/10/2015</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3081A685-CB4C-4318-8685-F08F4D1FDF68}" type="slidenum">
              <a:rPr lang="pt-BR"/>
              <a:pPr>
                <a:defRPr/>
              </a:pPr>
              <a:t>‹nº›</a:t>
            </a:fld>
            <a:endParaRPr lang="pt-BR"/>
          </a:p>
        </p:txBody>
      </p:sp>
    </p:spTree>
    <p:extLst>
      <p:ext uri="{BB962C8B-B14F-4D97-AF65-F5344CB8AC3E}">
        <p14:creationId xmlns:p14="http://schemas.microsoft.com/office/powerpoint/2010/main" xmlns="" val="3279315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smtClean="0"/>
              <a:t>Clique para editar o título mestre</a:t>
            </a:r>
          </a:p>
        </p:txBody>
      </p:sp>
      <p:sp>
        <p:nvSpPr>
          <p:cNvPr id="1027" name="Espaço Reservado para Texto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smtClean="0"/>
              <a:t>Clique para editar o texto mestre</a:t>
            </a:r>
          </a:p>
          <a:p>
            <a:pPr lvl="1"/>
            <a:r>
              <a:rPr lang="pt-BR" altLang="pt-BR" smtClean="0"/>
              <a:t>Segundo nível</a:t>
            </a:r>
          </a:p>
          <a:p>
            <a:pPr lvl="2"/>
            <a:r>
              <a:rPr lang="pt-BR" altLang="pt-BR" smtClean="0"/>
              <a:t>Terceiro nível</a:t>
            </a:r>
          </a:p>
          <a:p>
            <a:pPr lvl="3"/>
            <a:r>
              <a:rPr lang="pt-BR" altLang="pt-BR" smtClean="0"/>
              <a:t>Quarto nível</a:t>
            </a:r>
          </a:p>
          <a:p>
            <a:pPr lvl="4"/>
            <a:r>
              <a:rPr lang="pt-BR" altLang="pt-BR" smtClean="0"/>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9CD2FE0-07B0-4D05-A4AF-96155F17735E}" type="datetimeFigureOut">
              <a:rPr lang="pt-BR"/>
              <a:pPr>
                <a:defRPr/>
              </a:pPr>
              <a:t>06/10/2015</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53E85DB-EB6C-4142-892F-D1324984531F}" type="slidenum">
              <a:rPr lang="pt-BR"/>
              <a:pPr>
                <a:defRPr/>
              </a:pPr>
              <a:t>‹nº›</a:t>
            </a:fld>
            <a:endParaRPr lang="pt-BR"/>
          </a:p>
        </p:txBody>
      </p:sp>
      <p:sp>
        <p:nvSpPr>
          <p:cNvPr id="7" name="Espaço Reservado para Título 1"/>
          <p:cNvSpPr txBox="1">
            <a:spLocks/>
          </p:cNvSpPr>
          <p:nvPr userDrawn="1"/>
        </p:nvSpPr>
        <p:spPr>
          <a:xfrm>
            <a:off x="457200" y="274638"/>
            <a:ext cx="8229600" cy="11430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pt-BR" smtClean="0"/>
              <a:t>Clique para editar o título mestre</a:t>
            </a:r>
          </a:p>
        </p:txBody>
      </p:sp>
      <p:sp>
        <p:nvSpPr>
          <p:cNvPr id="8" name="Espaço Reservado para Texto 2"/>
          <p:cNvSpPr txBox="1">
            <a:spLocks/>
          </p:cNvSpPr>
          <p:nvPr userDrawn="1"/>
        </p:nvSpPr>
        <p:spPr>
          <a:xfrm>
            <a:off x="4572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defRPr/>
            </a:pPr>
            <a:r>
              <a:rPr lang="pt-BR" smtClean="0"/>
              <a:t>Clique para editar o texto mestre</a:t>
            </a:r>
          </a:p>
          <a:p>
            <a:pPr lvl="1" fontAlgn="auto">
              <a:spcAft>
                <a:spcPts val="0"/>
              </a:spcAft>
              <a:defRPr/>
            </a:pPr>
            <a:r>
              <a:rPr lang="pt-BR" smtClean="0"/>
              <a:t>Segundo nível</a:t>
            </a:r>
          </a:p>
          <a:p>
            <a:pPr lvl="2" fontAlgn="auto">
              <a:spcAft>
                <a:spcPts val="0"/>
              </a:spcAft>
              <a:defRPr/>
            </a:pPr>
            <a:r>
              <a:rPr lang="pt-BR" smtClean="0"/>
              <a:t>Terceiro nível</a:t>
            </a:r>
          </a:p>
          <a:p>
            <a:pPr lvl="3" fontAlgn="auto">
              <a:spcAft>
                <a:spcPts val="0"/>
              </a:spcAft>
              <a:defRPr/>
            </a:pPr>
            <a:r>
              <a:rPr lang="pt-BR" smtClean="0"/>
              <a:t>Quarto nível</a:t>
            </a:r>
          </a:p>
          <a:p>
            <a:pPr lvl="4" fontAlgn="auto">
              <a:spcAft>
                <a:spcPts val="0"/>
              </a:spcAft>
              <a:defRPr/>
            </a:pPr>
            <a:r>
              <a:rPr lang="pt-BR" smtClean="0"/>
              <a:t>Quinto nível</a:t>
            </a:r>
          </a:p>
        </p:txBody>
      </p:sp>
      <p:sp>
        <p:nvSpPr>
          <p:cNvPr id="9" name="Espaço Reservado para Data 3"/>
          <p:cNvSpPr txBox="1">
            <a:spLocks/>
          </p:cNvSpPr>
          <p:nvPr userDrawn="1"/>
        </p:nvSpPr>
        <p:spPr>
          <a:xfrm>
            <a:off x="457200" y="6356350"/>
            <a:ext cx="2133600" cy="365125"/>
          </a:xfrm>
          <a:prstGeom prst="rect">
            <a:avLst/>
          </a:prstGeom>
        </p:spPr>
        <p:txBody>
          <a:bodyPr anchor="ctr"/>
          <a:lstStyle>
            <a:defPPr>
              <a:defRPr lang="pt-BR"/>
            </a:defPPr>
            <a:lvl1pPr algn="l" rtl="0" fontAlgn="base">
              <a:spcBef>
                <a:spcPct val="0"/>
              </a:spcBef>
              <a:spcAft>
                <a:spcPct val="0"/>
              </a:spcAft>
              <a:defRPr sz="1200" kern="1200">
                <a:solidFill>
                  <a:schemeClr val="tx1">
                    <a:tint val="75000"/>
                  </a:schemeClr>
                </a:solidFill>
                <a:latin typeface="Garamond" pitchFamily="18" charset="0"/>
                <a:ea typeface="+mn-ea"/>
                <a:cs typeface="+mn-cs"/>
              </a:defRPr>
            </a:lvl1pPr>
            <a:lvl2pPr marL="457200" algn="l" rtl="0" fontAlgn="base">
              <a:spcBef>
                <a:spcPct val="0"/>
              </a:spcBef>
              <a:spcAft>
                <a:spcPct val="0"/>
              </a:spcAft>
              <a:defRPr kern="1200">
                <a:solidFill>
                  <a:schemeClr val="tx1"/>
                </a:solidFill>
                <a:latin typeface="Garamond" pitchFamily="18" charset="0"/>
                <a:ea typeface="+mn-ea"/>
                <a:cs typeface="+mn-cs"/>
              </a:defRPr>
            </a:lvl2pPr>
            <a:lvl3pPr marL="914400" algn="l" rtl="0" fontAlgn="base">
              <a:spcBef>
                <a:spcPct val="0"/>
              </a:spcBef>
              <a:spcAft>
                <a:spcPct val="0"/>
              </a:spcAft>
              <a:defRPr kern="1200">
                <a:solidFill>
                  <a:schemeClr val="tx1"/>
                </a:solidFill>
                <a:latin typeface="Garamond" pitchFamily="18" charset="0"/>
                <a:ea typeface="+mn-ea"/>
                <a:cs typeface="+mn-cs"/>
              </a:defRPr>
            </a:lvl3pPr>
            <a:lvl4pPr marL="1371600" algn="l" rtl="0" fontAlgn="base">
              <a:spcBef>
                <a:spcPct val="0"/>
              </a:spcBef>
              <a:spcAft>
                <a:spcPct val="0"/>
              </a:spcAft>
              <a:defRPr kern="1200">
                <a:solidFill>
                  <a:schemeClr val="tx1"/>
                </a:solidFill>
                <a:latin typeface="Garamond" pitchFamily="18" charset="0"/>
                <a:ea typeface="+mn-ea"/>
                <a:cs typeface="+mn-cs"/>
              </a:defRPr>
            </a:lvl4pPr>
            <a:lvl5pPr marL="1828800" algn="l" rtl="0" fontAlgn="base">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a:lstStyle>
          <a:p>
            <a:pPr>
              <a:defRPr/>
            </a:pPr>
            <a:fld id="{55057642-11E7-4E03-94BB-87DBA0C8491D}" type="datetimeFigureOut">
              <a:rPr lang="pt-BR" smtClean="0"/>
              <a:pPr>
                <a:defRPr/>
              </a:pPr>
              <a:t>06/10/2015</a:t>
            </a:fld>
            <a:endParaRPr lang="pt-BR" smtClean="0"/>
          </a:p>
        </p:txBody>
      </p:sp>
      <p:sp>
        <p:nvSpPr>
          <p:cNvPr id="10" name="Espaço Reservado para Número de Slide 5"/>
          <p:cNvSpPr txBox="1">
            <a:spLocks/>
          </p:cNvSpPr>
          <p:nvPr userDrawn="1"/>
        </p:nvSpPr>
        <p:spPr>
          <a:xfrm>
            <a:off x="6553200" y="6356350"/>
            <a:ext cx="2133600" cy="365125"/>
          </a:xfrm>
          <a:prstGeom prst="rect">
            <a:avLst/>
          </a:prstGeom>
        </p:spPr>
        <p:txBody>
          <a:bodyPr anchor="ctr"/>
          <a:lstStyle>
            <a:defPPr>
              <a:defRPr lang="pt-BR"/>
            </a:defPPr>
            <a:lvl1pPr algn="r" rtl="0" fontAlgn="base">
              <a:spcBef>
                <a:spcPct val="0"/>
              </a:spcBef>
              <a:spcAft>
                <a:spcPct val="0"/>
              </a:spcAft>
              <a:defRPr sz="1200" kern="1200">
                <a:solidFill>
                  <a:schemeClr val="tx1">
                    <a:tint val="75000"/>
                  </a:schemeClr>
                </a:solidFill>
                <a:latin typeface="Garamond" pitchFamily="18" charset="0"/>
                <a:ea typeface="+mn-ea"/>
                <a:cs typeface="+mn-cs"/>
              </a:defRPr>
            </a:lvl1pPr>
            <a:lvl2pPr marL="457200" algn="l" rtl="0" fontAlgn="base">
              <a:spcBef>
                <a:spcPct val="0"/>
              </a:spcBef>
              <a:spcAft>
                <a:spcPct val="0"/>
              </a:spcAft>
              <a:defRPr kern="1200">
                <a:solidFill>
                  <a:schemeClr val="tx1"/>
                </a:solidFill>
                <a:latin typeface="Garamond" pitchFamily="18" charset="0"/>
                <a:ea typeface="+mn-ea"/>
                <a:cs typeface="+mn-cs"/>
              </a:defRPr>
            </a:lvl2pPr>
            <a:lvl3pPr marL="914400" algn="l" rtl="0" fontAlgn="base">
              <a:spcBef>
                <a:spcPct val="0"/>
              </a:spcBef>
              <a:spcAft>
                <a:spcPct val="0"/>
              </a:spcAft>
              <a:defRPr kern="1200">
                <a:solidFill>
                  <a:schemeClr val="tx1"/>
                </a:solidFill>
                <a:latin typeface="Garamond" pitchFamily="18" charset="0"/>
                <a:ea typeface="+mn-ea"/>
                <a:cs typeface="+mn-cs"/>
              </a:defRPr>
            </a:lvl3pPr>
            <a:lvl4pPr marL="1371600" algn="l" rtl="0" fontAlgn="base">
              <a:spcBef>
                <a:spcPct val="0"/>
              </a:spcBef>
              <a:spcAft>
                <a:spcPct val="0"/>
              </a:spcAft>
              <a:defRPr kern="1200">
                <a:solidFill>
                  <a:schemeClr val="tx1"/>
                </a:solidFill>
                <a:latin typeface="Garamond" pitchFamily="18" charset="0"/>
                <a:ea typeface="+mn-ea"/>
                <a:cs typeface="+mn-cs"/>
              </a:defRPr>
            </a:lvl4pPr>
            <a:lvl5pPr marL="1828800" algn="l" rtl="0" fontAlgn="base">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a:lstStyle>
          <a:p>
            <a:pPr>
              <a:defRPr/>
            </a:pPr>
            <a:fld id="{06ADBBBC-CE5D-424C-BAA1-FA85606C08E4}" type="slidenum">
              <a:rPr lang="pt-BR" smtClean="0"/>
              <a:pPr>
                <a:defRPr/>
              </a:pPr>
              <a:t>‹nº›</a:t>
            </a:fld>
            <a:endParaRPr lang="pt-BR" smtClean="0"/>
          </a:p>
        </p:txBody>
      </p:sp>
      <p:pic>
        <p:nvPicPr>
          <p:cNvPr id="1035" name="Imagem 1"/>
          <p:cNvPicPr>
            <a:picLocks noChangeAspect="1"/>
          </p:cNvPicPr>
          <p:nvPr userDrawn="1"/>
        </p:nvPicPr>
        <p:blipFill>
          <a:blip r:embed="rId14">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CaixaDeTexto 6"/>
          <p:cNvSpPr txBox="1">
            <a:spLocks noChangeArrowheads="1"/>
          </p:cNvSpPr>
          <p:nvPr userDrawn="1"/>
        </p:nvSpPr>
        <p:spPr bwMode="auto">
          <a:xfrm>
            <a:off x="179388" y="38100"/>
            <a:ext cx="4897437"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r>
              <a:rPr lang="pt-BR" altLang="pt-BR" sz="1800" b="1" dirty="0" smtClean="0">
                <a:solidFill>
                  <a:schemeClr val="bg1"/>
                </a:solidFill>
              </a:rPr>
              <a:t>Matemática, 3º ano, </a:t>
            </a:r>
            <a:r>
              <a:rPr lang="pt-BR" sz="1800" b="1" dirty="0" smtClean="0">
                <a:solidFill>
                  <a:schemeClr val="bg1"/>
                </a:solidFill>
              </a:rPr>
              <a:t>Operações na forma trigonométrica dos números complexos</a:t>
            </a:r>
            <a:endParaRPr lang="pt-BR" altLang="pt-BR" sz="1800" b="1"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1.xml"/><Relationship Id="rId7"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oleObject" Target="../embeddings/oleObject19.bin"/><Relationship Id="rId9" Type="http://schemas.openxmlformats.org/officeDocument/2006/relationships/oleObject" Target="../embeddings/oleObject24.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5.bin"/><Relationship Id="rId7" Type="http://schemas.openxmlformats.org/officeDocument/2006/relationships/oleObject" Target="../embeddings/oleObject29.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32.bin"/><Relationship Id="rId5" Type="http://schemas.openxmlformats.org/officeDocument/2006/relationships/oleObject" Target="../embeddings/oleObject31.bin"/><Relationship Id="rId4" Type="http://schemas.openxmlformats.org/officeDocument/2006/relationships/oleObject" Target="../embeddings/oleObject30.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7.bin"/><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0.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oleObject" Target="../embeddings/oleObject44.bin"/><Relationship Id="rId4" Type="http://schemas.openxmlformats.org/officeDocument/2006/relationships/oleObject" Target="../embeddings/oleObject43.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5.bin"/><Relationship Id="rId7"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48.bin"/><Relationship Id="rId5" Type="http://schemas.openxmlformats.org/officeDocument/2006/relationships/oleObject" Target="../embeddings/oleObject47.bin"/><Relationship Id="rId4" Type="http://schemas.openxmlformats.org/officeDocument/2006/relationships/oleObject" Target="../embeddings/oleObject46.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oleObject" Target="../embeddings/oleObject52.bin"/><Relationship Id="rId4" Type="http://schemas.openxmlformats.org/officeDocument/2006/relationships/oleObject" Target="../embeddings/oleObject51.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56.bin"/><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60.bin"/><Relationship Id="rId5" Type="http://schemas.openxmlformats.org/officeDocument/2006/relationships/oleObject" Target="../embeddings/oleObject59.bin"/><Relationship Id="rId4" Type="http://schemas.openxmlformats.org/officeDocument/2006/relationships/oleObject" Target="../embeddings/oleObject58.bin"/></Relationships>
</file>

<file path=ppt/slides/_rels/slide28.xml.rels><?xml version="1.0" encoding="UTF-8" standalone="yes"?>
<Relationships xmlns="http://schemas.openxmlformats.org/package/2006/relationships"><Relationship Id="rId8" Type="http://schemas.openxmlformats.org/officeDocument/2006/relationships/image" Target="../media/image66.gif"/><Relationship Id="rId3" Type="http://schemas.openxmlformats.org/officeDocument/2006/relationships/oleObject" Target="../embeddings/oleObject61.bin"/><Relationship Id="rId7" Type="http://schemas.openxmlformats.org/officeDocument/2006/relationships/oleObject" Target="../embeddings/oleObject65.bin"/><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oleObject" Target="../embeddings/oleObject64.bin"/><Relationship Id="rId5" Type="http://schemas.openxmlformats.org/officeDocument/2006/relationships/oleObject" Target="../embeddings/oleObject63.bin"/><Relationship Id="rId4" Type="http://schemas.openxmlformats.org/officeDocument/2006/relationships/oleObject" Target="../embeddings/oleObject62.bin"/></Relationships>
</file>

<file path=ppt/slides/_rels/slide29.xml.rels><?xml version="1.0" encoding="UTF-8" standalone="yes"?>
<Relationships xmlns="http://schemas.openxmlformats.org/package/2006/relationships"><Relationship Id="rId2" Type="http://schemas.openxmlformats.org/officeDocument/2006/relationships/hyperlink" Target="http://www.baixaki.com.br/download/geogebra.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3" Type="http://schemas.openxmlformats.org/officeDocument/2006/relationships/hyperlink" Target="http://www.alunosonline.com.br/matematica/operacoes-com-numeros-complexos-na-forma-trigonometrica.html" TargetMode="External"/><Relationship Id="rId2" Type="http://schemas.openxmlformats.org/officeDocument/2006/relationships/hyperlink" Target="http://www.brasilescola.com/matematica/operacoes-numeros-complexos-na-forma-trigonometrica.htm" TargetMode="External"/><Relationship Id="rId1" Type="http://schemas.openxmlformats.org/officeDocument/2006/relationships/slideLayout" Target="../slideLayouts/slideLayout2.xml"/><Relationship Id="rId4" Type="http://schemas.openxmlformats.org/officeDocument/2006/relationships/hyperlink" Target="http://www.colegioweb.com.br/numeros-complexos/operacoes-na-forma-trigonometrica.html" TargetMode="Externa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 Id="rId9"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Imagem 3"/>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4763"/>
            <a:ext cx="9144000" cy="684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5" name="CaixaDeTexto 6"/>
          <p:cNvSpPr txBox="1">
            <a:spLocks noChangeArrowheads="1"/>
          </p:cNvSpPr>
          <p:nvPr/>
        </p:nvSpPr>
        <p:spPr bwMode="auto">
          <a:xfrm>
            <a:off x="1082675" y="3284538"/>
            <a:ext cx="8135938" cy="2924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pt-BR" altLang="pt-BR" sz="4000" i="1">
              <a:solidFill>
                <a:schemeClr val="bg1"/>
              </a:solidFill>
            </a:endParaRPr>
          </a:p>
          <a:p>
            <a:pPr algn="ctr" eaLnBrk="1" hangingPunct="1">
              <a:spcBef>
                <a:spcPct val="0"/>
              </a:spcBef>
              <a:buFont typeface="Arial" charset="0"/>
              <a:buNone/>
            </a:pPr>
            <a:r>
              <a:rPr lang="pt-BR" altLang="pt-BR" sz="4000" i="1">
                <a:solidFill>
                  <a:schemeClr val="bg1"/>
                </a:solidFill>
              </a:rPr>
              <a:t>MATEMÁTICA E SUAS TECNOLOGIAS</a:t>
            </a:r>
          </a:p>
          <a:p>
            <a:pPr algn="ctr" eaLnBrk="1" hangingPunct="1">
              <a:spcBef>
                <a:spcPct val="0"/>
              </a:spcBef>
              <a:buFontTx/>
              <a:buNone/>
            </a:pPr>
            <a:r>
              <a:rPr lang="pt-BR" altLang="pt-BR" sz="2400" i="1">
                <a:solidFill>
                  <a:schemeClr val="bg1"/>
                </a:solidFill>
              </a:rPr>
              <a:t>Ensino Médio, 3º ano</a:t>
            </a:r>
          </a:p>
          <a:p>
            <a:pPr algn="ctr" eaLnBrk="1" hangingPunct="1">
              <a:spcBef>
                <a:spcPct val="0"/>
              </a:spcBef>
              <a:buFontTx/>
              <a:buNone/>
            </a:pPr>
            <a:r>
              <a:rPr lang="pt-BR" altLang="pt-BR" sz="4000" i="1">
                <a:solidFill>
                  <a:schemeClr val="bg1"/>
                </a:solidFill>
              </a:rPr>
              <a:t>Operações na forma trigonométrica dos números complexos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1082675" y="3011488"/>
            <a:ext cx="8967788" cy="1785937"/>
          </a:xfrm>
          <a:prstGeom prst="rect">
            <a:avLst/>
          </a:prstGeom>
          <a:noFill/>
          <a:ln w="9525">
            <a:noFill/>
            <a:miter lim="800000"/>
            <a:headEnd/>
            <a:tailEnd/>
          </a:ln>
        </p:spPr>
        <p:txBody>
          <a:bodyPr anchor="ctr">
            <a:spAutoFit/>
          </a:bodyPr>
          <a:lstStyle/>
          <a:p>
            <a:pPr marL="342900" indent="-342900">
              <a:buClr>
                <a:srgbClr val="002060"/>
              </a:buClr>
              <a:buSzPct val="100000"/>
              <a:buFont typeface="Wingdings" panose="05000000000000000000" pitchFamily="2" charset="2"/>
              <a:buChar char="ü"/>
              <a:defRPr/>
            </a:pPr>
            <a:r>
              <a:rPr lang="pt-BR" sz="2200" dirty="0">
                <a:latin typeface="+mj-lt"/>
              </a:rPr>
              <a:t>O módulo da quociente é O QUOCIENTE DOS MÓDULOS:</a:t>
            </a:r>
          </a:p>
          <a:p>
            <a:pPr>
              <a:buClr>
                <a:srgbClr val="002060"/>
              </a:buClr>
              <a:buSzPct val="100000"/>
              <a:defRPr/>
            </a:pPr>
            <a:endParaRPr lang="pt-BR" sz="2200" dirty="0">
              <a:latin typeface="+mj-lt"/>
            </a:endParaRPr>
          </a:p>
          <a:p>
            <a:pPr>
              <a:buClr>
                <a:srgbClr val="002060"/>
              </a:buClr>
              <a:buSzPct val="100000"/>
              <a:defRPr/>
            </a:pPr>
            <a:endParaRPr lang="pt-BR" sz="2200" dirty="0">
              <a:latin typeface="+mj-lt"/>
            </a:endParaRPr>
          </a:p>
          <a:p>
            <a:pPr>
              <a:buClr>
                <a:srgbClr val="002060"/>
              </a:buClr>
              <a:buSzPct val="100000"/>
              <a:defRPr/>
            </a:pPr>
            <a:endParaRPr lang="pt-BR" sz="2200" dirty="0">
              <a:latin typeface="+mj-lt"/>
            </a:endParaRPr>
          </a:p>
          <a:p>
            <a:pPr marL="342900" indent="-342900">
              <a:buClr>
                <a:srgbClr val="002060"/>
              </a:buClr>
              <a:buSzPct val="100000"/>
              <a:buFont typeface="Wingdings" panose="05000000000000000000" pitchFamily="2" charset="2"/>
              <a:buChar char="ü"/>
              <a:defRPr/>
            </a:pPr>
            <a:r>
              <a:rPr lang="pt-BR" sz="2200" dirty="0">
                <a:latin typeface="+mj-lt"/>
              </a:rPr>
              <a:t>O argumento do quociente é A DIFERENÇA DOS ARGUMENTOS:</a:t>
            </a:r>
          </a:p>
        </p:txBody>
      </p:sp>
      <p:sp>
        <p:nvSpPr>
          <p:cNvPr id="4" name="Text Box 8"/>
          <p:cNvSpPr txBox="1">
            <a:spLocks noChangeArrowheads="1"/>
          </p:cNvSpPr>
          <p:nvPr/>
        </p:nvSpPr>
        <p:spPr bwMode="auto">
          <a:xfrm>
            <a:off x="2682875" y="3616325"/>
            <a:ext cx="4248150" cy="576263"/>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marL="0" indent="0" algn="just" eaLnBrk="1" hangingPunct="1">
              <a:buClr>
                <a:srgbClr val="3333CC"/>
              </a:buClr>
              <a:buSzPct val="90000"/>
              <a:defRPr/>
            </a:pPr>
            <a:r>
              <a:rPr lang="pt-BR" altLang="pt-BR" sz="2200" dirty="0" smtClean="0">
                <a:latin typeface="+mj-lt"/>
              </a:rPr>
              <a:t> |z/w| = r/s = |z|/|w|</a:t>
            </a:r>
            <a:endParaRPr lang="el-GR" altLang="pt-BR" sz="2200" baseline="30000" dirty="0" smtClean="0">
              <a:latin typeface="+mj-lt"/>
            </a:endParaRPr>
          </a:p>
        </p:txBody>
      </p:sp>
      <p:sp>
        <p:nvSpPr>
          <p:cNvPr id="5" name="Text Box 9"/>
          <p:cNvSpPr txBox="1">
            <a:spLocks noChangeArrowheads="1"/>
          </p:cNvSpPr>
          <p:nvPr/>
        </p:nvSpPr>
        <p:spPr bwMode="auto">
          <a:xfrm>
            <a:off x="2378075" y="4941888"/>
            <a:ext cx="5184775" cy="576262"/>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marL="0" indent="0" algn="just" eaLnBrk="1" hangingPunct="1">
              <a:buClr>
                <a:srgbClr val="3333CC"/>
              </a:buClr>
              <a:buSzPct val="90000"/>
              <a:defRPr/>
            </a:pPr>
            <a:r>
              <a:rPr lang="pt-BR" altLang="pt-BR" sz="2200" dirty="0" smtClean="0">
                <a:latin typeface="+mj-lt"/>
              </a:rPr>
              <a:t> </a:t>
            </a:r>
            <a:r>
              <a:rPr lang="pt-BR" altLang="pt-BR" sz="2200" dirty="0" err="1" smtClean="0">
                <a:latin typeface="+mj-lt"/>
              </a:rPr>
              <a:t>arg</a:t>
            </a:r>
            <a:r>
              <a:rPr lang="pt-BR" altLang="pt-BR" sz="2200" dirty="0" smtClean="0">
                <a:latin typeface="+mj-lt"/>
              </a:rPr>
              <a:t>(z/w) = </a:t>
            </a:r>
            <a:r>
              <a:rPr lang="el-GR" altLang="pt-BR" sz="2200" dirty="0" smtClean="0">
                <a:latin typeface="+mj-lt"/>
              </a:rPr>
              <a:t>α</a:t>
            </a:r>
            <a:r>
              <a:rPr lang="pt-BR" altLang="pt-BR" sz="2200" dirty="0" smtClean="0">
                <a:latin typeface="+mj-lt"/>
              </a:rPr>
              <a:t> – </a:t>
            </a:r>
            <a:r>
              <a:rPr lang="el-GR" altLang="pt-BR" sz="2200" dirty="0" smtClean="0">
                <a:latin typeface="+mj-lt"/>
              </a:rPr>
              <a:t>β</a:t>
            </a:r>
            <a:r>
              <a:rPr lang="pt-BR" altLang="pt-BR" sz="2200" dirty="0" smtClean="0">
                <a:latin typeface="+mj-lt"/>
              </a:rPr>
              <a:t> = </a:t>
            </a:r>
            <a:r>
              <a:rPr lang="pt-BR" altLang="pt-BR" sz="2200" dirty="0" err="1" smtClean="0">
                <a:latin typeface="+mj-lt"/>
              </a:rPr>
              <a:t>arg</a:t>
            </a:r>
            <a:r>
              <a:rPr lang="pt-BR" altLang="pt-BR" sz="2200" dirty="0" smtClean="0">
                <a:latin typeface="+mj-lt"/>
              </a:rPr>
              <a:t>(z) – </a:t>
            </a:r>
            <a:r>
              <a:rPr lang="pt-BR" altLang="pt-BR" sz="2200" dirty="0" err="1" smtClean="0">
                <a:latin typeface="+mj-lt"/>
              </a:rPr>
              <a:t>arg</a:t>
            </a:r>
            <a:r>
              <a:rPr lang="pt-BR" altLang="pt-BR" sz="2200" dirty="0" smtClean="0">
                <a:latin typeface="+mj-lt"/>
              </a:rPr>
              <a:t>(w)</a:t>
            </a:r>
            <a:endParaRPr lang="el-GR" altLang="pt-BR" sz="2200" baseline="30000" dirty="0" smtClean="0">
              <a:latin typeface="+mj-lt"/>
            </a:endParaRPr>
          </a:p>
        </p:txBody>
      </p:sp>
      <p:sp>
        <p:nvSpPr>
          <p:cNvPr id="7" name="Retângulo 6"/>
          <p:cNvSpPr/>
          <p:nvPr/>
        </p:nvSpPr>
        <p:spPr>
          <a:xfrm>
            <a:off x="933450" y="2278063"/>
            <a:ext cx="8102600" cy="430212"/>
          </a:xfrm>
          <a:prstGeom prst="rect">
            <a:avLst/>
          </a:prstGeom>
        </p:spPr>
        <p:txBody>
          <a:bodyPr>
            <a:spAutoFit/>
          </a:bodyPr>
          <a:lstStyle/>
          <a:p>
            <a:pPr algn="just">
              <a:defRPr/>
            </a:pPr>
            <a:r>
              <a:rPr lang="pt-BR" sz="2200" b="1" u="sng" dirty="0">
                <a:latin typeface="+mj-lt"/>
              </a:rPr>
              <a:t>Conclusão</a:t>
            </a:r>
            <a:r>
              <a:rPr lang="pt-BR" sz="2200" dirty="0">
                <a:latin typeface="+mj-lt"/>
              </a:rPr>
              <a:t>: na multiplicação de z e w  na forma trigonométrica:</a:t>
            </a:r>
          </a:p>
        </p:txBody>
      </p:sp>
      <p:pic>
        <p:nvPicPr>
          <p:cNvPr id="12294" name="Picture 4" descr="http://www.fotosdahora.com.br/gifs_animados/gifs/16Objetos//lampada_ideia.gif"/>
          <p:cNvPicPr>
            <a:picLocks noChangeAspect="1" noChangeArrowheads="1" noCrop="1"/>
          </p:cNvPicPr>
          <p:nvPr/>
        </p:nvPicPr>
        <p:blipFill>
          <a:blip r:embed="rId2">
            <a:extLst>
              <a:ext uri="{28A0092B-C50C-407E-A947-70E740481C1C}">
                <a14:useLocalDpi xmlns:a14="http://schemas.microsoft.com/office/drawing/2010/main" xmlns="" val="0"/>
              </a:ext>
            </a:extLst>
          </a:blip>
          <a:srcRect/>
          <a:stretch>
            <a:fillRect/>
          </a:stretch>
        </p:blipFill>
        <p:spPr bwMode="auto">
          <a:xfrm>
            <a:off x="406400" y="720725"/>
            <a:ext cx="1009650" cy="115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295" name="Retângulo 8"/>
          <p:cNvSpPr>
            <a:spLocks noChangeArrowheads="1"/>
          </p:cNvSpPr>
          <p:nvPr/>
        </p:nvSpPr>
        <p:spPr bwMode="auto">
          <a:xfrm rot="-5400000">
            <a:off x="-1049338" y="2038351"/>
            <a:ext cx="28035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pt-BR" altLang="pt-BR" sz="1000">
                <a:latin typeface="Garamond" pitchFamily="18" charset="0"/>
              </a:rPr>
              <a:t>http://www.fotosdahora.com.br/gifs_animados/gifs/16Objetos//lampada_ideia.gif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grpId="0" nodeType="afterEffect">
                                  <p:stCondLst>
                                    <p:cond delay="50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026"/>
          <p:cNvSpPr txBox="1">
            <a:spLocks noChangeArrowheads="1"/>
          </p:cNvSpPr>
          <p:nvPr/>
        </p:nvSpPr>
        <p:spPr bwMode="auto">
          <a:xfrm>
            <a:off x="468313" y="962025"/>
            <a:ext cx="7920037" cy="522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pt-BR" altLang="pt-BR" sz="2800" b="1">
                <a:cs typeface="Arial" charset="0"/>
              </a:rPr>
              <a:t>Exemplo 1</a:t>
            </a:r>
          </a:p>
        </p:txBody>
      </p:sp>
      <p:sp>
        <p:nvSpPr>
          <p:cNvPr id="5126" name="CaixaDeTexto 6"/>
          <p:cNvSpPr txBox="1">
            <a:spLocks noChangeArrowheads="1"/>
          </p:cNvSpPr>
          <p:nvPr/>
        </p:nvSpPr>
        <p:spPr bwMode="auto">
          <a:xfrm>
            <a:off x="858838" y="3141663"/>
            <a:ext cx="2643187"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r>
              <a:rPr lang="pt-BR" altLang="pt-BR" sz="2200" u="sng" dirty="0" smtClean="0">
                <a:latin typeface="+mj-lt"/>
              </a:rPr>
              <a:t>Resolução</a:t>
            </a:r>
            <a:r>
              <a:rPr lang="pt-BR" altLang="pt-BR" sz="2200" dirty="0" smtClean="0">
                <a:latin typeface="+mj-lt"/>
              </a:rPr>
              <a:t>:</a:t>
            </a:r>
          </a:p>
        </p:txBody>
      </p:sp>
      <p:graphicFrame>
        <p:nvGraphicFramePr>
          <p:cNvPr id="5124" name="Object 6"/>
          <p:cNvGraphicFramePr>
            <a:graphicFrameLocks noChangeAspect="1"/>
          </p:cNvGraphicFramePr>
          <p:nvPr/>
        </p:nvGraphicFramePr>
        <p:xfrm>
          <a:off x="2225675" y="4951413"/>
          <a:ext cx="5894388" cy="339725"/>
        </p:xfrm>
        <a:graphic>
          <a:graphicData uri="http://schemas.openxmlformats.org/presentationml/2006/ole">
            <p:oleObj spid="_x0000_s13324" name="Equação" r:id="rId4" imgW="3746500" imgH="215900" progId="Equation.3">
              <p:embed/>
            </p:oleObj>
          </a:graphicData>
        </a:graphic>
      </p:graphicFrame>
      <p:graphicFrame>
        <p:nvGraphicFramePr>
          <p:cNvPr id="8197" name="Object 7"/>
          <p:cNvGraphicFramePr>
            <a:graphicFrameLocks noChangeAspect="1"/>
          </p:cNvGraphicFramePr>
          <p:nvPr/>
        </p:nvGraphicFramePr>
        <p:xfrm>
          <a:off x="4378325" y="1685925"/>
          <a:ext cx="2655888" cy="1101725"/>
        </p:xfrm>
        <a:graphic>
          <a:graphicData uri="http://schemas.openxmlformats.org/presentationml/2006/ole">
            <p:oleObj spid="_x0000_s13325" name="Equação" r:id="rId5" imgW="1714500" imgH="711200" progId="Equation.3">
              <p:embed/>
            </p:oleObj>
          </a:graphicData>
        </a:graphic>
      </p:graphicFrame>
      <p:sp>
        <p:nvSpPr>
          <p:cNvPr id="7" name="Text Box 1026"/>
          <p:cNvSpPr txBox="1">
            <a:spLocks noChangeArrowheads="1"/>
          </p:cNvSpPr>
          <p:nvPr/>
        </p:nvSpPr>
        <p:spPr bwMode="auto">
          <a:xfrm>
            <a:off x="828675" y="2611438"/>
            <a:ext cx="7920038" cy="430212"/>
          </a:xfrm>
          <a:prstGeom prst="rect">
            <a:avLst/>
          </a:prstGeom>
          <a:noFill/>
          <a:ln w="9525">
            <a:noFill/>
            <a:miter lim="800000"/>
            <a:headEnd/>
            <a:tailEnd/>
          </a:ln>
        </p:spPr>
        <p:txBody>
          <a:bodyPr>
            <a:spAutoFit/>
          </a:bodyPr>
          <a:lstStyle/>
          <a:p>
            <a:pPr fontAlgn="auto">
              <a:spcBef>
                <a:spcPct val="50000"/>
              </a:spcBef>
              <a:spcAft>
                <a:spcPts val="0"/>
              </a:spcAft>
              <a:defRPr/>
            </a:pPr>
            <a:r>
              <a:rPr lang="pt-BR" sz="2200" dirty="0">
                <a:latin typeface="+mj-lt"/>
                <a:cs typeface="Arial" pitchFamily="34" charset="0"/>
              </a:rPr>
              <a:t>Calcule z</a:t>
            </a:r>
            <a:r>
              <a:rPr lang="pt-BR" sz="2200" baseline="-25000" dirty="0">
                <a:latin typeface="+mj-lt"/>
                <a:cs typeface="Arial" pitchFamily="34" charset="0"/>
              </a:rPr>
              <a:t>1</a:t>
            </a:r>
            <a:r>
              <a:rPr lang="pt-BR" sz="2200" dirty="0">
                <a:latin typeface="+mj-lt"/>
                <a:cs typeface="Arial" pitchFamily="34" charset="0"/>
              </a:rPr>
              <a:t>/z</a:t>
            </a:r>
            <a:r>
              <a:rPr lang="pt-BR" sz="2200" baseline="-25000" dirty="0">
                <a:latin typeface="+mj-lt"/>
                <a:cs typeface="Arial" pitchFamily="34" charset="0"/>
              </a:rPr>
              <a:t>2</a:t>
            </a:r>
            <a:r>
              <a:rPr lang="pt-BR" sz="2200" dirty="0">
                <a:latin typeface="+mj-lt"/>
                <a:cs typeface="Arial" pitchFamily="34" charset="0"/>
              </a:rPr>
              <a:t> e z</a:t>
            </a:r>
            <a:r>
              <a:rPr lang="pt-BR" sz="2200" baseline="-25000" dirty="0">
                <a:latin typeface="+mj-lt"/>
                <a:cs typeface="Arial" pitchFamily="34" charset="0"/>
              </a:rPr>
              <a:t>1</a:t>
            </a:r>
            <a:r>
              <a:rPr lang="pt-BR" sz="2200" dirty="0">
                <a:latin typeface="+mj-lt"/>
                <a:cs typeface="Arial" pitchFamily="34" charset="0"/>
              </a:rPr>
              <a:t>.z</a:t>
            </a:r>
            <a:r>
              <a:rPr lang="pt-BR" sz="2200" baseline="-25000" dirty="0">
                <a:latin typeface="+mj-lt"/>
                <a:cs typeface="Arial" pitchFamily="34" charset="0"/>
              </a:rPr>
              <a:t>2</a:t>
            </a:r>
            <a:r>
              <a:rPr lang="pt-BR" sz="2200" dirty="0">
                <a:latin typeface="+mj-lt"/>
                <a:cs typeface="Arial" pitchFamily="34" charset="0"/>
              </a:rPr>
              <a:t>.z</a:t>
            </a:r>
            <a:r>
              <a:rPr lang="pt-BR" sz="2200" baseline="-25000" dirty="0">
                <a:latin typeface="+mj-lt"/>
                <a:cs typeface="Arial" pitchFamily="34" charset="0"/>
              </a:rPr>
              <a:t>3</a:t>
            </a:r>
            <a:r>
              <a:rPr lang="pt-BR" sz="2200" dirty="0">
                <a:latin typeface="+mj-lt"/>
                <a:cs typeface="Arial" pitchFamily="34" charset="0"/>
              </a:rPr>
              <a:t>.</a:t>
            </a:r>
          </a:p>
        </p:txBody>
      </p:sp>
      <p:graphicFrame>
        <p:nvGraphicFramePr>
          <p:cNvPr id="3" name="Object 5"/>
          <p:cNvGraphicFramePr>
            <a:graphicFrameLocks noChangeAspect="1"/>
          </p:cNvGraphicFramePr>
          <p:nvPr/>
        </p:nvGraphicFramePr>
        <p:xfrm>
          <a:off x="2530475" y="3495675"/>
          <a:ext cx="3819525" cy="636588"/>
        </p:xfrm>
        <a:graphic>
          <a:graphicData uri="http://schemas.openxmlformats.org/presentationml/2006/ole">
            <p:oleObj spid="_x0000_s13326" name="Equação" r:id="rId6" imgW="2590800" imgH="431800" progId="Equation.3">
              <p:embed/>
            </p:oleObj>
          </a:graphicData>
        </a:graphic>
      </p:graphicFrame>
      <p:graphicFrame>
        <p:nvGraphicFramePr>
          <p:cNvPr id="4" name="Object 5"/>
          <p:cNvGraphicFramePr>
            <a:graphicFrameLocks noChangeAspect="1"/>
          </p:cNvGraphicFramePr>
          <p:nvPr/>
        </p:nvGraphicFramePr>
        <p:xfrm>
          <a:off x="2532063" y="4221163"/>
          <a:ext cx="2544762" cy="647700"/>
        </p:xfrm>
        <a:graphic>
          <a:graphicData uri="http://schemas.openxmlformats.org/presentationml/2006/ole">
            <p:oleObj spid="_x0000_s13327" name="Equação" r:id="rId7" imgW="1701800" imgH="431800" progId="Equation.3">
              <p:embed/>
            </p:oleObj>
          </a:graphicData>
        </a:graphic>
      </p:graphicFrame>
      <p:graphicFrame>
        <p:nvGraphicFramePr>
          <p:cNvPr id="5" name="Object 6"/>
          <p:cNvGraphicFramePr>
            <a:graphicFrameLocks noChangeAspect="1"/>
          </p:cNvGraphicFramePr>
          <p:nvPr/>
        </p:nvGraphicFramePr>
        <p:xfrm>
          <a:off x="2197100" y="5445125"/>
          <a:ext cx="3079750" cy="344488"/>
        </p:xfrm>
        <a:graphic>
          <a:graphicData uri="http://schemas.openxmlformats.org/presentationml/2006/ole">
            <p:oleObj spid="_x0000_s13328" name="Equação" r:id="rId8" imgW="1930400" imgH="215900" progId="Equation.3">
              <p:embed/>
            </p:oleObj>
          </a:graphicData>
        </a:graphic>
      </p:graphicFrame>
      <p:graphicFrame>
        <p:nvGraphicFramePr>
          <p:cNvPr id="6" name="Object 11"/>
          <p:cNvGraphicFramePr>
            <a:graphicFrameLocks noChangeAspect="1"/>
          </p:cNvGraphicFramePr>
          <p:nvPr/>
        </p:nvGraphicFramePr>
        <p:xfrm>
          <a:off x="2185988" y="5905500"/>
          <a:ext cx="2817812" cy="344488"/>
        </p:xfrm>
        <a:graphic>
          <a:graphicData uri="http://schemas.openxmlformats.org/presentationml/2006/ole">
            <p:oleObj spid="_x0000_s13329" name="Equação" r:id="rId9" imgW="1764534" imgH="215806" progId="Equation.3">
              <p:embed/>
            </p:oleObj>
          </a:graphicData>
        </a:graphic>
      </p:graphicFrame>
      <p:sp>
        <p:nvSpPr>
          <p:cNvPr id="8" name="Retângulo 7"/>
          <p:cNvSpPr/>
          <p:nvPr/>
        </p:nvSpPr>
        <p:spPr>
          <a:xfrm>
            <a:off x="468313" y="1987550"/>
            <a:ext cx="3986212" cy="430213"/>
          </a:xfrm>
          <a:prstGeom prst="rect">
            <a:avLst/>
          </a:prstGeom>
        </p:spPr>
        <p:txBody>
          <a:bodyPr wrap="none">
            <a:spAutoFit/>
          </a:bodyPr>
          <a:lstStyle/>
          <a:p>
            <a:pPr marL="342900" indent="-342900">
              <a:buClr>
                <a:srgbClr val="002060"/>
              </a:buClr>
              <a:buFont typeface="Wingdings" panose="05000000000000000000" pitchFamily="2" charset="2"/>
              <a:buChar char="v"/>
              <a:defRPr/>
            </a:pPr>
            <a:r>
              <a:rPr lang="pt-BR" sz="2200" dirty="0">
                <a:latin typeface="+mj-lt"/>
              </a:rPr>
              <a:t>Sejam os números complexos: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ppt_x</p:attrName>
                                        </p:attrNameLst>
                                      </p:cBhvr>
                                      <p:tavLst>
                                        <p:tav tm="0">
                                          <p:val>
                                            <p:strVal val="#ppt_x-.2"/>
                                          </p:val>
                                        </p:tav>
                                        <p:tav tm="100000">
                                          <p:val>
                                            <p:strVal val="#ppt_x"/>
                                          </p:val>
                                        </p:tav>
                                      </p:tavLst>
                                    </p:anim>
                                    <p:anim calcmode="lin" valueType="num">
                                      <p:cBhvr>
                                        <p:cTn id="8" dur="1000" fill="hold"/>
                                        <p:tgtEl>
                                          <p:spTgt spid="8194"/>
                                        </p:tgtEl>
                                        <p:attrNameLst>
                                          <p:attrName>ppt_y</p:attrName>
                                        </p:attrNameLst>
                                      </p:cBhvr>
                                      <p:tavLst>
                                        <p:tav tm="0">
                                          <p:val>
                                            <p:strVal val="#ppt_y"/>
                                          </p:val>
                                        </p:tav>
                                        <p:tav tm="100000">
                                          <p:val>
                                            <p:strVal val="#ppt_y"/>
                                          </p:val>
                                        </p:tav>
                                      </p:tavLst>
                                    </p:anim>
                                    <p:animEffect transition="in" filter="wipe(right)" prLst="gradientSize: 0.1">
                                      <p:cBhvr>
                                        <p:cTn id="9" dur="1000"/>
                                        <p:tgtEl>
                                          <p:spTgt spid="8194"/>
                                        </p:tgtEl>
                                      </p:cBhvr>
                                    </p:animEffec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0"/>
                                          </p:stCondLst>
                                        </p:cTn>
                                        <p:tgtEl>
                                          <p:spTgt spid="8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2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12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512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57200" y="1744663"/>
            <a:ext cx="8075613" cy="10795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Clr>
                <a:srgbClr val="002060"/>
              </a:buClr>
              <a:buFont typeface="Wingdings" panose="05000000000000000000" pitchFamily="2" charset="2"/>
              <a:buChar char="v"/>
              <a:defRPr/>
            </a:pPr>
            <a:r>
              <a:rPr lang="pt-BR" altLang="pt-BR" sz="2200" dirty="0" smtClean="0">
                <a:latin typeface="+mj-lt"/>
              </a:rPr>
              <a:t>Determine o quociente na divisão de z = 6(cos 20</a:t>
            </a:r>
            <a:r>
              <a:rPr lang="pt-BR" altLang="pt-BR" sz="2200" dirty="0" smtClean="0">
                <a:latin typeface="+mj-lt"/>
                <a:sym typeface="Symbol"/>
              </a:rPr>
              <a:t></a:t>
            </a:r>
            <a:r>
              <a:rPr lang="pt-BR" altLang="pt-BR" sz="2200" dirty="0" smtClean="0">
                <a:latin typeface="+mj-lt"/>
              </a:rPr>
              <a:t> + i </a:t>
            </a:r>
            <a:r>
              <a:rPr lang="pt-BR" altLang="pt-BR" sz="2200" dirty="0" err="1" smtClean="0">
                <a:latin typeface="+mj-lt"/>
              </a:rPr>
              <a:t>sen</a:t>
            </a:r>
            <a:r>
              <a:rPr lang="pt-BR" altLang="pt-BR" sz="2200" dirty="0" smtClean="0">
                <a:latin typeface="+mj-lt"/>
              </a:rPr>
              <a:t> 20</a:t>
            </a:r>
            <a:r>
              <a:rPr lang="pt-BR" altLang="pt-BR" sz="2200" dirty="0" smtClean="0">
                <a:latin typeface="+mj-lt"/>
                <a:sym typeface="Symbol"/>
              </a:rPr>
              <a:t></a:t>
            </a:r>
            <a:r>
              <a:rPr lang="pt-BR" altLang="pt-BR" sz="2200" dirty="0" smtClean="0">
                <a:latin typeface="+mj-lt"/>
              </a:rPr>
              <a:t>) por w = 3(cos 65</a:t>
            </a:r>
            <a:r>
              <a:rPr lang="pt-BR" altLang="pt-BR" sz="2200" dirty="0" smtClean="0">
                <a:latin typeface="+mj-lt"/>
                <a:sym typeface="Symbol"/>
              </a:rPr>
              <a:t></a:t>
            </a:r>
            <a:r>
              <a:rPr lang="pt-BR" altLang="pt-BR" sz="2200" dirty="0" smtClean="0">
                <a:latin typeface="+mj-lt"/>
              </a:rPr>
              <a:t> + i </a:t>
            </a:r>
            <a:r>
              <a:rPr lang="pt-BR" altLang="pt-BR" sz="2200" dirty="0" err="1" smtClean="0">
                <a:latin typeface="+mj-lt"/>
              </a:rPr>
              <a:t>sen</a:t>
            </a:r>
            <a:r>
              <a:rPr lang="pt-BR" altLang="pt-BR" sz="2200" dirty="0" smtClean="0">
                <a:latin typeface="+mj-lt"/>
              </a:rPr>
              <a:t> 65</a:t>
            </a:r>
            <a:r>
              <a:rPr lang="pt-BR" altLang="pt-BR" sz="2200" dirty="0" smtClean="0">
                <a:latin typeface="+mj-lt"/>
                <a:sym typeface="Symbol"/>
              </a:rPr>
              <a:t></a:t>
            </a:r>
            <a:r>
              <a:rPr lang="pt-BR" altLang="pt-BR" sz="2200" dirty="0" smtClean="0">
                <a:latin typeface="+mj-lt"/>
              </a:rPr>
              <a:t>).</a:t>
            </a:r>
            <a:endParaRPr lang="pt-BR" altLang="pt-BR" sz="2200" dirty="0">
              <a:latin typeface="+mj-lt"/>
            </a:endParaRPr>
          </a:p>
        </p:txBody>
      </p:sp>
      <p:sp>
        <p:nvSpPr>
          <p:cNvPr id="3" name="Text Box 4"/>
          <p:cNvSpPr txBox="1">
            <a:spLocks noChangeArrowheads="1"/>
          </p:cNvSpPr>
          <p:nvPr/>
        </p:nvSpPr>
        <p:spPr bwMode="auto">
          <a:xfrm>
            <a:off x="985838" y="3111500"/>
            <a:ext cx="6913562" cy="576263"/>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z/w = 6/3 [cos (20</a:t>
            </a:r>
            <a:r>
              <a:rPr lang="pt-BR" altLang="pt-BR" sz="2200" dirty="0" smtClean="0">
                <a:latin typeface="+mj-lt"/>
                <a:sym typeface="Symbol"/>
              </a:rPr>
              <a:t></a:t>
            </a:r>
            <a:r>
              <a:rPr lang="pt-BR" altLang="pt-BR" sz="2200" dirty="0" smtClean="0">
                <a:latin typeface="+mj-lt"/>
              </a:rPr>
              <a:t> – 65</a:t>
            </a:r>
            <a:r>
              <a:rPr lang="pt-BR" altLang="pt-BR" sz="2200" dirty="0" smtClean="0">
                <a:latin typeface="+mj-lt"/>
                <a:sym typeface="Symbol"/>
              </a:rPr>
              <a:t></a:t>
            </a:r>
            <a:r>
              <a:rPr lang="pt-BR" altLang="pt-BR" sz="2200" dirty="0" smtClean="0">
                <a:latin typeface="+mj-lt"/>
              </a:rPr>
              <a:t>) + i </a:t>
            </a:r>
            <a:r>
              <a:rPr lang="pt-BR" altLang="pt-BR" sz="2200" dirty="0" err="1" smtClean="0">
                <a:latin typeface="+mj-lt"/>
              </a:rPr>
              <a:t>sen</a:t>
            </a:r>
            <a:r>
              <a:rPr lang="pt-BR" altLang="pt-BR" sz="2200" dirty="0" smtClean="0">
                <a:latin typeface="+mj-lt"/>
              </a:rPr>
              <a:t> (20</a:t>
            </a:r>
            <a:r>
              <a:rPr lang="pt-BR" altLang="pt-BR" sz="2200" dirty="0" smtClean="0">
                <a:latin typeface="+mj-lt"/>
                <a:sym typeface="Symbol"/>
              </a:rPr>
              <a:t></a:t>
            </a:r>
            <a:r>
              <a:rPr lang="pt-BR" altLang="pt-BR" sz="2200" dirty="0" smtClean="0">
                <a:latin typeface="+mj-lt"/>
              </a:rPr>
              <a:t> – 65</a:t>
            </a:r>
            <a:r>
              <a:rPr lang="pt-BR" altLang="pt-BR" sz="2200" dirty="0" smtClean="0">
                <a:latin typeface="+mj-lt"/>
                <a:sym typeface="Symbol"/>
              </a:rPr>
              <a:t></a:t>
            </a:r>
            <a:r>
              <a:rPr lang="pt-BR" altLang="pt-BR" sz="2200" dirty="0" smtClean="0">
                <a:latin typeface="+mj-lt"/>
              </a:rPr>
              <a:t>)]</a:t>
            </a:r>
            <a:endParaRPr lang="el-GR" altLang="pt-BR" sz="2200" baseline="30000" dirty="0" smtClean="0">
              <a:latin typeface="+mj-lt"/>
            </a:endParaRPr>
          </a:p>
        </p:txBody>
      </p:sp>
      <p:sp>
        <p:nvSpPr>
          <p:cNvPr id="4" name="Text Box 5"/>
          <p:cNvSpPr txBox="1">
            <a:spLocks noChangeArrowheads="1"/>
          </p:cNvSpPr>
          <p:nvPr/>
        </p:nvSpPr>
        <p:spPr bwMode="auto">
          <a:xfrm>
            <a:off x="985838" y="3643313"/>
            <a:ext cx="5327650" cy="576262"/>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z/w = 2 [(cos (–45</a:t>
            </a:r>
            <a:r>
              <a:rPr lang="pt-BR" altLang="pt-BR" sz="2200" dirty="0" smtClean="0">
                <a:latin typeface="+mj-lt"/>
                <a:sym typeface="Symbol"/>
              </a:rPr>
              <a:t></a:t>
            </a:r>
            <a:r>
              <a:rPr lang="pt-BR" altLang="pt-BR" sz="2200" dirty="0" smtClean="0">
                <a:latin typeface="+mj-lt"/>
              </a:rPr>
              <a:t>) + i </a:t>
            </a:r>
            <a:r>
              <a:rPr lang="pt-BR" altLang="pt-BR" sz="2200" dirty="0" err="1" smtClean="0">
                <a:latin typeface="+mj-lt"/>
              </a:rPr>
              <a:t>sen</a:t>
            </a:r>
            <a:r>
              <a:rPr lang="pt-BR" altLang="pt-BR" sz="2200" dirty="0" smtClean="0">
                <a:latin typeface="+mj-lt"/>
              </a:rPr>
              <a:t> (– 45</a:t>
            </a:r>
            <a:r>
              <a:rPr lang="pt-BR" altLang="pt-BR" sz="2200" dirty="0" smtClean="0">
                <a:latin typeface="+mj-lt"/>
                <a:sym typeface="Symbol"/>
              </a:rPr>
              <a:t></a:t>
            </a:r>
            <a:r>
              <a:rPr lang="pt-BR" altLang="pt-BR" sz="2200" dirty="0" smtClean="0">
                <a:latin typeface="+mj-lt"/>
              </a:rPr>
              <a:t>)]</a:t>
            </a:r>
            <a:endParaRPr lang="el-GR" altLang="pt-BR" sz="2200" baseline="30000" dirty="0" smtClean="0">
              <a:latin typeface="+mj-lt"/>
            </a:endParaRPr>
          </a:p>
        </p:txBody>
      </p:sp>
      <p:sp>
        <p:nvSpPr>
          <p:cNvPr id="5" name="Text Box 8"/>
          <p:cNvSpPr txBox="1">
            <a:spLocks noChangeArrowheads="1"/>
          </p:cNvSpPr>
          <p:nvPr/>
        </p:nvSpPr>
        <p:spPr bwMode="auto">
          <a:xfrm>
            <a:off x="987425" y="4148138"/>
            <a:ext cx="5327650" cy="576262"/>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z/w = 2 (cos 315</a:t>
            </a:r>
            <a:r>
              <a:rPr lang="pt-BR" altLang="pt-BR" sz="2200" dirty="0" smtClean="0">
                <a:latin typeface="+mj-lt"/>
                <a:sym typeface="Symbol"/>
              </a:rPr>
              <a:t></a:t>
            </a:r>
            <a:r>
              <a:rPr lang="pt-BR" altLang="pt-BR" sz="2200" dirty="0" smtClean="0">
                <a:latin typeface="+mj-lt"/>
              </a:rPr>
              <a:t> + i </a:t>
            </a:r>
            <a:r>
              <a:rPr lang="pt-BR" altLang="pt-BR" sz="2200" dirty="0" err="1" smtClean="0">
                <a:latin typeface="+mj-lt"/>
              </a:rPr>
              <a:t>sen</a:t>
            </a:r>
            <a:r>
              <a:rPr lang="pt-BR" altLang="pt-BR" sz="2200" dirty="0" smtClean="0">
                <a:latin typeface="+mj-lt"/>
              </a:rPr>
              <a:t> 315</a:t>
            </a:r>
            <a:r>
              <a:rPr lang="pt-BR" altLang="pt-BR" sz="2200" dirty="0" smtClean="0">
                <a:latin typeface="+mj-lt"/>
                <a:sym typeface="Symbol"/>
              </a:rPr>
              <a:t></a:t>
            </a:r>
            <a:r>
              <a:rPr lang="pt-BR" altLang="pt-BR" sz="2200" dirty="0" smtClean="0">
                <a:latin typeface="+mj-lt"/>
              </a:rPr>
              <a:t>)</a:t>
            </a:r>
            <a:endParaRPr lang="el-GR" altLang="pt-BR" sz="2200" baseline="30000" dirty="0" smtClean="0">
              <a:latin typeface="+mj-lt"/>
            </a:endParaRPr>
          </a:p>
        </p:txBody>
      </p:sp>
      <p:grpSp>
        <p:nvGrpSpPr>
          <p:cNvPr id="23" name="Grupo 22"/>
          <p:cNvGrpSpPr>
            <a:grpSpLocks/>
          </p:cNvGrpSpPr>
          <p:nvPr/>
        </p:nvGrpSpPr>
        <p:grpSpPr bwMode="auto">
          <a:xfrm>
            <a:off x="985838" y="4797425"/>
            <a:ext cx="2801937" cy="763588"/>
            <a:chOff x="986064" y="4796954"/>
            <a:chExt cx="2801984" cy="764262"/>
          </a:xfrm>
        </p:grpSpPr>
        <p:sp>
          <p:nvSpPr>
            <p:cNvPr id="6" name="Text Box 9"/>
            <p:cNvSpPr txBox="1">
              <a:spLocks noChangeArrowheads="1"/>
            </p:cNvSpPr>
            <p:nvPr/>
          </p:nvSpPr>
          <p:spPr bwMode="auto">
            <a:xfrm>
              <a:off x="986064" y="4897055"/>
              <a:ext cx="1152544" cy="576771"/>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z/w = 2</a:t>
              </a:r>
              <a:endParaRPr lang="el-GR" altLang="pt-BR" sz="2200" baseline="30000" dirty="0" smtClean="0">
                <a:latin typeface="+mj-lt"/>
              </a:endParaRPr>
            </a:p>
          </p:txBody>
        </p:sp>
        <p:sp>
          <p:nvSpPr>
            <p:cNvPr id="7" name="Text Box 10"/>
            <p:cNvSpPr txBox="1">
              <a:spLocks noChangeArrowheads="1"/>
            </p:cNvSpPr>
            <p:nvPr/>
          </p:nvSpPr>
          <p:spPr bwMode="auto">
            <a:xfrm>
              <a:off x="3203838" y="4804899"/>
              <a:ext cx="519122" cy="4305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sym typeface="Symbol"/>
                </a:rPr>
                <a:t></a:t>
              </a:r>
              <a:r>
                <a:rPr lang="pt-BR" altLang="pt-BR" sz="2200" dirty="0" smtClean="0">
                  <a:latin typeface="+mj-lt"/>
                </a:rPr>
                <a:t>2</a:t>
              </a:r>
              <a:endParaRPr lang="pt-BR" altLang="pt-BR" sz="2200" baseline="30000" dirty="0" smtClean="0">
                <a:latin typeface="+mj-lt"/>
              </a:endParaRPr>
            </a:p>
          </p:txBody>
        </p:sp>
        <p:sp>
          <p:nvSpPr>
            <p:cNvPr id="8" name="Text Box 11"/>
            <p:cNvSpPr txBox="1">
              <a:spLocks noChangeArrowheads="1"/>
            </p:cNvSpPr>
            <p:nvPr/>
          </p:nvSpPr>
          <p:spPr bwMode="auto">
            <a:xfrm>
              <a:off x="3297503" y="5130623"/>
              <a:ext cx="490545" cy="4305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2 </a:t>
              </a:r>
              <a:endParaRPr lang="pt-BR" altLang="pt-BR" sz="2200" baseline="-25000" smtClean="0">
                <a:latin typeface="+mj-lt"/>
              </a:endParaRPr>
            </a:p>
          </p:txBody>
        </p:sp>
        <p:sp>
          <p:nvSpPr>
            <p:cNvPr id="9" name="Line 12"/>
            <p:cNvSpPr>
              <a:spLocks noChangeShapeType="1"/>
            </p:cNvSpPr>
            <p:nvPr/>
          </p:nvSpPr>
          <p:spPr bwMode="auto">
            <a:xfrm>
              <a:off x="3229239" y="5202124"/>
              <a:ext cx="477846"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pt-BR" sz="2200">
                <a:latin typeface="+mj-lt"/>
              </a:endParaRPr>
            </a:p>
          </p:txBody>
        </p:sp>
        <p:sp>
          <p:nvSpPr>
            <p:cNvPr id="11" name="Text Box 14"/>
            <p:cNvSpPr txBox="1">
              <a:spLocks noChangeArrowheads="1"/>
            </p:cNvSpPr>
            <p:nvPr/>
          </p:nvSpPr>
          <p:spPr bwMode="auto">
            <a:xfrm>
              <a:off x="2138608" y="4796954"/>
              <a:ext cx="906477" cy="4305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sym typeface="Symbol"/>
                </a:rPr>
                <a:t></a:t>
              </a:r>
              <a:r>
                <a:rPr lang="pt-BR" altLang="pt-BR" sz="2200" dirty="0" smtClean="0">
                  <a:latin typeface="+mj-lt"/>
                </a:rPr>
                <a:t>2</a:t>
              </a:r>
              <a:endParaRPr lang="pt-BR" altLang="pt-BR" sz="2200" baseline="30000" dirty="0" smtClean="0">
                <a:latin typeface="+mj-lt"/>
              </a:endParaRPr>
            </a:p>
          </p:txBody>
        </p:sp>
        <p:sp>
          <p:nvSpPr>
            <p:cNvPr id="12" name="Text Box 15"/>
            <p:cNvSpPr txBox="1">
              <a:spLocks noChangeArrowheads="1"/>
            </p:cNvSpPr>
            <p:nvPr/>
          </p:nvSpPr>
          <p:spPr bwMode="auto">
            <a:xfrm>
              <a:off x="2270373" y="5122679"/>
              <a:ext cx="490546" cy="4305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2 </a:t>
              </a:r>
              <a:endParaRPr lang="pt-BR" altLang="pt-BR" sz="2200" baseline="-25000" smtClean="0">
                <a:latin typeface="+mj-lt"/>
              </a:endParaRPr>
            </a:p>
          </p:txBody>
        </p:sp>
        <p:sp>
          <p:nvSpPr>
            <p:cNvPr id="13" name="Line 16"/>
            <p:cNvSpPr>
              <a:spLocks noChangeShapeType="1"/>
            </p:cNvSpPr>
            <p:nvPr/>
          </p:nvSpPr>
          <p:spPr bwMode="auto">
            <a:xfrm>
              <a:off x="2202109" y="5194179"/>
              <a:ext cx="47784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pt-BR" sz="2200">
                <a:latin typeface="+mj-lt"/>
              </a:endParaRPr>
            </a:p>
          </p:txBody>
        </p:sp>
        <p:sp>
          <p:nvSpPr>
            <p:cNvPr id="14" name="AutoShape 17"/>
            <p:cNvSpPr>
              <a:spLocks noChangeArrowheads="1"/>
            </p:cNvSpPr>
            <p:nvPr/>
          </p:nvSpPr>
          <p:spPr bwMode="auto">
            <a:xfrm>
              <a:off x="2130670" y="4825554"/>
              <a:ext cx="1595465" cy="719773"/>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pt-BR" sz="2200">
                <a:latin typeface="+mj-lt"/>
              </a:endParaRPr>
            </a:p>
          </p:txBody>
        </p:sp>
        <p:sp>
          <p:nvSpPr>
            <p:cNvPr id="15" name="Text Box 18"/>
            <p:cNvSpPr txBox="1">
              <a:spLocks noChangeArrowheads="1"/>
            </p:cNvSpPr>
            <p:nvPr/>
          </p:nvSpPr>
          <p:spPr bwMode="auto">
            <a:xfrm>
              <a:off x="2700593" y="4897055"/>
              <a:ext cx="806464" cy="576771"/>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  i.</a:t>
              </a:r>
              <a:endParaRPr lang="el-GR" altLang="pt-BR" sz="2200" baseline="30000" smtClean="0">
                <a:latin typeface="+mj-lt"/>
              </a:endParaRPr>
            </a:p>
          </p:txBody>
        </p:sp>
      </p:grpSp>
      <p:sp>
        <p:nvSpPr>
          <p:cNvPr id="16" name="Text Box 19"/>
          <p:cNvSpPr txBox="1">
            <a:spLocks noChangeArrowheads="1"/>
          </p:cNvSpPr>
          <p:nvPr/>
        </p:nvSpPr>
        <p:spPr bwMode="auto">
          <a:xfrm>
            <a:off x="1079500" y="5638800"/>
            <a:ext cx="2022475" cy="476250"/>
          </a:xfrm>
          <a:prstGeom prst="rect">
            <a:avLst/>
          </a:prstGeom>
          <a:noFill/>
          <a:ln w="19050">
            <a:solidFill>
              <a:srgbClr val="FF0000"/>
            </a:solidFill>
            <a:miter lim="800000"/>
            <a:headEnd/>
            <a:tailEnd/>
          </a:ln>
          <a:effectLst/>
          <a:extLst>
            <a:ext uri="{909E8E84-426E-40DD-AFC4-6F175D3DCCD1}">
              <a14:hiddenFill xmlns:a14="http://schemas.microsoft.com/office/drawing/2010/main" xmlns="">
                <a:solidFill>
                  <a:srgbClr val="EBF7E9"/>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z/w = </a:t>
            </a:r>
            <a:r>
              <a:rPr lang="pt-BR" altLang="pt-BR" sz="2200" dirty="0" smtClean="0">
                <a:latin typeface="+mj-lt"/>
                <a:sym typeface="Symbol"/>
              </a:rPr>
              <a:t></a:t>
            </a:r>
            <a:r>
              <a:rPr lang="pt-BR" altLang="pt-BR" sz="2200" dirty="0" smtClean="0">
                <a:latin typeface="+mj-lt"/>
              </a:rPr>
              <a:t>2 – </a:t>
            </a:r>
            <a:r>
              <a:rPr lang="pt-BR" altLang="pt-BR" sz="2200" dirty="0" smtClean="0">
                <a:latin typeface="+mj-lt"/>
                <a:sym typeface="Symbol"/>
              </a:rPr>
              <a:t></a:t>
            </a:r>
            <a:r>
              <a:rPr lang="pt-BR" altLang="pt-BR" sz="2200" dirty="0" smtClean="0">
                <a:latin typeface="+mj-lt"/>
              </a:rPr>
              <a:t>2 i</a:t>
            </a:r>
            <a:endParaRPr lang="pt-BR" altLang="pt-BR" sz="2200" baseline="30000" dirty="0" smtClean="0">
              <a:latin typeface="+mj-lt"/>
            </a:endParaRPr>
          </a:p>
        </p:txBody>
      </p:sp>
      <p:sp>
        <p:nvSpPr>
          <p:cNvPr id="20" name="Text Box 1026"/>
          <p:cNvSpPr txBox="1">
            <a:spLocks noChangeArrowheads="1"/>
          </p:cNvSpPr>
          <p:nvPr/>
        </p:nvSpPr>
        <p:spPr bwMode="auto">
          <a:xfrm>
            <a:off x="468313" y="962025"/>
            <a:ext cx="7920037" cy="522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pt-BR" altLang="pt-BR" sz="2800" b="1">
                <a:cs typeface="Arial" charset="0"/>
              </a:rPr>
              <a:t>Exemplo 2</a:t>
            </a:r>
          </a:p>
        </p:txBody>
      </p:sp>
      <p:sp>
        <p:nvSpPr>
          <p:cNvPr id="22" name="CaixaDeTexto 6"/>
          <p:cNvSpPr txBox="1">
            <a:spLocks noChangeArrowheads="1"/>
          </p:cNvSpPr>
          <p:nvPr/>
        </p:nvSpPr>
        <p:spPr bwMode="auto">
          <a:xfrm>
            <a:off x="844550" y="2651125"/>
            <a:ext cx="2643188"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r>
              <a:rPr lang="pt-BR" altLang="pt-BR" sz="2200" u="sng" dirty="0" smtClean="0">
                <a:latin typeface="+mj-lt"/>
              </a:rPr>
              <a:t>Resolução</a:t>
            </a:r>
            <a:r>
              <a:rPr lang="pt-BR" altLang="pt-BR" sz="2200" dirty="0" smtClean="0">
                <a:latin typeface="+mj-l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ppt_x</p:attrName>
                                        </p:attrNameLst>
                                      </p:cBhvr>
                                      <p:tavLst>
                                        <p:tav tm="0">
                                          <p:val>
                                            <p:strVal val="#ppt_x-.2"/>
                                          </p:val>
                                        </p:tav>
                                        <p:tav tm="100000">
                                          <p:val>
                                            <p:strVal val="#ppt_x"/>
                                          </p:val>
                                        </p:tav>
                                      </p:tavLst>
                                    </p:anim>
                                    <p:anim calcmode="lin" valueType="num">
                                      <p:cBhvr>
                                        <p:cTn id="8"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
                                        </p:tgtEl>
                                      </p:cBhvr>
                                    </p:animEffect>
                                  </p:childTnLst>
                                </p:cTn>
                              </p:par>
                            </p:childTnLst>
                          </p:cTn>
                        </p:par>
                        <p:par>
                          <p:cTn id="10" fill="hold" nodeType="afterGroup">
                            <p:stCondLst>
                              <p:cond delay="1000"/>
                            </p:stCondLst>
                            <p:childTnLst>
                              <p:par>
                                <p:cTn id="11" presetID="44" presetClass="entr" presetSubtype="0" fill="hold" grpId="0"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anim calcmode="lin" valueType="num">
                                      <p:cBhvr>
                                        <p:cTn id="14"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2">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p:bldP spid="5" grpId="0"/>
      <p:bldP spid="16" grpId="0" animBg="1"/>
      <p:bldP spid="20"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Rot="1" noChangeArrowheads="1"/>
          </p:cNvSpPr>
          <p:nvPr>
            <p:ph type="title"/>
          </p:nvPr>
        </p:nvSpPr>
        <p:spPr>
          <a:xfrm>
            <a:off x="323850" y="1106488"/>
            <a:ext cx="8540750" cy="896937"/>
          </a:xfrm>
        </p:spPr>
        <p:txBody>
          <a:bodyPr/>
          <a:lstStyle/>
          <a:p>
            <a:pPr eaLnBrk="1" hangingPunct="1"/>
            <a:r>
              <a:rPr lang="pt-BR" altLang="pt-BR" sz="2800" b="1" smtClean="0"/>
              <a:t>POTENCIAÇÃO NA FORMA TRIGONOMÉTRICA</a:t>
            </a:r>
            <a:br>
              <a:rPr lang="pt-BR" altLang="pt-BR" sz="2800" b="1" smtClean="0"/>
            </a:br>
            <a:r>
              <a:rPr lang="pt-BR" altLang="pt-BR" sz="2800" b="1" smtClean="0"/>
              <a:t>1ª Fórmula de De Moivre</a:t>
            </a:r>
            <a:br>
              <a:rPr lang="pt-BR" altLang="pt-BR" sz="2800" b="1" smtClean="0"/>
            </a:br>
            <a:endParaRPr lang="pt-BR" altLang="pt-BR" sz="2800" b="1" smtClean="0"/>
          </a:p>
        </p:txBody>
      </p:sp>
      <p:sp>
        <p:nvSpPr>
          <p:cNvPr id="20485" name="Rectangle 5"/>
          <p:cNvSpPr>
            <a:spLocks noChangeArrowheads="1"/>
          </p:cNvSpPr>
          <p:nvPr/>
        </p:nvSpPr>
        <p:spPr bwMode="auto">
          <a:xfrm>
            <a:off x="539750" y="2033588"/>
            <a:ext cx="8353425" cy="1108075"/>
          </a:xfrm>
          <a:prstGeom prst="rect">
            <a:avLst/>
          </a:prstGeom>
          <a:noFill/>
          <a:ln w="9525">
            <a:noFill/>
            <a:miter lim="800000"/>
            <a:headEnd/>
            <a:tailEnd/>
          </a:ln>
        </p:spPr>
        <p:txBody>
          <a:bodyPr anchor="ctr">
            <a:spAutoFit/>
          </a:bodyPr>
          <a:lstStyle/>
          <a:p>
            <a:pPr marL="342900" indent="-342900">
              <a:buClr>
                <a:srgbClr val="002060"/>
              </a:buClr>
              <a:buFont typeface="Wingdings" panose="05000000000000000000" pitchFamily="2" charset="2"/>
              <a:buChar char="v"/>
              <a:defRPr/>
            </a:pPr>
            <a:r>
              <a:rPr lang="pt-BR" sz="2200" dirty="0">
                <a:latin typeface="+mj-lt"/>
              </a:rPr>
              <a:t>Vamos primeiro lembrar que: </a:t>
            </a:r>
            <a:r>
              <a:rPr lang="pt-BR" sz="2200" dirty="0">
                <a:solidFill>
                  <a:srgbClr val="FF0000"/>
                </a:solidFill>
                <a:latin typeface="+mj-lt"/>
              </a:rPr>
              <a:t>Potenciação é uma multiplicação de fatores iguais.</a:t>
            </a:r>
            <a:r>
              <a:rPr lang="pt-BR" sz="2200" dirty="0">
                <a:latin typeface="+mj-lt"/>
              </a:rPr>
              <a:t> Deste modo, sendo dado um número z:</a:t>
            </a:r>
            <a:br>
              <a:rPr lang="pt-BR" sz="2200" dirty="0">
                <a:latin typeface="+mj-lt"/>
              </a:rPr>
            </a:br>
            <a:endParaRPr lang="pt-BR" sz="2200" dirty="0">
              <a:latin typeface="+mj-lt"/>
            </a:endParaRPr>
          </a:p>
        </p:txBody>
      </p:sp>
      <p:graphicFrame>
        <p:nvGraphicFramePr>
          <p:cNvPr id="3" name="Object 2"/>
          <p:cNvGraphicFramePr>
            <a:graphicFrameLocks noChangeAspect="1"/>
          </p:cNvGraphicFramePr>
          <p:nvPr/>
        </p:nvGraphicFramePr>
        <p:xfrm>
          <a:off x="3635375" y="2852738"/>
          <a:ext cx="2193925" cy="430212"/>
        </p:xfrm>
        <a:graphic>
          <a:graphicData uri="http://schemas.openxmlformats.org/presentationml/2006/ole">
            <p:oleObj spid="_x0000_s15370" name="Equação" r:id="rId3" imgW="1295400" imgH="254000" progId="Equation.3">
              <p:embed/>
            </p:oleObj>
          </a:graphicData>
        </a:graphic>
      </p:graphicFrame>
      <p:sp>
        <p:nvSpPr>
          <p:cNvPr id="9" name="Rectangle 5"/>
          <p:cNvSpPr>
            <a:spLocks noChangeArrowheads="1"/>
          </p:cNvSpPr>
          <p:nvPr/>
        </p:nvSpPr>
        <p:spPr bwMode="auto">
          <a:xfrm>
            <a:off x="931863" y="3344863"/>
            <a:ext cx="8969375" cy="430212"/>
          </a:xfrm>
          <a:prstGeom prst="rect">
            <a:avLst/>
          </a:prstGeom>
          <a:noFill/>
          <a:ln w="9525">
            <a:noFill/>
            <a:miter lim="800000"/>
            <a:headEnd/>
            <a:tailEnd/>
          </a:ln>
        </p:spPr>
        <p:txBody>
          <a:bodyPr anchor="ctr">
            <a:spAutoFit/>
          </a:bodyPr>
          <a:lstStyle/>
          <a:p>
            <a:pPr>
              <a:defRPr/>
            </a:pPr>
            <a:r>
              <a:rPr lang="pt-BR" sz="2200" dirty="0">
                <a:latin typeface="+mj-lt"/>
              </a:rPr>
              <a:t>Para calcularmos </a:t>
            </a:r>
            <a:r>
              <a:rPr lang="pt-BR" sz="2200" dirty="0" err="1">
                <a:latin typeface="+mj-lt"/>
              </a:rPr>
              <a:t>z</a:t>
            </a:r>
            <a:r>
              <a:rPr lang="pt-BR" sz="2200" baseline="30000" dirty="0" err="1">
                <a:latin typeface="+mj-lt"/>
              </a:rPr>
              <a:t>n</a:t>
            </a:r>
            <a:r>
              <a:rPr lang="pt-BR" sz="2200" dirty="0">
                <a:latin typeface="+mj-lt"/>
              </a:rPr>
              <a:t> fazemos:</a:t>
            </a:r>
          </a:p>
        </p:txBody>
      </p:sp>
      <p:graphicFrame>
        <p:nvGraphicFramePr>
          <p:cNvPr id="8" name="Object 8"/>
          <p:cNvGraphicFramePr>
            <a:graphicFrameLocks noChangeAspect="1"/>
          </p:cNvGraphicFramePr>
          <p:nvPr/>
        </p:nvGraphicFramePr>
        <p:xfrm>
          <a:off x="1598613" y="3917950"/>
          <a:ext cx="2397125" cy="349250"/>
        </p:xfrm>
        <a:graphic>
          <a:graphicData uri="http://schemas.openxmlformats.org/presentationml/2006/ole">
            <p:oleObj spid="_x0000_s15371" name="Equação" r:id="rId4" imgW="1308100" imgH="190500" progId="Equation.3">
              <p:embed/>
            </p:oleObj>
          </a:graphicData>
        </a:graphic>
      </p:graphicFrame>
      <p:graphicFrame>
        <p:nvGraphicFramePr>
          <p:cNvPr id="5" name="Object 6"/>
          <p:cNvGraphicFramePr>
            <a:graphicFrameLocks noChangeAspect="1"/>
          </p:cNvGraphicFramePr>
          <p:nvPr/>
        </p:nvGraphicFramePr>
        <p:xfrm>
          <a:off x="1633538" y="4479925"/>
          <a:ext cx="6280150" cy="430213"/>
        </p:xfrm>
        <a:graphic>
          <a:graphicData uri="http://schemas.openxmlformats.org/presentationml/2006/ole">
            <p:oleObj spid="_x0000_s15372" name="Equação" r:id="rId5" imgW="3708400" imgH="254000" progId="Equation.3">
              <p:embed/>
            </p:oleObj>
          </a:graphicData>
        </a:graphic>
      </p:graphicFrame>
      <p:graphicFrame>
        <p:nvGraphicFramePr>
          <p:cNvPr id="6" name="Object 5"/>
          <p:cNvGraphicFramePr>
            <a:graphicFrameLocks noChangeAspect="1"/>
          </p:cNvGraphicFramePr>
          <p:nvPr/>
        </p:nvGraphicFramePr>
        <p:xfrm>
          <a:off x="1633538" y="5054600"/>
          <a:ext cx="5205412" cy="474663"/>
        </p:xfrm>
        <a:graphic>
          <a:graphicData uri="http://schemas.openxmlformats.org/presentationml/2006/ole">
            <p:oleObj spid="_x0000_s15373" name="Equação" r:id="rId6" imgW="3073400" imgH="279400" progId="Equation.3">
              <p:embed/>
            </p:oleObj>
          </a:graphicData>
        </a:graphic>
      </p:graphicFrame>
      <p:graphicFrame>
        <p:nvGraphicFramePr>
          <p:cNvPr id="7" name="Object 9"/>
          <p:cNvGraphicFramePr>
            <a:graphicFrameLocks noChangeAspect="1"/>
          </p:cNvGraphicFramePr>
          <p:nvPr/>
        </p:nvGraphicFramePr>
        <p:xfrm>
          <a:off x="3113088" y="5762625"/>
          <a:ext cx="3205162" cy="473075"/>
        </p:xfrm>
        <a:graphic>
          <a:graphicData uri="http://schemas.openxmlformats.org/presentationml/2006/ole">
            <p:oleObj spid="_x0000_s15374" name="Equação" r:id="rId7" imgW="1892300" imgH="279400" progId="Equation.3">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ppt_x</p:attrName>
                                        </p:attrNameLst>
                                      </p:cBhvr>
                                      <p:tavLst>
                                        <p:tav tm="0">
                                          <p:val>
                                            <p:strVal val="#ppt_x-.2"/>
                                          </p:val>
                                        </p:tav>
                                        <p:tav tm="100000">
                                          <p:val>
                                            <p:strVal val="#ppt_x"/>
                                          </p:val>
                                        </p:tav>
                                      </p:tavLst>
                                    </p:anim>
                                    <p:anim calcmode="lin" valueType="num">
                                      <p:cBhvr>
                                        <p:cTn id="8" dur="1000" fill="hold"/>
                                        <p:tgtEl>
                                          <p:spTgt spid="9218"/>
                                        </p:tgtEl>
                                        <p:attrNameLst>
                                          <p:attrName>ppt_y</p:attrName>
                                        </p:attrNameLst>
                                      </p:cBhvr>
                                      <p:tavLst>
                                        <p:tav tm="0">
                                          <p:val>
                                            <p:strVal val="#ppt_y"/>
                                          </p:val>
                                        </p:tav>
                                        <p:tav tm="100000">
                                          <p:val>
                                            <p:strVal val="#ppt_y"/>
                                          </p:val>
                                        </p:tav>
                                      </p:tavLst>
                                    </p:anim>
                                    <p:animEffect transition="in" filter="wipe(right)" prLst="gradientSize: 0.1">
                                      <p:cBhvr>
                                        <p:cTn id="9" dur="1000"/>
                                        <p:tgtEl>
                                          <p:spTgt spid="9218"/>
                                        </p:tgtEl>
                                      </p:cBhvr>
                                    </p:animEffec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20485"/>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20485"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ChangeArrowheads="1"/>
          </p:cNvSpPr>
          <p:nvPr/>
        </p:nvSpPr>
        <p:spPr bwMode="auto">
          <a:xfrm>
            <a:off x="1187450" y="1773238"/>
            <a:ext cx="7273925" cy="3478212"/>
          </a:xfrm>
          <a:prstGeom prst="rect">
            <a:avLst/>
          </a:prstGeom>
          <a:noFill/>
          <a:ln w="9525">
            <a:noFill/>
            <a:miter lim="800000"/>
            <a:headEnd/>
            <a:tailEnd/>
          </a:ln>
        </p:spPr>
        <p:txBody>
          <a:bodyPr anchor="ctr">
            <a:spAutoFit/>
          </a:bodyPr>
          <a:lstStyle/>
          <a:p>
            <a:pPr algn="just">
              <a:defRPr/>
            </a:pPr>
            <a:r>
              <a:rPr lang="pt-BR" sz="2200" b="1" u="sng" dirty="0">
                <a:latin typeface="+mj-lt"/>
              </a:rPr>
              <a:t>Conclusão</a:t>
            </a:r>
            <a:r>
              <a:rPr lang="pt-BR" sz="2200" dirty="0">
                <a:latin typeface="+mj-lt"/>
              </a:rPr>
              <a:t>: na potenciação de dois números z e w na forma trigonométrica:</a:t>
            </a:r>
          </a:p>
          <a:p>
            <a:pPr algn="just">
              <a:defRPr/>
            </a:pPr>
            <a:endParaRPr lang="pt-BR" sz="2200" dirty="0">
              <a:latin typeface="+mj-lt"/>
            </a:endParaRPr>
          </a:p>
          <a:p>
            <a:pPr marL="342900" indent="-342900">
              <a:buClr>
                <a:srgbClr val="002060"/>
              </a:buClr>
              <a:buSzPct val="100000"/>
              <a:buFont typeface="Wingdings" panose="05000000000000000000" pitchFamily="2" charset="2"/>
              <a:buChar char="ü"/>
              <a:defRPr/>
            </a:pPr>
            <a:r>
              <a:rPr lang="pt-BR" sz="2200" dirty="0">
                <a:latin typeface="+mj-lt"/>
              </a:rPr>
              <a:t> O módulo da potência é A POTÊNCIA DO MÓDULO:</a:t>
            </a:r>
          </a:p>
          <a:p>
            <a:pPr>
              <a:buClr>
                <a:srgbClr val="002060"/>
              </a:buClr>
              <a:buSzPct val="100000"/>
              <a:defRPr/>
            </a:pPr>
            <a:endParaRPr lang="pt-BR" sz="2200" dirty="0">
              <a:latin typeface="+mj-lt"/>
            </a:endParaRPr>
          </a:p>
          <a:p>
            <a:pPr>
              <a:buClr>
                <a:srgbClr val="002060"/>
              </a:buClr>
              <a:buSzPct val="100000"/>
              <a:defRPr/>
            </a:pPr>
            <a:endParaRPr lang="pt-BR" sz="2200" dirty="0">
              <a:latin typeface="+mj-lt"/>
            </a:endParaRPr>
          </a:p>
          <a:p>
            <a:pPr>
              <a:buClr>
                <a:srgbClr val="002060"/>
              </a:buClr>
              <a:buSzPct val="100000"/>
              <a:defRPr/>
            </a:pPr>
            <a:endParaRPr lang="pt-BR" sz="2200" dirty="0">
              <a:latin typeface="+mj-lt"/>
            </a:endParaRPr>
          </a:p>
          <a:p>
            <a:pPr marL="342900" indent="-342900">
              <a:buClr>
                <a:srgbClr val="002060"/>
              </a:buClr>
              <a:buSzPct val="100000"/>
              <a:buFont typeface="Wingdings" panose="05000000000000000000" pitchFamily="2" charset="2"/>
              <a:buChar char="ü"/>
              <a:defRPr/>
            </a:pPr>
            <a:r>
              <a:rPr lang="pt-BR" sz="2200" dirty="0">
                <a:latin typeface="+mj-lt"/>
              </a:rPr>
              <a:t> O argumento da potência é O PRODUTO DO EXPOENTE PELO ARGUMENTO:</a:t>
            </a:r>
            <a:br>
              <a:rPr lang="pt-BR" sz="2200" dirty="0">
                <a:latin typeface="+mj-lt"/>
              </a:rPr>
            </a:br>
            <a:endParaRPr lang="pt-BR" sz="2200" dirty="0">
              <a:latin typeface="+mj-lt"/>
            </a:endParaRPr>
          </a:p>
        </p:txBody>
      </p:sp>
      <p:pic>
        <p:nvPicPr>
          <p:cNvPr id="16387" name="Picture 4" descr="http://www.fotosdahora.com.br/gifs_animados/gifs/16Objetos//lampada_ideia.gif"/>
          <p:cNvPicPr>
            <a:picLocks noChangeAspect="1" noChangeArrowheads="1" noCrop="1"/>
          </p:cNvPicPr>
          <p:nvPr/>
        </p:nvPicPr>
        <p:blipFill>
          <a:blip r:embed="rId2">
            <a:extLst>
              <a:ext uri="{28A0092B-C50C-407E-A947-70E740481C1C}">
                <a14:useLocalDpi xmlns:a14="http://schemas.microsoft.com/office/drawing/2010/main" xmlns="" val="0"/>
              </a:ext>
            </a:extLst>
          </a:blip>
          <a:srcRect/>
          <a:stretch>
            <a:fillRect/>
          </a:stretch>
        </p:blipFill>
        <p:spPr bwMode="auto">
          <a:xfrm>
            <a:off x="406400" y="720725"/>
            <a:ext cx="1009650" cy="115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88" name="Retângulo 5"/>
          <p:cNvSpPr>
            <a:spLocks noChangeArrowheads="1"/>
          </p:cNvSpPr>
          <p:nvPr/>
        </p:nvSpPr>
        <p:spPr bwMode="auto">
          <a:xfrm rot="-5400000">
            <a:off x="-1049338" y="2038351"/>
            <a:ext cx="28035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pt-BR" altLang="pt-BR" sz="1000">
                <a:latin typeface="Garamond" pitchFamily="18" charset="0"/>
              </a:rPr>
              <a:t>http://www.fotosdahora.com.br/gifs_animados/gifs/16Objetos//lampada_ideia.gif</a:t>
            </a:r>
          </a:p>
        </p:txBody>
      </p:sp>
      <p:sp>
        <p:nvSpPr>
          <p:cNvPr id="7" name="Text Box 15"/>
          <p:cNvSpPr txBox="1">
            <a:spLocks noChangeArrowheads="1"/>
          </p:cNvSpPr>
          <p:nvPr/>
        </p:nvSpPr>
        <p:spPr bwMode="auto">
          <a:xfrm>
            <a:off x="3394075" y="3289300"/>
            <a:ext cx="3527425" cy="576263"/>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marL="0" indent="0" algn="just" eaLnBrk="1" hangingPunct="1">
              <a:buClr>
                <a:srgbClr val="3333CC"/>
              </a:buClr>
              <a:buSzPct val="90000"/>
              <a:defRPr/>
            </a:pPr>
            <a:r>
              <a:rPr lang="pt-BR" altLang="pt-BR" sz="2200" dirty="0" smtClean="0">
                <a:latin typeface="+mj-lt"/>
              </a:rPr>
              <a:t> |</a:t>
            </a:r>
            <a:r>
              <a:rPr lang="pt-BR" altLang="pt-BR" sz="2200" dirty="0" err="1" smtClean="0">
                <a:latin typeface="+mj-lt"/>
              </a:rPr>
              <a:t>z</a:t>
            </a:r>
            <a:r>
              <a:rPr lang="pt-BR" altLang="pt-BR" sz="2200" baseline="30000" dirty="0" err="1" smtClean="0">
                <a:latin typeface="+mj-lt"/>
              </a:rPr>
              <a:t>k</a:t>
            </a:r>
            <a:r>
              <a:rPr lang="pt-BR" altLang="pt-BR" sz="2200" dirty="0" smtClean="0">
                <a:latin typeface="+mj-lt"/>
              </a:rPr>
              <a:t>| = </a:t>
            </a:r>
            <a:r>
              <a:rPr lang="pt-BR" altLang="pt-BR" sz="2200" dirty="0" err="1" smtClean="0">
                <a:latin typeface="+mj-lt"/>
              </a:rPr>
              <a:t>r</a:t>
            </a:r>
            <a:r>
              <a:rPr lang="pt-BR" altLang="pt-BR" sz="2200" baseline="30000" dirty="0" err="1" smtClean="0">
                <a:latin typeface="+mj-lt"/>
              </a:rPr>
              <a:t>k</a:t>
            </a:r>
            <a:r>
              <a:rPr lang="pt-BR" altLang="pt-BR" sz="2200" dirty="0" smtClean="0">
                <a:latin typeface="+mj-lt"/>
              </a:rPr>
              <a:t> = |</a:t>
            </a:r>
            <a:r>
              <a:rPr lang="pt-BR" altLang="pt-BR" sz="2200" dirty="0" err="1" smtClean="0">
                <a:latin typeface="+mj-lt"/>
              </a:rPr>
              <a:t>z|</a:t>
            </a:r>
            <a:r>
              <a:rPr lang="pt-BR" altLang="pt-BR" sz="2200" baseline="30000" dirty="0" err="1" smtClean="0">
                <a:latin typeface="+mj-lt"/>
              </a:rPr>
              <a:t>k</a:t>
            </a:r>
            <a:endParaRPr lang="el-GR" altLang="pt-BR" sz="2200" baseline="30000" dirty="0" smtClean="0">
              <a:latin typeface="+mj-lt"/>
            </a:endParaRPr>
          </a:p>
        </p:txBody>
      </p:sp>
      <p:sp>
        <p:nvSpPr>
          <p:cNvPr id="8" name="Text Box 16"/>
          <p:cNvSpPr txBox="1">
            <a:spLocks noChangeArrowheads="1"/>
          </p:cNvSpPr>
          <p:nvPr/>
        </p:nvSpPr>
        <p:spPr bwMode="auto">
          <a:xfrm>
            <a:off x="3276600" y="4983163"/>
            <a:ext cx="5184775" cy="576262"/>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marL="0" indent="0" algn="just" eaLnBrk="1" hangingPunct="1">
              <a:buClr>
                <a:srgbClr val="3333CC"/>
              </a:buClr>
              <a:buSzPct val="90000"/>
              <a:defRPr/>
            </a:pPr>
            <a:r>
              <a:rPr lang="pt-BR" altLang="pt-BR" sz="2200" dirty="0" smtClean="0">
                <a:latin typeface="+mj-lt"/>
              </a:rPr>
              <a:t> </a:t>
            </a:r>
            <a:r>
              <a:rPr lang="pt-BR" altLang="pt-BR" sz="2200" dirty="0" err="1" smtClean="0">
                <a:latin typeface="+mj-lt"/>
              </a:rPr>
              <a:t>arg</a:t>
            </a:r>
            <a:r>
              <a:rPr lang="pt-BR" altLang="pt-BR" sz="2200" dirty="0" smtClean="0">
                <a:latin typeface="+mj-lt"/>
              </a:rPr>
              <a:t>(</a:t>
            </a:r>
            <a:r>
              <a:rPr lang="pt-BR" altLang="pt-BR" sz="2200" dirty="0" err="1" smtClean="0">
                <a:latin typeface="+mj-lt"/>
              </a:rPr>
              <a:t>z</a:t>
            </a:r>
            <a:r>
              <a:rPr lang="pt-BR" altLang="pt-BR" sz="2200" baseline="30000" dirty="0" err="1" smtClean="0">
                <a:latin typeface="+mj-lt"/>
              </a:rPr>
              <a:t>k</a:t>
            </a:r>
            <a:r>
              <a:rPr lang="pt-BR" altLang="pt-BR" sz="2200" dirty="0" smtClean="0">
                <a:latin typeface="+mj-lt"/>
              </a:rPr>
              <a:t>) = k.</a:t>
            </a:r>
            <a:r>
              <a:rPr lang="el-GR" altLang="pt-BR" sz="2200" dirty="0" smtClean="0">
                <a:latin typeface="+mj-lt"/>
              </a:rPr>
              <a:t>α</a:t>
            </a:r>
            <a:r>
              <a:rPr lang="pt-BR" altLang="pt-BR" sz="2200" dirty="0" smtClean="0">
                <a:latin typeface="+mj-lt"/>
              </a:rPr>
              <a:t> = k . </a:t>
            </a:r>
            <a:r>
              <a:rPr lang="pt-BR" altLang="pt-BR" sz="2200" dirty="0" err="1" smtClean="0">
                <a:latin typeface="+mj-lt"/>
              </a:rPr>
              <a:t>arg</a:t>
            </a:r>
            <a:r>
              <a:rPr lang="pt-BR" altLang="pt-BR" sz="2200" dirty="0" smtClean="0">
                <a:latin typeface="+mj-lt"/>
              </a:rPr>
              <a:t>(z)</a:t>
            </a:r>
            <a:endParaRPr lang="el-GR" altLang="pt-BR" sz="2200" baseline="30000" dirty="0" smtClean="0">
              <a:latin typeface="+mj-l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5">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0485">
                                            <p:txEl>
                                              <p:pRg st="6" end="6"/>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grpId="0" nodeType="afterEffect">
                                  <p:stCondLst>
                                    <p:cond delay="50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p:bldP spid="7" grpId="0" build="p"/>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7" name="Object 6"/>
          <p:cNvGraphicFramePr>
            <a:graphicFrameLocks noChangeAspect="1"/>
          </p:cNvGraphicFramePr>
          <p:nvPr/>
        </p:nvGraphicFramePr>
        <p:xfrm>
          <a:off x="1165225" y="3355975"/>
          <a:ext cx="3162300" cy="449263"/>
        </p:xfrm>
        <a:graphic>
          <a:graphicData uri="http://schemas.openxmlformats.org/presentationml/2006/ole">
            <p:oleObj spid="_x0000_s17417" name="Equação" r:id="rId4" imgW="1790700" imgH="254000" progId="Equation.3">
              <p:embed/>
            </p:oleObj>
          </a:graphicData>
        </a:graphic>
      </p:graphicFrame>
      <p:sp>
        <p:nvSpPr>
          <p:cNvPr id="3" name="Text Box 1026"/>
          <p:cNvSpPr txBox="1">
            <a:spLocks noChangeArrowheads="1"/>
          </p:cNvSpPr>
          <p:nvPr/>
        </p:nvSpPr>
        <p:spPr bwMode="auto">
          <a:xfrm>
            <a:off x="539750" y="2011363"/>
            <a:ext cx="8569325" cy="431800"/>
          </a:xfrm>
          <a:prstGeom prst="rect">
            <a:avLst/>
          </a:prstGeom>
          <a:noFill/>
          <a:ln w="9525">
            <a:noFill/>
            <a:miter lim="800000"/>
            <a:headEnd/>
            <a:tailEnd/>
          </a:ln>
        </p:spPr>
        <p:txBody>
          <a:bodyPr>
            <a:spAutoFit/>
          </a:bodyPr>
          <a:lstStyle/>
          <a:p>
            <a:pPr marL="342900" indent="-342900" algn="just" fontAlgn="auto">
              <a:spcBef>
                <a:spcPct val="50000"/>
              </a:spcBef>
              <a:spcAft>
                <a:spcPts val="0"/>
              </a:spcAft>
              <a:buClr>
                <a:srgbClr val="002060"/>
              </a:buClr>
              <a:buFont typeface="Wingdings" panose="05000000000000000000" pitchFamily="2" charset="2"/>
              <a:buChar char="v"/>
              <a:defRPr/>
            </a:pPr>
            <a:r>
              <a:rPr lang="pt-BR" sz="2200" dirty="0">
                <a:latin typeface="+mj-lt"/>
              </a:rPr>
              <a:t>Dado z = 2(cos30</a:t>
            </a:r>
            <a:r>
              <a:rPr lang="pt-BR" sz="2200" dirty="0">
                <a:latin typeface="+mj-lt"/>
                <a:sym typeface="Symbol"/>
              </a:rPr>
              <a:t></a:t>
            </a:r>
            <a:r>
              <a:rPr lang="pt-BR" sz="2200" dirty="0">
                <a:latin typeface="+mj-lt"/>
              </a:rPr>
              <a:t> + isen30</a:t>
            </a:r>
            <a:r>
              <a:rPr lang="pt-BR" sz="2200" dirty="0">
                <a:latin typeface="+mj-lt"/>
                <a:sym typeface="Symbol"/>
              </a:rPr>
              <a:t></a:t>
            </a:r>
            <a:r>
              <a:rPr lang="pt-BR" sz="2200" dirty="0">
                <a:latin typeface="+mj-lt"/>
              </a:rPr>
              <a:t>), obtenha a forma trigonométrica de </a:t>
            </a:r>
            <a:r>
              <a:rPr lang="pt-BR" sz="2200" dirty="0"/>
              <a:t>z</a:t>
            </a:r>
            <a:r>
              <a:rPr lang="pt-BR" sz="2200" baseline="30000" dirty="0"/>
              <a:t>3</a:t>
            </a:r>
            <a:r>
              <a:rPr lang="pt-BR" sz="2200" dirty="0">
                <a:latin typeface="+mj-lt"/>
              </a:rPr>
              <a:t>.</a:t>
            </a:r>
          </a:p>
        </p:txBody>
      </p:sp>
      <p:sp>
        <p:nvSpPr>
          <p:cNvPr id="13" name="Retângulo 12"/>
          <p:cNvSpPr/>
          <p:nvPr/>
        </p:nvSpPr>
        <p:spPr bwMode="auto">
          <a:xfrm>
            <a:off x="941388" y="2663825"/>
            <a:ext cx="1444625" cy="431800"/>
          </a:xfrm>
          <a:prstGeom prst="rect">
            <a:avLst/>
          </a:prstGeom>
        </p:spPr>
        <p:txBody>
          <a:bodyPr wrap="none">
            <a:spAutoFit/>
          </a:bodyPr>
          <a:lstStyle/>
          <a:p>
            <a:pPr fontAlgn="auto">
              <a:spcBef>
                <a:spcPts val="0"/>
              </a:spcBef>
              <a:spcAft>
                <a:spcPts val="0"/>
              </a:spcAft>
              <a:defRPr/>
            </a:pPr>
            <a:r>
              <a:rPr lang="pt-BR" sz="2200" u="sng" dirty="0">
                <a:latin typeface="+mj-lt"/>
              </a:rPr>
              <a:t>Resolução</a:t>
            </a:r>
            <a:r>
              <a:rPr lang="pt-BR" sz="2200" dirty="0">
                <a:latin typeface="+mj-lt"/>
              </a:rPr>
              <a:t>:</a:t>
            </a:r>
          </a:p>
        </p:txBody>
      </p:sp>
      <p:graphicFrame>
        <p:nvGraphicFramePr>
          <p:cNvPr id="57350" name="Object 4"/>
          <p:cNvGraphicFramePr>
            <a:graphicFrameLocks noChangeAspect="1"/>
          </p:cNvGraphicFramePr>
          <p:nvPr/>
        </p:nvGraphicFramePr>
        <p:xfrm>
          <a:off x="1143000" y="3949700"/>
          <a:ext cx="2762250" cy="415925"/>
        </p:xfrm>
        <a:graphic>
          <a:graphicData uri="http://schemas.openxmlformats.org/presentationml/2006/ole">
            <p:oleObj spid="_x0000_s17418" name="Equação" r:id="rId5" imgW="1511300" imgH="228600" progId="Equation.3">
              <p:embed/>
            </p:oleObj>
          </a:graphicData>
        </a:graphic>
      </p:graphicFrame>
      <p:sp>
        <p:nvSpPr>
          <p:cNvPr id="11270" name="Text Box 1026"/>
          <p:cNvSpPr txBox="1">
            <a:spLocks noChangeArrowheads="1"/>
          </p:cNvSpPr>
          <p:nvPr/>
        </p:nvSpPr>
        <p:spPr bwMode="auto">
          <a:xfrm>
            <a:off x="468313" y="1033463"/>
            <a:ext cx="7920037"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pt-BR" altLang="pt-BR" sz="2800" b="1">
                <a:cs typeface="Arial" charset="0"/>
              </a:rPr>
              <a:t>Exemplo 1</a:t>
            </a:r>
          </a:p>
        </p:txBody>
      </p:sp>
      <p:graphicFrame>
        <p:nvGraphicFramePr>
          <p:cNvPr id="2" name="Objeto 1"/>
          <p:cNvGraphicFramePr>
            <a:graphicFrameLocks noChangeAspect="1"/>
          </p:cNvGraphicFramePr>
          <p:nvPr/>
        </p:nvGraphicFramePr>
        <p:xfrm>
          <a:off x="1165225" y="5218113"/>
          <a:ext cx="742950" cy="371475"/>
        </p:xfrm>
        <a:graphic>
          <a:graphicData uri="http://schemas.openxmlformats.org/presentationml/2006/ole">
            <p:oleObj spid="_x0000_s17419" name="Equação" r:id="rId6" imgW="406048" imgH="203024" progId="Equation.3">
              <p:embed/>
            </p:oleObj>
          </a:graphicData>
        </a:graphic>
      </p:graphicFrame>
      <p:graphicFrame>
        <p:nvGraphicFramePr>
          <p:cNvPr id="4" name="Objeto 3"/>
          <p:cNvGraphicFramePr>
            <a:graphicFrameLocks noChangeAspect="1"/>
          </p:cNvGraphicFramePr>
          <p:nvPr/>
        </p:nvGraphicFramePr>
        <p:xfrm>
          <a:off x="1128713" y="4581525"/>
          <a:ext cx="1439862" cy="415925"/>
        </p:xfrm>
        <a:graphic>
          <a:graphicData uri="http://schemas.openxmlformats.org/presentationml/2006/ole">
            <p:oleObj spid="_x0000_s17420" name="Equação" r:id="rId7" imgW="787400" imgH="228600" progId="Equation.3">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1270"/>
                                        </p:tgtEl>
                                        <p:attrNameLst>
                                          <p:attrName>style.visibility</p:attrName>
                                        </p:attrNameLst>
                                      </p:cBhvr>
                                      <p:to>
                                        <p:strVal val="visible"/>
                                      </p:to>
                                    </p:set>
                                    <p:anim calcmode="lin" valueType="num">
                                      <p:cBhvr>
                                        <p:cTn id="7" dur="1000" fill="hold"/>
                                        <p:tgtEl>
                                          <p:spTgt spid="11270"/>
                                        </p:tgtEl>
                                        <p:attrNameLst>
                                          <p:attrName>ppt_x</p:attrName>
                                        </p:attrNameLst>
                                      </p:cBhvr>
                                      <p:tavLst>
                                        <p:tav tm="0">
                                          <p:val>
                                            <p:strVal val="#ppt_x-.2"/>
                                          </p:val>
                                        </p:tav>
                                        <p:tav tm="100000">
                                          <p:val>
                                            <p:strVal val="#ppt_x"/>
                                          </p:val>
                                        </p:tav>
                                      </p:tavLst>
                                    </p:anim>
                                    <p:anim calcmode="lin" valueType="num">
                                      <p:cBhvr>
                                        <p:cTn id="8" dur="1000" fill="hold"/>
                                        <p:tgtEl>
                                          <p:spTgt spid="1127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270"/>
                                        </p:tgtEl>
                                      </p:cBhvr>
                                    </p:animEffec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819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735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12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8"/>
          <p:cNvGraphicFramePr>
            <a:graphicFrameLocks noChangeAspect="1"/>
          </p:cNvGraphicFramePr>
          <p:nvPr/>
        </p:nvGraphicFramePr>
        <p:xfrm>
          <a:off x="1230313" y="3252788"/>
          <a:ext cx="1887537" cy="422275"/>
        </p:xfrm>
        <a:graphic>
          <a:graphicData uri="http://schemas.openxmlformats.org/presentationml/2006/ole">
            <p:oleObj spid="_x0000_s18442" name="Equação" r:id="rId3" imgW="1079032" imgH="241195" progId="Equation.3">
              <p:embed/>
            </p:oleObj>
          </a:graphicData>
        </a:graphic>
      </p:graphicFrame>
      <p:sp>
        <p:nvSpPr>
          <p:cNvPr id="3" name="Text Box 1026"/>
          <p:cNvSpPr txBox="1">
            <a:spLocks noChangeArrowheads="1"/>
          </p:cNvSpPr>
          <p:nvPr/>
        </p:nvSpPr>
        <p:spPr bwMode="auto">
          <a:xfrm>
            <a:off x="682625" y="1990725"/>
            <a:ext cx="8569325" cy="430213"/>
          </a:xfrm>
          <a:prstGeom prst="rect">
            <a:avLst/>
          </a:prstGeom>
          <a:noFill/>
          <a:ln w="9525">
            <a:noFill/>
            <a:miter lim="800000"/>
            <a:headEnd/>
            <a:tailEnd/>
          </a:ln>
        </p:spPr>
        <p:txBody>
          <a:bodyPr>
            <a:spAutoFit/>
          </a:bodyPr>
          <a:lstStyle/>
          <a:p>
            <a:pPr marL="342900" indent="-342900" algn="just" fontAlgn="auto">
              <a:spcBef>
                <a:spcPct val="50000"/>
              </a:spcBef>
              <a:spcAft>
                <a:spcPts val="0"/>
              </a:spcAft>
              <a:buClr>
                <a:srgbClr val="002060"/>
              </a:buClr>
              <a:buFont typeface="Wingdings" panose="05000000000000000000" pitchFamily="2" charset="2"/>
              <a:buChar char="v"/>
              <a:defRPr/>
            </a:pPr>
            <a:r>
              <a:rPr lang="pt-BR" sz="2200" dirty="0">
                <a:latin typeface="+mj-lt"/>
              </a:rPr>
              <a:t>Calcule z</a:t>
            </a:r>
            <a:r>
              <a:rPr lang="pt-BR" sz="2200" baseline="30000" dirty="0">
                <a:latin typeface="+mj-lt"/>
              </a:rPr>
              <a:t>5 </a:t>
            </a:r>
            <a:r>
              <a:rPr lang="pt-BR" sz="2200" dirty="0">
                <a:latin typeface="+mj-lt"/>
              </a:rPr>
              <a:t>onde z = 2 + 2i</a:t>
            </a:r>
            <a:r>
              <a:rPr lang="pt-BR" sz="2200" dirty="0">
                <a:latin typeface="+mj-lt"/>
                <a:sym typeface="Symbol"/>
              </a:rPr>
              <a:t></a:t>
            </a:r>
            <a:r>
              <a:rPr lang="pt-BR" sz="2200" dirty="0">
                <a:latin typeface="+mj-lt"/>
              </a:rPr>
              <a:t>3.</a:t>
            </a:r>
          </a:p>
        </p:txBody>
      </p:sp>
      <p:sp>
        <p:nvSpPr>
          <p:cNvPr id="4" name="Retângulo 3"/>
          <p:cNvSpPr/>
          <p:nvPr/>
        </p:nvSpPr>
        <p:spPr bwMode="auto">
          <a:xfrm>
            <a:off x="1116013" y="4510088"/>
            <a:ext cx="808037" cy="431800"/>
          </a:xfrm>
          <a:prstGeom prst="rect">
            <a:avLst/>
          </a:prstGeom>
        </p:spPr>
        <p:txBody>
          <a:bodyPr wrap="none">
            <a:spAutoFit/>
          </a:bodyPr>
          <a:lstStyle/>
          <a:p>
            <a:pPr fontAlgn="auto">
              <a:spcBef>
                <a:spcPts val="0"/>
              </a:spcBef>
              <a:spcAft>
                <a:spcPts val="0"/>
              </a:spcAft>
              <a:defRPr/>
            </a:pPr>
            <a:r>
              <a:rPr lang="pt-BR" sz="2200" dirty="0">
                <a:latin typeface="+mj-lt"/>
              </a:rPr>
              <a:t>Logo:</a:t>
            </a:r>
          </a:p>
        </p:txBody>
      </p:sp>
      <p:graphicFrame>
        <p:nvGraphicFramePr>
          <p:cNvPr id="5" name="Object 7"/>
          <p:cNvGraphicFramePr>
            <a:graphicFrameLocks noChangeAspect="1"/>
          </p:cNvGraphicFramePr>
          <p:nvPr/>
        </p:nvGraphicFramePr>
        <p:xfrm>
          <a:off x="1390650" y="3760788"/>
          <a:ext cx="5103813" cy="844550"/>
        </p:xfrm>
        <a:graphic>
          <a:graphicData uri="http://schemas.openxmlformats.org/presentationml/2006/ole">
            <p:oleObj spid="_x0000_s18443" name="Equação" r:id="rId4" imgW="2921000" imgH="482600" progId="Equation.3">
              <p:embed/>
            </p:oleObj>
          </a:graphicData>
        </a:graphic>
      </p:graphicFrame>
      <p:graphicFrame>
        <p:nvGraphicFramePr>
          <p:cNvPr id="6" name="Object 6"/>
          <p:cNvGraphicFramePr>
            <a:graphicFrameLocks noChangeAspect="1"/>
          </p:cNvGraphicFramePr>
          <p:nvPr/>
        </p:nvGraphicFramePr>
        <p:xfrm>
          <a:off x="1235075" y="4791075"/>
          <a:ext cx="5149850" cy="887413"/>
        </p:xfrm>
        <a:graphic>
          <a:graphicData uri="http://schemas.openxmlformats.org/presentationml/2006/ole">
            <p:oleObj spid="_x0000_s18444" name="Equação" r:id="rId5" imgW="2946400" imgH="508000" progId="Equation.3">
              <p:embed/>
            </p:oleObj>
          </a:graphicData>
        </a:graphic>
      </p:graphicFrame>
      <p:graphicFrame>
        <p:nvGraphicFramePr>
          <p:cNvPr id="7" name="Object 9"/>
          <p:cNvGraphicFramePr>
            <a:graphicFrameLocks noChangeAspect="1"/>
          </p:cNvGraphicFramePr>
          <p:nvPr/>
        </p:nvGraphicFramePr>
        <p:xfrm>
          <a:off x="1249363" y="5592763"/>
          <a:ext cx="2043112" cy="420687"/>
        </p:xfrm>
        <a:graphic>
          <a:graphicData uri="http://schemas.openxmlformats.org/presentationml/2006/ole">
            <p:oleObj spid="_x0000_s18445" name="Equação" r:id="rId6" imgW="1168400" imgH="241300" progId="Equation.3">
              <p:embed/>
            </p:oleObj>
          </a:graphicData>
        </a:graphic>
      </p:graphicFrame>
      <p:sp>
        <p:nvSpPr>
          <p:cNvPr id="12296" name="Text Box 1026"/>
          <p:cNvSpPr txBox="1">
            <a:spLocks noChangeArrowheads="1"/>
          </p:cNvSpPr>
          <p:nvPr/>
        </p:nvSpPr>
        <p:spPr bwMode="auto">
          <a:xfrm>
            <a:off x="468313" y="1033463"/>
            <a:ext cx="7920037"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pt-BR" altLang="pt-BR" sz="2800" b="1">
                <a:cs typeface="Arial" charset="0"/>
              </a:rPr>
              <a:t>Exemplo 2</a:t>
            </a:r>
          </a:p>
        </p:txBody>
      </p:sp>
      <p:sp>
        <p:nvSpPr>
          <p:cNvPr id="11" name="Retângulo 10"/>
          <p:cNvSpPr/>
          <p:nvPr/>
        </p:nvSpPr>
        <p:spPr bwMode="auto">
          <a:xfrm>
            <a:off x="1117600" y="2636838"/>
            <a:ext cx="1444625" cy="430212"/>
          </a:xfrm>
          <a:prstGeom prst="rect">
            <a:avLst/>
          </a:prstGeom>
        </p:spPr>
        <p:txBody>
          <a:bodyPr wrap="none">
            <a:spAutoFit/>
          </a:bodyPr>
          <a:lstStyle/>
          <a:p>
            <a:pPr fontAlgn="auto">
              <a:spcBef>
                <a:spcPts val="0"/>
              </a:spcBef>
              <a:spcAft>
                <a:spcPts val="0"/>
              </a:spcAft>
              <a:defRPr/>
            </a:pPr>
            <a:r>
              <a:rPr lang="pt-BR" sz="2200" u="sng" dirty="0">
                <a:latin typeface="+mj-lt"/>
              </a:rPr>
              <a:t>Resolução: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2296"/>
                                        </p:tgtEl>
                                        <p:attrNameLst>
                                          <p:attrName>style.visibility</p:attrName>
                                        </p:attrNameLst>
                                      </p:cBhvr>
                                      <p:to>
                                        <p:strVal val="visible"/>
                                      </p:to>
                                    </p:set>
                                    <p:anim calcmode="lin" valueType="num">
                                      <p:cBhvr>
                                        <p:cTn id="7" dur="1000" fill="hold"/>
                                        <p:tgtEl>
                                          <p:spTgt spid="12296"/>
                                        </p:tgtEl>
                                        <p:attrNameLst>
                                          <p:attrName>ppt_x</p:attrName>
                                        </p:attrNameLst>
                                      </p:cBhvr>
                                      <p:tavLst>
                                        <p:tav tm="0">
                                          <p:val>
                                            <p:strVal val="#ppt_x-.2"/>
                                          </p:val>
                                        </p:tav>
                                        <p:tav tm="100000">
                                          <p:val>
                                            <p:strVal val="#ppt_x"/>
                                          </p:val>
                                        </p:tav>
                                      </p:tavLst>
                                    </p:anim>
                                    <p:anim calcmode="lin" valueType="num">
                                      <p:cBhvr>
                                        <p:cTn id="8" dur="1000" fill="hold"/>
                                        <p:tgtEl>
                                          <p:spTgt spid="1229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296"/>
                                        </p:tgtEl>
                                      </p:cBhvr>
                                    </p:animEffec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2296"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769938" y="1989138"/>
            <a:ext cx="8075612" cy="10795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002060"/>
              </a:buClr>
              <a:buFont typeface="Wingdings" panose="05000000000000000000" pitchFamily="2" charset="2"/>
              <a:buChar char="v"/>
              <a:defRPr/>
            </a:pPr>
            <a:r>
              <a:rPr lang="pt-BR" altLang="pt-BR" sz="2200" dirty="0" smtClean="0">
                <a:latin typeface="+mj-lt"/>
              </a:rPr>
              <a:t>Se z = 2(cos 15</a:t>
            </a:r>
            <a:r>
              <a:rPr lang="pt-BR" altLang="pt-BR" sz="2200" dirty="0" smtClean="0">
                <a:latin typeface="+mj-lt"/>
                <a:sym typeface="Symbol"/>
              </a:rPr>
              <a:t></a:t>
            </a:r>
            <a:r>
              <a:rPr lang="pt-BR" altLang="pt-BR" sz="2200" dirty="0" smtClean="0">
                <a:latin typeface="+mj-lt"/>
              </a:rPr>
              <a:t> + i </a:t>
            </a:r>
            <a:r>
              <a:rPr lang="pt-BR" altLang="pt-BR" sz="2200" dirty="0" err="1" smtClean="0">
                <a:latin typeface="+mj-lt"/>
              </a:rPr>
              <a:t>sen</a:t>
            </a:r>
            <a:r>
              <a:rPr lang="pt-BR" altLang="pt-BR" sz="2200" dirty="0" smtClean="0">
                <a:latin typeface="+mj-lt"/>
              </a:rPr>
              <a:t> 15</a:t>
            </a:r>
            <a:r>
              <a:rPr lang="pt-BR" altLang="pt-BR" sz="2200" dirty="0" smtClean="0">
                <a:latin typeface="+mj-lt"/>
                <a:sym typeface="Symbol"/>
              </a:rPr>
              <a:t></a:t>
            </a:r>
            <a:r>
              <a:rPr lang="pt-BR" altLang="pt-BR" sz="2200" dirty="0" smtClean="0">
                <a:latin typeface="+mj-lt"/>
              </a:rPr>
              <a:t>), calcular z</a:t>
            </a:r>
            <a:r>
              <a:rPr lang="pt-BR" altLang="pt-BR" sz="2200" baseline="30000" dirty="0" smtClean="0">
                <a:latin typeface="+mj-lt"/>
              </a:rPr>
              <a:t>6</a:t>
            </a:r>
            <a:r>
              <a:rPr lang="pt-BR" altLang="pt-BR" sz="2200" dirty="0" smtClean="0">
                <a:latin typeface="+mj-lt"/>
              </a:rPr>
              <a:t>.</a:t>
            </a:r>
            <a:endParaRPr lang="pt-BR" altLang="pt-BR" sz="2200" dirty="0">
              <a:latin typeface="+mj-lt"/>
            </a:endParaRPr>
          </a:p>
        </p:txBody>
      </p:sp>
      <p:sp>
        <p:nvSpPr>
          <p:cNvPr id="3" name="Text Box 4"/>
          <p:cNvSpPr txBox="1">
            <a:spLocks noChangeArrowheads="1"/>
          </p:cNvSpPr>
          <p:nvPr/>
        </p:nvSpPr>
        <p:spPr bwMode="auto">
          <a:xfrm>
            <a:off x="1187450" y="3097213"/>
            <a:ext cx="6192838" cy="576262"/>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z</a:t>
            </a:r>
            <a:r>
              <a:rPr lang="pt-BR" altLang="pt-BR" sz="2200" baseline="30000" dirty="0" smtClean="0">
                <a:latin typeface="+mj-lt"/>
              </a:rPr>
              <a:t>6</a:t>
            </a:r>
            <a:r>
              <a:rPr lang="pt-BR" altLang="pt-BR" sz="2200" dirty="0" smtClean="0">
                <a:latin typeface="+mj-lt"/>
              </a:rPr>
              <a:t> = 2</a:t>
            </a:r>
            <a:r>
              <a:rPr lang="pt-BR" altLang="pt-BR" sz="2200" baseline="30000" dirty="0" smtClean="0">
                <a:latin typeface="+mj-lt"/>
              </a:rPr>
              <a:t>6</a:t>
            </a:r>
            <a:r>
              <a:rPr lang="pt-BR" altLang="pt-BR" sz="2200" dirty="0" smtClean="0">
                <a:latin typeface="+mj-lt"/>
              </a:rPr>
              <a:t> [cos (6.15</a:t>
            </a:r>
            <a:r>
              <a:rPr lang="pt-BR" altLang="pt-BR" sz="2200" dirty="0" smtClean="0">
                <a:latin typeface="+mj-lt"/>
                <a:sym typeface="Symbol"/>
              </a:rPr>
              <a:t></a:t>
            </a:r>
            <a:r>
              <a:rPr lang="pt-BR" altLang="pt-BR" sz="2200" dirty="0" smtClean="0">
                <a:latin typeface="+mj-lt"/>
              </a:rPr>
              <a:t>) + i </a:t>
            </a:r>
            <a:r>
              <a:rPr lang="pt-BR" altLang="pt-BR" sz="2200" dirty="0" err="1" smtClean="0">
                <a:latin typeface="+mj-lt"/>
              </a:rPr>
              <a:t>sen</a:t>
            </a:r>
            <a:r>
              <a:rPr lang="pt-BR" altLang="pt-BR" sz="2200" dirty="0" smtClean="0">
                <a:latin typeface="+mj-lt"/>
              </a:rPr>
              <a:t> (6.15</a:t>
            </a:r>
            <a:r>
              <a:rPr lang="pt-BR" altLang="pt-BR" sz="2200" dirty="0" smtClean="0">
                <a:latin typeface="+mj-lt"/>
                <a:sym typeface="Symbol"/>
              </a:rPr>
              <a:t></a:t>
            </a:r>
            <a:r>
              <a:rPr lang="pt-BR" altLang="pt-BR" sz="2200" dirty="0" smtClean="0">
                <a:latin typeface="+mj-lt"/>
              </a:rPr>
              <a:t>)]</a:t>
            </a:r>
            <a:endParaRPr lang="el-GR" altLang="pt-BR" sz="2200" baseline="30000" dirty="0" smtClean="0">
              <a:latin typeface="+mj-lt"/>
            </a:endParaRPr>
          </a:p>
        </p:txBody>
      </p:sp>
      <p:sp>
        <p:nvSpPr>
          <p:cNvPr id="4" name="Text Box 8"/>
          <p:cNvSpPr txBox="1">
            <a:spLocks noChangeArrowheads="1"/>
          </p:cNvSpPr>
          <p:nvPr/>
        </p:nvSpPr>
        <p:spPr bwMode="auto">
          <a:xfrm>
            <a:off x="1203325" y="3673475"/>
            <a:ext cx="4292600" cy="576263"/>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z</a:t>
            </a:r>
            <a:r>
              <a:rPr lang="pt-BR" altLang="pt-BR" sz="2200" baseline="30000" dirty="0" smtClean="0">
                <a:latin typeface="+mj-lt"/>
              </a:rPr>
              <a:t>6</a:t>
            </a:r>
            <a:r>
              <a:rPr lang="pt-BR" altLang="pt-BR" sz="2200" dirty="0" smtClean="0">
                <a:latin typeface="+mj-lt"/>
              </a:rPr>
              <a:t> = 64 (cos 90</a:t>
            </a:r>
            <a:r>
              <a:rPr lang="pt-BR" altLang="pt-BR" sz="2200" dirty="0" smtClean="0">
                <a:latin typeface="+mj-lt"/>
                <a:sym typeface="Symbol"/>
              </a:rPr>
              <a:t></a:t>
            </a:r>
            <a:r>
              <a:rPr lang="pt-BR" altLang="pt-BR" sz="2200" dirty="0" smtClean="0">
                <a:latin typeface="+mj-lt"/>
              </a:rPr>
              <a:t> + i </a:t>
            </a:r>
            <a:r>
              <a:rPr lang="pt-BR" altLang="pt-BR" sz="2200" dirty="0" err="1" smtClean="0">
                <a:latin typeface="+mj-lt"/>
              </a:rPr>
              <a:t>sen</a:t>
            </a:r>
            <a:r>
              <a:rPr lang="pt-BR" altLang="pt-BR" sz="2200" dirty="0" smtClean="0">
                <a:latin typeface="+mj-lt"/>
              </a:rPr>
              <a:t> 90</a:t>
            </a:r>
            <a:r>
              <a:rPr lang="pt-BR" altLang="pt-BR" sz="2200" dirty="0" smtClean="0">
                <a:latin typeface="+mj-lt"/>
                <a:sym typeface="Symbol"/>
              </a:rPr>
              <a:t></a:t>
            </a:r>
            <a:r>
              <a:rPr lang="pt-BR" altLang="pt-BR" sz="2200" dirty="0" smtClean="0">
                <a:latin typeface="+mj-lt"/>
              </a:rPr>
              <a:t>)</a:t>
            </a:r>
            <a:endParaRPr lang="el-GR" altLang="pt-BR" sz="2200" baseline="30000" dirty="0" smtClean="0">
              <a:latin typeface="+mj-lt"/>
            </a:endParaRPr>
          </a:p>
        </p:txBody>
      </p:sp>
      <p:sp>
        <p:nvSpPr>
          <p:cNvPr id="5" name="Text Box 9"/>
          <p:cNvSpPr txBox="1">
            <a:spLocks noChangeArrowheads="1"/>
          </p:cNvSpPr>
          <p:nvPr/>
        </p:nvSpPr>
        <p:spPr bwMode="auto">
          <a:xfrm>
            <a:off x="1203325" y="4249738"/>
            <a:ext cx="1844675" cy="576262"/>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z</a:t>
            </a:r>
            <a:r>
              <a:rPr lang="pt-BR" altLang="pt-BR" sz="2200" baseline="30000" dirty="0" smtClean="0">
                <a:latin typeface="+mj-lt"/>
              </a:rPr>
              <a:t>6</a:t>
            </a:r>
            <a:r>
              <a:rPr lang="pt-BR" altLang="pt-BR" sz="2200" dirty="0" smtClean="0">
                <a:latin typeface="+mj-lt"/>
              </a:rPr>
              <a:t> = 64 (0 + i)</a:t>
            </a:r>
            <a:endParaRPr lang="el-GR" altLang="pt-BR" sz="2200" baseline="30000" dirty="0" smtClean="0">
              <a:latin typeface="+mj-lt"/>
            </a:endParaRPr>
          </a:p>
        </p:txBody>
      </p:sp>
      <p:sp>
        <p:nvSpPr>
          <p:cNvPr id="6" name="Text Box 10"/>
          <p:cNvSpPr txBox="1">
            <a:spLocks noChangeArrowheads="1"/>
          </p:cNvSpPr>
          <p:nvPr/>
        </p:nvSpPr>
        <p:spPr bwMode="auto">
          <a:xfrm>
            <a:off x="1203325" y="4824413"/>
            <a:ext cx="1844675" cy="576262"/>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z</a:t>
            </a:r>
            <a:r>
              <a:rPr lang="pt-BR" altLang="pt-BR" sz="2200" baseline="30000" dirty="0" smtClean="0">
                <a:latin typeface="+mj-lt"/>
              </a:rPr>
              <a:t>6</a:t>
            </a:r>
            <a:r>
              <a:rPr lang="pt-BR" altLang="pt-BR" sz="2200" dirty="0" smtClean="0">
                <a:latin typeface="+mj-lt"/>
              </a:rPr>
              <a:t> = 64i</a:t>
            </a:r>
            <a:endParaRPr lang="el-GR" altLang="pt-BR" sz="2200" baseline="30000" dirty="0" smtClean="0">
              <a:latin typeface="+mj-lt"/>
            </a:endParaRPr>
          </a:p>
        </p:txBody>
      </p:sp>
      <p:sp>
        <p:nvSpPr>
          <p:cNvPr id="7" name="Text Box 11"/>
          <p:cNvSpPr txBox="1">
            <a:spLocks noChangeArrowheads="1"/>
          </p:cNvSpPr>
          <p:nvPr/>
        </p:nvSpPr>
        <p:spPr bwMode="auto">
          <a:xfrm>
            <a:off x="1217613" y="5416550"/>
            <a:ext cx="1031875" cy="476250"/>
          </a:xfrm>
          <a:prstGeom prst="rect">
            <a:avLst/>
          </a:prstGeom>
          <a:noFill/>
          <a:ln w="19050">
            <a:solidFill>
              <a:srgbClr val="FF0000"/>
            </a:solidFill>
            <a:miter lim="800000"/>
            <a:headEnd/>
            <a:tailEnd/>
          </a:ln>
          <a:effectLst/>
          <a:extLst>
            <a:ext uri="{909E8E84-426E-40DD-AFC4-6F175D3DCCD1}">
              <a14:hiddenFill xmlns:a14="http://schemas.microsoft.com/office/drawing/2010/main" xmlns="">
                <a:solidFill>
                  <a:srgbClr val="EBF7E9"/>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z</a:t>
            </a:r>
            <a:r>
              <a:rPr lang="pt-BR" altLang="pt-BR" sz="2200" baseline="30000" dirty="0" smtClean="0">
                <a:latin typeface="+mj-lt"/>
              </a:rPr>
              <a:t>6</a:t>
            </a:r>
            <a:r>
              <a:rPr lang="pt-BR" altLang="pt-BR" sz="2200" dirty="0" smtClean="0">
                <a:latin typeface="+mj-lt"/>
              </a:rPr>
              <a:t> = 64i</a:t>
            </a:r>
            <a:endParaRPr lang="el-GR" altLang="pt-BR" sz="2200" baseline="30000" dirty="0" smtClean="0">
              <a:latin typeface="+mj-lt"/>
            </a:endParaRPr>
          </a:p>
        </p:txBody>
      </p:sp>
      <p:sp>
        <p:nvSpPr>
          <p:cNvPr id="8" name="Text Box 1026"/>
          <p:cNvSpPr txBox="1">
            <a:spLocks noChangeArrowheads="1"/>
          </p:cNvSpPr>
          <p:nvPr/>
        </p:nvSpPr>
        <p:spPr bwMode="auto">
          <a:xfrm>
            <a:off x="468313" y="1033463"/>
            <a:ext cx="7920037"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pt-BR" altLang="pt-BR" sz="2800" b="1">
                <a:cs typeface="Arial" charset="0"/>
              </a:rPr>
              <a:t>Exemplo 3</a:t>
            </a:r>
          </a:p>
        </p:txBody>
      </p:sp>
      <p:sp>
        <p:nvSpPr>
          <p:cNvPr id="9" name="Retângulo 8"/>
          <p:cNvSpPr/>
          <p:nvPr/>
        </p:nvSpPr>
        <p:spPr bwMode="auto">
          <a:xfrm>
            <a:off x="1117600" y="2624138"/>
            <a:ext cx="1444625" cy="430212"/>
          </a:xfrm>
          <a:prstGeom prst="rect">
            <a:avLst/>
          </a:prstGeom>
        </p:spPr>
        <p:txBody>
          <a:bodyPr wrap="none">
            <a:spAutoFit/>
          </a:bodyPr>
          <a:lstStyle/>
          <a:p>
            <a:pPr fontAlgn="auto">
              <a:spcBef>
                <a:spcPts val="0"/>
              </a:spcBef>
              <a:spcAft>
                <a:spcPts val="0"/>
              </a:spcAft>
              <a:defRPr/>
            </a:pPr>
            <a:r>
              <a:rPr lang="pt-BR" sz="2200" u="sng" dirty="0">
                <a:latin typeface="+mj-lt"/>
              </a:rPr>
              <a:t>Resolução: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animBg="1"/>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57200" y="1817688"/>
            <a:ext cx="8075613" cy="10795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002060"/>
              </a:buClr>
              <a:buFont typeface="Wingdings" panose="05000000000000000000" pitchFamily="2" charset="2"/>
              <a:buChar char="v"/>
              <a:defRPr/>
            </a:pPr>
            <a:r>
              <a:rPr lang="pt-BR" altLang="pt-BR" sz="2200" smtClean="0">
                <a:latin typeface="+mj-lt"/>
              </a:rPr>
              <a:t>Pela fórmula de De Moivre, calcular (1 – i)</a:t>
            </a:r>
            <a:r>
              <a:rPr lang="pt-BR" altLang="pt-BR" sz="2200" baseline="30000" smtClean="0">
                <a:latin typeface="+mj-lt"/>
              </a:rPr>
              <a:t>–9</a:t>
            </a:r>
            <a:r>
              <a:rPr lang="pt-BR" altLang="pt-BR" sz="2200" smtClean="0">
                <a:latin typeface="+mj-lt"/>
              </a:rPr>
              <a:t>.</a:t>
            </a:r>
            <a:endParaRPr lang="pt-BR" altLang="pt-BR" sz="2200">
              <a:latin typeface="+mj-lt"/>
            </a:endParaRPr>
          </a:p>
        </p:txBody>
      </p:sp>
      <p:sp>
        <p:nvSpPr>
          <p:cNvPr id="3" name="Text Box 4"/>
          <p:cNvSpPr txBox="1">
            <a:spLocks noChangeArrowheads="1"/>
          </p:cNvSpPr>
          <p:nvPr/>
        </p:nvSpPr>
        <p:spPr bwMode="auto">
          <a:xfrm>
            <a:off x="827088" y="2879725"/>
            <a:ext cx="7488237" cy="576263"/>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Vamos escrever z = 1 – i na forma trigonométrica.</a:t>
            </a:r>
            <a:endParaRPr lang="el-GR" altLang="pt-BR" sz="2200" baseline="30000" dirty="0" smtClean="0">
              <a:latin typeface="+mj-lt"/>
            </a:endParaRPr>
          </a:p>
        </p:txBody>
      </p:sp>
      <p:sp>
        <p:nvSpPr>
          <p:cNvPr id="4" name="Text Box 9"/>
          <p:cNvSpPr txBox="1">
            <a:spLocks noChangeArrowheads="1"/>
          </p:cNvSpPr>
          <p:nvPr/>
        </p:nvSpPr>
        <p:spPr bwMode="auto">
          <a:xfrm>
            <a:off x="1044575" y="3457575"/>
            <a:ext cx="1439863" cy="430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buClr>
                <a:srgbClr val="0000FF"/>
              </a:buClr>
              <a:buSzPct val="90000"/>
              <a:buFont typeface="Wingdings" pitchFamily="2" charset="2"/>
              <a:buNone/>
              <a:defRPr/>
            </a:pPr>
            <a:r>
              <a:rPr lang="pt-BR" altLang="pt-BR" sz="2200" dirty="0" smtClean="0">
                <a:latin typeface="+mj-lt"/>
                <a:ea typeface="Arial Unicode MS" pitchFamily="34" charset="-128"/>
                <a:cs typeface="Arial Unicode MS" pitchFamily="34" charset="-128"/>
              </a:rPr>
              <a:t>z = 1 – i</a:t>
            </a:r>
          </a:p>
        </p:txBody>
      </p:sp>
      <p:sp>
        <p:nvSpPr>
          <p:cNvPr id="5" name="Text Box 10"/>
          <p:cNvSpPr txBox="1">
            <a:spLocks noChangeArrowheads="1"/>
          </p:cNvSpPr>
          <p:nvPr/>
        </p:nvSpPr>
        <p:spPr bwMode="auto">
          <a:xfrm>
            <a:off x="2193925" y="3457575"/>
            <a:ext cx="2738438" cy="430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buClr>
                <a:srgbClr val="0000FF"/>
              </a:buClr>
              <a:buSzPct val="90000"/>
              <a:buFont typeface="Wingdings" pitchFamily="2" charset="2"/>
              <a:buNone/>
              <a:defRPr/>
            </a:pPr>
            <a:r>
              <a:rPr lang="pt-BR" altLang="pt-BR" sz="2200" dirty="0" smtClean="0">
                <a:latin typeface="+mj-lt"/>
                <a:ea typeface="Arial Unicode MS" pitchFamily="34" charset="-128"/>
                <a:cs typeface="Arial Unicode MS" pitchFamily="34" charset="-128"/>
              </a:rPr>
              <a:t>⇒   </a:t>
            </a:r>
            <a:r>
              <a:rPr lang="pt-BR" altLang="pt-BR" sz="2200" dirty="0" smtClean="0">
                <a:solidFill>
                  <a:srgbClr val="FF0000"/>
                </a:solidFill>
                <a:latin typeface="+mj-lt"/>
                <a:ea typeface="Arial Unicode MS" pitchFamily="34" charset="-128"/>
                <a:cs typeface="Arial Unicode MS" pitchFamily="34" charset="-128"/>
              </a:rPr>
              <a:t>a = 1 e b = –1 </a:t>
            </a:r>
          </a:p>
        </p:txBody>
      </p:sp>
      <p:grpSp>
        <p:nvGrpSpPr>
          <p:cNvPr id="47" name="Grupo 46"/>
          <p:cNvGrpSpPr>
            <a:grpSpLocks/>
          </p:cNvGrpSpPr>
          <p:nvPr/>
        </p:nvGrpSpPr>
        <p:grpSpPr bwMode="auto">
          <a:xfrm>
            <a:off x="1073150" y="3927475"/>
            <a:ext cx="5372100" cy="566738"/>
            <a:chOff x="1072487" y="3926825"/>
            <a:chExt cx="5373011" cy="566737"/>
          </a:xfrm>
        </p:grpSpPr>
        <p:sp>
          <p:nvSpPr>
            <p:cNvPr id="6" name="Text Box 11"/>
            <p:cNvSpPr txBox="1">
              <a:spLocks noChangeArrowheads="1"/>
            </p:cNvSpPr>
            <p:nvPr/>
          </p:nvSpPr>
          <p:spPr bwMode="auto">
            <a:xfrm>
              <a:off x="1072487" y="3926825"/>
              <a:ext cx="2592828" cy="5397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r = |z| = </a:t>
              </a:r>
              <a:r>
                <a:rPr lang="pt-BR" altLang="pt-BR" sz="2200" dirty="0" smtClean="0">
                  <a:latin typeface="+mj-lt"/>
                  <a:sym typeface="Symbol"/>
                </a:rPr>
                <a:t></a:t>
              </a:r>
              <a:r>
                <a:rPr lang="pt-BR" altLang="pt-BR" sz="2200" dirty="0" smtClean="0">
                  <a:latin typeface="+mj-lt"/>
                </a:rPr>
                <a:t>a</a:t>
              </a:r>
              <a:r>
                <a:rPr lang="pt-BR" altLang="pt-BR" sz="2200" baseline="30000" dirty="0" smtClean="0">
                  <a:latin typeface="+mj-lt"/>
                </a:rPr>
                <a:t>2</a:t>
              </a:r>
              <a:r>
                <a:rPr lang="pt-BR" altLang="pt-BR" sz="2200" dirty="0" smtClean="0">
                  <a:latin typeface="+mj-lt"/>
                </a:rPr>
                <a:t> + b</a:t>
              </a:r>
              <a:r>
                <a:rPr lang="pt-BR" altLang="pt-BR" sz="2200" baseline="30000" dirty="0" smtClean="0">
                  <a:latin typeface="+mj-lt"/>
                </a:rPr>
                <a:t>2</a:t>
              </a:r>
            </a:p>
          </p:txBody>
        </p:sp>
        <p:sp>
          <p:nvSpPr>
            <p:cNvPr id="7" name="Line 12"/>
            <p:cNvSpPr>
              <a:spLocks noChangeShapeType="1"/>
            </p:cNvSpPr>
            <p:nvPr/>
          </p:nvSpPr>
          <p:spPr bwMode="auto">
            <a:xfrm>
              <a:off x="2307771" y="4028425"/>
              <a:ext cx="78435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pt-BR" sz="2200">
                <a:latin typeface="+mj-lt"/>
              </a:endParaRPr>
            </a:p>
          </p:txBody>
        </p:sp>
        <p:sp>
          <p:nvSpPr>
            <p:cNvPr id="8" name="Text Box 13"/>
            <p:cNvSpPr txBox="1">
              <a:spLocks noChangeArrowheads="1"/>
            </p:cNvSpPr>
            <p:nvPr/>
          </p:nvSpPr>
          <p:spPr bwMode="auto">
            <a:xfrm>
              <a:off x="3203273" y="3933175"/>
              <a:ext cx="2592828" cy="5397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 </a:t>
              </a:r>
              <a:r>
                <a:rPr lang="pt-BR" altLang="pt-BR" sz="2200" dirty="0" smtClean="0">
                  <a:latin typeface="+mj-lt"/>
                  <a:sym typeface="Symbol"/>
                </a:rPr>
                <a:t></a:t>
              </a:r>
              <a:r>
                <a:rPr lang="pt-BR" altLang="pt-BR" sz="2200" dirty="0" smtClean="0">
                  <a:latin typeface="+mj-lt"/>
                </a:rPr>
                <a:t>(1)</a:t>
              </a:r>
              <a:r>
                <a:rPr lang="pt-BR" altLang="pt-BR" sz="2200" baseline="30000" dirty="0" smtClean="0">
                  <a:latin typeface="+mj-lt"/>
                </a:rPr>
                <a:t>2</a:t>
              </a:r>
              <a:r>
                <a:rPr lang="pt-BR" altLang="pt-BR" sz="2200" dirty="0" smtClean="0">
                  <a:latin typeface="+mj-lt"/>
                </a:rPr>
                <a:t> + (–1)</a:t>
              </a:r>
              <a:r>
                <a:rPr lang="pt-BR" altLang="pt-BR" sz="2200" baseline="30000" dirty="0" smtClean="0">
                  <a:latin typeface="+mj-lt"/>
                </a:rPr>
                <a:t>2</a:t>
              </a:r>
            </a:p>
          </p:txBody>
        </p:sp>
        <p:sp>
          <p:nvSpPr>
            <p:cNvPr id="9" name="Line 14"/>
            <p:cNvSpPr>
              <a:spLocks noChangeShapeType="1"/>
            </p:cNvSpPr>
            <p:nvPr/>
          </p:nvSpPr>
          <p:spPr bwMode="auto">
            <a:xfrm>
              <a:off x="3649437" y="4018900"/>
              <a:ext cx="1276566"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pt-BR" sz="2200">
                <a:latin typeface="+mj-lt"/>
              </a:endParaRPr>
            </a:p>
          </p:txBody>
        </p:sp>
        <p:sp>
          <p:nvSpPr>
            <p:cNvPr id="10" name="Text Box 37"/>
            <p:cNvSpPr txBox="1">
              <a:spLocks noChangeArrowheads="1"/>
            </p:cNvSpPr>
            <p:nvPr/>
          </p:nvSpPr>
          <p:spPr bwMode="auto">
            <a:xfrm>
              <a:off x="5003804" y="3953813"/>
              <a:ext cx="1441694" cy="5397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  </a:t>
              </a:r>
              <a:r>
                <a:rPr lang="pt-BR" altLang="pt-BR" sz="2200" dirty="0" smtClean="0">
                  <a:latin typeface="+mj-lt"/>
                  <a:sym typeface="Symbol"/>
                </a:rPr>
                <a:t></a:t>
              </a:r>
              <a:r>
                <a:rPr lang="pt-BR" altLang="pt-BR" sz="2200" dirty="0" smtClean="0">
                  <a:latin typeface="+mj-lt"/>
                </a:rPr>
                <a:t>2</a:t>
              </a:r>
              <a:endParaRPr lang="pt-BR" altLang="pt-BR" sz="2200" baseline="30000" dirty="0" smtClean="0">
                <a:latin typeface="+mj-lt"/>
              </a:endParaRPr>
            </a:p>
          </p:txBody>
        </p:sp>
      </p:grpSp>
      <p:sp>
        <p:nvSpPr>
          <p:cNvPr id="29" name="AutoShape 56"/>
          <p:cNvSpPr>
            <a:spLocks/>
          </p:cNvSpPr>
          <p:nvPr/>
        </p:nvSpPr>
        <p:spPr bwMode="auto">
          <a:xfrm>
            <a:off x="4572000" y="4624388"/>
            <a:ext cx="80963" cy="1482725"/>
          </a:xfrm>
          <a:prstGeom prst="rightBrace">
            <a:avLst>
              <a:gd name="adj1" fmla="val 152615"/>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pt-BR" sz="2200">
              <a:latin typeface="+mj-lt"/>
            </a:endParaRPr>
          </a:p>
        </p:txBody>
      </p:sp>
      <p:sp>
        <p:nvSpPr>
          <p:cNvPr id="30" name="Text Box 57"/>
          <p:cNvSpPr txBox="1">
            <a:spLocks noChangeArrowheads="1"/>
          </p:cNvSpPr>
          <p:nvPr/>
        </p:nvSpPr>
        <p:spPr bwMode="auto">
          <a:xfrm>
            <a:off x="4889500" y="5086350"/>
            <a:ext cx="2808288" cy="430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ea typeface="Arial Unicode MS" pitchFamily="34" charset="-128"/>
                <a:cs typeface="Arial Unicode MS" pitchFamily="34" charset="-128"/>
              </a:rPr>
              <a:t>⇒</a:t>
            </a:r>
            <a:r>
              <a:rPr lang="pt-BR" altLang="pt-BR" sz="2200" dirty="0" smtClean="0">
                <a:latin typeface="+mj-lt"/>
              </a:rPr>
              <a:t>   </a:t>
            </a:r>
            <a:r>
              <a:rPr lang="pt-BR" altLang="pt-BR" sz="2200" dirty="0" err="1" smtClean="0">
                <a:latin typeface="+mj-lt"/>
              </a:rPr>
              <a:t>arg</a:t>
            </a:r>
            <a:r>
              <a:rPr lang="pt-BR" altLang="pt-BR" sz="2200" dirty="0" smtClean="0">
                <a:latin typeface="+mj-lt"/>
              </a:rPr>
              <a:t>(z) = </a:t>
            </a:r>
            <a:r>
              <a:rPr lang="el-GR" altLang="pt-BR" sz="2200" dirty="0" smtClean="0">
                <a:latin typeface="+mj-lt"/>
              </a:rPr>
              <a:t>α</a:t>
            </a:r>
            <a:r>
              <a:rPr lang="pt-BR" altLang="pt-BR" sz="2200" dirty="0" smtClean="0">
                <a:latin typeface="+mj-lt"/>
              </a:rPr>
              <a:t> = 315</a:t>
            </a:r>
            <a:r>
              <a:rPr lang="pt-BR" altLang="pt-BR" sz="2200" dirty="0" smtClean="0">
                <a:latin typeface="+mj-lt"/>
                <a:sym typeface="Symbol"/>
              </a:rPr>
              <a:t></a:t>
            </a:r>
            <a:endParaRPr lang="el-GR" altLang="pt-BR" sz="2200" baseline="30000" dirty="0" smtClean="0">
              <a:latin typeface="+mj-lt"/>
            </a:endParaRPr>
          </a:p>
        </p:txBody>
      </p:sp>
      <p:grpSp>
        <p:nvGrpSpPr>
          <p:cNvPr id="50" name="Grupo 49"/>
          <p:cNvGrpSpPr>
            <a:grpSpLocks/>
          </p:cNvGrpSpPr>
          <p:nvPr/>
        </p:nvGrpSpPr>
        <p:grpSpPr bwMode="auto">
          <a:xfrm>
            <a:off x="900113" y="5384800"/>
            <a:ext cx="4248150" cy="852488"/>
            <a:chOff x="900113" y="5384150"/>
            <a:chExt cx="4247951" cy="853162"/>
          </a:xfrm>
        </p:grpSpPr>
        <p:sp>
          <p:nvSpPr>
            <p:cNvPr id="35" name="Text Box 62"/>
            <p:cNvSpPr txBox="1">
              <a:spLocks noChangeArrowheads="1"/>
            </p:cNvSpPr>
            <p:nvPr/>
          </p:nvSpPr>
          <p:spPr bwMode="auto">
            <a:xfrm>
              <a:off x="3851137" y="5400038"/>
              <a:ext cx="1296927" cy="4305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a:t>
              </a:r>
              <a:r>
                <a:rPr lang="pt-BR" altLang="pt-BR" sz="2200" dirty="0" smtClean="0">
                  <a:latin typeface="+mj-lt"/>
                  <a:sym typeface="Symbol"/>
                </a:rPr>
                <a:t></a:t>
              </a:r>
              <a:r>
                <a:rPr lang="pt-BR" altLang="pt-BR" sz="2200" dirty="0" smtClean="0">
                  <a:latin typeface="+mj-lt"/>
                </a:rPr>
                <a:t>2</a:t>
              </a:r>
              <a:endParaRPr lang="pt-BR" altLang="pt-BR" sz="2200" baseline="30000" dirty="0" smtClean="0">
                <a:latin typeface="+mj-lt"/>
              </a:endParaRPr>
            </a:p>
          </p:txBody>
        </p:sp>
        <p:grpSp>
          <p:nvGrpSpPr>
            <p:cNvPr id="20507" name="Grupo 48"/>
            <p:cNvGrpSpPr>
              <a:grpSpLocks/>
            </p:cNvGrpSpPr>
            <p:nvPr/>
          </p:nvGrpSpPr>
          <p:grpSpPr bwMode="auto">
            <a:xfrm>
              <a:off x="900113" y="5384150"/>
              <a:ext cx="3706812" cy="853162"/>
              <a:chOff x="900113" y="5384150"/>
              <a:chExt cx="3706812" cy="853162"/>
            </a:xfrm>
          </p:grpSpPr>
          <p:sp>
            <p:nvSpPr>
              <p:cNvPr id="17" name="Text Box 44"/>
              <p:cNvSpPr txBox="1">
                <a:spLocks noChangeArrowheads="1"/>
              </p:cNvSpPr>
              <p:nvPr/>
            </p:nvSpPr>
            <p:spPr bwMode="auto">
              <a:xfrm>
                <a:off x="900113" y="5573212"/>
                <a:ext cx="1223905" cy="4305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err="1" smtClean="0">
                    <a:latin typeface="+mj-lt"/>
                  </a:rPr>
                  <a:t>sen</a:t>
                </a:r>
                <a:r>
                  <a:rPr lang="pt-BR" altLang="pt-BR" sz="2200" dirty="0" smtClean="0">
                    <a:latin typeface="+mj-lt"/>
                  </a:rPr>
                  <a:t> </a:t>
                </a:r>
                <a:r>
                  <a:rPr lang="el-GR" altLang="pt-BR" sz="2200" dirty="0" smtClean="0">
                    <a:latin typeface="+mj-lt"/>
                  </a:rPr>
                  <a:t>α</a:t>
                </a:r>
                <a:r>
                  <a:rPr lang="pt-BR" altLang="pt-BR" sz="2200" dirty="0" smtClean="0">
                    <a:latin typeface="+mj-lt"/>
                  </a:rPr>
                  <a:t> =</a:t>
                </a:r>
                <a:endParaRPr lang="el-GR" altLang="pt-BR" sz="2200" baseline="30000" dirty="0" smtClean="0">
                  <a:latin typeface="+mj-lt"/>
                </a:endParaRPr>
              </a:p>
            </p:txBody>
          </p:sp>
          <p:sp>
            <p:nvSpPr>
              <p:cNvPr id="18" name="Text Box 45"/>
              <p:cNvSpPr txBox="1">
                <a:spLocks noChangeArrowheads="1"/>
              </p:cNvSpPr>
              <p:nvPr/>
            </p:nvSpPr>
            <p:spPr bwMode="auto">
              <a:xfrm>
                <a:off x="2093857" y="5384150"/>
                <a:ext cx="388919" cy="4305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b</a:t>
                </a:r>
                <a:endParaRPr lang="pt-BR" altLang="pt-BR" sz="2200" baseline="30000" smtClean="0">
                  <a:latin typeface="+mj-lt"/>
                </a:endParaRPr>
              </a:p>
            </p:txBody>
          </p:sp>
          <p:sp>
            <p:nvSpPr>
              <p:cNvPr id="19" name="Text Box 46"/>
              <p:cNvSpPr txBox="1">
                <a:spLocks noChangeArrowheads="1"/>
              </p:cNvSpPr>
              <p:nvPr/>
            </p:nvSpPr>
            <p:spPr bwMode="auto">
              <a:xfrm>
                <a:off x="2122431" y="5720966"/>
                <a:ext cx="490514" cy="4305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r </a:t>
                </a:r>
                <a:endParaRPr lang="pt-BR" altLang="pt-BR" sz="2200" baseline="-25000" smtClean="0">
                  <a:latin typeface="+mj-lt"/>
                </a:endParaRPr>
              </a:p>
            </p:txBody>
          </p:sp>
          <p:sp>
            <p:nvSpPr>
              <p:cNvPr id="20" name="Line 47"/>
              <p:cNvSpPr>
                <a:spLocks noChangeShapeType="1"/>
              </p:cNvSpPr>
              <p:nvPr/>
            </p:nvSpPr>
            <p:spPr bwMode="auto">
              <a:xfrm>
                <a:off x="2070045" y="5801993"/>
                <a:ext cx="41273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pt-BR" sz="2200">
                  <a:latin typeface="+mj-lt"/>
                </a:endParaRPr>
              </a:p>
            </p:txBody>
          </p:sp>
          <p:sp>
            <p:nvSpPr>
              <p:cNvPr id="25" name="Text Box 52"/>
              <p:cNvSpPr txBox="1">
                <a:spLocks noChangeArrowheads="1"/>
              </p:cNvSpPr>
              <p:nvPr/>
            </p:nvSpPr>
            <p:spPr bwMode="auto">
              <a:xfrm>
                <a:off x="2484364" y="5577978"/>
                <a:ext cx="431780" cy="4305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a:t>
                </a:r>
                <a:endParaRPr lang="el-GR" altLang="pt-BR" sz="2200" baseline="30000" smtClean="0">
                  <a:latin typeface="+mj-lt"/>
                </a:endParaRPr>
              </a:p>
            </p:txBody>
          </p:sp>
          <p:sp>
            <p:nvSpPr>
              <p:cNvPr id="26" name="Text Box 53"/>
              <p:cNvSpPr txBox="1">
                <a:spLocks noChangeArrowheads="1"/>
              </p:cNvSpPr>
              <p:nvPr/>
            </p:nvSpPr>
            <p:spPr bwMode="auto">
              <a:xfrm>
                <a:off x="2944717" y="5409570"/>
                <a:ext cx="519088" cy="4305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–1</a:t>
                </a:r>
                <a:endParaRPr lang="pt-BR" altLang="pt-BR" sz="2200" baseline="30000" smtClean="0">
                  <a:latin typeface="+mj-lt"/>
                </a:endParaRPr>
              </a:p>
            </p:txBody>
          </p:sp>
          <p:sp>
            <p:nvSpPr>
              <p:cNvPr id="27" name="Text Box 54"/>
              <p:cNvSpPr txBox="1">
                <a:spLocks noChangeArrowheads="1"/>
              </p:cNvSpPr>
              <p:nvPr/>
            </p:nvSpPr>
            <p:spPr bwMode="auto">
              <a:xfrm>
                <a:off x="2844709" y="5806759"/>
                <a:ext cx="769902" cy="4305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 </a:t>
                </a:r>
                <a:r>
                  <a:rPr lang="pt-BR" altLang="pt-BR" sz="2200" dirty="0" smtClean="0">
                    <a:latin typeface="+mj-lt"/>
                    <a:sym typeface="Symbol"/>
                  </a:rPr>
                  <a:t></a:t>
                </a:r>
                <a:r>
                  <a:rPr lang="pt-BR" altLang="pt-BR" sz="2200" dirty="0" smtClean="0">
                    <a:latin typeface="+mj-lt"/>
                  </a:rPr>
                  <a:t>2 </a:t>
                </a:r>
                <a:endParaRPr lang="pt-BR" altLang="pt-BR" sz="2200" baseline="-25000" dirty="0" smtClean="0">
                  <a:latin typeface="+mj-lt"/>
                </a:endParaRPr>
              </a:p>
            </p:txBody>
          </p:sp>
          <p:sp>
            <p:nvSpPr>
              <p:cNvPr id="28" name="Line 55"/>
              <p:cNvSpPr>
                <a:spLocks noChangeShapeType="1"/>
              </p:cNvSpPr>
              <p:nvPr/>
            </p:nvSpPr>
            <p:spPr bwMode="auto">
              <a:xfrm>
                <a:off x="2870108" y="5806759"/>
                <a:ext cx="62227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pt-BR" sz="2200">
                  <a:latin typeface="+mj-lt"/>
                </a:endParaRPr>
              </a:p>
            </p:txBody>
          </p:sp>
          <p:sp>
            <p:nvSpPr>
              <p:cNvPr id="34" name="Text Box 61"/>
              <p:cNvSpPr txBox="1">
                <a:spLocks noChangeArrowheads="1"/>
              </p:cNvSpPr>
              <p:nvPr/>
            </p:nvSpPr>
            <p:spPr bwMode="auto">
              <a:xfrm>
                <a:off x="3492378" y="5568446"/>
                <a:ext cx="431780" cy="4305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a:t>
                </a:r>
                <a:endParaRPr lang="el-GR" altLang="pt-BR" sz="2200" baseline="30000" smtClean="0">
                  <a:latin typeface="+mj-lt"/>
                </a:endParaRPr>
              </a:p>
            </p:txBody>
          </p:sp>
          <p:sp>
            <p:nvSpPr>
              <p:cNvPr id="36" name="Text Box 63"/>
              <p:cNvSpPr txBox="1">
                <a:spLocks noChangeArrowheads="1"/>
              </p:cNvSpPr>
              <p:nvPr/>
            </p:nvSpPr>
            <p:spPr bwMode="auto">
              <a:xfrm>
                <a:off x="4052740" y="5797226"/>
                <a:ext cx="554011" cy="4305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2 </a:t>
                </a:r>
                <a:endParaRPr lang="pt-BR" altLang="pt-BR" sz="2200" baseline="-25000" smtClean="0">
                  <a:latin typeface="+mj-lt"/>
                </a:endParaRPr>
              </a:p>
            </p:txBody>
          </p:sp>
          <p:sp>
            <p:nvSpPr>
              <p:cNvPr id="37" name="Line 64"/>
              <p:cNvSpPr>
                <a:spLocks noChangeShapeType="1"/>
              </p:cNvSpPr>
              <p:nvPr/>
            </p:nvSpPr>
            <p:spPr bwMode="auto">
              <a:xfrm>
                <a:off x="3932096" y="5797226"/>
                <a:ext cx="514326"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pt-BR" sz="2200">
                  <a:latin typeface="+mj-lt"/>
                </a:endParaRPr>
              </a:p>
            </p:txBody>
          </p:sp>
        </p:grpSp>
      </p:grpSp>
      <p:grpSp>
        <p:nvGrpSpPr>
          <p:cNvPr id="48" name="Grupo 47"/>
          <p:cNvGrpSpPr>
            <a:grpSpLocks/>
          </p:cNvGrpSpPr>
          <p:nvPr/>
        </p:nvGrpSpPr>
        <p:grpSpPr bwMode="auto">
          <a:xfrm>
            <a:off x="912813" y="4546600"/>
            <a:ext cx="3617912" cy="860425"/>
            <a:chOff x="912813" y="4545950"/>
            <a:chExt cx="3617912" cy="861099"/>
          </a:xfrm>
        </p:grpSpPr>
        <p:sp>
          <p:nvSpPr>
            <p:cNvPr id="12" name="Text Box 39"/>
            <p:cNvSpPr txBox="1">
              <a:spLocks noChangeArrowheads="1"/>
            </p:cNvSpPr>
            <p:nvPr/>
          </p:nvSpPr>
          <p:spPr bwMode="auto">
            <a:xfrm>
              <a:off x="3851275" y="4550717"/>
              <a:ext cx="679450" cy="4305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sym typeface="Symbol"/>
                </a:rPr>
                <a:t></a:t>
              </a:r>
              <a:r>
                <a:rPr lang="pt-BR" altLang="pt-BR" sz="2200" dirty="0" smtClean="0">
                  <a:latin typeface="+mj-lt"/>
                </a:rPr>
                <a:t>2 </a:t>
              </a:r>
              <a:endParaRPr lang="pt-BR" altLang="pt-BR" sz="2200" baseline="30000" dirty="0" smtClean="0">
                <a:latin typeface="+mj-lt"/>
              </a:endParaRPr>
            </a:p>
          </p:txBody>
        </p:sp>
        <p:sp>
          <p:nvSpPr>
            <p:cNvPr id="13" name="Text Box 40"/>
            <p:cNvSpPr txBox="1">
              <a:spLocks noChangeArrowheads="1"/>
            </p:cNvSpPr>
            <p:nvPr/>
          </p:nvSpPr>
          <p:spPr bwMode="auto">
            <a:xfrm>
              <a:off x="912813" y="4714357"/>
              <a:ext cx="1223962" cy="430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cos </a:t>
              </a:r>
              <a:r>
                <a:rPr lang="el-GR" altLang="pt-BR" sz="2200" dirty="0" smtClean="0">
                  <a:latin typeface="+mj-lt"/>
                </a:rPr>
                <a:t>α</a:t>
              </a:r>
              <a:r>
                <a:rPr lang="pt-BR" altLang="pt-BR" sz="2200" dirty="0" smtClean="0">
                  <a:latin typeface="+mj-lt"/>
                </a:rPr>
                <a:t> =</a:t>
              </a:r>
              <a:endParaRPr lang="el-GR" altLang="pt-BR" sz="2200" baseline="30000" dirty="0" smtClean="0">
                <a:latin typeface="+mj-lt"/>
              </a:endParaRPr>
            </a:p>
          </p:txBody>
        </p:sp>
        <p:sp>
          <p:nvSpPr>
            <p:cNvPr id="14" name="Text Box 41"/>
            <p:cNvSpPr txBox="1">
              <a:spLocks noChangeArrowheads="1"/>
            </p:cNvSpPr>
            <p:nvPr/>
          </p:nvSpPr>
          <p:spPr bwMode="auto">
            <a:xfrm>
              <a:off x="2108200" y="4545950"/>
              <a:ext cx="519113" cy="430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a</a:t>
              </a:r>
              <a:endParaRPr lang="pt-BR" altLang="pt-BR" sz="2200" baseline="30000" smtClean="0">
                <a:latin typeface="+mj-lt"/>
              </a:endParaRPr>
            </a:p>
          </p:txBody>
        </p:sp>
        <p:sp>
          <p:nvSpPr>
            <p:cNvPr id="15" name="Text Box 42"/>
            <p:cNvSpPr txBox="1">
              <a:spLocks noChangeArrowheads="1"/>
            </p:cNvSpPr>
            <p:nvPr/>
          </p:nvSpPr>
          <p:spPr bwMode="auto">
            <a:xfrm>
              <a:off x="2120900" y="4863699"/>
              <a:ext cx="490538" cy="430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r </a:t>
              </a:r>
              <a:endParaRPr lang="pt-BR" altLang="pt-BR" sz="2200" baseline="-25000" smtClean="0">
                <a:latin typeface="+mj-lt"/>
              </a:endParaRPr>
            </a:p>
          </p:txBody>
        </p:sp>
        <p:sp>
          <p:nvSpPr>
            <p:cNvPr id="16" name="Line 43"/>
            <p:cNvSpPr>
              <a:spLocks noChangeShapeType="1"/>
            </p:cNvSpPr>
            <p:nvPr/>
          </p:nvSpPr>
          <p:spPr bwMode="auto">
            <a:xfrm>
              <a:off x="2052638" y="4943136"/>
              <a:ext cx="41433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pt-BR" sz="2200">
                <a:latin typeface="+mj-lt"/>
              </a:endParaRPr>
            </a:p>
          </p:txBody>
        </p:sp>
        <p:sp>
          <p:nvSpPr>
            <p:cNvPr id="21" name="Text Box 48"/>
            <p:cNvSpPr txBox="1">
              <a:spLocks noChangeArrowheads="1"/>
            </p:cNvSpPr>
            <p:nvPr/>
          </p:nvSpPr>
          <p:spPr bwMode="auto">
            <a:xfrm>
              <a:off x="2449513" y="4714357"/>
              <a:ext cx="431800" cy="430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a:t>
              </a:r>
              <a:endParaRPr lang="el-GR" altLang="pt-BR" sz="2200" baseline="30000" smtClean="0">
                <a:latin typeface="+mj-lt"/>
              </a:endParaRPr>
            </a:p>
          </p:txBody>
        </p:sp>
        <p:sp>
          <p:nvSpPr>
            <p:cNvPr id="22" name="Text Box 49"/>
            <p:cNvSpPr txBox="1">
              <a:spLocks noChangeArrowheads="1"/>
            </p:cNvSpPr>
            <p:nvPr/>
          </p:nvSpPr>
          <p:spPr bwMode="auto">
            <a:xfrm>
              <a:off x="2987675" y="4545950"/>
              <a:ext cx="503238" cy="430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1 </a:t>
              </a:r>
              <a:endParaRPr lang="pt-BR" altLang="pt-BR" sz="2200" baseline="30000" smtClean="0">
                <a:latin typeface="+mj-lt"/>
              </a:endParaRPr>
            </a:p>
          </p:txBody>
        </p:sp>
        <p:sp>
          <p:nvSpPr>
            <p:cNvPr id="23" name="Text Box 50"/>
            <p:cNvSpPr txBox="1">
              <a:spLocks noChangeArrowheads="1"/>
            </p:cNvSpPr>
            <p:nvPr/>
          </p:nvSpPr>
          <p:spPr bwMode="auto">
            <a:xfrm>
              <a:off x="2795588" y="4971733"/>
              <a:ext cx="696912" cy="430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sym typeface="Symbol"/>
                </a:rPr>
                <a:t></a:t>
              </a:r>
              <a:r>
                <a:rPr lang="pt-BR" altLang="pt-BR" sz="2200" dirty="0" smtClean="0">
                  <a:latin typeface="+mj-lt"/>
                </a:rPr>
                <a:t>2 </a:t>
              </a:r>
              <a:endParaRPr lang="pt-BR" altLang="pt-BR" sz="2200" baseline="-25000" dirty="0" smtClean="0">
                <a:latin typeface="+mj-lt"/>
              </a:endParaRPr>
            </a:p>
          </p:txBody>
        </p:sp>
        <p:sp>
          <p:nvSpPr>
            <p:cNvPr id="24" name="Line 51"/>
            <p:cNvSpPr>
              <a:spLocks noChangeShapeType="1"/>
            </p:cNvSpPr>
            <p:nvPr/>
          </p:nvSpPr>
          <p:spPr bwMode="auto">
            <a:xfrm>
              <a:off x="2835275" y="4943136"/>
              <a:ext cx="62230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pt-BR" sz="2200">
                <a:latin typeface="+mj-lt"/>
              </a:endParaRPr>
            </a:p>
          </p:txBody>
        </p:sp>
        <p:sp>
          <p:nvSpPr>
            <p:cNvPr id="39" name="Text Box 66"/>
            <p:cNvSpPr txBox="1">
              <a:spLocks noChangeArrowheads="1"/>
            </p:cNvSpPr>
            <p:nvPr/>
          </p:nvSpPr>
          <p:spPr bwMode="auto">
            <a:xfrm>
              <a:off x="3457575" y="4719124"/>
              <a:ext cx="431800" cy="4305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a:t>
              </a:r>
              <a:endParaRPr lang="el-GR" altLang="pt-BR" sz="2200" baseline="30000" smtClean="0">
                <a:latin typeface="+mj-lt"/>
              </a:endParaRPr>
            </a:p>
          </p:txBody>
        </p:sp>
        <p:sp>
          <p:nvSpPr>
            <p:cNvPr id="40" name="Text Box 67"/>
            <p:cNvSpPr txBox="1">
              <a:spLocks noChangeArrowheads="1"/>
            </p:cNvSpPr>
            <p:nvPr/>
          </p:nvSpPr>
          <p:spPr bwMode="auto">
            <a:xfrm>
              <a:off x="3995738" y="4976500"/>
              <a:ext cx="504825" cy="4305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2 </a:t>
              </a:r>
              <a:endParaRPr lang="pt-BR" altLang="pt-BR" sz="2200" baseline="-25000" smtClean="0">
                <a:latin typeface="+mj-lt"/>
              </a:endParaRPr>
            </a:p>
          </p:txBody>
        </p:sp>
        <p:sp>
          <p:nvSpPr>
            <p:cNvPr id="41" name="Line 68"/>
            <p:cNvSpPr>
              <a:spLocks noChangeShapeType="1"/>
            </p:cNvSpPr>
            <p:nvPr/>
          </p:nvSpPr>
          <p:spPr bwMode="auto">
            <a:xfrm>
              <a:off x="3906838" y="4947903"/>
              <a:ext cx="46672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pt-BR" sz="2200">
                <a:latin typeface="+mj-lt"/>
              </a:endParaRPr>
            </a:p>
          </p:txBody>
        </p:sp>
      </p:grpSp>
      <p:sp>
        <p:nvSpPr>
          <p:cNvPr id="44" name="Text Box 1026"/>
          <p:cNvSpPr txBox="1">
            <a:spLocks noChangeArrowheads="1"/>
          </p:cNvSpPr>
          <p:nvPr/>
        </p:nvSpPr>
        <p:spPr bwMode="auto">
          <a:xfrm>
            <a:off x="468313" y="1033463"/>
            <a:ext cx="7920037"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pt-BR" altLang="pt-BR" sz="2800" b="1">
                <a:cs typeface="Arial" charset="0"/>
              </a:rPr>
              <a:t>Exemplo 4</a:t>
            </a:r>
          </a:p>
        </p:txBody>
      </p:sp>
      <p:sp>
        <p:nvSpPr>
          <p:cNvPr id="45" name="Retângulo 44"/>
          <p:cNvSpPr/>
          <p:nvPr/>
        </p:nvSpPr>
        <p:spPr bwMode="auto">
          <a:xfrm>
            <a:off x="827088" y="2390775"/>
            <a:ext cx="1444625" cy="430213"/>
          </a:xfrm>
          <a:prstGeom prst="rect">
            <a:avLst/>
          </a:prstGeom>
        </p:spPr>
        <p:txBody>
          <a:bodyPr wrap="none">
            <a:spAutoFit/>
          </a:bodyPr>
          <a:lstStyle/>
          <a:p>
            <a:pPr fontAlgn="auto">
              <a:spcBef>
                <a:spcPts val="0"/>
              </a:spcBef>
              <a:spcAft>
                <a:spcPts val="0"/>
              </a:spcAft>
              <a:defRPr/>
            </a:pPr>
            <a:r>
              <a:rPr lang="pt-BR" sz="2200" u="sng" dirty="0">
                <a:latin typeface="+mj-lt"/>
              </a:rPr>
              <a:t>Resolução:</a:t>
            </a:r>
          </a:p>
        </p:txBody>
      </p:sp>
      <p:sp>
        <p:nvSpPr>
          <p:cNvPr id="46" name="Seta entalhada para a direita 45"/>
          <p:cNvSpPr/>
          <p:nvPr/>
        </p:nvSpPr>
        <p:spPr>
          <a:xfrm>
            <a:off x="8131175" y="5805488"/>
            <a:ext cx="762000" cy="484187"/>
          </a:xfrm>
          <a:prstGeom prst="notchedRightArrow">
            <a:avLst/>
          </a:prstGeom>
          <a:solidFill>
            <a:schemeClr val="accent1">
              <a:lumMod val="20000"/>
              <a:lumOff val="80000"/>
            </a:schemeClr>
          </a:solidFill>
          <a:ln w="31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1000" fill="hold"/>
                                        <p:tgtEl>
                                          <p:spTgt spid="44"/>
                                        </p:tgtEl>
                                        <p:attrNameLst>
                                          <p:attrName>ppt_x</p:attrName>
                                        </p:attrNameLst>
                                      </p:cBhvr>
                                      <p:tavLst>
                                        <p:tav tm="0">
                                          <p:val>
                                            <p:strVal val="#ppt_x-.2"/>
                                          </p:val>
                                        </p:tav>
                                        <p:tav tm="100000">
                                          <p:val>
                                            <p:strVal val="#ppt_x"/>
                                          </p:val>
                                        </p:tav>
                                      </p:tavLst>
                                    </p:anim>
                                    <p:anim calcmode="lin" valueType="num">
                                      <p:cBhvr>
                                        <p:cTn id="8" dur="1000" fill="hold"/>
                                        <p:tgtEl>
                                          <p:spTgt spid="4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4"/>
                                        </p:tgtEl>
                                      </p:cBhvr>
                                    </p:animEffec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wipe(left)">
                                      <p:cBhvr>
                                        <p:cTn id="53" dur="500"/>
                                        <p:tgtEl>
                                          <p:spTgt spid="46"/>
                                        </p:tgtEl>
                                      </p:cBhvr>
                                    </p:animEffect>
                                  </p:childTnLst>
                                </p:cTn>
                              </p:par>
                            </p:childTnLst>
                          </p:cTn>
                        </p:par>
                        <p:par>
                          <p:cTn id="54" fill="hold" nodeType="afterGroup">
                            <p:stCondLst>
                              <p:cond delay="500"/>
                            </p:stCondLst>
                            <p:childTnLst>
                              <p:par>
                                <p:cTn id="55" presetID="26" presetClass="emph" presetSubtype="0" fill="hold" grpId="1" nodeType="afterEffect">
                                  <p:stCondLst>
                                    <p:cond delay="0"/>
                                  </p:stCondLst>
                                  <p:childTnLst>
                                    <p:animEffect transition="out" filter="fade">
                                      <p:cBhvr>
                                        <p:cTn id="56" dur="500" tmFilter="0, 0; .2, .5; .8, .5; 1, 0"/>
                                        <p:tgtEl>
                                          <p:spTgt spid="46"/>
                                        </p:tgtEl>
                                      </p:cBhvr>
                                    </p:animEffect>
                                    <p:animScale>
                                      <p:cBhvr>
                                        <p:cTn id="57" dur="250" autoRev="1" fill="hold"/>
                                        <p:tgtEl>
                                          <p:spTgt spid="4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29" grpId="0" animBg="1"/>
      <p:bldP spid="30" grpId="0"/>
      <p:bldP spid="44" grpId="0"/>
      <p:bldP spid="45" grpId="0"/>
      <p:bldP spid="46" grpId="0" animBg="1"/>
      <p:bldP spid="4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900113" y="1427163"/>
            <a:ext cx="7488237" cy="576262"/>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solidFill>
                  <a:srgbClr val="FF0000"/>
                </a:solidFill>
                <a:latin typeface="+mj-lt"/>
              </a:rPr>
              <a:t>Pela fórmula de </a:t>
            </a:r>
            <a:r>
              <a:rPr lang="pt-BR" altLang="pt-BR" sz="2200" dirty="0" err="1" smtClean="0">
                <a:solidFill>
                  <a:srgbClr val="FF0000"/>
                </a:solidFill>
                <a:latin typeface="+mj-lt"/>
              </a:rPr>
              <a:t>De</a:t>
            </a:r>
            <a:r>
              <a:rPr lang="pt-BR" altLang="pt-BR" sz="2200" dirty="0" smtClean="0">
                <a:solidFill>
                  <a:srgbClr val="FF0000"/>
                </a:solidFill>
                <a:latin typeface="+mj-lt"/>
              </a:rPr>
              <a:t> </a:t>
            </a:r>
            <a:r>
              <a:rPr lang="pt-BR" altLang="pt-BR" sz="2200" dirty="0" err="1" smtClean="0">
                <a:solidFill>
                  <a:srgbClr val="FF0000"/>
                </a:solidFill>
                <a:latin typeface="+mj-lt"/>
              </a:rPr>
              <a:t>Moivre</a:t>
            </a:r>
            <a:r>
              <a:rPr lang="pt-BR" altLang="pt-BR" sz="2200" dirty="0" smtClean="0">
                <a:solidFill>
                  <a:srgbClr val="FF0000"/>
                </a:solidFill>
                <a:latin typeface="+mj-lt"/>
              </a:rPr>
              <a:t>,</a:t>
            </a:r>
            <a:endParaRPr lang="el-GR" altLang="pt-BR" sz="2200" baseline="30000" dirty="0" smtClean="0">
              <a:solidFill>
                <a:srgbClr val="FF0000"/>
              </a:solidFill>
              <a:latin typeface="+mj-lt"/>
            </a:endParaRPr>
          </a:p>
        </p:txBody>
      </p:sp>
      <p:sp>
        <p:nvSpPr>
          <p:cNvPr id="4" name="Text Box 32"/>
          <p:cNvSpPr txBox="1">
            <a:spLocks noChangeArrowheads="1"/>
          </p:cNvSpPr>
          <p:nvPr/>
        </p:nvSpPr>
        <p:spPr bwMode="auto">
          <a:xfrm>
            <a:off x="1044575" y="2147888"/>
            <a:ext cx="5905500" cy="576262"/>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z</a:t>
            </a:r>
            <a:r>
              <a:rPr lang="pt-BR" altLang="pt-BR" sz="2200" baseline="30000" dirty="0" smtClean="0">
                <a:latin typeface="+mj-lt"/>
              </a:rPr>
              <a:t>–9</a:t>
            </a:r>
            <a:r>
              <a:rPr lang="pt-BR" altLang="pt-BR" sz="2200" dirty="0" smtClean="0">
                <a:latin typeface="+mj-lt"/>
              </a:rPr>
              <a:t> = (</a:t>
            </a:r>
            <a:r>
              <a:rPr lang="pt-BR" altLang="pt-BR" sz="2200" dirty="0" smtClean="0">
                <a:latin typeface="+mj-lt"/>
                <a:sym typeface="Symbol"/>
              </a:rPr>
              <a:t></a:t>
            </a:r>
            <a:r>
              <a:rPr lang="pt-BR" altLang="pt-BR" sz="2200" dirty="0" smtClean="0">
                <a:latin typeface="+mj-lt"/>
              </a:rPr>
              <a:t>2 )</a:t>
            </a:r>
            <a:r>
              <a:rPr lang="pt-BR" altLang="pt-BR" sz="2200" baseline="30000" dirty="0" smtClean="0">
                <a:latin typeface="+mj-lt"/>
              </a:rPr>
              <a:t>–9</a:t>
            </a:r>
            <a:r>
              <a:rPr lang="pt-BR" altLang="pt-BR" sz="2200" dirty="0" smtClean="0">
                <a:latin typeface="+mj-lt"/>
              </a:rPr>
              <a:t>[cos (–9.315</a:t>
            </a:r>
            <a:r>
              <a:rPr lang="pt-BR" altLang="pt-BR" sz="2200" dirty="0" smtClean="0">
                <a:latin typeface="+mj-lt"/>
                <a:sym typeface="Symbol"/>
              </a:rPr>
              <a:t></a:t>
            </a:r>
            <a:r>
              <a:rPr lang="pt-BR" altLang="pt-BR" sz="2200" dirty="0" smtClean="0">
                <a:latin typeface="+mj-lt"/>
              </a:rPr>
              <a:t>) + i </a:t>
            </a:r>
            <a:r>
              <a:rPr lang="pt-BR" altLang="pt-BR" sz="2200" dirty="0" err="1" smtClean="0">
                <a:latin typeface="+mj-lt"/>
              </a:rPr>
              <a:t>sen</a:t>
            </a:r>
            <a:r>
              <a:rPr lang="pt-BR" altLang="pt-BR" sz="2200" dirty="0" smtClean="0">
                <a:latin typeface="+mj-lt"/>
              </a:rPr>
              <a:t> (–9.315</a:t>
            </a:r>
            <a:r>
              <a:rPr lang="pt-BR" altLang="pt-BR" sz="2200" dirty="0" smtClean="0">
                <a:latin typeface="+mj-lt"/>
                <a:sym typeface="Symbol"/>
              </a:rPr>
              <a:t></a:t>
            </a:r>
            <a:r>
              <a:rPr lang="pt-BR" altLang="pt-BR" sz="2200" dirty="0" smtClean="0">
                <a:latin typeface="+mj-lt"/>
              </a:rPr>
              <a:t>)]</a:t>
            </a:r>
            <a:endParaRPr lang="el-GR" altLang="pt-BR" sz="2200" baseline="30000" dirty="0" smtClean="0">
              <a:latin typeface="+mj-lt"/>
            </a:endParaRPr>
          </a:p>
        </p:txBody>
      </p:sp>
      <p:sp>
        <p:nvSpPr>
          <p:cNvPr id="6" name="Text Box 45"/>
          <p:cNvSpPr txBox="1">
            <a:spLocks noChangeArrowheads="1"/>
          </p:cNvSpPr>
          <p:nvPr/>
        </p:nvSpPr>
        <p:spPr bwMode="auto">
          <a:xfrm>
            <a:off x="1073150" y="2795588"/>
            <a:ext cx="5905500" cy="576262"/>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z</a:t>
            </a:r>
            <a:r>
              <a:rPr lang="pt-BR" altLang="pt-BR" sz="2200" baseline="30000" dirty="0" smtClean="0">
                <a:latin typeface="+mj-lt"/>
              </a:rPr>
              <a:t>–9 </a:t>
            </a:r>
            <a:r>
              <a:rPr lang="pt-BR" altLang="pt-BR" sz="2200" dirty="0" smtClean="0">
                <a:latin typeface="+mj-lt"/>
              </a:rPr>
              <a:t>= </a:t>
            </a:r>
            <a:r>
              <a:rPr lang="pt-BR" altLang="pt-BR" sz="2200" dirty="0" smtClean="0">
                <a:latin typeface="+mj-lt"/>
                <a:sym typeface="Symbol"/>
              </a:rPr>
              <a:t></a:t>
            </a:r>
            <a:r>
              <a:rPr lang="pt-BR" altLang="pt-BR" sz="2200" dirty="0" smtClean="0">
                <a:latin typeface="+mj-lt"/>
              </a:rPr>
              <a:t>2.2</a:t>
            </a:r>
            <a:r>
              <a:rPr lang="pt-BR" altLang="pt-BR" sz="2200" baseline="30000" dirty="0" smtClean="0">
                <a:latin typeface="+mj-lt"/>
              </a:rPr>
              <a:t>–5</a:t>
            </a:r>
            <a:r>
              <a:rPr lang="pt-BR" altLang="pt-BR" sz="2200" dirty="0" smtClean="0">
                <a:latin typeface="+mj-lt"/>
              </a:rPr>
              <a:t>[cos (–2 835</a:t>
            </a:r>
            <a:r>
              <a:rPr lang="pt-BR" altLang="pt-BR" sz="2200" dirty="0" smtClean="0">
                <a:latin typeface="+mj-lt"/>
                <a:sym typeface="Symbol"/>
              </a:rPr>
              <a:t></a:t>
            </a:r>
            <a:r>
              <a:rPr lang="pt-BR" altLang="pt-BR" sz="2200" dirty="0" smtClean="0">
                <a:latin typeface="+mj-lt"/>
              </a:rPr>
              <a:t>) + i </a:t>
            </a:r>
            <a:r>
              <a:rPr lang="pt-BR" altLang="pt-BR" sz="2200" dirty="0" err="1" smtClean="0">
                <a:latin typeface="+mj-lt"/>
              </a:rPr>
              <a:t>sen</a:t>
            </a:r>
            <a:r>
              <a:rPr lang="pt-BR" altLang="pt-BR" sz="2200" dirty="0" smtClean="0">
                <a:latin typeface="+mj-lt"/>
              </a:rPr>
              <a:t> (–2 835</a:t>
            </a:r>
            <a:r>
              <a:rPr lang="pt-BR" altLang="pt-BR" sz="2200" dirty="0" smtClean="0">
                <a:latin typeface="+mj-lt"/>
                <a:sym typeface="Symbol"/>
              </a:rPr>
              <a:t></a:t>
            </a:r>
            <a:r>
              <a:rPr lang="pt-BR" altLang="pt-BR" sz="2200" dirty="0" smtClean="0">
                <a:latin typeface="+mj-lt"/>
              </a:rPr>
              <a:t>)]</a:t>
            </a:r>
            <a:endParaRPr lang="el-GR" altLang="pt-BR" sz="2200" baseline="30000" dirty="0" smtClean="0">
              <a:latin typeface="+mj-lt"/>
            </a:endParaRPr>
          </a:p>
        </p:txBody>
      </p:sp>
      <p:grpSp>
        <p:nvGrpSpPr>
          <p:cNvPr id="40" name="Grupo 39"/>
          <p:cNvGrpSpPr>
            <a:grpSpLocks/>
          </p:cNvGrpSpPr>
          <p:nvPr/>
        </p:nvGrpSpPr>
        <p:grpSpPr bwMode="auto">
          <a:xfrm>
            <a:off x="1042988" y="3486150"/>
            <a:ext cx="3946525" cy="863600"/>
            <a:chOff x="1042525" y="3486447"/>
            <a:chExt cx="3946695" cy="862687"/>
          </a:xfrm>
        </p:grpSpPr>
        <p:sp>
          <p:nvSpPr>
            <p:cNvPr id="8" name="Text Box 47"/>
            <p:cNvSpPr txBox="1">
              <a:spLocks noChangeArrowheads="1"/>
            </p:cNvSpPr>
            <p:nvPr/>
          </p:nvSpPr>
          <p:spPr bwMode="auto">
            <a:xfrm>
              <a:off x="1706129" y="3486447"/>
              <a:ext cx="504847" cy="575654"/>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sym typeface="Symbol"/>
                </a:rPr>
                <a:t></a:t>
              </a:r>
              <a:r>
                <a:rPr lang="pt-BR" altLang="pt-BR" sz="2200" dirty="0" smtClean="0">
                  <a:latin typeface="+mj-lt"/>
                </a:rPr>
                <a:t>2</a:t>
              </a:r>
              <a:endParaRPr lang="el-GR" altLang="pt-BR" sz="2200" baseline="30000" dirty="0" smtClean="0">
                <a:latin typeface="+mj-lt"/>
              </a:endParaRPr>
            </a:p>
          </p:txBody>
        </p:sp>
        <p:sp>
          <p:nvSpPr>
            <p:cNvPr id="10" name="Text Box 49"/>
            <p:cNvSpPr txBox="1">
              <a:spLocks noChangeArrowheads="1"/>
            </p:cNvSpPr>
            <p:nvPr/>
          </p:nvSpPr>
          <p:spPr bwMode="auto">
            <a:xfrm>
              <a:off x="1042525" y="3659302"/>
              <a:ext cx="936665" cy="575653"/>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z</a:t>
              </a:r>
              <a:r>
                <a:rPr lang="pt-BR" altLang="pt-BR" sz="2200" baseline="30000" dirty="0" smtClean="0">
                  <a:latin typeface="+mj-lt"/>
                </a:rPr>
                <a:t>–9</a:t>
              </a:r>
              <a:r>
                <a:rPr lang="pt-BR" altLang="pt-BR" sz="2200" dirty="0" smtClean="0">
                  <a:latin typeface="+mj-lt"/>
                </a:rPr>
                <a:t> =</a:t>
              </a:r>
              <a:endParaRPr lang="el-GR" altLang="pt-BR" sz="2200" baseline="30000" dirty="0" smtClean="0">
                <a:latin typeface="+mj-lt"/>
              </a:endParaRPr>
            </a:p>
          </p:txBody>
        </p:sp>
        <p:sp>
          <p:nvSpPr>
            <p:cNvPr id="11" name="Text Box 50"/>
            <p:cNvSpPr txBox="1">
              <a:spLocks noChangeArrowheads="1"/>
            </p:cNvSpPr>
            <p:nvPr/>
          </p:nvSpPr>
          <p:spPr bwMode="auto">
            <a:xfrm>
              <a:off x="2137947" y="3630757"/>
              <a:ext cx="2851273" cy="575653"/>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(cos 45</a:t>
              </a:r>
              <a:r>
                <a:rPr lang="pt-BR" altLang="pt-BR" sz="2200" dirty="0" smtClean="0">
                  <a:latin typeface="+mj-lt"/>
                  <a:sym typeface="Symbol"/>
                </a:rPr>
                <a:t></a:t>
              </a:r>
              <a:r>
                <a:rPr lang="pt-BR" altLang="pt-BR" sz="2200" dirty="0" smtClean="0">
                  <a:latin typeface="+mj-lt"/>
                </a:rPr>
                <a:t> + i </a:t>
              </a:r>
              <a:r>
                <a:rPr lang="pt-BR" altLang="pt-BR" sz="2200" dirty="0" err="1" smtClean="0">
                  <a:latin typeface="+mj-lt"/>
                </a:rPr>
                <a:t>sen</a:t>
              </a:r>
              <a:r>
                <a:rPr lang="pt-BR" altLang="pt-BR" sz="2200" dirty="0" smtClean="0">
                  <a:latin typeface="+mj-lt"/>
                </a:rPr>
                <a:t> 45</a:t>
              </a:r>
              <a:r>
                <a:rPr lang="pt-BR" altLang="pt-BR" sz="2200" dirty="0" smtClean="0">
                  <a:latin typeface="+mj-lt"/>
                  <a:sym typeface="Symbol"/>
                </a:rPr>
                <a:t></a:t>
              </a:r>
              <a:r>
                <a:rPr lang="pt-BR" altLang="pt-BR" sz="2200" dirty="0" smtClean="0">
                  <a:latin typeface="+mj-lt"/>
                </a:rPr>
                <a:t>)</a:t>
              </a:r>
              <a:endParaRPr lang="el-GR" altLang="pt-BR" sz="2200" baseline="30000" dirty="0" smtClean="0">
                <a:latin typeface="+mj-lt"/>
              </a:endParaRPr>
            </a:p>
          </p:txBody>
        </p:sp>
        <p:sp>
          <p:nvSpPr>
            <p:cNvPr id="12" name="Text Box 51"/>
            <p:cNvSpPr txBox="1">
              <a:spLocks noChangeArrowheads="1"/>
            </p:cNvSpPr>
            <p:nvPr/>
          </p:nvSpPr>
          <p:spPr bwMode="auto">
            <a:xfrm>
              <a:off x="1745817" y="3917790"/>
              <a:ext cx="490559" cy="4313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32 </a:t>
              </a:r>
              <a:endParaRPr lang="pt-BR" altLang="pt-BR" sz="2200" baseline="-25000" smtClean="0">
                <a:latin typeface="+mj-lt"/>
              </a:endParaRPr>
            </a:p>
          </p:txBody>
        </p:sp>
        <p:sp>
          <p:nvSpPr>
            <p:cNvPr id="13" name="Line 52"/>
            <p:cNvSpPr>
              <a:spLocks noChangeShapeType="1"/>
            </p:cNvSpPr>
            <p:nvPr/>
          </p:nvSpPr>
          <p:spPr bwMode="auto">
            <a:xfrm>
              <a:off x="1748992" y="3954265"/>
              <a:ext cx="414356"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pt-BR" sz="2200">
                <a:latin typeface="+mj-lt"/>
              </a:endParaRPr>
            </a:p>
          </p:txBody>
        </p:sp>
      </p:grpSp>
      <p:grpSp>
        <p:nvGrpSpPr>
          <p:cNvPr id="41" name="Grupo 40"/>
          <p:cNvGrpSpPr>
            <a:grpSpLocks/>
          </p:cNvGrpSpPr>
          <p:nvPr/>
        </p:nvGrpSpPr>
        <p:grpSpPr bwMode="auto">
          <a:xfrm>
            <a:off x="1101725" y="4491038"/>
            <a:ext cx="2987675" cy="862012"/>
            <a:chOff x="1101143" y="4490880"/>
            <a:chExt cx="2988889" cy="862687"/>
          </a:xfrm>
        </p:grpSpPr>
        <p:sp>
          <p:nvSpPr>
            <p:cNvPr id="14" name="Text Box 54"/>
            <p:cNvSpPr txBox="1">
              <a:spLocks noChangeArrowheads="1"/>
            </p:cNvSpPr>
            <p:nvPr/>
          </p:nvSpPr>
          <p:spPr bwMode="auto">
            <a:xfrm>
              <a:off x="1101143" y="4657698"/>
              <a:ext cx="937006" cy="576714"/>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z</a:t>
              </a:r>
              <a:r>
                <a:rPr lang="pt-BR" altLang="pt-BR" sz="2200" baseline="30000" dirty="0" smtClean="0">
                  <a:latin typeface="+mj-lt"/>
                </a:rPr>
                <a:t>–9 </a:t>
              </a:r>
              <a:r>
                <a:rPr lang="pt-BR" altLang="pt-BR" sz="2200" dirty="0" smtClean="0">
                  <a:latin typeface="+mj-lt"/>
                </a:rPr>
                <a:t>=</a:t>
              </a:r>
              <a:endParaRPr lang="el-GR" altLang="pt-BR" sz="2200" baseline="30000" dirty="0" smtClean="0">
                <a:latin typeface="+mj-lt"/>
              </a:endParaRPr>
            </a:p>
          </p:txBody>
        </p:sp>
        <p:sp>
          <p:nvSpPr>
            <p:cNvPr id="15" name="Text Box 55"/>
            <p:cNvSpPr txBox="1">
              <a:spLocks noChangeArrowheads="1"/>
            </p:cNvSpPr>
            <p:nvPr/>
          </p:nvSpPr>
          <p:spPr bwMode="auto">
            <a:xfrm>
              <a:off x="3505595" y="4563962"/>
              <a:ext cx="519324" cy="4305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sym typeface="Symbol"/>
                </a:rPr>
                <a:t></a:t>
              </a:r>
              <a:r>
                <a:rPr lang="pt-BR" altLang="pt-BR" sz="2200" dirty="0" smtClean="0">
                  <a:latin typeface="+mj-lt"/>
                </a:rPr>
                <a:t>2</a:t>
              </a:r>
              <a:endParaRPr lang="pt-BR" altLang="pt-BR" sz="2200" baseline="30000" dirty="0" smtClean="0">
                <a:latin typeface="+mj-lt"/>
              </a:endParaRPr>
            </a:p>
          </p:txBody>
        </p:sp>
        <p:sp>
          <p:nvSpPr>
            <p:cNvPr id="16" name="Text Box 56"/>
            <p:cNvSpPr txBox="1">
              <a:spLocks noChangeArrowheads="1"/>
            </p:cNvSpPr>
            <p:nvPr/>
          </p:nvSpPr>
          <p:spPr bwMode="auto">
            <a:xfrm>
              <a:off x="3599296" y="4889654"/>
              <a:ext cx="490736" cy="430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2 </a:t>
              </a:r>
              <a:endParaRPr lang="pt-BR" altLang="pt-BR" sz="2200" baseline="-25000" smtClean="0">
                <a:latin typeface="+mj-lt"/>
              </a:endParaRPr>
            </a:p>
          </p:txBody>
        </p:sp>
        <p:sp>
          <p:nvSpPr>
            <p:cNvPr id="17" name="Line 57"/>
            <p:cNvSpPr>
              <a:spLocks noChangeShapeType="1"/>
            </p:cNvSpPr>
            <p:nvPr/>
          </p:nvSpPr>
          <p:spPr bwMode="auto">
            <a:xfrm>
              <a:off x="3531005" y="4961148"/>
              <a:ext cx="478032"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pt-BR" sz="2200">
                <a:latin typeface="+mj-lt"/>
              </a:endParaRPr>
            </a:p>
          </p:txBody>
        </p:sp>
        <p:sp>
          <p:nvSpPr>
            <p:cNvPr id="19" name="Text Box 59"/>
            <p:cNvSpPr txBox="1">
              <a:spLocks noChangeArrowheads="1"/>
            </p:cNvSpPr>
            <p:nvPr/>
          </p:nvSpPr>
          <p:spPr bwMode="auto">
            <a:xfrm>
              <a:off x="2384364" y="4556018"/>
              <a:ext cx="519324" cy="430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sym typeface="Symbol"/>
                </a:rPr>
                <a:t></a:t>
              </a:r>
              <a:r>
                <a:rPr lang="pt-BR" altLang="pt-BR" sz="2200" dirty="0" smtClean="0">
                  <a:latin typeface="+mj-lt"/>
                </a:rPr>
                <a:t>2</a:t>
              </a:r>
              <a:endParaRPr lang="pt-BR" altLang="pt-BR" sz="2200" baseline="30000" dirty="0" smtClean="0">
                <a:latin typeface="+mj-lt"/>
              </a:endParaRPr>
            </a:p>
          </p:txBody>
        </p:sp>
        <p:sp>
          <p:nvSpPr>
            <p:cNvPr id="20" name="Text Box 60"/>
            <p:cNvSpPr txBox="1">
              <a:spLocks noChangeArrowheads="1"/>
            </p:cNvSpPr>
            <p:nvPr/>
          </p:nvSpPr>
          <p:spPr bwMode="auto">
            <a:xfrm>
              <a:off x="2516181" y="4881711"/>
              <a:ext cx="490736" cy="4305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2 </a:t>
              </a:r>
              <a:endParaRPr lang="pt-BR" altLang="pt-BR" sz="2200" baseline="-25000" smtClean="0">
                <a:latin typeface="+mj-lt"/>
              </a:endParaRPr>
            </a:p>
          </p:txBody>
        </p:sp>
        <p:sp>
          <p:nvSpPr>
            <p:cNvPr id="21" name="Line 61"/>
            <p:cNvSpPr>
              <a:spLocks noChangeShapeType="1"/>
            </p:cNvSpPr>
            <p:nvPr/>
          </p:nvSpPr>
          <p:spPr bwMode="auto">
            <a:xfrm>
              <a:off x="2447890" y="4953204"/>
              <a:ext cx="478032"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pt-BR" sz="2200">
                <a:latin typeface="+mj-lt"/>
              </a:endParaRPr>
            </a:p>
          </p:txBody>
        </p:sp>
        <p:sp>
          <p:nvSpPr>
            <p:cNvPr id="22" name="AutoShape 62"/>
            <p:cNvSpPr>
              <a:spLocks noChangeArrowheads="1"/>
            </p:cNvSpPr>
            <p:nvPr/>
          </p:nvSpPr>
          <p:spPr bwMode="auto">
            <a:xfrm>
              <a:off x="2411363" y="4584615"/>
              <a:ext cx="1596085" cy="719701"/>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pt-BR" sz="2200">
                <a:latin typeface="+mj-lt"/>
              </a:endParaRPr>
            </a:p>
          </p:txBody>
        </p:sp>
        <p:sp>
          <p:nvSpPr>
            <p:cNvPr id="23" name="Text Box 63"/>
            <p:cNvSpPr txBox="1">
              <a:spLocks noChangeArrowheads="1"/>
            </p:cNvSpPr>
            <p:nvPr/>
          </p:nvSpPr>
          <p:spPr bwMode="auto">
            <a:xfrm>
              <a:off x="2946568" y="4656109"/>
              <a:ext cx="806778" cy="576713"/>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  i.</a:t>
              </a:r>
              <a:endParaRPr lang="el-GR" altLang="pt-BR" sz="2200" baseline="30000" smtClean="0">
                <a:latin typeface="+mj-lt"/>
              </a:endParaRPr>
            </a:p>
          </p:txBody>
        </p:sp>
        <p:sp>
          <p:nvSpPr>
            <p:cNvPr id="26" name="Text Box 68"/>
            <p:cNvSpPr txBox="1">
              <a:spLocks noChangeArrowheads="1"/>
            </p:cNvSpPr>
            <p:nvPr/>
          </p:nvSpPr>
          <p:spPr bwMode="auto">
            <a:xfrm>
              <a:off x="1749106" y="4490880"/>
              <a:ext cx="505030" cy="576713"/>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sym typeface="Symbol"/>
                </a:rPr>
                <a:t></a:t>
              </a:r>
              <a:r>
                <a:rPr lang="pt-BR" altLang="pt-BR" sz="2200" dirty="0" smtClean="0">
                  <a:latin typeface="+mj-lt"/>
                </a:rPr>
                <a:t>2</a:t>
              </a:r>
              <a:endParaRPr lang="el-GR" altLang="pt-BR" sz="2200" baseline="30000" dirty="0" smtClean="0">
                <a:latin typeface="+mj-lt"/>
              </a:endParaRPr>
            </a:p>
          </p:txBody>
        </p:sp>
        <p:sp>
          <p:nvSpPr>
            <p:cNvPr id="28" name="Text Box 70"/>
            <p:cNvSpPr txBox="1">
              <a:spLocks noChangeArrowheads="1"/>
            </p:cNvSpPr>
            <p:nvPr/>
          </p:nvSpPr>
          <p:spPr bwMode="auto">
            <a:xfrm>
              <a:off x="1788810" y="4923018"/>
              <a:ext cx="490736" cy="4305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32 </a:t>
              </a:r>
              <a:endParaRPr lang="pt-BR" altLang="pt-BR" sz="2200" baseline="-25000" smtClean="0">
                <a:latin typeface="+mj-lt"/>
              </a:endParaRPr>
            </a:p>
          </p:txBody>
        </p:sp>
        <p:sp>
          <p:nvSpPr>
            <p:cNvPr id="29" name="Line 71"/>
            <p:cNvSpPr>
              <a:spLocks noChangeShapeType="1"/>
            </p:cNvSpPr>
            <p:nvPr/>
          </p:nvSpPr>
          <p:spPr bwMode="auto">
            <a:xfrm>
              <a:off x="1791987" y="4959559"/>
              <a:ext cx="41450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pt-BR" sz="2200">
                <a:latin typeface="+mj-lt"/>
              </a:endParaRPr>
            </a:p>
          </p:txBody>
        </p:sp>
      </p:grpSp>
      <p:grpSp>
        <p:nvGrpSpPr>
          <p:cNvPr id="38" name="Grupo 37"/>
          <p:cNvGrpSpPr>
            <a:grpSpLocks/>
          </p:cNvGrpSpPr>
          <p:nvPr/>
        </p:nvGrpSpPr>
        <p:grpSpPr bwMode="auto">
          <a:xfrm>
            <a:off x="1103313" y="5387975"/>
            <a:ext cx="2346325" cy="863600"/>
            <a:chOff x="742647" y="5158601"/>
            <a:chExt cx="2346213" cy="862687"/>
          </a:xfrm>
        </p:grpSpPr>
        <p:sp>
          <p:nvSpPr>
            <p:cNvPr id="24" name="Text Box 64"/>
            <p:cNvSpPr txBox="1">
              <a:spLocks noChangeArrowheads="1"/>
            </p:cNvSpPr>
            <p:nvPr/>
          </p:nvSpPr>
          <p:spPr bwMode="auto">
            <a:xfrm>
              <a:off x="742647" y="5317183"/>
              <a:ext cx="1065161" cy="575654"/>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z</a:t>
              </a:r>
              <a:r>
                <a:rPr lang="pt-BR" altLang="pt-BR" sz="2200" baseline="30000" dirty="0" smtClean="0">
                  <a:latin typeface="+mj-lt"/>
                </a:rPr>
                <a:t>–9 </a:t>
              </a:r>
              <a:r>
                <a:rPr lang="pt-BR" altLang="pt-BR" sz="2200" dirty="0" smtClean="0">
                  <a:latin typeface="+mj-lt"/>
                </a:rPr>
                <a:t>=</a:t>
              </a:r>
              <a:endParaRPr lang="pt-BR" altLang="pt-BR" sz="2200" baseline="30000" dirty="0" smtClean="0">
                <a:latin typeface="+mj-lt"/>
              </a:endParaRPr>
            </a:p>
          </p:txBody>
        </p:sp>
        <p:sp>
          <p:nvSpPr>
            <p:cNvPr id="30" name="Text Box 74"/>
            <p:cNvSpPr txBox="1">
              <a:spLocks noChangeArrowheads="1"/>
            </p:cNvSpPr>
            <p:nvPr/>
          </p:nvSpPr>
          <p:spPr bwMode="auto">
            <a:xfrm>
              <a:off x="1504611" y="5158601"/>
              <a:ext cx="504801" cy="575654"/>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1</a:t>
              </a:r>
              <a:endParaRPr lang="el-GR" altLang="pt-BR" sz="2200" baseline="30000" smtClean="0">
                <a:latin typeface="+mj-lt"/>
              </a:endParaRPr>
            </a:p>
          </p:txBody>
        </p:sp>
        <p:sp>
          <p:nvSpPr>
            <p:cNvPr id="31" name="Text Box 76"/>
            <p:cNvSpPr txBox="1">
              <a:spLocks noChangeArrowheads="1"/>
            </p:cNvSpPr>
            <p:nvPr/>
          </p:nvSpPr>
          <p:spPr bwMode="auto">
            <a:xfrm>
              <a:off x="1447463" y="5589945"/>
              <a:ext cx="490514" cy="4313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32 </a:t>
              </a:r>
              <a:endParaRPr lang="pt-BR" altLang="pt-BR" sz="2200" baseline="-25000" dirty="0" smtClean="0">
                <a:latin typeface="+mj-lt"/>
              </a:endParaRPr>
            </a:p>
          </p:txBody>
        </p:sp>
        <p:sp>
          <p:nvSpPr>
            <p:cNvPr id="32" name="Line 77"/>
            <p:cNvSpPr>
              <a:spLocks noChangeShapeType="1"/>
            </p:cNvSpPr>
            <p:nvPr/>
          </p:nvSpPr>
          <p:spPr bwMode="auto">
            <a:xfrm>
              <a:off x="1450638" y="5626419"/>
              <a:ext cx="41431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pt-BR" sz="2200">
                <a:latin typeface="+mj-lt"/>
              </a:endParaRPr>
            </a:p>
          </p:txBody>
        </p:sp>
        <p:sp>
          <p:nvSpPr>
            <p:cNvPr id="33" name="Text Box 78"/>
            <p:cNvSpPr txBox="1">
              <a:spLocks noChangeArrowheads="1"/>
            </p:cNvSpPr>
            <p:nvPr/>
          </p:nvSpPr>
          <p:spPr bwMode="auto">
            <a:xfrm>
              <a:off x="2296735" y="5158601"/>
              <a:ext cx="504801" cy="575654"/>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1</a:t>
              </a:r>
              <a:endParaRPr lang="el-GR" altLang="pt-BR" sz="2200" baseline="30000" dirty="0" smtClean="0">
                <a:latin typeface="+mj-lt"/>
              </a:endParaRPr>
            </a:p>
          </p:txBody>
        </p:sp>
        <p:sp>
          <p:nvSpPr>
            <p:cNvPr id="34" name="Text Box 80"/>
            <p:cNvSpPr txBox="1">
              <a:spLocks noChangeArrowheads="1"/>
            </p:cNvSpPr>
            <p:nvPr/>
          </p:nvSpPr>
          <p:spPr bwMode="auto">
            <a:xfrm>
              <a:off x="2264986" y="5589945"/>
              <a:ext cx="490515" cy="4313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32 </a:t>
              </a:r>
              <a:endParaRPr lang="pt-BR" altLang="pt-BR" sz="2200" baseline="-25000" dirty="0" smtClean="0">
                <a:latin typeface="+mj-lt"/>
              </a:endParaRPr>
            </a:p>
          </p:txBody>
        </p:sp>
        <p:sp>
          <p:nvSpPr>
            <p:cNvPr id="35" name="Line 81"/>
            <p:cNvSpPr>
              <a:spLocks noChangeShapeType="1"/>
            </p:cNvSpPr>
            <p:nvPr/>
          </p:nvSpPr>
          <p:spPr bwMode="auto">
            <a:xfrm>
              <a:off x="2268161" y="5626419"/>
              <a:ext cx="41431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pt-BR" sz="2200">
                <a:latin typeface="+mj-lt"/>
              </a:endParaRPr>
            </a:p>
          </p:txBody>
        </p:sp>
        <p:sp>
          <p:nvSpPr>
            <p:cNvPr id="36" name="Text Box 82"/>
            <p:cNvSpPr txBox="1">
              <a:spLocks noChangeArrowheads="1"/>
            </p:cNvSpPr>
            <p:nvPr/>
          </p:nvSpPr>
          <p:spPr bwMode="auto">
            <a:xfrm>
              <a:off x="1850669" y="5317183"/>
              <a:ext cx="446066" cy="575654"/>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a:t>
              </a:r>
              <a:endParaRPr lang="pt-BR" altLang="pt-BR" sz="2200" baseline="30000" smtClean="0">
                <a:latin typeface="+mj-lt"/>
              </a:endParaRPr>
            </a:p>
          </p:txBody>
        </p:sp>
        <p:sp>
          <p:nvSpPr>
            <p:cNvPr id="37" name="Text Box 83"/>
            <p:cNvSpPr txBox="1">
              <a:spLocks noChangeArrowheads="1"/>
            </p:cNvSpPr>
            <p:nvPr/>
          </p:nvSpPr>
          <p:spPr bwMode="auto">
            <a:xfrm>
              <a:off x="2642793" y="5274366"/>
              <a:ext cx="446067" cy="575653"/>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i</a:t>
              </a:r>
              <a:endParaRPr lang="pt-BR" altLang="pt-BR" sz="2200" baseline="30000" smtClean="0">
                <a:latin typeface="+mj-lt"/>
              </a:endParaRPr>
            </a:p>
          </p:txBody>
        </p:sp>
      </p:grpSp>
      <p:sp>
        <p:nvSpPr>
          <p:cNvPr id="39" name="Text Box 58"/>
          <p:cNvSpPr txBox="1">
            <a:spLocks noChangeArrowheads="1"/>
          </p:cNvSpPr>
          <p:nvPr/>
        </p:nvSpPr>
        <p:spPr bwMode="auto">
          <a:xfrm>
            <a:off x="2409825" y="844550"/>
            <a:ext cx="3817938" cy="576263"/>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rPr>
              <a:t>z = </a:t>
            </a:r>
            <a:r>
              <a:rPr lang="pt-BR" altLang="pt-BR" sz="2200" dirty="0" smtClean="0">
                <a:latin typeface="+mj-lt"/>
                <a:sym typeface="Symbol"/>
              </a:rPr>
              <a:t></a:t>
            </a:r>
            <a:r>
              <a:rPr lang="pt-BR" altLang="pt-BR" sz="2200" dirty="0" smtClean="0">
                <a:latin typeface="+mj-lt"/>
              </a:rPr>
              <a:t>2(cos 315</a:t>
            </a:r>
            <a:r>
              <a:rPr lang="pt-BR" altLang="pt-BR" sz="2200" dirty="0" smtClean="0">
                <a:latin typeface="+mj-lt"/>
                <a:sym typeface="Symbol"/>
              </a:rPr>
              <a:t></a:t>
            </a:r>
            <a:r>
              <a:rPr lang="pt-BR" altLang="pt-BR" sz="2200" dirty="0" smtClean="0">
                <a:latin typeface="+mj-lt"/>
              </a:rPr>
              <a:t> + i </a:t>
            </a:r>
            <a:r>
              <a:rPr lang="pt-BR" altLang="pt-BR" sz="2200" dirty="0" err="1" smtClean="0">
                <a:latin typeface="+mj-lt"/>
              </a:rPr>
              <a:t>sen</a:t>
            </a:r>
            <a:r>
              <a:rPr lang="pt-BR" altLang="pt-BR" sz="2200" dirty="0" smtClean="0">
                <a:latin typeface="+mj-lt"/>
              </a:rPr>
              <a:t> 315</a:t>
            </a:r>
            <a:r>
              <a:rPr lang="pt-BR" altLang="pt-BR" sz="2200" dirty="0" smtClean="0">
                <a:latin typeface="+mj-lt"/>
                <a:sym typeface="Symbol"/>
              </a:rPr>
              <a:t></a:t>
            </a:r>
            <a:r>
              <a:rPr lang="pt-BR" altLang="pt-BR" sz="2200" dirty="0" smtClean="0">
                <a:latin typeface="+mj-lt"/>
              </a:rPr>
              <a:t>)</a:t>
            </a:r>
            <a:endParaRPr lang="el-GR" altLang="pt-BR" sz="2200" baseline="30000" dirty="0" smtClean="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4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zonadaponte.com.sapo.pt/gifs/livros/liv009.gif"/>
          <p:cNvPicPr>
            <a:picLocks noChangeAspect="1" noChangeArrowheads="1" noCrop="1"/>
          </p:cNvPicPr>
          <p:nvPr/>
        </p:nvPicPr>
        <p:blipFill>
          <a:blip r:embed="rId2">
            <a:extLst>
              <a:ext uri="{28A0092B-C50C-407E-A947-70E740481C1C}">
                <a14:useLocalDpi xmlns:a14="http://schemas.microsoft.com/office/drawing/2010/main" xmlns="" val="0"/>
              </a:ext>
            </a:extLst>
          </a:blip>
          <a:srcRect/>
          <a:stretch>
            <a:fillRect/>
          </a:stretch>
        </p:blipFill>
        <p:spPr bwMode="auto">
          <a:xfrm>
            <a:off x="730250" y="1125538"/>
            <a:ext cx="1752600" cy="1662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tângulo 5"/>
          <p:cNvSpPr>
            <a:spLocks noChangeArrowheads="1"/>
          </p:cNvSpPr>
          <p:nvPr/>
        </p:nvSpPr>
        <p:spPr bwMode="auto">
          <a:xfrm>
            <a:off x="796925" y="2854325"/>
            <a:ext cx="16129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FontTx/>
              <a:buNone/>
            </a:pPr>
            <a:r>
              <a:rPr lang="pt-BR" altLang="pt-BR" sz="1000">
                <a:cs typeface="Arial" charset="0"/>
              </a:rPr>
              <a:t>http://zonadaponte.com.sapo.pt/gifs/livros/liv009.gif</a:t>
            </a:r>
          </a:p>
        </p:txBody>
      </p:sp>
      <p:sp>
        <p:nvSpPr>
          <p:cNvPr id="7" name="Retângulo 6"/>
          <p:cNvSpPr/>
          <p:nvPr/>
        </p:nvSpPr>
        <p:spPr>
          <a:xfrm>
            <a:off x="539750" y="5313363"/>
            <a:ext cx="8135938" cy="708025"/>
          </a:xfrm>
          <a:prstGeom prst="rect">
            <a:avLst/>
          </a:prstGeom>
        </p:spPr>
        <p:txBody>
          <a:bodyPr>
            <a:spAutoFit/>
          </a:bodyPr>
          <a:lstStyle/>
          <a:p>
            <a:pPr marL="342900" indent="-342900" algn="just">
              <a:buClr>
                <a:srgbClr val="002060"/>
              </a:buClr>
              <a:buFont typeface="Wingdings" panose="05000000000000000000" pitchFamily="2" charset="2"/>
              <a:buChar char="v"/>
              <a:defRPr/>
            </a:pPr>
            <a:r>
              <a:rPr lang="pt-BR" sz="2000" dirty="0">
                <a:latin typeface="+mj-lt"/>
              </a:rPr>
              <a:t>A potenciação e a radiciação de complexos na forma trigonométrica também ficam facilitadas com a utilização das fórmulas de </a:t>
            </a:r>
            <a:r>
              <a:rPr lang="pt-BR" sz="2000" dirty="0" err="1">
                <a:latin typeface="+mj-lt"/>
              </a:rPr>
              <a:t>De</a:t>
            </a:r>
            <a:r>
              <a:rPr lang="pt-BR" sz="2000" dirty="0">
                <a:latin typeface="+mj-lt"/>
              </a:rPr>
              <a:t> </a:t>
            </a:r>
            <a:r>
              <a:rPr lang="pt-BR" sz="2000" dirty="0" err="1">
                <a:latin typeface="+mj-lt"/>
              </a:rPr>
              <a:t>Moivre</a:t>
            </a:r>
            <a:r>
              <a:rPr lang="pt-BR" sz="2000" dirty="0">
                <a:latin typeface="+mj-lt"/>
              </a:rPr>
              <a:t>.</a:t>
            </a:r>
          </a:p>
        </p:txBody>
      </p:sp>
      <p:sp>
        <p:nvSpPr>
          <p:cNvPr id="2" name="Retângulo 1"/>
          <p:cNvSpPr/>
          <p:nvPr/>
        </p:nvSpPr>
        <p:spPr>
          <a:xfrm>
            <a:off x="539750" y="3582988"/>
            <a:ext cx="8135938" cy="1631950"/>
          </a:xfrm>
          <a:prstGeom prst="rect">
            <a:avLst/>
          </a:prstGeom>
        </p:spPr>
        <p:txBody>
          <a:bodyPr>
            <a:spAutoFit/>
          </a:bodyPr>
          <a:lstStyle/>
          <a:p>
            <a:pPr marL="342900" indent="-342900" algn="just">
              <a:buClr>
                <a:srgbClr val="002060"/>
              </a:buClr>
              <a:buFont typeface="Wingdings" panose="05000000000000000000" pitchFamily="2" charset="2"/>
              <a:buChar char="v"/>
              <a:defRPr/>
            </a:pPr>
            <a:r>
              <a:rPr lang="pt-BR" sz="2000" dirty="0">
                <a:latin typeface="+mj-lt"/>
              </a:rPr>
              <a:t>As operações com números complexos na forma trigonométrica facilitam o cálculo envolvendo os elementos desse conjunto. Multiplicação e divisão de complexos que estão na forma trigonométrica são feitas quase que instantaneamente, enquanto que na forma algébrica o processo requer mais cálculos. </a:t>
            </a:r>
          </a:p>
        </p:txBody>
      </p:sp>
      <p:sp>
        <p:nvSpPr>
          <p:cNvPr id="8" name="Espaço Reservado para Conteúdo 2"/>
          <p:cNvSpPr>
            <a:spLocks noGrp="1"/>
          </p:cNvSpPr>
          <p:nvPr>
            <p:ph idx="1"/>
          </p:nvPr>
        </p:nvSpPr>
        <p:spPr>
          <a:xfrm>
            <a:off x="2482850" y="1152525"/>
            <a:ext cx="6121400" cy="2347913"/>
          </a:xfrm>
        </p:spPr>
        <p:txBody>
          <a:bodyPr/>
          <a:lstStyle/>
          <a:p>
            <a:pPr algn="just">
              <a:buClr>
                <a:srgbClr val="002060"/>
              </a:buClr>
              <a:buFont typeface="Wingdings" pitchFamily="2" charset="2"/>
              <a:buChar char="v"/>
            </a:pPr>
            <a:r>
              <a:rPr lang="pt-BR" altLang="pt-BR" sz="2000" smtClean="0"/>
              <a:t>Não é usual efetuar-se adições ou subtrações de números complexos na forma polar, devido ao fato de que estas operações com os números complexos na forma algébrica, são bem mais fáceis de realizar. Se os números complexos estiverem na forma polar, para somá-los (ou subtraí-los), primeiro converta-os para a forma algébrica e efetue os cálculos. </a:t>
            </a:r>
          </a:p>
          <a:p>
            <a:pPr algn="just">
              <a:buClr>
                <a:srgbClr val="002060"/>
              </a:buClr>
              <a:buFont typeface="Wingdings" pitchFamily="2" charset="2"/>
              <a:buChar char="v"/>
            </a:pPr>
            <a:endParaRPr lang="pt-BR" altLang="pt-BR"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3"/>
          <p:cNvSpPr txBox="1">
            <a:spLocks noChangeArrowheads="1"/>
          </p:cNvSpPr>
          <p:nvPr/>
        </p:nvSpPr>
        <p:spPr bwMode="auto">
          <a:xfrm>
            <a:off x="279400" y="1916113"/>
            <a:ext cx="8569325" cy="769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marL="342900" indent="-342900" algn="just">
              <a:spcBef>
                <a:spcPct val="50000"/>
              </a:spcBef>
              <a:buClr>
                <a:srgbClr val="002060"/>
              </a:buClr>
              <a:buFont typeface="Wingdings" panose="05000000000000000000" pitchFamily="2" charset="2"/>
              <a:buChar char="v"/>
              <a:defRPr/>
            </a:pPr>
            <a:r>
              <a:rPr lang="pt-BR" altLang="pt-BR" sz="2200" dirty="0" smtClean="0">
                <a:latin typeface="+mj-lt"/>
                <a:cs typeface="Tahoma" pitchFamily="34" charset="0"/>
              </a:rPr>
              <a:t>Extrair as </a:t>
            </a:r>
            <a:r>
              <a:rPr lang="pt-BR" altLang="pt-BR" sz="2200" dirty="0" err="1" smtClean="0">
                <a:latin typeface="+mj-lt"/>
                <a:cs typeface="Tahoma" pitchFamily="34" charset="0"/>
              </a:rPr>
              <a:t>raizes</a:t>
            </a:r>
            <a:r>
              <a:rPr lang="pt-BR" altLang="pt-BR" sz="2200" dirty="0" smtClean="0">
                <a:latin typeface="+mj-lt"/>
                <a:cs typeface="Tahoma" pitchFamily="34" charset="0"/>
              </a:rPr>
              <a:t> </a:t>
            </a:r>
            <a:r>
              <a:rPr lang="pt-BR" altLang="pt-BR" sz="2200" dirty="0" err="1" smtClean="0">
                <a:latin typeface="+mj-lt"/>
                <a:cs typeface="Tahoma" pitchFamily="34" charset="0"/>
              </a:rPr>
              <a:t>n-ésimas</a:t>
            </a:r>
            <a:r>
              <a:rPr lang="pt-BR" altLang="pt-BR" sz="2200" dirty="0" smtClean="0">
                <a:latin typeface="+mj-lt"/>
                <a:cs typeface="Tahoma" pitchFamily="34" charset="0"/>
              </a:rPr>
              <a:t> z</a:t>
            </a:r>
            <a:r>
              <a:rPr lang="pt-BR" altLang="pt-BR" sz="2200" baseline="30000" dirty="0" smtClean="0">
                <a:latin typeface="+mj-lt"/>
                <a:cs typeface="Tahoma" pitchFamily="34" charset="0"/>
              </a:rPr>
              <a:t>1/n</a:t>
            </a:r>
            <a:r>
              <a:rPr lang="pt-BR" altLang="pt-BR" sz="2200" dirty="0" smtClean="0">
                <a:latin typeface="+mj-lt"/>
                <a:cs typeface="Tahoma" pitchFamily="34" charset="0"/>
              </a:rPr>
              <a:t> de um complexo z é resolver a equação  </a:t>
            </a:r>
            <a:r>
              <a:rPr lang="pt-BR" altLang="pt-BR" sz="2200" dirty="0" err="1" smtClean="0">
                <a:latin typeface="+mj-lt"/>
                <a:cs typeface="Tahoma" pitchFamily="34" charset="0"/>
              </a:rPr>
              <a:t>z</a:t>
            </a:r>
            <a:r>
              <a:rPr lang="pt-BR" altLang="pt-BR" sz="2200" baseline="-25000" dirty="0" err="1" smtClean="0">
                <a:latin typeface="+mj-lt"/>
                <a:cs typeface="Tahoma" pitchFamily="34" charset="0"/>
              </a:rPr>
              <a:t>o</a:t>
            </a:r>
            <a:r>
              <a:rPr lang="pt-BR" altLang="pt-BR" sz="2200" baseline="30000" dirty="0" err="1" smtClean="0">
                <a:latin typeface="+mj-lt"/>
                <a:cs typeface="Tahoma" pitchFamily="34" charset="0"/>
              </a:rPr>
              <a:t>n</a:t>
            </a:r>
            <a:r>
              <a:rPr lang="pt-BR" altLang="pt-BR" sz="2200" baseline="30000" dirty="0" smtClean="0">
                <a:latin typeface="+mj-lt"/>
                <a:cs typeface="Tahoma" pitchFamily="34" charset="0"/>
              </a:rPr>
              <a:t>  </a:t>
            </a:r>
            <a:r>
              <a:rPr lang="pt-BR" altLang="pt-BR" sz="2200" dirty="0" smtClean="0">
                <a:latin typeface="+mj-lt"/>
                <a:cs typeface="Tahoma" pitchFamily="34" charset="0"/>
              </a:rPr>
              <a:t>= z.</a:t>
            </a:r>
          </a:p>
        </p:txBody>
      </p:sp>
      <p:graphicFrame>
        <p:nvGraphicFramePr>
          <p:cNvPr id="8194" name="Object 1024"/>
          <p:cNvGraphicFramePr>
            <a:graphicFrameLocks noChangeAspect="1"/>
          </p:cNvGraphicFramePr>
          <p:nvPr/>
        </p:nvGraphicFramePr>
        <p:xfrm>
          <a:off x="3190875" y="2565400"/>
          <a:ext cx="2370138" cy="520700"/>
        </p:xfrm>
        <a:graphic>
          <a:graphicData uri="http://schemas.openxmlformats.org/presentationml/2006/ole">
            <p:oleObj spid="_x0000_s22536" name="Equação" r:id="rId3" imgW="1231366" imgH="253890" progId="Equation.3">
              <p:embed/>
            </p:oleObj>
          </a:graphicData>
        </a:graphic>
      </p:graphicFrame>
      <p:sp>
        <p:nvSpPr>
          <p:cNvPr id="8197" name="Text Box 5"/>
          <p:cNvSpPr txBox="1">
            <a:spLocks noChangeArrowheads="1"/>
          </p:cNvSpPr>
          <p:nvPr/>
        </p:nvSpPr>
        <p:spPr bwMode="auto">
          <a:xfrm>
            <a:off x="468313" y="3255963"/>
            <a:ext cx="8610600" cy="1724025"/>
          </a:xfrm>
          <a:prstGeom prst="rect">
            <a:avLst/>
          </a:prstGeom>
          <a:noFill/>
          <a:ln w="9525">
            <a:noFill/>
            <a:miter lim="800000"/>
            <a:headEnd/>
            <a:tailEnd/>
          </a:ln>
        </p:spPr>
        <p:txBody>
          <a:bodyPr>
            <a:spAutoFit/>
          </a:bodyPr>
          <a:lstStyle/>
          <a:p>
            <a:pPr eaLnBrk="0" hangingPunct="0">
              <a:spcBef>
                <a:spcPts val="600"/>
              </a:spcBef>
              <a:defRPr/>
            </a:pPr>
            <a:r>
              <a:rPr lang="pt-BR" sz="2200" dirty="0">
                <a:latin typeface="+mj-lt"/>
                <a:ea typeface="Tahoma" pitchFamily="34" charset="0"/>
                <a:cs typeface="Tahoma" pitchFamily="34" charset="0"/>
              </a:rPr>
              <a:t>Se considerarmos: </a:t>
            </a:r>
            <a:r>
              <a:rPr lang="pt-BR" sz="2200" dirty="0" err="1">
                <a:latin typeface="+mj-lt"/>
                <a:ea typeface="Tahoma" pitchFamily="34" charset="0"/>
                <a:cs typeface="Tahoma" pitchFamily="34" charset="0"/>
              </a:rPr>
              <a:t>w</a:t>
            </a:r>
            <a:r>
              <a:rPr lang="pt-BR" sz="2200" baseline="-25000" dirty="0" err="1">
                <a:latin typeface="+mj-lt"/>
                <a:ea typeface="Tahoma" pitchFamily="34" charset="0"/>
                <a:cs typeface="Tahoma" pitchFamily="34" charset="0"/>
              </a:rPr>
              <a:t>k</a:t>
            </a:r>
            <a:r>
              <a:rPr lang="pt-BR" sz="2200" dirty="0">
                <a:latin typeface="+mj-lt"/>
                <a:ea typeface="Tahoma" pitchFamily="34" charset="0"/>
                <a:cs typeface="Tahoma" pitchFamily="34" charset="0"/>
              </a:rPr>
              <a:t> = |</a:t>
            </a:r>
            <a:r>
              <a:rPr lang="pt-BR" sz="2200" dirty="0" err="1">
                <a:latin typeface="+mj-lt"/>
                <a:ea typeface="Tahoma" pitchFamily="34" charset="0"/>
                <a:cs typeface="Tahoma" pitchFamily="34" charset="0"/>
              </a:rPr>
              <a:t>w</a:t>
            </a:r>
            <a:r>
              <a:rPr lang="pt-BR" sz="2200" baseline="-25000" dirty="0" err="1">
                <a:latin typeface="+mj-lt"/>
                <a:ea typeface="Tahoma" pitchFamily="34" charset="0"/>
                <a:cs typeface="Tahoma" pitchFamily="34" charset="0"/>
              </a:rPr>
              <a:t>k</a:t>
            </a:r>
            <a:r>
              <a:rPr lang="pt-BR" sz="2200" dirty="0">
                <a:latin typeface="+mj-lt"/>
                <a:ea typeface="Tahoma" pitchFamily="34" charset="0"/>
                <a:cs typeface="Tahoma" pitchFamily="34" charset="0"/>
              </a:rPr>
              <a:t>|(cos </a:t>
            </a:r>
            <a:r>
              <a:rPr lang="pt-BR" sz="2200" dirty="0">
                <a:latin typeface="+mj-lt"/>
                <a:ea typeface="Tahoma" pitchFamily="34" charset="0"/>
                <a:cs typeface="Tahoma" pitchFamily="34" charset="0"/>
                <a:sym typeface="Symbol" pitchFamily="18" charset="2"/>
              </a:rPr>
              <a:t></a:t>
            </a:r>
            <a:r>
              <a:rPr lang="pt-BR" sz="2200" baseline="-25000" dirty="0">
                <a:latin typeface="+mj-lt"/>
                <a:ea typeface="Tahoma" pitchFamily="34" charset="0"/>
                <a:cs typeface="Tahoma" pitchFamily="34" charset="0"/>
                <a:sym typeface="Symbol" pitchFamily="18" charset="2"/>
              </a:rPr>
              <a:t>0</a:t>
            </a:r>
            <a:r>
              <a:rPr lang="pt-BR" sz="2200" dirty="0">
                <a:latin typeface="+mj-lt"/>
                <a:ea typeface="Tahoma" pitchFamily="34" charset="0"/>
                <a:cs typeface="Tahoma" pitchFamily="34" charset="0"/>
                <a:sym typeface="Symbol" pitchFamily="18" charset="2"/>
              </a:rPr>
              <a:t> + </a:t>
            </a:r>
            <a:r>
              <a:rPr lang="pt-BR" sz="2200" dirty="0" err="1">
                <a:latin typeface="+mj-lt"/>
                <a:ea typeface="Tahoma" pitchFamily="34" charset="0"/>
                <a:cs typeface="Tahoma" pitchFamily="34" charset="0"/>
                <a:sym typeface="Symbol" pitchFamily="18" charset="2"/>
              </a:rPr>
              <a:t>isen</a:t>
            </a:r>
            <a:r>
              <a:rPr lang="pt-BR" sz="2200" dirty="0">
                <a:latin typeface="+mj-lt"/>
                <a:ea typeface="Tahoma" pitchFamily="34" charset="0"/>
                <a:cs typeface="Tahoma" pitchFamily="34" charset="0"/>
                <a:sym typeface="Symbol" pitchFamily="18" charset="2"/>
              </a:rPr>
              <a:t> </a:t>
            </a:r>
            <a:r>
              <a:rPr lang="pt-BR" sz="2200" dirty="0">
                <a:ea typeface="Tahoma" pitchFamily="34" charset="0"/>
                <a:cs typeface="Tahoma" pitchFamily="34" charset="0"/>
                <a:sym typeface="Symbol" pitchFamily="18" charset="2"/>
              </a:rPr>
              <a:t></a:t>
            </a:r>
            <a:r>
              <a:rPr lang="pt-BR" sz="2200" baseline="-25000" dirty="0">
                <a:ea typeface="Tahoma" pitchFamily="34" charset="0"/>
                <a:cs typeface="Tahoma" pitchFamily="34" charset="0"/>
                <a:sym typeface="Symbol" pitchFamily="18" charset="2"/>
              </a:rPr>
              <a:t>0</a:t>
            </a:r>
            <a:r>
              <a:rPr lang="pt-BR" sz="2200" dirty="0">
                <a:latin typeface="+mj-lt"/>
                <a:ea typeface="Tahoma" pitchFamily="34" charset="0"/>
                <a:cs typeface="Tahoma" pitchFamily="34" charset="0"/>
                <a:sym typeface="Symbol" pitchFamily="18" charset="2"/>
              </a:rPr>
              <a:t>)</a:t>
            </a:r>
            <a:r>
              <a:rPr lang="pt-BR" sz="1000" dirty="0">
                <a:latin typeface="+mj-lt"/>
                <a:ea typeface="Tahoma" pitchFamily="34" charset="0"/>
                <a:cs typeface="Tahoma" pitchFamily="34" charset="0"/>
                <a:sym typeface="Symbol" pitchFamily="18" charset="2"/>
              </a:rPr>
              <a:t> </a:t>
            </a:r>
          </a:p>
          <a:p>
            <a:pPr eaLnBrk="0" hangingPunct="0">
              <a:spcBef>
                <a:spcPts val="600"/>
              </a:spcBef>
              <a:defRPr/>
            </a:pPr>
            <a:endParaRPr lang="pt-BR" sz="1000" dirty="0">
              <a:latin typeface="+mj-lt"/>
              <a:ea typeface="Tahoma" pitchFamily="34" charset="0"/>
              <a:cs typeface="Tahoma" pitchFamily="34" charset="0"/>
              <a:sym typeface="Symbol" pitchFamily="18" charset="2"/>
            </a:endParaRPr>
          </a:p>
          <a:p>
            <a:pPr eaLnBrk="0" hangingPunct="0">
              <a:spcBef>
                <a:spcPts val="600"/>
              </a:spcBef>
              <a:defRPr/>
            </a:pPr>
            <a:r>
              <a:rPr lang="pt-BR" sz="2200" dirty="0">
                <a:latin typeface="+mj-lt"/>
                <a:ea typeface="Tahoma" pitchFamily="34" charset="0"/>
                <a:cs typeface="Tahoma" pitchFamily="34" charset="0"/>
                <a:sym typeface="Symbol" pitchFamily="18" charset="2"/>
              </a:rPr>
              <a:t>Então de</a:t>
            </a:r>
            <a:r>
              <a:rPr lang="pt-BR" sz="2200" dirty="0">
                <a:latin typeface="+mj-lt"/>
                <a:ea typeface="Tahoma" pitchFamily="34" charset="0"/>
                <a:cs typeface="Tahoma" pitchFamily="34" charset="0"/>
              </a:rPr>
              <a:t> </a:t>
            </a:r>
            <a:r>
              <a:rPr lang="pt-BR" sz="2200" dirty="0" err="1">
                <a:latin typeface="+mj-lt"/>
                <a:ea typeface="Tahoma" pitchFamily="34" charset="0"/>
                <a:cs typeface="Tahoma" pitchFamily="34" charset="0"/>
              </a:rPr>
              <a:t>w</a:t>
            </a:r>
            <a:r>
              <a:rPr lang="pt-BR" sz="2200" baseline="-25000" dirty="0" err="1">
                <a:latin typeface="+mj-lt"/>
                <a:ea typeface="Tahoma" pitchFamily="34" charset="0"/>
                <a:cs typeface="Tahoma" pitchFamily="34" charset="0"/>
              </a:rPr>
              <a:t>k</a:t>
            </a:r>
            <a:r>
              <a:rPr lang="pt-BR" sz="2200" baseline="30000" dirty="0" err="1">
                <a:latin typeface="+mj-lt"/>
                <a:ea typeface="Tahoma" pitchFamily="34" charset="0"/>
                <a:cs typeface="Tahoma" pitchFamily="34" charset="0"/>
              </a:rPr>
              <a:t>n</a:t>
            </a:r>
            <a:r>
              <a:rPr lang="pt-BR" sz="2200" baseline="30000" dirty="0">
                <a:latin typeface="+mj-lt"/>
                <a:ea typeface="Tahoma" pitchFamily="34" charset="0"/>
                <a:cs typeface="Tahoma" pitchFamily="34" charset="0"/>
              </a:rPr>
              <a:t> </a:t>
            </a:r>
            <a:r>
              <a:rPr lang="pt-BR" sz="2200" dirty="0">
                <a:latin typeface="+mj-lt"/>
                <a:ea typeface="Tahoma" pitchFamily="34" charset="0"/>
                <a:cs typeface="Tahoma" pitchFamily="34" charset="0"/>
              </a:rPr>
              <a:t>= z, teremos </a:t>
            </a:r>
            <a:r>
              <a:rPr lang="pt-BR" sz="2200" dirty="0" err="1">
                <a:latin typeface="+mj-lt"/>
                <a:ea typeface="Tahoma" pitchFamily="34" charset="0"/>
                <a:cs typeface="Tahoma" pitchFamily="34" charset="0"/>
              </a:rPr>
              <a:t>w</a:t>
            </a:r>
            <a:r>
              <a:rPr lang="pt-BR" sz="2200" baseline="-25000" dirty="0" err="1">
                <a:latin typeface="+mj-lt"/>
                <a:ea typeface="Tahoma" pitchFamily="34" charset="0"/>
                <a:cs typeface="Tahoma" pitchFamily="34" charset="0"/>
              </a:rPr>
              <a:t>k</a:t>
            </a:r>
            <a:r>
              <a:rPr lang="pt-BR" sz="2200" dirty="0" err="1">
                <a:latin typeface="+mj-lt"/>
                <a:ea typeface="Tahoma" pitchFamily="34" charset="0"/>
                <a:cs typeface="Tahoma" pitchFamily="34" charset="0"/>
              </a:rPr>
              <a:t>|</a:t>
            </a:r>
            <a:r>
              <a:rPr lang="pt-BR" sz="2200" baseline="30000" dirty="0" err="1">
                <a:latin typeface="+mj-lt"/>
                <a:ea typeface="Tahoma" pitchFamily="34" charset="0"/>
                <a:cs typeface="Tahoma" pitchFamily="34" charset="0"/>
              </a:rPr>
              <a:t>n</a:t>
            </a:r>
            <a:r>
              <a:rPr lang="pt-BR" sz="2200" dirty="0">
                <a:latin typeface="+mj-lt"/>
                <a:ea typeface="Tahoma" pitchFamily="34" charset="0"/>
                <a:cs typeface="Tahoma" pitchFamily="34" charset="0"/>
              </a:rPr>
              <a:t>[cos(</a:t>
            </a:r>
            <a:r>
              <a:rPr lang="pt-BR" sz="2200" dirty="0" err="1">
                <a:latin typeface="+mj-lt"/>
                <a:ea typeface="Tahoma" pitchFamily="34" charset="0"/>
                <a:cs typeface="Tahoma" pitchFamily="34" charset="0"/>
              </a:rPr>
              <a:t>n</a:t>
            </a:r>
            <a:r>
              <a:rPr lang="pt-BR" sz="2200" dirty="0" err="1">
                <a:latin typeface="+mj-lt"/>
                <a:ea typeface="Tahoma" pitchFamily="34" charset="0"/>
                <a:cs typeface="Tahoma" pitchFamily="34" charset="0"/>
                <a:sym typeface="Symbol" pitchFamily="18" charset="2"/>
              </a:rPr>
              <a:t></a:t>
            </a:r>
            <a:r>
              <a:rPr lang="pt-BR" sz="2200" baseline="-25000" dirty="0" err="1">
                <a:latin typeface="+mj-lt"/>
                <a:ea typeface="Tahoma" pitchFamily="34" charset="0"/>
                <a:cs typeface="Tahoma" pitchFamily="34" charset="0"/>
                <a:sym typeface="Symbol" pitchFamily="18" charset="2"/>
              </a:rPr>
              <a:t>o</a:t>
            </a:r>
            <a:r>
              <a:rPr lang="pt-BR" sz="2200" dirty="0">
                <a:latin typeface="+mj-lt"/>
                <a:ea typeface="Tahoma" pitchFamily="34" charset="0"/>
                <a:cs typeface="Tahoma" pitchFamily="34" charset="0"/>
                <a:sym typeface="Symbol" pitchFamily="18" charset="2"/>
              </a:rPr>
              <a:t>) + </a:t>
            </a:r>
            <a:r>
              <a:rPr lang="pt-BR" sz="2200" dirty="0" err="1">
                <a:latin typeface="+mj-lt"/>
                <a:ea typeface="Tahoma" pitchFamily="34" charset="0"/>
                <a:cs typeface="Tahoma" pitchFamily="34" charset="0"/>
                <a:sym typeface="Symbol" pitchFamily="18" charset="2"/>
              </a:rPr>
              <a:t>isen</a:t>
            </a:r>
            <a:r>
              <a:rPr lang="pt-BR" sz="2200" dirty="0">
                <a:latin typeface="+mj-lt"/>
                <a:ea typeface="Tahoma" pitchFamily="34" charset="0"/>
                <a:cs typeface="Tahoma" pitchFamily="34" charset="0"/>
                <a:sym typeface="Symbol" pitchFamily="18" charset="2"/>
              </a:rPr>
              <a:t> (n</a:t>
            </a:r>
            <a:r>
              <a:rPr lang="pt-BR" sz="2200" baseline="-25000" dirty="0">
                <a:latin typeface="+mj-lt"/>
                <a:ea typeface="Tahoma" pitchFamily="34" charset="0"/>
                <a:cs typeface="Tahoma" pitchFamily="34" charset="0"/>
                <a:sym typeface="Symbol" pitchFamily="18" charset="2"/>
              </a:rPr>
              <a:t>0</a:t>
            </a:r>
            <a:r>
              <a:rPr lang="pt-BR" sz="2200" dirty="0">
                <a:latin typeface="+mj-lt"/>
                <a:ea typeface="Tahoma" pitchFamily="34" charset="0"/>
                <a:cs typeface="Tahoma" pitchFamily="34" charset="0"/>
                <a:sym typeface="Symbol" pitchFamily="18" charset="2"/>
              </a:rPr>
              <a:t>)] = |</a:t>
            </a:r>
            <a:r>
              <a:rPr lang="pt-BR" sz="2200" dirty="0">
                <a:latin typeface="+mj-lt"/>
                <a:ea typeface="Tahoma" pitchFamily="34" charset="0"/>
                <a:cs typeface="Tahoma" pitchFamily="34" charset="0"/>
              </a:rPr>
              <a:t>z|(cos</a:t>
            </a:r>
            <a:r>
              <a:rPr lang="pt-BR" sz="2200" dirty="0">
                <a:latin typeface="+mj-lt"/>
                <a:ea typeface="Tahoma" pitchFamily="34" charset="0"/>
                <a:cs typeface="Tahoma" pitchFamily="34" charset="0"/>
                <a:sym typeface="Symbol" pitchFamily="18" charset="2"/>
              </a:rPr>
              <a:t> + i </a:t>
            </a:r>
            <a:r>
              <a:rPr lang="pt-BR" sz="2200" dirty="0" err="1">
                <a:latin typeface="+mj-lt"/>
                <a:ea typeface="Tahoma" pitchFamily="34" charset="0"/>
                <a:cs typeface="Tahoma" pitchFamily="34" charset="0"/>
                <a:sym typeface="Symbol" pitchFamily="18" charset="2"/>
              </a:rPr>
              <a:t>sen</a:t>
            </a:r>
            <a:r>
              <a:rPr lang="pt-BR" sz="2200" dirty="0">
                <a:latin typeface="+mj-lt"/>
                <a:ea typeface="Tahoma" pitchFamily="34" charset="0"/>
                <a:cs typeface="Tahoma" pitchFamily="34" charset="0"/>
                <a:sym typeface="Symbol" pitchFamily="18" charset="2"/>
              </a:rPr>
              <a:t>)</a:t>
            </a:r>
            <a:endParaRPr lang="pt-BR" sz="1000" dirty="0">
              <a:latin typeface="+mj-lt"/>
              <a:ea typeface="Tahoma" pitchFamily="34" charset="0"/>
              <a:cs typeface="Tahoma" pitchFamily="34" charset="0"/>
              <a:sym typeface="Symbol" pitchFamily="18" charset="2"/>
            </a:endParaRPr>
          </a:p>
          <a:p>
            <a:pPr eaLnBrk="0" hangingPunct="0">
              <a:spcBef>
                <a:spcPts val="600"/>
              </a:spcBef>
              <a:defRPr/>
            </a:pPr>
            <a:r>
              <a:rPr lang="pt-BR" sz="1000" dirty="0">
                <a:latin typeface="+mj-lt"/>
                <a:ea typeface="Tahoma" pitchFamily="34" charset="0"/>
                <a:cs typeface="Tahoma" pitchFamily="34" charset="0"/>
                <a:sym typeface="Symbol" pitchFamily="18" charset="2"/>
              </a:rPr>
              <a:t> </a:t>
            </a:r>
          </a:p>
          <a:p>
            <a:pPr eaLnBrk="0" hangingPunct="0">
              <a:spcBef>
                <a:spcPts val="600"/>
              </a:spcBef>
              <a:defRPr/>
            </a:pPr>
            <a:r>
              <a:rPr lang="pt-BR" sz="2200" dirty="0">
                <a:latin typeface="+mj-lt"/>
                <a:ea typeface="Tahoma" pitchFamily="34" charset="0"/>
                <a:cs typeface="Tahoma" pitchFamily="34" charset="0"/>
                <a:sym typeface="Symbol" pitchFamily="18" charset="2"/>
              </a:rPr>
              <a:t>Se os ângulos são dados em radianos, </a:t>
            </a:r>
          </a:p>
        </p:txBody>
      </p:sp>
      <p:graphicFrame>
        <p:nvGraphicFramePr>
          <p:cNvPr id="8198" name="Object 3"/>
          <p:cNvGraphicFramePr>
            <a:graphicFrameLocks noChangeAspect="1"/>
          </p:cNvGraphicFramePr>
          <p:nvPr/>
        </p:nvGraphicFramePr>
        <p:xfrm>
          <a:off x="2205038" y="5048250"/>
          <a:ext cx="4760912" cy="477838"/>
        </p:xfrm>
        <a:graphic>
          <a:graphicData uri="http://schemas.openxmlformats.org/presentationml/2006/ole">
            <p:oleObj spid="_x0000_s22537" name="Equação" r:id="rId4" imgW="2462731" imgH="266584" progId="Equation.3">
              <p:embed/>
            </p:oleObj>
          </a:graphicData>
        </a:graphic>
      </p:graphicFrame>
      <p:graphicFrame>
        <p:nvGraphicFramePr>
          <p:cNvPr id="8199" name="Object 4"/>
          <p:cNvGraphicFramePr>
            <a:graphicFrameLocks noChangeAspect="1"/>
          </p:cNvGraphicFramePr>
          <p:nvPr/>
        </p:nvGraphicFramePr>
        <p:xfrm>
          <a:off x="2544763" y="5611813"/>
          <a:ext cx="3179762" cy="663575"/>
        </p:xfrm>
        <a:graphic>
          <a:graphicData uri="http://schemas.openxmlformats.org/presentationml/2006/ole">
            <p:oleObj spid="_x0000_s22538" name="Equação" r:id="rId5" imgW="1752600" imgH="393700" progId="Equation.3">
              <p:embed/>
            </p:oleObj>
          </a:graphicData>
        </a:graphic>
      </p:graphicFrame>
      <p:sp>
        <p:nvSpPr>
          <p:cNvPr id="13319" name="Rectangle 4"/>
          <p:cNvSpPr>
            <a:spLocks noGrp="1" noRot="1" noChangeArrowheads="1"/>
          </p:cNvSpPr>
          <p:nvPr>
            <p:ph type="title"/>
          </p:nvPr>
        </p:nvSpPr>
        <p:spPr>
          <a:xfrm>
            <a:off x="323850" y="1092200"/>
            <a:ext cx="8540750" cy="896938"/>
          </a:xfrm>
        </p:spPr>
        <p:txBody>
          <a:bodyPr/>
          <a:lstStyle/>
          <a:p>
            <a:pPr eaLnBrk="1" hangingPunct="1"/>
            <a:r>
              <a:rPr lang="pt-BR" altLang="pt-BR" sz="2800" b="1" smtClean="0"/>
              <a:t>RADICIAÇÃO NA FORMA TRIGONOMÉTRICA</a:t>
            </a:r>
            <a:br>
              <a:rPr lang="pt-BR" altLang="pt-BR" sz="2800" b="1" smtClean="0"/>
            </a:br>
            <a:r>
              <a:rPr lang="pt-BR" altLang="pt-BR" sz="2800" b="1" smtClean="0"/>
              <a:t>2ª Fórmula de De Moivre</a:t>
            </a:r>
            <a:br>
              <a:rPr lang="pt-BR" altLang="pt-BR" sz="2800" b="1" smtClean="0"/>
            </a:br>
            <a:endParaRPr lang="pt-BR" altLang="pt-BR" sz="2800"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3319"/>
                                        </p:tgtEl>
                                        <p:attrNameLst>
                                          <p:attrName>style.visibility</p:attrName>
                                        </p:attrNameLst>
                                      </p:cBhvr>
                                      <p:to>
                                        <p:strVal val="visible"/>
                                      </p:to>
                                    </p:set>
                                    <p:anim calcmode="lin" valueType="num">
                                      <p:cBhvr>
                                        <p:cTn id="7" dur="1000" fill="hold"/>
                                        <p:tgtEl>
                                          <p:spTgt spid="13319"/>
                                        </p:tgtEl>
                                        <p:attrNameLst>
                                          <p:attrName>ppt_x</p:attrName>
                                        </p:attrNameLst>
                                      </p:cBhvr>
                                      <p:tavLst>
                                        <p:tav tm="0">
                                          <p:val>
                                            <p:strVal val="#ppt_x-.2"/>
                                          </p:val>
                                        </p:tav>
                                        <p:tav tm="100000">
                                          <p:val>
                                            <p:strVal val="#ppt_x"/>
                                          </p:val>
                                        </p:tav>
                                      </p:tavLst>
                                    </p:anim>
                                    <p:anim calcmode="lin" valueType="num">
                                      <p:cBhvr>
                                        <p:cTn id="8" dur="1000" fill="hold"/>
                                        <p:tgtEl>
                                          <p:spTgt spid="13319"/>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319"/>
                                        </p:tgtEl>
                                      </p:cBhvr>
                                    </p:animEffec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8196"/>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819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197">
                                            <p:txEl>
                                              <p:pRg st="0" end="0"/>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197">
                                            <p:txEl>
                                              <p:pRg st="2" end="2"/>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197">
                                            <p:txEl>
                                              <p:pRg st="4" end="4"/>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819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8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build="p"/>
      <p:bldP spid="133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3"/>
          <p:cNvGraphicFramePr>
            <a:graphicFrameLocks noChangeAspect="1"/>
          </p:cNvGraphicFramePr>
          <p:nvPr/>
        </p:nvGraphicFramePr>
        <p:xfrm>
          <a:off x="1849438" y="2282825"/>
          <a:ext cx="5962650" cy="795338"/>
        </p:xfrm>
        <a:graphic>
          <a:graphicData uri="http://schemas.openxmlformats.org/presentationml/2006/ole">
            <p:oleObj spid="_x0000_s23558" name="Equação" r:id="rId3" imgW="3175000" imgH="457200" progId="Equation.3">
              <p:embed/>
            </p:oleObj>
          </a:graphicData>
        </a:graphic>
      </p:graphicFrame>
      <p:sp>
        <p:nvSpPr>
          <p:cNvPr id="9220" name="Text Box 4"/>
          <p:cNvSpPr txBox="1">
            <a:spLocks noChangeArrowheads="1"/>
          </p:cNvSpPr>
          <p:nvPr/>
        </p:nvSpPr>
        <p:spPr bwMode="auto">
          <a:xfrm>
            <a:off x="1792288" y="3214688"/>
            <a:ext cx="6265862"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defRPr/>
            </a:pPr>
            <a:r>
              <a:rPr lang="pt-BR" altLang="pt-BR" sz="2200" dirty="0" smtClean="0">
                <a:latin typeface="+mj-lt"/>
                <a:cs typeface="Tahoma" pitchFamily="34" charset="0"/>
              </a:rPr>
              <a:t>Onde k = 0, 1, ..., (n - 1)</a:t>
            </a:r>
            <a:endParaRPr lang="pt-BR" altLang="pt-BR" sz="2200" dirty="0" smtClean="0">
              <a:latin typeface="+mj-lt"/>
              <a:cs typeface="Tahoma" pitchFamily="34" charset="0"/>
              <a:sym typeface="Symbol" pitchFamily="18" charset="2"/>
            </a:endParaRPr>
          </a:p>
        </p:txBody>
      </p:sp>
      <p:sp>
        <p:nvSpPr>
          <p:cNvPr id="6" name="Text Box 4"/>
          <p:cNvSpPr txBox="1">
            <a:spLocks noChangeArrowheads="1"/>
          </p:cNvSpPr>
          <p:nvPr/>
        </p:nvSpPr>
        <p:spPr bwMode="auto">
          <a:xfrm>
            <a:off x="481013" y="830263"/>
            <a:ext cx="8194675" cy="1277937"/>
          </a:xfrm>
          <a:prstGeom prst="rect">
            <a:avLst/>
          </a:prstGeom>
          <a:noFill/>
          <a:ln w="9525">
            <a:noFill/>
            <a:miter lim="800000"/>
            <a:headEnd/>
            <a:tailEnd/>
          </a:ln>
        </p:spPr>
        <p:txBody>
          <a:bodyPr>
            <a:spAutoFit/>
          </a:bodyPr>
          <a:lstStyle/>
          <a:p>
            <a:pPr algn="just" eaLnBrk="0" hangingPunct="0">
              <a:spcBef>
                <a:spcPct val="50000"/>
              </a:spcBef>
              <a:defRPr/>
            </a:pPr>
            <a:r>
              <a:rPr lang="pt-BR" sz="2200" dirty="0">
                <a:latin typeface="+mj-lt"/>
                <a:ea typeface="Tahoma" pitchFamily="34" charset="0"/>
                <a:cs typeface="Tahoma" pitchFamily="34" charset="0"/>
              </a:rPr>
              <a:t>Portanto, existem exatamente n raízes distintas quando z </a:t>
            </a:r>
            <a:r>
              <a:rPr lang="pt-BR" sz="2200" dirty="0">
                <a:latin typeface="+mj-lt"/>
                <a:ea typeface="Tahoma" pitchFamily="34" charset="0"/>
                <a:cs typeface="Tahoma" pitchFamily="34" charset="0"/>
                <a:sym typeface="Symbol"/>
              </a:rPr>
              <a:t> 0, a saber, encontradas por meio expressão: </a:t>
            </a:r>
          </a:p>
          <a:p>
            <a:pPr algn="ctr" eaLnBrk="0" hangingPunct="0">
              <a:spcBef>
                <a:spcPct val="50000"/>
              </a:spcBef>
              <a:defRPr/>
            </a:pPr>
            <a:r>
              <a:rPr lang="pt-BR" sz="2200" dirty="0">
                <a:latin typeface="+mj-lt"/>
                <a:ea typeface="Tahoma" pitchFamily="34" charset="0"/>
                <a:cs typeface="Tahoma" pitchFamily="34" charset="0"/>
              </a:rPr>
              <a:t>     </a:t>
            </a:r>
            <a:r>
              <a:rPr lang="pt-BR" sz="2200" dirty="0" err="1">
                <a:latin typeface="+mj-lt"/>
                <a:ea typeface="Tahoma" pitchFamily="34" charset="0"/>
                <a:cs typeface="Tahoma" pitchFamily="34" charset="0"/>
              </a:rPr>
              <a:t>w</a:t>
            </a:r>
            <a:r>
              <a:rPr lang="pt-BR" sz="2200" baseline="-25000" dirty="0" err="1">
                <a:latin typeface="+mj-lt"/>
                <a:ea typeface="Tahoma" pitchFamily="34" charset="0"/>
                <a:cs typeface="Tahoma" pitchFamily="34" charset="0"/>
              </a:rPr>
              <a:t>k</a:t>
            </a:r>
            <a:r>
              <a:rPr lang="pt-BR" sz="2200" dirty="0">
                <a:latin typeface="+mj-lt"/>
                <a:ea typeface="Tahoma" pitchFamily="34" charset="0"/>
                <a:cs typeface="Tahoma" pitchFamily="34" charset="0"/>
              </a:rPr>
              <a:t> = |</a:t>
            </a:r>
            <a:r>
              <a:rPr lang="pt-BR" sz="2200" dirty="0" err="1">
                <a:latin typeface="+mj-lt"/>
                <a:ea typeface="Tahoma" pitchFamily="34" charset="0"/>
                <a:cs typeface="Tahoma" pitchFamily="34" charset="0"/>
              </a:rPr>
              <a:t>w</a:t>
            </a:r>
            <a:r>
              <a:rPr lang="pt-BR" sz="2200" baseline="-25000" dirty="0" err="1">
                <a:latin typeface="+mj-lt"/>
                <a:ea typeface="Tahoma" pitchFamily="34" charset="0"/>
                <a:cs typeface="Tahoma" pitchFamily="34" charset="0"/>
              </a:rPr>
              <a:t>k</a:t>
            </a:r>
            <a:r>
              <a:rPr lang="pt-BR" sz="2200" dirty="0">
                <a:latin typeface="+mj-lt"/>
                <a:ea typeface="Tahoma" pitchFamily="34" charset="0"/>
                <a:cs typeface="Tahoma" pitchFamily="34" charset="0"/>
              </a:rPr>
              <a:t>|(cos </a:t>
            </a:r>
            <a:r>
              <a:rPr lang="pt-BR" sz="2200" dirty="0">
                <a:latin typeface="+mj-lt"/>
                <a:ea typeface="Tahoma" pitchFamily="34" charset="0"/>
                <a:cs typeface="Tahoma" pitchFamily="34" charset="0"/>
                <a:sym typeface="Symbol" pitchFamily="18" charset="2"/>
              </a:rPr>
              <a:t></a:t>
            </a:r>
            <a:r>
              <a:rPr lang="pt-BR" sz="2200" baseline="-25000" dirty="0">
                <a:latin typeface="+mj-lt"/>
                <a:ea typeface="Tahoma" pitchFamily="34" charset="0"/>
                <a:cs typeface="Tahoma" pitchFamily="34" charset="0"/>
                <a:sym typeface="Symbol" pitchFamily="18" charset="2"/>
              </a:rPr>
              <a:t>0</a:t>
            </a:r>
            <a:r>
              <a:rPr lang="pt-BR" sz="2200" dirty="0">
                <a:latin typeface="+mj-lt"/>
                <a:ea typeface="Tahoma" pitchFamily="34" charset="0"/>
                <a:cs typeface="Tahoma" pitchFamily="34" charset="0"/>
                <a:sym typeface="Symbol" pitchFamily="18" charset="2"/>
              </a:rPr>
              <a:t> + </a:t>
            </a:r>
            <a:r>
              <a:rPr lang="pt-BR" sz="2200" dirty="0" err="1">
                <a:latin typeface="+mj-lt"/>
                <a:ea typeface="Tahoma" pitchFamily="34" charset="0"/>
                <a:cs typeface="Tahoma" pitchFamily="34" charset="0"/>
                <a:sym typeface="Symbol" pitchFamily="18" charset="2"/>
              </a:rPr>
              <a:t>isen</a:t>
            </a:r>
            <a:r>
              <a:rPr lang="pt-BR" sz="2200" dirty="0">
                <a:latin typeface="+mj-lt"/>
                <a:ea typeface="Tahoma" pitchFamily="34" charset="0"/>
                <a:cs typeface="Tahoma" pitchFamily="34" charset="0"/>
                <a:sym typeface="Symbol" pitchFamily="18" charset="2"/>
              </a:rPr>
              <a:t> </a:t>
            </a:r>
            <a:r>
              <a:rPr lang="pt-BR" sz="2200" baseline="-25000" dirty="0">
                <a:latin typeface="+mj-lt"/>
                <a:ea typeface="Tahoma" pitchFamily="34" charset="0"/>
                <a:cs typeface="Tahoma" pitchFamily="34" charset="0"/>
                <a:sym typeface="Symbol" pitchFamily="18" charset="2"/>
              </a:rPr>
              <a:t>0</a:t>
            </a:r>
            <a:r>
              <a:rPr lang="pt-BR" sz="2200" dirty="0">
                <a:latin typeface="+mj-lt"/>
                <a:ea typeface="Tahoma" pitchFamily="34" charset="0"/>
                <a:cs typeface="Tahoma" pitchFamily="34" charset="0"/>
                <a:sym typeface="Symbol" pitchFamily="18" charset="2"/>
              </a:rPr>
              <a:t>)</a:t>
            </a:r>
          </a:p>
        </p:txBody>
      </p:sp>
      <p:sp>
        <p:nvSpPr>
          <p:cNvPr id="7" name="Rectangle 5"/>
          <p:cNvSpPr>
            <a:spLocks noChangeArrowheads="1"/>
          </p:cNvSpPr>
          <p:nvPr/>
        </p:nvSpPr>
        <p:spPr bwMode="auto">
          <a:xfrm>
            <a:off x="668338" y="3860800"/>
            <a:ext cx="8007350" cy="2246313"/>
          </a:xfrm>
          <a:prstGeom prst="rect">
            <a:avLst/>
          </a:prstGeom>
          <a:noFill/>
          <a:ln w="9525">
            <a:noFill/>
            <a:miter lim="800000"/>
            <a:headEnd/>
            <a:tailEnd/>
          </a:ln>
        </p:spPr>
        <p:txBody>
          <a:bodyPr anchor="ctr">
            <a:spAutoFit/>
          </a:bodyPr>
          <a:lstStyle/>
          <a:p>
            <a:pPr algn="just">
              <a:buClr>
                <a:srgbClr val="002060"/>
              </a:buClr>
              <a:defRPr/>
            </a:pPr>
            <a:r>
              <a:rPr lang="pt-BR" sz="2000" dirty="0">
                <a:latin typeface="+mj-lt"/>
              </a:rPr>
              <a:t>No cálculo das raízes </a:t>
            </a:r>
            <a:r>
              <a:rPr lang="pt-BR" sz="2000" dirty="0" err="1">
                <a:latin typeface="+mj-lt"/>
              </a:rPr>
              <a:t>n-ésimas</a:t>
            </a:r>
            <a:r>
              <a:rPr lang="pt-BR" sz="2000" dirty="0">
                <a:latin typeface="+mj-lt"/>
              </a:rPr>
              <a:t> de z, dizemos que:</a:t>
            </a:r>
            <a:endParaRPr lang="pt-BR" sz="1000" dirty="0">
              <a:latin typeface="+mj-lt"/>
            </a:endParaRPr>
          </a:p>
          <a:p>
            <a:pPr algn="just">
              <a:buClr>
                <a:srgbClr val="002060"/>
              </a:buClr>
              <a:defRPr/>
            </a:pPr>
            <a:endParaRPr lang="pt-BR" sz="1000" dirty="0">
              <a:latin typeface="+mj-lt"/>
            </a:endParaRPr>
          </a:p>
          <a:p>
            <a:pPr marL="342900" indent="-342900" algn="just">
              <a:buClr>
                <a:srgbClr val="002060"/>
              </a:buClr>
              <a:buSzPct val="100000"/>
              <a:buFont typeface="Wingdings" panose="05000000000000000000" pitchFamily="2" charset="2"/>
              <a:buChar char="ü"/>
              <a:defRPr/>
            </a:pPr>
            <a:r>
              <a:rPr lang="pt-BR" sz="2000" dirty="0">
                <a:latin typeface="+mj-lt"/>
              </a:rPr>
              <a:t>O módulo de cada uma das raízes é </a:t>
            </a:r>
            <a:r>
              <a:rPr lang="pt-BR" sz="2000" dirty="0">
                <a:solidFill>
                  <a:srgbClr val="FF0000"/>
                </a:solidFill>
                <a:latin typeface="+mj-lt"/>
              </a:rPr>
              <a:t>a raiz do módulo</a:t>
            </a:r>
            <a:r>
              <a:rPr lang="pt-BR" sz="2000" dirty="0">
                <a:latin typeface="+mj-lt"/>
              </a:rPr>
              <a:t>;</a:t>
            </a:r>
            <a:endParaRPr lang="pt-BR" sz="1000" dirty="0">
              <a:latin typeface="+mj-lt"/>
            </a:endParaRPr>
          </a:p>
          <a:p>
            <a:pPr algn="just">
              <a:buClr>
                <a:srgbClr val="002060"/>
              </a:buClr>
              <a:buSzPct val="100000"/>
              <a:defRPr/>
            </a:pPr>
            <a:endParaRPr lang="pt-BR" sz="1000" dirty="0">
              <a:latin typeface="+mj-lt"/>
            </a:endParaRPr>
          </a:p>
          <a:p>
            <a:pPr marL="342900" indent="-342900" algn="just">
              <a:buClr>
                <a:srgbClr val="002060"/>
              </a:buClr>
              <a:buSzPct val="100000"/>
              <a:buFont typeface="Wingdings" panose="05000000000000000000" pitchFamily="2" charset="2"/>
              <a:buChar char="ü"/>
              <a:defRPr/>
            </a:pPr>
            <a:r>
              <a:rPr lang="pt-BR" sz="2000" dirty="0">
                <a:latin typeface="+mj-lt"/>
              </a:rPr>
              <a:t>O argumento de cada uma das raízes é </a:t>
            </a:r>
            <a:r>
              <a:rPr lang="pt-BR" sz="2000" dirty="0">
                <a:solidFill>
                  <a:srgbClr val="FF0000"/>
                </a:solidFill>
                <a:latin typeface="+mj-lt"/>
              </a:rPr>
              <a:t>o quociente do argumento</a:t>
            </a:r>
            <a:r>
              <a:rPr lang="pt-BR" sz="2000" dirty="0">
                <a:latin typeface="+mj-lt"/>
              </a:rPr>
              <a:t>, </a:t>
            </a:r>
            <a:r>
              <a:rPr lang="pt-BR" sz="2000" dirty="0">
                <a:solidFill>
                  <a:srgbClr val="FF0000"/>
                </a:solidFill>
                <a:latin typeface="+mj-lt"/>
              </a:rPr>
              <a:t>escrito na sua forma geral</a:t>
            </a:r>
            <a:r>
              <a:rPr lang="pt-BR" sz="2000" dirty="0">
                <a:latin typeface="+mj-lt"/>
              </a:rPr>
              <a:t>, </a:t>
            </a:r>
            <a:r>
              <a:rPr lang="pt-BR" sz="2000" dirty="0">
                <a:solidFill>
                  <a:srgbClr val="FF0000"/>
                </a:solidFill>
                <a:latin typeface="+mj-lt"/>
              </a:rPr>
              <a:t>pelo índice da raiz</a:t>
            </a:r>
            <a:r>
              <a:rPr lang="pt-BR" sz="2000" dirty="0">
                <a:latin typeface="+mj-lt"/>
              </a:rPr>
              <a:t>. Neste caso, devemos atribuir valores para k a fim de obtermos valores particulares para as raízes.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9218"/>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922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6" grpId="0" build="p"/>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85775" y="1841500"/>
            <a:ext cx="8458200" cy="939800"/>
          </a:xfrm>
          <a:prstGeom prst="rect">
            <a:avLst/>
          </a:prstGeom>
          <a:noFill/>
          <a:ln w="9525">
            <a:noFill/>
            <a:miter lim="800000"/>
            <a:headEnd/>
            <a:tailEnd/>
          </a:ln>
        </p:spPr>
        <p:txBody>
          <a:bodyPr>
            <a:spAutoFit/>
          </a:bodyPr>
          <a:lstStyle/>
          <a:p>
            <a:pPr marL="342900" indent="-342900" eaLnBrk="0" hangingPunct="0">
              <a:spcBef>
                <a:spcPct val="50000"/>
              </a:spcBef>
              <a:buClr>
                <a:srgbClr val="002060"/>
              </a:buClr>
              <a:buFont typeface="Wingdings" panose="05000000000000000000" pitchFamily="2" charset="2"/>
              <a:buChar char="v"/>
              <a:defRPr/>
            </a:pPr>
            <a:r>
              <a:rPr lang="pt-BR" sz="2200" dirty="0">
                <a:latin typeface="+mj-lt"/>
                <a:ea typeface="Tahoma" pitchFamily="34" charset="0"/>
                <a:cs typeface="Tahoma" pitchFamily="34" charset="0"/>
              </a:rPr>
              <a:t>Calcular as raízes cúbicas de 8.</a:t>
            </a:r>
          </a:p>
          <a:p>
            <a:pPr eaLnBrk="0" hangingPunct="0">
              <a:spcBef>
                <a:spcPct val="50000"/>
              </a:spcBef>
              <a:buClr>
                <a:srgbClr val="002060"/>
              </a:buClr>
              <a:defRPr/>
            </a:pPr>
            <a:r>
              <a:rPr lang="pt-BR" sz="2200" dirty="0">
                <a:latin typeface="+mj-lt"/>
                <a:ea typeface="Tahoma" pitchFamily="34" charset="0"/>
                <a:cs typeface="Tahoma" pitchFamily="34" charset="0"/>
              </a:rPr>
              <a:t>      </a:t>
            </a:r>
          </a:p>
        </p:txBody>
      </p:sp>
      <p:graphicFrame>
        <p:nvGraphicFramePr>
          <p:cNvPr id="3" name="Object 8"/>
          <p:cNvGraphicFramePr>
            <a:graphicFrameLocks noChangeAspect="1"/>
          </p:cNvGraphicFramePr>
          <p:nvPr/>
        </p:nvGraphicFramePr>
        <p:xfrm>
          <a:off x="1120775" y="3575050"/>
          <a:ext cx="1704975" cy="466725"/>
        </p:xfrm>
        <a:graphic>
          <a:graphicData uri="http://schemas.openxmlformats.org/presentationml/2006/ole">
            <p:oleObj spid="_x0000_s24586" name="Equação" r:id="rId3" imgW="1066800" imgH="292100" progId="Equation.3">
              <p:embed/>
            </p:oleObj>
          </a:graphicData>
        </a:graphic>
      </p:graphicFrame>
      <p:graphicFrame>
        <p:nvGraphicFramePr>
          <p:cNvPr id="4" name="Object 6"/>
          <p:cNvGraphicFramePr>
            <a:graphicFrameLocks noChangeAspect="1"/>
          </p:cNvGraphicFramePr>
          <p:nvPr/>
        </p:nvGraphicFramePr>
        <p:xfrm>
          <a:off x="1152525" y="4281488"/>
          <a:ext cx="1712913" cy="1430337"/>
        </p:xfrm>
        <a:graphic>
          <a:graphicData uri="http://schemas.openxmlformats.org/presentationml/2006/ole">
            <p:oleObj spid="_x0000_s24587" name="Equação" r:id="rId4" imgW="1066800" imgH="889000" progId="Equation.3">
              <p:embed/>
            </p:oleObj>
          </a:graphicData>
        </a:graphic>
      </p:graphicFrame>
      <p:graphicFrame>
        <p:nvGraphicFramePr>
          <p:cNvPr id="5" name="Object 7"/>
          <p:cNvGraphicFramePr>
            <a:graphicFrameLocks noChangeAspect="1"/>
          </p:cNvGraphicFramePr>
          <p:nvPr/>
        </p:nvGraphicFramePr>
        <p:xfrm>
          <a:off x="3825875" y="4637088"/>
          <a:ext cx="3841750" cy="358775"/>
        </p:xfrm>
        <a:graphic>
          <a:graphicData uri="http://schemas.openxmlformats.org/presentationml/2006/ole">
            <p:oleObj spid="_x0000_s24588" name="Equação" r:id="rId5" imgW="2311400" imgH="215900" progId="Equation.3">
              <p:embed/>
            </p:oleObj>
          </a:graphicData>
        </a:graphic>
      </p:graphicFrame>
      <p:sp>
        <p:nvSpPr>
          <p:cNvPr id="6" name="Rectangle 2"/>
          <p:cNvSpPr txBox="1">
            <a:spLocks noChangeArrowheads="1"/>
          </p:cNvSpPr>
          <p:nvPr/>
        </p:nvSpPr>
        <p:spPr bwMode="auto">
          <a:xfrm>
            <a:off x="457200" y="993775"/>
            <a:ext cx="8229600" cy="1139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pt-BR" altLang="pt-BR" sz="2800" b="1"/>
              <a:t>Exemplo 1 </a:t>
            </a:r>
          </a:p>
        </p:txBody>
      </p:sp>
      <p:sp>
        <p:nvSpPr>
          <p:cNvPr id="7" name="Retângulo 6"/>
          <p:cNvSpPr/>
          <p:nvPr/>
        </p:nvSpPr>
        <p:spPr bwMode="auto">
          <a:xfrm>
            <a:off x="865188" y="2422525"/>
            <a:ext cx="1446212" cy="430213"/>
          </a:xfrm>
          <a:prstGeom prst="rect">
            <a:avLst/>
          </a:prstGeom>
        </p:spPr>
        <p:txBody>
          <a:bodyPr wrap="none">
            <a:spAutoFit/>
          </a:bodyPr>
          <a:lstStyle/>
          <a:p>
            <a:pPr fontAlgn="auto">
              <a:spcBef>
                <a:spcPts val="0"/>
              </a:spcBef>
              <a:spcAft>
                <a:spcPts val="0"/>
              </a:spcAft>
              <a:defRPr/>
            </a:pPr>
            <a:r>
              <a:rPr lang="pt-BR" sz="2200" u="sng" dirty="0">
                <a:latin typeface="+mj-lt"/>
              </a:rPr>
              <a:t>Resolução</a:t>
            </a:r>
            <a:r>
              <a:rPr lang="pt-BR" sz="2200" dirty="0">
                <a:latin typeface="+mj-lt"/>
              </a:rPr>
              <a:t>:</a:t>
            </a:r>
          </a:p>
        </p:txBody>
      </p:sp>
      <p:sp>
        <p:nvSpPr>
          <p:cNvPr id="8" name="Seta entalhada para a direita 7"/>
          <p:cNvSpPr/>
          <p:nvPr/>
        </p:nvSpPr>
        <p:spPr>
          <a:xfrm>
            <a:off x="8131175" y="5805488"/>
            <a:ext cx="762000" cy="484187"/>
          </a:xfrm>
          <a:prstGeom prst="notchedRightArrow">
            <a:avLst/>
          </a:prstGeom>
          <a:solidFill>
            <a:schemeClr val="tx2">
              <a:lumMod val="20000"/>
              <a:lumOff val="80000"/>
            </a:schemeClr>
          </a:solidFill>
          <a:ln w="31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9" name="Retângulo 8"/>
          <p:cNvSpPr/>
          <p:nvPr/>
        </p:nvSpPr>
        <p:spPr>
          <a:xfrm>
            <a:off x="865188" y="2997200"/>
            <a:ext cx="7646987" cy="430213"/>
          </a:xfrm>
          <a:prstGeom prst="rect">
            <a:avLst/>
          </a:prstGeom>
        </p:spPr>
        <p:txBody>
          <a:bodyPr>
            <a:spAutoFit/>
          </a:bodyPr>
          <a:lstStyle/>
          <a:p>
            <a:pPr eaLnBrk="0" hangingPunct="0">
              <a:spcBef>
                <a:spcPct val="50000"/>
              </a:spcBef>
              <a:buClr>
                <a:srgbClr val="002060"/>
              </a:buClr>
              <a:defRPr/>
            </a:pPr>
            <a:r>
              <a:rPr lang="pt-BR" sz="2200" dirty="0">
                <a:latin typeface="+mj-lt"/>
                <a:ea typeface="Tahoma" pitchFamily="34" charset="0"/>
                <a:cs typeface="Tahoma" pitchFamily="34" charset="0"/>
              </a:rPr>
              <a:t>Primeiro vamos escrever z = 8 na forma trigonométrica: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par>
                          <p:cTn id="38" fill="hold" nodeType="afterGroup">
                            <p:stCondLst>
                              <p:cond delay="500"/>
                            </p:stCondLst>
                            <p:childTnLst>
                              <p:par>
                                <p:cTn id="39" presetID="26" presetClass="emph" presetSubtype="0" fill="hold" grpId="1" nodeType="afterEffect">
                                  <p:stCondLst>
                                    <p:cond delay="0"/>
                                  </p:stCondLst>
                                  <p:childTnLst>
                                    <p:animEffect transition="out" filter="fade">
                                      <p:cBhvr>
                                        <p:cTn id="40" dur="500" tmFilter="0, 0; .2, .5; .8, .5; 1, 0"/>
                                        <p:tgtEl>
                                          <p:spTgt spid="8"/>
                                        </p:tgtEl>
                                      </p:cBhvr>
                                    </p:animEffect>
                                    <p:animScale>
                                      <p:cBhvr>
                                        <p:cTn id="41"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7" grpId="0"/>
      <p:bldP spid="8" grpId="0" animBg="1"/>
      <p:bldP spid="8" grpId="1"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ext Box 2"/>
          <p:cNvSpPr txBox="1">
            <a:spLocks noChangeArrowheads="1"/>
          </p:cNvSpPr>
          <p:nvPr/>
        </p:nvSpPr>
        <p:spPr bwMode="auto">
          <a:xfrm>
            <a:off x="0" y="304800"/>
            <a:ext cx="8915400"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defRPr/>
            </a:pPr>
            <a:endParaRPr lang="pt-BR" altLang="pt-BR" sz="2200" smtClean="0">
              <a:latin typeface="+mj-lt"/>
            </a:endParaRPr>
          </a:p>
        </p:txBody>
      </p:sp>
      <p:graphicFrame>
        <p:nvGraphicFramePr>
          <p:cNvPr id="9218" name="Object 3"/>
          <p:cNvGraphicFramePr>
            <a:graphicFrameLocks noChangeAspect="1"/>
          </p:cNvGraphicFramePr>
          <p:nvPr/>
        </p:nvGraphicFramePr>
        <p:xfrm>
          <a:off x="1798638" y="2627313"/>
          <a:ext cx="5638800" cy="771525"/>
        </p:xfrm>
        <a:graphic>
          <a:graphicData uri="http://schemas.openxmlformats.org/presentationml/2006/ole">
            <p:oleObj spid="_x0000_s25614" name="Equação" r:id="rId3" imgW="3098800" imgH="457200" progId="Equation.3">
              <p:embed/>
            </p:oleObj>
          </a:graphicData>
        </a:graphic>
      </p:graphicFrame>
      <p:sp>
        <p:nvSpPr>
          <p:cNvPr id="9220" name="Text Box 4"/>
          <p:cNvSpPr txBox="1">
            <a:spLocks noChangeArrowheads="1"/>
          </p:cNvSpPr>
          <p:nvPr/>
        </p:nvSpPr>
        <p:spPr bwMode="auto">
          <a:xfrm>
            <a:off x="911225" y="3544888"/>
            <a:ext cx="8458200"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defRPr/>
            </a:pPr>
            <a:r>
              <a:rPr lang="pt-BR" altLang="pt-BR" sz="2200" dirty="0" smtClean="0">
                <a:latin typeface="+mj-lt"/>
                <a:cs typeface="Tahoma" pitchFamily="34" charset="0"/>
              </a:rPr>
              <a:t>Agora é só atribuir valores para k, com k = 0, 1 e 2</a:t>
            </a:r>
            <a:endParaRPr lang="pt-BR" altLang="pt-BR" sz="2200" dirty="0" smtClean="0">
              <a:latin typeface="+mj-lt"/>
              <a:cs typeface="Tahoma" pitchFamily="34" charset="0"/>
              <a:sym typeface="Symbol" pitchFamily="18" charset="2"/>
            </a:endParaRPr>
          </a:p>
        </p:txBody>
      </p:sp>
      <p:sp>
        <p:nvSpPr>
          <p:cNvPr id="20489" name="Text Box 4"/>
          <p:cNvSpPr txBox="1">
            <a:spLocks noChangeArrowheads="1"/>
          </p:cNvSpPr>
          <p:nvPr/>
        </p:nvSpPr>
        <p:spPr bwMode="auto">
          <a:xfrm>
            <a:off x="863600" y="896938"/>
            <a:ext cx="8677275" cy="846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a:spcBef>
                <a:spcPts val="600"/>
              </a:spcBef>
              <a:defRPr/>
            </a:pPr>
            <a:r>
              <a:rPr lang="pt-BR" altLang="pt-BR" sz="2200" dirty="0" smtClean="0">
                <a:latin typeface="+mj-lt"/>
                <a:cs typeface="Tahoma" pitchFamily="34" charset="0"/>
              </a:rPr>
              <a:t>Agora, vamos extrair as raízes cúbicas de z = 8, sabendo que:</a:t>
            </a:r>
          </a:p>
          <a:p>
            <a:pPr algn="just">
              <a:spcBef>
                <a:spcPts val="600"/>
              </a:spcBef>
              <a:defRPr/>
            </a:pPr>
            <a:r>
              <a:rPr lang="pt-BR" altLang="pt-BR" sz="2200" dirty="0" smtClean="0">
                <a:latin typeface="+mj-lt"/>
                <a:cs typeface="Tahoma" pitchFamily="34" charset="0"/>
                <a:sym typeface="Symbol" pitchFamily="18" charset="2"/>
              </a:rPr>
              <a:t>|z| = 8, n=3,  = 0.</a:t>
            </a:r>
          </a:p>
        </p:txBody>
      </p:sp>
      <p:graphicFrame>
        <p:nvGraphicFramePr>
          <p:cNvPr id="47115" name="Object 4"/>
          <p:cNvGraphicFramePr>
            <a:graphicFrameLocks noChangeAspect="1"/>
          </p:cNvGraphicFramePr>
          <p:nvPr/>
        </p:nvGraphicFramePr>
        <p:xfrm>
          <a:off x="1403350" y="4076700"/>
          <a:ext cx="4976813" cy="406400"/>
        </p:xfrm>
        <a:graphic>
          <a:graphicData uri="http://schemas.openxmlformats.org/presentationml/2006/ole">
            <p:oleObj spid="_x0000_s25615" name="Equação" r:id="rId4" imgW="2895600" imgH="254000" progId="Equation.3">
              <p:embed/>
            </p:oleObj>
          </a:graphicData>
        </a:graphic>
      </p:graphicFrame>
      <p:graphicFrame>
        <p:nvGraphicFramePr>
          <p:cNvPr id="47116" name="Object 5"/>
          <p:cNvGraphicFramePr>
            <a:graphicFrameLocks noChangeAspect="1"/>
          </p:cNvGraphicFramePr>
          <p:nvPr/>
        </p:nvGraphicFramePr>
        <p:xfrm>
          <a:off x="1435100" y="4554538"/>
          <a:ext cx="6205538" cy="801687"/>
        </p:xfrm>
        <a:graphic>
          <a:graphicData uri="http://schemas.openxmlformats.org/presentationml/2006/ole">
            <p:oleObj spid="_x0000_s25616" name="Equação" r:id="rId5" imgW="4152900" imgH="508000" progId="Equation.3">
              <p:embed/>
            </p:oleObj>
          </a:graphicData>
        </a:graphic>
      </p:graphicFrame>
      <p:graphicFrame>
        <p:nvGraphicFramePr>
          <p:cNvPr id="47117" name="Object 6"/>
          <p:cNvGraphicFramePr>
            <a:graphicFrameLocks noChangeAspect="1"/>
          </p:cNvGraphicFramePr>
          <p:nvPr/>
        </p:nvGraphicFramePr>
        <p:xfrm>
          <a:off x="1419225" y="5394325"/>
          <a:ext cx="6262688" cy="889000"/>
        </p:xfrm>
        <a:graphic>
          <a:graphicData uri="http://schemas.openxmlformats.org/presentationml/2006/ole">
            <p:oleObj spid="_x0000_s25617" name="Equação" r:id="rId6" imgW="4191000" imgH="508000" progId="Equation.3">
              <p:embed/>
            </p:oleObj>
          </a:graphicData>
        </a:graphic>
      </p:graphicFrame>
      <p:sp>
        <p:nvSpPr>
          <p:cNvPr id="10" name="Retângulo 9"/>
          <p:cNvSpPr/>
          <p:nvPr/>
        </p:nvSpPr>
        <p:spPr>
          <a:xfrm>
            <a:off x="6126163" y="4095750"/>
            <a:ext cx="288925" cy="3587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200">
              <a:solidFill>
                <a:schemeClr val="tx1"/>
              </a:solidFill>
              <a:latin typeface="+mj-lt"/>
            </a:endParaRPr>
          </a:p>
        </p:txBody>
      </p:sp>
      <p:sp>
        <p:nvSpPr>
          <p:cNvPr id="11" name="Retângulo 10"/>
          <p:cNvSpPr/>
          <p:nvPr/>
        </p:nvSpPr>
        <p:spPr>
          <a:xfrm>
            <a:off x="6842125" y="4738688"/>
            <a:ext cx="852488" cy="431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200">
              <a:solidFill>
                <a:schemeClr val="tx1"/>
              </a:solidFill>
              <a:latin typeface="+mj-lt"/>
            </a:endParaRPr>
          </a:p>
        </p:txBody>
      </p:sp>
      <p:sp>
        <p:nvSpPr>
          <p:cNvPr id="12" name="Retângulo 11"/>
          <p:cNvSpPr/>
          <p:nvPr/>
        </p:nvSpPr>
        <p:spPr>
          <a:xfrm>
            <a:off x="6923088" y="5576888"/>
            <a:ext cx="776287" cy="431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200">
              <a:solidFill>
                <a:schemeClr val="tx1"/>
              </a:solidFill>
              <a:latin typeface="+mj-lt"/>
            </a:endParaRPr>
          </a:p>
        </p:txBody>
      </p:sp>
      <p:graphicFrame>
        <p:nvGraphicFramePr>
          <p:cNvPr id="16396" name="Object 7"/>
          <p:cNvGraphicFramePr>
            <a:graphicFrameLocks noChangeAspect="1"/>
          </p:cNvGraphicFramePr>
          <p:nvPr/>
        </p:nvGraphicFramePr>
        <p:xfrm>
          <a:off x="1778000" y="1763713"/>
          <a:ext cx="5776913" cy="771525"/>
        </p:xfrm>
        <a:graphic>
          <a:graphicData uri="http://schemas.openxmlformats.org/presentationml/2006/ole">
            <p:oleObj spid="_x0000_s25618" name="Equação" r:id="rId7" imgW="3175000" imgH="457200" progId="Equation.3">
              <p:embed/>
            </p:oleObj>
          </a:graphicData>
        </a:graphic>
      </p:graphicFrame>
      <p:sp>
        <p:nvSpPr>
          <p:cNvPr id="14" name="Seta entalhada para a direita 13"/>
          <p:cNvSpPr/>
          <p:nvPr/>
        </p:nvSpPr>
        <p:spPr>
          <a:xfrm>
            <a:off x="8131175" y="5805488"/>
            <a:ext cx="762000" cy="484187"/>
          </a:xfrm>
          <a:prstGeom prst="notchedRightArrow">
            <a:avLst/>
          </a:prstGeom>
          <a:solidFill>
            <a:schemeClr val="tx2">
              <a:lumMod val="20000"/>
              <a:lumOff val="80000"/>
            </a:schemeClr>
          </a:solidFill>
          <a:ln w="31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4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71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71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711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par>
                          <p:cTn id="48" fill="hold" nodeType="afterGroup">
                            <p:stCondLst>
                              <p:cond delay="500"/>
                            </p:stCondLst>
                            <p:childTnLst>
                              <p:par>
                                <p:cTn id="49" presetID="26" presetClass="emph" presetSubtype="0" fill="hold" grpId="1" nodeType="afterEffect">
                                  <p:stCondLst>
                                    <p:cond delay="0"/>
                                  </p:stCondLst>
                                  <p:childTnLst>
                                    <p:animEffect transition="out" filter="fade">
                                      <p:cBhvr>
                                        <p:cTn id="50" dur="500" tmFilter="0, 0; .2, .5; .8, .5; 1, 0"/>
                                        <p:tgtEl>
                                          <p:spTgt spid="14"/>
                                        </p:tgtEl>
                                      </p:cBhvr>
                                    </p:animEffect>
                                    <p:animScale>
                                      <p:cBhvr>
                                        <p:cTn id="51"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20489" grpId="0"/>
      <p:bldP spid="10" grpId="0" animBg="1"/>
      <p:bldP spid="11" grpId="0" animBg="1"/>
      <p:bldP spid="12" grpId="0" animBg="1"/>
      <p:bldP spid="14" grpId="0" animBg="1"/>
      <p:bldP spid="14"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Text Box 4"/>
          <p:cNvSpPr txBox="1">
            <a:spLocks noChangeArrowheads="1"/>
          </p:cNvSpPr>
          <p:nvPr/>
        </p:nvSpPr>
        <p:spPr bwMode="auto">
          <a:xfrm>
            <a:off x="488950" y="1112838"/>
            <a:ext cx="8677275"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a:spcBef>
                <a:spcPts val="600"/>
              </a:spcBef>
              <a:defRPr/>
            </a:pPr>
            <a:r>
              <a:rPr lang="pt-BR" altLang="pt-BR" sz="2200" dirty="0" smtClean="0">
                <a:latin typeface="+mj-lt"/>
                <a:cs typeface="Arial" charset="0"/>
              </a:rPr>
              <a:t>Vamos representar as raízes cúbicas de z = 8 no plano de </a:t>
            </a:r>
            <a:r>
              <a:rPr lang="pt-BR" altLang="pt-BR" sz="2200" dirty="0" err="1" smtClean="0">
                <a:latin typeface="+mj-lt"/>
                <a:cs typeface="Arial" charset="0"/>
              </a:rPr>
              <a:t>Argand</a:t>
            </a:r>
            <a:r>
              <a:rPr lang="pt-BR" altLang="pt-BR" sz="2200" dirty="0" smtClean="0">
                <a:latin typeface="+mj-lt"/>
                <a:cs typeface="Arial" charset="0"/>
              </a:rPr>
              <a:t>-Gauss.</a:t>
            </a:r>
            <a:endParaRPr lang="pt-BR" altLang="pt-BR" sz="2200" dirty="0" smtClean="0">
              <a:latin typeface="+mj-lt"/>
              <a:cs typeface="Arial" charset="0"/>
              <a:sym typeface="Symbol" pitchFamily="18" charset="2"/>
            </a:endParaRPr>
          </a:p>
        </p:txBody>
      </p:sp>
      <p:graphicFrame>
        <p:nvGraphicFramePr>
          <p:cNvPr id="47115" name="Object 4"/>
          <p:cNvGraphicFramePr>
            <a:graphicFrameLocks noChangeAspect="1"/>
          </p:cNvGraphicFramePr>
          <p:nvPr/>
        </p:nvGraphicFramePr>
        <p:xfrm>
          <a:off x="842963" y="2032000"/>
          <a:ext cx="2063750" cy="400050"/>
        </p:xfrm>
        <a:graphic>
          <a:graphicData uri="http://schemas.openxmlformats.org/presentationml/2006/ole">
            <p:oleObj spid="_x0000_s26647" name="Equação" r:id="rId3" imgW="1091726" imgH="228501" progId="Equation.3">
              <p:embed/>
            </p:oleObj>
          </a:graphicData>
        </a:graphic>
      </p:graphicFrame>
      <p:graphicFrame>
        <p:nvGraphicFramePr>
          <p:cNvPr id="47116" name="Object 5"/>
          <p:cNvGraphicFramePr>
            <a:graphicFrameLocks noChangeAspect="1"/>
          </p:cNvGraphicFramePr>
          <p:nvPr/>
        </p:nvGraphicFramePr>
        <p:xfrm>
          <a:off x="806450" y="2654300"/>
          <a:ext cx="3032125" cy="404813"/>
        </p:xfrm>
        <a:graphic>
          <a:graphicData uri="http://schemas.openxmlformats.org/presentationml/2006/ole">
            <p:oleObj spid="_x0000_s26648" name="Equação" r:id="rId4" imgW="1676400" imgH="241300" progId="Equation.3">
              <p:embed/>
            </p:oleObj>
          </a:graphicData>
        </a:graphic>
      </p:graphicFrame>
      <p:graphicFrame>
        <p:nvGraphicFramePr>
          <p:cNvPr id="47117" name="Object 6"/>
          <p:cNvGraphicFramePr>
            <a:graphicFrameLocks noChangeAspect="1"/>
          </p:cNvGraphicFramePr>
          <p:nvPr/>
        </p:nvGraphicFramePr>
        <p:xfrm>
          <a:off x="825500" y="3267075"/>
          <a:ext cx="3216275" cy="403225"/>
        </p:xfrm>
        <a:graphic>
          <a:graphicData uri="http://schemas.openxmlformats.org/presentationml/2006/ole">
            <p:oleObj spid="_x0000_s26649" name="Equação" r:id="rId5" imgW="1778000" imgH="241300" progId="Equation.3">
              <p:embed/>
            </p:oleObj>
          </a:graphicData>
        </a:graphic>
      </p:graphicFrame>
      <p:grpSp>
        <p:nvGrpSpPr>
          <p:cNvPr id="2" name="Grupo 16"/>
          <p:cNvGrpSpPr>
            <a:grpSpLocks/>
          </p:cNvGrpSpPr>
          <p:nvPr/>
        </p:nvGrpSpPr>
        <p:grpSpPr bwMode="auto">
          <a:xfrm>
            <a:off x="4427538" y="2206625"/>
            <a:ext cx="3600450" cy="3598863"/>
            <a:chOff x="4427984" y="1124744"/>
            <a:chExt cx="3600400" cy="3600400"/>
          </a:xfrm>
        </p:grpSpPr>
        <p:cxnSp>
          <p:nvCxnSpPr>
            <p:cNvPr id="14" name="Conector reto 13"/>
            <p:cNvCxnSpPr/>
            <p:nvPr/>
          </p:nvCxnSpPr>
          <p:spPr>
            <a:xfrm rot="5400000">
              <a:off x="4356546" y="2924945"/>
              <a:ext cx="3600400" cy="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5" name="Conector reto 14"/>
            <p:cNvCxnSpPr/>
            <p:nvPr/>
          </p:nvCxnSpPr>
          <p:spPr>
            <a:xfrm rot="10800000">
              <a:off x="4427984" y="2925738"/>
              <a:ext cx="3600400" cy="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grpSp>
      <p:sp>
        <p:nvSpPr>
          <p:cNvPr id="16" name="Elipse 15"/>
          <p:cNvSpPr/>
          <p:nvPr/>
        </p:nvSpPr>
        <p:spPr>
          <a:xfrm>
            <a:off x="4962525" y="2805113"/>
            <a:ext cx="2376488" cy="2376487"/>
          </a:xfrm>
          <a:prstGeom prst="ellipse">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200">
              <a:latin typeface="+mj-lt"/>
            </a:endParaRPr>
          </a:p>
        </p:txBody>
      </p:sp>
      <p:sp>
        <p:nvSpPr>
          <p:cNvPr id="18" name="Elipse 17"/>
          <p:cNvSpPr/>
          <p:nvPr/>
        </p:nvSpPr>
        <p:spPr>
          <a:xfrm>
            <a:off x="7267575" y="3916363"/>
            <a:ext cx="144463" cy="144462"/>
          </a:xfrm>
          <a:prstGeom prst="ellipse">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200">
              <a:latin typeface="+mj-lt"/>
            </a:endParaRPr>
          </a:p>
        </p:txBody>
      </p:sp>
      <p:sp>
        <p:nvSpPr>
          <p:cNvPr id="19" name="Text Box 4"/>
          <p:cNvSpPr txBox="1">
            <a:spLocks noChangeArrowheads="1"/>
          </p:cNvSpPr>
          <p:nvPr/>
        </p:nvSpPr>
        <p:spPr bwMode="auto">
          <a:xfrm>
            <a:off x="7308850" y="3946525"/>
            <a:ext cx="458788"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a:spcBef>
                <a:spcPts val="600"/>
              </a:spcBef>
              <a:defRPr/>
            </a:pPr>
            <a:r>
              <a:rPr lang="pt-BR" altLang="pt-BR" sz="2200" smtClean="0">
                <a:latin typeface="+mj-lt"/>
                <a:cs typeface="Tahoma" pitchFamily="34" charset="0"/>
              </a:rPr>
              <a:t>2</a:t>
            </a:r>
            <a:endParaRPr lang="pt-BR" altLang="pt-BR" sz="2200" smtClean="0">
              <a:latin typeface="+mj-lt"/>
              <a:cs typeface="Tahoma" pitchFamily="34" charset="0"/>
              <a:sym typeface="Symbol" pitchFamily="18" charset="2"/>
            </a:endParaRPr>
          </a:p>
        </p:txBody>
      </p:sp>
      <p:sp>
        <p:nvSpPr>
          <p:cNvPr id="20" name="Text Box 4"/>
          <p:cNvSpPr txBox="1">
            <a:spLocks noChangeArrowheads="1"/>
          </p:cNvSpPr>
          <p:nvPr/>
        </p:nvSpPr>
        <p:spPr bwMode="auto">
          <a:xfrm>
            <a:off x="6137275" y="2836863"/>
            <a:ext cx="639763"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a:spcBef>
                <a:spcPts val="600"/>
              </a:spcBef>
              <a:defRPr/>
            </a:pPr>
            <a:r>
              <a:rPr lang="pt-BR" altLang="pt-BR" sz="2200" smtClean="0">
                <a:latin typeface="+mj-lt"/>
                <a:cs typeface="Tahoma" pitchFamily="34" charset="0"/>
                <a:sym typeface="Symbol" pitchFamily="18" charset="2"/>
              </a:rPr>
              <a:t></a:t>
            </a:r>
            <a:r>
              <a:rPr lang="pt-BR" altLang="pt-BR" sz="2200" smtClean="0">
                <a:latin typeface="+mj-lt"/>
                <a:cs typeface="Tahoma" pitchFamily="34" charset="0"/>
              </a:rPr>
              <a:t>3</a:t>
            </a:r>
            <a:endParaRPr lang="pt-BR" altLang="pt-BR" sz="2200" smtClean="0">
              <a:latin typeface="+mj-lt"/>
              <a:cs typeface="Tahoma" pitchFamily="34" charset="0"/>
              <a:sym typeface="Symbol" pitchFamily="18" charset="2"/>
            </a:endParaRPr>
          </a:p>
        </p:txBody>
      </p:sp>
      <p:sp>
        <p:nvSpPr>
          <p:cNvPr id="21" name="Text Box 4"/>
          <p:cNvSpPr txBox="1">
            <a:spLocks noChangeArrowheads="1"/>
          </p:cNvSpPr>
          <p:nvPr/>
        </p:nvSpPr>
        <p:spPr bwMode="auto">
          <a:xfrm>
            <a:off x="5221288" y="3948113"/>
            <a:ext cx="576262"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a:spcBef>
                <a:spcPts val="600"/>
              </a:spcBef>
              <a:defRPr/>
            </a:pPr>
            <a:r>
              <a:rPr lang="pt-BR" altLang="pt-BR" sz="2200" dirty="0" smtClean="0">
                <a:latin typeface="+mj-lt"/>
                <a:cs typeface="Tahoma" pitchFamily="34" charset="0"/>
              </a:rPr>
              <a:t>-1</a:t>
            </a:r>
            <a:endParaRPr lang="pt-BR" altLang="pt-BR" sz="2200" dirty="0" smtClean="0">
              <a:latin typeface="+mj-lt"/>
              <a:cs typeface="Tahoma" pitchFamily="34" charset="0"/>
              <a:sym typeface="Symbol" pitchFamily="18" charset="2"/>
            </a:endParaRPr>
          </a:p>
        </p:txBody>
      </p:sp>
      <p:cxnSp>
        <p:nvCxnSpPr>
          <p:cNvPr id="23" name="Conector reto 22"/>
          <p:cNvCxnSpPr/>
          <p:nvPr/>
        </p:nvCxnSpPr>
        <p:spPr>
          <a:xfrm flipH="1" flipV="1">
            <a:off x="5562600" y="3000375"/>
            <a:ext cx="0" cy="9779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4" name="Elipse 23"/>
          <p:cNvSpPr/>
          <p:nvPr/>
        </p:nvSpPr>
        <p:spPr>
          <a:xfrm>
            <a:off x="5511800" y="2908300"/>
            <a:ext cx="144463" cy="144463"/>
          </a:xfrm>
          <a:prstGeom prst="ellipse">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200">
              <a:latin typeface="+mj-lt"/>
            </a:endParaRPr>
          </a:p>
        </p:txBody>
      </p:sp>
      <p:cxnSp>
        <p:nvCxnSpPr>
          <p:cNvPr id="25" name="Conector reto 24"/>
          <p:cNvCxnSpPr/>
          <p:nvPr/>
        </p:nvCxnSpPr>
        <p:spPr>
          <a:xfrm flipH="1">
            <a:off x="5540375" y="2963863"/>
            <a:ext cx="644525" cy="158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 name="Conector reto 25"/>
          <p:cNvCxnSpPr/>
          <p:nvPr/>
        </p:nvCxnSpPr>
        <p:spPr>
          <a:xfrm flipH="1" flipV="1">
            <a:off x="5562600" y="3992563"/>
            <a:ext cx="3175" cy="9318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a:xfrm flipH="1">
            <a:off x="5568950" y="4953000"/>
            <a:ext cx="630238" cy="476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8" name="Elipse 27"/>
          <p:cNvSpPr/>
          <p:nvPr/>
        </p:nvSpPr>
        <p:spPr>
          <a:xfrm>
            <a:off x="5508625" y="4924425"/>
            <a:ext cx="142875" cy="144463"/>
          </a:xfrm>
          <a:prstGeom prst="ellipse">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200">
              <a:latin typeface="+mj-lt"/>
            </a:endParaRPr>
          </a:p>
        </p:txBody>
      </p:sp>
      <p:sp>
        <p:nvSpPr>
          <p:cNvPr id="29" name="Text Box 4"/>
          <p:cNvSpPr txBox="1">
            <a:spLocks noChangeArrowheads="1"/>
          </p:cNvSpPr>
          <p:nvPr/>
        </p:nvSpPr>
        <p:spPr bwMode="auto">
          <a:xfrm>
            <a:off x="6129338" y="4654550"/>
            <a:ext cx="647700"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a:spcBef>
                <a:spcPts val="600"/>
              </a:spcBef>
              <a:defRPr/>
            </a:pPr>
            <a:r>
              <a:rPr lang="pt-BR" altLang="pt-BR" sz="2200" smtClean="0">
                <a:latin typeface="+mj-lt"/>
                <a:cs typeface="Tahoma" pitchFamily="34" charset="0"/>
                <a:sym typeface="Symbol" pitchFamily="18" charset="2"/>
              </a:rPr>
              <a:t>-</a:t>
            </a:r>
            <a:r>
              <a:rPr lang="pt-BR" altLang="pt-BR" sz="2200" smtClean="0">
                <a:latin typeface="+mj-lt"/>
                <a:cs typeface="Tahoma" pitchFamily="34" charset="0"/>
              </a:rPr>
              <a:t>3</a:t>
            </a:r>
            <a:endParaRPr lang="pt-BR" altLang="pt-BR" sz="2200" smtClean="0">
              <a:latin typeface="+mj-lt"/>
              <a:cs typeface="Tahoma" pitchFamily="34" charset="0"/>
              <a:sym typeface="Symbol" pitchFamily="18" charset="2"/>
            </a:endParaRPr>
          </a:p>
        </p:txBody>
      </p:sp>
      <p:sp>
        <p:nvSpPr>
          <p:cNvPr id="30" name="Forma livre 29"/>
          <p:cNvSpPr/>
          <p:nvPr/>
        </p:nvSpPr>
        <p:spPr>
          <a:xfrm>
            <a:off x="5565775" y="2978150"/>
            <a:ext cx="1773238" cy="2005013"/>
          </a:xfrm>
          <a:custGeom>
            <a:avLst/>
            <a:gdLst>
              <a:gd name="connsiteX0" fmla="*/ 0 w 1774209"/>
              <a:gd name="connsiteY0" fmla="*/ 0 h 2006220"/>
              <a:gd name="connsiteX1" fmla="*/ 1774209 w 1774209"/>
              <a:gd name="connsiteY1" fmla="*/ 1009934 h 2006220"/>
              <a:gd name="connsiteX2" fmla="*/ 1774209 w 1774209"/>
              <a:gd name="connsiteY2" fmla="*/ 1009934 h 2006220"/>
              <a:gd name="connsiteX3" fmla="*/ 0 w 1774209"/>
              <a:gd name="connsiteY3" fmla="*/ 2006220 h 2006220"/>
              <a:gd name="connsiteX4" fmla="*/ 0 w 1774209"/>
              <a:gd name="connsiteY4" fmla="*/ 2006220 h 2006220"/>
              <a:gd name="connsiteX5" fmla="*/ 0 w 1774209"/>
              <a:gd name="connsiteY5" fmla="*/ 0 h 200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4209" h="2006220">
                <a:moveTo>
                  <a:pt x="0" y="0"/>
                </a:moveTo>
                <a:lnTo>
                  <a:pt x="1774209" y="1009934"/>
                </a:lnTo>
                <a:lnTo>
                  <a:pt x="1774209" y="1009934"/>
                </a:lnTo>
                <a:lnTo>
                  <a:pt x="0" y="2006220"/>
                </a:lnTo>
                <a:lnTo>
                  <a:pt x="0" y="2006220"/>
                </a:lnTo>
                <a:cubicBezTo>
                  <a:pt x="2275" y="1678674"/>
                  <a:pt x="7961" y="859808"/>
                  <a:pt x="0" y="0"/>
                </a:cubicBezTo>
                <a:close/>
              </a:path>
            </a:pathLst>
          </a:custGeom>
          <a:solidFill>
            <a:srgbClr val="FFC000">
              <a:alpha val="57000"/>
            </a:srgb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200">
              <a:latin typeface="+mj-lt"/>
            </a:endParaRPr>
          </a:p>
        </p:txBody>
      </p:sp>
      <p:sp>
        <p:nvSpPr>
          <p:cNvPr id="31" name="Seta entalhada para a direita 30"/>
          <p:cNvSpPr/>
          <p:nvPr/>
        </p:nvSpPr>
        <p:spPr>
          <a:xfrm>
            <a:off x="8131175" y="5805488"/>
            <a:ext cx="762000" cy="484187"/>
          </a:xfrm>
          <a:prstGeom prst="notchedRightArrow">
            <a:avLst/>
          </a:prstGeom>
          <a:solidFill>
            <a:schemeClr val="tx2">
              <a:lumMod val="20000"/>
              <a:lumOff val="80000"/>
            </a:schemeClr>
          </a:solidFill>
          <a:ln w="31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5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71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4711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ipe(left)">
                                      <p:cBhvr>
                                        <p:cTn id="75" dur="500"/>
                                        <p:tgtEl>
                                          <p:spTgt spid="31"/>
                                        </p:tgtEl>
                                      </p:cBhvr>
                                    </p:animEffect>
                                  </p:childTnLst>
                                </p:cTn>
                              </p:par>
                            </p:childTnLst>
                          </p:cTn>
                        </p:par>
                        <p:par>
                          <p:cTn id="76" fill="hold" nodeType="afterGroup">
                            <p:stCondLst>
                              <p:cond delay="500"/>
                            </p:stCondLst>
                            <p:childTnLst>
                              <p:par>
                                <p:cTn id="77" presetID="26" presetClass="emph" presetSubtype="0" fill="hold" grpId="1" nodeType="afterEffect">
                                  <p:stCondLst>
                                    <p:cond delay="0"/>
                                  </p:stCondLst>
                                  <p:childTnLst>
                                    <p:animEffect transition="out" filter="fade">
                                      <p:cBhvr>
                                        <p:cTn id="78" dur="500" tmFilter="0, 0; .2, .5; .8, .5; 1, 0"/>
                                        <p:tgtEl>
                                          <p:spTgt spid="31"/>
                                        </p:tgtEl>
                                      </p:cBhvr>
                                    </p:animEffect>
                                    <p:animScale>
                                      <p:cBhvr>
                                        <p:cTn id="79" dur="250" autoRev="1" fill="hold"/>
                                        <p:tgtEl>
                                          <p:spTgt spid="3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p:bldP spid="16" grpId="0" animBg="1"/>
      <p:bldP spid="18" grpId="0" animBg="1"/>
      <p:bldP spid="19" grpId="0"/>
      <p:bldP spid="20" grpId="0"/>
      <p:bldP spid="21" grpId="0"/>
      <p:bldP spid="24" grpId="0" animBg="1"/>
      <p:bldP spid="28" grpId="0" animBg="1"/>
      <p:bldP spid="29" grpId="0"/>
      <p:bldP spid="31" grpId="0" animBg="1"/>
      <p:bldP spid="31"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0" y="304800"/>
            <a:ext cx="8915400"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defRPr/>
            </a:pPr>
            <a:endParaRPr lang="pt-BR" altLang="pt-BR" sz="2200" smtClean="0">
              <a:latin typeface="+mj-lt"/>
            </a:endParaRPr>
          </a:p>
        </p:txBody>
      </p:sp>
      <p:sp>
        <p:nvSpPr>
          <p:cNvPr id="31" name="Text Box 4"/>
          <p:cNvSpPr txBox="1">
            <a:spLocks noChangeArrowheads="1"/>
          </p:cNvSpPr>
          <p:nvPr/>
        </p:nvSpPr>
        <p:spPr bwMode="auto">
          <a:xfrm>
            <a:off x="403225" y="898525"/>
            <a:ext cx="4475163"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a:spcBef>
                <a:spcPts val="600"/>
              </a:spcBef>
              <a:defRPr/>
            </a:pPr>
            <a:r>
              <a:rPr lang="pt-BR" altLang="pt-BR" sz="2800" b="1" u="sng" dirty="0" smtClean="0">
                <a:latin typeface="+mj-lt"/>
                <a:cs typeface="Arial" charset="0"/>
              </a:rPr>
              <a:t>Observações</a:t>
            </a:r>
            <a:r>
              <a:rPr lang="pt-BR" altLang="pt-BR" sz="2800" b="1" dirty="0" smtClean="0">
                <a:latin typeface="+mj-lt"/>
                <a:cs typeface="Arial" charset="0"/>
              </a:rPr>
              <a:t>:</a:t>
            </a:r>
            <a:endParaRPr lang="pt-BR" altLang="pt-BR" sz="1500" b="1" dirty="0" smtClean="0">
              <a:latin typeface="+mj-lt"/>
              <a:cs typeface="Arial" charset="0"/>
            </a:endParaRPr>
          </a:p>
        </p:txBody>
      </p:sp>
      <p:sp>
        <p:nvSpPr>
          <p:cNvPr id="32" name="Text Box 4"/>
          <p:cNvSpPr txBox="1">
            <a:spLocks noChangeArrowheads="1"/>
          </p:cNvSpPr>
          <p:nvPr/>
        </p:nvSpPr>
        <p:spPr bwMode="auto">
          <a:xfrm>
            <a:off x="395288" y="4524375"/>
            <a:ext cx="8353425" cy="163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a:spcBef>
                <a:spcPts val="600"/>
              </a:spcBef>
              <a:defRPr/>
            </a:pPr>
            <a:r>
              <a:rPr lang="pt-BR" altLang="pt-BR" sz="2000" b="1" dirty="0" smtClean="0">
                <a:latin typeface="+mj-lt"/>
                <a:cs typeface="Arial" charset="0"/>
                <a:sym typeface="Symbol" pitchFamily="18" charset="2"/>
              </a:rPr>
              <a:t>3. </a:t>
            </a:r>
            <a:r>
              <a:rPr lang="pt-BR" altLang="pt-BR" sz="2000" dirty="0" smtClean="0">
                <a:latin typeface="+mj-lt"/>
                <a:cs typeface="Arial" charset="0"/>
                <a:sym typeface="Symbol" pitchFamily="18" charset="2"/>
              </a:rPr>
              <a:t>No exemplo que resolvemos o argumento da 1ª raiz é 0 ( = 0) e o argumento das demais é 120</a:t>
            </a:r>
            <a:r>
              <a:rPr lang="pt-BR" altLang="pt-BR" sz="2000" dirty="0" smtClean="0">
                <a:latin typeface="+mj-lt"/>
                <a:cs typeface="Arial" charset="0"/>
                <a:sym typeface="Symbol"/>
              </a:rPr>
              <a:t></a:t>
            </a:r>
            <a:r>
              <a:rPr lang="pt-BR" altLang="pt-BR" sz="2000" dirty="0" smtClean="0">
                <a:latin typeface="+mj-lt"/>
                <a:cs typeface="Arial" charset="0"/>
                <a:sym typeface="Symbol" pitchFamily="18" charset="2"/>
              </a:rPr>
              <a:t> e 240</a:t>
            </a:r>
            <a:r>
              <a:rPr lang="pt-BR" altLang="pt-BR" sz="2000" dirty="0" smtClean="0">
                <a:latin typeface="+mj-lt"/>
                <a:cs typeface="Arial" charset="0"/>
                <a:sym typeface="Symbol"/>
              </a:rPr>
              <a:t></a:t>
            </a:r>
            <a:r>
              <a:rPr lang="pt-BR" altLang="pt-BR" sz="2000" dirty="0" smtClean="0">
                <a:latin typeface="+mj-lt"/>
                <a:cs typeface="Arial" charset="0"/>
                <a:sym typeface="Symbol" pitchFamily="18" charset="2"/>
              </a:rPr>
              <a:t>, pois 360</a:t>
            </a:r>
            <a:r>
              <a:rPr lang="pt-BR" altLang="pt-BR" sz="2000" dirty="0" smtClean="0">
                <a:latin typeface="+mj-lt"/>
                <a:cs typeface="Arial" charset="0"/>
                <a:sym typeface="Symbol"/>
              </a:rPr>
              <a:t></a:t>
            </a:r>
            <a:r>
              <a:rPr lang="pt-BR" altLang="pt-BR" sz="2000" dirty="0" smtClean="0">
                <a:latin typeface="+mj-lt"/>
                <a:cs typeface="Arial" charset="0"/>
                <a:sym typeface="Symbol" pitchFamily="18" charset="2"/>
              </a:rPr>
              <a:t>/3 = 120</a:t>
            </a:r>
            <a:r>
              <a:rPr lang="pt-BR" altLang="pt-BR" sz="2000" dirty="0" smtClean="0">
                <a:latin typeface="+mj-lt"/>
                <a:cs typeface="Arial" charset="0"/>
                <a:sym typeface="Symbol"/>
              </a:rPr>
              <a:t></a:t>
            </a:r>
            <a:r>
              <a:rPr lang="pt-BR" altLang="pt-BR" sz="2000" dirty="0" smtClean="0">
                <a:latin typeface="+mj-lt"/>
                <a:cs typeface="Arial" charset="0"/>
                <a:sym typeface="Symbol" pitchFamily="18" charset="2"/>
              </a:rPr>
              <a:t>;</a:t>
            </a:r>
            <a:endParaRPr lang="pt-BR" altLang="pt-BR" sz="1000" dirty="0" smtClean="0">
              <a:latin typeface="+mj-lt"/>
              <a:cs typeface="Arial" charset="0"/>
              <a:sym typeface="Symbol" pitchFamily="18" charset="2"/>
            </a:endParaRPr>
          </a:p>
          <a:p>
            <a:pPr algn="just">
              <a:spcBef>
                <a:spcPts val="600"/>
              </a:spcBef>
              <a:defRPr/>
            </a:pPr>
            <a:endParaRPr lang="pt-BR" altLang="pt-BR" sz="1000" dirty="0" smtClean="0">
              <a:latin typeface="+mj-lt"/>
              <a:cs typeface="Arial" charset="0"/>
              <a:sym typeface="Symbol" pitchFamily="18" charset="2"/>
            </a:endParaRPr>
          </a:p>
          <a:p>
            <a:pPr algn="just">
              <a:spcBef>
                <a:spcPts val="600"/>
              </a:spcBef>
              <a:defRPr/>
            </a:pPr>
            <a:r>
              <a:rPr lang="pt-BR" altLang="pt-BR" sz="2000" b="1" dirty="0" smtClean="0">
                <a:latin typeface="+mj-lt"/>
                <a:cs typeface="Arial" charset="0"/>
                <a:sym typeface="Symbol" pitchFamily="18" charset="2"/>
              </a:rPr>
              <a:t>4. </a:t>
            </a:r>
            <a:r>
              <a:rPr lang="pt-BR" altLang="pt-BR" sz="2000" dirty="0" smtClean="0">
                <a:latin typeface="+mj-lt"/>
                <a:cs typeface="Arial" charset="0"/>
                <a:sym typeface="Symbol" pitchFamily="18" charset="2"/>
              </a:rPr>
              <a:t>As raízes </a:t>
            </a:r>
            <a:r>
              <a:rPr lang="pt-BR" altLang="pt-BR" sz="2000" dirty="0" err="1" smtClean="0">
                <a:latin typeface="+mj-lt"/>
                <a:cs typeface="Arial" charset="0"/>
                <a:sym typeface="Symbol" pitchFamily="18" charset="2"/>
              </a:rPr>
              <a:t>n-ésimas</a:t>
            </a:r>
            <a:r>
              <a:rPr lang="pt-BR" altLang="pt-BR" sz="2000" dirty="0" smtClean="0">
                <a:latin typeface="+mj-lt"/>
                <a:cs typeface="Arial" charset="0"/>
                <a:sym typeface="Symbol" pitchFamily="18" charset="2"/>
              </a:rPr>
              <a:t> de z formarão no plano de </a:t>
            </a:r>
            <a:r>
              <a:rPr lang="pt-BR" altLang="pt-BR" sz="2000" dirty="0" err="1" smtClean="0">
                <a:latin typeface="+mj-lt"/>
                <a:cs typeface="Arial" charset="0"/>
                <a:sym typeface="Symbol" pitchFamily="18" charset="2"/>
              </a:rPr>
              <a:t>Argand</a:t>
            </a:r>
            <a:r>
              <a:rPr lang="pt-BR" altLang="pt-BR" sz="2000" dirty="0" smtClean="0">
                <a:latin typeface="+mj-lt"/>
                <a:cs typeface="Arial" charset="0"/>
                <a:sym typeface="Symbol" pitchFamily="18" charset="2"/>
              </a:rPr>
              <a:t>-Gauss um polígono regular de n lados.</a:t>
            </a:r>
          </a:p>
        </p:txBody>
      </p:sp>
      <p:grpSp>
        <p:nvGrpSpPr>
          <p:cNvPr id="2" name="Grupo 1"/>
          <p:cNvGrpSpPr>
            <a:grpSpLocks/>
          </p:cNvGrpSpPr>
          <p:nvPr/>
        </p:nvGrpSpPr>
        <p:grpSpPr bwMode="auto">
          <a:xfrm>
            <a:off x="5402263" y="1193800"/>
            <a:ext cx="3273425" cy="3271838"/>
            <a:chOff x="5076006" y="908720"/>
            <a:chExt cx="3600450" cy="3598863"/>
          </a:xfrm>
        </p:grpSpPr>
        <p:grpSp>
          <p:nvGrpSpPr>
            <p:cNvPr id="27655" name="Grupo 16"/>
            <p:cNvGrpSpPr>
              <a:grpSpLocks/>
            </p:cNvGrpSpPr>
            <p:nvPr/>
          </p:nvGrpSpPr>
          <p:grpSpPr bwMode="auto">
            <a:xfrm>
              <a:off x="5076006" y="908720"/>
              <a:ext cx="3600450" cy="3598863"/>
              <a:chOff x="4427984" y="1124744"/>
              <a:chExt cx="3600400" cy="3600400"/>
            </a:xfrm>
          </p:grpSpPr>
          <p:cxnSp>
            <p:nvCxnSpPr>
              <p:cNvPr id="22" name="Conector reto 21"/>
              <p:cNvCxnSpPr/>
              <p:nvPr/>
            </p:nvCxnSpPr>
            <p:spPr>
              <a:xfrm rot="5400000">
                <a:off x="4356395" y="2924944"/>
                <a:ext cx="3600400" cy="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a:xfrm rot="10800000">
                <a:off x="4427984" y="2925818"/>
                <a:ext cx="3600400" cy="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grpSp>
        <p:sp>
          <p:nvSpPr>
            <p:cNvPr id="33" name="Elipse 32"/>
            <p:cNvSpPr/>
            <p:nvPr/>
          </p:nvSpPr>
          <p:spPr>
            <a:xfrm>
              <a:off x="5610311" y="1507658"/>
              <a:ext cx="2376436" cy="2376541"/>
            </a:xfrm>
            <a:prstGeom prst="ellipse">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200">
                <a:latin typeface="+mj-lt"/>
              </a:endParaRPr>
            </a:p>
          </p:txBody>
        </p:sp>
        <p:sp>
          <p:nvSpPr>
            <p:cNvPr id="34" name="Elipse 33"/>
            <p:cNvSpPr/>
            <p:nvPr/>
          </p:nvSpPr>
          <p:spPr>
            <a:xfrm>
              <a:off x="7916904" y="2618224"/>
              <a:ext cx="143180" cy="144932"/>
            </a:xfrm>
            <a:prstGeom prst="ellipse">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200">
                <a:latin typeface="+mj-lt"/>
              </a:endParaRPr>
            </a:p>
          </p:txBody>
        </p:sp>
        <p:sp>
          <p:nvSpPr>
            <p:cNvPr id="35" name="Text Box 4"/>
            <p:cNvSpPr txBox="1">
              <a:spLocks noChangeArrowheads="1"/>
            </p:cNvSpPr>
            <p:nvPr/>
          </p:nvSpPr>
          <p:spPr bwMode="auto">
            <a:xfrm>
              <a:off x="7957064" y="2626954"/>
              <a:ext cx="459223" cy="431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a:spcBef>
                  <a:spcPts val="600"/>
                </a:spcBef>
                <a:defRPr/>
              </a:pPr>
              <a:r>
                <a:rPr lang="pt-BR" altLang="pt-BR" sz="2200" dirty="0" smtClean="0">
                  <a:latin typeface="+mj-lt"/>
                  <a:cs typeface="Tahoma" pitchFamily="34" charset="0"/>
                </a:rPr>
                <a:t>2</a:t>
              </a:r>
              <a:endParaRPr lang="pt-BR" altLang="pt-BR" sz="2200" dirty="0" smtClean="0">
                <a:latin typeface="+mj-lt"/>
                <a:cs typeface="Tahoma" pitchFamily="34" charset="0"/>
                <a:sym typeface="Symbol" pitchFamily="18" charset="2"/>
              </a:endParaRPr>
            </a:p>
          </p:txBody>
        </p:sp>
        <p:sp>
          <p:nvSpPr>
            <p:cNvPr id="36" name="Text Box 4"/>
            <p:cNvSpPr txBox="1">
              <a:spLocks noChangeArrowheads="1"/>
            </p:cNvSpPr>
            <p:nvPr/>
          </p:nvSpPr>
          <p:spPr bwMode="auto">
            <a:xfrm>
              <a:off x="6785433" y="1539089"/>
              <a:ext cx="640818" cy="4295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a:spcBef>
                  <a:spcPts val="600"/>
                </a:spcBef>
                <a:defRPr/>
              </a:pPr>
              <a:r>
                <a:rPr lang="pt-BR" altLang="pt-BR" sz="2200" smtClean="0">
                  <a:latin typeface="+mj-lt"/>
                  <a:cs typeface="Tahoma" pitchFamily="34" charset="0"/>
                  <a:sym typeface="Symbol" pitchFamily="18" charset="2"/>
                </a:rPr>
                <a:t></a:t>
              </a:r>
              <a:r>
                <a:rPr lang="pt-BR" altLang="pt-BR" sz="2200" smtClean="0">
                  <a:latin typeface="+mj-lt"/>
                  <a:cs typeface="Tahoma" pitchFamily="34" charset="0"/>
                </a:rPr>
                <a:t>3</a:t>
              </a:r>
              <a:endParaRPr lang="pt-BR" altLang="pt-BR" sz="2200" smtClean="0">
                <a:latin typeface="+mj-lt"/>
                <a:cs typeface="Tahoma" pitchFamily="34" charset="0"/>
                <a:sym typeface="Symbol" pitchFamily="18" charset="2"/>
              </a:endParaRPr>
            </a:p>
          </p:txBody>
        </p:sp>
        <p:sp>
          <p:nvSpPr>
            <p:cNvPr id="37" name="Text Box 4"/>
            <p:cNvSpPr txBox="1">
              <a:spLocks noChangeArrowheads="1"/>
            </p:cNvSpPr>
            <p:nvPr/>
          </p:nvSpPr>
          <p:spPr bwMode="auto">
            <a:xfrm>
              <a:off x="5812859" y="2649655"/>
              <a:ext cx="576212" cy="4313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a:spcBef>
                  <a:spcPts val="600"/>
                </a:spcBef>
                <a:defRPr/>
              </a:pPr>
              <a:r>
                <a:rPr lang="pt-BR" altLang="pt-BR" sz="2200" dirty="0" smtClean="0">
                  <a:latin typeface="+mj-lt"/>
                  <a:cs typeface="Tahoma" pitchFamily="34" charset="0"/>
                </a:rPr>
                <a:t>-1</a:t>
              </a:r>
              <a:endParaRPr lang="pt-BR" altLang="pt-BR" sz="2200" dirty="0" smtClean="0">
                <a:latin typeface="+mj-lt"/>
                <a:cs typeface="Tahoma" pitchFamily="34" charset="0"/>
                <a:sym typeface="Symbol" pitchFamily="18" charset="2"/>
              </a:endParaRPr>
            </a:p>
          </p:txBody>
        </p:sp>
        <p:cxnSp>
          <p:nvCxnSpPr>
            <p:cNvPr id="38" name="Conector reto 37"/>
            <p:cNvCxnSpPr/>
            <p:nvPr/>
          </p:nvCxnSpPr>
          <p:spPr>
            <a:xfrm flipH="1" flipV="1">
              <a:off x="6210968" y="1701483"/>
              <a:ext cx="0" cy="97960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9" name="Elipse 38"/>
            <p:cNvSpPr/>
            <p:nvPr/>
          </p:nvSpPr>
          <p:spPr>
            <a:xfrm>
              <a:off x="6160331" y="1610682"/>
              <a:ext cx="144927" cy="144933"/>
            </a:xfrm>
            <a:prstGeom prst="ellipse">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200">
                <a:latin typeface="+mj-lt"/>
              </a:endParaRPr>
            </a:p>
          </p:txBody>
        </p:sp>
        <p:cxnSp>
          <p:nvCxnSpPr>
            <p:cNvPr id="40" name="Conector reto 39"/>
            <p:cNvCxnSpPr/>
            <p:nvPr/>
          </p:nvCxnSpPr>
          <p:spPr>
            <a:xfrm flipH="1">
              <a:off x="6190015" y="1666559"/>
              <a:ext cx="644309" cy="174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H="1" flipV="1">
              <a:off x="6210968" y="2695055"/>
              <a:ext cx="3492" cy="93071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Conector reto 41"/>
            <p:cNvCxnSpPr/>
            <p:nvPr/>
          </p:nvCxnSpPr>
          <p:spPr>
            <a:xfrm flipH="1">
              <a:off x="6216206" y="3655451"/>
              <a:ext cx="630341" cy="349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3" name="Elipse 42"/>
            <p:cNvSpPr/>
            <p:nvPr/>
          </p:nvSpPr>
          <p:spPr>
            <a:xfrm>
              <a:off x="6156839" y="3625765"/>
              <a:ext cx="143180" cy="144933"/>
            </a:xfrm>
            <a:prstGeom prst="ellipse">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200">
                <a:latin typeface="+mj-lt"/>
              </a:endParaRPr>
            </a:p>
          </p:txBody>
        </p:sp>
        <p:sp>
          <p:nvSpPr>
            <p:cNvPr id="44" name="Text Box 4"/>
            <p:cNvSpPr txBox="1">
              <a:spLocks noChangeArrowheads="1"/>
            </p:cNvSpPr>
            <p:nvPr/>
          </p:nvSpPr>
          <p:spPr bwMode="auto">
            <a:xfrm>
              <a:off x="6778449" y="3356854"/>
              <a:ext cx="647802" cy="4295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a:spcBef>
                  <a:spcPts val="600"/>
                </a:spcBef>
                <a:defRPr/>
              </a:pPr>
              <a:r>
                <a:rPr lang="pt-BR" altLang="pt-BR" sz="2200" smtClean="0">
                  <a:latin typeface="+mj-lt"/>
                  <a:cs typeface="Tahoma" pitchFamily="34" charset="0"/>
                  <a:sym typeface="Symbol" pitchFamily="18" charset="2"/>
                </a:rPr>
                <a:t>-</a:t>
              </a:r>
              <a:r>
                <a:rPr lang="pt-BR" altLang="pt-BR" sz="2200" smtClean="0">
                  <a:latin typeface="+mj-lt"/>
                  <a:cs typeface="Tahoma" pitchFamily="34" charset="0"/>
                </a:rPr>
                <a:t>3</a:t>
              </a:r>
              <a:endParaRPr lang="pt-BR" altLang="pt-BR" sz="2200" smtClean="0">
                <a:latin typeface="+mj-lt"/>
                <a:cs typeface="Tahoma" pitchFamily="34" charset="0"/>
                <a:sym typeface="Symbol" pitchFamily="18" charset="2"/>
              </a:endParaRPr>
            </a:p>
          </p:txBody>
        </p:sp>
        <p:sp>
          <p:nvSpPr>
            <p:cNvPr id="45" name="Forma livre 44"/>
            <p:cNvSpPr/>
            <p:nvPr/>
          </p:nvSpPr>
          <p:spPr>
            <a:xfrm>
              <a:off x="6212714" y="1678783"/>
              <a:ext cx="1772288" cy="2004607"/>
            </a:xfrm>
            <a:custGeom>
              <a:avLst/>
              <a:gdLst>
                <a:gd name="connsiteX0" fmla="*/ 0 w 1774209"/>
                <a:gd name="connsiteY0" fmla="*/ 0 h 2006220"/>
                <a:gd name="connsiteX1" fmla="*/ 1774209 w 1774209"/>
                <a:gd name="connsiteY1" fmla="*/ 1009934 h 2006220"/>
                <a:gd name="connsiteX2" fmla="*/ 1774209 w 1774209"/>
                <a:gd name="connsiteY2" fmla="*/ 1009934 h 2006220"/>
                <a:gd name="connsiteX3" fmla="*/ 0 w 1774209"/>
                <a:gd name="connsiteY3" fmla="*/ 2006220 h 2006220"/>
                <a:gd name="connsiteX4" fmla="*/ 0 w 1774209"/>
                <a:gd name="connsiteY4" fmla="*/ 2006220 h 2006220"/>
                <a:gd name="connsiteX5" fmla="*/ 0 w 1774209"/>
                <a:gd name="connsiteY5" fmla="*/ 0 h 200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4209" h="2006220">
                  <a:moveTo>
                    <a:pt x="0" y="0"/>
                  </a:moveTo>
                  <a:lnTo>
                    <a:pt x="1774209" y="1009934"/>
                  </a:lnTo>
                  <a:lnTo>
                    <a:pt x="1774209" y="1009934"/>
                  </a:lnTo>
                  <a:lnTo>
                    <a:pt x="0" y="2006220"/>
                  </a:lnTo>
                  <a:lnTo>
                    <a:pt x="0" y="2006220"/>
                  </a:lnTo>
                  <a:cubicBezTo>
                    <a:pt x="2275" y="1678674"/>
                    <a:pt x="7961" y="859808"/>
                    <a:pt x="0" y="0"/>
                  </a:cubicBezTo>
                  <a:close/>
                </a:path>
              </a:pathLst>
            </a:custGeom>
            <a:solidFill>
              <a:srgbClr val="FFC000">
                <a:alpha val="57000"/>
              </a:srgb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200">
                <a:latin typeface="+mj-lt"/>
              </a:endParaRPr>
            </a:p>
          </p:txBody>
        </p:sp>
      </p:grpSp>
      <p:sp>
        <p:nvSpPr>
          <p:cNvPr id="46" name="Text Box 4"/>
          <p:cNvSpPr txBox="1">
            <a:spLocks noChangeArrowheads="1"/>
          </p:cNvSpPr>
          <p:nvPr/>
        </p:nvSpPr>
        <p:spPr bwMode="auto">
          <a:xfrm>
            <a:off x="395288" y="1757363"/>
            <a:ext cx="4824412" cy="2554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a:spcBef>
                <a:spcPts val="600"/>
              </a:spcBef>
              <a:defRPr/>
            </a:pPr>
            <a:r>
              <a:rPr lang="pt-BR" altLang="pt-BR" sz="2000" b="1" dirty="0" smtClean="0">
                <a:latin typeface="+mj-lt"/>
                <a:cs typeface="Arial" charset="0"/>
                <a:sym typeface="Symbol" pitchFamily="18" charset="2"/>
              </a:rPr>
              <a:t>1. </a:t>
            </a:r>
            <a:r>
              <a:rPr lang="pt-BR" altLang="pt-BR" sz="2000" dirty="0" smtClean="0">
                <a:latin typeface="+mj-lt"/>
                <a:cs typeface="Arial" charset="0"/>
                <a:sym typeface="Symbol" pitchFamily="18" charset="2"/>
              </a:rPr>
              <a:t>Perceba que quando representamos no plano de </a:t>
            </a:r>
            <a:r>
              <a:rPr lang="pt-BR" altLang="pt-BR" sz="2000" dirty="0" err="1" smtClean="0">
                <a:latin typeface="+mj-lt"/>
                <a:cs typeface="Arial" charset="0"/>
                <a:sym typeface="Symbol" pitchFamily="18" charset="2"/>
              </a:rPr>
              <a:t>Argand</a:t>
            </a:r>
            <a:r>
              <a:rPr lang="pt-BR" altLang="pt-BR" sz="2000" dirty="0" smtClean="0">
                <a:latin typeface="+mj-lt"/>
                <a:cs typeface="Arial" charset="0"/>
                <a:sym typeface="Symbol" pitchFamily="18" charset="2"/>
              </a:rPr>
              <a:t>-Gauss as raízes </a:t>
            </a:r>
            <a:r>
              <a:rPr lang="pt-BR" altLang="pt-BR" sz="2000" dirty="0" err="1" smtClean="0">
                <a:latin typeface="+mj-lt"/>
                <a:cs typeface="Arial" charset="0"/>
                <a:sym typeface="Symbol" pitchFamily="18" charset="2"/>
              </a:rPr>
              <a:t>n-ésimas</a:t>
            </a:r>
            <a:r>
              <a:rPr lang="pt-BR" altLang="pt-BR" sz="2000" dirty="0" smtClean="0">
                <a:latin typeface="+mj-lt"/>
                <a:cs typeface="Arial" charset="0"/>
                <a:sym typeface="Symbol" pitchFamily="18" charset="2"/>
              </a:rPr>
              <a:t> de z, os afixos destas raízes representarão pontos da circunferência trigonométrica;</a:t>
            </a:r>
            <a:endParaRPr lang="pt-BR" altLang="pt-BR" sz="1000" dirty="0" smtClean="0">
              <a:latin typeface="+mj-lt"/>
              <a:cs typeface="Arial" charset="0"/>
              <a:sym typeface="Symbol" pitchFamily="18" charset="2"/>
            </a:endParaRPr>
          </a:p>
          <a:p>
            <a:pPr algn="just">
              <a:spcBef>
                <a:spcPts val="600"/>
              </a:spcBef>
              <a:defRPr/>
            </a:pPr>
            <a:endParaRPr lang="pt-BR" altLang="pt-BR" sz="1000" dirty="0" smtClean="0">
              <a:latin typeface="+mj-lt"/>
              <a:cs typeface="Arial" charset="0"/>
              <a:sym typeface="Symbol" pitchFamily="18" charset="2"/>
            </a:endParaRPr>
          </a:p>
          <a:p>
            <a:pPr algn="just">
              <a:spcBef>
                <a:spcPts val="600"/>
              </a:spcBef>
              <a:defRPr/>
            </a:pPr>
            <a:r>
              <a:rPr lang="pt-BR" altLang="pt-BR" sz="2000" b="1" dirty="0" smtClean="0">
                <a:latin typeface="+mj-lt"/>
                <a:cs typeface="Arial" charset="0"/>
                <a:sym typeface="Symbol" pitchFamily="18" charset="2"/>
              </a:rPr>
              <a:t>2. </a:t>
            </a:r>
            <a:r>
              <a:rPr lang="pt-BR" altLang="pt-BR" sz="2000" dirty="0" smtClean="0">
                <a:latin typeface="+mj-lt"/>
                <a:cs typeface="Arial" charset="0"/>
                <a:sym typeface="Symbol" pitchFamily="18" charset="2"/>
              </a:rPr>
              <a:t>Perceba ainda que basta achar o argumento da 1ª raiz (para k = 0), as demais posicionam-se a 360/n graus uma da outra;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 calcmode="lin" valueType="num">
                                      <p:cBhvr>
                                        <p:cTn id="7" dur="1000" fill="hold"/>
                                        <p:tgtEl>
                                          <p:spTgt spid="31">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1">
                                            <p:txEl>
                                              <p:pRg st="0" end="0"/>
                                            </p:txEl>
                                          </p:spTgt>
                                        </p:tgtEl>
                                      </p:cBhvr>
                                    </p:animEffect>
                                  </p:childTnLst>
                                </p:cTn>
                              </p:par>
                            </p:childTnLst>
                          </p:cTn>
                        </p:par>
                        <p:par>
                          <p:cTn id="10" fill="hold" nodeType="afterGroup">
                            <p:stCondLst>
                              <p:cond delay="10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nodeType="afterGroup">
                            <p:stCondLst>
                              <p:cond delay="1500"/>
                            </p:stCondLst>
                            <p:childTnLst>
                              <p:par>
                                <p:cTn id="15" presetID="1" presetClass="entr" presetSubtype="0" fill="hold" grpId="0" nodeType="afterEffect">
                                  <p:stCondLst>
                                    <p:cond delay="0"/>
                                  </p:stCondLst>
                                  <p:childTnLst>
                                    <p:set>
                                      <p:cBhvr>
                                        <p:cTn id="16"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32" grpId="0" build="p"/>
      <p:bldP spid="4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993775"/>
            <a:ext cx="8229600" cy="1139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pt-BR" altLang="pt-BR" sz="2800" b="1"/>
              <a:t>Exemplo 2 </a:t>
            </a:r>
          </a:p>
        </p:txBody>
      </p:sp>
      <p:sp>
        <p:nvSpPr>
          <p:cNvPr id="3" name="Text Box 18"/>
          <p:cNvSpPr txBox="1">
            <a:spLocks noChangeArrowheads="1"/>
          </p:cNvSpPr>
          <p:nvPr/>
        </p:nvSpPr>
        <p:spPr bwMode="auto">
          <a:xfrm>
            <a:off x="792163" y="1852613"/>
            <a:ext cx="4486275" cy="430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342900" indent="-342900">
              <a:buClr>
                <a:srgbClr val="002060"/>
              </a:buClr>
              <a:buFont typeface="Wingdings" panose="05000000000000000000" pitchFamily="2" charset="2"/>
              <a:buChar char="v"/>
              <a:defRPr/>
            </a:pPr>
            <a:r>
              <a:rPr lang="pt-BR" altLang="pt-BR" sz="2200" dirty="0">
                <a:latin typeface="+mj-lt"/>
              </a:rPr>
              <a:t>Determine as raízes cúbicas de      .</a:t>
            </a:r>
          </a:p>
        </p:txBody>
      </p:sp>
      <p:graphicFrame>
        <p:nvGraphicFramePr>
          <p:cNvPr id="4" name="Object 6"/>
          <p:cNvGraphicFramePr>
            <a:graphicFrameLocks noChangeAspect="1"/>
          </p:cNvGraphicFramePr>
          <p:nvPr/>
        </p:nvGraphicFramePr>
        <p:xfrm>
          <a:off x="1255713" y="3109913"/>
          <a:ext cx="6845300" cy="628650"/>
        </p:xfrm>
        <a:graphic>
          <a:graphicData uri="http://schemas.openxmlformats.org/presentationml/2006/ole">
            <p:oleObj spid="_x0000_s28682" name="Equation" r:id="rId3" imgW="4279900" imgH="393700" progId="Equation.3">
              <p:embed/>
            </p:oleObj>
          </a:graphicData>
        </a:graphic>
      </p:graphicFrame>
      <p:graphicFrame>
        <p:nvGraphicFramePr>
          <p:cNvPr id="5" name="Object 3"/>
          <p:cNvGraphicFramePr>
            <a:graphicFrameLocks noChangeAspect="1"/>
          </p:cNvGraphicFramePr>
          <p:nvPr/>
        </p:nvGraphicFramePr>
        <p:xfrm>
          <a:off x="4816475" y="1925638"/>
          <a:ext cx="323850" cy="263525"/>
        </p:xfrm>
        <a:graphic>
          <a:graphicData uri="http://schemas.openxmlformats.org/presentationml/2006/ole">
            <p:oleObj spid="_x0000_s28683" name="Equation" r:id="rId4" imgW="203024" imgH="164957" progId="Equation.3">
              <p:embed/>
            </p:oleObj>
          </a:graphicData>
        </a:graphic>
      </p:graphicFrame>
      <p:graphicFrame>
        <p:nvGraphicFramePr>
          <p:cNvPr id="6" name="Object 8"/>
          <p:cNvGraphicFramePr>
            <a:graphicFrameLocks noChangeAspect="1"/>
          </p:cNvGraphicFramePr>
          <p:nvPr/>
        </p:nvGraphicFramePr>
        <p:xfrm>
          <a:off x="1246188" y="3987800"/>
          <a:ext cx="2660650" cy="628650"/>
        </p:xfrm>
        <a:graphic>
          <a:graphicData uri="http://schemas.openxmlformats.org/presentationml/2006/ole">
            <p:oleObj spid="_x0000_s28684" name="Equação" r:id="rId5" imgW="1663700" imgH="393700" progId="Equation.3">
              <p:embed/>
            </p:oleObj>
          </a:graphicData>
        </a:graphic>
      </p:graphicFrame>
      <p:graphicFrame>
        <p:nvGraphicFramePr>
          <p:cNvPr id="7" name="Object 10"/>
          <p:cNvGraphicFramePr>
            <a:graphicFrameLocks noChangeAspect="1"/>
          </p:cNvGraphicFramePr>
          <p:nvPr/>
        </p:nvGraphicFramePr>
        <p:xfrm>
          <a:off x="1220788" y="4887913"/>
          <a:ext cx="2905125" cy="628650"/>
        </p:xfrm>
        <a:graphic>
          <a:graphicData uri="http://schemas.openxmlformats.org/presentationml/2006/ole">
            <p:oleObj spid="_x0000_s28685" name="Equação" r:id="rId6" imgW="1815312" imgH="393529" progId="Equation.3">
              <p:embed/>
            </p:oleObj>
          </a:graphicData>
        </a:graphic>
      </p:graphicFrame>
      <p:sp>
        <p:nvSpPr>
          <p:cNvPr id="9" name="Retângulo 8"/>
          <p:cNvSpPr/>
          <p:nvPr/>
        </p:nvSpPr>
        <p:spPr bwMode="auto">
          <a:xfrm>
            <a:off x="1152525" y="2586038"/>
            <a:ext cx="1446213" cy="430212"/>
          </a:xfrm>
          <a:prstGeom prst="rect">
            <a:avLst/>
          </a:prstGeom>
        </p:spPr>
        <p:txBody>
          <a:bodyPr wrap="none">
            <a:spAutoFit/>
          </a:bodyPr>
          <a:lstStyle/>
          <a:p>
            <a:pPr fontAlgn="auto">
              <a:spcBef>
                <a:spcPts val="0"/>
              </a:spcBef>
              <a:spcAft>
                <a:spcPts val="0"/>
              </a:spcAft>
              <a:defRPr/>
            </a:pPr>
            <a:r>
              <a:rPr lang="pt-BR" sz="2200" u="sng" dirty="0">
                <a:latin typeface="+mj-lt"/>
              </a:rPr>
              <a:t>Resolução</a:t>
            </a:r>
            <a:r>
              <a:rPr lang="pt-BR" sz="2200" dirty="0">
                <a:latin typeface="+mj-lt"/>
              </a:rPr>
              <a:t>:</a:t>
            </a:r>
          </a:p>
        </p:txBody>
      </p:sp>
      <p:sp>
        <p:nvSpPr>
          <p:cNvPr id="10" name="Seta entalhada para a direita 9"/>
          <p:cNvSpPr/>
          <p:nvPr/>
        </p:nvSpPr>
        <p:spPr>
          <a:xfrm>
            <a:off x="8131175" y="5805488"/>
            <a:ext cx="762000" cy="484187"/>
          </a:xfrm>
          <a:prstGeom prst="notchedRightArrow">
            <a:avLst/>
          </a:prstGeom>
          <a:solidFill>
            <a:schemeClr val="tx2">
              <a:lumMod val="20000"/>
              <a:lumOff val="80000"/>
            </a:schemeClr>
          </a:solidFill>
          <a:ln w="31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nodeType="afterGroup">
                            <p:stCondLst>
                              <p:cond delay="500"/>
                            </p:stCondLst>
                            <p:childTnLst>
                              <p:par>
                                <p:cTn id="37" presetID="26" presetClass="emph" presetSubtype="0" fill="hold" grpId="1" nodeType="afterEffect">
                                  <p:stCondLst>
                                    <p:cond delay="0"/>
                                  </p:stCondLst>
                                  <p:childTnLst>
                                    <p:animEffect transition="out" filter="fade">
                                      <p:cBhvr>
                                        <p:cTn id="38" dur="500" tmFilter="0, 0; .2, .5; .8, .5; 1, 0"/>
                                        <p:tgtEl>
                                          <p:spTgt spid="10"/>
                                        </p:tgtEl>
                                      </p:cBhvr>
                                    </p:animEffect>
                                    <p:animScale>
                                      <p:cBhvr>
                                        <p:cTn id="39"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p:bldP spid="10" grpId="0" animBg="1"/>
      <p:bldP spid="10"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to 1"/>
          <p:cNvGraphicFramePr>
            <a:graphicFrameLocks noChangeAspect="1"/>
          </p:cNvGraphicFramePr>
          <p:nvPr/>
        </p:nvGraphicFramePr>
        <p:xfrm>
          <a:off x="431800" y="1484313"/>
          <a:ext cx="3751263" cy="285750"/>
        </p:xfrm>
        <a:graphic>
          <a:graphicData uri="http://schemas.openxmlformats.org/presentationml/2006/ole">
            <p:oleObj spid="_x0000_s29705" name="Equation" r:id="rId3" imgW="2501900" imgH="190500" progId="Equation.3">
              <p:embed/>
            </p:oleObj>
          </a:graphicData>
        </a:graphic>
      </p:graphicFrame>
      <p:graphicFrame>
        <p:nvGraphicFramePr>
          <p:cNvPr id="3" name="Objeto 2"/>
          <p:cNvGraphicFramePr>
            <a:graphicFrameLocks noChangeAspect="1"/>
          </p:cNvGraphicFramePr>
          <p:nvPr/>
        </p:nvGraphicFramePr>
        <p:xfrm>
          <a:off x="431800" y="2135188"/>
          <a:ext cx="5781675" cy="965200"/>
        </p:xfrm>
        <a:graphic>
          <a:graphicData uri="http://schemas.openxmlformats.org/presentationml/2006/ole">
            <p:oleObj spid="_x0000_s29706" name="Equação" r:id="rId4" imgW="3505200" imgH="584200" progId="Equation.3">
              <p:embed/>
            </p:oleObj>
          </a:graphicData>
        </a:graphic>
      </p:graphicFrame>
      <p:graphicFrame>
        <p:nvGraphicFramePr>
          <p:cNvPr id="4" name="Objeto 3"/>
          <p:cNvGraphicFramePr>
            <a:graphicFrameLocks noChangeAspect="1"/>
          </p:cNvGraphicFramePr>
          <p:nvPr/>
        </p:nvGraphicFramePr>
        <p:xfrm>
          <a:off x="431800" y="3313113"/>
          <a:ext cx="8226425" cy="914400"/>
        </p:xfrm>
        <a:graphic>
          <a:graphicData uri="http://schemas.openxmlformats.org/presentationml/2006/ole">
            <p:oleObj spid="_x0000_s29707" name="Equation" r:id="rId5" imgW="5486400" imgH="609600" progId="Equation.3">
              <p:embed/>
            </p:oleObj>
          </a:graphicData>
        </a:graphic>
      </p:graphicFrame>
      <p:graphicFrame>
        <p:nvGraphicFramePr>
          <p:cNvPr id="5" name="Objeto 4"/>
          <p:cNvGraphicFramePr>
            <a:graphicFrameLocks noChangeAspect="1"/>
          </p:cNvGraphicFramePr>
          <p:nvPr/>
        </p:nvGraphicFramePr>
        <p:xfrm>
          <a:off x="431800" y="4500563"/>
          <a:ext cx="8321675" cy="914400"/>
        </p:xfrm>
        <a:graphic>
          <a:graphicData uri="http://schemas.openxmlformats.org/presentationml/2006/ole">
            <p:oleObj spid="_x0000_s29708" name="Equation" r:id="rId6" imgW="5549900" imgH="609600" progId="Equation.3">
              <p:embed/>
            </p:oleObj>
          </a:graphicData>
        </a:graphic>
      </p:graphicFrame>
      <p:sp>
        <p:nvSpPr>
          <p:cNvPr id="6" name="Retângulo 5"/>
          <p:cNvSpPr/>
          <p:nvPr/>
        </p:nvSpPr>
        <p:spPr>
          <a:xfrm>
            <a:off x="7502525" y="4533900"/>
            <a:ext cx="1309688" cy="7842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200">
              <a:solidFill>
                <a:schemeClr val="tx1"/>
              </a:solidFill>
              <a:latin typeface="+mj-lt"/>
            </a:endParaRPr>
          </a:p>
        </p:txBody>
      </p:sp>
      <p:sp>
        <p:nvSpPr>
          <p:cNvPr id="7" name="Retângulo 6"/>
          <p:cNvSpPr/>
          <p:nvPr/>
        </p:nvSpPr>
        <p:spPr>
          <a:xfrm>
            <a:off x="7243763" y="3340100"/>
            <a:ext cx="1439862" cy="7842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200">
              <a:solidFill>
                <a:schemeClr val="tx1"/>
              </a:solidFill>
              <a:latin typeface="+mj-lt"/>
            </a:endParaRPr>
          </a:p>
        </p:txBody>
      </p:sp>
      <p:sp>
        <p:nvSpPr>
          <p:cNvPr id="9" name="Retângulo 8"/>
          <p:cNvSpPr/>
          <p:nvPr/>
        </p:nvSpPr>
        <p:spPr>
          <a:xfrm>
            <a:off x="5929313" y="2444750"/>
            <a:ext cx="379412" cy="3333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200">
              <a:solidFill>
                <a:schemeClr val="tx1"/>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bwMode="auto">
          <a:xfrm>
            <a:off x="457200" y="993775"/>
            <a:ext cx="8229600" cy="633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pt-BR" altLang="pt-BR" sz="2800" b="1"/>
              <a:t>EXERCÍCIOS</a:t>
            </a:r>
          </a:p>
        </p:txBody>
      </p:sp>
      <p:graphicFrame>
        <p:nvGraphicFramePr>
          <p:cNvPr id="15364" name="Object 4"/>
          <p:cNvGraphicFramePr>
            <a:graphicFrameLocks noChangeAspect="1"/>
          </p:cNvGraphicFramePr>
          <p:nvPr>
            <p:ph sz="quarter" idx="1"/>
          </p:nvPr>
        </p:nvGraphicFramePr>
        <p:xfrm>
          <a:off x="684213" y="1901825"/>
          <a:ext cx="1990725" cy="750888"/>
        </p:xfrm>
        <a:graphic>
          <a:graphicData uri="http://schemas.openxmlformats.org/presentationml/2006/ole">
            <p:oleObj spid="_x0000_s30730" name="Equation" r:id="rId3" imgW="1244600" imgH="469900" progId="Equation.3">
              <p:embed/>
            </p:oleObj>
          </a:graphicData>
        </a:graphic>
      </p:graphicFrame>
      <p:graphicFrame>
        <p:nvGraphicFramePr>
          <p:cNvPr id="15368" name="Object 8"/>
          <p:cNvGraphicFramePr>
            <a:graphicFrameLocks noChangeAspect="1"/>
          </p:cNvGraphicFramePr>
          <p:nvPr>
            <p:ph sz="quarter" idx="2"/>
          </p:nvPr>
        </p:nvGraphicFramePr>
        <p:xfrm>
          <a:off x="685800" y="2757488"/>
          <a:ext cx="5099050" cy="365125"/>
        </p:xfrm>
        <a:graphic>
          <a:graphicData uri="http://schemas.openxmlformats.org/presentationml/2006/ole">
            <p:oleObj spid="_x0000_s30731" name="Equation" r:id="rId4" imgW="3187700" imgH="228600" progId="Equation.3">
              <p:embed/>
            </p:oleObj>
          </a:graphicData>
        </a:graphic>
      </p:graphicFrame>
      <p:graphicFrame>
        <p:nvGraphicFramePr>
          <p:cNvPr id="15371" name="Object 11"/>
          <p:cNvGraphicFramePr>
            <a:graphicFrameLocks noChangeAspect="1"/>
          </p:cNvGraphicFramePr>
          <p:nvPr>
            <p:ph sz="quarter" idx="3"/>
          </p:nvPr>
        </p:nvGraphicFramePr>
        <p:xfrm>
          <a:off x="685800" y="3449638"/>
          <a:ext cx="4062413" cy="325437"/>
        </p:xfrm>
        <a:graphic>
          <a:graphicData uri="http://schemas.openxmlformats.org/presentationml/2006/ole">
            <p:oleObj spid="_x0000_s30732" name="Equation" r:id="rId5" imgW="2540000" imgH="203200" progId="Equation.3">
              <p:embed/>
            </p:oleObj>
          </a:graphicData>
        </a:graphic>
      </p:graphicFrame>
      <p:graphicFrame>
        <p:nvGraphicFramePr>
          <p:cNvPr id="15374" name="Object 14"/>
          <p:cNvGraphicFramePr>
            <a:graphicFrameLocks noChangeAspect="1"/>
          </p:cNvGraphicFramePr>
          <p:nvPr>
            <p:ph sz="quarter" idx="4"/>
          </p:nvPr>
        </p:nvGraphicFramePr>
        <p:xfrm>
          <a:off x="685800" y="4017963"/>
          <a:ext cx="4549775" cy="325437"/>
        </p:xfrm>
        <a:graphic>
          <a:graphicData uri="http://schemas.openxmlformats.org/presentationml/2006/ole">
            <p:oleObj spid="_x0000_s30733" name="Equation" r:id="rId6" imgW="2844800" imgH="203200" progId="Equation.3">
              <p:embed/>
            </p:oleObj>
          </a:graphicData>
        </a:graphic>
      </p:graphicFrame>
      <p:graphicFrame>
        <p:nvGraphicFramePr>
          <p:cNvPr id="15377" name="Object 17"/>
          <p:cNvGraphicFramePr>
            <a:graphicFrameLocks noChangeAspect="1"/>
          </p:cNvGraphicFramePr>
          <p:nvPr/>
        </p:nvGraphicFramePr>
        <p:xfrm>
          <a:off x="685800" y="4557713"/>
          <a:ext cx="7629525" cy="1463675"/>
        </p:xfrm>
        <a:graphic>
          <a:graphicData uri="http://schemas.openxmlformats.org/presentationml/2006/ole">
            <p:oleObj spid="_x0000_s30734" name="Equação" r:id="rId7" imgW="4051300" imgH="914400" progId="Equation.3">
              <p:embed/>
            </p:oleObj>
          </a:graphicData>
        </a:graphic>
      </p:graphicFrame>
      <p:pic>
        <p:nvPicPr>
          <p:cNvPr id="9" name="Picture 2" descr="http://zonadaponte.com.sapo.pt/gifs/escola/esc003.gif"/>
          <p:cNvPicPr>
            <a:picLocks noChangeAspect="1" noChangeArrowheads="1" noCrop="1"/>
          </p:cNvPicPr>
          <p:nvPr/>
        </p:nvPicPr>
        <p:blipFill>
          <a:blip r:embed="rId8">
            <a:extLst>
              <a:ext uri="{28A0092B-C50C-407E-A947-70E740481C1C}">
                <a14:useLocalDpi xmlns:a14="http://schemas.microsoft.com/office/drawing/2010/main" xmlns="" val="0"/>
              </a:ext>
            </a:extLst>
          </a:blip>
          <a:srcRect/>
          <a:stretch>
            <a:fillRect/>
          </a:stretch>
        </p:blipFill>
        <p:spPr bwMode="auto">
          <a:xfrm>
            <a:off x="5364163" y="836613"/>
            <a:ext cx="2190750" cy="920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tângulo 9"/>
          <p:cNvSpPr/>
          <p:nvPr/>
        </p:nvSpPr>
        <p:spPr>
          <a:xfrm>
            <a:off x="5557838" y="1298575"/>
            <a:ext cx="1419225" cy="554038"/>
          </a:xfrm>
          <a:prstGeom prst="rect">
            <a:avLst/>
          </a:prstGeom>
        </p:spPr>
        <p:txBody>
          <a:bodyPr>
            <a:spAutoFit/>
          </a:bodyPr>
          <a:lstStyle/>
          <a:p>
            <a:pPr>
              <a:defRPr/>
            </a:pPr>
            <a:r>
              <a:rPr lang="pt-BR" sz="1000" dirty="0">
                <a:latin typeface="+mj-lt"/>
              </a:rPr>
              <a:t>http://zonadaponte.com.sapo.pt/gifs/escola/esc003.gif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536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536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537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1537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153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1341438"/>
            <a:ext cx="8229600" cy="1143000"/>
          </a:xfrm>
        </p:spPr>
        <p:txBody>
          <a:bodyPr anchor="t"/>
          <a:lstStyle/>
          <a:p>
            <a:pPr eaLnBrk="1" hangingPunct="1"/>
            <a:r>
              <a:rPr lang="pt-BR" altLang="pt-BR" sz="2800" b="1" smtClean="0">
                <a:cs typeface="Arial" charset="0"/>
              </a:rPr>
              <a:t>EXTRAS</a:t>
            </a:r>
            <a:endParaRPr lang="pt-BR" altLang="pt-BR" sz="2800" b="1" smtClean="0"/>
          </a:p>
        </p:txBody>
      </p:sp>
      <p:sp>
        <p:nvSpPr>
          <p:cNvPr id="5" name="Espaço Reservado para Conteúdo 1"/>
          <p:cNvSpPr>
            <a:spLocks noGrp="1"/>
          </p:cNvSpPr>
          <p:nvPr>
            <p:ph idx="1"/>
          </p:nvPr>
        </p:nvSpPr>
        <p:spPr>
          <a:xfrm>
            <a:off x="457200" y="2430463"/>
            <a:ext cx="8229600" cy="2006600"/>
          </a:xfrm>
        </p:spPr>
        <p:txBody>
          <a:bodyPr/>
          <a:lstStyle/>
          <a:p>
            <a:pPr marL="0" indent="0" algn="just">
              <a:buFont typeface="Arial" pitchFamily="34" charset="0"/>
              <a:buNone/>
              <a:defRPr/>
            </a:pPr>
            <a:r>
              <a:rPr lang="pt-BR" sz="2200" b="1" u="sng" dirty="0" smtClean="0"/>
              <a:t>GEOGEBRA </a:t>
            </a:r>
            <a:endParaRPr lang="pt-BR" sz="1500" b="1" u="sng" dirty="0" smtClean="0"/>
          </a:p>
          <a:p>
            <a:pPr marL="0" indent="0" algn="just">
              <a:buFont typeface="Arial" pitchFamily="34" charset="0"/>
              <a:buNone/>
              <a:defRPr/>
            </a:pPr>
            <a:endParaRPr lang="pt-BR" sz="1500" b="1" u="sng" dirty="0"/>
          </a:p>
          <a:p>
            <a:pPr algn="just">
              <a:buClr>
                <a:srgbClr val="002060"/>
              </a:buClr>
              <a:buFont typeface="Wingdings" panose="05000000000000000000" pitchFamily="2" charset="2"/>
              <a:buChar char="ü"/>
              <a:defRPr/>
            </a:pPr>
            <a:r>
              <a:rPr lang="pt-BR" sz="2000" dirty="0" smtClean="0"/>
              <a:t>Utilizar o software </a:t>
            </a:r>
            <a:r>
              <a:rPr lang="pt-BR" sz="2000" dirty="0" err="1" smtClean="0"/>
              <a:t>geogebra</a:t>
            </a:r>
            <a:r>
              <a:rPr lang="pt-BR" sz="2000" dirty="0" smtClean="0"/>
              <a:t> para trabalhar operações com números complexos na forma trigonométrica.</a:t>
            </a:r>
          </a:p>
          <a:p>
            <a:pPr marL="0" indent="0" algn="just">
              <a:buClr>
                <a:srgbClr val="002060"/>
              </a:buClr>
              <a:buFont typeface="Arial" charset="0"/>
              <a:buNone/>
              <a:defRPr/>
            </a:pPr>
            <a:endParaRPr lang="pt-BR" sz="2000" dirty="0" smtClean="0"/>
          </a:p>
          <a:p>
            <a:pPr algn="just">
              <a:buClr>
                <a:srgbClr val="002060"/>
              </a:buClr>
              <a:buFont typeface="Wingdings" panose="05000000000000000000" pitchFamily="2" charset="2"/>
              <a:buChar char="ü"/>
              <a:defRPr/>
            </a:pPr>
            <a:r>
              <a:rPr lang="pt-BR" sz="2000" dirty="0" smtClean="0"/>
              <a:t>Este programa é de uso livre e pode ser obtido no endereço: </a:t>
            </a:r>
            <a:r>
              <a:rPr lang="pt-BR" sz="2000" dirty="0" smtClean="0">
                <a:hlinkClick r:id="rId2"/>
              </a:rPr>
              <a:t>http://www.baixaki.com.br/download/geogebra.htm</a:t>
            </a:r>
            <a:r>
              <a:rPr lang="pt-BR" sz="2000" dirty="0" smtClean="0"/>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par>
                          <p:cTn id="10" fill="hold" nodeType="afterGroup">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1000"/>
                                        <p:tgtEl>
                                          <p:spTgt spid="5">
                                            <p:txEl>
                                              <p:pRg st="4" end="4"/>
                                            </p:txEl>
                                          </p:spTgt>
                                        </p:tgtEl>
                                      </p:cBhvr>
                                    </p:animEffect>
                                    <p:anim calcmode="lin" valueType="num">
                                      <p:cBhvr>
                                        <p:cTn id="2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457200" y="2205038"/>
            <a:ext cx="8229600" cy="1079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lnSpc>
                <a:spcPct val="110000"/>
              </a:lnSpc>
              <a:spcBef>
                <a:spcPct val="80000"/>
              </a:spcBef>
              <a:buClr>
                <a:srgbClr val="002060"/>
              </a:buClr>
              <a:buFont typeface="Wingdings" pitchFamily="2" charset="2"/>
              <a:buChar char="v"/>
            </a:pPr>
            <a:r>
              <a:rPr lang="pt-BR" altLang="pt-BR" sz="2000"/>
              <a:t>Todo complexo não-nulo </a:t>
            </a:r>
            <a:r>
              <a:rPr lang="pt-BR" altLang="pt-BR" sz="2000">
                <a:solidFill>
                  <a:srgbClr val="FF0000"/>
                </a:solidFill>
              </a:rPr>
              <a:t>z = a + bi </a:t>
            </a:r>
            <a:r>
              <a:rPr lang="pt-BR" altLang="pt-BR" sz="2000"/>
              <a:t>pode ser escrito em função de seu módulo </a:t>
            </a:r>
            <a:r>
              <a:rPr lang="pt-BR" altLang="pt-BR" sz="2000">
                <a:solidFill>
                  <a:srgbClr val="FF0000"/>
                </a:solidFill>
                <a:sym typeface="Symbol" pitchFamily="18" charset="2"/>
              </a:rPr>
              <a:t></a:t>
            </a:r>
            <a:r>
              <a:rPr lang="pt-BR" altLang="pt-BR" sz="2000"/>
              <a:t> e de seu argumento principal </a:t>
            </a:r>
            <a:r>
              <a:rPr lang="el-GR" altLang="pt-BR" sz="2000">
                <a:solidFill>
                  <a:srgbClr val="FF0000"/>
                </a:solidFill>
              </a:rPr>
              <a:t>α</a:t>
            </a:r>
            <a:r>
              <a:rPr lang="pt-BR" altLang="pt-BR" sz="2000"/>
              <a:t>.</a:t>
            </a:r>
            <a:endParaRPr lang="el-GR" altLang="pt-BR" sz="2000"/>
          </a:p>
        </p:txBody>
      </p:sp>
      <p:sp>
        <p:nvSpPr>
          <p:cNvPr id="3" name="Rectangle 2"/>
          <p:cNvSpPr txBox="1">
            <a:spLocks noChangeArrowheads="1"/>
          </p:cNvSpPr>
          <p:nvPr/>
        </p:nvSpPr>
        <p:spPr bwMode="auto">
          <a:xfrm>
            <a:off x="457200" y="917575"/>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ctr" eaLnBrk="1" hangingPunct="1">
              <a:defRPr/>
            </a:pPr>
            <a:r>
              <a:rPr lang="pt-BR" sz="2800" b="1" dirty="0" smtClean="0">
                <a:latin typeface="+mj-lt"/>
              </a:rPr>
              <a:t>FORMA TRIGONOMÉTRICA OU POLAR DE UM NÚMERO COMPLEXO</a:t>
            </a:r>
          </a:p>
        </p:txBody>
      </p:sp>
      <p:graphicFrame>
        <p:nvGraphicFramePr>
          <p:cNvPr id="39" name="Objeto 38"/>
          <p:cNvGraphicFramePr>
            <a:graphicFrameLocks noChangeAspect="1"/>
          </p:cNvGraphicFramePr>
          <p:nvPr/>
        </p:nvGraphicFramePr>
        <p:xfrm>
          <a:off x="3230563" y="5586413"/>
          <a:ext cx="2900362" cy="363537"/>
        </p:xfrm>
        <a:graphic>
          <a:graphicData uri="http://schemas.openxmlformats.org/presentationml/2006/ole">
            <p:oleObj spid="_x0000_s5138" name="Equação" r:id="rId3" imgW="1231366" imgH="203112" progId="Equation.3">
              <p:embed/>
            </p:oleObj>
          </a:graphicData>
        </a:graphic>
      </p:graphicFrame>
      <p:sp>
        <p:nvSpPr>
          <p:cNvPr id="40" name="Text Box 4"/>
          <p:cNvSpPr txBox="1">
            <a:spLocks noChangeArrowheads="1"/>
          </p:cNvSpPr>
          <p:nvPr/>
        </p:nvSpPr>
        <p:spPr bwMode="auto">
          <a:xfrm>
            <a:off x="2268538" y="3305175"/>
            <a:ext cx="1223962" cy="430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2200" dirty="0" smtClean="0">
                <a:latin typeface="+mj-lt"/>
              </a:rPr>
              <a:t>cos </a:t>
            </a:r>
            <a:r>
              <a:rPr lang="el-GR" altLang="pt-BR" sz="2200" dirty="0" smtClean="0">
                <a:latin typeface="+mj-lt"/>
              </a:rPr>
              <a:t>α</a:t>
            </a:r>
            <a:r>
              <a:rPr lang="pt-BR" altLang="pt-BR" sz="2200" dirty="0" smtClean="0">
                <a:latin typeface="+mj-lt"/>
              </a:rPr>
              <a:t> =</a:t>
            </a:r>
            <a:endParaRPr lang="el-GR" altLang="pt-BR" sz="2200" baseline="30000" dirty="0" smtClean="0">
              <a:latin typeface="+mj-lt"/>
            </a:endParaRPr>
          </a:p>
        </p:txBody>
      </p:sp>
      <p:sp>
        <p:nvSpPr>
          <p:cNvPr id="41" name="Text Box 5"/>
          <p:cNvSpPr txBox="1">
            <a:spLocks noChangeArrowheads="1"/>
          </p:cNvSpPr>
          <p:nvPr/>
        </p:nvSpPr>
        <p:spPr bwMode="auto">
          <a:xfrm>
            <a:off x="3319463" y="3079750"/>
            <a:ext cx="519112" cy="430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2200" smtClean="0">
                <a:latin typeface="+mj-lt"/>
              </a:rPr>
              <a:t>a</a:t>
            </a:r>
            <a:endParaRPr lang="pt-BR" altLang="pt-BR" sz="2200" baseline="30000" smtClean="0">
              <a:latin typeface="+mj-lt"/>
            </a:endParaRPr>
          </a:p>
        </p:txBody>
      </p:sp>
      <p:sp>
        <p:nvSpPr>
          <p:cNvPr id="42" name="Text Box 6"/>
          <p:cNvSpPr txBox="1">
            <a:spLocks noChangeArrowheads="1"/>
          </p:cNvSpPr>
          <p:nvPr/>
        </p:nvSpPr>
        <p:spPr bwMode="auto">
          <a:xfrm>
            <a:off x="3332163" y="3462338"/>
            <a:ext cx="490537" cy="430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2200" dirty="0" smtClean="0">
                <a:sym typeface="Symbol"/>
              </a:rPr>
              <a:t></a:t>
            </a:r>
            <a:r>
              <a:rPr lang="pt-BR" altLang="pt-BR" sz="2200" dirty="0" smtClean="0">
                <a:latin typeface="+mj-lt"/>
              </a:rPr>
              <a:t> </a:t>
            </a:r>
            <a:endParaRPr lang="pt-BR" altLang="pt-BR" sz="2200" baseline="-25000" dirty="0" smtClean="0">
              <a:latin typeface="+mj-lt"/>
            </a:endParaRPr>
          </a:p>
        </p:txBody>
      </p:sp>
      <p:sp>
        <p:nvSpPr>
          <p:cNvPr id="43" name="Line 7"/>
          <p:cNvSpPr>
            <a:spLocks noChangeShapeType="1"/>
          </p:cNvSpPr>
          <p:nvPr/>
        </p:nvSpPr>
        <p:spPr bwMode="auto">
          <a:xfrm>
            <a:off x="3263900" y="3562350"/>
            <a:ext cx="41433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pt-BR" sz="2200">
              <a:latin typeface="+mj-lt"/>
            </a:endParaRPr>
          </a:p>
        </p:txBody>
      </p:sp>
      <p:sp>
        <p:nvSpPr>
          <p:cNvPr id="44" name="Text Box 8"/>
          <p:cNvSpPr txBox="1">
            <a:spLocks noChangeArrowheads="1"/>
          </p:cNvSpPr>
          <p:nvPr/>
        </p:nvSpPr>
        <p:spPr bwMode="auto">
          <a:xfrm>
            <a:off x="3779838" y="3295650"/>
            <a:ext cx="2317750" cy="430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2200" dirty="0" smtClean="0">
                <a:latin typeface="+mj-lt"/>
                <a:ea typeface="Arial Unicode MS" pitchFamily="34" charset="-128"/>
                <a:cs typeface="Arial Unicode MS" pitchFamily="34" charset="-128"/>
              </a:rPr>
              <a:t>⇒</a:t>
            </a:r>
            <a:r>
              <a:rPr lang="pt-BR" altLang="pt-BR" sz="2200" dirty="0" smtClean="0">
                <a:latin typeface="+mj-lt"/>
              </a:rPr>
              <a:t>   a = </a:t>
            </a:r>
            <a:r>
              <a:rPr lang="pt-BR" altLang="pt-BR" sz="2200" dirty="0" smtClean="0">
                <a:sym typeface="Symbol"/>
              </a:rPr>
              <a:t></a:t>
            </a:r>
            <a:r>
              <a:rPr lang="pt-BR" altLang="pt-BR" sz="2200" dirty="0" smtClean="0">
                <a:latin typeface="+mj-lt"/>
              </a:rPr>
              <a:t> cos </a:t>
            </a:r>
            <a:r>
              <a:rPr lang="el-GR" altLang="pt-BR" sz="2200" dirty="0" smtClean="0">
                <a:latin typeface="+mj-lt"/>
              </a:rPr>
              <a:t>α</a:t>
            </a:r>
            <a:endParaRPr lang="el-GR" altLang="pt-BR" sz="2200" baseline="30000" dirty="0" smtClean="0">
              <a:latin typeface="+mj-lt"/>
            </a:endParaRPr>
          </a:p>
        </p:txBody>
      </p:sp>
      <p:sp>
        <p:nvSpPr>
          <p:cNvPr id="45" name="Text Box 13"/>
          <p:cNvSpPr txBox="1">
            <a:spLocks noChangeArrowheads="1"/>
          </p:cNvSpPr>
          <p:nvPr/>
        </p:nvSpPr>
        <p:spPr bwMode="auto">
          <a:xfrm>
            <a:off x="2268538" y="4035425"/>
            <a:ext cx="1223962" cy="430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2200" dirty="0" err="1" smtClean="0">
                <a:latin typeface="+mj-lt"/>
              </a:rPr>
              <a:t>sen</a:t>
            </a:r>
            <a:r>
              <a:rPr lang="pt-BR" altLang="pt-BR" sz="2200" dirty="0" smtClean="0">
                <a:latin typeface="+mj-lt"/>
              </a:rPr>
              <a:t> </a:t>
            </a:r>
            <a:r>
              <a:rPr lang="el-GR" altLang="pt-BR" sz="2200" dirty="0" smtClean="0">
                <a:latin typeface="+mj-lt"/>
              </a:rPr>
              <a:t>α</a:t>
            </a:r>
            <a:r>
              <a:rPr lang="pt-BR" altLang="pt-BR" sz="2200" dirty="0" smtClean="0">
                <a:latin typeface="+mj-lt"/>
              </a:rPr>
              <a:t> =</a:t>
            </a:r>
            <a:endParaRPr lang="el-GR" altLang="pt-BR" sz="2200" baseline="30000" dirty="0" smtClean="0">
              <a:latin typeface="+mj-lt"/>
            </a:endParaRPr>
          </a:p>
        </p:txBody>
      </p:sp>
      <p:sp>
        <p:nvSpPr>
          <p:cNvPr id="46" name="Text Box 14"/>
          <p:cNvSpPr txBox="1">
            <a:spLocks noChangeArrowheads="1"/>
          </p:cNvSpPr>
          <p:nvPr/>
        </p:nvSpPr>
        <p:spPr bwMode="auto">
          <a:xfrm>
            <a:off x="3319463" y="3867150"/>
            <a:ext cx="519112" cy="430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2200" smtClean="0">
                <a:latin typeface="+mj-lt"/>
              </a:rPr>
              <a:t>b</a:t>
            </a:r>
            <a:endParaRPr lang="pt-BR" altLang="pt-BR" sz="2200" baseline="30000" smtClean="0">
              <a:latin typeface="+mj-lt"/>
            </a:endParaRPr>
          </a:p>
        </p:txBody>
      </p:sp>
      <p:sp>
        <p:nvSpPr>
          <p:cNvPr id="47" name="Text Box 15"/>
          <p:cNvSpPr txBox="1">
            <a:spLocks noChangeArrowheads="1"/>
          </p:cNvSpPr>
          <p:nvPr/>
        </p:nvSpPr>
        <p:spPr bwMode="auto">
          <a:xfrm>
            <a:off x="3332163" y="4192588"/>
            <a:ext cx="490537" cy="430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2200" dirty="0" smtClean="0">
                <a:sym typeface="Symbol"/>
              </a:rPr>
              <a:t></a:t>
            </a:r>
            <a:r>
              <a:rPr lang="pt-BR" altLang="pt-BR" sz="2200" dirty="0" smtClean="0">
                <a:latin typeface="+mj-lt"/>
              </a:rPr>
              <a:t> </a:t>
            </a:r>
            <a:endParaRPr lang="pt-BR" altLang="pt-BR" sz="2200" baseline="-25000" dirty="0" smtClean="0">
              <a:latin typeface="+mj-lt"/>
            </a:endParaRPr>
          </a:p>
        </p:txBody>
      </p:sp>
      <p:sp>
        <p:nvSpPr>
          <p:cNvPr id="48" name="Line 16"/>
          <p:cNvSpPr>
            <a:spLocks noChangeShapeType="1"/>
          </p:cNvSpPr>
          <p:nvPr/>
        </p:nvSpPr>
        <p:spPr bwMode="auto">
          <a:xfrm>
            <a:off x="3263900" y="4292600"/>
            <a:ext cx="41433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pt-BR" sz="2200">
              <a:latin typeface="+mj-lt"/>
            </a:endParaRPr>
          </a:p>
        </p:txBody>
      </p:sp>
      <p:sp>
        <p:nvSpPr>
          <p:cNvPr id="49" name="Text Box 17"/>
          <p:cNvSpPr txBox="1">
            <a:spLocks noChangeArrowheads="1"/>
          </p:cNvSpPr>
          <p:nvPr/>
        </p:nvSpPr>
        <p:spPr bwMode="auto">
          <a:xfrm>
            <a:off x="3779838" y="4025900"/>
            <a:ext cx="2317750" cy="430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2200" dirty="0" smtClean="0">
                <a:latin typeface="+mj-lt"/>
                <a:ea typeface="Arial Unicode MS" pitchFamily="34" charset="-128"/>
                <a:cs typeface="Arial Unicode MS" pitchFamily="34" charset="-128"/>
              </a:rPr>
              <a:t>⇒</a:t>
            </a:r>
            <a:r>
              <a:rPr lang="pt-BR" altLang="pt-BR" sz="2200" dirty="0" smtClean="0">
                <a:latin typeface="+mj-lt"/>
              </a:rPr>
              <a:t>   b = </a:t>
            </a:r>
            <a:r>
              <a:rPr lang="pt-BR" altLang="pt-BR" sz="2200" dirty="0" smtClean="0">
                <a:sym typeface="Symbol"/>
              </a:rPr>
              <a:t></a:t>
            </a:r>
            <a:r>
              <a:rPr lang="pt-BR" altLang="pt-BR" sz="2200" dirty="0" smtClean="0">
                <a:latin typeface="+mj-lt"/>
              </a:rPr>
              <a:t> </a:t>
            </a:r>
            <a:r>
              <a:rPr lang="pt-BR" altLang="pt-BR" sz="2200" dirty="0" err="1" smtClean="0">
                <a:latin typeface="+mj-lt"/>
              </a:rPr>
              <a:t>sen</a:t>
            </a:r>
            <a:r>
              <a:rPr lang="pt-BR" altLang="pt-BR" sz="2200" dirty="0" smtClean="0">
                <a:latin typeface="+mj-lt"/>
              </a:rPr>
              <a:t> </a:t>
            </a:r>
            <a:r>
              <a:rPr lang="el-GR" altLang="pt-BR" sz="2200" dirty="0" smtClean="0">
                <a:latin typeface="+mj-lt"/>
              </a:rPr>
              <a:t>α</a:t>
            </a:r>
            <a:endParaRPr lang="el-GR" altLang="pt-BR" sz="2200" baseline="30000" dirty="0" smtClean="0">
              <a:latin typeface="+mj-lt"/>
            </a:endParaRPr>
          </a:p>
        </p:txBody>
      </p:sp>
      <p:sp>
        <p:nvSpPr>
          <p:cNvPr id="50" name="Text Box 18"/>
          <p:cNvSpPr txBox="1">
            <a:spLocks noChangeArrowheads="1"/>
          </p:cNvSpPr>
          <p:nvPr/>
        </p:nvSpPr>
        <p:spPr bwMode="auto">
          <a:xfrm>
            <a:off x="2325688" y="4865688"/>
            <a:ext cx="1741487" cy="430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2200" smtClean="0">
                <a:solidFill>
                  <a:srgbClr val="FF0000"/>
                </a:solidFill>
                <a:latin typeface="+mj-lt"/>
              </a:rPr>
              <a:t>z = a + b.i</a:t>
            </a:r>
            <a:endParaRPr lang="el-GR" altLang="pt-BR" sz="2200" baseline="30000" smtClean="0">
              <a:solidFill>
                <a:srgbClr val="FF0000"/>
              </a:solidFill>
              <a:latin typeface="+mj-lt"/>
            </a:endParaRPr>
          </a:p>
        </p:txBody>
      </p:sp>
      <p:sp>
        <p:nvSpPr>
          <p:cNvPr id="51" name="Text Box 19"/>
          <p:cNvSpPr txBox="1">
            <a:spLocks noChangeArrowheads="1"/>
          </p:cNvSpPr>
          <p:nvPr/>
        </p:nvSpPr>
        <p:spPr bwMode="auto">
          <a:xfrm>
            <a:off x="3635375" y="4856163"/>
            <a:ext cx="3829050" cy="430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2200" dirty="0" smtClean="0">
                <a:latin typeface="+mj-lt"/>
                <a:ea typeface="Arial Unicode MS" pitchFamily="34" charset="-128"/>
                <a:cs typeface="Arial Unicode MS" pitchFamily="34" charset="-128"/>
              </a:rPr>
              <a:t>⇒</a:t>
            </a:r>
            <a:r>
              <a:rPr lang="pt-BR" altLang="pt-BR" sz="2200" dirty="0" smtClean="0">
                <a:latin typeface="+mj-lt"/>
              </a:rPr>
              <a:t>   z = </a:t>
            </a:r>
            <a:r>
              <a:rPr lang="pt-BR" altLang="pt-BR" sz="2200" dirty="0" smtClean="0">
                <a:latin typeface="+mj-lt"/>
                <a:sym typeface="Symbol"/>
              </a:rPr>
              <a:t></a:t>
            </a:r>
            <a:r>
              <a:rPr lang="pt-BR" altLang="pt-BR" sz="2200" dirty="0" smtClean="0">
                <a:latin typeface="+mj-lt"/>
              </a:rPr>
              <a:t> cos </a:t>
            </a:r>
            <a:r>
              <a:rPr lang="el-GR" altLang="pt-BR" sz="2200" dirty="0" smtClean="0">
                <a:latin typeface="+mj-lt"/>
              </a:rPr>
              <a:t>α</a:t>
            </a:r>
            <a:r>
              <a:rPr lang="pt-BR" altLang="pt-BR" sz="2200" dirty="0" smtClean="0">
                <a:latin typeface="+mj-lt"/>
              </a:rPr>
              <a:t> + </a:t>
            </a:r>
            <a:r>
              <a:rPr lang="pt-BR" altLang="pt-BR" sz="2200" dirty="0" smtClean="0">
                <a:sym typeface="Symbol"/>
              </a:rPr>
              <a:t></a:t>
            </a:r>
            <a:r>
              <a:rPr lang="pt-BR" altLang="pt-BR" sz="2200" dirty="0" smtClean="0">
                <a:latin typeface="+mj-lt"/>
              </a:rPr>
              <a:t> </a:t>
            </a:r>
            <a:r>
              <a:rPr lang="pt-BR" altLang="pt-BR" sz="2200" dirty="0" err="1" smtClean="0">
                <a:latin typeface="+mj-lt"/>
              </a:rPr>
              <a:t>sen</a:t>
            </a:r>
            <a:r>
              <a:rPr lang="pt-BR" altLang="pt-BR" sz="2200" dirty="0" smtClean="0">
                <a:latin typeface="+mj-lt"/>
              </a:rPr>
              <a:t> </a:t>
            </a:r>
            <a:r>
              <a:rPr lang="el-GR" altLang="pt-BR" sz="2200" dirty="0" smtClean="0">
                <a:latin typeface="+mj-lt"/>
              </a:rPr>
              <a:t>α</a:t>
            </a:r>
            <a:r>
              <a:rPr lang="pt-BR" altLang="pt-BR" sz="2200" dirty="0" smtClean="0">
                <a:latin typeface="+mj-lt"/>
              </a:rPr>
              <a:t> . i</a:t>
            </a:r>
            <a:endParaRPr lang="el-GR" altLang="pt-BR" sz="2200" baseline="30000" dirty="0" smtClean="0">
              <a:latin typeface="+mj-lt"/>
            </a:endParaRPr>
          </a:p>
        </p:txBody>
      </p:sp>
      <p:sp>
        <p:nvSpPr>
          <p:cNvPr id="53" name="AutoShape 29"/>
          <p:cNvSpPr>
            <a:spLocks/>
          </p:cNvSpPr>
          <p:nvPr/>
        </p:nvSpPr>
        <p:spPr bwMode="auto">
          <a:xfrm flipH="1">
            <a:off x="2209800" y="3371850"/>
            <a:ext cx="71438" cy="1060450"/>
          </a:xfrm>
          <a:prstGeom prst="rightBrace">
            <a:avLst>
              <a:gd name="adj1" fmla="val 100955"/>
              <a:gd name="adj2" fmla="val 50000"/>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t-BR" altLang="pt-BR" sz="20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childTnLst>
                          </p:cTn>
                        </p:par>
                        <p:par>
                          <p:cTn id="10" fill="hold" nodeType="afterGroup">
                            <p:stCondLst>
                              <p:cond delay="1000"/>
                            </p:stCondLst>
                            <p:childTnLst>
                              <p:par>
                                <p:cTn id="11" presetID="44" presetClass="entr" presetSubtype="0" fill="hold" grpId="0"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anim calcmode="lin" valueType="num">
                                      <p:cBhvr>
                                        <p:cTn id="14"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2">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wipe(left)">
                                      <p:cBhvr>
                                        <p:cTn id="20" dur="500"/>
                                        <p:tgtEl>
                                          <p:spTgt spid="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7" presetClass="entr" presetSubtype="0" fill="hold" grpId="0" nodeType="clickEffect">
                                  <p:stCondLst>
                                    <p:cond delay="0"/>
                                  </p:stCondLst>
                                  <p:iterate type="lt">
                                    <p:tmPct val="50000"/>
                                  </p:iterate>
                                  <p:childTnLst>
                                    <p:set>
                                      <p:cBhvr>
                                        <p:cTn id="24" dur="1" fill="hold">
                                          <p:stCondLst>
                                            <p:cond delay="0"/>
                                          </p:stCondLst>
                                        </p:cTn>
                                        <p:tgtEl>
                                          <p:spTgt spid="40"/>
                                        </p:tgtEl>
                                        <p:attrNameLst>
                                          <p:attrName>style.visibility</p:attrName>
                                        </p:attrNameLst>
                                      </p:cBhvr>
                                      <p:to>
                                        <p:strVal val="visible"/>
                                      </p:to>
                                    </p:set>
                                    <p:anim calcmode="discrete" valueType="clr">
                                      <p:cBhvr override="childStyle">
                                        <p:cTn id="25" dur="80"/>
                                        <p:tgtEl>
                                          <p:spTgt spid="40"/>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40"/>
                                        </p:tgtEl>
                                        <p:attrNameLst>
                                          <p:attrName>fillcolor</p:attrName>
                                        </p:attrNameLst>
                                      </p:cBhvr>
                                      <p:tavLst>
                                        <p:tav tm="0">
                                          <p:val>
                                            <p:clrVal>
                                              <a:schemeClr val="accent2"/>
                                            </p:clrVal>
                                          </p:val>
                                        </p:tav>
                                        <p:tav tm="50000">
                                          <p:val>
                                            <p:clrVal>
                                              <a:schemeClr val="hlink"/>
                                            </p:clrVal>
                                          </p:val>
                                        </p:tav>
                                      </p:tavLst>
                                    </p:anim>
                                    <p:set>
                                      <p:cBhvr>
                                        <p:cTn id="27" dur="80"/>
                                        <p:tgtEl>
                                          <p:spTgt spid="40"/>
                                        </p:tgtEl>
                                        <p:attrNameLst>
                                          <p:attrName>fill.type</p:attrName>
                                        </p:attrNameLst>
                                      </p:cBhvr>
                                      <p:to>
                                        <p:strVal val="solid"/>
                                      </p:to>
                                    </p:set>
                                  </p:childTnLst>
                                </p:cTn>
                              </p:par>
                            </p:childTnLst>
                          </p:cTn>
                        </p:par>
                        <p:par>
                          <p:cTn id="28" fill="hold" nodeType="afterGroup">
                            <p:stCondLst>
                              <p:cond delay="240"/>
                            </p:stCondLst>
                            <p:childTnLst>
                              <p:par>
                                <p:cTn id="29" presetID="18" presetClass="entr" presetSubtype="6" fill="hold"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strips(downRight)">
                                      <p:cBhvr>
                                        <p:cTn id="31" dur="500"/>
                                        <p:tgtEl>
                                          <p:spTgt spid="43"/>
                                        </p:tgtEl>
                                      </p:cBhvr>
                                    </p:animEffect>
                                  </p:childTnLst>
                                </p:cTn>
                              </p:par>
                            </p:childTnLst>
                          </p:cTn>
                        </p:par>
                        <p:par>
                          <p:cTn id="32" fill="hold" nodeType="afterGroup">
                            <p:stCondLst>
                              <p:cond delay="740"/>
                            </p:stCondLst>
                            <p:childTnLst>
                              <p:par>
                                <p:cTn id="33" presetID="1" presetClass="entr" presetSubtype="0"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par>
                          <p:cTn id="35" fill="hold" nodeType="afterGroup">
                            <p:stCondLst>
                              <p:cond delay="740"/>
                            </p:stCondLst>
                            <p:childTnLst>
                              <p:par>
                                <p:cTn id="36" presetID="1" presetClass="entr" presetSubtype="0" fill="hold" grpId="0" nodeType="afterEffect">
                                  <p:stCondLst>
                                    <p:cond delay="0"/>
                                  </p:stCondLst>
                                  <p:childTnLst>
                                    <p:set>
                                      <p:cBhvr>
                                        <p:cTn id="37" dur="1" fill="hold">
                                          <p:stCondLst>
                                            <p:cond delay="0"/>
                                          </p:stCondLst>
                                        </p:cTn>
                                        <p:tgtEl>
                                          <p:spTgt spid="42"/>
                                        </p:tgtEl>
                                        <p:attrNameLst>
                                          <p:attrName>style.visibility</p:attrName>
                                        </p:attrNameLst>
                                      </p:cBhvr>
                                      <p:to>
                                        <p:strVal val="visible"/>
                                      </p:to>
                                    </p:set>
                                  </p:childTnLst>
                                </p:cTn>
                              </p:par>
                            </p:childTnLst>
                          </p:cTn>
                        </p:par>
                        <p:par>
                          <p:cTn id="38" fill="hold" nodeType="afterGroup">
                            <p:stCondLst>
                              <p:cond delay="740"/>
                            </p:stCondLst>
                            <p:childTnLst>
                              <p:par>
                                <p:cTn id="39" presetID="1" presetClass="entr" presetSubtype="0"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7" presetClass="entr" presetSubtype="0" fill="hold" grpId="0" nodeType="clickEffect">
                                  <p:stCondLst>
                                    <p:cond delay="0"/>
                                  </p:stCondLst>
                                  <p:iterate type="lt">
                                    <p:tmPct val="50000"/>
                                  </p:iterate>
                                  <p:childTnLst>
                                    <p:set>
                                      <p:cBhvr>
                                        <p:cTn id="44" dur="1" fill="hold">
                                          <p:stCondLst>
                                            <p:cond delay="0"/>
                                          </p:stCondLst>
                                        </p:cTn>
                                        <p:tgtEl>
                                          <p:spTgt spid="45"/>
                                        </p:tgtEl>
                                        <p:attrNameLst>
                                          <p:attrName>style.visibility</p:attrName>
                                        </p:attrNameLst>
                                      </p:cBhvr>
                                      <p:to>
                                        <p:strVal val="visible"/>
                                      </p:to>
                                    </p:set>
                                    <p:anim calcmode="discrete" valueType="clr">
                                      <p:cBhvr override="childStyle">
                                        <p:cTn id="45" dur="80"/>
                                        <p:tgtEl>
                                          <p:spTgt spid="45"/>
                                        </p:tgtEl>
                                        <p:attrNameLst>
                                          <p:attrName>style.color</p:attrName>
                                        </p:attrNameLst>
                                      </p:cBhvr>
                                      <p:tavLst>
                                        <p:tav tm="0">
                                          <p:val>
                                            <p:clrVal>
                                              <a:schemeClr val="accent2"/>
                                            </p:clrVal>
                                          </p:val>
                                        </p:tav>
                                        <p:tav tm="50000">
                                          <p:val>
                                            <p:clrVal>
                                              <a:schemeClr val="hlink"/>
                                            </p:clrVal>
                                          </p:val>
                                        </p:tav>
                                      </p:tavLst>
                                    </p:anim>
                                    <p:anim calcmode="discrete" valueType="clr">
                                      <p:cBhvr>
                                        <p:cTn id="46" dur="80"/>
                                        <p:tgtEl>
                                          <p:spTgt spid="45"/>
                                        </p:tgtEl>
                                        <p:attrNameLst>
                                          <p:attrName>fillcolor</p:attrName>
                                        </p:attrNameLst>
                                      </p:cBhvr>
                                      <p:tavLst>
                                        <p:tav tm="0">
                                          <p:val>
                                            <p:clrVal>
                                              <a:schemeClr val="accent2"/>
                                            </p:clrVal>
                                          </p:val>
                                        </p:tav>
                                        <p:tav tm="50000">
                                          <p:val>
                                            <p:clrVal>
                                              <a:schemeClr val="hlink"/>
                                            </p:clrVal>
                                          </p:val>
                                        </p:tav>
                                      </p:tavLst>
                                    </p:anim>
                                    <p:set>
                                      <p:cBhvr>
                                        <p:cTn id="47" dur="80"/>
                                        <p:tgtEl>
                                          <p:spTgt spid="45"/>
                                        </p:tgtEl>
                                        <p:attrNameLst>
                                          <p:attrName>fill.type</p:attrName>
                                        </p:attrNameLst>
                                      </p:cBhvr>
                                      <p:to>
                                        <p:strVal val="solid"/>
                                      </p:to>
                                    </p:set>
                                  </p:childTnLst>
                                </p:cTn>
                              </p:par>
                            </p:childTnLst>
                          </p:cTn>
                        </p:par>
                        <p:par>
                          <p:cTn id="48" fill="hold" nodeType="afterGroup">
                            <p:stCondLst>
                              <p:cond delay="240"/>
                            </p:stCondLst>
                            <p:childTnLst>
                              <p:par>
                                <p:cTn id="49" presetID="18" presetClass="entr" presetSubtype="6" fill="hold" nodeType="after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strips(downRight)">
                                      <p:cBhvr>
                                        <p:cTn id="51" dur="500"/>
                                        <p:tgtEl>
                                          <p:spTgt spid="48"/>
                                        </p:tgtEl>
                                      </p:cBhvr>
                                    </p:animEffect>
                                  </p:childTnLst>
                                </p:cTn>
                              </p:par>
                            </p:childTnLst>
                          </p:cTn>
                        </p:par>
                        <p:par>
                          <p:cTn id="52" fill="hold" nodeType="afterGroup">
                            <p:stCondLst>
                              <p:cond delay="740"/>
                            </p:stCondLst>
                            <p:childTnLst>
                              <p:par>
                                <p:cTn id="53" presetID="1" presetClass="entr" presetSubtype="0" fill="hold" grpId="0" nodeType="after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par>
                          <p:cTn id="55" fill="hold" nodeType="afterGroup">
                            <p:stCondLst>
                              <p:cond delay="740"/>
                            </p:stCondLst>
                            <p:childTnLst>
                              <p:par>
                                <p:cTn id="56" presetID="1" presetClass="entr" presetSubtype="0" fill="hold" grpId="0" nodeType="afterEffect">
                                  <p:stCondLst>
                                    <p:cond delay="0"/>
                                  </p:stCondLst>
                                  <p:childTnLst>
                                    <p:set>
                                      <p:cBhvr>
                                        <p:cTn id="57" dur="1" fill="hold">
                                          <p:stCondLst>
                                            <p:cond delay="0"/>
                                          </p:stCondLst>
                                        </p:cTn>
                                        <p:tgtEl>
                                          <p:spTgt spid="47"/>
                                        </p:tgtEl>
                                        <p:attrNameLst>
                                          <p:attrName>style.visibility</p:attrName>
                                        </p:attrNameLst>
                                      </p:cBhvr>
                                      <p:to>
                                        <p:strVal val="visible"/>
                                      </p:to>
                                    </p:set>
                                  </p:childTnLst>
                                </p:cTn>
                              </p:par>
                            </p:childTnLst>
                          </p:cTn>
                        </p:par>
                        <p:par>
                          <p:cTn id="58" fill="hold" nodeType="afterGroup">
                            <p:stCondLst>
                              <p:cond delay="740"/>
                            </p:stCondLst>
                            <p:childTnLst>
                              <p:par>
                                <p:cTn id="59" presetID="1" presetClass="entr" presetSubtype="0" fill="hold" grpId="0" nodeType="after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par>
                          <p:cTn id="65" fill="hold" nodeType="afterGroup">
                            <p:stCondLst>
                              <p:cond delay="0"/>
                            </p:stCondLst>
                            <p:childTnLst>
                              <p:par>
                                <p:cTn id="66" presetID="1" presetClass="entr" presetSubtype="0" fill="hold" grpId="0" nodeType="afterEffect">
                                  <p:stCondLst>
                                    <p:cond delay="0"/>
                                  </p:stCondLst>
                                  <p:childTnLst>
                                    <p:set>
                                      <p:cBhvr>
                                        <p:cTn id="67" dur="1" fill="hold">
                                          <p:stCondLst>
                                            <p:cond delay="0"/>
                                          </p:stCondLst>
                                        </p:cTn>
                                        <p:tgtEl>
                                          <p:spTgt spid="51"/>
                                        </p:tgtEl>
                                        <p:attrNameLst>
                                          <p:attrName>style.visibility</p:attrName>
                                        </p:attrNameLst>
                                      </p:cBhvr>
                                      <p:to>
                                        <p:strVal val="visible"/>
                                      </p:to>
                                    </p:set>
                                  </p:childTnLst>
                                </p:cTn>
                              </p:par>
                            </p:childTnLst>
                          </p:cTn>
                        </p:par>
                        <p:par>
                          <p:cTn id="68" fill="hold" nodeType="afterGroup">
                            <p:stCondLst>
                              <p:cond delay="0"/>
                            </p:stCondLst>
                            <p:childTnLst>
                              <p:par>
                                <p:cTn id="69" presetID="44" presetClass="entr" presetSubtype="0" fill="hold" nodeType="after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500"/>
                                        <p:tgtEl>
                                          <p:spTgt spid="39"/>
                                        </p:tgtEl>
                                      </p:cBhvr>
                                    </p:animEffect>
                                    <p:anim calcmode="lin" valueType="num">
                                      <p:cBhvr>
                                        <p:cTn id="72" dur="500" fill="hold"/>
                                        <p:tgtEl>
                                          <p:spTgt spid="39"/>
                                        </p:tgtEl>
                                        <p:attrNameLst>
                                          <p:attrName>ppt_x</p:attrName>
                                        </p:attrNameLst>
                                      </p:cBhvr>
                                      <p:tavLst>
                                        <p:tav tm="0">
                                          <p:val>
                                            <p:strVal val="#ppt_x"/>
                                          </p:val>
                                        </p:tav>
                                        <p:tav tm="100000">
                                          <p:val>
                                            <p:strVal val="#ppt_x"/>
                                          </p:val>
                                        </p:tav>
                                      </p:tavLst>
                                    </p:anim>
                                    <p:anim calcmode="lin" valueType="num">
                                      <p:cBhvr>
                                        <p:cTn id="73" dur="500" fill="hold"/>
                                        <p:tgtEl>
                                          <p:spTgt spid="39"/>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0" grpId="0"/>
      <p:bldP spid="41" grpId="0"/>
      <p:bldP spid="42" grpId="0"/>
      <p:bldP spid="44" grpId="0"/>
      <p:bldP spid="45" grpId="0"/>
      <p:bldP spid="46" grpId="0"/>
      <p:bldP spid="47" grpId="0"/>
      <p:bldP spid="49" grpId="0"/>
      <p:bldP spid="50" grpId="0"/>
      <p:bldP spid="51" grpId="0"/>
      <p:bldP spid="53"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990600"/>
            <a:ext cx="8229600" cy="1143000"/>
          </a:xfrm>
        </p:spPr>
        <p:txBody>
          <a:bodyPr anchor="t"/>
          <a:lstStyle/>
          <a:p>
            <a:pPr eaLnBrk="1" hangingPunct="1"/>
            <a:r>
              <a:rPr lang="pt-BR" altLang="pt-BR" sz="2800" b="1" smtClean="0">
                <a:cs typeface="Arial" charset="0"/>
              </a:rPr>
              <a:t>REFERÊNCIAS</a:t>
            </a:r>
            <a:endParaRPr lang="pt-BR" altLang="pt-BR" sz="2800" b="1" smtClean="0"/>
          </a:p>
        </p:txBody>
      </p:sp>
      <p:sp>
        <p:nvSpPr>
          <p:cNvPr id="5" name="Espaço Reservado para Conteúdo 4"/>
          <p:cNvSpPr>
            <a:spLocks noGrp="1"/>
          </p:cNvSpPr>
          <p:nvPr>
            <p:ph idx="1"/>
          </p:nvPr>
        </p:nvSpPr>
        <p:spPr>
          <a:xfrm>
            <a:off x="407988" y="1773238"/>
            <a:ext cx="8280400" cy="2160587"/>
          </a:xfrm>
        </p:spPr>
        <p:txBody>
          <a:bodyPr/>
          <a:lstStyle/>
          <a:p>
            <a:pPr marL="0" indent="0" algn="just">
              <a:buClr>
                <a:srgbClr val="002060"/>
              </a:buClr>
              <a:buFontTx/>
              <a:buNone/>
              <a:defRPr/>
            </a:pPr>
            <a:r>
              <a:rPr lang="pt-BR" sz="2000" b="1" u="sng" dirty="0" smtClean="0"/>
              <a:t>Sites</a:t>
            </a:r>
            <a:r>
              <a:rPr lang="pt-BR" sz="2000" b="1" dirty="0" smtClean="0"/>
              <a:t>:</a:t>
            </a:r>
            <a:endParaRPr lang="pt-BR" sz="500" b="1" dirty="0" smtClean="0"/>
          </a:p>
          <a:p>
            <a:pPr algn="just">
              <a:buClr>
                <a:srgbClr val="002060"/>
              </a:buClr>
              <a:buFont typeface="Wingdings" panose="05000000000000000000" pitchFamily="2" charset="2"/>
              <a:buChar char="v"/>
              <a:defRPr/>
            </a:pPr>
            <a:endParaRPr lang="pt-BR" sz="500" b="1" dirty="0"/>
          </a:p>
          <a:p>
            <a:pPr algn="just">
              <a:buClr>
                <a:srgbClr val="002060"/>
              </a:buClr>
              <a:buFont typeface="Wingdings" panose="05000000000000000000" pitchFamily="2" charset="2"/>
              <a:buChar char="v"/>
              <a:defRPr/>
            </a:pPr>
            <a:r>
              <a:rPr lang="pt-BR" sz="1800" dirty="0">
                <a:hlinkClick r:id="rId2"/>
              </a:rPr>
              <a:t>http://</a:t>
            </a:r>
            <a:r>
              <a:rPr lang="pt-BR" sz="1800" dirty="0" smtClean="0">
                <a:hlinkClick r:id="rId2"/>
              </a:rPr>
              <a:t>www.brasilescola.com/matematica/operacoes-numeros-complexos-na-forma-trigonometrica.htm</a:t>
            </a:r>
            <a:endParaRPr lang="pt-BR" sz="1800" dirty="0" smtClean="0"/>
          </a:p>
          <a:p>
            <a:pPr algn="just">
              <a:buClr>
                <a:srgbClr val="002060"/>
              </a:buClr>
              <a:buFont typeface="Wingdings" panose="05000000000000000000" pitchFamily="2" charset="2"/>
              <a:buChar char="v"/>
              <a:defRPr/>
            </a:pPr>
            <a:r>
              <a:rPr lang="pt-BR" sz="1800" dirty="0">
                <a:hlinkClick r:id="rId3"/>
              </a:rPr>
              <a:t>http://</a:t>
            </a:r>
            <a:r>
              <a:rPr lang="pt-BR" sz="1800" dirty="0" smtClean="0">
                <a:hlinkClick r:id="rId3"/>
              </a:rPr>
              <a:t>www.alunosonline.com.br/matematica/operacoes-com-numeros-complexos-na-forma-trigonometrica.html</a:t>
            </a:r>
            <a:endParaRPr lang="pt-BR" sz="1800" dirty="0" smtClean="0"/>
          </a:p>
          <a:p>
            <a:pPr algn="just">
              <a:buClr>
                <a:srgbClr val="002060"/>
              </a:buClr>
              <a:buFont typeface="Wingdings" panose="05000000000000000000" pitchFamily="2" charset="2"/>
              <a:buChar char="v"/>
              <a:defRPr/>
            </a:pPr>
            <a:r>
              <a:rPr lang="pt-BR" sz="1800" dirty="0">
                <a:hlinkClick r:id="rId4"/>
              </a:rPr>
              <a:t>http://</a:t>
            </a:r>
            <a:r>
              <a:rPr lang="pt-BR" sz="1800" dirty="0" smtClean="0">
                <a:hlinkClick r:id="rId4"/>
              </a:rPr>
              <a:t>www.colegioweb.com.br/numeros-complexos/operacoes-na-forma-trigonometrica.html</a:t>
            </a:r>
            <a:endParaRPr lang="pt-BR" sz="1800" dirty="0" smtClean="0"/>
          </a:p>
          <a:p>
            <a:pPr algn="just">
              <a:buClr>
                <a:srgbClr val="002060"/>
              </a:buClr>
              <a:buFont typeface="Wingdings" panose="05000000000000000000" pitchFamily="2" charset="2"/>
              <a:buChar char="v"/>
              <a:defRPr/>
            </a:pPr>
            <a:endParaRPr lang="pt-BR" sz="1800" b="1" dirty="0"/>
          </a:p>
        </p:txBody>
      </p:sp>
      <p:sp>
        <p:nvSpPr>
          <p:cNvPr id="6" name="Espaço Reservado para Conteúdo 4"/>
          <p:cNvSpPr txBox="1">
            <a:spLocks/>
          </p:cNvSpPr>
          <p:nvPr/>
        </p:nvSpPr>
        <p:spPr bwMode="auto">
          <a:xfrm>
            <a:off x="436563" y="4078288"/>
            <a:ext cx="8280400" cy="2087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Tx/>
              <a:buNone/>
            </a:pPr>
            <a:r>
              <a:rPr kumimoji="1" lang="pt-BR" altLang="pt-BR" sz="2000" b="1" u="sng">
                <a:solidFill>
                  <a:srgbClr val="000000"/>
                </a:solidFill>
              </a:rPr>
              <a:t>Livros</a:t>
            </a:r>
            <a:r>
              <a:rPr kumimoji="1" lang="pt-BR" altLang="pt-BR" sz="2000" b="1">
                <a:solidFill>
                  <a:srgbClr val="000000"/>
                </a:solidFill>
              </a:rPr>
              <a:t>:</a:t>
            </a:r>
          </a:p>
          <a:p>
            <a:pPr>
              <a:buFontTx/>
              <a:buNone/>
            </a:pPr>
            <a:endParaRPr kumimoji="1" lang="pt-BR" altLang="pt-BR" sz="500" b="1">
              <a:solidFill>
                <a:srgbClr val="000000"/>
              </a:solidFill>
            </a:endParaRPr>
          </a:p>
          <a:p>
            <a:pPr algn="just">
              <a:buClr>
                <a:srgbClr val="002060"/>
              </a:buClr>
              <a:buFont typeface="Wingdings" pitchFamily="2" charset="2"/>
              <a:buChar char="v"/>
            </a:pPr>
            <a:r>
              <a:rPr kumimoji="1" lang="pt-BR" altLang="pt-BR" sz="1800">
                <a:solidFill>
                  <a:srgbClr val="000000"/>
                </a:solidFill>
              </a:rPr>
              <a:t>I. Silva, Cláudio Xavier da. II. Filho, Benigno Barreto. Matemática aula por aula, 3 : ensino médio – São Paulo : FTD, 2009. </a:t>
            </a:r>
          </a:p>
          <a:p>
            <a:pPr algn="just">
              <a:buClr>
                <a:srgbClr val="002060"/>
              </a:buClr>
              <a:buFont typeface="Wingdings" pitchFamily="2" charset="2"/>
              <a:buChar char="v"/>
            </a:pPr>
            <a:r>
              <a:rPr kumimoji="1" lang="pt-BR" altLang="pt-BR" sz="1800">
                <a:solidFill>
                  <a:srgbClr val="000000"/>
                </a:solidFill>
              </a:rPr>
              <a:t>Dante, Luiz Roberto. Matemática : volume único - Ática. São Paulo : Ática,  2005.</a:t>
            </a:r>
          </a:p>
          <a:p>
            <a:pPr algn="just">
              <a:buClr>
                <a:srgbClr val="002060"/>
              </a:buClr>
              <a:buFont typeface="Wingdings" pitchFamily="2" charset="2"/>
              <a:buChar char="v"/>
            </a:pPr>
            <a:r>
              <a:rPr kumimoji="1" lang="pt-BR" altLang="pt-BR" sz="1800">
                <a:solidFill>
                  <a:srgbClr val="000000"/>
                </a:solidFill>
              </a:rPr>
              <a:t>I. Iezzi,Gelson. II. Dolce, Osvaldo. III. Degenszajn, David. IV. Périgo, Roberto. Matemática : volume único – São Paulo : Atual, 2002.</a:t>
            </a:r>
            <a:endParaRPr kumimoji="1" lang="pt-BR" altLang="pt-BR" sz="1800">
              <a:solidFill>
                <a:srgbClr val="0000E2"/>
              </a:solidFill>
            </a:endParaRPr>
          </a:p>
          <a:p>
            <a:pPr algn="just">
              <a:buClr>
                <a:srgbClr val="002060"/>
              </a:buClr>
              <a:buFont typeface="Wingdings" pitchFamily="2" charset="2"/>
              <a:buChar char="v"/>
            </a:pPr>
            <a:endParaRPr kumimoji="1" lang="pt-BR" altLang="pt-BR" sz="1800" b="1">
              <a:solidFill>
                <a:srgbClr val="000000"/>
              </a:solidFill>
            </a:endParaRPr>
          </a:p>
          <a:p>
            <a:pPr algn="just">
              <a:buClr>
                <a:srgbClr val="002060"/>
              </a:buClr>
              <a:buFontTx/>
              <a:buNone/>
            </a:pPr>
            <a:endParaRPr kumimoji="1" lang="pt-BR" altLang="pt-BR" sz="1800" b="1">
              <a:solidFill>
                <a:srgbClr val="00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par>
                          <p:cTn id="10" fill="hold" nodeType="afterGroup">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511175" y="1724025"/>
            <a:ext cx="5284788" cy="768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marL="342900" indent="-342900" eaLnBrk="1" hangingPunct="1">
              <a:buClr>
                <a:srgbClr val="002060"/>
              </a:buClr>
              <a:buFont typeface="Wingdings" panose="05000000000000000000" pitchFamily="2" charset="2"/>
              <a:buChar char="v"/>
              <a:defRPr/>
            </a:pPr>
            <a:r>
              <a:rPr lang="pt-BR" altLang="pt-BR" sz="2200" dirty="0" smtClean="0">
                <a:latin typeface="+mj-lt"/>
              </a:rPr>
              <a:t>Sejam dados dois números z e w tais que:</a:t>
            </a:r>
            <a:br>
              <a:rPr lang="pt-BR" altLang="pt-BR" sz="2200" dirty="0" smtClean="0">
                <a:latin typeface="+mj-lt"/>
              </a:rPr>
            </a:br>
            <a:endParaRPr lang="pt-BR" altLang="pt-BR" sz="2200" dirty="0" smtClean="0">
              <a:latin typeface="+mj-lt"/>
            </a:endParaRPr>
          </a:p>
        </p:txBody>
      </p:sp>
      <p:graphicFrame>
        <p:nvGraphicFramePr>
          <p:cNvPr id="5" name="Object 2"/>
          <p:cNvGraphicFramePr>
            <a:graphicFrameLocks noChangeAspect="1"/>
          </p:cNvGraphicFramePr>
          <p:nvPr/>
        </p:nvGraphicFramePr>
        <p:xfrm>
          <a:off x="1600200" y="2362200"/>
          <a:ext cx="2192338" cy="430213"/>
        </p:xfrm>
        <a:graphic>
          <a:graphicData uri="http://schemas.openxmlformats.org/presentationml/2006/ole">
            <p:oleObj spid="_x0000_s6156" name="Equação" r:id="rId3" imgW="1295400" imgH="254000" progId="Equation.3">
              <p:embed/>
            </p:oleObj>
          </a:graphicData>
        </a:graphic>
      </p:graphicFrame>
      <p:graphicFrame>
        <p:nvGraphicFramePr>
          <p:cNvPr id="6" name="Object 8"/>
          <p:cNvGraphicFramePr>
            <a:graphicFrameLocks noChangeAspect="1"/>
          </p:cNvGraphicFramePr>
          <p:nvPr/>
        </p:nvGraphicFramePr>
        <p:xfrm>
          <a:off x="4284663" y="2351088"/>
          <a:ext cx="2278062" cy="430212"/>
        </p:xfrm>
        <a:graphic>
          <a:graphicData uri="http://schemas.openxmlformats.org/presentationml/2006/ole">
            <p:oleObj spid="_x0000_s6157" name="Equação" r:id="rId4" imgW="1345616" imgH="253890" progId="Equation.3">
              <p:embed/>
            </p:oleObj>
          </a:graphicData>
        </a:graphic>
      </p:graphicFrame>
      <p:sp>
        <p:nvSpPr>
          <p:cNvPr id="7" name="Rectangle 5"/>
          <p:cNvSpPr>
            <a:spLocks noChangeArrowheads="1"/>
          </p:cNvSpPr>
          <p:nvPr/>
        </p:nvSpPr>
        <p:spPr bwMode="auto">
          <a:xfrm>
            <a:off x="885825" y="2955925"/>
            <a:ext cx="5438775" cy="430213"/>
          </a:xfrm>
          <a:prstGeom prst="rect">
            <a:avLst/>
          </a:prstGeom>
          <a:noFill/>
          <a:ln w="9525">
            <a:noFill/>
            <a:miter lim="800000"/>
            <a:headEnd/>
            <a:tailEnd/>
          </a:ln>
        </p:spPr>
        <p:txBody>
          <a:bodyPr wrap="none" anchor="ctr">
            <a:spAutoFit/>
          </a:bodyPr>
          <a:lstStyle/>
          <a:p>
            <a:pPr>
              <a:defRPr/>
            </a:pPr>
            <a:r>
              <a:rPr lang="pt-BR" sz="2200" dirty="0">
                <a:latin typeface="+mj-lt"/>
              </a:rPr>
              <a:t>Vejamos o que acontece quando fazemos </a:t>
            </a:r>
            <a:r>
              <a:rPr lang="pt-BR" sz="2200" dirty="0" err="1">
                <a:latin typeface="+mj-lt"/>
              </a:rPr>
              <a:t>z.w</a:t>
            </a:r>
            <a:r>
              <a:rPr lang="pt-BR" sz="2200" dirty="0">
                <a:latin typeface="+mj-lt"/>
              </a:rPr>
              <a:t>:</a:t>
            </a:r>
          </a:p>
        </p:txBody>
      </p:sp>
      <p:graphicFrame>
        <p:nvGraphicFramePr>
          <p:cNvPr id="8" name="Object 9"/>
          <p:cNvGraphicFramePr>
            <a:graphicFrameLocks noChangeAspect="1"/>
          </p:cNvGraphicFramePr>
          <p:nvPr/>
        </p:nvGraphicFramePr>
        <p:xfrm>
          <a:off x="1730375" y="3487738"/>
          <a:ext cx="4195763" cy="411162"/>
        </p:xfrm>
        <a:graphic>
          <a:graphicData uri="http://schemas.openxmlformats.org/presentationml/2006/ole">
            <p:oleObj spid="_x0000_s6158" name="Equação" r:id="rId5" imgW="2590800" imgH="254000" progId="Equation.3">
              <p:embed/>
            </p:oleObj>
          </a:graphicData>
        </a:graphic>
      </p:graphicFrame>
      <p:graphicFrame>
        <p:nvGraphicFramePr>
          <p:cNvPr id="9" name="Object 10"/>
          <p:cNvGraphicFramePr>
            <a:graphicFrameLocks noChangeAspect="1"/>
          </p:cNvGraphicFramePr>
          <p:nvPr/>
        </p:nvGraphicFramePr>
        <p:xfrm>
          <a:off x="1722438" y="4068763"/>
          <a:ext cx="4319587" cy="411162"/>
        </p:xfrm>
        <a:graphic>
          <a:graphicData uri="http://schemas.openxmlformats.org/presentationml/2006/ole">
            <p:oleObj spid="_x0000_s6159" name="Equação" r:id="rId6" imgW="2667000" imgH="254000" progId="Equation.3">
              <p:embed/>
            </p:oleObj>
          </a:graphicData>
        </a:graphic>
      </p:graphicFrame>
      <p:graphicFrame>
        <p:nvGraphicFramePr>
          <p:cNvPr id="10" name="Object 11"/>
          <p:cNvGraphicFramePr>
            <a:graphicFrameLocks noChangeAspect="1"/>
          </p:cNvGraphicFramePr>
          <p:nvPr/>
        </p:nvGraphicFramePr>
        <p:xfrm>
          <a:off x="1727200" y="4643438"/>
          <a:ext cx="6559550" cy="412750"/>
        </p:xfrm>
        <a:graphic>
          <a:graphicData uri="http://schemas.openxmlformats.org/presentationml/2006/ole">
            <p:oleObj spid="_x0000_s6160" name="Equação" r:id="rId7" imgW="4051300" imgH="254000" progId="Equation.3">
              <p:embed/>
            </p:oleObj>
          </a:graphicData>
        </a:graphic>
      </p:graphicFrame>
      <p:graphicFrame>
        <p:nvGraphicFramePr>
          <p:cNvPr id="11" name="Object 12"/>
          <p:cNvGraphicFramePr>
            <a:graphicFrameLocks noChangeAspect="1"/>
          </p:cNvGraphicFramePr>
          <p:nvPr/>
        </p:nvGraphicFramePr>
        <p:xfrm>
          <a:off x="1720850" y="5219700"/>
          <a:ext cx="6497638" cy="412750"/>
        </p:xfrm>
        <a:graphic>
          <a:graphicData uri="http://schemas.openxmlformats.org/presentationml/2006/ole">
            <p:oleObj spid="_x0000_s6161" name="Equação" r:id="rId8" imgW="4013200" imgH="254000" progId="Equation.3">
              <p:embed/>
            </p:oleObj>
          </a:graphicData>
        </a:graphic>
      </p:graphicFrame>
      <p:graphicFrame>
        <p:nvGraphicFramePr>
          <p:cNvPr id="12" name="Object 13"/>
          <p:cNvGraphicFramePr>
            <a:graphicFrameLocks noChangeAspect="1"/>
          </p:cNvGraphicFramePr>
          <p:nvPr/>
        </p:nvGraphicFramePr>
        <p:xfrm>
          <a:off x="2627313" y="5772150"/>
          <a:ext cx="4237037" cy="465138"/>
        </p:xfrm>
        <a:graphic>
          <a:graphicData uri="http://schemas.openxmlformats.org/presentationml/2006/ole">
            <p:oleObj spid="_x0000_s6162" name="Equação" r:id="rId9" imgW="2311400" imgH="254000" progId="Equation.3">
              <p:embed/>
            </p:oleObj>
          </a:graphicData>
        </a:graphic>
      </p:graphicFrame>
      <p:sp>
        <p:nvSpPr>
          <p:cNvPr id="3083" name="Rectangle 4"/>
          <p:cNvSpPr txBox="1">
            <a:spLocks noRot="1" noChangeArrowheads="1"/>
          </p:cNvSpPr>
          <p:nvPr/>
        </p:nvSpPr>
        <p:spPr bwMode="auto">
          <a:xfrm>
            <a:off x="192088" y="917575"/>
            <a:ext cx="854075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pt-BR" altLang="pt-BR" sz="2800" b="1"/>
              <a:t>MULTIPLICAÇÃO NA FORMA TRIGONOMÉTRICA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3083"/>
                                        </p:tgtEl>
                                        <p:attrNameLst>
                                          <p:attrName>style.visibility</p:attrName>
                                        </p:attrNameLst>
                                      </p:cBhvr>
                                      <p:to>
                                        <p:strVal val="visible"/>
                                      </p:to>
                                    </p:set>
                                    <p:anim calcmode="lin" valueType="num">
                                      <p:cBhvr>
                                        <p:cTn id="7" dur="1000" fill="hold"/>
                                        <p:tgtEl>
                                          <p:spTgt spid="3083"/>
                                        </p:tgtEl>
                                        <p:attrNameLst>
                                          <p:attrName>ppt_x</p:attrName>
                                        </p:attrNameLst>
                                      </p:cBhvr>
                                      <p:tavLst>
                                        <p:tav tm="0">
                                          <p:val>
                                            <p:strVal val="#ppt_x-.2"/>
                                          </p:val>
                                        </p:tav>
                                        <p:tav tm="100000">
                                          <p:val>
                                            <p:strVal val="#ppt_x"/>
                                          </p:val>
                                        </p:tav>
                                      </p:tavLst>
                                    </p:anim>
                                    <p:anim calcmode="lin" valueType="num">
                                      <p:cBhvr>
                                        <p:cTn id="8" dur="1000" fill="hold"/>
                                        <p:tgtEl>
                                          <p:spTgt spid="308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83"/>
                                        </p:tgtEl>
                                      </p:cBhvr>
                                    </p:animEffec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308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ChangeArrowheads="1"/>
          </p:cNvSpPr>
          <p:nvPr/>
        </p:nvSpPr>
        <p:spPr bwMode="auto">
          <a:xfrm>
            <a:off x="827088" y="2054225"/>
            <a:ext cx="7705725" cy="3138488"/>
          </a:xfrm>
          <a:prstGeom prst="rect">
            <a:avLst/>
          </a:prstGeom>
          <a:noFill/>
          <a:ln w="9525">
            <a:noFill/>
            <a:miter lim="800000"/>
            <a:headEnd/>
            <a:tailEnd/>
          </a:ln>
        </p:spPr>
        <p:txBody>
          <a:bodyPr anchor="ctr">
            <a:spAutoFit/>
          </a:bodyPr>
          <a:lstStyle/>
          <a:p>
            <a:pPr algn="just">
              <a:defRPr/>
            </a:pPr>
            <a:r>
              <a:rPr lang="pt-BR" sz="2200" b="1" u="sng" dirty="0">
                <a:latin typeface="+mj-lt"/>
              </a:rPr>
              <a:t>Conclusão</a:t>
            </a:r>
            <a:r>
              <a:rPr lang="pt-BR" sz="2200" dirty="0">
                <a:latin typeface="+mj-lt"/>
              </a:rPr>
              <a:t>: na multiplicação de dois números z e w  na forma trigonométrica:</a:t>
            </a:r>
          </a:p>
          <a:p>
            <a:pPr algn="just">
              <a:defRPr/>
            </a:pPr>
            <a:endParaRPr lang="pt-BR" sz="2200" dirty="0">
              <a:latin typeface="+mj-lt"/>
            </a:endParaRPr>
          </a:p>
          <a:p>
            <a:pPr marL="342900" indent="-342900" algn="just">
              <a:buClr>
                <a:srgbClr val="002060"/>
              </a:buClr>
              <a:buSzPct val="100000"/>
              <a:buFont typeface="Wingdings" panose="05000000000000000000" pitchFamily="2" charset="2"/>
              <a:buChar char="ü"/>
              <a:defRPr/>
            </a:pPr>
            <a:r>
              <a:rPr lang="pt-BR" sz="2200" dirty="0">
                <a:latin typeface="+mj-lt"/>
              </a:rPr>
              <a:t> O módulo do produto é O PRODUTO DOS MÓDULOS:</a:t>
            </a:r>
          </a:p>
          <a:p>
            <a:pPr algn="just">
              <a:buClr>
                <a:srgbClr val="002060"/>
              </a:buClr>
              <a:buSzPct val="100000"/>
              <a:defRPr/>
            </a:pPr>
            <a:endParaRPr lang="pt-BR" sz="2200" dirty="0">
              <a:latin typeface="+mj-lt"/>
            </a:endParaRPr>
          </a:p>
          <a:p>
            <a:pPr algn="just">
              <a:buClr>
                <a:srgbClr val="002060"/>
              </a:buClr>
              <a:buSzPct val="100000"/>
              <a:defRPr/>
            </a:pPr>
            <a:endParaRPr lang="pt-BR" sz="2200" dirty="0">
              <a:latin typeface="+mj-lt"/>
            </a:endParaRPr>
          </a:p>
          <a:p>
            <a:pPr algn="just">
              <a:buClr>
                <a:srgbClr val="002060"/>
              </a:buClr>
              <a:buSzPct val="100000"/>
              <a:defRPr/>
            </a:pPr>
            <a:endParaRPr lang="pt-BR" sz="2200" dirty="0">
              <a:latin typeface="+mj-lt"/>
            </a:endParaRPr>
          </a:p>
          <a:p>
            <a:pPr marL="342900" indent="-342900" algn="just">
              <a:buClr>
                <a:srgbClr val="002060"/>
              </a:buClr>
              <a:buSzPct val="100000"/>
              <a:buFont typeface="Wingdings" panose="05000000000000000000" pitchFamily="2" charset="2"/>
              <a:buChar char="ü"/>
              <a:defRPr/>
            </a:pPr>
            <a:r>
              <a:rPr lang="pt-BR" sz="2200" dirty="0">
                <a:latin typeface="+mj-lt"/>
              </a:rPr>
              <a:t> O argumento do produto é A SOMA DOS ARGUMENTOS:</a:t>
            </a:r>
            <a:br>
              <a:rPr lang="pt-BR" sz="2200" dirty="0">
                <a:latin typeface="+mj-lt"/>
              </a:rPr>
            </a:br>
            <a:endParaRPr lang="pt-BR" sz="2200" dirty="0">
              <a:latin typeface="+mj-lt"/>
            </a:endParaRPr>
          </a:p>
        </p:txBody>
      </p:sp>
      <p:sp>
        <p:nvSpPr>
          <p:cNvPr id="6" name="Text Box 20"/>
          <p:cNvSpPr txBox="1">
            <a:spLocks noChangeArrowheads="1"/>
          </p:cNvSpPr>
          <p:nvPr/>
        </p:nvSpPr>
        <p:spPr bwMode="auto">
          <a:xfrm>
            <a:off x="2614613" y="3673475"/>
            <a:ext cx="3527425" cy="576263"/>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marL="0" indent="0" algn="just">
              <a:buClr>
                <a:srgbClr val="3333CC"/>
              </a:buClr>
              <a:buSzPct val="90000"/>
              <a:defRPr/>
            </a:pPr>
            <a:r>
              <a:rPr lang="pt-BR" altLang="pt-BR" sz="2200" dirty="0" smtClean="0">
                <a:latin typeface="+mj-lt"/>
              </a:rPr>
              <a:t> |</a:t>
            </a:r>
            <a:r>
              <a:rPr lang="pt-BR" altLang="pt-BR" sz="2200" dirty="0" err="1" smtClean="0">
                <a:latin typeface="+mj-lt"/>
              </a:rPr>
              <a:t>z.w</a:t>
            </a:r>
            <a:r>
              <a:rPr lang="pt-BR" altLang="pt-BR" sz="2200" dirty="0" smtClean="0">
                <a:latin typeface="+mj-lt"/>
              </a:rPr>
              <a:t>| = </a:t>
            </a:r>
            <a:r>
              <a:rPr lang="pt-BR" altLang="pt-BR" sz="2200" dirty="0" err="1" smtClean="0">
                <a:latin typeface="+mj-lt"/>
              </a:rPr>
              <a:t>rs</a:t>
            </a:r>
            <a:r>
              <a:rPr lang="pt-BR" altLang="pt-BR" sz="2200" dirty="0" smtClean="0">
                <a:latin typeface="+mj-lt"/>
              </a:rPr>
              <a:t> = |z|.|w|</a:t>
            </a:r>
            <a:endParaRPr lang="el-GR" altLang="pt-BR" sz="2200" baseline="30000" dirty="0" smtClean="0">
              <a:latin typeface="+mj-lt"/>
            </a:endParaRPr>
          </a:p>
        </p:txBody>
      </p:sp>
      <p:sp>
        <p:nvSpPr>
          <p:cNvPr id="7" name="Text Box 21"/>
          <p:cNvSpPr txBox="1">
            <a:spLocks noChangeArrowheads="1"/>
          </p:cNvSpPr>
          <p:nvPr/>
        </p:nvSpPr>
        <p:spPr bwMode="auto">
          <a:xfrm>
            <a:off x="1979613" y="5056188"/>
            <a:ext cx="5184775" cy="576262"/>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marL="0" indent="0" algn="just">
              <a:buClr>
                <a:srgbClr val="3333CC"/>
              </a:buClr>
              <a:buSzPct val="90000"/>
              <a:defRPr/>
            </a:pPr>
            <a:r>
              <a:rPr lang="pt-BR" altLang="pt-BR" sz="2200" dirty="0" smtClean="0">
                <a:latin typeface="+mj-lt"/>
              </a:rPr>
              <a:t> </a:t>
            </a:r>
            <a:r>
              <a:rPr lang="pt-BR" altLang="pt-BR" sz="2200" dirty="0" err="1" smtClean="0">
                <a:latin typeface="+mj-lt"/>
              </a:rPr>
              <a:t>arg</a:t>
            </a:r>
            <a:r>
              <a:rPr lang="pt-BR" altLang="pt-BR" sz="2200" dirty="0" smtClean="0">
                <a:latin typeface="+mj-lt"/>
              </a:rPr>
              <a:t>(</a:t>
            </a:r>
            <a:r>
              <a:rPr lang="pt-BR" altLang="pt-BR" sz="2200" dirty="0" err="1" smtClean="0">
                <a:latin typeface="+mj-lt"/>
              </a:rPr>
              <a:t>z.w</a:t>
            </a:r>
            <a:r>
              <a:rPr lang="pt-BR" altLang="pt-BR" sz="2200" dirty="0" smtClean="0">
                <a:latin typeface="+mj-lt"/>
              </a:rPr>
              <a:t>) = </a:t>
            </a:r>
            <a:r>
              <a:rPr lang="el-GR" altLang="pt-BR" sz="2200" dirty="0" smtClean="0">
                <a:latin typeface="+mj-lt"/>
              </a:rPr>
              <a:t>α</a:t>
            </a:r>
            <a:r>
              <a:rPr lang="pt-BR" altLang="pt-BR" sz="2200" dirty="0" smtClean="0">
                <a:latin typeface="+mj-lt"/>
              </a:rPr>
              <a:t> + </a:t>
            </a:r>
            <a:r>
              <a:rPr lang="el-GR" altLang="pt-BR" sz="2200" dirty="0" smtClean="0">
                <a:latin typeface="+mj-lt"/>
              </a:rPr>
              <a:t>β</a:t>
            </a:r>
            <a:r>
              <a:rPr lang="pt-BR" altLang="pt-BR" sz="2200" dirty="0" smtClean="0">
                <a:latin typeface="+mj-lt"/>
              </a:rPr>
              <a:t> = </a:t>
            </a:r>
            <a:r>
              <a:rPr lang="pt-BR" altLang="pt-BR" sz="2200" dirty="0" err="1" smtClean="0">
                <a:latin typeface="+mj-lt"/>
              </a:rPr>
              <a:t>arg</a:t>
            </a:r>
            <a:r>
              <a:rPr lang="pt-BR" altLang="pt-BR" sz="2200" dirty="0" smtClean="0">
                <a:latin typeface="+mj-lt"/>
              </a:rPr>
              <a:t>(z) + </a:t>
            </a:r>
            <a:r>
              <a:rPr lang="pt-BR" altLang="pt-BR" sz="2200" dirty="0" err="1" smtClean="0">
                <a:latin typeface="+mj-lt"/>
              </a:rPr>
              <a:t>arg</a:t>
            </a:r>
            <a:r>
              <a:rPr lang="pt-BR" altLang="pt-BR" sz="2200" dirty="0" smtClean="0">
                <a:latin typeface="+mj-lt"/>
              </a:rPr>
              <a:t>(w)</a:t>
            </a:r>
            <a:endParaRPr lang="el-GR" altLang="pt-BR" sz="2200" baseline="30000" dirty="0" smtClean="0">
              <a:latin typeface="+mj-lt"/>
            </a:endParaRPr>
          </a:p>
        </p:txBody>
      </p:sp>
      <p:pic>
        <p:nvPicPr>
          <p:cNvPr id="7173" name="Picture 4" descr="http://www.fotosdahora.com.br/gifs_animados/gifs/16Objetos//lampada_ideia.gif"/>
          <p:cNvPicPr>
            <a:picLocks noChangeAspect="1" noChangeArrowheads="1" noCrop="1"/>
          </p:cNvPicPr>
          <p:nvPr/>
        </p:nvPicPr>
        <p:blipFill>
          <a:blip r:embed="rId2">
            <a:extLst>
              <a:ext uri="{28A0092B-C50C-407E-A947-70E740481C1C}">
                <a14:useLocalDpi xmlns:a14="http://schemas.microsoft.com/office/drawing/2010/main" xmlns="" val="0"/>
              </a:ext>
            </a:extLst>
          </a:blip>
          <a:srcRect/>
          <a:stretch>
            <a:fillRect/>
          </a:stretch>
        </p:blipFill>
        <p:spPr bwMode="auto">
          <a:xfrm>
            <a:off x="406400" y="720725"/>
            <a:ext cx="1009650" cy="115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4" name="Retângulo 10"/>
          <p:cNvSpPr>
            <a:spLocks noChangeArrowheads="1"/>
          </p:cNvSpPr>
          <p:nvPr/>
        </p:nvSpPr>
        <p:spPr bwMode="auto">
          <a:xfrm rot="-5400000">
            <a:off x="-1049338" y="2038351"/>
            <a:ext cx="28035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pt-BR" altLang="pt-BR" sz="1000">
                <a:latin typeface="Garamond" pitchFamily="18" charset="0"/>
              </a:rPr>
              <a:t>http://www.fotosdahora.com.br/gifs_animados/gifs/16Objetos//lampada_ideia.gif</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5">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0485">
                                            <p:txEl>
                                              <p:pRg st="6" end="6"/>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grpId="0" nodeType="afterEffect">
                                  <p:stCondLst>
                                    <p:cond delay="50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026"/>
          <p:cNvSpPr txBox="1">
            <a:spLocks noChangeArrowheads="1"/>
          </p:cNvSpPr>
          <p:nvPr/>
        </p:nvSpPr>
        <p:spPr bwMode="auto">
          <a:xfrm>
            <a:off x="179388" y="865188"/>
            <a:ext cx="8382000" cy="522287"/>
          </a:xfrm>
          <a:prstGeom prst="rect">
            <a:avLst/>
          </a:prstGeom>
          <a:noFill/>
          <a:ln w="9525">
            <a:noFill/>
            <a:miter lim="800000"/>
            <a:headEnd/>
            <a:tailEnd/>
          </a:ln>
        </p:spPr>
        <p:txBody>
          <a:bodyPr>
            <a:spAutoFit/>
          </a:bodyPr>
          <a:lstStyle/>
          <a:p>
            <a:pPr algn="ctr" fontAlgn="auto">
              <a:spcBef>
                <a:spcPct val="50000"/>
              </a:spcBef>
              <a:spcAft>
                <a:spcPts val="0"/>
              </a:spcAft>
              <a:defRPr/>
            </a:pPr>
            <a:r>
              <a:rPr lang="pt-BR" sz="2800" b="1" dirty="0">
                <a:latin typeface="+mj-lt"/>
                <a:cs typeface="Arial" pitchFamily="34" charset="0"/>
              </a:rPr>
              <a:t>Exemplo 1</a:t>
            </a:r>
            <a:endParaRPr lang="pt-BR" sz="2800" dirty="0">
              <a:latin typeface="+mj-lt"/>
              <a:cs typeface="Arial" pitchFamily="34" charset="0"/>
            </a:endParaRPr>
          </a:p>
        </p:txBody>
      </p:sp>
      <p:graphicFrame>
        <p:nvGraphicFramePr>
          <p:cNvPr id="5123" name="Object 3"/>
          <p:cNvGraphicFramePr>
            <a:graphicFrameLocks noChangeAspect="1"/>
          </p:cNvGraphicFramePr>
          <p:nvPr/>
        </p:nvGraphicFramePr>
        <p:xfrm>
          <a:off x="2897188" y="1570038"/>
          <a:ext cx="4843462" cy="693737"/>
        </p:xfrm>
        <a:graphic>
          <a:graphicData uri="http://schemas.openxmlformats.org/presentationml/2006/ole">
            <p:oleObj spid="_x0000_s8203" name="Equação" r:id="rId3" imgW="3009900" imgH="431800" progId="Equation.3">
              <p:embed/>
            </p:oleObj>
          </a:graphicData>
        </a:graphic>
      </p:graphicFrame>
      <p:sp>
        <p:nvSpPr>
          <p:cNvPr id="7" name="CaixaDeTexto 5"/>
          <p:cNvSpPr txBox="1">
            <a:spLocks noChangeArrowheads="1"/>
          </p:cNvSpPr>
          <p:nvPr/>
        </p:nvSpPr>
        <p:spPr bwMode="auto">
          <a:xfrm>
            <a:off x="612775" y="4508500"/>
            <a:ext cx="8610600" cy="923925"/>
          </a:xfrm>
          <a:prstGeom prst="rect">
            <a:avLst/>
          </a:prstGeom>
          <a:noFill/>
          <a:ln w="9525">
            <a:noFill/>
            <a:miter lim="800000"/>
            <a:headEnd/>
            <a:tailEnd/>
          </a:ln>
        </p:spPr>
        <p:txBody>
          <a:bodyPr>
            <a:spAutoFit/>
          </a:bodyPr>
          <a:lstStyle/>
          <a:p>
            <a:pPr>
              <a:defRPr/>
            </a:pPr>
            <a:r>
              <a:rPr lang="pt-BR" sz="2200" u="sng" dirty="0">
                <a:latin typeface="+mj-lt"/>
                <a:cs typeface="Arial" pitchFamily="34" charset="0"/>
              </a:rPr>
              <a:t>Observação</a:t>
            </a:r>
            <a:r>
              <a:rPr lang="pt-BR" sz="2200" i="1" dirty="0">
                <a:effectLst>
                  <a:outerShdw blurRad="38100" dist="38100" dir="2700000" algn="tl">
                    <a:srgbClr val="000000">
                      <a:alpha val="43137"/>
                    </a:srgbClr>
                  </a:outerShdw>
                </a:effectLst>
                <a:latin typeface="+mj-lt"/>
                <a:cs typeface="Arial" pitchFamily="34" charset="0"/>
              </a:rPr>
              <a:t>:</a:t>
            </a:r>
            <a:endParaRPr lang="pt-BR" sz="1000" i="1" dirty="0">
              <a:effectLst>
                <a:outerShdw blurRad="38100" dist="38100" dir="2700000" algn="tl">
                  <a:srgbClr val="000000">
                    <a:alpha val="43137"/>
                  </a:srgbClr>
                </a:outerShdw>
              </a:effectLst>
              <a:latin typeface="+mj-lt"/>
              <a:cs typeface="Arial" pitchFamily="34" charset="0"/>
            </a:endParaRPr>
          </a:p>
          <a:p>
            <a:pPr>
              <a:defRPr/>
            </a:pPr>
            <a:endParaRPr lang="pt-BR" sz="1000" i="1" dirty="0">
              <a:effectLst>
                <a:outerShdw blurRad="38100" dist="38100" dir="2700000" algn="tl">
                  <a:srgbClr val="000000">
                    <a:alpha val="43137"/>
                  </a:srgbClr>
                </a:outerShdw>
              </a:effectLst>
              <a:latin typeface="+mj-lt"/>
              <a:cs typeface="Arial" pitchFamily="34" charset="0"/>
            </a:endParaRPr>
          </a:p>
          <a:p>
            <a:pPr>
              <a:defRPr/>
            </a:pPr>
            <a:r>
              <a:rPr lang="pt-BR" sz="2200" dirty="0">
                <a:latin typeface="+mj-lt"/>
                <a:cs typeface="Arial" pitchFamily="34" charset="0"/>
              </a:rPr>
              <a:t>O produto de n números complexos  </a:t>
            </a:r>
            <a:r>
              <a:rPr lang="pt-BR" sz="2200" dirty="0">
                <a:latin typeface="+mj-lt"/>
                <a:cs typeface="Arial" pitchFamily="34" charset="0"/>
                <a:sym typeface="Symbol" pitchFamily="18" charset="2"/>
              </a:rPr>
              <a:t>z</a:t>
            </a:r>
            <a:r>
              <a:rPr lang="pt-BR" sz="2200" baseline="-25000" dirty="0">
                <a:latin typeface="+mj-lt"/>
                <a:cs typeface="Arial" pitchFamily="34" charset="0"/>
                <a:sym typeface="Symbol" pitchFamily="18" charset="2"/>
              </a:rPr>
              <a:t>1</a:t>
            </a:r>
            <a:r>
              <a:rPr lang="pt-BR" sz="2200" dirty="0">
                <a:latin typeface="+mj-lt"/>
                <a:cs typeface="Arial" pitchFamily="34" charset="0"/>
                <a:sym typeface="Symbol" pitchFamily="18" charset="2"/>
              </a:rPr>
              <a:t> z</a:t>
            </a:r>
            <a:r>
              <a:rPr lang="pt-BR" sz="2200" baseline="-25000" dirty="0">
                <a:latin typeface="+mj-lt"/>
                <a:cs typeface="Arial" pitchFamily="34" charset="0"/>
                <a:sym typeface="Symbol" pitchFamily="18" charset="2"/>
              </a:rPr>
              <a:t>2 </a:t>
            </a:r>
            <a:r>
              <a:rPr lang="pt-BR" sz="2200" dirty="0">
                <a:latin typeface="+mj-lt"/>
                <a:cs typeface="Arial" pitchFamily="34" charset="0"/>
                <a:sym typeface="Symbol" pitchFamily="18" charset="2"/>
              </a:rPr>
              <a:t>...</a:t>
            </a:r>
            <a:r>
              <a:rPr lang="pt-BR" sz="2200" dirty="0" err="1">
                <a:latin typeface="+mj-lt"/>
                <a:cs typeface="Arial" pitchFamily="34" charset="0"/>
                <a:sym typeface="Symbol" pitchFamily="18" charset="2"/>
              </a:rPr>
              <a:t>z</a:t>
            </a:r>
            <a:r>
              <a:rPr lang="pt-BR" sz="2200" baseline="-25000" dirty="0" err="1">
                <a:latin typeface="+mj-lt"/>
                <a:cs typeface="Arial" pitchFamily="34" charset="0"/>
                <a:sym typeface="Symbol" pitchFamily="18" charset="2"/>
              </a:rPr>
              <a:t>n</a:t>
            </a:r>
            <a:r>
              <a:rPr lang="pt-BR" sz="2200" baseline="-25000" dirty="0">
                <a:latin typeface="+mj-lt"/>
                <a:cs typeface="Arial" pitchFamily="34" charset="0"/>
                <a:sym typeface="Symbol" pitchFamily="18" charset="2"/>
              </a:rPr>
              <a:t> </a:t>
            </a:r>
            <a:r>
              <a:rPr lang="pt-BR" sz="2200" dirty="0">
                <a:latin typeface="+mj-lt"/>
                <a:cs typeface="Arial" pitchFamily="34" charset="0"/>
              </a:rPr>
              <a:t> ,pode ser generalizado por:</a:t>
            </a:r>
          </a:p>
        </p:txBody>
      </p:sp>
      <p:graphicFrame>
        <p:nvGraphicFramePr>
          <p:cNvPr id="8" name="Object 5"/>
          <p:cNvGraphicFramePr>
            <a:graphicFrameLocks noChangeAspect="1"/>
          </p:cNvGraphicFramePr>
          <p:nvPr/>
        </p:nvGraphicFramePr>
        <p:xfrm>
          <a:off x="1735138" y="5621338"/>
          <a:ext cx="6438900" cy="371475"/>
        </p:xfrm>
        <a:graphic>
          <a:graphicData uri="http://schemas.openxmlformats.org/presentationml/2006/ole">
            <p:oleObj spid="_x0000_s8204" name="Equação" r:id="rId4" imgW="3962400" imgH="228600" progId="Equation.3">
              <p:embed/>
            </p:oleObj>
          </a:graphicData>
        </a:graphic>
      </p:graphicFrame>
      <p:graphicFrame>
        <p:nvGraphicFramePr>
          <p:cNvPr id="2" name="Object 4"/>
          <p:cNvGraphicFramePr>
            <a:graphicFrameLocks noChangeAspect="1"/>
          </p:cNvGraphicFramePr>
          <p:nvPr/>
        </p:nvGraphicFramePr>
        <p:xfrm>
          <a:off x="2166938" y="2890838"/>
          <a:ext cx="4087812" cy="755650"/>
        </p:xfrm>
        <a:graphic>
          <a:graphicData uri="http://schemas.openxmlformats.org/presentationml/2006/ole">
            <p:oleObj spid="_x0000_s8205" name="Equação" r:id="rId5" imgW="2476500" imgH="457200" progId="Equation.3">
              <p:embed/>
            </p:oleObj>
          </a:graphicData>
        </a:graphic>
      </p:graphicFrame>
      <p:sp>
        <p:nvSpPr>
          <p:cNvPr id="11" name="Text Box 1026"/>
          <p:cNvSpPr txBox="1">
            <a:spLocks noChangeArrowheads="1"/>
          </p:cNvSpPr>
          <p:nvPr/>
        </p:nvSpPr>
        <p:spPr bwMode="auto">
          <a:xfrm>
            <a:off x="568325" y="2205038"/>
            <a:ext cx="8382000" cy="430212"/>
          </a:xfrm>
          <a:prstGeom prst="rect">
            <a:avLst/>
          </a:prstGeom>
          <a:noFill/>
          <a:ln w="9525">
            <a:noFill/>
            <a:miter lim="800000"/>
            <a:headEnd/>
            <a:tailEnd/>
          </a:ln>
        </p:spPr>
        <p:txBody>
          <a:bodyPr>
            <a:spAutoFit/>
          </a:bodyPr>
          <a:lstStyle/>
          <a:p>
            <a:pPr fontAlgn="auto">
              <a:spcBef>
                <a:spcPct val="50000"/>
              </a:spcBef>
              <a:spcAft>
                <a:spcPts val="0"/>
              </a:spcAft>
              <a:defRPr/>
            </a:pPr>
            <a:r>
              <a:rPr lang="pt-BR" sz="2200" dirty="0">
                <a:latin typeface="+mj-lt"/>
                <a:cs typeface="Arial" pitchFamily="34" charset="0"/>
              </a:rPr>
              <a:t>Calcule z</a:t>
            </a:r>
            <a:r>
              <a:rPr lang="pt-BR" sz="2200" baseline="-25000" dirty="0">
                <a:latin typeface="+mj-lt"/>
                <a:cs typeface="Arial" pitchFamily="34" charset="0"/>
              </a:rPr>
              <a:t>1</a:t>
            </a:r>
            <a:r>
              <a:rPr lang="pt-BR" sz="2200" dirty="0">
                <a:latin typeface="+mj-lt"/>
                <a:cs typeface="Arial" pitchFamily="34" charset="0"/>
              </a:rPr>
              <a:t> . z</a:t>
            </a:r>
            <a:r>
              <a:rPr lang="pt-BR" sz="2200" baseline="-25000" dirty="0">
                <a:latin typeface="+mj-lt"/>
                <a:cs typeface="Arial" pitchFamily="34" charset="0"/>
              </a:rPr>
              <a:t>2.</a:t>
            </a:r>
            <a:endParaRPr lang="pt-BR" sz="2200" dirty="0">
              <a:latin typeface="+mj-lt"/>
              <a:cs typeface="Arial" pitchFamily="34" charset="0"/>
            </a:endParaRPr>
          </a:p>
        </p:txBody>
      </p:sp>
      <p:graphicFrame>
        <p:nvGraphicFramePr>
          <p:cNvPr id="3" name="Object 6"/>
          <p:cNvGraphicFramePr>
            <a:graphicFrameLocks noChangeAspect="1"/>
          </p:cNvGraphicFramePr>
          <p:nvPr/>
        </p:nvGraphicFramePr>
        <p:xfrm>
          <a:off x="2124075" y="3756025"/>
          <a:ext cx="2665413" cy="752475"/>
        </p:xfrm>
        <a:graphic>
          <a:graphicData uri="http://schemas.openxmlformats.org/presentationml/2006/ole">
            <p:oleObj spid="_x0000_s8206" name="Equação" r:id="rId6" imgW="1524000" imgH="431800" progId="Equation.3">
              <p:embed/>
            </p:oleObj>
          </a:graphicData>
        </a:graphic>
      </p:graphicFrame>
      <p:sp>
        <p:nvSpPr>
          <p:cNvPr id="4" name="Retângulo 3"/>
          <p:cNvSpPr/>
          <p:nvPr/>
        </p:nvSpPr>
        <p:spPr>
          <a:xfrm>
            <a:off x="207963" y="1701800"/>
            <a:ext cx="2724150" cy="431800"/>
          </a:xfrm>
          <a:prstGeom prst="rect">
            <a:avLst/>
          </a:prstGeom>
        </p:spPr>
        <p:txBody>
          <a:bodyPr wrap="none">
            <a:spAutoFit/>
          </a:bodyPr>
          <a:lstStyle/>
          <a:p>
            <a:pPr marL="342900" indent="-342900" fontAlgn="auto">
              <a:spcBef>
                <a:spcPct val="50000"/>
              </a:spcBef>
              <a:spcAft>
                <a:spcPts val="0"/>
              </a:spcAft>
              <a:buClr>
                <a:srgbClr val="002060"/>
              </a:buClr>
              <a:buFont typeface="Wingdings" panose="05000000000000000000" pitchFamily="2" charset="2"/>
              <a:buChar char="v"/>
              <a:defRPr/>
            </a:pPr>
            <a:r>
              <a:rPr lang="pt-BR" sz="2200" dirty="0">
                <a:latin typeface="+mj-lt"/>
                <a:cs typeface="Arial" pitchFamily="34" charset="0"/>
              </a:rPr>
              <a:t>Dados os números:</a:t>
            </a:r>
          </a:p>
        </p:txBody>
      </p:sp>
      <p:sp>
        <p:nvSpPr>
          <p:cNvPr id="10" name="Retângulo 9"/>
          <p:cNvSpPr/>
          <p:nvPr/>
        </p:nvSpPr>
        <p:spPr bwMode="auto">
          <a:xfrm>
            <a:off x="611188" y="2774950"/>
            <a:ext cx="1444625" cy="431800"/>
          </a:xfrm>
          <a:prstGeom prst="rect">
            <a:avLst/>
          </a:prstGeom>
        </p:spPr>
        <p:txBody>
          <a:bodyPr wrap="none">
            <a:spAutoFit/>
          </a:bodyPr>
          <a:lstStyle/>
          <a:p>
            <a:pPr fontAlgn="auto">
              <a:spcBef>
                <a:spcPts val="0"/>
              </a:spcBef>
              <a:spcAft>
                <a:spcPts val="0"/>
              </a:spcAft>
              <a:defRPr/>
            </a:pPr>
            <a:r>
              <a:rPr lang="pt-BR" sz="2200" u="sng" dirty="0">
                <a:latin typeface="+mj-lt"/>
              </a:rPr>
              <a:t>Resolução</a:t>
            </a:r>
            <a:r>
              <a:rPr lang="pt-BR" sz="2200" dirty="0">
                <a:latin typeface="+mj-lt"/>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0"/>
                                          </p:stCondLst>
                                        </p:cTn>
                                        <p:tgtEl>
                                          <p:spTgt spid="5123"/>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P spid="4"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57200" y="1773238"/>
            <a:ext cx="8291513" cy="10795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Clr>
                <a:srgbClr val="002060"/>
              </a:buClr>
              <a:buFont typeface="Wingdings" panose="05000000000000000000" pitchFamily="2" charset="2"/>
              <a:buChar char="v"/>
              <a:defRPr/>
            </a:pPr>
            <a:r>
              <a:rPr lang="pt-BR" altLang="pt-BR" sz="2200" dirty="0" smtClean="0">
                <a:latin typeface="+mj-lt"/>
              </a:rPr>
              <a:t>Determine o  produto de z = 2(cos 112</a:t>
            </a:r>
            <a:r>
              <a:rPr lang="pt-BR" altLang="pt-BR" sz="2200" dirty="0" smtClean="0">
                <a:latin typeface="+mj-lt"/>
                <a:sym typeface="Symbol"/>
              </a:rPr>
              <a:t></a:t>
            </a:r>
            <a:r>
              <a:rPr lang="pt-BR" altLang="pt-BR" sz="2200" dirty="0" smtClean="0">
                <a:latin typeface="+mj-lt"/>
              </a:rPr>
              <a:t> + i </a:t>
            </a:r>
            <a:r>
              <a:rPr lang="pt-BR" altLang="pt-BR" sz="2200" dirty="0" err="1" smtClean="0">
                <a:latin typeface="+mj-lt"/>
              </a:rPr>
              <a:t>sen</a:t>
            </a:r>
            <a:r>
              <a:rPr lang="pt-BR" altLang="pt-BR" sz="2200" dirty="0" smtClean="0">
                <a:latin typeface="+mj-lt"/>
              </a:rPr>
              <a:t> 112</a:t>
            </a:r>
            <a:r>
              <a:rPr lang="pt-BR" altLang="pt-BR" sz="2200" dirty="0" smtClean="0">
                <a:latin typeface="+mj-lt"/>
                <a:sym typeface="Symbol"/>
              </a:rPr>
              <a:t></a:t>
            </a:r>
            <a:r>
              <a:rPr lang="pt-BR" altLang="pt-BR" sz="2200" dirty="0" smtClean="0">
                <a:latin typeface="+mj-lt"/>
              </a:rPr>
              <a:t>) por w = 3(cos 68</a:t>
            </a:r>
            <a:r>
              <a:rPr lang="pt-BR" altLang="pt-BR" sz="2200" dirty="0" smtClean="0">
                <a:latin typeface="+mj-lt"/>
                <a:sym typeface="Symbol"/>
              </a:rPr>
              <a:t></a:t>
            </a:r>
            <a:r>
              <a:rPr lang="pt-BR" altLang="pt-BR" sz="2200" dirty="0" smtClean="0">
                <a:latin typeface="+mj-lt"/>
              </a:rPr>
              <a:t> + i </a:t>
            </a:r>
            <a:r>
              <a:rPr lang="pt-BR" altLang="pt-BR" sz="2200" dirty="0" err="1" smtClean="0">
                <a:latin typeface="+mj-lt"/>
              </a:rPr>
              <a:t>sen</a:t>
            </a:r>
            <a:r>
              <a:rPr lang="pt-BR" altLang="pt-BR" sz="2200" dirty="0" smtClean="0">
                <a:latin typeface="+mj-lt"/>
              </a:rPr>
              <a:t> 68</a:t>
            </a:r>
            <a:r>
              <a:rPr lang="pt-BR" altLang="pt-BR" sz="2200" dirty="0" smtClean="0">
                <a:latin typeface="+mj-lt"/>
                <a:sym typeface="Symbol"/>
              </a:rPr>
              <a:t></a:t>
            </a:r>
            <a:r>
              <a:rPr lang="pt-BR" altLang="pt-BR" sz="2200" dirty="0" smtClean="0">
                <a:latin typeface="+mj-lt"/>
              </a:rPr>
              <a:t>).</a:t>
            </a:r>
            <a:endParaRPr lang="pt-BR" altLang="pt-BR" sz="2200" dirty="0">
              <a:latin typeface="+mj-lt"/>
            </a:endParaRPr>
          </a:p>
        </p:txBody>
      </p:sp>
      <p:sp>
        <p:nvSpPr>
          <p:cNvPr id="4" name="Text Box 34"/>
          <p:cNvSpPr txBox="1">
            <a:spLocks noChangeArrowheads="1"/>
          </p:cNvSpPr>
          <p:nvPr/>
        </p:nvSpPr>
        <p:spPr bwMode="auto">
          <a:xfrm>
            <a:off x="1008063" y="3360738"/>
            <a:ext cx="6192837" cy="576262"/>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err="1" smtClean="0">
                <a:latin typeface="+mj-lt"/>
              </a:rPr>
              <a:t>z.w</a:t>
            </a:r>
            <a:r>
              <a:rPr lang="pt-BR" altLang="pt-BR" sz="2200" dirty="0" smtClean="0">
                <a:latin typeface="+mj-lt"/>
              </a:rPr>
              <a:t> = 2.3 [cos (112</a:t>
            </a:r>
            <a:r>
              <a:rPr lang="pt-BR" altLang="pt-BR" sz="2200" dirty="0" smtClean="0">
                <a:latin typeface="+mj-lt"/>
                <a:sym typeface="Symbol"/>
              </a:rPr>
              <a:t></a:t>
            </a:r>
            <a:r>
              <a:rPr lang="pt-BR" altLang="pt-BR" sz="2200" dirty="0" smtClean="0">
                <a:latin typeface="+mj-lt"/>
              </a:rPr>
              <a:t> + 68</a:t>
            </a:r>
            <a:r>
              <a:rPr lang="pt-BR" altLang="pt-BR" sz="2200" dirty="0" smtClean="0">
                <a:latin typeface="+mj-lt"/>
                <a:sym typeface="Symbol"/>
              </a:rPr>
              <a:t></a:t>
            </a:r>
            <a:r>
              <a:rPr lang="pt-BR" altLang="pt-BR" sz="2200" dirty="0" smtClean="0">
                <a:latin typeface="+mj-lt"/>
              </a:rPr>
              <a:t>) + i </a:t>
            </a:r>
            <a:r>
              <a:rPr lang="pt-BR" altLang="pt-BR" sz="2200" dirty="0" err="1" smtClean="0">
                <a:latin typeface="+mj-lt"/>
              </a:rPr>
              <a:t>sen</a:t>
            </a:r>
            <a:r>
              <a:rPr lang="pt-BR" altLang="pt-BR" sz="2200" dirty="0" smtClean="0">
                <a:latin typeface="+mj-lt"/>
              </a:rPr>
              <a:t> (112</a:t>
            </a:r>
            <a:r>
              <a:rPr lang="pt-BR" altLang="pt-BR" sz="2200" dirty="0" smtClean="0">
                <a:latin typeface="+mj-lt"/>
                <a:sym typeface="Symbol"/>
              </a:rPr>
              <a:t></a:t>
            </a:r>
            <a:r>
              <a:rPr lang="pt-BR" altLang="pt-BR" sz="2200" dirty="0" smtClean="0">
                <a:latin typeface="+mj-lt"/>
              </a:rPr>
              <a:t> + 68</a:t>
            </a:r>
            <a:r>
              <a:rPr lang="pt-BR" altLang="pt-BR" sz="2200" dirty="0" smtClean="0">
                <a:latin typeface="+mj-lt"/>
                <a:sym typeface="Symbol"/>
              </a:rPr>
              <a:t></a:t>
            </a:r>
            <a:r>
              <a:rPr lang="pt-BR" altLang="pt-BR" sz="2200" dirty="0" smtClean="0">
                <a:latin typeface="+mj-lt"/>
              </a:rPr>
              <a:t>)]</a:t>
            </a:r>
            <a:endParaRPr lang="el-GR" altLang="pt-BR" sz="2200" baseline="30000" dirty="0" smtClean="0">
              <a:latin typeface="+mj-lt"/>
            </a:endParaRPr>
          </a:p>
        </p:txBody>
      </p:sp>
      <p:sp>
        <p:nvSpPr>
          <p:cNvPr id="5" name="Text Box 35"/>
          <p:cNvSpPr txBox="1">
            <a:spLocks noChangeArrowheads="1"/>
          </p:cNvSpPr>
          <p:nvPr/>
        </p:nvSpPr>
        <p:spPr bwMode="auto">
          <a:xfrm>
            <a:off x="1008063" y="4079875"/>
            <a:ext cx="4032250" cy="576263"/>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err="1" smtClean="0">
                <a:latin typeface="+mj-lt"/>
              </a:rPr>
              <a:t>z.w</a:t>
            </a:r>
            <a:r>
              <a:rPr lang="pt-BR" altLang="pt-BR" sz="2200" dirty="0" smtClean="0">
                <a:latin typeface="+mj-lt"/>
              </a:rPr>
              <a:t> = 6 (cos 180</a:t>
            </a:r>
            <a:r>
              <a:rPr lang="pt-BR" altLang="pt-BR" sz="2200" dirty="0" smtClean="0">
                <a:latin typeface="+mj-lt"/>
                <a:sym typeface="Symbol"/>
              </a:rPr>
              <a:t></a:t>
            </a:r>
            <a:r>
              <a:rPr lang="pt-BR" altLang="pt-BR" sz="2200" dirty="0" smtClean="0">
                <a:latin typeface="+mj-lt"/>
              </a:rPr>
              <a:t> + i </a:t>
            </a:r>
            <a:r>
              <a:rPr lang="pt-BR" altLang="pt-BR" sz="2200" dirty="0" err="1" smtClean="0">
                <a:latin typeface="+mj-lt"/>
              </a:rPr>
              <a:t>sen</a:t>
            </a:r>
            <a:r>
              <a:rPr lang="pt-BR" altLang="pt-BR" sz="2200" dirty="0" smtClean="0">
                <a:latin typeface="+mj-lt"/>
              </a:rPr>
              <a:t> 180</a:t>
            </a:r>
            <a:r>
              <a:rPr lang="pt-BR" altLang="pt-BR" sz="2200" dirty="0" smtClean="0">
                <a:latin typeface="+mj-lt"/>
                <a:sym typeface="Symbol"/>
              </a:rPr>
              <a:t></a:t>
            </a:r>
            <a:r>
              <a:rPr lang="pt-BR" altLang="pt-BR" sz="2200" dirty="0" smtClean="0">
                <a:latin typeface="+mj-lt"/>
              </a:rPr>
              <a:t>)</a:t>
            </a:r>
            <a:endParaRPr lang="el-GR" altLang="pt-BR" sz="2200" baseline="30000" dirty="0" smtClean="0">
              <a:latin typeface="+mj-lt"/>
            </a:endParaRPr>
          </a:p>
        </p:txBody>
      </p:sp>
      <p:sp>
        <p:nvSpPr>
          <p:cNvPr id="6" name="Text Box 36"/>
          <p:cNvSpPr txBox="1">
            <a:spLocks noChangeArrowheads="1"/>
          </p:cNvSpPr>
          <p:nvPr/>
        </p:nvSpPr>
        <p:spPr bwMode="auto">
          <a:xfrm>
            <a:off x="1008063" y="4729163"/>
            <a:ext cx="2592387" cy="576262"/>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err="1" smtClean="0">
                <a:latin typeface="+mj-lt"/>
              </a:rPr>
              <a:t>z.w</a:t>
            </a:r>
            <a:r>
              <a:rPr lang="pt-BR" altLang="pt-BR" sz="2200" dirty="0" smtClean="0">
                <a:latin typeface="+mj-lt"/>
              </a:rPr>
              <a:t> = 6 (–1  + 0i)</a:t>
            </a:r>
            <a:endParaRPr lang="el-GR" altLang="pt-BR" sz="2200" baseline="30000" dirty="0" smtClean="0">
              <a:latin typeface="+mj-lt"/>
            </a:endParaRPr>
          </a:p>
        </p:txBody>
      </p:sp>
      <p:sp>
        <p:nvSpPr>
          <p:cNvPr id="7" name="Text Box 37"/>
          <p:cNvSpPr txBox="1">
            <a:spLocks noChangeArrowheads="1"/>
          </p:cNvSpPr>
          <p:nvPr/>
        </p:nvSpPr>
        <p:spPr bwMode="auto">
          <a:xfrm>
            <a:off x="1116013" y="5373688"/>
            <a:ext cx="1273175" cy="476250"/>
          </a:xfrm>
          <a:prstGeom prst="rect">
            <a:avLst/>
          </a:prstGeom>
          <a:noFill/>
          <a:ln w="19050">
            <a:solidFill>
              <a:srgbClr val="FF0000"/>
            </a:solidFill>
            <a:miter lim="800000"/>
            <a:headEnd/>
            <a:tailEnd/>
          </a:ln>
          <a:effectLst/>
          <a:extLst>
            <a:ext uri="{909E8E84-426E-40DD-AFC4-6F175D3DCCD1}">
              <a14:hiddenFill xmlns:a14="http://schemas.microsoft.com/office/drawing/2010/main" xmlns="">
                <a:solidFill>
                  <a:srgbClr val="EBF7E9"/>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err="1" smtClean="0">
                <a:latin typeface="+mj-lt"/>
              </a:rPr>
              <a:t>z.w</a:t>
            </a:r>
            <a:r>
              <a:rPr lang="pt-BR" altLang="pt-BR" sz="2200" dirty="0" smtClean="0">
                <a:latin typeface="+mj-lt"/>
              </a:rPr>
              <a:t> =  –6 </a:t>
            </a:r>
            <a:endParaRPr lang="el-GR" altLang="pt-BR" sz="2200" baseline="30000" dirty="0" smtClean="0">
              <a:latin typeface="+mj-lt"/>
            </a:endParaRPr>
          </a:p>
        </p:txBody>
      </p:sp>
      <p:sp>
        <p:nvSpPr>
          <p:cNvPr id="8" name="Text Box 1026"/>
          <p:cNvSpPr txBox="1">
            <a:spLocks noChangeArrowheads="1"/>
          </p:cNvSpPr>
          <p:nvPr/>
        </p:nvSpPr>
        <p:spPr bwMode="auto">
          <a:xfrm>
            <a:off x="179388" y="1035050"/>
            <a:ext cx="8382000" cy="522288"/>
          </a:xfrm>
          <a:prstGeom prst="rect">
            <a:avLst/>
          </a:prstGeom>
          <a:noFill/>
          <a:ln w="9525">
            <a:noFill/>
            <a:miter lim="800000"/>
            <a:headEnd/>
            <a:tailEnd/>
          </a:ln>
        </p:spPr>
        <p:txBody>
          <a:bodyPr>
            <a:spAutoFit/>
          </a:bodyPr>
          <a:lstStyle/>
          <a:p>
            <a:pPr algn="ctr" fontAlgn="auto">
              <a:spcBef>
                <a:spcPct val="50000"/>
              </a:spcBef>
              <a:spcAft>
                <a:spcPts val="0"/>
              </a:spcAft>
              <a:defRPr/>
            </a:pPr>
            <a:r>
              <a:rPr lang="pt-BR" sz="2800" b="1" dirty="0">
                <a:latin typeface="+mj-lt"/>
                <a:cs typeface="Arial" pitchFamily="34" charset="0"/>
              </a:rPr>
              <a:t>Exemplo 2</a:t>
            </a:r>
            <a:endParaRPr lang="pt-BR" sz="2800" dirty="0">
              <a:latin typeface="+mj-lt"/>
              <a:cs typeface="Arial" pitchFamily="34" charset="0"/>
            </a:endParaRPr>
          </a:p>
        </p:txBody>
      </p:sp>
      <p:sp>
        <p:nvSpPr>
          <p:cNvPr id="9" name="Retângulo 8"/>
          <p:cNvSpPr/>
          <p:nvPr/>
        </p:nvSpPr>
        <p:spPr bwMode="auto">
          <a:xfrm>
            <a:off x="966788" y="2852738"/>
            <a:ext cx="1444625" cy="431800"/>
          </a:xfrm>
          <a:prstGeom prst="rect">
            <a:avLst/>
          </a:prstGeom>
        </p:spPr>
        <p:txBody>
          <a:bodyPr wrap="none">
            <a:spAutoFit/>
          </a:bodyPr>
          <a:lstStyle/>
          <a:p>
            <a:pPr fontAlgn="auto">
              <a:spcBef>
                <a:spcPts val="0"/>
              </a:spcBef>
              <a:spcAft>
                <a:spcPts val="0"/>
              </a:spcAft>
              <a:defRPr/>
            </a:pPr>
            <a:r>
              <a:rPr lang="pt-BR" sz="2200" u="sng" dirty="0">
                <a:latin typeface="+mj-lt"/>
              </a:rPr>
              <a:t>Resolução</a:t>
            </a:r>
            <a:r>
              <a:rPr lang="pt-BR" sz="2200" dirty="0">
                <a:latin typeface="+mj-l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animBg="1"/>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57200" y="1989138"/>
            <a:ext cx="8104188" cy="10795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Clr>
                <a:srgbClr val="002060"/>
              </a:buClr>
              <a:buFont typeface="Wingdings" panose="05000000000000000000" pitchFamily="2" charset="2"/>
              <a:buChar char="v"/>
              <a:defRPr/>
            </a:pPr>
            <a:r>
              <a:rPr lang="pt-BR" altLang="pt-BR" sz="2200" dirty="0" smtClean="0">
                <a:latin typeface="+mj-lt"/>
              </a:rPr>
              <a:t>Qual o produto de x = 4(cos 80</a:t>
            </a:r>
            <a:r>
              <a:rPr lang="pt-BR" altLang="pt-BR" sz="2200" dirty="0" smtClean="0">
                <a:latin typeface="+mj-lt"/>
                <a:sym typeface="Symbol"/>
              </a:rPr>
              <a:t></a:t>
            </a:r>
            <a:r>
              <a:rPr lang="pt-BR" altLang="pt-BR" sz="2200" dirty="0" smtClean="0">
                <a:latin typeface="+mj-lt"/>
              </a:rPr>
              <a:t> + i </a:t>
            </a:r>
            <a:r>
              <a:rPr lang="pt-BR" altLang="pt-BR" sz="2200" dirty="0" err="1" smtClean="0">
                <a:latin typeface="+mj-lt"/>
              </a:rPr>
              <a:t>sen</a:t>
            </a:r>
            <a:r>
              <a:rPr lang="pt-BR" altLang="pt-BR" sz="2200" dirty="0" smtClean="0">
                <a:latin typeface="+mj-lt"/>
              </a:rPr>
              <a:t> 80</a:t>
            </a:r>
            <a:r>
              <a:rPr lang="pt-BR" altLang="pt-BR" sz="2200" dirty="0" smtClean="0">
                <a:latin typeface="+mj-lt"/>
                <a:sym typeface="Symbol"/>
              </a:rPr>
              <a:t></a:t>
            </a:r>
            <a:r>
              <a:rPr lang="pt-BR" altLang="pt-BR" sz="2200" dirty="0" smtClean="0">
                <a:latin typeface="+mj-lt"/>
              </a:rPr>
              <a:t>) por y = cos 40</a:t>
            </a:r>
            <a:r>
              <a:rPr lang="pt-BR" altLang="pt-BR" sz="2200" dirty="0" smtClean="0">
                <a:latin typeface="+mj-lt"/>
                <a:sym typeface="Symbol"/>
              </a:rPr>
              <a:t></a:t>
            </a:r>
            <a:r>
              <a:rPr lang="pt-BR" altLang="pt-BR" sz="2200" dirty="0" smtClean="0">
                <a:latin typeface="+mj-lt"/>
              </a:rPr>
              <a:t> + i </a:t>
            </a:r>
            <a:r>
              <a:rPr lang="pt-BR" altLang="pt-BR" sz="2200" dirty="0" err="1" smtClean="0">
                <a:latin typeface="+mj-lt"/>
              </a:rPr>
              <a:t>sen</a:t>
            </a:r>
            <a:r>
              <a:rPr lang="pt-BR" altLang="pt-BR" sz="2200" dirty="0" smtClean="0">
                <a:latin typeface="+mj-lt"/>
              </a:rPr>
              <a:t> 40</a:t>
            </a:r>
            <a:r>
              <a:rPr lang="pt-BR" altLang="pt-BR" sz="2200" dirty="0" smtClean="0">
                <a:latin typeface="+mj-lt"/>
                <a:sym typeface="Symbol"/>
              </a:rPr>
              <a:t></a:t>
            </a:r>
            <a:r>
              <a:rPr lang="pt-BR" altLang="pt-BR" sz="2200" dirty="0">
                <a:latin typeface="+mj-lt"/>
                <a:sym typeface="Symbol"/>
              </a:rPr>
              <a:t>?</a:t>
            </a:r>
            <a:endParaRPr lang="pt-BR" altLang="pt-BR" sz="2200" dirty="0">
              <a:latin typeface="+mj-lt"/>
            </a:endParaRPr>
          </a:p>
        </p:txBody>
      </p:sp>
      <p:sp>
        <p:nvSpPr>
          <p:cNvPr id="4" name="Text Box 4"/>
          <p:cNvSpPr txBox="1">
            <a:spLocks noChangeArrowheads="1"/>
          </p:cNvSpPr>
          <p:nvPr/>
        </p:nvSpPr>
        <p:spPr bwMode="auto">
          <a:xfrm>
            <a:off x="1046163" y="3413125"/>
            <a:ext cx="6192837" cy="576263"/>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err="1" smtClean="0">
                <a:latin typeface="+mj-lt"/>
              </a:rPr>
              <a:t>x.y</a:t>
            </a:r>
            <a:r>
              <a:rPr lang="pt-BR" altLang="pt-BR" sz="2200" dirty="0" smtClean="0">
                <a:latin typeface="+mj-lt"/>
              </a:rPr>
              <a:t> = 4.1 [cos (80</a:t>
            </a:r>
            <a:r>
              <a:rPr lang="pt-BR" altLang="pt-BR" sz="2200" dirty="0" smtClean="0">
                <a:latin typeface="+mj-lt"/>
                <a:sym typeface="Symbol"/>
              </a:rPr>
              <a:t></a:t>
            </a:r>
            <a:r>
              <a:rPr lang="pt-BR" altLang="pt-BR" sz="2200" dirty="0" smtClean="0">
                <a:latin typeface="+mj-lt"/>
              </a:rPr>
              <a:t> + 40</a:t>
            </a:r>
            <a:r>
              <a:rPr lang="pt-BR" altLang="pt-BR" sz="2200" dirty="0" smtClean="0">
                <a:latin typeface="+mj-lt"/>
                <a:sym typeface="Symbol"/>
              </a:rPr>
              <a:t></a:t>
            </a:r>
            <a:r>
              <a:rPr lang="pt-BR" altLang="pt-BR" sz="2200" dirty="0" smtClean="0">
                <a:latin typeface="+mj-lt"/>
              </a:rPr>
              <a:t>) + i </a:t>
            </a:r>
            <a:r>
              <a:rPr lang="pt-BR" altLang="pt-BR" sz="2200" dirty="0" err="1" smtClean="0">
                <a:latin typeface="+mj-lt"/>
              </a:rPr>
              <a:t>sen</a:t>
            </a:r>
            <a:r>
              <a:rPr lang="pt-BR" altLang="pt-BR" sz="2200" dirty="0" smtClean="0">
                <a:latin typeface="+mj-lt"/>
              </a:rPr>
              <a:t> (80</a:t>
            </a:r>
            <a:r>
              <a:rPr lang="pt-BR" altLang="pt-BR" sz="2200" dirty="0" smtClean="0">
                <a:latin typeface="+mj-lt"/>
                <a:sym typeface="Symbol"/>
              </a:rPr>
              <a:t></a:t>
            </a:r>
            <a:r>
              <a:rPr lang="pt-BR" altLang="pt-BR" sz="2200" dirty="0" smtClean="0">
                <a:latin typeface="+mj-lt"/>
              </a:rPr>
              <a:t> + 40</a:t>
            </a:r>
            <a:r>
              <a:rPr lang="pt-BR" altLang="pt-BR" sz="2200" dirty="0" smtClean="0">
                <a:latin typeface="+mj-lt"/>
                <a:sym typeface="Symbol"/>
              </a:rPr>
              <a:t></a:t>
            </a:r>
            <a:r>
              <a:rPr lang="pt-BR" altLang="pt-BR" sz="2200" dirty="0" smtClean="0">
                <a:latin typeface="+mj-lt"/>
              </a:rPr>
              <a:t>)]</a:t>
            </a:r>
            <a:endParaRPr lang="el-GR" altLang="pt-BR" sz="2200" baseline="30000" dirty="0" smtClean="0">
              <a:latin typeface="+mj-lt"/>
            </a:endParaRPr>
          </a:p>
        </p:txBody>
      </p:sp>
      <p:sp>
        <p:nvSpPr>
          <p:cNvPr id="5" name="Text Box 5"/>
          <p:cNvSpPr txBox="1">
            <a:spLocks noChangeArrowheads="1"/>
          </p:cNvSpPr>
          <p:nvPr/>
        </p:nvSpPr>
        <p:spPr bwMode="auto">
          <a:xfrm>
            <a:off x="1047750" y="3956050"/>
            <a:ext cx="4535488" cy="576263"/>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err="1" smtClean="0">
                <a:latin typeface="+mj-lt"/>
              </a:rPr>
              <a:t>x.y</a:t>
            </a:r>
            <a:r>
              <a:rPr lang="pt-BR" altLang="pt-BR" sz="2200" dirty="0" smtClean="0">
                <a:latin typeface="+mj-lt"/>
              </a:rPr>
              <a:t> = 4 (cos 120</a:t>
            </a:r>
            <a:r>
              <a:rPr lang="pt-BR" altLang="pt-BR" sz="2200" dirty="0" smtClean="0">
                <a:latin typeface="+mj-lt"/>
                <a:sym typeface="Symbol"/>
              </a:rPr>
              <a:t></a:t>
            </a:r>
            <a:r>
              <a:rPr lang="pt-BR" altLang="pt-BR" sz="2200" dirty="0" smtClean="0">
                <a:latin typeface="+mj-lt"/>
              </a:rPr>
              <a:t> + i </a:t>
            </a:r>
            <a:r>
              <a:rPr lang="pt-BR" altLang="pt-BR" sz="2200" dirty="0" err="1" smtClean="0">
                <a:latin typeface="+mj-lt"/>
              </a:rPr>
              <a:t>sen</a:t>
            </a:r>
            <a:r>
              <a:rPr lang="pt-BR" altLang="pt-BR" sz="2200" dirty="0" smtClean="0">
                <a:latin typeface="+mj-lt"/>
              </a:rPr>
              <a:t> 120</a:t>
            </a:r>
            <a:r>
              <a:rPr lang="pt-BR" altLang="pt-BR" sz="2200" dirty="0" smtClean="0">
                <a:latin typeface="+mj-lt"/>
                <a:sym typeface="Symbol"/>
              </a:rPr>
              <a:t></a:t>
            </a:r>
            <a:r>
              <a:rPr lang="pt-BR" altLang="pt-BR" sz="2200" dirty="0" smtClean="0">
                <a:latin typeface="+mj-lt"/>
              </a:rPr>
              <a:t>)</a:t>
            </a:r>
            <a:endParaRPr lang="el-GR" altLang="pt-BR" sz="2200" baseline="30000" dirty="0" smtClean="0">
              <a:latin typeface="+mj-lt"/>
            </a:endParaRPr>
          </a:p>
        </p:txBody>
      </p:sp>
      <p:sp>
        <p:nvSpPr>
          <p:cNvPr id="6" name="Text Box 6"/>
          <p:cNvSpPr txBox="1">
            <a:spLocks noChangeArrowheads="1"/>
          </p:cNvSpPr>
          <p:nvPr/>
        </p:nvSpPr>
        <p:spPr bwMode="auto">
          <a:xfrm>
            <a:off x="1042988" y="4616450"/>
            <a:ext cx="2006600" cy="576263"/>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err="1" smtClean="0">
                <a:latin typeface="+mj-lt"/>
              </a:rPr>
              <a:t>x.y</a:t>
            </a:r>
            <a:r>
              <a:rPr lang="pt-BR" altLang="pt-BR" sz="2200" dirty="0" smtClean="0">
                <a:latin typeface="+mj-lt"/>
              </a:rPr>
              <a:t> = 4</a:t>
            </a:r>
            <a:endParaRPr lang="el-GR" altLang="pt-BR" sz="2200" baseline="30000" dirty="0" smtClean="0">
              <a:latin typeface="+mj-lt"/>
            </a:endParaRPr>
          </a:p>
        </p:txBody>
      </p:sp>
      <p:sp>
        <p:nvSpPr>
          <p:cNvPr id="7" name="Text Box 9"/>
          <p:cNvSpPr txBox="1">
            <a:spLocks noChangeArrowheads="1"/>
          </p:cNvSpPr>
          <p:nvPr/>
        </p:nvSpPr>
        <p:spPr bwMode="auto">
          <a:xfrm>
            <a:off x="3178175" y="4603750"/>
            <a:ext cx="519113" cy="430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smtClean="0">
                <a:latin typeface="+mj-lt"/>
                <a:sym typeface="Symbol"/>
              </a:rPr>
              <a:t></a:t>
            </a:r>
            <a:r>
              <a:rPr lang="pt-BR" altLang="pt-BR" sz="2200" dirty="0" smtClean="0">
                <a:latin typeface="+mj-lt"/>
              </a:rPr>
              <a:t>3</a:t>
            </a:r>
            <a:endParaRPr lang="pt-BR" altLang="pt-BR" sz="2200" baseline="30000" dirty="0" smtClean="0">
              <a:latin typeface="+mj-lt"/>
            </a:endParaRPr>
          </a:p>
        </p:txBody>
      </p:sp>
      <p:sp>
        <p:nvSpPr>
          <p:cNvPr id="8" name="Text Box 10"/>
          <p:cNvSpPr txBox="1">
            <a:spLocks noChangeArrowheads="1"/>
          </p:cNvSpPr>
          <p:nvPr/>
        </p:nvSpPr>
        <p:spPr bwMode="auto">
          <a:xfrm>
            <a:off x="3271838" y="4929188"/>
            <a:ext cx="490537" cy="430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2 </a:t>
            </a:r>
            <a:endParaRPr lang="pt-BR" altLang="pt-BR" sz="2200" baseline="-25000" smtClean="0">
              <a:latin typeface="+mj-lt"/>
            </a:endParaRPr>
          </a:p>
        </p:txBody>
      </p:sp>
      <p:sp>
        <p:nvSpPr>
          <p:cNvPr id="9" name="Line 11"/>
          <p:cNvSpPr>
            <a:spLocks noChangeShapeType="1"/>
          </p:cNvSpPr>
          <p:nvPr/>
        </p:nvSpPr>
        <p:spPr bwMode="auto">
          <a:xfrm>
            <a:off x="3203575" y="5000625"/>
            <a:ext cx="47783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pt-BR" sz="2200">
              <a:latin typeface="+mj-lt"/>
            </a:endParaRPr>
          </a:p>
        </p:txBody>
      </p:sp>
      <p:sp>
        <p:nvSpPr>
          <p:cNvPr id="11" name="Text Box 13"/>
          <p:cNvSpPr txBox="1">
            <a:spLocks noChangeArrowheads="1"/>
          </p:cNvSpPr>
          <p:nvPr/>
        </p:nvSpPr>
        <p:spPr bwMode="auto">
          <a:xfrm>
            <a:off x="2011363" y="4595813"/>
            <a:ext cx="519112" cy="430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–1</a:t>
            </a:r>
            <a:endParaRPr lang="pt-BR" altLang="pt-BR" sz="2200" baseline="30000" smtClean="0">
              <a:latin typeface="+mj-lt"/>
            </a:endParaRPr>
          </a:p>
        </p:txBody>
      </p:sp>
      <p:sp>
        <p:nvSpPr>
          <p:cNvPr id="12" name="Text Box 14"/>
          <p:cNvSpPr txBox="1">
            <a:spLocks noChangeArrowheads="1"/>
          </p:cNvSpPr>
          <p:nvPr/>
        </p:nvSpPr>
        <p:spPr bwMode="auto">
          <a:xfrm>
            <a:off x="2143125" y="4921250"/>
            <a:ext cx="490538" cy="430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2 </a:t>
            </a:r>
            <a:endParaRPr lang="pt-BR" altLang="pt-BR" sz="2200" baseline="-25000" smtClean="0">
              <a:latin typeface="+mj-lt"/>
            </a:endParaRPr>
          </a:p>
        </p:txBody>
      </p:sp>
      <p:sp>
        <p:nvSpPr>
          <p:cNvPr id="13" name="Line 15"/>
          <p:cNvSpPr>
            <a:spLocks noChangeShapeType="1"/>
          </p:cNvSpPr>
          <p:nvPr/>
        </p:nvSpPr>
        <p:spPr bwMode="auto">
          <a:xfrm>
            <a:off x="2074863" y="4992688"/>
            <a:ext cx="47783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pt-BR" sz="2200">
              <a:latin typeface="+mj-lt"/>
            </a:endParaRPr>
          </a:p>
        </p:txBody>
      </p:sp>
      <p:sp>
        <p:nvSpPr>
          <p:cNvPr id="14" name="AutoShape 16"/>
          <p:cNvSpPr>
            <a:spLocks noChangeArrowheads="1"/>
          </p:cNvSpPr>
          <p:nvPr/>
        </p:nvSpPr>
        <p:spPr bwMode="auto">
          <a:xfrm>
            <a:off x="2027238" y="4624388"/>
            <a:ext cx="1684337" cy="719137"/>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pt-BR" sz="2200">
              <a:latin typeface="+mj-lt"/>
            </a:endParaRPr>
          </a:p>
        </p:txBody>
      </p:sp>
      <p:sp>
        <p:nvSpPr>
          <p:cNvPr id="15" name="Text Box 17"/>
          <p:cNvSpPr txBox="1">
            <a:spLocks noChangeArrowheads="1"/>
          </p:cNvSpPr>
          <p:nvPr/>
        </p:nvSpPr>
        <p:spPr bwMode="auto">
          <a:xfrm>
            <a:off x="2573338" y="4695825"/>
            <a:ext cx="806450" cy="576263"/>
          </a:xfrm>
          <a:prstGeom prst="rect">
            <a:avLst/>
          </a:prstGeom>
          <a:noFill/>
          <a:ln>
            <a:noFill/>
          </a:ln>
          <a:effectLst/>
          <a:extLst>
            <a:ext uri="{909E8E84-426E-40DD-AFC4-6F175D3DCCD1}">
              <a14:hiddenFill xmlns:a14="http://schemas.microsoft.com/office/drawing/2010/main" xmlns="">
                <a:solidFill>
                  <a:srgbClr val="EBF7E9"/>
                </a:solidFill>
              </a14:hiddenFill>
            </a:ext>
            <a:ext uri="{91240B29-F687-4F45-9708-019B960494DF}">
              <a14:hiddenLine xmlns:a14="http://schemas.microsoft.com/office/drawing/2010/main" xmlns="" w="1905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smtClean="0">
                <a:latin typeface="+mj-lt"/>
              </a:rPr>
              <a:t>+  i.</a:t>
            </a:r>
            <a:endParaRPr lang="el-GR" altLang="pt-BR" sz="2200" baseline="30000" smtClean="0">
              <a:latin typeface="+mj-lt"/>
            </a:endParaRPr>
          </a:p>
        </p:txBody>
      </p:sp>
      <p:sp>
        <p:nvSpPr>
          <p:cNvPr id="16" name="Text Box 18"/>
          <p:cNvSpPr txBox="1">
            <a:spLocks noChangeArrowheads="1"/>
          </p:cNvSpPr>
          <p:nvPr/>
        </p:nvSpPr>
        <p:spPr bwMode="auto">
          <a:xfrm>
            <a:off x="1100138" y="5457825"/>
            <a:ext cx="1876425" cy="476250"/>
          </a:xfrm>
          <a:prstGeom prst="rect">
            <a:avLst/>
          </a:prstGeom>
          <a:noFill/>
          <a:ln w="19050">
            <a:solidFill>
              <a:srgbClr val="FF0000"/>
            </a:solidFill>
            <a:miter lim="800000"/>
            <a:headEnd/>
            <a:tailEnd/>
          </a:ln>
          <a:effectLst/>
          <a:extLst>
            <a:ext uri="{909E8E84-426E-40DD-AFC4-6F175D3DCCD1}">
              <a14:hiddenFill xmlns:a14="http://schemas.microsoft.com/office/drawing/2010/main" xmlns="">
                <a:solidFill>
                  <a:srgbClr val="EBF7E9"/>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marL="261938" indent="-261938">
              <a:defRPr>
                <a:solidFill>
                  <a:schemeClr val="tx1"/>
                </a:solidFill>
                <a:latin typeface="Garamond" pitchFamily="18" charset="0"/>
              </a:defRPr>
            </a:lvl1pPr>
            <a:lvl2pPr marL="542925">
              <a:defRPr>
                <a:solidFill>
                  <a:schemeClr val="tx1"/>
                </a:solidFill>
                <a:latin typeface="Garamond" pitchFamily="18" charset="0"/>
              </a:defRPr>
            </a:lvl2pPr>
            <a:lvl3pPr>
              <a:defRPr>
                <a:solidFill>
                  <a:schemeClr val="tx1"/>
                </a:solidFill>
                <a:latin typeface="Garamond" pitchFamily="18" charset="0"/>
              </a:defRPr>
            </a:lvl3pPr>
            <a:lvl4pPr>
              <a:defRPr>
                <a:solidFill>
                  <a:schemeClr val="tx1"/>
                </a:solidFill>
                <a:latin typeface="Garamond" pitchFamily="18" charset="0"/>
              </a:defRPr>
            </a:lvl4pPr>
            <a:lvl5pPr>
              <a:defRPr>
                <a:solidFill>
                  <a:schemeClr val="tx1"/>
                </a:solidFill>
                <a:latin typeface="Garamond" pitchFamily="18" charset="0"/>
              </a:defRPr>
            </a:lvl5pPr>
            <a:lvl6pPr fontAlgn="base">
              <a:spcBef>
                <a:spcPct val="0"/>
              </a:spcBef>
              <a:spcAft>
                <a:spcPct val="0"/>
              </a:spcAft>
              <a:defRPr>
                <a:solidFill>
                  <a:schemeClr val="tx1"/>
                </a:solidFill>
                <a:latin typeface="Garamond" pitchFamily="18" charset="0"/>
              </a:defRPr>
            </a:lvl6pPr>
            <a:lvl7pPr fontAlgn="base">
              <a:spcBef>
                <a:spcPct val="0"/>
              </a:spcBef>
              <a:spcAft>
                <a:spcPct val="0"/>
              </a:spcAft>
              <a:defRPr>
                <a:solidFill>
                  <a:schemeClr val="tx1"/>
                </a:solidFill>
                <a:latin typeface="Garamond" pitchFamily="18" charset="0"/>
              </a:defRPr>
            </a:lvl7pPr>
            <a:lvl8pPr fontAlgn="base">
              <a:spcBef>
                <a:spcPct val="0"/>
              </a:spcBef>
              <a:spcAft>
                <a:spcPct val="0"/>
              </a:spcAft>
              <a:defRPr>
                <a:solidFill>
                  <a:schemeClr val="tx1"/>
                </a:solidFill>
                <a:latin typeface="Garamond" pitchFamily="18" charset="0"/>
              </a:defRPr>
            </a:lvl8pPr>
            <a:lvl9pPr fontAlgn="base">
              <a:spcBef>
                <a:spcPct val="0"/>
              </a:spcBef>
              <a:spcAft>
                <a:spcPct val="0"/>
              </a:spcAft>
              <a:defRPr>
                <a:solidFill>
                  <a:schemeClr val="tx1"/>
                </a:solidFill>
                <a:latin typeface="Garamond" pitchFamily="18" charset="0"/>
              </a:defRPr>
            </a:lvl9pPr>
          </a:lstStyle>
          <a:p>
            <a:pPr algn="just">
              <a:buClr>
                <a:srgbClr val="3333CC"/>
              </a:buClr>
              <a:buSzPct val="90000"/>
              <a:buFont typeface="Wingdings" pitchFamily="2" charset="2"/>
              <a:buNone/>
              <a:defRPr/>
            </a:pPr>
            <a:r>
              <a:rPr lang="pt-BR" altLang="pt-BR" sz="2200" dirty="0" err="1" smtClean="0">
                <a:latin typeface="+mj-lt"/>
              </a:rPr>
              <a:t>x.y</a:t>
            </a:r>
            <a:r>
              <a:rPr lang="pt-BR" altLang="pt-BR" sz="2200" dirty="0" smtClean="0">
                <a:latin typeface="+mj-lt"/>
              </a:rPr>
              <a:t> = –2 + 2</a:t>
            </a:r>
            <a:r>
              <a:rPr lang="pt-BR" altLang="pt-BR" sz="2200" dirty="0" smtClean="0">
                <a:latin typeface="+mj-lt"/>
                <a:sym typeface="Symbol"/>
              </a:rPr>
              <a:t></a:t>
            </a:r>
            <a:r>
              <a:rPr lang="pt-BR" altLang="pt-BR" sz="2200" dirty="0" smtClean="0">
                <a:latin typeface="+mj-lt"/>
              </a:rPr>
              <a:t>3 i</a:t>
            </a:r>
            <a:endParaRPr lang="pt-BR" altLang="pt-BR" sz="2200" baseline="30000" dirty="0" smtClean="0">
              <a:latin typeface="+mj-lt"/>
            </a:endParaRPr>
          </a:p>
        </p:txBody>
      </p:sp>
      <p:sp>
        <p:nvSpPr>
          <p:cNvPr id="18" name="Text Box 1026"/>
          <p:cNvSpPr txBox="1">
            <a:spLocks noChangeArrowheads="1"/>
          </p:cNvSpPr>
          <p:nvPr/>
        </p:nvSpPr>
        <p:spPr bwMode="auto">
          <a:xfrm>
            <a:off x="179388" y="1035050"/>
            <a:ext cx="8382000" cy="522288"/>
          </a:xfrm>
          <a:prstGeom prst="rect">
            <a:avLst/>
          </a:prstGeom>
          <a:noFill/>
          <a:ln w="9525">
            <a:noFill/>
            <a:miter lim="800000"/>
            <a:headEnd/>
            <a:tailEnd/>
          </a:ln>
        </p:spPr>
        <p:txBody>
          <a:bodyPr>
            <a:spAutoFit/>
          </a:bodyPr>
          <a:lstStyle/>
          <a:p>
            <a:pPr algn="ctr" fontAlgn="auto">
              <a:spcBef>
                <a:spcPct val="50000"/>
              </a:spcBef>
              <a:spcAft>
                <a:spcPts val="0"/>
              </a:spcAft>
              <a:defRPr/>
            </a:pPr>
            <a:r>
              <a:rPr lang="pt-BR" sz="2800" b="1" dirty="0">
                <a:latin typeface="+mj-lt"/>
                <a:cs typeface="Arial" pitchFamily="34" charset="0"/>
              </a:rPr>
              <a:t>Exemplo 3</a:t>
            </a:r>
            <a:endParaRPr lang="pt-BR" sz="2800" dirty="0">
              <a:latin typeface="+mj-lt"/>
              <a:cs typeface="Arial" pitchFamily="34" charset="0"/>
            </a:endParaRPr>
          </a:p>
        </p:txBody>
      </p:sp>
      <p:sp>
        <p:nvSpPr>
          <p:cNvPr id="20" name="Retângulo 19"/>
          <p:cNvSpPr/>
          <p:nvPr/>
        </p:nvSpPr>
        <p:spPr bwMode="auto">
          <a:xfrm>
            <a:off x="966788" y="2852738"/>
            <a:ext cx="1444625" cy="431800"/>
          </a:xfrm>
          <a:prstGeom prst="rect">
            <a:avLst/>
          </a:prstGeom>
        </p:spPr>
        <p:txBody>
          <a:bodyPr wrap="none">
            <a:spAutoFit/>
          </a:bodyPr>
          <a:lstStyle/>
          <a:p>
            <a:pPr fontAlgn="auto">
              <a:spcBef>
                <a:spcPts val="0"/>
              </a:spcBef>
              <a:spcAft>
                <a:spcPts val="0"/>
              </a:spcAft>
              <a:defRPr/>
            </a:pPr>
            <a:r>
              <a:rPr lang="pt-BR" sz="2200" u="sng" dirty="0">
                <a:latin typeface="+mj-lt"/>
              </a:rPr>
              <a:t>Resolução</a:t>
            </a:r>
            <a:r>
              <a:rPr lang="pt-BR" sz="2200" dirty="0">
                <a:latin typeface="+mj-l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ppt_x</p:attrName>
                                        </p:attrNameLst>
                                      </p:cBhvr>
                                      <p:tavLst>
                                        <p:tav tm="0">
                                          <p:val>
                                            <p:strVal val="#ppt_x-.2"/>
                                          </p:val>
                                        </p:tav>
                                        <p:tav tm="100000">
                                          <p:val>
                                            <p:strVal val="#ppt_x"/>
                                          </p:val>
                                        </p:tav>
                                      </p:tavLst>
                                    </p:anim>
                                    <p:anim calcmode="lin" valueType="num">
                                      <p:cBhvr>
                                        <p:cTn id="8"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
                                        </p:tgtEl>
                                      </p:cBhvr>
                                    </p:animEffec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11" grpId="0"/>
      <p:bldP spid="12" grpId="0"/>
      <p:bldP spid="14" grpId="0" animBg="1"/>
      <p:bldP spid="15" grpId="0"/>
      <p:bldP spid="16" grpId="0" animBg="1"/>
      <p:bldP spid="18"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p:cNvGraphicFramePr>
            <a:graphicFrameLocks noChangeAspect="1"/>
          </p:cNvGraphicFramePr>
          <p:nvPr/>
        </p:nvGraphicFramePr>
        <p:xfrm>
          <a:off x="1044575" y="3213100"/>
          <a:ext cx="2200275" cy="760413"/>
        </p:xfrm>
        <a:graphic>
          <a:graphicData uri="http://schemas.openxmlformats.org/presentationml/2006/ole">
            <p:oleObj spid="_x0000_s11275" name="Equação" r:id="rId3" imgW="1358900" imgH="469900" progId="Equation.3">
              <p:embed/>
            </p:oleObj>
          </a:graphicData>
        </a:graphic>
      </p:graphicFrame>
      <p:sp>
        <p:nvSpPr>
          <p:cNvPr id="5" name="Rectangle 5"/>
          <p:cNvSpPr>
            <a:spLocks noChangeArrowheads="1"/>
          </p:cNvSpPr>
          <p:nvPr/>
        </p:nvSpPr>
        <p:spPr bwMode="auto">
          <a:xfrm>
            <a:off x="757238" y="2651125"/>
            <a:ext cx="5438775" cy="430213"/>
          </a:xfrm>
          <a:prstGeom prst="rect">
            <a:avLst/>
          </a:prstGeom>
          <a:noFill/>
          <a:ln w="9525">
            <a:noFill/>
            <a:miter lim="800000"/>
            <a:headEnd/>
            <a:tailEnd/>
          </a:ln>
        </p:spPr>
        <p:txBody>
          <a:bodyPr wrap="none" anchor="ctr">
            <a:spAutoFit/>
          </a:bodyPr>
          <a:lstStyle/>
          <a:p>
            <a:pPr>
              <a:defRPr/>
            </a:pPr>
            <a:r>
              <a:rPr lang="pt-BR" sz="2200" dirty="0">
                <a:latin typeface="+mj-lt"/>
              </a:rPr>
              <a:t>Vejamos o que acontece quando fazemos z/w:</a:t>
            </a:r>
          </a:p>
        </p:txBody>
      </p:sp>
      <p:graphicFrame>
        <p:nvGraphicFramePr>
          <p:cNvPr id="6" name="Objeto 5"/>
          <p:cNvGraphicFramePr>
            <a:graphicFrameLocks noChangeAspect="1"/>
          </p:cNvGraphicFramePr>
          <p:nvPr/>
        </p:nvGraphicFramePr>
        <p:xfrm>
          <a:off x="1044575" y="4005263"/>
          <a:ext cx="3617913" cy="760412"/>
        </p:xfrm>
        <a:graphic>
          <a:graphicData uri="http://schemas.openxmlformats.org/presentationml/2006/ole">
            <p:oleObj spid="_x0000_s11276" name="Equação" r:id="rId4" imgW="2235200" imgH="469900" progId="Equation.3">
              <p:embed/>
            </p:oleObj>
          </a:graphicData>
        </a:graphic>
      </p:graphicFrame>
      <p:graphicFrame>
        <p:nvGraphicFramePr>
          <p:cNvPr id="7" name="Objeto 6"/>
          <p:cNvGraphicFramePr>
            <a:graphicFrameLocks noChangeAspect="1"/>
          </p:cNvGraphicFramePr>
          <p:nvPr/>
        </p:nvGraphicFramePr>
        <p:xfrm>
          <a:off x="1066800" y="4868863"/>
          <a:ext cx="6088063" cy="760412"/>
        </p:xfrm>
        <a:graphic>
          <a:graphicData uri="http://schemas.openxmlformats.org/presentationml/2006/ole">
            <p:oleObj spid="_x0000_s11277" name="Equação" r:id="rId5" imgW="3759200" imgH="469900" progId="Equation.3">
              <p:embed/>
            </p:oleObj>
          </a:graphicData>
        </a:graphic>
      </p:graphicFrame>
      <p:graphicFrame>
        <p:nvGraphicFramePr>
          <p:cNvPr id="8" name="Objeto 7"/>
          <p:cNvGraphicFramePr>
            <a:graphicFrameLocks noChangeAspect="1"/>
          </p:cNvGraphicFramePr>
          <p:nvPr/>
        </p:nvGraphicFramePr>
        <p:xfrm>
          <a:off x="5651500" y="5516563"/>
          <a:ext cx="3022600" cy="760412"/>
        </p:xfrm>
        <a:graphic>
          <a:graphicData uri="http://schemas.openxmlformats.org/presentationml/2006/ole">
            <p:oleObj spid="_x0000_s11278" name="Equação" r:id="rId6" imgW="1866900" imgH="469900" progId="Equation.3">
              <p:embed/>
            </p:oleObj>
          </a:graphicData>
        </a:graphic>
      </p:graphicFrame>
      <p:sp>
        <p:nvSpPr>
          <p:cNvPr id="6151" name="Rectangle 4"/>
          <p:cNvSpPr>
            <a:spLocks noGrp="1" noRot="1" noChangeArrowheads="1"/>
          </p:cNvSpPr>
          <p:nvPr>
            <p:ph type="title"/>
          </p:nvPr>
        </p:nvSpPr>
        <p:spPr>
          <a:xfrm>
            <a:off x="165100" y="785813"/>
            <a:ext cx="8540750" cy="1143000"/>
          </a:xfrm>
        </p:spPr>
        <p:txBody>
          <a:bodyPr/>
          <a:lstStyle/>
          <a:p>
            <a:pPr eaLnBrk="1" hangingPunct="1"/>
            <a:r>
              <a:rPr lang="pt-BR" altLang="pt-BR" sz="2800" b="1" smtClean="0"/>
              <a:t>DIVISÃO NA FORMA TRIGONOMÉTRICA</a:t>
            </a:r>
            <a:br>
              <a:rPr lang="pt-BR" altLang="pt-BR" sz="2800" b="1" smtClean="0"/>
            </a:br>
            <a:endParaRPr lang="pt-BR" altLang="pt-BR" sz="2800" b="1" smtClean="0"/>
          </a:p>
        </p:txBody>
      </p:sp>
      <p:sp>
        <p:nvSpPr>
          <p:cNvPr id="11" name="Rectangle 5"/>
          <p:cNvSpPr>
            <a:spLocks noChangeArrowheads="1"/>
          </p:cNvSpPr>
          <p:nvPr/>
        </p:nvSpPr>
        <p:spPr bwMode="auto">
          <a:xfrm>
            <a:off x="511175" y="1620838"/>
            <a:ext cx="5300663" cy="768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marL="342900" indent="-342900" eaLnBrk="1" hangingPunct="1">
              <a:buClr>
                <a:srgbClr val="002060"/>
              </a:buClr>
              <a:buFont typeface="Wingdings" panose="05000000000000000000" pitchFamily="2" charset="2"/>
              <a:buChar char="v"/>
              <a:defRPr/>
            </a:pPr>
            <a:r>
              <a:rPr lang="pt-BR" altLang="pt-BR" sz="2200" dirty="0" smtClean="0">
                <a:latin typeface="+mj-lt"/>
              </a:rPr>
              <a:t>Sendo dados dois números z e w tais que:</a:t>
            </a:r>
            <a:br>
              <a:rPr lang="pt-BR" altLang="pt-BR" sz="2200" dirty="0" smtClean="0">
                <a:latin typeface="+mj-lt"/>
              </a:rPr>
            </a:br>
            <a:endParaRPr lang="pt-BR" altLang="pt-BR" sz="2200" dirty="0" smtClean="0">
              <a:latin typeface="+mj-lt"/>
            </a:endParaRPr>
          </a:p>
        </p:txBody>
      </p:sp>
      <p:graphicFrame>
        <p:nvGraphicFramePr>
          <p:cNvPr id="9" name="Objeto 8"/>
          <p:cNvGraphicFramePr>
            <a:graphicFrameLocks noChangeAspect="1"/>
          </p:cNvGraphicFramePr>
          <p:nvPr/>
        </p:nvGraphicFramePr>
        <p:xfrm>
          <a:off x="1060450" y="2119313"/>
          <a:ext cx="2192338" cy="430212"/>
        </p:xfrm>
        <a:graphic>
          <a:graphicData uri="http://schemas.openxmlformats.org/presentationml/2006/ole">
            <p:oleObj spid="_x0000_s11279" name="Equação" r:id="rId7" imgW="1295400" imgH="254000" progId="Equation.3">
              <p:embed/>
            </p:oleObj>
          </a:graphicData>
        </a:graphic>
      </p:graphicFrame>
      <p:graphicFrame>
        <p:nvGraphicFramePr>
          <p:cNvPr id="12" name="Objeto 11"/>
          <p:cNvGraphicFramePr>
            <a:graphicFrameLocks noChangeAspect="1"/>
          </p:cNvGraphicFramePr>
          <p:nvPr/>
        </p:nvGraphicFramePr>
        <p:xfrm>
          <a:off x="4400550" y="2108200"/>
          <a:ext cx="2278063" cy="430213"/>
        </p:xfrm>
        <a:graphic>
          <a:graphicData uri="http://schemas.openxmlformats.org/presentationml/2006/ole">
            <p:oleObj spid="_x0000_s11280" name="Equação" r:id="rId8" imgW="1345616" imgH="25389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6151"/>
                                        </p:tgtEl>
                                        <p:attrNameLst>
                                          <p:attrName>style.visibility</p:attrName>
                                        </p:attrNameLst>
                                      </p:cBhvr>
                                      <p:to>
                                        <p:strVal val="visible"/>
                                      </p:to>
                                    </p:set>
                                    <p:anim calcmode="lin" valueType="num">
                                      <p:cBhvr>
                                        <p:cTn id="7" dur="1000" fill="hold"/>
                                        <p:tgtEl>
                                          <p:spTgt spid="6151"/>
                                        </p:tgtEl>
                                        <p:attrNameLst>
                                          <p:attrName>ppt_x</p:attrName>
                                        </p:attrNameLst>
                                      </p:cBhvr>
                                      <p:tavLst>
                                        <p:tav tm="0">
                                          <p:val>
                                            <p:strVal val="#ppt_x-.2"/>
                                          </p:val>
                                        </p:tav>
                                        <p:tav tm="100000">
                                          <p:val>
                                            <p:strVal val="#ppt_x"/>
                                          </p:val>
                                        </p:tav>
                                      </p:tavLst>
                                    </p:anim>
                                    <p:anim calcmode="lin" valueType="num">
                                      <p:cBhvr>
                                        <p:cTn id="8" dur="1000" fill="hold"/>
                                        <p:tgtEl>
                                          <p:spTgt spid="6151"/>
                                        </p:tgtEl>
                                        <p:attrNameLst>
                                          <p:attrName>ppt_y</p:attrName>
                                        </p:attrNameLst>
                                      </p:cBhvr>
                                      <p:tavLst>
                                        <p:tav tm="0">
                                          <p:val>
                                            <p:strVal val="#ppt_y"/>
                                          </p:val>
                                        </p:tav>
                                        <p:tav tm="100000">
                                          <p:val>
                                            <p:strVal val="#ppt_y"/>
                                          </p:val>
                                        </p:tav>
                                      </p:tavLst>
                                    </p:anim>
                                    <p:animEffect transition="in" filter="wipe(right)" prLst="gradientSize: 0.1">
                                      <p:cBhvr>
                                        <p:cTn id="9" dur="1000"/>
                                        <p:tgtEl>
                                          <p:spTgt spid="6151"/>
                                        </p:tgtEl>
                                      </p:cBhvr>
                                    </p:animEffec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151" grpId="0"/>
      <p:bldP spid="11" grpId="0"/>
    </p:bldLst>
  </p:timing>
</p:sld>
</file>

<file path=ppt/theme/theme1.xml><?xml version="1.0" encoding="utf-8"?>
<a:theme xmlns:a="http://schemas.openxmlformats.org/drawingml/2006/main" name="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5252</TotalTime>
  <Words>1632</Words>
  <Application>Microsoft Office PowerPoint</Application>
  <PresentationFormat>Apresentação na tela (4:3)</PresentationFormat>
  <Paragraphs>230</Paragraphs>
  <Slides>30</Slides>
  <Notes>2</Notes>
  <HiddenSlides>0</HiddenSlides>
  <MMClips>0</MMClips>
  <ScaleCrop>false</ScaleCrop>
  <HeadingPairs>
    <vt:vector size="6" baseType="variant">
      <vt:variant>
        <vt:lpstr>Tema</vt:lpstr>
      </vt:variant>
      <vt:variant>
        <vt:i4>1</vt:i4>
      </vt:variant>
      <vt:variant>
        <vt:lpstr>Servidores OLE incorporados</vt:lpstr>
      </vt:variant>
      <vt:variant>
        <vt:i4>2</vt:i4>
      </vt:variant>
      <vt:variant>
        <vt:lpstr>Títulos de slides</vt:lpstr>
      </vt:variant>
      <vt:variant>
        <vt:i4>30</vt:i4>
      </vt:variant>
    </vt:vector>
  </HeadingPairs>
  <TitlesOfParts>
    <vt:vector size="33" baseType="lpstr">
      <vt:lpstr>Personalizar design</vt:lpstr>
      <vt:lpstr>Equação</vt:lpstr>
      <vt:lpstr>Equation</vt:lpstr>
      <vt:lpstr>Slide 1</vt:lpstr>
      <vt:lpstr>Slide 2</vt:lpstr>
      <vt:lpstr>Slide 3</vt:lpstr>
      <vt:lpstr>Slide 4</vt:lpstr>
      <vt:lpstr>Slide 5</vt:lpstr>
      <vt:lpstr>Slide 6</vt:lpstr>
      <vt:lpstr>Slide 7</vt:lpstr>
      <vt:lpstr>Slide 8</vt:lpstr>
      <vt:lpstr>DIVISÃO NA FORMA TRIGONOMÉTRICA </vt:lpstr>
      <vt:lpstr>Slide 10</vt:lpstr>
      <vt:lpstr>Slide 11</vt:lpstr>
      <vt:lpstr>Slide 12</vt:lpstr>
      <vt:lpstr>POTENCIAÇÃO NA FORMA TRIGONOMÉTRICA 1ª Fórmula de De Moivre </vt:lpstr>
      <vt:lpstr>Slide 14</vt:lpstr>
      <vt:lpstr>Slide 15</vt:lpstr>
      <vt:lpstr>Slide 16</vt:lpstr>
      <vt:lpstr>Slide 17</vt:lpstr>
      <vt:lpstr>Slide 18</vt:lpstr>
      <vt:lpstr>Slide 19</vt:lpstr>
      <vt:lpstr>RADICIAÇÃO NA FORMA TRIGONOMÉTRICA 2ª Fórmula de De Moivre </vt:lpstr>
      <vt:lpstr>Slide 21</vt:lpstr>
      <vt:lpstr>Slide 22</vt:lpstr>
      <vt:lpstr>Slide 23</vt:lpstr>
      <vt:lpstr>Slide 24</vt:lpstr>
      <vt:lpstr>Slide 25</vt:lpstr>
      <vt:lpstr>Slide 26</vt:lpstr>
      <vt:lpstr>Slide 27</vt:lpstr>
      <vt:lpstr>Slide 28</vt:lpstr>
      <vt:lpstr>EXTRAS</vt:lpstr>
      <vt:lpstr>REFERÊNCIAS</vt:lpstr>
    </vt:vector>
  </TitlesOfParts>
  <Company>Comp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Operações na forma trigonométrica dos números complexos</dc:title>
  <dc:creator>Marcela</dc:creator>
  <cp:lastModifiedBy>Positivo Master</cp:lastModifiedBy>
  <cp:revision>3127</cp:revision>
  <dcterms:created xsi:type="dcterms:W3CDTF">2007-03-17T11:02:52Z</dcterms:created>
  <dcterms:modified xsi:type="dcterms:W3CDTF">2015-10-06T15:21:54Z</dcterms:modified>
</cp:coreProperties>
</file>