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300" r:id="rId4"/>
    <p:sldId id="256" r:id="rId5"/>
    <p:sldId id="280" r:id="rId6"/>
    <p:sldId id="290" r:id="rId7"/>
    <p:sldId id="291" r:id="rId8"/>
    <p:sldId id="292" r:id="rId9"/>
    <p:sldId id="259" r:id="rId10"/>
    <p:sldId id="296" r:id="rId11"/>
    <p:sldId id="297" r:id="rId12"/>
    <p:sldId id="298" r:id="rId13"/>
    <p:sldId id="299" r:id="rId14"/>
    <p:sldId id="281" r:id="rId15"/>
    <p:sldId id="293" r:id="rId16"/>
    <p:sldId id="294" r:id="rId17"/>
    <p:sldId id="295" r:id="rId18"/>
    <p:sldId id="285" r:id="rId19"/>
    <p:sldId id="307" r:id="rId20"/>
    <p:sldId id="308" r:id="rId21"/>
    <p:sldId id="309" r:id="rId22"/>
    <p:sldId id="310" r:id="rId23"/>
    <p:sldId id="303" r:id="rId24"/>
    <p:sldId id="304" r:id="rId25"/>
    <p:sldId id="311" r:id="rId26"/>
    <p:sldId id="27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1759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723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544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2027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1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5641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88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1896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920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0950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6697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682D-C6EA-4EF9-B60B-7A6695DB4321}" type="datetimeFigureOut">
              <a:rPr lang="pt-BR" smtClean="0"/>
              <a:pPr/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F34A-03ED-40DD-A1BD-80748AE563D5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6"/>
          <p:cNvSpPr txBox="1">
            <a:spLocks noChangeArrowheads="1"/>
          </p:cNvSpPr>
          <p:nvPr userDrawn="1"/>
        </p:nvSpPr>
        <p:spPr bwMode="auto">
          <a:xfrm>
            <a:off x="107504" y="37447"/>
            <a:ext cx="50674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b="1" dirty="0" smtClean="0">
                <a:solidFill>
                  <a:schemeClr val="bg1"/>
                </a:solidFill>
              </a:rPr>
              <a:t>Matemática, 3º ano, </a:t>
            </a:r>
            <a:r>
              <a:rPr lang="pt-BR" altLang="pt-BR" sz="1800" b="1" kern="120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Polinômios: Operações adição e subtração</a:t>
            </a:r>
            <a:endParaRPr lang="pt-BR" alt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5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xaki.com.br/download/geogebra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silescola.com/matematica/adicao-subtracao-polinomios.htm" TargetMode="External"/><Relationship Id="rId2" Type="http://schemas.openxmlformats.org/officeDocument/2006/relationships/hyperlink" Target="http://www.infoescola.com/matematica/adicao-subtracao-e-multiplicacao-de-polinomio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lunosonline.com.br/matematica/adicao-subtracao-polinomios.html" TargetMode="External"/><Relationship Id="rId4" Type="http://schemas.openxmlformats.org/officeDocument/2006/relationships/hyperlink" Target="http://www.brasilescola.com/matematica/adicao-subtracao-e-multiplicacao-de-polinomios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1258888" y="3386138"/>
            <a:ext cx="7739062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4000" i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pt-BR" altLang="pt-BR" sz="4000" i="1" dirty="0">
                <a:solidFill>
                  <a:schemeClr val="bg1"/>
                </a:solidFill>
              </a:rPr>
              <a:t>MATEMÁTICA E SUAS TECNOLOGIAS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i="1" dirty="0">
                <a:solidFill>
                  <a:schemeClr val="bg1"/>
                </a:solidFill>
              </a:rPr>
              <a:t>Ensino Médio, 3º ano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000" i="1" dirty="0">
                <a:solidFill>
                  <a:schemeClr val="bg1"/>
                </a:solidFill>
              </a:rPr>
              <a:t>Polinômios: Operações </a:t>
            </a:r>
            <a:r>
              <a:rPr lang="pt-BR" altLang="pt-BR" sz="4000" i="1" dirty="0" smtClean="0">
                <a:solidFill>
                  <a:schemeClr val="bg1"/>
                </a:solidFill>
              </a:rPr>
              <a:t>adição e subtração</a:t>
            </a:r>
            <a:endParaRPr lang="pt-BR" altLang="pt-BR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41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74560" y="981889"/>
            <a:ext cx="5105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</a:pPr>
            <a:r>
              <a:rPr lang="pt-BR" sz="2200" b="1" dirty="0" smtClean="0"/>
              <a:t>P1. </a:t>
            </a:r>
            <a:r>
              <a:rPr lang="pt-BR" sz="2200" b="1" u="sng" dirty="0" smtClean="0"/>
              <a:t>Comutativa</a:t>
            </a:r>
            <a:r>
              <a:rPr lang="pt-BR" sz="2200" b="1" dirty="0" smtClean="0"/>
              <a:t>: </a:t>
            </a:r>
            <a:r>
              <a:rPr lang="pt-BR" sz="2200" dirty="0" smtClean="0">
                <a:solidFill>
                  <a:srgbClr val="FF0000"/>
                </a:solidFill>
              </a:rPr>
              <a:t>P(x</a:t>
            </a:r>
            <a:r>
              <a:rPr lang="pt-BR" sz="2200" dirty="0">
                <a:solidFill>
                  <a:srgbClr val="FF0000"/>
                </a:solidFill>
              </a:rPr>
              <a:t>) + Q(x) = Q(x) + P(x)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544" y="1628800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 smtClean="0"/>
              <a:t>Dados os polinômios P(x</a:t>
            </a:r>
            <a:r>
              <a:rPr lang="pt-BR" sz="2200" dirty="0"/>
              <a:t>) = 8x</a:t>
            </a:r>
            <a:r>
              <a:rPr lang="pt-BR" sz="2200" baseline="30000" dirty="0"/>
              <a:t>5</a:t>
            </a:r>
            <a:r>
              <a:rPr lang="pt-BR" sz="2200" dirty="0"/>
              <a:t> + 4x</a:t>
            </a:r>
            <a:r>
              <a:rPr lang="pt-BR" sz="2200" baseline="30000" dirty="0"/>
              <a:t>4</a:t>
            </a:r>
            <a:r>
              <a:rPr lang="pt-BR" sz="2200" dirty="0"/>
              <a:t> + 7x</a:t>
            </a:r>
            <a:r>
              <a:rPr lang="pt-BR" sz="2200" baseline="30000" dirty="0"/>
              <a:t>3</a:t>
            </a:r>
            <a:r>
              <a:rPr lang="pt-BR" sz="2200" dirty="0"/>
              <a:t> – 12x</a:t>
            </a:r>
            <a:r>
              <a:rPr lang="pt-BR" sz="2200" baseline="30000" dirty="0"/>
              <a:t>2</a:t>
            </a:r>
            <a:r>
              <a:rPr lang="pt-BR" sz="2200" dirty="0"/>
              <a:t> – 3x – 9 e Q(x) = x</a:t>
            </a:r>
            <a:r>
              <a:rPr lang="pt-BR" sz="2200" baseline="30000" dirty="0"/>
              <a:t>5</a:t>
            </a:r>
            <a:r>
              <a:rPr lang="pt-BR" sz="2200" dirty="0"/>
              <a:t> + 2x</a:t>
            </a:r>
            <a:r>
              <a:rPr lang="pt-BR" sz="2200" baseline="30000" dirty="0"/>
              <a:t>4</a:t>
            </a:r>
            <a:r>
              <a:rPr lang="pt-BR" sz="2200" dirty="0"/>
              <a:t> – 2x</a:t>
            </a:r>
            <a:r>
              <a:rPr lang="pt-BR" sz="2200" baseline="30000" dirty="0"/>
              <a:t>3</a:t>
            </a:r>
            <a:r>
              <a:rPr lang="pt-BR" sz="2200" dirty="0"/>
              <a:t> + 8x</a:t>
            </a:r>
            <a:r>
              <a:rPr lang="pt-BR" sz="2200" baseline="30000" dirty="0"/>
              <a:t>2</a:t>
            </a:r>
            <a:r>
              <a:rPr lang="pt-BR" sz="2200" dirty="0"/>
              <a:t> – 6x + 12.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853633" y="2491705"/>
            <a:ext cx="810742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900" dirty="0"/>
              <a:t>P(x) + Q(x) </a:t>
            </a:r>
          </a:p>
          <a:p>
            <a:pPr>
              <a:lnSpc>
                <a:spcPct val="150000"/>
              </a:lnSpc>
            </a:pPr>
            <a:r>
              <a:rPr lang="fr-FR" sz="1900" dirty="0" smtClean="0"/>
              <a:t>(</a:t>
            </a:r>
            <a:r>
              <a:rPr lang="fr-FR" sz="1900" dirty="0"/>
              <a:t>8x</a:t>
            </a:r>
            <a:r>
              <a:rPr lang="fr-FR" sz="1900" baseline="30000" dirty="0"/>
              <a:t>5</a:t>
            </a:r>
            <a:r>
              <a:rPr lang="fr-FR" sz="1900" dirty="0"/>
              <a:t> + 4x</a:t>
            </a:r>
            <a:r>
              <a:rPr lang="fr-FR" sz="1900" baseline="30000" dirty="0"/>
              <a:t>4</a:t>
            </a:r>
            <a:r>
              <a:rPr lang="fr-FR" sz="1900" dirty="0"/>
              <a:t> + 7x</a:t>
            </a:r>
            <a:r>
              <a:rPr lang="fr-FR" sz="1900" baseline="30000" dirty="0"/>
              <a:t>3</a:t>
            </a:r>
            <a:r>
              <a:rPr lang="fr-FR" sz="1900" dirty="0"/>
              <a:t> – 12x</a:t>
            </a:r>
            <a:r>
              <a:rPr lang="fr-FR" sz="1900" baseline="30000" dirty="0"/>
              <a:t>2</a:t>
            </a:r>
            <a:r>
              <a:rPr lang="fr-FR" sz="1900" dirty="0"/>
              <a:t> – 3x – 9) + ( x</a:t>
            </a:r>
            <a:r>
              <a:rPr lang="fr-FR" sz="1900" baseline="30000" dirty="0"/>
              <a:t>5</a:t>
            </a:r>
            <a:r>
              <a:rPr lang="fr-FR" sz="1900" dirty="0"/>
              <a:t> + 2x</a:t>
            </a:r>
            <a:r>
              <a:rPr lang="fr-FR" sz="1900" baseline="30000" dirty="0"/>
              <a:t>4</a:t>
            </a:r>
            <a:r>
              <a:rPr lang="fr-FR" sz="1900" dirty="0"/>
              <a:t> – 2x</a:t>
            </a:r>
            <a:r>
              <a:rPr lang="fr-FR" sz="1900" baseline="30000" dirty="0"/>
              <a:t>3</a:t>
            </a:r>
            <a:r>
              <a:rPr lang="fr-FR" sz="1900" dirty="0"/>
              <a:t> + 8x</a:t>
            </a:r>
            <a:r>
              <a:rPr lang="fr-FR" sz="1900" baseline="30000" dirty="0"/>
              <a:t>2</a:t>
            </a:r>
            <a:r>
              <a:rPr lang="fr-FR" sz="1900" dirty="0"/>
              <a:t> – 6x + 12</a:t>
            </a:r>
            <a:r>
              <a:rPr lang="fr-FR" sz="1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1900" dirty="0" smtClean="0"/>
              <a:t>(</a:t>
            </a:r>
            <a:r>
              <a:rPr lang="fr-FR" sz="1900" dirty="0"/>
              <a:t>8x</a:t>
            </a:r>
            <a:r>
              <a:rPr lang="fr-FR" sz="1900" baseline="30000" dirty="0"/>
              <a:t>5</a:t>
            </a:r>
            <a:r>
              <a:rPr lang="fr-FR" sz="1900" dirty="0"/>
              <a:t> + x</a:t>
            </a:r>
            <a:r>
              <a:rPr lang="fr-FR" sz="1900" baseline="30000" dirty="0"/>
              <a:t>5</a:t>
            </a:r>
            <a:r>
              <a:rPr lang="fr-FR" sz="1900" dirty="0"/>
              <a:t> ) + ( 4x</a:t>
            </a:r>
            <a:r>
              <a:rPr lang="fr-FR" sz="1900" baseline="30000" dirty="0"/>
              <a:t>4</a:t>
            </a:r>
            <a:r>
              <a:rPr lang="fr-FR" sz="1900" dirty="0"/>
              <a:t> + 2x</a:t>
            </a:r>
            <a:r>
              <a:rPr lang="fr-FR" sz="1900" baseline="30000" dirty="0"/>
              <a:t>4</a:t>
            </a:r>
            <a:r>
              <a:rPr lang="fr-FR" sz="1900" dirty="0"/>
              <a:t> ) + ( 7x</a:t>
            </a:r>
            <a:r>
              <a:rPr lang="fr-FR" sz="1900" baseline="30000" dirty="0"/>
              <a:t>3</a:t>
            </a:r>
            <a:r>
              <a:rPr lang="fr-FR" sz="1900" dirty="0"/>
              <a:t> – 2x</a:t>
            </a:r>
            <a:r>
              <a:rPr lang="fr-FR" sz="1900" baseline="30000" dirty="0"/>
              <a:t>3</a:t>
            </a:r>
            <a:r>
              <a:rPr lang="fr-FR" sz="1900" dirty="0"/>
              <a:t> ) + (– 12x</a:t>
            </a:r>
            <a:r>
              <a:rPr lang="fr-FR" sz="1900" baseline="30000" dirty="0"/>
              <a:t>2</a:t>
            </a:r>
            <a:r>
              <a:rPr lang="fr-FR" sz="1900" dirty="0"/>
              <a:t> + 8x</a:t>
            </a:r>
            <a:r>
              <a:rPr lang="fr-FR" sz="1900" baseline="30000" dirty="0"/>
              <a:t>2</a:t>
            </a:r>
            <a:r>
              <a:rPr lang="fr-FR" sz="1900" dirty="0"/>
              <a:t> ) + (– 3x – 6x) + ( – 9 + 12</a:t>
            </a:r>
            <a:r>
              <a:rPr lang="fr-FR" sz="1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1900" dirty="0" smtClean="0">
                <a:solidFill>
                  <a:srgbClr val="FF0000"/>
                </a:solidFill>
              </a:rPr>
              <a:t>9x</a:t>
            </a:r>
            <a:r>
              <a:rPr lang="fr-FR" sz="1900" baseline="30000" dirty="0" smtClean="0">
                <a:solidFill>
                  <a:srgbClr val="FF0000"/>
                </a:solidFill>
              </a:rPr>
              <a:t>5</a:t>
            </a:r>
            <a:r>
              <a:rPr lang="fr-FR" sz="1900" dirty="0" smtClean="0">
                <a:solidFill>
                  <a:srgbClr val="FF0000"/>
                </a:solidFill>
              </a:rPr>
              <a:t> </a:t>
            </a:r>
            <a:r>
              <a:rPr lang="fr-FR" sz="1900" dirty="0">
                <a:solidFill>
                  <a:srgbClr val="FF0000"/>
                </a:solidFill>
              </a:rPr>
              <a:t>+ 6x</a:t>
            </a:r>
            <a:r>
              <a:rPr lang="fr-FR" sz="1900" baseline="30000" dirty="0">
                <a:solidFill>
                  <a:srgbClr val="FF0000"/>
                </a:solidFill>
              </a:rPr>
              <a:t>4</a:t>
            </a:r>
            <a:r>
              <a:rPr lang="fr-FR" sz="1900" dirty="0">
                <a:solidFill>
                  <a:srgbClr val="FF0000"/>
                </a:solidFill>
              </a:rPr>
              <a:t> + 5x</a:t>
            </a:r>
            <a:r>
              <a:rPr lang="fr-FR" sz="1900" baseline="30000" dirty="0">
                <a:solidFill>
                  <a:srgbClr val="FF0000"/>
                </a:solidFill>
              </a:rPr>
              <a:t>3</a:t>
            </a:r>
            <a:r>
              <a:rPr lang="fr-FR" sz="1900" dirty="0">
                <a:solidFill>
                  <a:srgbClr val="FF0000"/>
                </a:solidFill>
              </a:rPr>
              <a:t> – 4x</a:t>
            </a:r>
            <a:r>
              <a:rPr lang="fr-FR" sz="1900" baseline="30000" dirty="0">
                <a:solidFill>
                  <a:srgbClr val="FF0000"/>
                </a:solidFill>
              </a:rPr>
              <a:t>2</a:t>
            </a:r>
            <a:r>
              <a:rPr lang="fr-FR" sz="1900" dirty="0">
                <a:solidFill>
                  <a:srgbClr val="FF0000"/>
                </a:solidFill>
              </a:rPr>
              <a:t> – 9x + 3</a:t>
            </a:r>
            <a:endParaRPr lang="pt-BR" sz="1900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57061" y="4363913"/>
            <a:ext cx="810742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900" dirty="0" smtClean="0"/>
              <a:t>Q(x</a:t>
            </a:r>
            <a:r>
              <a:rPr lang="fr-FR" sz="1900" dirty="0"/>
              <a:t>) </a:t>
            </a:r>
            <a:r>
              <a:rPr lang="fr-FR" sz="1900" dirty="0" smtClean="0"/>
              <a:t>+</a:t>
            </a:r>
            <a:r>
              <a:rPr lang="fr-FR" sz="1900" dirty="0"/>
              <a:t> P(x</a:t>
            </a:r>
            <a:r>
              <a:rPr lang="fr-FR" sz="1900" dirty="0" smtClean="0"/>
              <a:t>)</a:t>
            </a:r>
            <a:endParaRPr lang="fr-FR" sz="1900" dirty="0"/>
          </a:p>
          <a:p>
            <a:pPr>
              <a:lnSpc>
                <a:spcPct val="150000"/>
              </a:lnSpc>
            </a:pPr>
            <a:r>
              <a:rPr lang="fr-FR" sz="1900" dirty="0" smtClean="0"/>
              <a:t>( </a:t>
            </a:r>
            <a:r>
              <a:rPr lang="fr-FR" sz="1900" dirty="0"/>
              <a:t>x</a:t>
            </a:r>
            <a:r>
              <a:rPr lang="fr-FR" sz="1900" baseline="30000" dirty="0"/>
              <a:t>5</a:t>
            </a:r>
            <a:r>
              <a:rPr lang="fr-FR" sz="1900" dirty="0"/>
              <a:t> + 2x</a:t>
            </a:r>
            <a:r>
              <a:rPr lang="fr-FR" sz="1900" baseline="30000" dirty="0"/>
              <a:t>4</a:t>
            </a:r>
            <a:r>
              <a:rPr lang="fr-FR" sz="1900" dirty="0"/>
              <a:t> – 2x</a:t>
            </a:r>
            <a:r>
              <a:rPr lang="fr-FR" sz="1900" baseline="30000" dirty="0"/>
              <a:t>3</a:t>
            </a:r>
            <a:r>
              <a:rPr lang="fr-FR" sz="1900" dirty="0"/>
              <a:t> + 8x</a:t>
            </a:r>
            <a:r>
              <a:rPr lang="fr-FR" sz="1900" baseline="30000" dirty="0"/>
              <a:t>2</a:t>
            </a:r>
            <a:r>
              <a:rPr lang="fr-FR" sz="1900" dirty="0"/>
              <a:t> – 6x + 12</a:t>
            </a:r>
            <a:r>
              <a:rPr lang="fr-FR" sz="1900" dirty="0" smtClean="0"/>
              <a:t>) + </a:t>
            </a:r>
            <a:r>
              <a:rPr lang="fr-FR" sz="1900" dirty="0"/>
              <a:t>(8x</a:t>
            </a:r>
            <a:r>
              <a:rPr lang="fr-FR" sz="1900" baseline="30000" dirty="0"/>
              <a:t>5</a:t>
            </a:r>
            <a:r>
              <a:rPr lang="fr-FR" sz="1900" dirty="0"/>
              <a:t> + 4x</a:t>
            </a:r>
            <a:r>
              <a:rPr lang="fr-FR" sz="1900" baseline="30000" dirty="0"/>
              <a:t>4</a:t>
            </a:r>
            <a:r>
              <a:rPr lang="fr-FR" sz="1900" dirty="0"/>
              <a:t> + 7x</a:t>
            </a:r>
            <a:r>
              <a:rPr lang="fr-FR" sz="1900" baseline="30000" dirty="0"/>
              <a:t>3</a:t>
            </a:r>
            <a:r>
              <a:rPr lang="fr-FR" sz="1900" dirty="0"/>
              <a:t> – 12x</a:t>
            </a:r>
            <a:r>
              <a:rPr lang="fr-FR" sz="1900" baseline="30000" dirty="0"/>
              <a:t>2</a:t>
            </a:r>
            <a:r>
              <a:rPr lang="fr-FR" sz="1900" dirty="0"/>
              <a:t> – 3x – 9</a:t>
            </a:r>
            <a:r>
              <a:rPr lang="fr-FR" sz="19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1900" dirty="0" smtClean="0"/>
              <a:t>(x</a:t>
            </a:r>
            <a:r>
              <a:rPr lang="fr-FR" sz="1900" baseline="30000" dirty="0" smtClean="0"/>
              <a:t>5</a:t>
            </a:r>
            <a:r>
              <a:rPr lang="fr-FR" sz="1900" dirty="0" smtClean="0"/>
              <a:t> + 8x</a:t>
            </a:r>
            <a:r>
              <a:rPr lang="fr-FR" sz="1900" baseline="30000" dirty="0" smtClean="0"/>
              <a:t>5</a:t>
            </a:r>
            <a:r>
              <a:rPr lang="fr-FR" sz="1900" dirty="0" smtClean="0"/>
              <a:t>) </a:t>
            </a:r>
            <a:r>
              <a:rPr lang="fr-FR" sz="1900" dirty="0"/>
              <a:t>+ </a:t>
            </a:r>
            <a:r>
              <a:rPr lang="fr-FR" sz="1900" dirty="0" smtClean="0"/>
              <a:t>(2x</a:t>
            </a:r>
            <a:r>
              <a:rPr lang="fr-FR" sz="1900" baseline="30000" dirty="0" smtClean="0"/>
              <a:t>4</a:t>
            </a:r>
            <a:r>
              <a:rPr lang="fr-FR" sz="1900" dirty="0" smtClean="0"/>
              <a:t> + 4x</a:t>
            </a:r>
            <a:r>
              <a:rPr lang="fr-FR" sz="1900" baseline="30000" dirty="0" smtClean="0"/>
              <a:t>4</a:t>
            </a:r>
            <a:r>
              <a:rPr lang="fr-FR" sz="1900" dirty="0" smtClean="0"/>
              <a:t>) </a:t>
            </a:r>
            <a:r>
              <a:rPr lang="fr-FR" sz="1900" dirty="0"/>
              <a:t>+ </a:t>
            </a:r>
            <a:r>
              <a:rPr lang="fr-FR" sz="1900" dirty="0" smtClean="0"/>
              <a:t>(– </a:t>
            </a:r>
            <a:r>
              <a:rPr lang="fr-FR" sz="1900" dirty="0"/>
              <a:t>2x</a:t>
            </a:r>
            <a:r>
              <a:rPr lang="fr-FR" sz="1900" baseline="30000" dirty="0"/>
              <a:t>3</a:t>
            </a:r>
            <a:r>
              <a:rPr lang="fr-FR" sz="1900" dirty="0"/>
              <a:t> </a:t>
            </a:r>
            <a:r>
              <a:rPr lang="fr-FR" sz="1900" dirty="0" smtClean="0"/>
              <a:t>+ </a:t>
            </a:r>
            <a:r>
              <a:rPr lang="fr-FR" sz="1900" dirty="0"/>
              <a:t>7x</a:t>
            </a:r>
            <a:r>
              <a:rPr lang="fr-FR" sz="1900" baseline="30000" dirty="0"/>
              <a:t>3</a:t>
            </a:r>
            <a:r>
              <a:rPr lang="fr-FR" sz="1900" dirty="0" smtClean="0"/>
              <a:t>) </a:t>
            </a:r>
            <a:r>
              <a:rPr lang="fr-FR" sz="1900" dirty="0"/>
              <a:t>+ </a:t>
            </a:r>
            <a:r>
              <a:rPr lang="fr-FR" sz="1900" dirty="0" smtClean="0"/>
              <a:t>(8x</a:t>
            </a:r>
            <a:r>
              <a:rPr lang="fr-FR" sz="1900" baseline="30000" dirty="0" smtClean="0"/>
              <a:t>2</a:t>
            </a:r>
            <a:r>
              <a:rPr lang="fr-FR" sz="1900" dirty="0"/>
              <a:t> </a:t>
            </a:r>
            <a:r>
              <a:rPr lang="fr-FR" sz="1900" dirty="0" smtClean="0"/>
              <a:t>– 12x</a:t>
            </a:r>
            <a:r>
              <a:rPr lang="fr-FR" sz="1900" baseline="30000" dirty="0" smtClean="0"/>
              <a:t>2</a:t>
            </a:r>
            <a:r>
              <a:rPr lang="fr-FR" sz="1900" dirty="0" smtClean="0"/>
              <a:t>) </a:t>
            </a:r>
            <a:r>
              <a:rPr lang="fr-FR" sz="1900" dirty="0"/>
              <a:t>+ </a:t>
            </a:r>
            <a:r>
              <a:rPr lang="fr-FR" sz="1900" dirty="0" smtClean="0"/>
              <a:t>(– 6x – </a:t>
            </a:r>
            <a:r>
              <a:rPr lang="fr-FR" sz="1900" dirty="0"/>
              <a:t>3x </a:t>
            </a:r>
            <a:r>
              <a:rPr lang="fr-FR" sz="1900" dirty="0" smtClean="0"/>
              <a:t>) </a:t>
            </a:r>
            <a:r>
              <a:rPr lang="fr-FR" sz="1900" dirty="0"/>
              <a:t>+ </a:t>
            </a:r>
            <a:r>
              <a:rPr lang="fr-FR" sz="1900" dirty="0" smtClean="0"/>
              <a:t>(12 </a:t>
            </a:r>
            <a:r>
              <a:rPr lang="fr-FR" sz="1900" dirty="0"/>
              <a:t>– </a:t>
            </a:r>
            <a:r>
              <a:rPr lang="fr-FR" sz="1900" dirty="0" smtClean="0"/>
              <a:t>9)</a:t>
            </a:r>
          </a:p>
          <a:p>
            <a:pPr>
              <a:lnSpc>
                <a:spcPct val="150000"/>
              </a:lnSpc>
            </a:pPr>
            <a:r>
              <a:rPr lang="fr-FR" sz="1900" dirty="0" smtClean="0">
                <a:solidFill>
                  <a:srgbClr val="FF0000"/>
                </a:solidFill>
              </a:rPr>
              <a:t>9x</a:t>
            </a:r>
            <a:r>
              <a:rPr lang="fr-FR" sz="1900" baseline="30000" dirty="0" smtClean="0">
                <a:solidFill>
                  <a:srgbClr val="FF0000"/>
                </a:solidFill>
              </a:rPr>
              <a:t>5</a:t>
            </a:r>
            <a:r>
              <a:rPr lang="fr-FR" sz="1900" dirty="0" smtClean="0">
                <a:solidFill>
                  <a:srgbClr val="FF0000"/>
                </a:solidFill>
              </a:rPr>
              <a:t> </a:t>
            </a:r>
            <a:r>
              <a:rPr lang="fr-FR" sz="1900" dirty="0">
                <a:solidFill>
                  <a:srgbClr val="FF0000"/>
                </a:solidFill>
              </a:rPr>
              <a:t>+ 6x</a:t>
            </a:r>
            <a:r>
              <a:rPr lang="fr-FR" sz="1900" baseline="30000" dirty="0">
                <a:solidFill>
                  <a:srgbClr val="FF0000"/>
                </a:solidFill>
              </a:rPr>
              <a:t>4</a:t>
            </a:r>
            <a:r>
              <a:rPr lang="fr-FR" sz="1900" dirty="0">
                <a:solidFill>
                  <a:srgbClr val="FF0000"/>
                </a:solidFill>
              </a:rPr>
              <a:t> + 5x</a:t>
            </a:r>
            <a:r>
              <a:rPr lang="fr-FR" sz="1900" baseline="30000" dirty="0">
                <a:solidFill>
                  <a:srgbClr val="FF0000"/>
                </a:solidFill>
              </a:rPr>
              <a:t>3</a:t>
            </a:r>
            <a:r>
              <a:rPr lang="fr-FR" sz="1900" dirty="0">
                <a:solidFill>
                  <a:srgbClr val="FF0000"/>
                </a:solidFill>
              </a:rPr>
              <a:t> – 4x</a:t>
            </a:r>
            <a:r>
              <a:rPr lang="fr-FR" sz="1900" baseline="30000" dirty="0">
                <a:solidFill>
                  <a:srgbClr val="FF0000"/>
                </a:solidFill>
              </a:rPr>
              <a:t>2</a:t>
            </a:r>
            <a:r>
              <a:rPr lang="fr-FR" sz="1900" dirty="0">
                <a:solidFill>
                  <a:srgbClr val="FF0000"/>
                </a:solidFill>
              </a:rPr>
              <a:t> – 9x + 3</a:t>
            </a:r>
            <a:endParaRPr lang="pt-BR" sz="1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89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252536" y="620688"/>
            <a:ext cx="75608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2060"/>
              </a:buClr>
            </a:pPr>
            <a:r>
              <a:rPr lang="pt-BR" sz="2200" b="1" dirty="0" smtClean="0"/>
              <a:t>P2. </a:t>
            </a:r>
            <a:r>
              <a:rPr lang="pt-BR" sz="2200" b="1" u="sng" dirty="0" smtClean="0"/>
              <a:t>Associativa</a:t>
            </a:r>
            <a:r>
              <a:rPr lang="pt-BR" sz="2200" b="1" dirty="0"/>
              <a:t>: </a:t>
            </a:r>
            <a:r>
              <a:rPr lang="pt-BR" sz="2200" dirty="0">
                <a:solidFill>
                  <a:srgbClr val="FF0000"/>
                </a:solidFill>
              </a:rPr>
              <a:t>[P(x) + Q(x)] + A(x) = P(x) + [Q(x) + A(x</a:t>
            </a:r>
            <a:r>
              <a:rPr lang="pt-BR" sz="2200" dirty="0" smtClean="0">
                <a:solidFill>
                  <a:srgbClr val="FF0000"/>
                </a:solidFill>
              </a:rPr>
              <a:t>)]</a:t>
            </a:r>
            <a:endParaRPr lang="pt-BR" sz="22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2528" y="124041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dirty="0"/>
              <a:t>Considere os </a:t>
            </a:r>
            <a:r>
              <a:rPr lang="pt-BR" dirty="0" smtClean="0"/>
              <a:t>polinômios P(x</a:t>
            </a:r>
            <a:r>
              <a:rPr lang="pt-BR" dirty="0"/>
              <a:t>) = – 9x</a:t>
            </a:r>
            <a:r>
              <a:rPr lang="pt-BR" baseline="30000" dirty="0"/>
              <a:t>3</a:t>
            </a:r>
            <a:r>
              <a:rPr lang="pt-BR" dirty="0"/>
              <a:t> + 12x</a:t>
            </a:r>
            <a:r>
              <a:rPr lang="pt-BR" baseline="30000" dirty="0"/>
              <a:t>2</a:t>
            </a:r>
            <a:r>
              <a:rPr lang="pt-BR" dirty="0"/>
              <a:t> – 5x + </a:t>
            </a:r>
            <a:r>
              <a:rPr lang="pt-BR" dirty="0" smtClean="0"/>
              <a:t>7, Q(x</a:t>
            </a:r>
            <a:r>
              <a:rPr lang="pt-BR" dirty="0"/>
              <a:t>) = 8x</a:t>
            </a:r>
            <a:r>
              <a:rPr lang="pt-BR" baseline="30000" dirty="0"/>
              <a:t>2</a:t>
            </a:r>
            <a:r>
              <a:rPr lang="pt-BR" dirty="0"/>
              <a:t> + x – </a:t>
            </a:r>
            <a:r>
              <a:rPr lang="pt-BR" dirty="0" smtClean="0"/>
              <a:t>9 e A(x</a:t>
            </a:r>
            <a:r>
              <a:rPr lang="pt-BR" dirty="0"/>
              <a:t>) = 7x</a:t>
            </a:r>
            <a:r>
              <a:rPr lang="pt-BR" baseline="30000" dirty="0"/>
              <a:t>4</a:t>
            </a:r>
            <a:r>
              <a:rPr lang="pt-BR" dirty="0"/>
              <a:t> + x</a:t>
            </a:r>
            <a:r>
              <a:rPr lang="pt-BR" baseline="30000" dirty="0"/>
              <a:t>3</a:t>
            </a:r>
            <a:r>
              <a:rPr lang="pt-BR" dirty="0"/>
              <a:t> – 8x</a:t>
            </a:r>
            <a:r>
              <a:rPr lang="pt-BR" baseline="30000" dirty="0"/>
              <a:t>2</a:t>
            </a:r>
            <a:r>
              <a:rPr lang="pt-BR" dirty="0"/>
              <a:t> + 4x + </a:t>
            </a:r>
            <a:r>
              <a:rPr lang="pt-BR" dirty="0" smtClean="0"/>
              <a:t>2.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2796" y="1803562"/>
            <a:ext cx="9145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dirty="0">
                <a:solidFill>
                  <a:srgbClr val="FF0000"/>
                </a:solidFill>
              </a:rPr>
              <a:t>[P(x) + Q(x)] + A(x) </a:t>
            </a:r>
            <a:endParaRPr lang="pt-BR" dirty="0" smtClean="0">
              <a:solidFill>
                <a:srgbClr val="FF0000"/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pt-BR" dirty="0"/>
              <a:t>[</a:t>
            </a:r>
            <a:r>
              <a:rPr lang="pt-BR" dirty="0" smtClean="0"/>
              <a:t>(– </a:t>
            </a:r>
            <a:r>
              <a:rPr lang="pt-BR" dirty="0"/>
              <a:t>9x</a:t>
            </a:r>
            <a:r>
              <a:rPr lang="pt-BR" baseline="30000" dirty="0"/>
              <a:t>3</a:t>
            </a:r>
            <a:r>
              <a:rPr lang="pt-BR" dirty="0"/>
              <a:t> + 12x</a:t>
            </a:r>
            <a:r>
              <a:rPr lang="pt-BR" baseline="30000" dirty="0"/>
              <a:t>2</a:t>
            </a:r>
            <a:r>
              <a:rPr lang="pt-BR" dirty="0"/>
              <a:t> – 5x + 7) + (8x</a:t>
            </a:r>
            <a:r>
              <a:rPr lang="pt-BR" baseline="30000" dirty="0"/>
              <a:t>2</a:t>
            </a:r>
            <a:r>
              <a:rPr lang="pt-BR" dirty="0"/>
              <a:t> + x – 9</a:t>
            </a:r>
            <a:r>
              <a:rPr lang="pt-BR" dirty="0" smtClean="0"/>
              <a:t>)] </a:t>
            </a:r>
            <a:r>
              <a:rPr lang="pt-BR" dirty="0"/>
              <a:t>+ (7x</a:t>
            </a:r>
            <a:r>
              <a:rPr lang="pt-BR" baseline="30000" dirty="0"/>
              <a:t>4</a:t>
            </a:r>
            <a:r>
              <a:rPr lang="pt-BR" dirty="0"/>
              <a:t> + x</a:t>
            </a:r>
            <a:r>
              <a:rPr lang="pt-BR" baseline="30000" dirty="0"/>
              <a:t>3</a:t>
            </a:r>
            <a:r>
              <a:rPr lang="pt-BR" dirty="0"/>
              <a:t> – 8x</a:t>
            </a:r>
            <a:r>
              <a:rPr lang="pt-BR" baseline="30000" dirty="0"/>
              <a:t>2</a:t>
            </a:r>
            <a:r>
              <a:rPr lang="pt-BR" dirty="0"/>
              <a:t> + 4x + 2</a:t>
            </a:r>
            <a:r>
              <a:rPr lang="pt-BR" dirty="0" smtClean="0"/>
              <a:t>)</a:t>
            </a:r>
          </a:p>
          <a:p>
            <a:pPr marL="0" lvl="1">
              <a:lnSpc>
                <a:spcPct val="150000"/>
              </a:lnSpc>
            </a:pPr>
            <a:r>
              <a:rPr lang="pt-BR" dirty="0" smtClean="0"/>
              <a:t>[– 9x</a:t>
            </a:r>
            <a:r>
              <a:rPr lang="pt-BR" baseline="30000" dirty="0" smtClean="0"/>
              <a:t>3 </a:t>
            </a:r>
            <a:r>
              <a:rPr lang="pt-BR" dirty="0" smtClean="0"/>
              <a:t>+ (12x</a:t>
            </a:r>
            <a:r>
              <a:rPr lang="pt-BR" baseline="30000" dirty="0" smtClean="0"/>
              <a:t>2 </a:t>
            </a:r>
            <a:r>
              <a:rPr lang="pt-BR" dirty="0" smtClean="0"/>
              <a:t>+ 8x</a:t>
            </a:r>
            <a:r>
              <a:rPr lang="pt-BR" baseline="30000" dirty="0" smtClean="0"/>
              <a:t>2</a:t>
            </a:r>
            <a:r>
              <a:rPr lang="pt-BR" dirty="0" smtClean="0"/>
              <a:t>) + (</a:t>
            </a:r>
            <a:r>
              <a:rPr lang="pt-BR" dirty="0"/>
              <a:t>– 5x + </a:t>
            </a:r>
            <a:r>
              <a:rPr lang="pt-BR" dirty="0" smtClean="0"/>
              <a:t>x) + (7</a:t>
            </a:r>
            <a:r>
              <a:rPr lang="pt-BR" dirty="0"/>
              <a:t> – </a:t>
            </a:r>
            <a:r>
              <a:rPr lang="pt-BR" dirty="0" smtClean="0"/>
              <a:t>9)] </a:t>
            </a:r>
            <a:r>
              <a:rPr lang="pt-BR" dirty="0"/>
              <a:t>+ (7x</a:t>
            </a:r>
            <a:r>
              <a:rPr lang="pt-BR" baseline="30000" dirty="0"/>
              <a:t>4</a:t>
            </a:r>
            <a:r>
              <a:rPr lang="pt-BR" dirty="0"/>
              <a:t> + x</a:t>
            </a:r>
            <a:r>
              <a:rPr lang="pt-BR" baseline="30000" dirty="0"/>
              <a:t>3</a:t>
            </a:r>
            <a:r>
              <a:rPr lang="pt-BR" dirty="0"/>
              <a:t> – 8x</a:t>
            </a:r>
            <a:r>
              <a:rPr lang="pt-BR" baseline="30000" dirty="0"/>
              <a:t>2</a:t>
            </a:r>
            <a:r>
              <a:rPr lang="pt-BR" dirty="0"/>
              <a:t> + 4x + 2</a:t>
            </a:r>
            <a:r>
              <a:rPr lang="pt-BR" dirty="0" smtClean="0"/>
              <a:t>)</a:t>
            </a:r>
          </a:p>
          <a:p>
            <a:pPr marL="0" lvl="1">
              <a:lnSpc>
                <a:spcPct val="150000"/>
              </a:lnSpc>
            </a:pPr>
            <a:r>
              <a:rPr lang="pt-BR" dirty="0"/>
              <a:t>[– 9x</a:t>
            </a:r>
            <a:r>
              <a:rPr lang="pt-BR" baseline="30000" dirty="0"/>
              <a:t>3 </a:t>
            </a:r>
            <a:r>
              <a:rPr lang="pt-BR" dirty="0" smtClean="0"/>
              <a:t>+ 20x</a:t>
            </a:r>
            <a:r>
              <a:rPr lang="pt-BR" baseline="30000" dirty="0" smtClean="0"/>
              <a:t>2</a:t>
            </a:r>
            <a:r>
              <a:rPr lang="pt-BR" dirty="0" smtClean="0"/>
              <a:t> – 4x </a:t>
            </a:r>
            <a:r>
              <a:rPr lang="pt-BR" dirty="0"/>
              <a:t>– </a:t>
            </a:r>
            <a:r>
              <a:rPr lang="pt-BR" dirty="0" smtClean="0"/>
              <a:t>2]</a:t>
            </a:r>
            <a:r>
              <a:rPr lang="pt-BR" dirty="0"/>
              <a:t> + (7x</a:t>
            </a:r>
            <a:r>
              <a:rPr lang="pt-BR" baseline="30000" dirty="0"/>
              <a:t>4</a:t>
            </a:r>
            <a:r>
              <a:rPr lang="pt-BR" dirty="0"/>
              <a:t> + x</a:t>
            </a:r>
            <a:r>
              <a:rPr lang="pt-BR" baseline="30000" dirty="0"/>
              <a:t>3</a:t>
            </a:r>
            <a:r>
              <a:rPr lang="pt-BR" dirty="0"/>
              <a:t> – 8x</a:t>
            </a:r>
            <a:r>
              <a:rPr lang="pt-BR" baseline="30000" dirty="0"/>
              <a:t>2</a:t>
            </a:r>
            <a:r>
              <a:rPr lang="pt-BR" dirty="0"/>
              <a:t> + 4x + 2)</a:t>
            </a:r>
          </a:p>
          <a:p>
            <a:pPr marL="0" lvl="1">
              <a:lnSpc>
                <a:spcPct val="150000"/>
              </a:lnSpc>
            </a:pPr>
            <a:r>
              <a:rPr lang="pt-BR" dirty="0" smtClean="0"/>
              <a:t>7x</a:t>
            </a:r>
            <a:r>
              <a:rPr lang="pt-BR" baseline="30000" dirty="0" smtClean="0"/>
              <a:t>4 </a:t>
            </a:r>
            <a:r>
              <a:rPr lang="pt-BR" dirty="0" smtClean="0"/>
              <a:t>+ (– 9x</a:t>
            </a:r>
            <a:r>
              <a:rPr lang="pt-BR" baseline="30000" dirty="0" smtClean="0"/>
              <a:t>3</a:t>
            </a:r>
            <a:r>
              <a:rPr lang="pt-BR" dirty="0" smtClean="0"/>
              <a:t> + x</a:t>
            </a:r>
            <a:r>
              <a:rPr lang="pt-BR" baseline="30000" dirty="0" smtClean="0"/>
              <a:t>3</a:t>
            </a:r>
            <a:r>
              <a:rPr lang="pt-BR" dirty="0" smtClean="0"/>
              <a:t>) + (20x</a:t>
            </a:r>
            <a:r>
              <a:rPr lang="pt-BR" baseline="30000" dirty="0" smtClean="0"/>
              <a:t>2</a:t>
            </a:r>
            <a:r>
              <a:rPr lang="pt-BR" dirty="0"/>
              <a:t> – </a:t>
            </a:r>
            <a:r>
              <a:rPr lang="pt-BR" dirty="0" smtClean="0"/>
              <a:t>8x</a:t>
            </a:r>
            <a:r>
              <a:rPr lang="pt-BR" baseline="30000" dirty="0" smtClean="0"/>
              <a:t>2</a:t>
            </a:r>
            <a:r>
              <a:rPr lang="pt-BR" dirty="0" smtClean="0"/>
              <a:t>) + (</a:t>
            </a:r>
            <a:r>
              <a:rPr lang="pt-BR" dirty="0"/>
              <a:t>– 4x + </a:t>
            </a:r>
            <a:r>
              <a:rPr lang="pt-BR" dirty="0" smtClean="0"/>
              <a:t>4x) + (</a:t>
            </a:r>
            <a:r>
              <a:rPr lang="pt-BR" dirty="0"/>
              <a:t>– </a:t>
            </a:r>
            <a:r>
              <a:rPr lang="pt-BR" dirty="0" smtClean="0"/>
              <a:t>2</a:t>
            </a:r>
            <a:r>
              <a:rPr lang="pt-BR" dirty="0"/>
              <a:t> + </a:t>
            </a:r>
            <a:r>
              <a:rPr lang="pt-BR" dirty="0" smtClean="0"/>
              <a:t>2)</a:t>
            </a:r>
          </a:p>
          <a:p>
            <a:pPr marL="0" lvl="1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7x</a:t>
            </a:r>
            <a:r>
              <a:rPr lang="pt-BR" baseline="30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– 8x</a:t>
            </a:r>
            <a:r>
              <a:rPr lang="pt-BR" baseline="30000" dirty="0">
                <a:solidFill>
                  <a:srgbClr val="FF0000"/>
                </a:solidFill>
              </a:rPr>
              <a:t>3</a:t>
            </a:r>
            <a:r>
              <a:rPr lang="pt-BR" dirty="0">
                <a:solidFill>
                  <a:srgbClr val="FF0000"/>
                </a:solidFill>
              </a:rPr>
              <a:t> + 12x</a:t>
            </a:r>
            <a:r>
              <a:rPr lang="pt-BR" baseline="30000" dirty="0">
                <a:solidFill>
                  <a:srgbClr val="FF0000"/>
                </a:solidFill>
              </a:rPr>
              <a:t>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43608" y="3884493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P(x</a:t>
            </a:r>
            <a:r>
              <a:rPr lang="pt-BR" dirty="0">
                <a:solidFill>
                  <a:srgbClr val="FF0000"/>
                </a:solidFill>
              </a:rPr>
              <a:t>) + [Q(x) + A(x</a:t>
            </a:r>
            <a:r>
              <a:rPr lang="pt-BR" dirty="0" smtClean="0">
                <a:solidFill>
                  <a:srgbClr val="FF0000"/>
                </a:solidFill>
              </a:rPr>
              <a:t>)]</a:t>
            </a:r>
          </a:p>
          <a:p>
            <a:pPr marL="0" lvl="1" algn="r">
              <a:lnSpc>
                <a:spcPct val="150000"/>
              </a:lnSpc>
            </a:pPr>
            <a:r>
              <a:rPr lang="pt-BR" dirty="0"/>
              <a:t>(– 9x</a:t>
            </a:r>
            <a:r>
              <a:rPr lang="pt-BR" baseline="30000" dirty="0"/>
              <a:t>3</a:t>
            </a:r>
            <a:r>
              <a:rPr lang="pt-BR" dirty="0"/>
              <a:t> + 12x</a:t>
            </a:r>
            <a:r>
              <a:rPr lang="pt-BR" baseline="30000" dirty="0"/>
              <a:t>2</a:t>
            </a:r>
            <a:r>
              <a:rPr lang="pt-BR" dirty="0"/>
              <a:t> – 5x + 7) + </a:t>
            </a:r>
            <a:r>
              <a:rPr lang="pt-BR" dirty="0" smtClean="0"/>
              <a:t>[(</a:t>
            </a:r>
            <a:r>
              <a:rPr lang="pt-BR" dirty="0"/>
              <a:t>8x</a:t>
            </a:r>
            <a:r>
              <a:rPr lang="pt-BR" baseline="30000" dirty="0"/>
              <a:t>2</a:t>
            </a:r>
            <a:r>
              <a:rPr lang="pt-BR" dirty="0"/>
              <a:t> + x – 9) + (7x</a:t>
            </a:r>
            <a:r>
              <a:rPr lang="pt-BR" baseline="30000" dirty="0"/>
              <a:t>4</a:t>
            </a:r>
            <a:r>
              <a:rPr lang="pt-BR" dirty="0"/>
              <a:t> + x</a:t>
            </a:r>
            <a:r>
              <a:rPr lang="pt-BR" baseline="30000" dirty="0"/>
              <a:t>3</a:t>
            </a:r>
            <a:r>
              <a:rPr lang="pt-BR" dirty="0"/>
              <a:t> – 8x</a:t>
            </a:r>
            <a:r>
              <a:rPr lang="pt-BR" baseline="30000" dirty="0"/>
              <a:t>2</a:t>
            </a:r>
            <a:r>
              <a:rPr lang="pt-BR" dirty="0"/>
              <a:t> + 4x + 2</a:t>
            </a:r>
            <a:r>
              <a:rPr lang="pt-BR" dirty="0" smtClean="0"/>
              <a:t>)]</a:t>
            </a:r>
          </a:p>
          <a:p>
            <a:pPr marL="0" lvl="1" algn="r">
              <a:lnSpc>
                <a:spcPct val="150000"/>
              </a:lnSpc>
            </a:pPr>
            <a:r>
              <a:rPr lang="pt-BR" dirty="0" smtClean="0"/>
              <a:t>(– </a:t>
            </a:r>
            <a:r>
              <a:rPr lang="pt-BR" dirty="0"/>
              <a:t>9x</a:t>
            </a:r>
            <a:r>
              <a:rPr lang="pt-BR" baseline="30000" dirty="0"/>
              <a:t>3</a:t>
            </a:r>
            <a:r>
              <a:rPr lang="pt-BR" dirty="0"/>
              <a:t> + 12x</a:t>
            </a:r>
            <a:r>
              <a:rPr lang="pt-BR" baseline="30000" dirty="0"/>
              <a:t>2</a:t>
            </a:r>
            <a:r>
              <a:rPr lang="pt-BR" dirty="0"/>
              <a:t> – 5x + 7) </a:t>
            </a:r>
            <a:r>
              <a:rPr lang="pt-BR" dirty="0" smtClean="0"/>
              <a:t>+ [</a:t>
            </a:r>
            <a:r>
              <a:rPr lang="pt-BR" dirty="0"/>
              <a:t>7x</a:t>
            </a:r>
            <a:r>
              <a:rPr lang="pt-BR" baseline="30000" dirty="0"/>
              <a:t>4</a:t>
            </a:r>
            <a:r>
              <a:rPr lang="pt-BR" dirty="0"/>
              <a:t> + x</a:t>
            </a:r>
            <a:r>
              <a:rPr lang="pt-BR" baseline="30000" dirty="0"/>
              <a:t>3</a:t>
            </a:r>
            <a:r>
              <a:rPr lang="pt-BR" dirty="0"/>
              <a:t> </a:t>
            </a:r>
            <a:r>
              <a:rPr lang="pt-BR" dirty="0" smtClean="0"/>
              <a:t>+ (8x</a:t>
            </a:r>
            <a:r>
              <a:rPr lang="pt-BR" baseline="30000" dirty="0" smtClean="0"/>
              <a:t>2</a:t>
            </a:r>
            <a:r>
              <a:rPr lang="pt-BR" dirty="0"/>
              <a:t> – </a:t>
            </a:r>
            <a:r>
              <a:rPr lang="pt-BR" dirty="0" smtClean="0"/>
              <a:t>8x</a:t>
            </a:r>
            <a:r>
              <a:rPr lang="pt-BR" baseline="30000" dirty="0" smtClean="0"/>
              <a:t>2</a:t>
            </a:r>
            <a:r>
              <a:rPr lang="pt-BR" dirty="0" smtClean="0"/>
              <a:t>)+ (4x +x) + (</a:t>
            </a:r>
            <a:r>
              <a:rPr lang="pt-BR" dirty="0"/>
              <a:t>– </a:t>
            </a:r>
            <a:r>
              <a:rPr lang="pt-BR" dirty="0" smtClean="0"/>
              <a:t>9 + 2)</a:t>
            </a:r>
          </a:p>
          <a:p>
            <a:pPr marL="0" lvl="1" algn="r">
              <a:lnSpc>
                <a:spcPct val="150000"/>
              </a:lnSpc>
            </a:pPr>
            <a:r>
              <a:rPr lang="pt-BR" dirty="0"/>
              <a:t>(– 9x</a:t>
            </a:r>
            <a:r>
              <a:rPr lang="pt-BR" baseline="30000" dirty="0"/>
              <a:t>3</a:t>
            </a:r>
            <a:r>
              <a:rPr lang="pt-BR" dirty="0"/>
              <a:t> + 12x</a:t>
            </a:r>
            <a:r>
              <a:rPr lang="pt-BR" baseline="30000" dirty="0"/>
              <a:t>2</a:t>
            </a:r>
            <a:r>
              <a:rPr lang="pt-BR" dirty="0"/>
              <a:t> – 5x + 7</a:t>
            </a:r>
            <a:r>
              <a:rPr lang="pt-BR" dirty="0" smtClean="0"/>
              <a:t>) + [</a:t>
            </a:r>
            <a:r>
              <a:rPr lang="pt-BR" dirty="0"/>
              <a:t>7x</a:t>
            </a:r>
            <a:r>
              <a:rPr lang="pt-BR" baseline="30000" dirty="0"/>
              <a:t>4</a:t>
            </a:r>
            <a:r>
              <a:rPr lang="pt-BR" dirty="0"/>
              <a:t> + x</a:t>
            </a:r>
            <a:r>
              <a:rPr lang="pt-BR" baseline="30000" dirty="0"/>
              <a:t>3</a:t>
            </a:r>
            <a:r>
              <a:rPr lang="pt-BR" dirty="0"/>
              <a:t> </a:t>
            </a:r>
            <a:r>
              <a:rPr lang="pt-BR" dirty="0" smtClean="0"/>
              <a:t>+ 5x – 7]</a:t>
            </a:r>
          </a:p>
          <a:p>
            <a:pPr marL="0" lvl="1" algn="r">
              <a:lnSpc>
                <a:spcPct val="150000"/>
              </a:lnSpc>
            </a:pPr>
            <a:r>
              <a:rPr lang="pt-BR" dirty="0" smtClean="0"/>
              <a:t>7x</a:t>
            </a:r>
            <a:r>
              <a:rPr lang="pt-BR" baseline="30000" dirty="0" smtClean="0"/>
              <a:t>4</a:t>
            </a:r>
            <a:r>
              <a:rPr lang="pt-BR" dirty="0" smtClean="0"/>
              <a:t> + (– </a:t>
            </a:r>
            <a:r>
              <a:rPr lang="pt-BR" dirty="0"/>
              <a:t>9x</a:t>
            </a:r>
            <a:r>
              <a:rPr lang="pt-BR" baseline="30000" dirty="0"/>
              <a:t>3</a:t>
            </a:r>
            <a:r>
              <a:rPr lang="pt-BR" dirty="0"/>
              <a:t> + </a:t>
            </a:r>
            <a:r>
              <a:rPr lang="pt-BR" dirty="0" smtClean="0"/>
              <a:t>x</a:t>
            </a:r>
            <a:r>
              <a:rPr lang="pt-BR" baseline="30000" dirty="0" smtClean="0"/>
              <a:t>3</a:t>
            </a:r>
            <a:r>
              <a:rPr lang="pt-BR" dirty="0" smtClean="0"/>
              <a:t>) + 12x</a:t>
            </a:r>
            <a:r>
              <a:rPr lang="pt-BR" baseline="30000" dirty="0" smtClean="0"/>
              <a:t>2</a:t>
            </a:r>
            <a:r>
              <a:rPr lang="pt-BR" dirty="0" smtClean="0"/>
              <a:t> + (</a:t>
            </a:r>
            <a:r>
              <a:rPr lang="pt-BR" dirty="0"/>
              <a:t>– 5x + </a:t>
            </a:r>
            <a:r>
              <a:rPr lang="pt-BR" dirty="0" smtClean="0"/>
              <a:t>5x) + (</a:t>
            </a:r>
            <a:r>
              <a:rPr lang="pt-BR" dirty="0"/>
              <a:t>7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dirty="0" smtClean="0"/>
              <a:t>7)</a:t>
            </a:r>
          </a:p>
          <a:p>
            <a:pPr marL="0" lvl="1" algn="r">
              <a:lnSpc>
                <a:spcPct val="150000"/>
              </a:lnSpc>
            </a:pPr>
            <a:r>
              <a:rPr lang="pt-BR" dirty="0">
                <a:solidFill>
                  <a:srgbClr val="FF0000"/>
                </a:solidFill>
              </a:rPr>
              <a:t>7x</a:t>
            </a:r>
            <a:r>
              <a:rPr lang="pt-BR" baseline="30000" dirty="0">
                <a:solidFill>
                  <a:srgbClr val="FF0000"/>
                </a:solidFill>
              </a:rPr>
              <a:t>4</a:t>
            </a:r>
            <a:r>
              <a:rPr lang="pt-BR" dirty="0">
                <a:solidFill>
                  <a:srgbClr val="FF0000"/>
                </a:solidFill>
              </a:rPr>
              <a:t> – 8x</a:t>
            </a:r>
            <a:r>
              <a:rPr lang="pt-BR" baseline="30000" dirty="0">
                <a:solidFill>
                  <a:srgbClr val="FF0000"/>
                </a:solidFill>
              </a:rPr>
              <a:t>3</a:t>
            </a:r>
            <a:r>
              <a:rPr lang="pt-BR" dirty="0">
                <a:solidFill>
                  <a:srgbClr val="FF0000"/>
                </a:solidFill>
              </a:rPr>
              <a:t> + </a:t>
            </a:r>
            <a:r>
              <a:rPr lang="pt-BR" dirty="0" smtClean="0">
                <a:solidFill>
                  <a:srgbClr val="FF0000"/>
                </a:solidFill>
              </a:rPr>
              <a:t>12x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07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uiExpand="1" build="p"/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6512" y="793054"/>
            <a:ext cx="8136904" cy="54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2060"/>
              </a:buClr>
            </a:pPr>
            <a:r>
              <a:rPr lang="pt-BR" sz="2200" b="1" dirty="0" smtClean="0"/>
              <a:t>P3. </a:t>
            </a:r>
            <a:r>
              <a:rPr lang="pt-BR" sz="2200" b="1" u="sng" dirty="0" smtClean="0"/>
              <a:t>Elemento </a:t>
            </a:r>
            <a:r>
              <a:rPr lang="pt-BR" sz="2200" b="1" u="sng" dirty="0"/>
              <a:t>neutro</a:t>
            </a:r>
            <a:r>
              <a:rPr lang="pt-BR" sz="2200" dirty="0"/>
              <a:t>: </a:t>
            </a:r>
            <a:r>
              <a:rPr lang="pt-BR" sz="2200" dirty="0">
                <a:solidFill>
                  <a:srgbClr val="FF0000"/>
                </a:solidFill>
              </a:rPr>
              <a:t>P(x) + Q(x) = P(x), basta tomar Q(x) = </a:t>
            </a:r>
            <a:r>
              <a:rPr lang="pt-BR" sz="2200" dirty="0" smtClean="0">
                <a:solidFill>
                  <a:srgbClr val="FF0000"/>
                </a:solidFill>
              </a:rPr>
              <a:t>0.</a:t>
            </a:r>
            <a:endParaRPr lang="pt-BR" sz="22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7544" y="1628800"/>
            <a:ext cx="8208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 smtClean="0"/>
              <a:t>Dados os polinômios P(x</a:t>
            </a:r>
            <a:r>
              <a:rPr lang="pt-BR" sz="2200" dirty="0"/>
              <a:t>) = 8x</a:t>
            </a:r>
            <a:r>
              <a:rPr lang="pt-BR" sz="2200" baseline="30000" dirty="0"/>
              <a:t>5</a:t>
            </a:r>
            <a:r>
              <a:rPr lang="pt-BR" sz="2200" dirty="0"/>
              <a:t> + 4x</a:t>
            </a:r>
            <a:r>
              <a:rPr lang="pt-BR" sz="2200" baseline="30000" dirty="0"/>
              <a:t>4</a:t>
            </a:r>
            <a:r>
              <a:rPr lang="pt-BR" sz="2200" dirty="0"/>
              <a:t> + 7x</a:t>
            </a:r>
            <a:r>
              <a:rPr lang="pt-BR" sz="2200" baseline="30000" dirty="0"/>
              <a:t>3</a:t>
            </a:r>
            <a:r>
              <a:rPr lang="pt-BR" sz="2200" dirty="0"/>
              <a:t> – 12x</a:t>
            </a:r>
            <a:r>
              <a:rPr lang="pt-BR" sz="2200" baseline="30000" dirty="0"/>
              <a:t>2</a:t>
            </a:r>
            <a:r>
              <a:rPr lang="pt-BR" sz="2200" dirty="0"/>
              <a:t> – 3x – 9 e Q(x) = </a:t>
            </a:r>
            <a:r>
              <a:rPr lang="pt-BR" sz="2200" dirty="0" smtClean="0"/>
              <a:t>0</a:t>
            </a:r>
            <a:endParaRPr lang="pt-BR" sz="2200" dirty="0"/>
          </a:p>
        </p:txBody>
      </p:sp>
      <p:sp>
        <p:nvSpPr>
          <p:cNvPr id="4" name="Retângulo 3"/>
          <p:cNvSpPr/>
          <p:nvPr/>
        </p:nvSpPr>
        <p:spPr>
          <a:xfrm>
            <a:off x="796356" y="2355066"/>
            <a:ext cx="81369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P(x) + Q(x) = </a:t>
            </a:r>
            <a:r>
              <a:rPr lang="pt-BR" sz="2000" dirty="0" smtClean="0">
                <a:solidFill>
                  <a:srgbClr val="FF0000"/>
                </a:solidFill>
              </a:rPr>
              <a:t>P(x)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(8x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</a:t>
            </a:r>
            <a:r>
              <a:rPr lang="pt-BR" sz="2000" dirty="0"/>
              <a:t>+ 4x</a:t>
            </a:r>
            <a:r>
              <a:rPr lang="pt-BR" sz="2000" baseline="30000" dirty="0"/>
              <a:t>4</a:t>
            </a:r>
            <a:r>
              <a:rPr lang="pt-BR" sz="2000" dirty="0"/>
              <a:t> + 7x</a:t>
            </a:r>
            <a:r>
              <a:rPr lang="pt-BR" sz="2000" baseline="30000" dirty="0"/>
              <a:t>3</a:t>
            </a:r>
            <a:r>
              <a:rPr lang="pt-BR" sz="2000" dirty="0"/>
              <a:t> – 12x</a:t>
            </a:r>
            <a:r>
              <a:rPr lang="pt-BR" sz="2000" baseline="30000" dirty="0"/>
              <a:t>2</a:t>
            </a:r>
            <a:r>
              <a:rPr lang="pt-BR" sz="2000" dirty="0"/>
              <a:t> – 3x – </a:t>
            </a:r>
            <a:r>
              <a:rPr lang="pt-BR" sz="2000" dirty="0" smtClean="0"/>
              <a:t>9) + 0 = </a:t>
            </a:r>
            <a:r>
              <a:rPr lang="pt-BR" sz="2000" dirty="0">
                <a:solidFill>
                  <a:srgbClr val="FF0000"/>
                </a:solidFill>
              </a:rPr>
              <a:t>8x</a:t>
            </a:r>
            <a:r>
              <a:rPr lang="pt-BR" sz="2000" baseline="30000" dirty="0">
                <a:solidFill>
                  <a:srgbClr val="FF0000"/>
                </a:solidFill>
              </a:rPr>
              <a:t>5</a:t>
            </a:r>
            <a:r>
              <a:rPr lang="pt-BR" sz="2000" dirty="0">
                <a:solidFill>
                  <a:srgbClr val="FF0000"/>
                </a:solidFill>
              </a:rPr>
              <a:t> + 4x</a:t>
            </a:r>
            <a:r>
              <a:rPr lang="pt-BR" sz="2000" baseline="30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+ 7x</a:t>
            </a:r>
            <a:r>
              <a:rPr lang="pt-BR" sz="2000" baseline="30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– 12x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 – 3x – </a:t>
            </a:r>
            <a:r>
              <a:rPr lang="pt-BR" sz="2000" dirty="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(8x</a:t>
            </a:r>
            <a:r>
              <a:rPr lang="pt-BR" sz="2000" baseline="30000" dirty="0"/>
              <a:t>5</a:t>
            </a:r>
            <a:r>
              <a:rPr lang="pt-BR" sz="2000" dirty="0"/>
              <a:t> + 4x</a:t>
            </a:r>
            <a:r>
              <a:rPr lang="pt-BR" sz="2000" baseline="30000" dirty="0"/>
              <a:t>4</a:t>
            </a:r>
            <a:r>
              <a:rPr lang="pt-BR" sz="2000" dirty="0"/>
              <a:t> + 7x</a:t>
            </a:r>
            <a:r>
              <a:rPr lang="pt-BR" sz="2000" baseline="30000" dirty="0"/>
              <a:t>3</a:t>
            </a:r>
            <a:r>
              <a:rPr lang="pt-BR" sz="2000" dirty="0"/>
              <a:t> – 12x</a:t>
            </a:r>
            <a:r>
              <a:rPr lang="pt-BR" sz="2000" baseline="30000" dirty="0"/>
              <a:t>2</a:t>
            </a:r>
            <a:r>
              <a:rPr lang="pt-BR" sz="2000" dirty="0"/>
              <a:t> – 3x – 9</a:t>
            </a:r>
            <a:r>
              <a:rPr lang="pt-BR" sz="2000" dirty="0" smtClean="0"/>
              <a:t>) + </a:t>
            </a:r>
            <a:r>
              <a:rPr lang="pt-BR" sz="2000" dirty="0"/>
              <a:t>(0x</a:t>
            </a:r>
            <a:r>
              <a:rPr lang="pt-BR" sz="2000" baseline="30000" dirty="0"/>
              <a:t>5</a:t>
            </a:r>
            <a:r>
              <a:rPr lang="pt-BR" sz="2000" dirty="0"/>
              <a:t> + 0x</a:t>
            </a:r>
            <a:r>
              <a:rPr lang="pt-BR" sz="2000" baseline="30000" dirty="0"/>
              <a:t>4</a:t>
            </a:r>
            <a:r>
              <a:rPr lang="pt-BR" sz="2000" dirty="0"/>
              <a:t> + 0x</a:t>
            </a:r>
            <a:r>
              <a:rPr lang="pt-BR" sz="2000" baseline="30000" dirty="0"/>
              <a:t>3</a:t>
            </a:r>
            <a:r>
              <a:rPr lang="pt-BR" sz="2000" dirty="0"/>
              <a:t> + 0x</a:t>
            </a:r>
            <a:r>
              <a:rPr lang="pt-BR" sz="2000" baseline="30000" dirty="0"/>
              <a:t>2</a:t>
            </a:r>
            <a:r>
              <a:rPr lang="pt-BR" sz="2000" dirty="0"/>
              <a:t> + 0x + 0</a:t>
            </a:r>
            <a:r>
              <a:rPr lang="pt-B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(8x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+ 0x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) + (4x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+ 0x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) + (7x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</a:t>
            </a:r>
            <a:r>
              <a:rPr lang="pt-BR" sz="2000" dirty="0"/>
              <a:t>+ </a:t>
            </a:r>
            <a:r>
              <a:rPr lang="pt-BR" sz="2000" dirty="0" smtClean="0"/>
              <a:t>0x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) + (– </a:t>
            </a:r>
            <a:r>
              <a:rPr lang="pt-BR" sz="2000" dirty="0"/>
              <a:t>12x</a:t>
            </a:r>
            <a:r>
              <a:rPr lang="pt-BR" sz="2000" baseline="30000" dirty="0"/>
              <a:t>2</a:t>
            </a:r>
            <a:r>
              <a:rPr lang="pt-BR" sz="2000" dirty="0"/>
              <a:t> + </a:t>
            </a:r>
            <a:r>
              <a:rPr lang="pt-BR" sz="2000" dirty="0" smtClean="0"/>
              <a:t>0x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 + (– </a:t>
            </a:r>
            <a:r>
              <a:rPr lang="pt-BR" sz="2000" dirty="0"/>
              <a:t>3x + </a:t>
            </a:r>
            <a:r>
              <a:rPr lang="pt-BR" sz="2000" dirty="0" smtClean="0"/>
              <a:t>0x) + (– 9 </a:t>
            </a:r>
            <a:r>
              <a:rPr lang="pt-BR" sz="2000" dirty="0"/>
              <a:t>+ 0</a:t>
            </a:r>
            <a:r>
              <a:rPr lang="pt-B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8x</a:t>
            </a:r>
            <a:r>
              <a:rPr lang="pt-BR" sz="2000" baseline="30000" dirty="0">
                <a:solidFill>
                  <a:srgbClr val="FF0000"/>
                </a:solidFill>
              </a:rPr>
              <a:t>5</a:t>
            </a:r>
            <a:r>
              <a:rPr lang="pt-BR" sz="2000" dirty="0">
                <a:solidFill>
                  <a:srgbClr val="FF0000"/>
                </a:solidFill>
              </a:rPr>
              <a:t> + 4x</a:t>
            </a:r>
            <a:r>
              <a:rPr lang="pt-BR" sz="2000" baseline="30000" dirty="0">
                <a:solidFill>
                  <a:srgbClr val="FF0000"/>
                </a:solidFill>
              </a:rPr>
              <a:t>4</a:t>
            </a:r>
            <a:r>
              <a:rPr lang="pt-BR" sz="2000" dirty="0">
                <a:solidFill>
                  <a:srgbClr val="FF0000"/>
                </a:solidFill>
              </a:rPr>
              <a:t> + 7x</a:t>
            </a:r>
            <a:r>
              <a:rPr lang="pt-BR" sz="2000" baseline="30000" dirty="0">
                <a:solidFill>
                  <a:srgbClr val="FF0000"/>
                </a:solidFill>
              </a:rPr>
              <a:t>3</a:t>
            </a:r>
            <a:r>
              <a:rPr lang="pt-BR" sz="2000" dirty="0">
                <a:solidFill>
                  <a:srgbClr val="FF0000"/>
                </a:solidFill>
              </a:rPr>
              <a:t> – 12x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 – 3x – 9</a:t>
            </a:r>
          </a:p>
        </p:txBody>
      </p:sp>
    </p:spTree>
    <p:extLst>
      <p:ext uri="{BB962C8B-B14F-4D97-AF65-F5344CB8AC3E}">
        <p14:creationId xmlns:p14="http://schemas.microsoft.com/office/powerpoint/2010/main" xmlns="" val="34148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08520" y="980728"/>
            <a:ext cx="8496944" cy="547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002060"/>
              </a:buClr>
            </a:pPr>
            <a:r>
              <a:rPr lang="pt-BR" sz="2200" b="1" dirty="0" smtClean="0"/>
              <a:t>P4. </a:t>
            </a:r>
            <a:r>
              <a:rPr lang="pt-BR" sz="2200" b="1" u="sng" dirty="0" smtClean="0"/>
              <a:t>Elemento </a:t>
            </a:r>
            <a:r>
              <a:rPr lang="pt-BR" sz="2200" b="1" u="sng" dirty="0"/>
              <a:t>oposto</a:t>
            </a:r>
            <a:r>
              <a:rPr lang="pt-BR" sz="2200" b="1" dirty="0"/>
              <a:t>: </a:t>
            </a:r>
            <a:r>
              <a:rPr lang="pt-BR" sz="2200" dirty="0">
                <a:solidFill>
                  <a:srgbClr val="FF0000"/>
                </a:solidFill>
              </a:rPr>
              <a:t>P(x) + Q(x) = 0, basta tomar Q(x) = – P(x).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0008" y="1988840"/>
            <a:ext cx="7920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Considere os </a:t>
            </a:r>
            <a:r>
              <a:rPr lang="pt-BR" sz="2200" dirty="0" smtClean="0"/>
              <a:t>polinômios P(x</a:t>
            </a:r>
            <a:r>
              <a:rPr lang="pt-BR" sz="2200" dirty="0"/>
              <a:t>) = </a:t>
            </a:r>
            <a:r>
              <a:rPr lang="pt-BR" sz="2200" dirty="0" smtClean="0"/>
              <a:t>7x</a:t>
            </a:r>
            <a:r>
              <a:rPr lang="pt-BR" sz="2200" baseline="30000" dirty="0" smtClean="0"/>
              <a:t>5</a:t>
            </a:r>
            <a:r>
              <a:rPr lang="pt-BR" sz="2200" dirty="0" smtClean="0"/>
              <a:t> </a:t>
            </a:r>
            <a:r>
              <a:rPr lang="pt-BR" sz="2200" dirty="0"/>
              <a:t>– 9x</a:t>
            </a:r>
            <a:r>
              <a:rPr lang="pt-BR" sz="2200" baseline="30000" dirty="0"/>
              <a:t>4</a:t>
            </a:r>
            <a:r>
              <a:rPr lang="pt-BR" sz="2200" dirty="0"/>
              <a:t> – 6x</a:t>
            </a:r>
            <a:r>
              <a:rPr lang="pt-BR" sz="2200" baseline="30000" dirty="0"/>
              <a:t>3</a:t>
            </a:r>
            <a:r>
              <a:rPr lang="pt-BR" sz="2200" dirty="0"/>
              <a:t> + 13x</a:t>
            </a:r>
            <a:r>
              <a:rPr lang="pt-BR" sz="2200" baseline="30000" dirty="0"/>
              <a:t>2</a:t>
            </a:r>
            <a:r>
              <a:rPr lang="pt-BR" sz="2200" dirty="0"/>
              <a:t> – 4x + </a:t>
            </a:r>
            <a:r>
              <a:rPr lang="pt-BR" sz="2200" dirty="0" smtClean="0"/>
              <a:t>11 e Q(x</a:t>
            </a:r>
            <a:r>
              <a:rPr lang="pt-BR" sz="2200" dirty="0"/>
              <a:t>) </a:t>
            </a:r>
            <a:r>
              <a:rPr lang="pt-BR" sz="2200" dirty="0" smtClean="0"/>
              <a:t>= – </a:t>
            </a:r>
            <a:r>
              <a:rPr lang="pt-BR" sz="2200" dirty="0"/>
              <a:t>7x</a:t>
            </a:r>
            <a:r>
              <a:rPr lang="pt-BR" sz="2200" baseline="30000" dirty="0"/>
              <a:t>5</a:t>
            </a:r>
            <a:r>
              <a:rPr lang="pt-BR" sz="2200" dirty="0"/>
              <a:t> </a:t>
            </a:r>
            <a:r>
              <a:rPr lang="pt-BR" sz="2200" dirty="0" smtClean="0"/>
              <a:t>+ 9x</a:t>
            </a:r>
            <a:r>
              <a:rPr lang="pt-BR" sz="2200" baseline="30000" dirty="0" smtClean="0"/>
              <a:t>4</a:t>
            </a:r>
            <a:r>
              <a:rPr lang="pt-BR" sz="2200" dirty="0" smtClean="0"/>
              <a:t> + </a:t>
            </a:r>
            <a:r>
              <a:rPr lang="pt-BR" sz="2200" dirty="0"/>
              <a:t>6x</a:t>
            </a:r>
            <a:r>
              <a:rPr lang="pt-BR" sz="2200" baseline="30000" dirty="0"/>
              <a:t>3</a:t>
            </a:r>
            <a:r>
              <a:rPr lang="pt-BR" sz="2200" dirty="0"/>
              <a:t> –</a:t>
            </a:r>
            <a:r>
              <a:rPr lang="pt-BR" sz="2200" dirty="0" smtClean="0"/>
              <a:t> </a:t>
            </a:r>
            <a:r>
              <a:rPr lang="pt-BR" sz="2200" dirty="0"/>
              <a:t>13x</a:t>
            </a:r>
            <a:r>
              <a:rPr lang="pt-BR" sz="2200" baseline="30000" dirty="0"/>
              <a:t>2</a:t>
            </a:r>
            <a:r>
              <a:rPr lang="pt-BR" sz="2200" dirty="0"/>
              <a:t> </a:t>
            </a:r>
            <a:r>
              <a:rPr lang="pt-BR" sz="2200" dirty="0" smtClean="0"/>
              <a:t>+ </a:t>
            </a:r>
            <a:r>
              <a:rPr lang="pt-BR" sz="2200" dirty="0"/>
              <a:t>4x –</a:t>
            </a:r>
            <a:r>
              <a:rPr lang="pt-BR" sz="2200" dirty="0" smtClean="0"/>
              <a:t> 11.</a:t>
            </a:r>
            <a:endParaRPr lang="pt-BR" sz="2200" dirty="0"/>
          </a:p>
        </p:txBody>
      </p:sp>
      <p:sp>
        <p:nvSpPr>
          <p:cNvPr id="4" name="Retângulo 3"/>
          <p:cNvSpPr/>
          <p:nvPr/>
        </p:nvSpPr>
        <p:spPr>
          <a:xfrm>
            <a:off x="685300" y="3089476"/>
            <a:ext cx="10585176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P(x) + Q(x) = </a:t>
            </a:r>
            <a:r>
              <a:rPr lang="pt-BR" sz="2000" dirty="0" smtClean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(7x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</a:t>
            </a:r>
            <a:r>
              <a:rPr lang="pt-BR" sz="2000" dirty="0"/>
              <a:t>– 9x</a:t>
            </a:r>
            <a:r>
              <a:rPr lang="pt-BR" sz="2000" baseline="30000" dirty="0"/>
              <a:t>4</a:t>
            </a:r>
            <a:r>
              <a:rPr lang="pt-BR" sz="2000" dirty="0"/>
              <a:t> – 6x</a:t>
            </a:r>
            <a:r>
              <a:rPr lang="pt-BR" sz="2000" baseline="30000" dirty="0"/>
              <a:t>3</a:t>
            </a:r>
            <a:r>
              <a:rPr lang="pt-BR" sz="2000" dirty="0"/>
              <a:t> + 13x</a:t>
            </a:r>
            <a:r>
              <a:rPr lang="pt-BR" sz="2000" baseline="30000" dirty="0"/>
              <a:t>2</a:t>
            </a:r>
            <a:r>
              <a:rPr lang="pt-BR" sz="2000" dirty="0"/>
              <a:t> – 4x + </a:t>
            </a:r>
            <a:r>
              <a:rPr lang="pt-BR" sz="2000" dirty="0" smtClean="0"/>
              <a:t>11) + (– </a:t>
            </a:r>
            <a:r>
              <a:rPr lang="pt-BR" sz="2000" dirty="0"/>
              <a:t>7x</a:t>
            </a:r>
            <a:r>
              <a:rPr lang="pt-BR" sz="2000" baseline="30000" dirty="0"/>
              <a:t>5</a:t>
            </a:r>
            <a:r>
              <a:rPr lang="pt-BR" sz="2000" dirty="0"/>
              <a:t> + 9x</a:t>
            </a:r>
            <a:r>
              <a:rPr lang="pt-BR" sz="2000" baseline="30000" dirty="0"/>
              <a:t>4</a:t>
            </a:r>
            <a:r>
              <a:rPr lang="pt-BR" sz="2000" dirty="0"/>
              <a:t> + 6x</a:t>
            </a:r>
            <a:r>
              <a:rPr lang="pt-BR" sz="2000" baseline="30000" dirty="0"/>
              <a:t>3</a:t>
            </a:r>
            <a:r>
              <a:rPr lang="pt-BR" sz="2000" dirty="0"/>
              <a:t> – 13x</a:t>
            </a:r>
            <a:r>
              <a:rPr lang="pt-BR" sz="2000" baseline="30000" dirty="0"/>
              <a:t>2</a:t>
            </a:r>
            <a:r>
              <a:rPr lang="pt-BR" sz="2000" dirty="0"/>
              <a:t> + 4x – </a:t>
            </a:r>
            <a:r>
              <a:rPr lang="pt-BR" sz="2000" dirty="0" smtClean="0"/>
              <a:t>11)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(7x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</a:t>
            </a:r>
            <a:r>
              <a:rPr lang="pt-BR" sz="2000" dirty="0"/>
              <a:t>– </a:t>
            </a:r>
            <a:r>
              <a:rPr lang="pt-BR" sz="2000" dirty="0" smtClean="0"/>
              <a:t>7x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) + (– </a:t>
            </a:r>
            <a:r>
              <a:rPr lang="pt-BR" sz="2000" dirty="0"/>
              <a:t>9x</a:t>
            </a:r>
            <a:r>
              <a:rPr lang="pt-BR" sz="2000" baseline="30000" dirty="0"/>
              <a:t>4</a:t>
            </a:r>
            <a:r>
              <a:rPr lang="pt-BR" sz="2000" dirty="0"/>
              <a:t> + 9x</a:t>
            </a:r>
            <a:r>
              <a:rPr lang="pt-BR" sz="2000" baseline="30000" dirty="0"/>
              <a:t>4</a:t>
            </a:r>
            <a:r>
              <a:rPr lang="pt-BR" sz="2000" dirty="0"/>
              <a:t> </a:t>
            </a:r>
            <a:r>
              <a:rPr lang="pt-BR" sz="2000" dirty="0" smtClean="0"/>
              <a:t>) + (</a:t>
            </a:r>
            <a:r>
              <a:rPr lang="pt-BR" sz="2000" dirty="0"/>
              <a:t>– 6x</a:t>
            </a:r>
            <a:r>
              <a:rPr lang="pt-BR" sz="2000" baseline="30000" dirty="0"/>
              <a:t>3</a:t>
            </a:r>
            <a:r>
              <a:rPr lang="pt-BR" sz="2000" dirty="0"/>
              <a:t> </a:t>
            </a:r>
            <a:r>
              <a:rPr lang="pt-BR" sz="2000" dirty="0" smtClean="0"/>
              <a:t>+</a:t>
            </a:r>
            <a:r>
              <a:rPr lang="pt-BR" sz="2000" dirty="0"/>
              <a:t> </a:t>
            </a:r>
            <a:r>
              <a:rPr lang="pt-BR" sz="2000" dirty="0" smtClean="0"/>
              <a:t>6x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) + (</a:t>
            </a:r>
            <a:r>
              <a:rPr lang="pt-BR" sz="2000" dirty="0"/>
              <a:t>13x</a:t>
            </a:r>
            <a:r>
              <a:rPr lang="pt-BR" sz="2000" baseline="30000" dirty="0"/>
              <a:t>2</a:t>
            </a:r>
            <a:r>
              <a:rPr lang="pt-BR" sz="2000" dirty="0"/>
              <a:t> – </a:t>
            </a:r>
            <a:r>
              <a:rPr lang="pt-BR" sz="2000" dirty="0" smtClean="0"/>
              <a:t>13x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 + (</a:t>
            </a:r>
            <a:r>
              <a:rPr lang="pt-BR" sz="2000" dirty="0"/>
              <a:t>– 4x </a:t>
            </a:r>
            <a:r>
              <a:rPr lang="pt-BR" sz="2000" dirty="0" smtClean="0"/>
              <a:t>+ 4x) + (11 </a:t>
            </a:r>
            <a:r>
              <a:rPr lang="pt-BR" sz="2000" dirty="0"/>
              <a:t>– 11</a:t>
            </a:r>
            <a:r>
              <a:rPr lang="pt-B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0x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+ 0x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+ 0x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</a:t>
            </a:r>
            <a:r>
              <a:rPr lang="pt-BR" sz="2000" dirty="0"/>
              <a:t>+ </a:t>
            </a:r>
            <a:r>
              <a:rPr lang="pt-BR" sz="2000" dirty="0" smtClean="0"/>
              <a:t>0x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+ 0x </a:t>
            </a:r>
            <a:r>
              <a:rPr lang="pt-BR" sz="2000" dirty="0"/>
              <a:t>+ </a:t>
            </a:r>
            <a:r>
              <a:rPr lang="pt-BR" sz="2000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34296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37820" y="2276872"/>
            <a:ext cx="80666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Dados dois polinômios f(x) e g(x</a:t>
            </a:r>
            <a:r>
              <a:rPr lang="pt-BR" sz="2200" dirty="0" smtClean="0"/>
              <a:t>). </a:t>
            </a:r>
            <a:r>
              <a:rPr lang="pt-BR" sz="2200" dirty="0"/>
              <a:t>Sendo f(x) = </a:t>
            </a:r>
            <a:r>
              <a:rPr lang="pt-BR" sz="2200" dirty="0" err="1"/>
              <a:t>a</a:t>
            </a:r>
            <a:r>
              <a:rPr lang="pt-BR" sz="2200" baseline="-25000" dirty="0" err="1"/>
              <a:t>n</a:t>
            </a:r>
            <a:r>
              <a:rPr lang="pt-BR" sz="2200" dirty="0" err="1"/>
              <a:t>x</a:t>
            </a:r>
            <a:r>
              <a:rPr lang="pt-BR" sz="2200" baseline="30000" dirty="0" err="1"/>
              <a:t>n</a:t>
            </a:r>
            <a:r>
              <a:rPr lang="pt-BR" sz="2200" dirty="0"/>
              <a:t> + a</a:t>
            </a:r>
            <a:r>
              <a:rPr lang="pt-BR" sz="2200" baseline="-25000" dirty="0"/>
              <a:t>n-1</a:t>
            </a:r>
            <a:r>
              <a:rPr lang="pt-BR" sz="2200" dirty="0"/>
              <a:t>x</a:t>
            </a:r>
            <a:r>
              <a:rPr lang="pt-BR" sz="2200" baseline="30000" dirty="0"/>
              <a:t>n-1</a:t>
            </a:r>
            <a:r>
              <a:rPr lang="pt-BR" sz="2200" dirty="0"/>
              <a:t> + ... a</a:t>
            </a:r>
            <a:r>
              <a:rPr lang="pt-BR" sz="2200" baseline="-25000" dirty="0"/>
              <a:t>2</a:t>
            </a:r>
            <a:r>
              <a:rPr lang="pt-BR" sz="2200" dirty="0"/>
              <a:t>x</a:t>
            </a:r>
            <a:r>
              <a:rPr lang="pt-BR" sz="2200" baseline="30000" dirty="0"/>
              <a:t>2</a:t>
            </a:r>
            <a:r>
              <a:rPr lang="pt-BR" sz="2200" dirty="0"/>
              <a:t> + a</a:t>
            </a:r>
            <a:r>
              <a:rPr lang="pt-BR" sz="2200" baseline="-25000" dirty="0"/>
              <a:t>1</a:t>
            </a:r>
            <a:r>
              <a:rPr lang="pt-BR" sz="2200" dirty="0"/>
              <a:t>x + a</a:t>
            </a:r>
            <a:r>
              <a:rPr lang="pt-BR" sz="2200" baseline="-25000" dirty="0"/>
              <a:t>0</a:t>
            </a:r>
            <a:r>
              <a:rPr lang="pt-BR" sz="2200" dirty="0"/>
              <a:t> e g(x) = </a:t>
            </a:r>
            <a:r>
              <a:rPr lang="pt-BR" sz="2200" dirty="0" err="1"/>
              <a:t>b</a:t>
            </a:r>
            <a:r>
              <a:rPr lang="pt-BR" sz="2200" baseline="-25000" dirty="0" err="1"/>
              <a:t>n</a:t>
            </a:r>
            <a:r>
              <a:rPr lang="pt-BR" sz="2200" dirty="0" err="1"/>
              <a:t>x</a:t>
            </a:r>
            <a:r>
              <a:rPr lang="pt-BR" sz="2200" baseline="30000" dirty="0" err="1"/>
              <a:t>n</a:t>
            </a:r>
            <a:r>
              <a:rPr lang="pt-BR" sz="2200" dirty="0"/>
              <a:t> + b</a:t>
            </a:r>
            <a:r>
              <a:rPr lang="pt-BR" sz="2200" baseline="-25000" dirty="0"/>
              <a:t>n-1</a:t>
            </a:r>
            <a:r>
              <a:rPr lang="pt-BR" sz="2200" dirty="0"/>
              <a:t>x</a:t>
            </a:r>
            <a:r>
              <a:rPr lang="pt-BR" sz="2200" baseline="30000" dirty="0"/>
              <a:t>n-1</a:t>
            </a:r>
            <a:r>
              <a:rPr lang="pt-BR" sz="2200" dirty="0"/>
              <a:t> + ... b</a:t>
            </a:r>
            <a:r>
              <a:rPr lang="pt-BR" sz="2200" baseline="-25000" dirty="0"/>
              <a:t>2</a:t>
            </a:r>
            <a:r>
              <a:rPr lang="pt-BR" sz="2200" dirty="0"/>
              <a:t>x</a:t>
            </a:r>
            <a:r>
              <a:rPr lang="pt-BR" sz="2200" baseline="30000" dirty="0"/>
              <a:t>2</a:t>
            </a:r>
            <a:r>
              <a:rPr lang="pt-BR" sz="2200" dirty="0"/>
              <a:t> + b</a:t>
            </a:r>
            <a:r>
              <a:rPr lang="pt-BR" sz="2200" baseline="-25000" dirty="0"/>
              <a:t>1</a:t>
            </a:r>
            <a:r>
              <a:rPr lang="pt-BR" sz="2200" dirty="0"/>
              <a:t>x + </a:t>
            </a:r>
            <a:r>
              <a:rPr lang="pt-BR" sz="2200" dirty="0" smtClean="0"/>
              <a:t>b</a:t>
            </a:r>
            <a:r>
              <a:rPr lang="pt-BR" sz="2200" baseline="-25000" dirty="0" smtClean="0"/>
              <a:t>0</a:t>
            </a:r>
            <a:endParaRPr lang="pt-BR" sz="2200" dirty="0"/>
          </a:p>
        </p:txBody>
      </p:sp>
      <p:sp>
        <p:nvSpPr>
          <p:cNvPr id="3" name="Retângulo 2"/>
          <p:cNvSpPr/>
          <p:nvPr/>
        </p:nvSpPr>
        <p:spPr>
          <a:xfrm>
            <a:off x="524804" y="3429000"/>
            <a:ext cx="81619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Para fazermos f(x) – g(x) deveremos ter como resposta</a:t>
            </a:r>
            <a:r>
              <a:rPr lang="pt-BR" sz="2200" dirty="0" smtClean="0"/>
              <a:t>:</a:t>
            </a:r>
          </a:p>
          <a:p>
            <a:pPr>
              <a:buClr>
                <a:srgbClr val="002060"/>
              </a:buClr>
            </a:pPr>
            <a:endParaRPr lang="pt-BR" sz="2200" dirty="0"/>
          </a:p>
          <a:p>
            <a:pPr algn="ctr">
              <a:buClr>
                <a:srgbClr val="002060"/>
              </a:buClr>
            </a:pPr>
            <a:r>
              <a:rPr lang="pt-BR" sz="2200" dirty="0"/>
              <a:t>f(x) – g(x) = (</a:t>
            </a:r>
            <a:r>
              <a:rPr lang="pt-BR" sz="2200" dirty="0" err="1"/>
              <a:t>a</a:t>
            </a:r>
            <a:r>
              <a:rPr lang="pt-BR" sz="2200" baseline="-25000" dirty="0" err="1"/>
              <a:t>n</a:t>
            </a:r>
            <a:r>
              <a:rPr lang="pt-BR" sz="2200" dirty="0"/>
              <a:t> – </a:t>
            </a:r>
            <a:r>
              <a:rPr lang="pt-BR" sz="2200" dirty="0" err="1"/>
              <a:t>b</a:t>
            </a:r>
            <a:r>
              <a:rPr lang="pt-BR" sz="2200" baseline="-25000" dirty="0" err="1"/>
              <a:t>n</a:t>
            </a:r>
            <a:r>
              <a:rPr lang="pt-BR" sz="2200" dirty="0"/>
              <a:t> )</a:t>
            </a:r>
            <a:r>
              <a:rPr lang="pt-BR" sz="2200" dirty="0" err="1"/>
              <a:t>x</a:t>
            </a:r>
            <a:r>
              <a:rPr lang="pt-BR" sz="2200" baseline="30000" dirty="0" err="1"/>
              <a:t>n</a:t>
            </a:r>
            <a:r>
              <a:rPr lang="pt-BR" sz="2200" dirty="0"/>
              <a:t> + (a</a:t>
            </a:r>
            <a:r>
              <a:rPr lang="pt-BR" sz="2200" baseline="-25000" dirty="0"/>
              <a:t>n-1</a:t>
            </a:r>
            <a:r>
              <a:rPr lang="pt-BR" sz="2200" dirty="0"/>
              <a:t> – b</a:t>
            </a:r>
            <a:r>
              <a:rPr lang="pt-BR" sz="2200" baseline="-25000" dirty="0"/>
              <a:t>n-1</a:t>
            </a:r>
            <a:r>
              <a:rPr lang="pt-BR" sz="2200" dirty="0"/>
              <a:t> )x</a:t>
            </a:r>
            <a:r>
              <a:rPr lang="pt-BR" sz="2200" baseline="30000" dirty="0"/>
              <a:t>n-1</a:t>
            </a:r>
            <a:r>
              <a:rPr lang="pt-BR" sz="2200" dirty="0"/>
              <a:t> + ... (a</a:t>
            </a:r>
            <a:r>
              <a:rPr lang="pt-BR" sz="2200" baseline="-25000" dirty="0"/>
              <a:t>2</a:t>
            </a:r>
            <a:r>
              <a:rPr lang="pt-BR" sz="2200" dirty="0"/>
              <a:t> – b</a:t>
            </a:r>
            <a:r>
              <a:rPr lang="pt-BR" sz="2200" baseline="-25000" dirty="0"/>
              <a:t>2</a:t>
            </a:r>
            <a:r>
              <a:rPr lang="pt-BR" sz="2200" dirty="0"/>
              <a:t> )x</a:t>
            </a:r>
            <a:r>
              <a:rPr lang="pt-BR" sz="2200" baseline="30000" dirty="0"/>
              <a:t>2</a:t>
            </a:r>
            <a:r>
              <a:rPr lang="pt-BR" sz="2200" dirty="0"/>
              <a:t> + (a</a:t>
            </a:r>
            <a:r>
              <a:rPr lang="pt-BR" sz="2200" baseline="-25000" dirty="0"/>
              <a:t>1</a:t>
            </a:r>
            <a:r>
              <a:rPr lang="pt-BR" sz="2200" dirty="0"/>
              <a:t> – b</a:t>
            </a:r>
            <a:r>
              <a:rPr lang="pt-BR" sz="2200" baseline="-25000" dirty="0"/>
              <a:t>1</a:t>
            </a:r>
            <a:r>
              <a:rPr lang="pt-BR" sz="2200" dirty="0"/>
              <a:t> )x + (a</a:t>
            </a:r>
            <a:r>
              <a:rPr lang="pt-BR" sz="2200" baseline="-25000" dirty="0"/>
              <a:t>0</a:t>
            </a:r>
            <a:r>
              <a:rPr lang="pt-BR" sz="2200" dirty="0"/>
              <a:t> – b</a:t>
            </a:r>
            <a:r>
              <a:rPr lang="pt-BR" sz="2200" baseline="-25000" dirty="0"/>
              <a:t>0</a:t>
            </a:r>
            <a:r>
              <a:rPr lang="pt-BR" sz="2200" dirty="0"/>
              <a:t>)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7200" y="120588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SUBTRAÇÃO DE POLINÔMIOS</a:t>
            </a:r>
            <a:endParaRPr lang="pt-BR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539552" y="5112128"/>
            <a:ext cx="8064896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dirty="0"/>
              <a:t>Ou seja, calculamos a diferença subtraindo os coeficientes dos termos semelhantes.</a:t>
            </a:r>
          </a:p>
        </p:txBody>
      </p:sp>
    </p:spTree>
    <p:extLst>
      <p:ext uri="{BB962C8B-B14F-4D97-AF65-F5344CB8AC3E}">
        <p14:creationId xmlns:p14="http://schemas.microsoft.com/office/powerpoint/2010/main" xmlns="" val="263268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7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26993" y="1196752"/>
            <a:ext cx="1970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EXEMPLO 1</a:t>
            </a:r>
            <a:r>
              <a:rPr lang="pt-BR" sz="2800" dirty="0" smtClean="0"/>
              <a:t> 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467544" y="1988840"/>
            <a:ext cx="7992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Subtraindo –3x</a:t>
            </a:r>
            <a:r>
              <a:rPr lang="pt-BR" sz="2200" baseline="30000" dirty="0"/>
              <a:t>2</a:t>
            </a:r>
            <a:r>
              <a:rPr lang="pt-BR" sz="2200" dirty="0"/>
              <a:t> + 10x – 6 de 5x</a:t>
            </a:r>
            <a:r>
              <a:rPr lang="pt-BR" sz="2200" baseline="30000" dirty="0"/>
              <a:t>2</a:t>
            </a:r>
            <a:r>
              <a:rPr lang="pt-BR" sz="2200" dirty="0"/>
              <a:t> – 9x – 8. 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9552" y="2537579"/>
            <a:ext cx="838842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(</a:t>
            </a:r>
            <a:r>
              <a:rPr lang="pt-BR" sz="1900" dirty="0">
                <a:solidFill>
                  <a:srgbClr val="FF0000"/>
                </a:solidFill>
              </a:rPr>
              <a:t>5x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– 9x – 8) – (–3x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+ 10x – 6) → eliminar os parênteses utilizando o jogo de sinal</a:t>
            </a:r>
            <a:r>
              <a:rPr lang="pt-BR" sz="1900" dirty="0" smtClean="0">
                <a:solidFill>
                  <a:srgbClr val="FF0000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– </a:t>
            </a:r>
            <a:r>
              <a:rPr lang="pt-BR" sz="1900" dirty="0">
                <a:solidFill>
                  <a:srgbClr val="FF0000"/>
                </a:solidFill>
              </a:rPr>
              <a:t>(–3x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) = +3x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– </a:t>
            </a:r>
            <a:r>
              <a:rPr lang="pt-BR" sz="1900" dirty="0">
                <a:solidFill>
                  <a:srgbClr val="FF0000"/>
                </a:solidFill>
              </a:rPr>
              <a:t>(+10x) = –10x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– </a:t>
            </a:r>
            <a:r>
              <a:rPr lang="pt-BR" sz="1900" dirty="0">
                <a:solidFill>
                  <a:srgbClr val="FF0000"/>
                </a:solidFill>
              </a:rPr>
              <a:t>(–6) = +6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5x</a:t>
            </a:r>
            <a:r>
              <a:rPr lang="pt-BR" sz="1900" baseline="30000" dirty="0" smtClean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– 9x – 8 + 3x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–10x +6 → reduzir os termos semelhantes.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5x</a:t>
            </a:r>
            <a:r>
              <a:rPr lang="pt-BR" sz="1900" baseline="30000" dirty="0" smtClean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+ 3x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– 9x –10x – 8 + 6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8x</a:t>
            </a:r>
            <a:r>
              <a:rPr lang="pt-BR" sz="1900" baseline="30000" dirty="0" smtClean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– 19x – 2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Portanto</a:t>
            </a:r>
            <a:r>
              <a:rPr lang="pt-BR" sz="1900" dirty="0">
                <a:solidFill>
                  <a:srgbClr val="FF0000"/>
                </a:solidFill>
              </a:rPr>
              <a:t>: (5x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– 9x – 8) – (–3x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+ 10x – 6) = 8x</a:t>
            </a:r>
            <a:r>
              <a:rPr lang="pt-BR" sz="1900" baseline="30000" dirty="0">
                <a:solidFill>
                  <a:srgbClr val="FF0000"/>
                </a:solidFill>
              </a:rPr>
              <a:t>2</a:t>
            </a:r>
            <a:r>
              <a:rPr lang="pt-BR" sz="1900" dirty="0">
                <a:solidFill>
                  <a:srgbClr val="FF0000"/>
                </a:solidFill>
              </a:rPr>
              <a:t> – 19x – 2 </a:t>
            </a:r>
          </a:p>
        </p:txBody>
      </p:sp>
    </p:spTree>
    <p:extLst>
      <p:ext uri="{BB962C8B-B14F-4D97-AF65-F5344CB8AC3E}">
        <p14:creationId xmlns:p14="http://schemas.microsoft.com/office/powerpoint/2010/main" xmlns="" val="257311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844824"/>
            <a:ext cx="86409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Se subtrairmos 2x³ – 5x² – x + 21 e 2x³ + x² – 2x + 5, teremos: 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08319" y="1052736"/>
            <a:ext cx="1970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EXEMPLO 2 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503548" y="2420888"/>
            <a:ext cx="8424936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900" dirty="0">
                <a:solidFill>
                  <a:srgbClr val="FF0000"/>
                </a:solidFill>
              </a:rPr>
              <a:t>(2x³ – 5x² – x + 21) – (2x³ + x² – 2x + 5) → eliminando os parênteses através do jogo de sinais.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2x³ </a:t>
            </a:r>
            <a:r>
              <a:rPr lang="pt-BR" sz="1900" dirty="0">
                <a:solidFill>
                  <a:srgbClr val="FF0000"/>
                </a:solidFill>
              </a:rPr>
              <a:t>– 5x² – x + 21 – 2x³ – x² + 2x – 5 → redução de termos semelhantes.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2x³ </a:t>
            </a:r>
            <a:r>
              <a:rPr lang="pt-BR" sz="1900" dirty="0">
                <a:solidFill>
                  <a:srgbClr val="FF0000"/>
                </a:solidFill>
              </a:rPr>
              <a:t>– 2x³ – 5x² – x² – x + 2x + 21 – 5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0x³ </a:t>
            </a:r>
            <a:r>
              <a:rPr lang="pt-BR" sz="1900" dirty="0">
                <a:solidFill>
                  <a:srgbClr val="FF0000"/>
                </a:solidFill>
              </a:rPr>
              <a:t>– 6x² + x + 16 </a:t>
            </a:r>
            <a:endParaRPr lang="pt-BR" sz="19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– </a:t>
            </a:r>
            <a:r>
              <a:rPr lang="pt-BR" sz="1900" dirty="0">
                <a:solidFill>
                  <a:srgbClr val="FF0000"/>
                </a:solidFill>
              </a:rPr>
              <a:t>6x² + x + </a:t>
            </a:r>
            <a:r>
              <a:rPr lang="pt-BR" sz="1900" dirty="0" smtClean="0">
                <a:solidFill>
                  <a:srgbClr val="FF0000"/>
                </a:solidFill>
              </a:rPr>
              <a:t>16</a:t>
            </a:r>
          </a:p>
          <a:p>
            <a:pPr lvl="0">
              <a:lnSpc>
                <a:spcPct val="150000"/>
              </a:lnSpc>
            </a:pPr>
            <a:r>
              <a:rPr lang="pt-BR" sz="1900" dirty="0" smtClean="0">
                <a:solidFill>
                  <a:srgbClr val="FF0000"/>
                </a:solidFill>
              </a:rPr>
              <a:t>Portanto</a:t>
            </a:r>
            <a:r>
              <a:rPr lang="pt-BR" sz="1900" dirty="0">
                <a:solidFill>
                  <a:srgbClr val="FF0000"/>
                </a:solidFill>
              </a:rPr>
              <a:t>: (2x³ – 5x² – x + 21) – (2x³ + x² – 2x + 5) = – 6x² + x + 16</a:t>
            </a:r>
          </a:p>
        </p:txBody>
      </p:sp>
    </p:spTree>
    <p:extLst>
      <p:ext uri="{BB962C8B-B14F-4D97-AF65-F5344CB8AC3E}">
        <p14:creationId xmlns:p14="http://schemas.microsoft.com/office/powerpoint/2010/main" xmlns="" val="56186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08319" y="1052736"/>
            <a:ext cx="1970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EXEMPLO 3 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611560" y="2083495"/>
            <a:ext cx="7920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 smtClean="0"/>
              <a:t>Considerando os polinômios A = 6x³ + 5x² – 8x + 15, B = 2x³ – 6x² – 9x + 10 e C = x³ + 7x² + 9x + 20. Calcule A </a:t>
            </a:r>
            <a:r>
              <a:rPr lang="pt-BR" sz="2200" dirty="0"/>
              <a:t>– B – C </a:t>
            </a:r>
            <a:r>
              <a:rPr lang="pt-BR" sz="2200" dirty="0" smtClean="0"/>
              <a:t>.</a:t>
            </a:r>
            <a:endParaRPr lang="pt-BR" sz="2200" dirty="0"/>
          </a:p>
        </p:txBody>
      </p:sp>
      <p:sp>
        <p:nvSpPr>
          <p:cNvPr id="4" name="Retângulo 3"/>
          <p:cNvSpPr/>
          <p:nvPr/>
        </p:nvSpPr>
        <p:spPr>
          <a:xfrm>
            <a:off x="1043608" y="2924944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6x³ + 5x² – 8x + 15) – (2x³ – 6x² – 9x + 10) – (x³ + 7x² + 9x + 20) </a:t>
            </a: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6x³ </a:t>
            </a:r>
            <a:r>
              <a:rPr lang="pt-BR" sz="2000" dirty="0">
                <a:solidFill>
                  <a:srgbClr val="FF0000"/>
                </a:solidFill>
              </a:rPr>
              <a:t>+ 5x² – 8x + 15 – 2x³ + 6x² + 9x – 10 – x³ – 7x² – 9x – 20 </a:t>
            </a: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6x³ </a:t>
            </a:r>
            <a:r>
              <a:rPr lang="pt-BR" sz="2000" dirty="0">
                <a:solidFill>
                  <a:srgbClr val="FF0000"/>
                </a:solidFill>
              </a:rPr>
              <a:t>– 2x³ – x³ + 5x² + 6x² – 7x² – 8x + 9x – 9x + 15 – 10 – 20 </a:t>
            </a: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6x³ </a:t>
            </a:r>
            <a:r>
              <a:rPr lang="pt-BR" sz="2000" dirty="0">
                <a:solidFill>
                  <a:srgbClr val="FF0000"/>
                </a:solidFill>
              </a:rPr>
              <a:t>– 3x³ + 11x² – 7x² – 17x + 9x + 15 – 30 </a:t>
            </a: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3x³ </a:t>
            </a:r>
            <a:r>
              <a:rPr lang="pt-BR" sz="2000" dirty="0">
                <a:solidFill>
                  <a:srgbClr val="FF0000"/>
                </a:solidFill>
              </a:rPr>
              <a:t>+ 4x² – 8x – 15 </a:t>
            </a: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 </a:t>
            </a:r>
            <a:r>
              <a:rPr lang="pt-BR" sz="2000" dirty="0">
                <a:solidFill>
                  <a:srgbClr val="FF0000"/>
                </a:solidFill>
              </a:rPr>
              <a:t>– B – C = 3x³ + 4x² – 8x – 15</a:t>
            </a:r>
          </a:p>
        </p:txBody>
      </p:sp>
    </p:spTree>
    <p:extLst>
      <p:ext uri="{BB962C8B-B14F-4D97-AF65-F5344CB8AC3E}">
        <p14:creationId xmlns:p14="http://schemas.microsoft.com/office/powerpoint/2010/main" xmlns="" val="78115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25" y="2276475"/>
            <a:ext cx="7815263" cy="19415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5500" b="1" i="1" dirty="0" smtClean="0">
                <a:solidFill>
                  <a:srgbClr val="1027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QUESTÕES</a:t>
            </a:r>
            <a:endParaRPr lang="pt-BR" sz="5500" i="1" dirty="0">
              <a:solidFill>
                <a:srgbClr val="1027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zonadaponte.com.sapo.pt/gifs/escola/esc00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563" y="2867025"/>
            <a:ext cx="21907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638800" y="3379788"/>
            <a:ext cx="1419225" cy="554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000" dirty="0">
                <a:latin typeface="+mj-lt"/>
              </a:rPr>
              <a:t>http://zonadaponte.com.sapo.pt/gifs/escola/esc003.gif</a:t>
            </a:r>
          </a:p>
        </p:txBody>
      </p:sp>
    </p:spTree>
    <p:extLst>
      <p:ext uri="{BB962C8B-B14F-4D97-AF65-F5344CB8AC3E}">
        <p14:creationId xmlns:p14="http://schemas.microsoft.com/office/powerpoint/2010/main" xmlns="" val="1615410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1052736"/>
            <a:ext cx="7776864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pt-BR" sz="2200" dirty="0" smtClean="0">
                <a:latin typeface="+mj-lt"/>
                <a:ea typeface="Calibri"/>
                <a:cs typeface="Times New Roman"/>
              </a:rPr>
              <a:t>1º) Valdir </a:t>
            </a:r>
            <a:r>
              <a:rPr lang="pt-BR" sz="2200" dirty="0">
                <a:latin typeface="+mj-lt"/>
                <a:ea typeface="Calibri"/>
                <a:cs typeface="Times New Roman"/>
              </a:rPr>
              <a:t>comprou pra sua loja 2 tambores e 5 violinos, enquanto Roberto comprou 3 tambores e 2 violinos. Cada tambor custou x reais e cada violino custou y reais, nessas condições, responda</a:t>
            </a:r>
            <a:r>
              <a:rPr lang="pt-BR" sz="2200" dirty="0" smtClean="0">
                <a:latin typeface="+mj-lt"/>
                <a:ea typeface="Calibri"/>
                <a:cs typeface="Times New Roman"/>
              </a:rPr>
              <a:t>:</a:t>
            </a:r>
          </a:p>
          <a:p>
            <a:pPr lvl="1" algn="just">
              <a:lnSpc>
                <a:spcPct val="115000"/>
              </a:lnSpc>
            </a:pPr>
            <a:endParaRPr lang="pt-BR" sz="2200" dirty="0">
              <a:latin typeface="+mj-lt"/>
              <a:ea typeface="Calibri"/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sz="2200" dirty="0">
                <a:latin typeface="+mj-lt"/>
                <a:ea typeface="Calibri"/>
                <a:cs typeface="Times New Roman"/>
              </a:rPr>
              <a:t>Qual o polinômio que representa a quantia que Valdir gastou?</a:t>
            </a:r>
          </a:p>
          <a:p>
            <a:pPr marL="800100" lvl="1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sz="2200" dirty="0">
                <a:latin typeface="+mj-lt"/>
                <a:ea typeface="Calibri"/>
                <a:cs typeface="Times New Roman"/>
              </a:rPr>
              <a:t>Qual o polinômio que representa a quantia que Roberto gastou?</a:t>
            </a:r>
          </a:p>
          <a:p>
            <a:pPr marL="800100" lvl="1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sz="2200" dirty="0">
                <a:latin typeface="+mj-lt"/>
                <a:ea typeface="Calibri"/>
                <a:cs typeface="Times New Roman"/>
              </a:rPr>
              <a:t>Qual o polinômio que representa a quantia que os dois gastaram juntos?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2200" dirty="0">
                <a:latin typeface="+mj-lt"/>
                <a:ea typeface="Calibri"/>
                <a:cs typeface="Times New Roman"/>
              </a:rPr>
              <a:t>Supondo que x vale 60 reais e que y vale 300 reais, quanto os dois gastaram juntos?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3688" y="6011996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>
                <a:solidFill>
                  <a:srgbClr val="FF0000"/>
                </a:solidFill>
              </a:rPr>
              <a:t>Respostas: a</a:t>
            </a:r>
            <a:r>
              <a:rPr lang="pt-BR" dirty="0">
                <a:solidFill>
                  <a:srgbClr val="FF0000"/>
                </a:solidFill>
              </a:rPr>
              <a:t>) 2x + 5y    b) 3x + 2y     c) 5x + 7y    d) 2400 reais</a:t>
            </a:r>
          </a:p>
        </p:txBody>
      </p:sp>
    </p:spTree>
    <p:extLst>
      <p:ext uri="{BB962C8B-B14F-4D97-AF65-F5344CB8AC3E}">
        <p14:creationId xmlns:p14="http://schemas.microsoft.com/office/powerpoint/2010/main" xmlns="" val="12660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3.bp.blogspot.com/_VMW-oWd-PiU/TMyRvI1GO6I/AAAAAAAAA4s/DMVDompgHmY/s1600/6a00e54ee8552c883300e54f5c8feb8833-800w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3339" y="3679390"/>
            <a:ext cx="2504695" cy="250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REDUÇÃO DE POLINÔMIOS</a:t>
            </a:r>
            <a:br>
              <a:rPr lang="pt-BR" sz="2800" b="1" dirty="0" smtClean="0"/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265375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>
                <a:latin typeface="+mj-lt"/>
              </a:rPr>
              <a:t>Em muitos casos nos deparamos com representações polinomiais extensivas que podem ser reduzidas por meio das ideias relativas à adição e/ou subtração de </a:t>
            </a:r>
            <a:r>
              <a:rPr lang="pt-BR" sz="2200" dirty="0" smtClean="0">
                <a:latin typeface="+mj-lt"/>
              </a:rPr>
              <a:t>monômios. </a:t>
            </a:r>
            <a:r>
              <a:rPr lang="pt-BR" sz="2200" dirty="0">
                <a:latin typeface="+mj-lt"/>
              </a:rPr>
              <a:t>Para que a redução seja possível é necessária à existência de monômios semelhantes na expressão.</a:t>
            </a:r>
          </a:p>
        </p:txBody>
      </p:sp>
      <p:sp>
        <p:nvSpPr>
          <p:cNvPr id="6" name="Retângulo 5"/>
          <p:cNvSpPr/>
          <p:nvPr/>
        </p:nvSpPr>
        <p:spPr>
          <a:xfrm rot="16200000">
            <a:off x="7044044" y="4487530"/>
            <a:ext cx="25746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http://3.bp.blogspot.com/_VMW-oWd-PiU/TMyRvI1GO6I/AAAAAAAAA4s/DMVDompgHmY/s1600/6a00e54ee8552c883300e54f5c8feb8833-800wi.gif</a:t>
            </a:r>
          </a:p>
        </p:txBody>
      </p:sp>
    </p:spTree>
    <p:extLst>
      <p:ext uri="{BB962C8B-B14F-4D97-AF65-F5344CB8AC3E}">
        <p14:creationId xmlns:p14="http://schemas.microsoft.com/office/powerpoint/2010/main" xmlns="" val="39492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1124744"/>
            <a:ext cx="8136904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pt-BR" sz="2200" dirty="0" smtClean="0">
                <a:latin typeface="+mj-lt"/>
                <a:ea typeface="Calibri"/>
                <a:cs typeface="Times New Roman"/>
              </a:rPr>
              <a:t>2º) Em </a:t>
            </a:r>
            <a:r>
              <a:rPr lang="pt-BR" sz="2200" dirty="0">
                <a:latin typeface="+mj-lt"/>
                <a:ea typeface="Calibri"/>
                <a:cs typeface="Times New Roman"/>
              </a:rPr>
              <a:t>uma partida de tênis, Rui fez x saques e acertou 60% desses saques menos 1. Paulinho fez também x saques e acertou 40% mais 2. Escreva o polinômio que representa</a:t>
            </a:r>
            <a:r>
              <a:rPr lang="pt-BR" sz="2200" dirty="0" smtClean="0">
                <a:latin typeface="+mj-lt"/>
                <a:ea typeface="Calibri"/>
                <a:cs typeface="Times New Roman"/>
              </a:rPr>
              <a:t>:</a:t>
            </a:r>
          </a:p>
          <a:p>
            <a:pPr lvl="1" algn="just">
              <a:lnSpc>
                <a:spcPct val="115000"/>
              </a:lnSpc>
            </a:pPr>
            <a:endParaRPr lang="pt-BR" sz="2200" dirty="0">
              <a:latin typeface="+mj-lt"/>
              <a:ea typeface="Calibri"/>
              <a:cs typeface="Times New Roman"/>
            </a:endParaRPr>
          </a:p>
          <a:p>
            <a:pPr marL="800100" lvl="1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sz="2200" dirty="0">
                <a:latin typeface="+mj-lt"/>
                <a:ea typeface="Calibri"/>
                <a:cs typeface="Times New Roman"/>
              </a:rPr>
              <a:t>A quantidade de saques que Rui acertou</a:t>
            </a:r>
          </a:p>
          <a:p>
            <a:pPr marL="800100" lvl="1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sz="2200" dirty="0">
                <a:latin typeface="+mj-lt"/>
                <a:ea typeface="Calibri"/>
                <a:cs typeface="Times New Roman"/>
              </a:rPr>
              <a:t>A quantidade de saques que Paulinho acertou</a:t>
            </a:r>
          </a:p>
          <a:p>
            <a:pPr marL="800100" lvl="1" indent="-342900" algn="just">
              <a:lnSpc>
                <a:spcPct val="115000"/>
              </a:lnSpc>
              <a:buFont typeface="+mj-lt"/>
              <a:buAutoNum type="alphaLcParenR"/>
            </a:pPr>
            <a:r>
              <a:rPr lang="pt-BR" sz="2200" dirty="0">
                <a:latin typeface="+mj-lt"/>
                <a:ea typeface="Calibri"/>
                <a:cs typeface="Times New Roman"/>
              </a:rPr>
              <a:t>A quantidade de saques que os dois acertaram juntos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2200" dirty="0">
                <a:latin typeface="+mj-lt"/>
                <a:ea typeface="Calibri"/>
                <a:cs typeface="Times New Roman"/>
              </a:rPr>
              <a:t>A diferença entre os saques de Rui acertou e os saques que Paulinho acertou.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3688" y="6011996"/>
            <a:ext cx="529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 smtClean="0">
                <a:solidFill>
                  <a:srgbClr val="FF0000"/>
                </a:solidFill>
              </a:rPr>
              <a:t>Respostas: a</a:t>
            </a:r>
            <a:r>
              <a:rPr lang="pt-BR" dirty="0">
                <a:solidFill>
                  <a:srgbClr val="FF0000"/>
                </a:solidFill>
              </a:rPr>
              <a:t>) 0,6x -1    b) 0,4x + 2    c) x + 1    d) 0,2x -3 </a:t>
            </a:r>
          </a:p>
        </p:txBody>
      </p:sp>
    </p:spTree>
    <p:extLst>
      <p:ext uri="{BB962C8B-B14F-4D97-AF65-F5344CB8AC3E}">
        <p14:creationId xmlns:p14="http://schemas.microsoft.com/office/powerpoint/2010/main" xmlns="" val="17015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052736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sz="2200" dirty="0">
                <a:latin typeface="+mj-lt"/>
                <a:ea typeface="Calibri"/>
                <a:cs typeface="Times New Roman"/>
              </a:rPr>
              <a:t>3</a:t>
            </a:r>
            <a:r>
              <a:rPr lang="pt-BR" sz="2200" dirty="0" smtClean="0">
                <a:latin typeface="+mj-lt"/>
                <a:ea typeface="Calibri"/>
                <a:cs typeface="Times New Roman"/>
              </a:rPr>
              <a:t>º) </a:t>
            </a:r>
            <a:r>
              <a:rPr lang="pt-BR" sz="2400" dirty="0">
                <a:latin typeface="+mj-lt"/>
              </a:rPr>
              <a:t>Quando adicionamos os polinômios 13x</a:t>
            </a:r>
            <a:r>
              <a:rPr lang="pt-BR" sz="2400" baseline="30000" dirty="0">
                <a:latin typeface="+mj-lt"/>
              </a:rPr>
              <a:t>2</a:t>
            </a:r>
            <a:r>
              <a:rPr lang="pt-BR" sz="2400" dirty="0">
                <a:latin typeface="+mj-lt"/>
              </a:rPr>
              <a:t> – 11x – 15 e -7x</a:t>
            </a:r>
            <a:r>
              <a:rPr lang="pt-BR" sz="2400" baseline="30000" dirty="0">
                <a:latin typeface="+mj-lt"/>
              </a:rPr>
              <a:t>2</a:t>
            </a:r>
            <a:r>
              <a:rPr lang="pt-BR" sz="2400" dirty="0">
                <a:latin typeface="+mj-lt"/>
              </a:rPr>
              <a:t> – 2x + 16, obtemos como soma o polinômio Ax</a:t>
            </a:r>
            <a:r>
              <a:rPr lang="pt-BR" sz="2400" baseline="30000" dirty="0">
                <a:latin typeface="+mj-lt"/>
              </a:rPr>
              <a:t>2</a:t>
            </a:r>
            <a:r>
              <a:rPr lang="pt-BR" sz="2400" dirty="0">
                <a:latin typeface="+mj-lt"/>
              </a:rPr>
              <a:t>+ </a:t>
            </a:r>
            <a:r>
              <a:rPr lang="pt-BR" sz="2400" dirty="0" err="1">
                <a:latin typeface="+mj-lt"/>
              </a:rPr>
              <a:t>Bx</a:t>
            </a:r>
            <a:r>
              <a:rPr lang="pt-BR" sz="2400" dirty="0">
                <a:latin typeface="+mj-lt"/>
              </a:rPr>
              <a:t> + C. Qual é o valor numérico da expressão A + B + C?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63688" y="6023020"/>
            <a:ext cx="138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dirty="0" smtClean="0">
                <a:solidFill>
                  <a:srgbClr val="FF0000"/>
                </a:solidFill>
              </a:rPr>
              <a:t>Resposta: - 6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11560" y="1196752"/>
            <a:ext cx="7992888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pt-BR" sz="2200" dirty="0">
                <a:ea typeface="Calibri"/>
                <a:cs typeface="Times New Roman"/>
              </a:rPr>
              <a:t>4</a:t>
            </a:r>
            <a:r>
              <a:rPr lang="pt-BR" sz="2200" dirty="0" smtClean="0">
                <a:ea typeface="Calibri"/>
                <a:cs typeface="Times New Roman"/>
              </a:rPr>
              <a:t>º) Dados </a:t>
            </a:r>
            <a:r>
              <a:rPr lang="pt-BR" sz="2200" dirty="0">
                <a:ea typeface="Calibri"/>
                <a:cs typeface="Times New Roman"/>
              </a:rPr>
              <a:t>P = x</a:t>
            </a:r>
            <a:r>
              <a:rPr lang="pt-BR" sz="2200" baseline="30000" dirty="0">
                <a:ea typeface="Calibri"/>
                <a:cs typeface="Times New Roman"/>
              </a:rPr>
              <a:t>2</a:t>
            </a:r>
            <a:r>
              <a:rPr lang="pt-BR" sz="2200" dirty="0">
                <a:ea typeface="Calibri"/>
                <a:cs typeface="Times New Roman"/>
              </a:rPr>
              <a:t> + a</a:t>
            </a:r>
            <a:r>
              <a:rPr lang="pt-BR" sz="2200" baseline="30000" dirty="0">
                <a:ea typeface="Calibri"/>
                <a:cs typeface="Times New Roman"/>
              </a:rPr>
              <a:t>2</a:t>
            </a:r>
            <a:r>
              <a:rPr lang="pt-BR" sz="2200" dirty="0">
                <a:ea typeface="Calibri"/>
                <a:cs typeface="Times New Roman"/>
              </a:rPr>
              <a:t> – 2ax e  Q = 2x</a:t>
            </a:r>
            <a:r>
              <a:rPr lang="pt-BR" sz="2200" baseline="30000" dirty="0">
                <a:ea typeface="Calibri"/>
                <a:cs typeface="Times New Roman"/>
              </a:rPr>
              <a:t>2</a:t>
            </a:r>
            <a:r>
              <a:rPr lang="pt-BR" sz="2200" dirty="0">
                <a:ea typeface="Calibri"/>
                <a:cs typeface="Times New Roman"/>
              </a:rPr>
              <a:t> + 5ax + 3a</a:t>
            </a:r>
            <a:r>
              <a:rPr lang="pt-BR" sz="2200" baseline="30000" dirty="0">
                <a:ea typeface="Calibri"/>
                <a:cs typeface="Times New Roman"/>
              </a:rPr>
              <a:t>2</a:t>
            </a:r>
            <a:r>
              <a:rPr lang="pt-BR" sz="2200" dirty="0">
                <a:ea typeface="Calibri"/>
                <a:cs typeface="Times New Roman"/>
              </a:rPr>
              <a:t>, determine</a:t>
            </a:r>
            <a:r>
              <a:rPr lang="pt-BR" sz="2200" dirty="0" smtClean="0">
                <a:ea typeface="Calibri"/>
                <a:cs typeface="Times New Roman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endParaRPr lang="pt-BR" sz="22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lphaLcParenR"/>
            </a:pPr>
            <a:r>
              <a:rPr lang="pt-BR" sz="2200" dirty="0">
                <a:ea typeface="Calibri"/>
                <a:cs typeface="Times New Roman"/>
              </a:rPr>
              <a:t>P + Q e seu valor numérico para a = 10 e x = -4.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pt-BR" sz="2200" dirty="0">
                <a:ea typeface="Calibri"/>
                <a:cs typeface="Times New Roman"/>
              </a:rPr>
              <a:t>P – Q  e seu valor numérico para a = - 0,5 e x 1,2.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63688" y="6041492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 smtClean="0">
                <a:solidFill>
                  <a:srgbClr val="FF0000"/>
                </a:solidFill>
              </a:rPr>
              <a:t>Respostas: a) 3x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FF0000"/>
                </a:solidFill>
              </a:rPr>
              <a:t>+ 3ax + 4a</a:t>
            </a:r>
            <a:r>
              <a:rPr lang="pt-BR" baseline="30000" dirty="0">
                <a:solidFill>
                  <a:srgbClr val="FF0000"/>
                </a:solidFill>
              </a:rPr>
              <a:t>2</a:t>
            </a:r>
            <a:r>
              <a:rPr lang="pt-BR" dirty="0">
                <a:solidFill>
                  <a:srgbClr val="FF0000"/>
                </a:solidFill>
              </a:rPr>
              <a:t>; VN = 328        b) – x</a:t>
            </a:r>
            <a:r>
              <a:rPr lang="pt-BR" baseline="30000" dirty="0">
                <a:solidFill>
                  <a:srgbClr val="FF0000"/>
                </a:solidFill>
              </a:rPr>
              <a:t>2 </a:t>
            </a:r>
            <a:r>
              <a:rPr lang="pt-BR" dirty="0">
                <a:solidFill>
                  <a:srgbClr val="FF0000"/>
                </a:solidFill>
              </a:rPr>
              <a:t>- 7ax – 2a</a:t>
            </a:r>
            <a:r>
              <a:rPr lang="pt-BR" baseline="30000" dirty="0">
                <a:solidFill>
                  <a:srgbClr val="FF0000"/>
                </a:solidFill>
              </a:rPr>
              <a:t>2</a:t>
            </a:r>
            <a:r>
              <a:rPr lang="pt-BR" dirty="0">
                <a:solidFill>
                  <a:srgbClr val="FF0000"/>
                </a:solidFill>
              </a:rPr>
              <a:t>; VN = 2,26 </a:t>
            </a:r>
          </a:p>
        </p:txBody>
      </p:sp>
    </p:spTree>
    <p:extLst>
      <p:ext uri="{BB962C8B-B14F-4D97-AF65-F5344CB8AC3E}">
        <p14:creationId xmlns:p14="http://schemas.microsoft.com/office/powerpoint/2010/main" xmlns="" val="9809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99592" y="616094"/>
            <a:ext cx="684076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/>
              <a:t>5</a:t>
            </a:r>
            <a:r>
              <a:rPr lang="pt-BR" sz="2200" dirty="0" smtClean="0"/>
              <a:t>º) Efetue </a:t>
            </a:r>
            <a:r>
              <a:rPr lang="pt-BR" sz="2200" dirty="0"/>
              <a:t>as seguintes adições de polinômios: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/>
              <a:t>a</a:t>
            </a:r>
            <a:r>
              <a:rPr lang="pt-BR" sz="2200" dirty="0"/>
              <a:t>) (2x²-9x+2)+(3x²+7x-1) </a:t>
            </a:r>
            <a:r>
              <a:rPr lang="pt-BR" sz="2200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</a:rPr>
              <a:t>(</a:t>
            </a:r>
            <a:r>
              <a:rPr lang="pt-BR" sz="2200" dirty="0">
                <a:solidFill>
                  <a:srgbClr val="FF0000"/>
                </a:solidFill>
              </a:rPr>
              <a:t>R: 5x² -2x + 1</a:t>
            </a:r>
            <a:r>
              <a:rPr lang="pt-BR" sz="22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/>
              <a:t>b</a:t>
            </a:r>
            <a:r>
              <a:rPr lang="pt-BR" sz="2200" dirty="0"/>
              <a:t>) (5x²+5x-8)+(-2x²+3x-2) </a:t>
            </a:r>
            <a:r>
              <a:rPr lang="pt-BR" sz="2200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</a:rPr>
              <a:t>(</a:t>
            </a:r>
            <a:r>
              <a:rPr lang="pt-BR" sz="2200" dirty="0">
                <a:solidFill>
                  <a:srgbClr val="FF0000"/>
                </a:solidFill>
              </a:rPr>
              <a:t>R: 3x² + 8x - 10</a:t>
            </a:r>
            <a:r>
              <a:rPr lang="pt-BR" sz="22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/>
              <a:t>c</a:t>
            </a:r>
            <a:r>
              <a:rPr lang="pt-BR" sz="2200" dirty="0"/>
              <a:t>) (3x-6y+4)+(4x+2y-2) </a:t>
            </a:r>
            <a:r>
              <a:rPr lang="pt-BR" sz="2200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</a:rPr>
              <a:t>(</a:t>
            </a:r>
            <a:r>
              <a:rPr lang="pt-BR" sz="2200" dirty="0">
                <a:solidFill>
                  <a:srgbClr val="FF0000"/>
                </a:solidFill>
              </a:rPr>
              <a:t>R: 7x -4y +2</a:t>
            </a:r>
            <a:r>
              <a:rPr lang="pt-BR" sz="22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/>
              <a:t>d) (</a:t>
            </a:r>
            <a:r>
              <a:rPr lang="pt-BR" sz="2200" dirty="0"/>
              <a:t>5x²-2ax+a²)+(-3x²+2ax-a²) </a:t>
            </a:r>
            <a:endParaRPr lang="pt-BR" sz="2200" dirty="0" smtClean="0"/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</a:rPr>
              <a:t>(</a:t>
            </a:r>
            <a:r>
              <a:rPr lang="pt-BR" sz="2200" dirty="0">
                <a:solidFill>
                  <a:srgbClr val="FF0000"/>
                </a:solidFill>
              </a:rPr>
              <a:t>R: </a:t>
            </a:r>
            <a:r>
              <a:rPr lang="pt-BR" sz="2200" dirty="0" smtClean="0">
                <a:solidFill>
                  <a:srgbClr val="FF0000"/>
                </a:solidFill>
              </a:rPr>
              <a:t>2x²)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/>
              <a:t>e) </a:t>
            </a:r>
            <a:r>
              <a:rPr lang="pt-BR" sz="2200" dirty="0"/>
              <a:t>(y²+3y-5)+(-3y+7-5y²) </a:t>
            </a:r>
            <a:r>
              <a:rPr lang="pt-BR" sz="2200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</a:rPr>
              <a:t>(</a:t>
            </a:r>
            <a:r>
              <a:rPr lang="pt-BR" sz="2200" dirty="0">
                <a:solidFill>
                  <a:srgbClr val="FF0000"/>
                </a:solidFill>
              </a:rPr>
              <a:t>R: -4y² + 2</a:t>
            </a:r>
            <a:r>
              <a:rPr lang="pt-BR" sz="22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32960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83568" y="630842"/>
            <a:ext cx="770485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latin typeface="+mj-lt"/>
              </a:rPr>
              <a:t>6</a:t>
            </a:r>
            <a:r>
              <a:rPr lang="pt-BR" sz="2200" dirty="0" smtClean="0">
                <a:latin typeface="+mj-lt"/>
              </a:rPr>
              <a:t>º) Efetue </a:t>
            </a:r>
            <a:r>
              <a:rPr lang="pt-BR" sz="2200" dirty="0">
                <a:latin typeface="+mj-lt"/>
              </a:rPr>
              <a:t>as seguintes subtrações</a:t>
            </a:r>
            <a:r>
              <a:rPr lang="pt-BR" sz="2200" dirty="0" smtClean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a) (5x²-4x+7</a:t>
            </a:r>
            <a:r>
              <a:rPr lang="pt-BR" sz="2200" dirty="0">
                <a:latin typeface="+mj-lt"/>
              </a:rPr>
              <a:t>)-(3x²+7x-1) </a:t>
            </a:r>
            <a:r>
              <a:rPr lang="pt-BR" sz="2200" dirty="0" smtClean="0">
                <a:latin typeface="+mj-lt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R: 2x² - 11x + 8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b) </a:t>
            </a:r>
            <a:r>
              <a:rPr lang="pt-BR" sz="2200" dirty="0">
                <a:latin typeface="+mj-lt"/>
              </a:rPr>
              <a:t>(7x-4y+2)-(2x-2y+5) </a:t>
            </a:r>
            <a:r>
              <a:rPr lang="pt-BR" sz="2200" dirty="0" smtClean="0">
                <a:latin typeface="+mj-lt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R: 5x - 2y – 3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c) </a:t>
            </a:r>
            <a:r>
              <a:rPr lang="pt-BR" sz="2200" dirty="0">
                <a:latin typeface="+mj-lt"/>
              </a:rPr>
              <a:t>(-</a:t>
            </a:r>
            <a:r>
              <a:rPr lang="pt-BR" sz="2200" dirty="0" smtClean="0">
                <a:latin typeface="+mj-lt"/>
              </a:rPr>
              <a:t>2a²-3a+6</a:t>
            </a:r>
            <a:r>
              <a:rPr lang="pt-BR" sz="2200" dirty="0">
                <a:latin typeface="+mj-lt"/>
              </a:rPr>
              <a:t>)-(-</a:t>
            </a:r>
            <a:r>
              <a:rPr lang="pt-BR" sz="2200" dirty="0" smtClean="0">
                <a:latin typeface="+mj-lt"/>
              </a:rPr>
              <a:t>4a²-5a+6</a:t>
            </a:r>
            <a:r>
              <a:rPr lang="pt-BR" sz="2200" dirty="0">
                <a:latin typeface="+mj-lt"/>
              </a:rPr>
              <a:t>) </a:t>
            </a:r>
            <a:r>
              <a:rPr lang="pt-BR" sz="2200" dirty="0" smtClean="0">
                <a:latin typeface="+mj-lt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(R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: -2a² +2a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sz="2200" dirty="0">
                <a:latin typeface="+mj-lt"/>
              </a:rPr>
              <a:t>d</a:t>
            </a:r>
            <a:r>
              <a:rPr lang="pt-BR" sz="2200" dirty="0" smtClean="0">
                <a:latin typeface="+mj-lt"/>
              </a:rPr>
              <a:t>) </a:t>
            </a:r>
            <a:r>
              <a:rPr lang="pt-BR" sz="2200" dirty="0">
                <a:latin typeface="+mj-lt"/>
              </a:rPr>
              <a:t>(4x³-6x²+3x)-(7x³-6x²+8x) </a:t>
            </a:r>
            <a:r>
              <a:rPr lang="pt-BR" sz="2200" dirty="0" smtClean="0">
                <a:latin typeface="+mj-lt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R: -3x³ - 5x</a:t>
            </a: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latin typeface="+mj-lt"/>
              </a:rPr>
              <a:t>e) </a:t>
            </a:r>
            <a:r>
              <a:rPr lang="pt-BR" sz="2200" dirty="0">
                <a:latin typeface="+mj-lt"/>
              </a:rPr>
              <a:t>(7ab+4c-3a)-(5c+4a-10) </a:t>
            </a:r>
            <a:r>
              <a:rPr lang="pt-BR" sz="2200" dirty="0" smtClean="0">
                <a:latin typeface="+mj-lt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pt-BR" sz="2200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2200" dirty="0">
                <a:solidFill>
                  <a:srgbClr val="FF0000"/>
                </a:solidFill>
                <a:latin typeface="+mj-lt"/>
              </a:rPr>
              <a:t>R: 7ab -c-7a + 10)</a:t>
            </a:r>
          </a:p>
        </p:txBody>
      </p:sp>
    </p:spTree>
    <p:extLst>
      <p:ext uri="{BB962C8B-B14F-4D97-AF65-F5344CB8AC3E}">
        <p14:creationId xmlns:p14="http://schemas.microsoft.com/office/powerpoint/2010/main" xmlns="" val="2672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1438"/>
            <a:ext cx="8229600" cy="1143000"/>
          </a:xfrm>
        </p:spPr>
        <p:txBody>
          <a:bodyPr anchor="t"/>
          <a:lstStyle/>
          <a:p>
            <a:pPr eaLnBrk="1" hangingPunct="1"/>
            <a:r>
              <a:rPr lang="pt-BR" altLang="pt-BR" sz="2800" b="1" smtClean="0">
                <a:cs typeface="Arial" charset="0"/>
              </a:rPr>
              <a:t>EXTRAS</a:t>
            </a:r>
            <a:endParaRPr lang="pt-BR" altLang="pt-BR" sz="2800" b="1" smtClean="0"/>
          </a:p>
        </p:txBody>
      </p:sp>
      <p:sp>
        <p:nvSpPr>
          <p:cNvPr id="5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430463"/>
            <a:ext cx="8229600" cy="2006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Font typeface="Arial" pitchFamily="34" charset="0"/>
              <a:buNone/>
              <a:defRPr/>
            </a:pPr>
            <a:r>
              <a:rPr lang="pt-BR" sz="2200" b="1" u="sng" dirty="0" smtClean="0"/>
              <a:t>GEOGEBRA </a:t>
            </a:r>
            <a:endParaRPr lang="pt-BR" sz="1500" b="1" u="sng" dirty="0" smtClean="0"/>
          </a:p>
          <a:p>
            <a:pPr marL="0" indent="0" algn="just">
              <a:buFont typeface="Arial" pitchFamily="34" charset="0"/>
              <a:buNone/>
              <a:defRPr/>
            </a:pPr>
            <a:endParaRPr lang="pt-BR" sz="1500" b="1" u="sng" dirty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Utilizar o software </a:t>
            </a:r>
            <a:r>
              <a:rPr lang="pt-BR" sz="2000" dirty="0" err="1" smtClean="0"/>
              <a:t>geogebra</a:t>
            </a:r>
            <a:r>
              <a:rPr lang="pt-BR" sz="2000" dirty="0" smtClean="0"/>
              <a:t> para trabalhar as operações de adição e subtração de polinômios.</a:t>
            </a:r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2000" dirty="0" smtClean="0"/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pt-BR" sz="2000" dirty="0" smtClean="0"/>
              <a:t>Este programa é de uso livre e pode ser obtido no endereço: </a:t>
            </a:r>
            <a:r>
              <a:rPr lang="pt-BR" sz="2000" dirty="0" smtClean="0">
                <a:hlinkClick r:id="rId2"/>
              </a:rPr>
              <a:t>http://www.baixaki.com.br/download/geogebra.htm</a:t>
            </a:r>
            <a:r>
              <a:rPr lang="pt-B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232690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pt-BR" altLang="pt-BR" sz="2800" b="1" dirty="0" smtClean="0">
                <a:cs typeface="Arial" charset="0"/>
              </a:rPr>
              <a:t>REFERÊNCIAS</a:t>
            </a:r>
            <a:endParaRPr lang="pt-BR" altLang="pt-BR" sz="2800" b="1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988840"/>
            <a:ext cx="8496622" cy="2016497"/>
          </a:xfrm>
        </p:spPr>
        <p:txBody>
          <a:bodyPr>
            <a:normAutofit fontScale="55000" lnSpcReduction="20000"/>
          </a:bodyPr>
          <a:lstStyle/>
          <a:p>
            <a:pPr marL="0" indent="0" algn="just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pt-BR" altLang="pt-BR" b="1" u="sng" dirty="0" smtClean="0"/>
              <a:t>Sites</a:t>
            </a:r>
            <a:r>
              <a:rPr lang="pt-BR" altLang="pt-BR" b="1" dirty="0" smtClean="0"/>
              <a:t>:</a:t>
            </a:r>
          </a:p>
          <a:p>
            <a:pPr marL="0" indent="0" eaLnBrk="1" hangingPunct="1">
              <a:buClr>
                <a:srgbClr val="002060"/>
              </a:buClr>
              <a:buFont typeface="Arial" pitchFamily="34" charset="0"/>
              <a:buNone/>
              <a:defRPr/>
            </a:pPr>
            <a:endParaRPr lang="pt-BR" altLang="pt-BR" sz="500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3300" dirty="0">
                <a:hlinkClick r:id="rId2"/>
              </a:rPr>
              <a:t>http://www.infoescola.com/matematica/adicao-subtracao-e-multiplicacao-de-polinomios</a:t>
            </a:r>
            <a:r>
              <a:rPr lang="pt-BR" altLang="pt-BR" sz="3300" dirty="0" smtClean="0">
                <a:hlinkClick r:id="rId2"/>
              </a:rPr>
              <a:t>/</a:t>
            </a:r>
            <a:endParaRPr lang="pt-BR" altLang="pt-BR" sz="3300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3300" dirty="0">
                <a:hlinkClick r:id="rId3"/>
              </a:rPr>
              <a:t>http://</a:t>
            </a:r>
            <a:r>
              <a:rPr lang="pt-BR" altLang="pt-BR" sz="3300" dirty="0" smtClean="0">
                <a:hlinkClick r:id="rId3"/>
              </a:rPr>
              <a:t>www.brasilescola.com/matematica/adicao-subtracao-polinomios.htm</a:t>
            </a:r>
            <a:endParaRPr lang="pt-BR" altLang="pt-BR" sz="3300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sz="3300" dirty="0">
                <a:hlinkClick r:id="rId4"/>
              </a:rPr>
              <a:t>http://</a:t>
            </a:r>
            <a:r>
              <a:rPr lang="pt-BR" altLang="pt-BR" sz="3300" dirty="0" smtClean="0">
                <a:hlinkClick r:id="rId4"/>
              </a:rPr>
              <a:t>www.brasilescola.com/matematica/adicao-subtracao-e-multiplicacao-de-polinomios.htm</a:t>
            </a:r>
            <a:endParaRPr lang="pt-BR" altLang="pt-BR" sz="3300" dirty="0" smtClean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  <a:defRPr/>
            </a:pPr>
            <a:r>
              <a:rPr lang="pt-BR" sz="3300" dirty="0">
                <a:hlinkClick r:id="rId5"/>
              </a:rPr>
              <a:t>http://</a:t>
            </a:r>
            <a:r>
              <a:rPr lang="pt-BR" sz="3300" dirty="0" smtClean="0">
                <a:hlinkClick r:id="rId5"/>
              </a:rPr>
              <a:t>www.alunosonline.com.br/matematica/adicao-subtracao-polinomios.html</a:t>
            </a:r>
            <a:endParaRPr lang="pt-BR" altLang="pt-BR" sz="1800" dirty="0" smtClean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 bwMode="auto">
          <a:xfrm>
            <a:off x="352425" y="3933825"/>
            <a:ext cx="8280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pt-BR" sz="2000" b="1" u="sng" dirty="0" smtClean="0"/>
              <a:t>Livros</a:t>
            </a:r>
            <a:r>
              <a:rPr lang="pt-BR" sz="2000" b="1" dirty="0" smtClean="0"/>
              <a:t>:</a:t>
            </a:r>
          </a:p>
          <a:p>
            <a:pPr marL="0" indent="0">
              <a:buFont typeface="Arial" charset="0"/>
              <a:buNone/>
              <a:defRPr/>
            </a:pPr>
            <a:endParaRPr lang="pt-BR" sz="500" dirty="0"/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I. Silva, Cláudio Xavier da. II. Filho, Benigno Barreto. Matemática aula por aula, 3: ensino médio – São Paulo : FTD, 2009. 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Dante, Luiz Roberto. Matemática : volume único - Ática. São Paulo : Ática,  2005.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r>
              <a:rPr lang="pt-BR" sz="1800" dirty="0" smtClean="0"/>
              <a:t>I. </a:t>
            </a:r>
            <a:r>
              <a:rPr lang="pt-BR" sz="1800" dirty="0" err="1" smtClean="0"/>
              <a:t>Iezzi,Gelson</a:t>
            </a:r>
            <a:r>
              <a:rPr lang="pt-BR" sz="1800" dirty="0" smtClean="0"/>
              <a:t>. II. </a:t>
            </a:r>
            <a:r>
              <a:rPr lang="pt-BR" sz="1800" dirty="0" err="1" smtClean="0"/>
              <a:t>Dolce</a:t>
            </a:r>
            <a:r>
              <a:rPr lang="pt-BR" sz="1800" dirty="0" smtClean="0"/>
              <a:t>, Osvaldo. III. </a:t>
            </a:r>
            <a:r>
              <a:rPr lang="pt-BR" sz="1800" dirty="0" err="1" smtClean="0"/>
              <a:t>Degenszajn</a:t>
            </a:r>
            <a:r>
              <a:rPr lang="pt-BR" sz="1800" dirty="0" smtClean="0"/>
              <a:t>, David. IV. </a:t>
            </a:r>
            <a:r>
              <a:rPr lang="pt-BR" sz="1800" dirty="0" err="1" smtClean="0"/>
              <a:t>Périgo</a:t>
            </a:r>
            <a:r>
              <a:rPr lang="pt-BR" sz="1800" dirty="0" smtClean="0"/>
              <a:t>, Roberto. Matemática : volume único – São Paulo : Atual, 2002.</a:t>
            </a:r>
            <a:endParaRPr lang="pt-BR" sz="1800" dirty="0" smtClean="0">
              <a:solidFill>
                <a:srgbClr val="0000E2"/>
              </a:solidFill>
            </a:endParaRP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  <a:defRPr/>
            </a:pPr>
            <a:endParaRPr lang="pt-BR" sz="1800" dirty="0" smtClean="0"/>
          </a:p>
          <a:p>
            <a:pPr marL="0" indent="0" algn="just">
              <a:buClr>
                <a:srgbClr val="002060"/>
              </a:buClr>
              <a:buFont typeface="Arial" charset="0"/>
              <a:buNone/>
              <a:defRPr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xmlns="" val="2357329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397708" y="1772816"/>
            <a:ext cx="727874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 smtClean="0"/>
              <a:t>De acordo com a quantidade de termos resultantes das reduções polinomiais ou até mesmo da representação inicial dos polinômios, podemos classificá-los das seguintes formas:</a:t>
            </a:r>
            <a:endParaRPr lang="pt-BR" sz="1000" dirty="0" smtClean="0"/>
          </a:p>
          <a:p>
            <a:pPr marL="0" indent="0" algn="just">
              <a:buNone/>
            </a:pPr>
            <a:endParaRPr lang="pt-BR" sz="1000" dirty="0" smtClean="0"/>
          </a:p>
          <a:p>
            <a:pPr lvl="2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200" b="1" dirty="0" smtClean="0"/>
              <a:t>monômio</a:t>
            </a:r>
            <a:r>
              <a:rPr lang="pt-BR" sz="2200" dirty="0" smtClean="0"/>
              <a:t>, quando há apenas um termo;</a:t>
            </a:r>
          </a:p>
          <a:p>
            <a:pPr lvl="2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200" b="1" dirty="0" smtClean="0"/>
              <a:t>binômio</a:t>
            </a:r>
            <a:r>
              <a:rPr lang="pt-BR" sz="2200" dirty="0" smtClean="0"/>
              <a:t>, quando há dois termos;</a:t>
            </a:r>
          </a:p>
          <a:p>
            <a:pPr lvl="2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200" b="1" dirty="0" smtClean="0"/>
              <a:t>trinômio</a:t>
            </a:r>
            <a:r>
              <a:rPr lang="pt-BR" sz="2200" dirty="0" smtClean="0"/>
              <a:t>, quando há três termos;</a:t>
            </a:r>
          </a:p>
          <a:p>
            <a:pPr lvl="2"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200" dirty="0" smtClean="0"/>
              <a:t>acima de três termos, não há nome particular, sendo chamado apenas </a:t>
            </a:r>
            <a:r>
              <a:rPr lang="pt-BR" sz="2200" b="1" dirty="0" smtClean="0"/>
              <a:t>polinômio</a:t>
            </a:r>
            <a:r>
              <a:rPr lang="pt-BR" sz="2200" dirty="0" smtClean="0"/>
              <a:t>.</a:t>
            </a:r>
            <a:endParaRPr lang="pt-BR" sz="2200" dirty="0"/>
          </a:p>
        </p:txBody>
      </p:sp>
      <p:pic>
        <p:nvPicPr>
          <p:cNvPr id="6" name="Picture 8" descr="dedo.gif (8334 bytes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83964"/>
            <a:ext cx="132397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 rot="16200000">
            <a:off x="-883775" y="1817416"/>
            <a:ext cx="23615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http://www.gifsgratis.com.br/gifs/corpo-humano/maos/dedo.gif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47892" y="1144789"/>
            <a:ext cx="1893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u="sng" dirty="0"/>
              <a:t>Observações</a:t>
            </a:r>
            <a:r>
              <a:rPr lang="pt-BR" sz="2400" dirty="0"/>
              <a:t>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xmlns="" val="9363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39552" y="3904456"/>
            <a:ext cx="7920880" cy="1540768"/>
          </a:xfrm>
        </p:spPr>
        <p:txBody>
          <a:bodyPr>
            <a:no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 smtClean="0"/>
              <a:t>A compreensão dessas operações é fundamental para o aprofundamento dos estudos futuros sobre polinômios. Vejamos como são realizadas as operações de adição e subtração com exemplos.</a:t>
            </a:r>
            <a:endParaRPr lang="pt-BR" sz="2200" dirty="0"/>
          </a:p>
        </p:txBody>
      </p:sp>
      <p:pic>
        <p:nvPicPr>
          <p:cNvPr id="6" name="Picture 4" descr="http://zonadaponte.com.sapo.pt/gifs/livros/liv00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96752"/>
            <a:ext cx="1592957" cy="151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 rot="16200000">
            <a:off x="7236921" y="2492272"/>
            <a:ext cx="3125291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http://zonadaponte.com.sapo.pt/gifs/livros/liv009.gif</a:t>
            </a:r>
          </a:p>
        </p:txBody>
      </p:sp>
      <p:sp>
        <p:nvSpPr>
          <p:cNvPr id="8" name="Espaço Reservado para Conteúdo 4"/>
          <p:cNvSpPr txBox="1">
            <a:spLocks/>
          </p:cNvSpPr>
          <p:nvPr/>
        </p:nvSpPr>
        <p:spPr>
          <a:xfrm>
            <a:off x="539552" y="2122300"/>
            <a:ext cx="6336704" cy="1450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 smtClean="0"/>
              <a:t>O </a:t>
            </a:r>
            <a:r>
              <a:rPr lang="pt-BR" sz="2200" dirty="0"/>
              <a:t>procedimento utilizado na adição e subtração de polinômios envolve técnicas de redução de termos semelhantes, jogo de sinal, operações envolvendo sinais iguais e sinais diferentes.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xmlns="" val="199860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2204864"/>
            <a:ext cx="8219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Dados dois polinômios f(x) e g(x</a:t>
            </a:r>
            <a:r>
              <a:rPr lang="pt-BR" sz="2200" dirty="0" smtClean="0"/>
              <a:t>). </a:t>
            </a:r>
            <a:r>
              <a:rPr lang="pt-BR" sz="2200" dirty="0"/>
              <a:t>Sendo f(x) = </a:t>
            </a:r>
            <a:r>
              <a:rPr lang="pt-BR" sz="2200" dirty="0" err="1"/>
              <a:t>a</a:t>
            </a:r>
            <a:r>
              <a:rPr lang="pt-BR" sz="2200" baseline="-25000" dirty="0" err="1"/>
              <a:t>n</a:t>
            </a:r>
            <a:r>
              <a:rPr lang="pt-BR" sz="2200" dirty="0" err="1"/>
              <a:t>x</a:t>
            </a:r>
            <a:r>
              <a:rPr lang="pt-BR" sz="2200" baseline="30000" dirty="0" err="1"/>
              <a:t>n</a:t>
            </a:r>
            <a:r>
              <a:rPr lang="pt-BR" sz="2200" dirty="0"/>
              <a:t> + a</a:t>
            </a:r>
            <a:r>
              <a:rPr lang="pt-BR" sz="2200" baseline="-25000" dirty="0"/>
              <a:t>n-1</a:t>
            </a:r>
            <a:r>
              <a:rPr lang="pt-BR" sz="2200" dirty="0"/>
              <a:t>x</a:t>
            </a:r>
            <a:r>
              <a:rPr lang="pt-BR" sz="2200" baseline="30000" dirty="0"/>
              <a:t>n-1</a:t>
            </a:r>
            <a:r>
              <a:rPr lang="pt-BR" sz="2200" dirty="0"/>
              <a:t> + ... a</a:t>
            </a:r>
            <a:r>
              <a:rPr lang="pt-BR" sz="2200" baseline="-25000" dirty="0"/>
              <a:t>2</a:t>
            </a:r>
            <a:r>
              <a:rPr lang="pt-BR" sz="2200" dirty="0"/>
              <a:t>x</a:t>
            </a:r>
            <a:r>
              <a:rPr lang="pt-BR" sz="2200" baseline="30000" dirty="0"/>
              <a:t>2</a:t>
            </a:r>
            <a:r>
              <a:rPr lang="pt-BR" sz="2200" dirty="0"/>
              <a:t> + a</a:t>
            </a:r>
            <a:r>
              <a:rPr lang="pt-BR" sz="2200" baseline="-25000" dirty="0"/>
              <a:t>1</a:t>
            </a:r>
            <a:r>
              <a:rPr lang="pt-BR" sz="2200" dirty="0"/>
              <a:t>x + a</a:t>
            </a:r>
            <a:r>
              <a:rPr lang="pt-BR" sz="2200" baseline="-25000" dirty="0"/>
              <a:t>0</a:t>
            </a:r>
            <a:r>
              <a:rPr lang="pt-BR" sz="2200" dirty="0"/>
              <a:t> e g(x) = </a:t>
            </a:r>
            <a:r>
              <a:rPr lang="pt-BR" sz="2200" dirty="0" err="1"/>
              <a:t>b</a:t>
            </a:r>
            <a:r>
              <a:rPr lang="pt-BR" sz="2200" baseline="-25000" dirty="0" err="1"/>
              <a:t>n</a:t>
            </a:r>
            <a:r>
              <a:rPr lang="pt-BR" sz="2200" dirty="0" err="1"/>
              <a:t>x</a:t>
            </a:r>
            <a:r>
              <a:rPr lang="pt-BR" sz="2200" baseline="30000" dirty="0" err="1"/>
              <a:t>n</a:t>
            </a:r>
            <a:r>
              <a:rPr lang="pt-BR" sz="2200" dirty="0"/>
              <a:t> + b</a:t>
            </a:r>
            <a:r>
              <a:rPr lang="pt-BR" sz="2200" baseline="-25000" dirty="0"/>
              <a:t>n-1</a:t>
            </a:r>
            <a:r>
              <a:rPr lang="pt-BR" sz="2200" dirty="0"/>
              <a:t>x</a:t>
            </a:r>
            <a:r>
              <a:rPr lang="pt-BR" sz="2200" baseline="30000" dirty="0"/>
              <a:t>n-1</a:t>
            </a:r>
            <a:r>
              <a:rPr lang="pt-BR" sz="2200" dirty="0"/>
              <a:t> + ... b</a:t>
            </a:r>
            <a:r>
              <a:rPr lang="pt-BR" sz="2200" baseline="-25000" dirty="0"/>
              <a:t>2</a:t>
            </a:r>
            <a:r>
              <a:rPr lang="pt-BR" sz="2200" dirty="0"/>
              <a:t>x</a:t>
            </a:r>
            <a:r>
              <a:rPr lang="pt-BR" sz="2200" baseline="30000" dirty="0"/>
              <a:t>2</a:t>
            </a:r>
            <a:r>
              <a:rPr lang="pt-BR" sz="2200" dirty="0"/>
              <a:t> + b</a:t>
            </a:r>
            <a:r>
              <a:rPr lang="pt-BR" sz="2200" baseline="-25000" dirty="0"/>
              <a:t>1</a:t>
            </a:r>
            <a:r>
              <a:rPr lang="pt-BR" sz="2200" dirty="0"/>
              <a:t>x + </a:t>
            </a:r>
            <a:r>
              <a:rPr lang="pt-BR" sz="2200" dirty="0" smtClean="0"/>
              <a:t>b</a:t>
            </a:r>
            <a:r>
              <a:rPr lang="pt-BR" sz="2200" baseline="-25000" dirty="0" smtClean="0"/>
              <a:t>0</a:t>
            </a:r>
            <a:endParaRPr lang="pt-BR" sz="2200" dirty="0"/>
          </a:p>
        </p:txBody>
      </p:sp>
      <p:sp>
        <p:nvSpPr>
          <p:cNvPr id="6" name="Retângulo 5"/>
          <p:cNvSpPr/>
          <p:nvPr/>
        </p:nvSpPr>
        <p:spPr>
          <a:xfrm>
            <a:off x="454528" y="3356992"/>
            <a:ext cx="82322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 smtClean="0"/>
              <a:t>Para </a:t>
            </a:r>
            <a:r>
              <a:rPr lang="pt-BR" sz="2200" dirty="0"/>
              <a:t>fazermos f(x) + g(x) deveremos ter como resposta</a:t>
            </a:r>
            <a:r>
              <a:rPr lang="pt-BR" sz="2200" dirty="0" smtClean="0"/>
              <a:t>:</a:t>
            </a:r>
          </a:p>
          <a:p>
            <a:pPr>
              <a:buClr>
                <a:srgbClr val="002060"/>
              </a:buClr>
            </a:pPr>
            <a:endParaRPr lang="pt-BR" sz="2200" dirty="0"/>
          </a:p>
          <a:p>
            <a:pPr algn="ctr">
              <a:buClr>
                <a:srgbClr val="002060"/>
              </a:buClr>
            </a:pPr>
            <a:r>
              <a:rPr lang="pt-BR" sz="2200" dirty="0"/>
              <a:t>f(x) + g(x) = (</a:t>
            </a:r>
            <a:r>
              <a:rPr lang="pt-BR" sz="2200" dirty="0" err="1"/>
              <a:t>a</a:t>
            </a:r>
            <a:r>
              <a:rPr lang="pt-BR" sz="2200" baseline="-25000" dirty="0" err="1"/>
              <a:t>n</a:t>
            </a:r>
            <a:r>
              <a:rPr lang="pt-BR" sz="2200" dirty="0"/>
              <a:t> + </a:t>
            </a:r>
            <a:r>
              <a:rPr lang="pt-BR" sz="2200" dirty="0" err="1"/>
              <a:t>b</a:t>
            </a:r>
            <a:r>
              <a:rPr lang="pt-BR" sz="2200" baseline="-25000" dirty="0" err="1"/>
              <a:t>n</a:t>
            </a:r>
            <a:r>
              <a:rPr lang="pt-BR" sz="2200" dirty="0"/>
              <a:t> )</a:t>
            </a:r>
            <a:r>
              <a:rPr lang="pt-BR" sz="2200" dirty="0" err="1"/>
              <a:t>x</a:t>
            </a:r>
            <a:r>
              <a:rPr lang="pt-BR" sz="2200" baseline="30000" dirty="0" err="1"/>
              <a:t>n</a:t>
            </a:r>
            <a:r>
              <a:rPr lang="pt-BR" sz="2200" dirty="0"/>
              <a:t> + (a</a:t>
            </a:r>
            <a:r>
              <a:rPr lang="pt-BR" sz="2200" baseline="-25000" dirty="0"/>
              <a:t>n-1</a:t>
            </a:r>
            <a:r>
              <a:rPr lang="pt-BR" sz="2200" dirty="0"/>
              <a:t> + b</a:t>
            </a:r>
            <a:r>
              <a:rPr lang="pt-BR" sz="2200" baseline="-25000" dirty="0"/>
              <a:t>n-1</a:t>
            </a:r>
            <a:r>
              <a:rPr lang="pt-BR" sz="2200" dirty="0"/>
              <a:t> )x</a:t>
            </a:r>
            <a:r>
              <a:rPr lang="pt-BR" sz="2200" baseline="30000" dirty="0"/>
              <a:t>n-1</a:t>
            </a:r>
            <a:r>
              <a:rPr lang="pt-BR" sz="2200" dirty="0"/>
              <a:t> + ... (a</a:t>
            </a:r>
            <a:r>
              <a:rPr lang="pt-BR" sz="2200" baseline="-25000" dirty="0"/>
              <a:t>2</a:t>
            </a:r>
            <a:r>
              <a:rPr lang="pt-BR" sz="2200" dirty="0"/>
              <a:t> + b</a:t>
            </a:r>
            <a:r>
              <a:rPr lang="pt-BR" sz="2200" baseline="-25000" dirty="0"/>
              <a:t>2</a:t>
            </a:r>
            <a:r>
              <a:rPr lang="pt-BR" sz="2200" dirty="0"/>
              <a:t> )x</a:t>
            </a:r>
            <a:r>
              <a:rPr lang="pt-BR" sz="2200" baseline="30000" dirty="0"/>
              <a:t>2</a:t>
            </a:r>
            <a:r>
              <a:rPr lang="pt-BR" sz="2200" dirty="0"/>
              <a:t> + (a</a:t>
            </a:r>
            <a:r>
              <a:rPr lang="pt-BR" sz="2200" baseline="-25000" dirty="0"/>
              <a:t>1</a:t>
            </a:r>
            <a:r>
              <a:rPr lang="pt-BR" sz="2200" dirty="0"/>
              <a:t> + b</a:t>
            </a:r>
            <a:r>
              <a:rPr lang="pt-BR" sz="2200" baseline="-25000" dirty="0"/>
              <a:t>1</a:t>
            </a:r>
            <a:r>
              <a:rPr lang="pt-BR" sz="2200" dirty="0"/>
              <a:t> )x + (a</a:t>
            </a:r>
            <a:r>
              <a:rPr lang="pt-BR" sz="2200" baseline="-25000" dirty="0"/>
              <a:t>0</a:t>
            </a:r>
            <a:r>
              <a:rPr lang="pt-BR" sz="2200" dirty="0"/>
              <a:t> + b</a:t>
            </a:r>
            <a:r>
              <a:rPr lang="pt-BR" sz="2200" baseline="-25000" dirty="0"/>
              <a:t>0</a:t>
            </a:r>
            <a:r>
              <a:rPr lang="pt-BR" sz="2200" dirty="0"/>
              <a:t>)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3300" y="5040120"/>
            <a:ext cx="8325164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lang="pt-BR" sz="2200" dirty="0"/>
              <a:t>Ou seja, calculamos a soma adicionando os coeficientes dos termos semelhantes.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ADIÇÃO DE POLINÔMIOS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xmlns="" val="346584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  <p:bldP spid="7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03848" y="1052736"/>
            <a:ext cx="1970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EXEMPLO 1 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323528" y="1887336"/>
            <a:ext cx="8280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Adicionar x</a:t>
            </a:r>
            <a:r>
              <a:rPr lang="pt-BR" sz="2200" baseline="30000" dirty="0"/>
              <a:t>2</a:t>
            </a:r>
            <a:r>
              <a:rPr lang="pt-BR" sz="2200" dirty="0"/>
              <a:t> – 3x – 1 com –3x</a:t>
            </a:r>
            <a:r>
              <a:rPr lang="pt-BR" sz="2200" baseline="30000" dirty="0"/>
              <a:t>2</a:t>
            </a:r>
            <a:r>
              <a:rPr lang="pt-BR" sz="2200" dirty="0"/>
              <a:t> + 8x – 6. </a:t>
            </a:r>
          </a:p>
        </p:txBody>
      </p:sp>
      <p:sp>
        <p:nvSpPr>
          <p:cNvPr id="6" name="Retângulo 5"/>
          <p:cNvSpPr/>
          <p:nvPr/>
        </p:nvSpPr>
        <p:spPr>
          <a:xfrm>
            <a:off x="467544" y="2391392"/>
            <a:ext cx="9073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pt-BR" sz="2000" dirty="0">
                <a:solidFill>
                  <a:srgbClr val="FF0000"/>
                </a:solidFill>
              </a:rPr>
              <a:t>(x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– 3x – 1) + (–3x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+ 8x – 6) → eliminar o </a:t>
            </a:r>
            <a:r>
              <a:rPr lang="pt-BR" sz="2000" dirty="0" smtClean="0">
                <a:solidFill>
                  <a:srgbClr val="FF0000"/>
                </a:solidFill>
              </a:rPr>
              <a:t>2º parênteses </a:t>
            </a:r>
            <a:r>
              <a:rPr lang="pt-BR" sz="2000" dirty="0">
                <a:solidFill>
                  <a:srgbClr val="FF0000"/>
                </a:solidFill>
              </a:rPr>
              <a:t>através do jogo de sinal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+(–</a:t>
            </a:r>
            <a:r>
              <a:rPr lang="pt-BR" sz="2000" dirty="0">
                <a:solidFill>
                  <a:srgbClr val="FF0000"/>
                </a:solidFill>
              </a:rPr>
              <a:t>3x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) = –3x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+(+</a:t>
            </a:r>
            <a:r>
              <a:rPr lang="pt-BR" sz="2000" dirty="0">
                <a:solidFill>
                  <a:srgbClr val="FF0000"/>
                </a:solidFill>
              </a:rPr>
              <a:t>8x) = +8x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+(–</a:t>
            </a:r>
            <a:r>
              <a:rPr lang="pt-BR" sz="2000" dirty="0">
                <a:solidFill>
                  <a:srgbClr val="FF0000"/>
                </a:solidFill>
              </a:rPr>
              <a:t>6) = –6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– 3x – 1 –3x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+ 8x – 6 → reduzir os termos semelhantes.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– 3x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– 3x + 8x – 1 – 6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–</a:t>
            </a:r>
            <a:r>
              <a:rPr lang="pt-BR" sz="2000" dirty="0">
                <a:solidFill>
                  <a:srgbClr val="FF0000"/>
                </a:solidFill>
              </a:rPr>
              <a:t>2x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+ 5x – 7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Clr>
                <a:srgbClr val="002060"/>
              </a:buClr>
            </a:pPr>
            <a:r>
              <a:rPr lang="pt-BR" sz="2000" dirty="0" smtClean="0">
                <a:solidFill>
                  <a:srgbClr val="FF0000"/>
                </a:solidFill>
              </a:rPr>
              <a:t>Portanto: (x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 – 3x – 1) + (–3x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 + 8x – 6) = –2x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 + 5x – 7 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4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35896" y="1196752"/>
            <a:ext cx="1970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EXEMPLO 2</a:t>
            </a:r>
            <a:r>
              <a:rPr lang="pt-BR" sz="2800" dirty="0" smtClean="0"/>
              <a:t> 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539552" y="2108463"/>
            <a:ext cx="84249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Adicionando 4x</a:t>
            </a:r>
            <a:r>
              <a:rPr lang="pt-BR" sz="2200" baseline="30000" dirty="0"/>
              <a:t>2</a:t>
            </a:r>
            <a:r>
              <a:rPr lang="pt-BR" sz="2200" dirty="0"/>
              <a:t> – 10x – 5 e 6x + 12, teremos: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3568" y="2756535"/>
            <a:ext cx="86409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(</a:t>
            </a:r>
            <a:r>
              <a:rPr lang="pt-BR" sz="2000" dirty="0">
                <a:solidFill>
                  <a:srgbClr val="FF0000"/>
                </a:solidFill>
              </a:rPr>
              <a:t>4x</a:t>
            </a:r>
            <a:r>
              <a:rPr lang="pt-BR" sz="2000" baseline="30000" dirty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– 10x – 5) + (6x + 12) → eliminar os parênteses utilizando o jogo de sinal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4x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– 10x – 5 + 6x + 12 → reduzir os termos semelhantes.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4x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– 10x + 6x – 5 + 12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4x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>
                <a:solidFill>
                  <a:srgbClr val="FF0000"/>
                </a:solidFill>
              </a:rPr>
              <a:t> – 4x + 7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Portanto: (4x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 – 10x – 5) + (6x + 12) = 4x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 – 4x + 7 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5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2420888"/>
            <a:ext cx="8136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/>
              <a:t>Considerando os polinômios A = 6x³ + 5x² – 8x + 15, B = 2x³ – 6x² – 9x + 10 e C = x³ + 7x² + 9x + 20. </a:t>
            </a:r>
            <a:r>
              <a:rPr lang="pt-BR" sz="2200" dirty="0" smtClean="0"/>
              <a:t>Calcule A </a:t>
            </a:r>
            <a:r>
              <a:rPr lang="pt-BR" sz="2200" dirty="0"/>
              <a:t>+ B + </a:t>
            </a:r>
            <a:r>
              <a:rPr lang="pt-BR" sz="2200" dirty="0" smtClean="0"/>
              <a:t>C.</a:t>
            </a:r>
            <a:endParaRPr lang="pt-BR" sz="2200" dirty="0"/>
          </a:p>
        </p:txBody>
      </p:sp>
      <p:sp>
        <p:nvSpPr>
          <p:cNvPr id="3" name="Retângulo 2"/>
          <p:cNvSpPr/>
          <p:nvPr/>
        </p:nvSpPr>
        <p:spPr>
          <a:xfrm>
            <a:off x="3203848" y="1249596"/>
            <a:ext cx="1970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EXEMPLO 3</a:t>
            </a:r>
            <a:r>
              <a:rPr lang="pt-BR" sz="2800" dirty="0" smtClean="0"/>
              <a:t> 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899592" y="3356992"/>
            <a:ext cx="79928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000" dirty="0">
                <a:solidFill>
                  <a:srgbClr val="FF0000"/>
                </a:solidFill>
              </a:rPr>
              <a:t>(6x³ + 5x² – 8x + 15) + (2x³ – 6x² – 9x + 10) + (x³ + 7x² + 9x + 20)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6x³ </a:t>
            </a:r>
            <a:r>
              <a:rPr lang="pt-BR" sz="2000" dirty="0">
                <a:solidFill>
                  <a:srgbClr val="FF0000"/>
                </a:solidFill>
              </a:rPr>
              <a:t>+ 5x² – 8x + 15 + 2x³ – 6x² – 9x + 10 + x³ + 7x² + 9x + 20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6x³ </a:t>
            </a:r>
            <a:r>
              <a:rPr lang="pt-BR" sz="2000" dirty="0">
                <a:solidFill>
                  <a:srgbClr val="FF0000"/>
                </a:solidFill>
              </a:rPr>
              <a:t>+ 2x³ + x³ + 5x² – 6x² + 7x² – 8x – 9x + 9x + 15 + 10 + 20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9x³ </a:t>
            </a:r>
            <a:r>
              <a:rPr lang="pt-BR" sz="2000" dirty="0">
                <a:solidFill>
                  <a:srgbClr val="FF0000"/>
                </a:solidFill>
              </a:rPr>
              <a:t>+ 6x² – 8x + 45 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 </a:t>
            </a:r>
            <a:r>
              <a:rPr lang="pt-BR" sz="2000" dirty="0">
                <a:solidFill>
                  <a:srgbClr val="FF0000"/>
                </a:solidFill>
              </a:rPr>
              <a:t>+ B + C = 9x³ + 6x² – 8x + 45 </a:t>
            </a:r>
          </a:p>
        </p:txBody>
      </p:sp>
    </p:spTree>
    <p:extLst>
      <p:ext uri="{BB962C8B-B14F-4D97-AF65-F5344CB8AC3E}">
        <p14:creationId xmlns:p14="http://schemas.microsoft.com/office/powerpoint/2010/main" xmlns="" val="29570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PROPRIEDADES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132856"/>
            <a:ext cx="8229600" cy="3384376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pt-BR" sz="2200" dirty="0">
                <a:latin typeface="+mj-lt"/>
              </a:rPr>
              <a:t>Para a operação de adição valem as seguintes propriedades</a:t>
            </a:r>
            <a:r>
              <a:rPr lang="pt-BR" sz="2200" dirty="0" smtClean="0">
                <a:latin typeface="+mj-lt"/>
              </a:rPr>
              <a:t>:</a:t>
            </a:r>
          </a:p>
          <a:p>
            <a:pPr marL="0" indent="0">
              <a:buClr>
                <a:srgbClr val="002060"/>
              </a:buClr>
              <a:buNone/>
            </a:pPr>
            <a:endParaRPr lang="pt-BR" sz="2200" dirty="0"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+mj-lt"/>
              </a:rPr>
              <a:t>Comutativa: P(x) + Q(x) = Q(x) + P(x);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+mj-lt"/>
              </a:rPr>
              <a:t>Associativa: [P(x) + Q(x)] + A(x) = P(x) + [Q(x) + A(x)];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+mj-lt"/>
              </a:rPr>
              <a:t>Elemento neutro: P(x) + Q(x) = P(x), basta tomar Q(x) = 0;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pt-BR" sz="2200" dirty="0" smtClean="0">
                <a:latin typeface="+mj-lt"/>
              </a:rPr>
              <a:t>Elemento oposto: P(x) + Q(x) = 0, basta tomar Q(x) = – P(x).</a:t>
            </a:r>
            <a:endParaRPr lang="pt-BR" sz="2200" dirty="0">
              <a:latin typeface="+mj-lt"/>
            </a:endParaRPr>
          </a:p>
        </p:txBody>
      </p:sp>
      <p:pic>
        <p:nvPicPr>
          <p:cNvPr id="7" name="Picture 2" descr="http://zonadaponte.com.sapo.pt/gifs/chamas/lampadas/lamp01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0082" y="1052736"/>
            <a:ext cx="697278" cy="61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1100868" y="1202338"/>
            <a:ext cx="1800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http://zonadaponte.com.sapo.pt/gifs/chamas/lampadas/lamp011.gif</a:t>
            </a:r>
            <a:endParaRPr lang="pt-BR" sz="1000" dirty="0"/>
          </a:p>
        </p:txBody>
      </p:sp>
      <p:sp>
        <p:nvSpPr>
          <p:cNvPr id="9" name="Seta entalhada para a direita 8"/>
          <p:cNvSpPr/>
          <p:nvPr/>
        </p:nvSpPr>
        <p:spPr>
          <a:xfrm>
            <a:off x="8131175" y="5805488"/>
            <a:ext cx="762000" cy="484187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646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3620</TotalTime>
  <Words>1992</Words>
  <Application>Microsoft Office PowerPoint</Application>
  <PresentationFormat>Apresentação na tela (4:3)</PresentationFormat>
  <Paragraphs>189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Slide 1</vt:lpstr>
      <vt:lpstr>REDUÇÃO DE POLINÔMIOS </vt:lpstr>
      <vt:lpstr>Slide 3</vt:lpstr>
      <vt:lpstr>Slide 4</vt:lpstr>
      <vt:lpstr>Slide 5</vt:lpstr>
      <vt:lpstr>Slide 6</vt:lpstr>
      <vt:lpstr>Slide 7</vt:lpstr>
      <vt:lpstr>Slide 8</vt:lpstr>
      <vt:lpstr>PROPRIEDADES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QUESTÕES</vt:lpstr>
      <vt:lpstr>Slide 19</vt:lpstr>
      <vt:lpstr>Slide 20</vt:lpstr>
      <vt:lpstr>Slide 21</vt:lpstr>
      <vt:lpstr>Slide 22</vt:lpstr>
      <vt:lpstr>Slide 23</vt:lpstr>
      <vt:lpstr>Slide 24</vt:lpstr>
      <vt:lpstr>EXTRAS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Polinômios_Operações adição e subtração</dc:title>
  <dc:creator>Marcela</dc:creator>
  <cp:lastModifiedBy>Positivo Master</cp:lastModifiedBy>
  <cp:revision>62</cp:revision>
  <dcterms:created xsi:type="dcterms:W3CDTF">2015-07-03T12:10:02Z</dcterms:created>
  <dcterms:modified xsi:type="dcterms:W3CDTF">2015-10-06T15:24:09Z</dcterms:modified>
</cp:coreProperties>
</file>