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sldIdLst>
    <p:sldId id="387" r:id="rId2"/>
    <p:sldId id="465" r:id="rId3"/>
    <p:sldId id="466" r:id="rId4"/>
    <p:sldId id="398" r:id="rId5"/>
    <p:sldId id="462" r:id="rId6"/>
    <p:sldId id="463" r:id="rId7"/>
    <p:sldId id="401" r:id="rId8"/>
    <p:sldId id="409" r:id="rId9"/>
    <p:sldId id="408" r:id="rId10"/>
    <p:sldId id="410" r:id="rId11"/>
    <p:sldId id="412" r:id="rId12"/>
    <p:sldId id="413" r:id="rId13"/>
    <p:sldId id="414" r:id="rId14"/>
    <p:sldId id="407" r:id="rId15"/>
    <p:sldId id="415" r:id="rId16"/>
    <p:sldId id="416" r:id="rId17"/>
    <p:sldId id="417" r:id="rId18"/>
    <p:sldId id="422" r:id="rId19"/>
    <p:sldId id="420" r:id="rId20"/>
    <p:sldId id="419" r:id="rId21"/>
    <p:sldId id="424" r:id="rId22"/>
    <p:sldId id="425" r:id="rId23"/>
    <p:sldId id="426" r:id="rId24"/>
    <p:sldId id="427" r:id="rId25"/>
    <p:sldId id="429" r:id="rId26"/>
    <p:sldId id="445" r:id="rId27"/>
    <p:sldId id="455" r:id="rId28"/>
    <p:sldId id="438" r:id="rId29"/>
    <p:sldId id="439" r:id="rId30"/>
    <p:sldId id="440" r:id="rId31"/>
    <p:sldId id="441" r:id="rId32"/>
    <p:sldId id="442" r:id="rId33"/>
    <p:sldId id="454" r:id="rId34"/>
    <p:sldId id="456" r:id="rId35"/>
    <p:sldId id="458" r:id="rId36"/>
    <p:sldId id="459" r:id="rId37"/>
    <p:sldId id="460" r:id="rId38"/>
    <p:sldId id="461" r:id="rId39"/>
    <p:sldId id="464" r:id="rId40"/>
    <p:sldId id="435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6D"/>
    <a:srgbClr val="E7F810"/>
    <a:srgbClr val="CC0000"/>
    <a:srgbClr val="FF3737"/>
    <a:srgbClr val="FF8F8F"/>
    <a:srgbClr val="0000E2"/>
    <a:srgbClr val="0000D6"/>
    <a:srgbClr val="CAD7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234" autoAdjust="0"/>
  </p:normalViewPr>
  <p:slideViewPr>
    <p:cSldViewPr>
      <p:cViewPr>
        <p:scale>
          <a:sx n="66" d="100"/>
          <a:sy n="66" d="100"/>
        </p:scale>
        <p:origin x="-162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27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5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36B18-0BBB-49A3-B745-44ED3E89A9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7206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637194-3DCB-4883-9F59-53A981769D1A}" type="slidenum">
              <a:rPr lang="pt-BR" altLang="pt-BR" smtClean="0"/>
              <a:pPr eaLnBrk="1" hangingPunct="1"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85B671-05B8-4D41-B664-DC9AC9DF2BE2}" type="slidenum">
              <a:rPr lang="pt-BR" altLang="pt-BR" smtClean="0"/>
              <a:pPr eaLnBrk="1" hangingPunct="1">
                <a:spcBef>
                  <a:spcPct val="0"/>
                </a:spcBef>
              </a:pPr>
              <a:t>5</a:t>
            </a:fld>
            <a:endParaRPr lang="pt-BR" altLang="pt-BR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20230-C7F0-452A-B9CF-F5FAA3943AE7}" type="slidenum">
              <a:rPr lang="pt-BR" altLang="pt-BR" smtClean="0"/>
              <a:pPr eaLnBrk="1" hangingPunct="1">
                <a:spcBef>
                  <a:spcPct val="0"/>
                </a:spcBef>
              </a:pPr>
              <a:t>15</a:t>
            </a:fld>
            <a:endParaRPr lang="pt-BR" altLang="pt-BR" smtClean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220E2-86AD-42E5-AD9F-CA4AC0EEC3D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AD4B-D232-48D3-ACCE-AD9638AD29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83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D7ABB-EC19-46DB-9D18-F0F7E232CE9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B2D7-A09A-497D-ADE7-6F1DBE8354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63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6EF2-1813-40FA-B29E-DE045231C38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554C-6020-40F6-BD8F-0A7AB6E03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589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7C96-07BC-4CE6-8F09-65095D56862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38397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pt-BR" noProof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8A127-BE92-4643-9E3F-51A0B65B372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9961161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9FCE9-F869-4443-925D-739711C725C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15D00-CF6D-476B-BC78-6F3F067AE2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06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3D673-E376-460F-8E17-E7F934287FB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D89F-1B81-4DBD-BC4E-40629C45B5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719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8933-7D39-4CC3-9B85-C2C56B3CD29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DA6BC-6C28-4682-A1A3-E6B28FB158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2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1D91E-C96D-4731-A996-DCF05D20752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C79AA-0AA6-41DF-BDD8-8E9E5E4449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41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D956-ABBE-4BE2-B4F6-3249DB473F0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7BE2-FDE7-482B-B6FC-23AB6B9EF8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79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3E7CA-0C0F-4779-ABA4-8BB1A2B1FB1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A42D-7855-4064-8FAC-D4D9D021EB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097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2CFED-8283-49BD-A8C1-8B711469C43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F2047-2FF8-4DBE-A761-4A4382E022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50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00F3-AF62-49E2-B99F-4FC3A97AB7A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CDF5-21DD-4192-8A58-77E56A5687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36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897A90-787A-4013-A5C5-0163ECD3418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53526-7ADA-4A4A-95F0-60A17381DB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6"/>
          <p:cNvSpPr txBox="1">
            <a:spLocks noChangeArrowheads="1"/>
          </p:cNvSpPr>
          <p:nvPr userDrawn="1"/>
        </p:nvSpPr>
        <p:spPr bwMode="auto">
          <a:xfrm>
            <a:off x="107950" y="30163"/>
            <a:ext cx="4899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b="1" dirty="0" smtClean="0">
                <a:solidFill>
                  <a:schemeClr val="bg1"/>
                </a:solidFill>
              </a:rPr>
              <a:t>Matemática, 3º ano, </a:t>
            </a:r>
            <a:r>
              <a:rPr lang="pt-BR" sz="1800" b="1" dirty="0" smtClean="0">
                <a:solidFill>
                  <a:schemeClr val="bg1"/>
                </a:solidFill>
              </a:rPr>
              <a:t>Polinômios: Operações multiplicação e divisão </a:t>
            </a:r>
            <a:endParaRPr lang="pt-BR" altLang="pt-BR" sz="1800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9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f.br/webmat/Calc1_LivroOnLine/Apoios/apoio03c_prof-Regina.html" TargetMode="External"/><Relationship Id="rId2" Type="http://schemas.openxmlformats.org/officeDocument/2006/relationships/hyperlink" Target="http://www.objetivo.br/ConteudoOnline/mp/Conteudo.aspx?codigo=812&amp;token=5/2Yd2+zzv/29umTApxi0Q=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legioweb.com.br/polinomios/divisao-de-polinomio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1258888" y="3386138"/>
            <a:ext cx="7739062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>
                <a:solidFill>
                  <a:schemeClr val="bg1"/>
                </a:solidFill>
              </a:rPr>
              <a:t>Ensino Médio, 3º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Polinômios: Operações multiplicação e divisão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541338" y="1773238"/>
            <a:ext cx="8062912" cy="43211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Para efetuar a divisão usando o método da chave, convém seguir os seguintes passos: </a:t>
            </a:r>
            <a:endParaRPr lang="pt-BR" sz="2000" dirty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Escrever os polinômios (dividendo e divisor) em ordem decrescente dos seus expoentes e completá-los quando  necessário, com termos de coeficiente zero;</a:t>
            </a:r>
            <a:endParaRPr lang="pt-BR" sz="1800" dirty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Dividir o termo de maior grau do dividendo pelo de maior grau do divisor, o resultado será um termo do quociente;</a:t>
            </a:r>
            <a:endParaRPr lang="pt-BR" sz="1800" dirty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Multiplicar esse termo obtido no passo 2 pelo divisor e subtrair esse produto do dividendo</a:t>
            </a:r>
            <a:r>
              <a:rPr lang="pt-BR" sz="1800" dirty="0">
                <a:latin typeface="+mj-lt"/>
              </a:rPr>
              <a:t>;</a:t>
            </a:r>
            <a:endParaRPr lang="pt-BR" sz="1800" dirty="0" smtClean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/>
              <a:t>Se o grau da diferença for menor do que o grau do divisor, a diferença será o resto da divisão e a divisão termina </a:t>
            </a:r>
            <a:r>
              <a:rPr lang="pt-BR" sz="1800" dirty="0" smtClean="0"/>
              <a:t>aqui;</a:t>
            </a:r>
            <a:endParaRPr lang="pt-BR" sz="1800" dirty="0"/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 smtClean="0"/>
              <a:t>Caso </a:t>
            </a:r>
            <a:r>
              <a:rPr lang="pt-BR" sz="1800" dirty="0"/>
              <a:t>contrário, retoma-se o passo 2, considerando a diferença como um novo dividendo.</a:t>
            </a:r>
          </a:p>
          <a:p>
            <a:pPr lvl="1" algn="just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ü"/>
              <a:defRPr/>
            </a:pPr>
            <a:endParaRPr lang="pt-BR" sz="1800" dirty="0" smtClean="0">
              <a:latin typeface="+mj-lt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763" y="1016000"/>
            <a:ext cx="9144000" cy="612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MÉTODO DA CHAVE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575"/>
            <a:ext cx="8218488" cy="1223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 smtClean="0">
                <a:latin typeface="+mj-lt"/>
              </a:rPr>
              <a:t>Efetuar a divisão de A(x) = 2x</a:t>
            </a:r>
            <a:r>
              <a:rPr lang="pt-BR" sz="2200" b="1" baseline="30000" dirty="0" smtClean="0">
                <a:latin typeface="+mj-lt"/>
              </a:rPr>
              <a:t>4</a:t>
            </a:r>
            <a:r>
              <a:rPr lang="pt-BR" sz="2200" b="1" dirty="0" smtClean="0">
                <a:latin typeface="+mj-lt"/>
              </a:rPr>
              <a:t> – 3x</a:t>
            </a:r>
            <a:r>
              <a:rPr lang="pt-BR" sz="2200" b="1" baseline="30000" dirty="0" smtClean="0">
                <a:latin typeface="+mj-lt"/>
              </a:rPr>
              <a:t>3</a:t>
            </a:r>
            <a:r>
              <a:rPr lang="pt-BR" sz="2200" b="1" dirty="0" smtClean="0">
                <a:latin typeface="+mj-lt"/>
              </a:rPr>
              <a:t> + x – 1 por B(x) = x</a:t>
            </a:r>
            <a:r>
              <a:rPr lang="pt-BR" sz="2200" b="1" baseline="30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– 2x + 3.</a:t>
            </a:r>
          </a:p>
        </p:txBody>
      </p:sp>
      <p:sp>
        <p:nvSpPr>
          <p:cNvPr id="30727" name="Rectangle 158"/>
          <p:cNvSpPr>
            <a:spLocks noChangeArrowheads="1"/>
          </p:cNvSpPr>
          <p:nvPr/>
        </p:nvSpPr>
        <p:spPr bwMode="auto">
          <a:xfrm>
            <a:off x="5065713" y="5753100"/>
            <a:ext cx="430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170140" name="Rectangle 156"/>
          <p:cNvSpPr>
            <a:spLocks noChangeArrowheads="1"/>
          </p:cNvSpPr>
          <p:nvPr/>
        </p:nvSpPr>
        <p:spPr bwMode="auto">
          <a:xfrm>
            <a:off x="3954463" y="5753100"/>
            <a:ext cx="73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+ 11</a:t>
            </a:r>
          </a:p>
        </p:txBody>
      </p:sp>
      <p:sp>
        <p:nvSpPr>
          <p:cNvPr id="170138" name="Rectangle 154"/>
          <p:cNvSpPr>
            <a:spLocks noChangeArrowheads="1"/>
          </p:cNvSpPr>
          <p:nvPr/>
        </p:nvSpPr>
        <p:spPr bwMode="auto">
          <a:xfrm>
            <a:off x="3362325" y="57531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–10x</a:t>
            </a:r>
          </a:p>
        </p:txBody>
      </p:sp>
      <p:sp>
        <p:nvSpPr>
          <p:cNvPr id="30731" name="Rectangle 150"/>
          <p:cNvSpPr>
            <a:spLocks noChangeArrowheads="1"/>
          </p:cNvSpPr>
          <p:nvPr/>
        </p:nvSpPr>
        <p:spPr bwMode="auto">
          <a:xfrm>
            <a:off x="1692275" y="5753100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30736" name="Rectangle 139"/>
          <p:cNvSpPr>
            <a:spLocks noChangeArrowheads="1"/>
          </p:cNvSpPr>
          <p:nvPr/>
        </p:nvSpPr>
        <p:spPr bwMode="auto">
          <a:xfrm>
            <a:off x="5065713" y="5233988"/>
            <a:ext cx="430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170121" name="Rectangle 137"/>
          <p:cNvSpPr>
            <a:spLocks noChangeArrowheads="1"/>
          </p:cNvSpPr>
          <p:nvPr/>
        </p:nvSpPr>
        <p:spPr bwMode="auto">
          <a:xfrm>
            <a:off x="3941763" y="5233988"/>
            <a:ext cx="731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+ 12</a:t>
            </a:r>
          </a:p>
        </p:txBody>
      </p:sp>
      <p:sp>
        <p:nvSpPr>
          <p:cNvPr id="170119" name="Rectangle 135"/>
          <p:cNvSpPr>
            <a:spLocks noChangeArrowheads="1"/>
          </p:cNvSpPr>
          <p:nvPr/>
        </p:nvSpPr>
        <p:spPr bwMode="auto">
          <a:xfrm>
            <a:off x="3333750" y="52339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8x</a:t>
            </a:r>
          </a:p>
        </p:txBody>
      </p:sp>
      <p:sp>
        <p:nvSpPr>
          <p:cNvPr id="170117" name="Rectangle 133"/>
          <p:cNvSpPr>
            <a:spLocks noChangeArrowheads="1"/>
          </p:cNvSpPr>
          <p:nvPr/>
        </p:nvSpPr>
        <p:spPr bwMode="auto">
          <a:xfrm>
            <a:off x="2617788" y="52339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4x</a:t>
            </a:r>
            <a:r>
              <a:rPr lang="pt-BR" sz="2200" baseline="30000">
                <a:latin typeface="+mj-lt"/>
              </a:rPr>
              <a:t>2</a:t>
            </a:r>
            <a:endParaRPr lang="pt-BR" sz="2200">
              <a:latin typeface="+mj-lt"/>
            </a:endParaRPr>
          </a:p>
        </p:txBody>
      </p:sp>
      <p:sp>
        <p:nvSpPr>
          <p:cNvPr id="170102" name="Rectangle 118"/>
          <p:cNvSpPr>
            <a:spLocks noChangeArrowheads="1"/>
          </p:cNvSpPr>
          <p:nvPr/>
        </p:nvSpPr>
        <p:spPr bwMode="auto">
          <a:xfrm>
            <a:off x="3995738" y="4714875"/>
            <a:ext cx="73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– 1</a:t>
            </a:r>
          </a:p>
        </p:txBody>
      </p:sp>
      <p:sp>
        <p:nvSpPr>
          <p:cNvPr id="170100" name="Rectangle 116"/>
          <p:cNvSpPr>
            <a:spLocks noChangeArrowheads="1"/>
          </p:cNvSpPr>
          <p:nvPr/>
        </p:nvSpPr>
        <p:spPr bwMode="auto">
          <a:xfrm>
            <a:off x="3387725" y="4714875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2x</a:t>
            </a:r>
          </a:p>
        </p:txBody>
      </p:sp>
      <p:sp>
        <p:nvSpPr>
          <p:cNvPr id="170098" name="Rectangle 114"/>
          <p:cNvSpPr>
            <a:spLocks noChangeArrowheads="1"/>
          </p:cNvSpPr>
          <p:nvPr/>
        </p:nvSpPr>
        <p:spPr bwMode="auto">
          <a:xfrm>
            <a:off x="2617788" y="471487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– 4x</a:t>
            </a:r>
            <a:r>
              <a:rPr lang="pt-BR" sz="2200" baseline="30000">
                <a:latin typeface="+mj-lt"/>
              </a:rPr>
              <a:t>2</a:t>
            </a:r>
          </a:p>
        </p:txBody>
      </p:sp>
      <p:sp>
        <p:nvSpPr>
          <p:cNvPr id="170081" name="Rectangle 97"/>
          <p:cNvSpPr>
            <a:spLocks noChangeArrowheads="1"/>
          </p:cNvSpPr>
          <p:nvPr/>
        </p:nvSpPr>
        <p:spPr bwMode="auto">
          <a:xfrm>
            <a:off x="3319463" y="4195763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– 3x</a:t>
            </a:r>
          </a:p>
        </p:txBody>
      </p:sp>
      <p:sp>
        <p:nvSpPr>
          <p:cNvPr id="170079" name="Rectangle 95"/>
          <p:cNvSpPr>
            <a:spLocks noChangeArrowheads="1"/>
          </p:cNvSpPr>
          <p:nvPr/>
        </p:nvSpPr>
        <p:spPr bwMode="auto">
          <a:xfrm>
            <a:off x="2627313" y="41957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+ 2x</a:t>
            </a:r>
            <a:r>
              <a:rPr lang="pt-BR" sz="2200" baseline="30000">
                <a:latin typeface="+mj-lt"/>
              </a:rPr>
              <a:t>2</a:t>
            </a:r>
          </a:p>
        </p:txBody>
      </p:sp>
      <p:sp>
        <p:nvSpPr>
          <p:cNvPr id="170077" name="Rectangle 93"/>
          <p:cNvSpPr>
            <a:spLocks noChangeArrowheads="1"/>
          </p:cNvSpPr>
          <p:nvPr/>
        </p:nvSpPr>
        <p:spPr bwMode="auto">
          <a:xfrm>
            <a:off x="1917700" y="4195763"/>
            <a:ext cx="92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– x</a:t>
            </a:r>
            <a:r>
              <a:rPr lang="pt-BR" sz="2200" baseline="30000" dirty="0">
                <a:latin typeface="+mj-lt"/>
              </a:rPr>
              <a:t>3</a:t>
            </a:r>
          </a:p>
        </p:txBody>
      </p:sp>
      <p:sp>
        <p:nvSpPr>
          <p:cNvPr id="170064" name="Rectangle 80"/>
          <p:cNvSpPr>
            <a:spLocks noChangeArrowheads="1"/>
          </p:cNvSpPr>
          <p:nvPr/>
        </p:nvSpPr>
        <p:spPr bwMode="auto">
          <a:xfrm>
            <a:off x="3867150" y="3676650"/>
            <a:ext cx="73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1</a:t>
            </a:r>
          </a:p>
        </p:txBody>
      </p:sp>
      <p:sp>
        <p:nvSpPr>
          <p:cNvPr id="170062" name="Rectangle 78"/>
          <p:cNvSpPr>
            <a:spLocks noChangeArrowheads="1"/>
          </p:cNvSpPr>
          <p:nvPr/>
        </p:nvSpPr>
        <p:spPr bwMode="auto">
          <a:xfrm>
            <a:off x="3246438" y="367665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x</a:t>
            </a:r>
          </a:p>
        </p:txBody>
      </p:sp>
      <p:sp>
        <p:nvSpPr>
          <p:cNvPr id="170060" name="Rectangle 76"/>
          <p:cNvSpPr>
            <a:spLocks noChangeArrowheads="1"/>
          </p:cNvSpPr>
          <p:nvPr/>
        </p:nvSpPr>
        <p:spPr bwMode="auto">
          <a:xfrm>
            <a:off x="2603500" y="367665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6x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0058" name="Rectangle 74"/>
          <p:cNvSpPr>
            <a:spLocks noChangeArrowheads="1"/>
          </p:cNvSpPr>
          <p:nvPr/>
        </p:nvSpPr>
        <p:spPr bwMode="auto">
          <a:xfrm>
            <a:off x="1922463" y="3676650"/>
            <a:ext cx="92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    x</a:t>
            </a:r>
            <a:r>
              <a:rPr lang="pt-BR" sz="2200" baseline="30000">
                <a:latin typeface="+mj-lt"/>
              </a:rPr>
              <a:t>3</a:t>
            </a:r>
          </a:p>
        </p:txBody>
      </p:sp>
      <p:sp>
        <p:nvSpPr>
          <p:cNvPr id="170053" name="Rectangle 69"/>
          <p:cNvSpPr>
            <a:spLocks noChangeArrowheads="1"/>
          </p:cNvSpPr>
          <p:nvPr/>
        </p:nvSpPr>
        <p:spPr bwMode="auto">
          <a:xfrm>
            <a:off x="5003800" y="3157538"/>
            <a:ext cx="72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2x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70051" name="Rectangle 67"/>
          <p:cNvSpPr>
            <a:spLocks noChangeArrowheads="1"/>
          </p:cNvSpPr>
          <p:nvPr/>
        </p:nvSpPr>
        <p:spPr bwMode="auto">
          <a:xfrm>
            <a:off x="4946650" y="2636838"/>
            <a:ext cx="20177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  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–  2x  + 3</a:t>
            </a:r>
          </a:p>
        </p:txBody>
      </p:sp>
      <p:sp>
        <p:nvSpPr>
          <p:cNvPr id="30772" name="Rectangle 60"/>
          <p:cNvSpPr>
            <a:spLocks noChangeArrowheads="1"/>
          </p:cNvSpPr>
          <p:nvPr/>
        </p:nvSpPr>
        <p:spPr bwMode="auto">
          <a:xfrm>
            <a:off x="3995738" y="315753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170039" name="Rectangle 55"/>
          <p:cNvSpPr>
            <a:spLocks noChangeArrowheads="1"/>
          </p:cNvSpPr>
          <p:nvPr/>
        </p:nvSpPr>
        <p:spPr bwMode="auto">
          <a:xfrm>
            <a:off x="5508625" y="3157538"/>
            <a:ext cx="64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+ x</a:t>
            </a:r>
          </a:p>
        </p:txBody>
      </p:sp>
      <p:sp>
        <p:nvSpPr>
          <p:cNvPr id="170025" name="Rectangle 41"/>
          <p:cNvSpPr>
            <a:spLocks noChangeArrowheads="1"/>
          </p:cNvSpPr>
          <p:nvPr/>
        </p:nvSpPr>
        <p:spPr bwMode="auto">
          <a:xfrm>
            <a:off x="6024563" y="3157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– 4</a:t>
            </a: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2555875" y="315753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6x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0022" name="Rectangle 38"/>
          <p:cNvSpPr>
            <a:spLocks noChangeArrowheads="1"/>
          </p:cNvSpPr>
          <p:nvPr/>
        </p:nvSpPr>
        <p:spPr bwMode="auto">
          <a:xfrm>
            <a:off x="1893888" y="3157538"/>
            <a:ext cx="925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+ 4x</a:t>
            </a:r>
            <a:r>
              <a:rPr lang="pt-BR" sz="2200" baseline="30000" dirty="0">
                <a:latin typeface="+mj-lt"/>
              </a:rPr>
              <a:t>3</a:t>
            </a:r>
          </a:p>
        </p:txBody>
      </p:sp>
      <p:sp>
        <p:nvSpPr>
          <p:cNvPr id="170021" name="Rectangle 37"/>
          <p:cNvSpPr>
            <a:spLocks noChangeArrowheads="1"/>
          </p:cNvSpPr>
          <p:nvPr/>
        </p:nvSpPr>
        <p:spPr bwMode="auto">
          <a:xfrm>
            <a:off x="1331913" y="3157538"/>
            <a:ext cx="80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–2x</a:t>
            </a:r>
            <a:r>
              <a:rPr lang="pt-BR" sz="2200" baseline="30000">
                <a:latin typeface="+mj-lt"/>
              </a:rPr>
              <a:t>4</a:t>
            </a:r>
          </a:p>
        </p:txBody>
      </p:sp>
      <p:sp>
        <p:nvSpPr>
          <p:cNvPr id="170016" name="Rectangle 32"/>
          <p:cNvSpPr>
            <a:spLocks noChangeArrowheads="1"/>
          </p:cNvSpPr>
          <p:nvPr/>
        </p:nvSpPr>
        <p:spPr bwMode="auto">
          <a:xfrm>
            <a:off x="1331913" y="2636838"/>
            <a:ext cx="4606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  2x</a:t>
            </a:r>
            <a:r>
              <a:rPr lang="pt-BR" sz="2200" baseline="30000" dirty="0">
                <a:latin typeface="+mj-lt"/>
              </a:rPr>
              <a:t>4</a:t>
            </a:r>
            <a:r>
              <a:rPr lang="pt-BR" sz="2200" dirty="0">
                <a:latin typeface="+mj-lt"/>
              </a:rPr>
              <a:t>  –  3x</a:t>
            </a:r>
            <a:r>
              <a:rPr lang="pt-BR" sz="2200" baseline="30000" dirty="0">
                <a:latin typeface="+mj-lt"/>
              </a:rPr>
              <a:t>3</a:t>
            </a:r>
            <a:r>
              <a:rPr lang="pt-BR" sz="2200" dirty="0">
                <a:latin typeface="+mj-lt"/>
              </a:rPr>
              <a:t>  +  0x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 + x   – 1</a:t>
            </a:r>
          </a:p>
        </p:txBody>
      </p:sp>
      <p:sp>
        <p:nvSpPr>
          <p:cNvPr id="30780" name="Line 42"/>
          <p:cNvSpPr>
            <a:spLocks noChangeShapeType="1"/>
          </p:cNvSpPr>
          <p:nvPr/>
        </p:nvSpPr>
        <p:spPr bwMode="auto">
          <a:xfrm>
            <a:off x="1331913" y="2636838"/>
            <a:ext cx="46069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0782" name="Line 45"/>
          <p:cNvSpPr>
            <a:spLocks noChangeShapeType="1"/>
          </p:cNvSpPr>
          <p:nvPr/>
        </p:nvSpPr>
        <p:spPr bwMode="auto">
          <a:xfrm>
            <a:off x="1331913" y="2636838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0783" name="Line 50"/>
          <p:cNvSpPr>
            <a:spLocks noChangeShapeType="1"/>
          </p:cNvSpPr>
          <p:nvPr/>
        </p:nvSpPr>
        <p:spPr bwMode="auto">
          <a:xfrm>
            <a:off x="7094538" y="2636838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0785" name="Line 228"/>
          <p:cNvSpPr>
            <a:spLocks noChangeShapeType="1"/>
          </p:cNvSpPr>
          <p:nvPr/>
        </p:nvSpPr>
        <p:spPr bwMode="auto">
          <a:xfrm>
            <a:off x="1331913" y="31575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0786" name="Line 230"/>
          <p:cNvSpPr>
            <a:spLocks noChangeShapeType="1"/>
          </p:cNvSpPr>
          <p:nvPr/>
        </p:nvSpPr>
        <p:spPr bwMode="auto">
          <a:xfrm>
            <a:off x="7021513" y="31575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801" name="Line 330"/>
          <p:cNvSpPr>
            <a:spLocks noChangeShapeType="1"/>
          </p:cNvSpPr>
          <p:nvPr/>
        </p:nvSpPr>
        <p:spPr bwMode="auto">
          <a:xfrm>
            <a:off x="5065713" y="6272213"/>
            <a:ext cx="4302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22" name="Line 338"/>
          <p:cNvSpPr>
            <a:spLocks noChangeShapeType="1"/>
          </p:cNvSpPr>
          <p:nvPr/>
        </p:nvSpPr>
        <p:spPr bwMode="auto">
          <a:xfrm>
            <a:off x="5018088" y="2636838"/>
            <a:ext cx="0" cy="5207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24" name="Line 340"/>
          <p:cNvSpPr>
            <a:spLocks noChangeShapeType="1"/>
          </p:cNvSpPr>
          <p:nvPr/>
        </p:nvSpPr>
        <p:spPr bwMode="auto">
          <a:xfrm>
            <a:off x="5013325" y="3157538"/>
            <a:ext cx="163512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0328" name="Line 344"/>
          <p:cNvSpPr>
            <a:spLocks noChangeShapeType="1"/>
          </p:cNvSpPr>
          <p:nvPr/>
        </p:nvSpPr>
        <p:spPr bwMode="auto">
          <a:xfrm>
            <a:off x="1216025" y="3676650"/>
            <a:ext cx="3268663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34" name="Line 350"/>
          <p:cNvSpPr>
            <a:spLocks noChangeShapeType="1"/>
          </p:cNvSpPr>
          <p:nvPr/>
        </p:nvSpPr>
        <p:spPr bwMode="auto">
          <a:xfrm>
            <a:off x="2035175" y="4714875"/>
            <a:ext cx="2465388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39" name="Line 355"/>
          <p:cNvSpPr>
            <a:spLocks noChangeShapeType="1"/>
          </p:cNvSpPr>
          <p:nvPr/>
        </p:nvSpPr>
        <p:spPr bwMode="auto">
          <a:xfrm>
            <a:off x="2617788" y="5753100"/>
            <a:ext cx="225742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59" name="Line 375"/>
          <p:cNvSpPr>
            <a:spLocks noChangeShapeType="1"/>
          </p:cNvSpPr>
          <p:nvPr/>
        </p:nvSpPr>
        <p:spPr bwMode="auto">
          <a:xfrm flipV="1">
            <a:off x="1620838" y="26797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60" name="Line 376"/>
          <p:cNvSpPr>
            <a:spLocks noChangeShapeType="1"/>
          </p:cNvSpPr>
          <p:nvPr/>
        </p:nvSpPr>
        <p:spPr bwMode="auto">
          <a:xfrm flipV="1">
            <a:off x="1547813" y="32131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61" name="Line 377"/>
          <p:cNvSpPr>
            <a:spLocks noChangeShapeType="1"/>
          </p:cNvSpPr>
          <p:nvPr/>
        </p:nvSpPr>
        <p:spPr bwMode="auto">
          <a:xfrm flipV="1">
            <a:off x="2271713" y="3716338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62" name="Line 378"/>
          <p:cNvSpPr>
            <a:spLocks noChangeShapeType="1"/>
          </p:cNvSpPr>
          <p:nvPr/>
        </p:nvSpPr>
        <p:spPr bwMode="auto">
          <a:xfrm flipV="1">
            <a:off x="2266950" y="42926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64" name="Line 380"/>
          <p:cNvSpPr>
            <a:spLocks noChangeShapeType="1"/>
          </p:cNvSpPr>
          <p:nvPr/>
        </p:nvSpPr>
        <p:spPr bwMode="auto">
          <a:xfrm flipV="1">
            <a:off x="2905125" y="4797425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0365" name="Line 381"/>
          <p:cNvSpPr>
            <a:spLocks noChangeShapeType="1"/>
          </p:cNvSpPr>
          <p:nvPr/>
        </p:nvSpPr>
        <p:spPr bwMode="auto">
          <a:xfrm flipV="1">
            <a:off x="2905125" y="5300663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7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7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30723" grpId="0" build="p"/>
      <p:bldP spid="170140" grpId="0"/>
      <p:bldP spid="170138" grpId="0"/>
      <p:bldP spid="170121" grpId="0"/>
      <p:bldP spid="170119" grpId="0"/>
      <p:bldP spid="170117" grpId="0"/>
      <p:bldP spid="170102" grpId="0"/>
      <p:bldP spid="170100" grpId="0"/>
      <p:bldP spid="170098" grpId="0"/>
      <p:bldP spid="170081" grpId="0"/>
      <p:bldP spid="170079" grpId="0"/>
      <p:bldP spid="170077" grpId="0"/>
      <p:bldP spid="170064" grpId="0"/>
      <p:bldP spid="170062" grpId="0"/>
      <p:bldP spid="170060" grpId="0"/>
      <p:bldP spid="170058" grpId="0"/>
      <p:bldP spid="170053" grpId="0"/>
      <p:bldP spid="170051" grpId="0"/>
      <p:bldP spid="170039" grpId="0"/>
      <p:bldP spid="170025" grpId="0"/>
      <p:bldP spid="170023" grpId="0"/>
      <p:bldP spid="170022" grpId="0"/>
      <p:bldP spid="170021" grpId="0"/>
      <p:bldP spid="1700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575"/>
            <a:ext cx="8218488" cy="1223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 smtClean="0">
                <a:latin typeface="+mj-lt"/>
              </a:rPr>
              <a:t>Dividir A(x) = x</a:t>
            </a:r>
            <a:r>
              <a:rPr lang="pt-BR" sz="2200" b="1" baseline="30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– 5x + 6 por B(x) = x – 2.</a:t>
            </a:r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2401888" y="48593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0</a:t>
            </a:r>
            <a:endParaRPr lang="pt-BR" sz="2200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17" name="Rectangle 37"/>
          <p:cNvSpPr>
            <a:spLocks noChangeArrowheads="1"/>
          </p:cNvSpPr>
          <p:nvPr/>
        </p:nvSpPr>
        <p:spPr bwMode="auto">
          <a:xfrm>
            <a:off x="2627313" y="434022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 6 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4118" name="Rectangle 38"/>
          <p:cNvSpPr>
            <a:spLocks noChangeArrowheads="1"/>
          </p:cNvSpPr>
          <p:nvPr/>
        </p:nvSpPr>
        <p:spPr bwMode="auto">
          <a:xfrm>
            <a:off x="2051050" y="4340225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+ 3x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33801" name="Rectangle 39"/>
          <p:cNvSpPr>
            <a:spLocks noChangeArrowheads="1"/>
          </p:cNvSpPr>
          <p:nvPr/>
        </p:nvSpPr>
        <p:spPr bwMode="auto">
          <a:xfrm>
            <a:off x="1403350" y="4340225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26" name="Rectangle 46"/>
          <p:cNvSpPr>
            <a:spLocks noChangeArrowheads="1"/>
          </p:cNvSpPr>
          <p:nvPr/>
        </p:nvSpPr>
        <p:spPr bwMode="auto">
          <a:xfrm>
            <a:off x="2613025" y="3821113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 6</a:t>
            </a:r>
          </a:p>
        </p:txBody>
      </p:sp>
      <p:sp>
        <p:nvSpPr>
          <p:cNvPr id="174127" name="Rectangle 47"/>
          <p:cNvSpPr>
            <a:spLocks noChangeArrowheads="1"/>
          </p:cNvSpPr>
          <p:nvPr/>
        </p:nvSpPr>
        <p:spPr bwMode="auto">
          <a:xfrm>
            <a:off x="2019300" y="3821113"/>
            <a:ext cx="92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– 3x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33804" name="Rectangle 48"/>
          <p:cNvSpPr>
            <a:spLocks noChangeArrowheads="1"/>
          </p:cNvSpPr>
          <p:nvPr/>
        </p:nvSpPr>
        <p:spPr bwMode="auto">
          <a:xfrm>
            <a:off x="1403350" y="3821113"/>
            <a:ext cx="80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29" name="Rectangle 49"/>
          <p:cNvSpPr>
            <a:spLocks noChangeArrowheads="1"/>
          </p:cNvSpPr>
          <p:nvPr/>
        </p:nvSpPr>
        <p:spPr bwMode="auto">
          <a:xfrm>
            <a:off x="3506788" y="3302000"/>
            <a:ext cx="723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x</a:t>
            </a:r>
            <a:endParaRPr lang="pt-BR" sz="2200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30" name="Rectangle 50"/>
          <p:cNvSpPr>
            <a:spLocks noChangeArrowheads="1"/>
          </p:cNvSpPr>
          <p:nvPr/>
        </p:nvSpPr>
        <p:spPr bwMode="auto">
          <a:xfrm>
            <a:off x="3521075" y="2781300"/>
            <a:ext cx="20177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    x –  2</a:t>
            </a:r>
          </a:p>
        </p:txBody>
      </p:sp>
      <p:sp>
        <p:nvSpPr>
          <p:cNvPr id="174133" name="Rectangle 53"/>
          <p:cNvSpPr>
            <a:spLocks noChangeArrowheads="1"/>
          </p:cNvSpPr>
          <p:nvPr/>
        </p:nvSpPr>
        <p:spPr bwMode="auto">
          <a:xfrm>
            <a:off x="4157663" y="3302000"/>
            <a:ext cx="646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–  3</a:t>
            </a:r>
          </a:p>
        </p:txBody>
      </p:sp>
      <p:sp>
        <p:nvSpPr>
          <p:cNvPr id="174137" name="Rectangle 57"/>
          <p:cNvSpPr>
            <a:spLocks noChangeArrowheads="1"/>
          </p:cNvSpPr>
          <p:nvPr/>
        </p:nvSpPr>
        <p:spPr bwMode="auto">
          <a:xfrm>
            <a:off x="2062163" y="3302000"/>
            <a:ext cx="92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+ 2x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4138" name="Rectangle 58"/>
          <p:cNvSpPr>
            <a:spLocks noChangeArrowheads="1"/>
          </p:cNvSpPr>
          <p:nvPr/>
        </p:nvSpPr>
        <p:spPr bwMode="auto">
          <a:xfrm>
            <a:off x="1274763" y="3302000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4139" name="Rectangle 59"/>
          <p:cNvSpPr>
            <a:spLocks noChangeArrowheads="1"/>
          </p:cNvSpPr>
          <p:nvPr/>
        </p:nvSpPr>
        <p:spPr bwMode="auto">
          <a:xfrm>
            <a:off x="1403350" y="2781300"/>
            <a:ext cx="36004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     x</a:t>
            </a:r>
            <a:r>
              <a:rPr lang="pt-BR" sz="2200" baseline="30000">
                <a:latin typeface="+mj-lt"/>
              </a:rPr>
              <a:t>2</a:t>
            </a:r>
            <a:r>
              <a:rPr lang="pt-BR" sz="2200">
                <a:latin typeface="+mj-lt"/>
              </a:rPr>
              <a:t>  –  5x  +   6</a:t>
            </a:r>
          </a:p>
        </p:txBody>
      </p:sp>
      <p:sp>
        <p:nvSpPr>
          <p:cNvPr id="33812" name="Line 62"/>
          <p:cNvSpPr>
            <a:spLocks noChangeShapeType="1"/>
          </p:cNvSpPr>
          <p:nvPr/>
        </p:nvSpPr>
        <p:spPr bwMode="auto">
          <a:xfrm>
            <a:off x="1403350" y="2781300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3814" name="Line 64"/>
          <p:cNvSpPr>
            <a:spLocks noChangeShapeType="1"/>
          </p:cNvSpPr>
          <p:nvPr/>
        </p:nvSpPr>
        <p:spPr bwMode="auto">
          <a:xfrm>
            <a:off x="5146675" y="2781300"/>
            <a:ext cx="2017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3815" name="Line 65"/>
          <p:cNvSpPr>
            <a:spLocks noChangeShapeType="1"/>
          </p:cNvSpPr>
          <p:nvPr/>
        </p:nvSpPr>
        <p:spPr bwMode="auto">
          <a:xfrm>
            <a:off x="1403350" y="330200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3816" name="Line 67"/>
          <p:cNvSpPr>
            <a:spLocks noChangeShapeType="1"/>
          </p:cNvSpPr>
          <p:nvPr/>
        </p:nvSpPr>
        <p:spPr bwMode="auto">
          <a:xfrm>
            <a:off x="1403350" y="382111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3818" name="Line 71"/>
          <p:cNvSpPr>
            <a:spLocks noChangeShapeType="1"/>
          </p:cNvSpPr>
          <p:nvPr/>
        </p:nvSpPr>
        <p:spPr bwMode="auto">
          <a:xfrm>
            <a:off x="1403350" y="48593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65" name="Line 85"/>
          <p:cNvSpPr>
            <a:spLocks noChangeShapeType="1"/>
          </p:cNvSpPr>
          <p:nvPr/>
        </p:nvSpPr>
        <p:spPr bwMode="auto">
          <a:xfrm>
            <a:off x="3706813" y="2781300"/>
            <a:ext cx="0" cy="5207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66" name="Line 86"/>
          <p:cNvSpPr>
            <a:spLocks noChangeShapeType="1"/>
          </p:cNvSpPr>
          <p:nvPr/>
        </p:nvSpPr>
        <p:spPr bwMode="auto">
          <a:xfrm>
            <a:off x="3698875" y="3302000"/>
            <a:ext cx="103187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67" name="Line 87"/>
          <p:cNvSpPr>
            <a:spLocks noChangeShapeType="1"/>
          </p:cNvSpPr>
          <p:nvPr/>
        </p:nvSpPr>
        <p:spPr bwMode="auto">
          <a:xfrm>
            <a:off x="1403350" y="3821113"/>
            <a:ext cx="201612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68" name="Line 88"/>
          <p:cNvSpPr>
            <a:spLocks noChangeShapeType="1"/>
          </p:cNvSpPr>
          <p:nvPr/>
        </p:nvSpPr>
        <p:spPr bwMode="auto">
          <a:xfrm>
            <a:off x="1908175" y="4859338"/>
            <a:ext cx="142875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70" name="Line 90"/>
          <p:cNvSpPr>
            <a:spLocks noChangeShapeType="1"/>
          </p:cNvSpPr>
          <p:nvPr/>
        </p:nvSpPr>
        <p:spPr bwMode="auto">
          <a:xfrm flipV="1">
            <a:off x="1749425" y="2824163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71" name="Line 91"/>
          <p:cNvSpPr>
            <a:spLocks noChangeShapeType="1"/>
          </p:cNvSpPr>
          <p:nvPr/>
        </p:nvSpPr>
        <p:spPr bwMode="auto">
          <a:xfrm flipV="1">
            <a:off x="1590675" y="3357563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72" name="Line 92"/>
          <p:cNvSpPr>
            <a:spLocks noChangeShapeType="1"/>
          </p:cNvSpPr>
          <p:nvPr/>
        </p:nvSpPr>
        <p:spPr bwMode="auto">
          <a:xfrm flipV="1">
            <a:off x="2368550" y="38608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73" name="Line 93"/>
          <p:cNvSpPr>
            <a:spLocks noChangeShapeType="1"/>
          </p:cNvSpPr>
          <p:nvPr/>
        </p:nvSpPr>
        <p:spPr bwMode="auto">
          <a:xfrm flipV="1">
            <a:off x="2327275" y="4437063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4176" name="Text Box 96"/>
          <p:cNvSpPr txBox="1">
            <a:spLocks noChangeArrowheads="1"/>
          </p:cNvSpPr>
          <p:nvPr/>
        </p:nvSpPr>
        <p:spPr bwMode="auto">
          <a:xfrm>
            <a:off x="4427538" y="5043488"/>
            <a:ext cx="4306887" cy="1108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algn="just" eaLnBrk="1" hangingPunct="1">
              <a:buClr>
                <a:srgbClr val="002060"/>
              </a:buClr>
              <a:defRPr/>
            </a:pPr>
            <a:r>
              <a:rPr lang="pt-BR" sz="2200" dirty="0" smtClean="0">
                <a:latin typeface="+mj-lt"/>
              </a:rPr>
              <a:t>Nesse caso, o resto é polinômio nulo, R(x) ≡ 0. Dizemos, por isso, que A(x) é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divisível </a:t>
            </a:r>
            <a:r>
              <a:rPr lang="pt-BR" sz="2200" dirty="0" smtClean="0">
                <a:latin typeface="+mj-lt"/>
              </a:rPr>
              <a:t>por B(x).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33795" grpId="0" build="p"/>
      <p:bldP spid="174108" grpId="0"/>
      <p:bldP spid="174117" grpId="0"/>
      <p:bldP spid="174118" grpId="0"/>
      <p:bldP spid="174126" grpId="0"/>
      <p:bldP spid="174127" grpId="0"/>
      <p:bldP spid="174129" grpId="0"/>
      <p:bldP spid="174130" grpId="0"/>
      <p:bldP spid="174133" grpId="0"/>
      <p:bldP spid="174137" grpId="0"/>
      <p:bldP spid="174138" grpId="0"/>
      <p:bldP spid="174139" grpId="0"/>
      <p:bldP spid="1741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913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8002588" cy="1223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 smtClean="0">
                <a:latin typeface="+mj-lt"/>
              </a:rPr>
              <a:t>Sabe-se que p(x) = x</a:t>
            </a:r>
            <a:r>
              <a:rPr lang="pt-BR" sz="2200" b="1" baseline="30000" dirty="0" smtClean="0">
                <a:latin typeface="+mj-lt"/>
              </a:rPr>
              <a:t>3</a:t>
            </a:r>
            <a:r>
              <a:rPr lang="pt-BR" sz="2200" b="1" dirty="0" smtClean="0">
                <a:latin typeface="+mj-lt"/>
              </a:rPr>
              <a:t> – x</a:t>
            </a:r>
            <a:r>
              <a:rPr lang="pt-BR" sz="2200" b="1" baseline="30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+ </a:t>
            </a:r>
            <a:r>
              <a:rPr lang="pt-BR" sz="2200" b="1" dirty="0" err="1" smtClean="0">
                <a:latin typeface="+mj-lt"/>
              </a:rPr>
              <a:t>ax</a:t>
            </a:r>
            <a:r>
              <a:rPr lang="pt-BR" sz="2200" b="1" dirty="0" smtClean="0">
                <a:latin typeface="+mj-lt"/>
              </a:rPr>
              <a:t> + b é divisível por b(x) = x</a:t>
            </a:r>
            <a:r>
              <a:rPr lang="pt-BR" sz="2200" b="1" baseline="30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+ x – 2. Calcular a e b.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349625" y="50704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(a+4)x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276600" y="4551363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+ 2x 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728913" y="4551363"/>
            <a:ext cx="925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  2x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276600" y="4032250"/>
            <a:ext cx="134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(a+2)x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714625" y="4032250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2x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4770438" y="3513138"/>
            <a:ext cx="72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4716463" y="2992438"/>
            <a:ext cx="201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    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+ x –  2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5408613" y="3513138"/>
            <a:ext cx="646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 2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2714625" y="3513138"/>
            <a:ext cx="92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– x</a:t>
            </a:r>
            <a:r>
              <a:rPr lang="pt-BR" sz="2200" baseline="30000" dirty="0">
                <a:latin typeface="+mj-lt"/>
              </a:rPr>
              <a:t>2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1993900" y="3513138"/>
            <a:ext cx="80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–x</a:t>
            </a:r>
            <a:r>
              <a:rPr lang="pt-BR" sz="2200" baseline="30000">
                <a:latin typeface="+mj-lt"/>
              </a:rPr>
              <a:t>3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2124075" y="2992438"/>
            <a:ext cx="36004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     x</a:t>
            </a:r>
            <a:r>
              <a:rPr lang="pt-BR" sz="2200" baseline="30000">
                <a:latin typeface="+mj-lt"/>
              </a:rPr>
              <a:t>3</a:t>
            </a:r>
            <a:r>
              <a:rPr lang="pt-BR" sz="2200">
                <a:latin typeface="+mj-lt"/>
              </a:rPr>
              <a:t>  –  x</a:t>
            </a:r>
            <a:r>
              <a:rPr lang="pt-BR" sz="2200" baseline="30000">
                <a:latin typeface="+mj-lt"/>
              </a:rPr>
              <a:t>2</a:t>
            </a:r>
            <a:r>
              <a:rPr lang="pt-BR" sz="2200">
                <a:latin typeface="+mj-lt"/>
              </a:rPr>
              <a:t>  + ax  +   b</a:t>
            </a:r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>
            <a:off x="1403350" y="2992438"/>
            <a:ext cx="46069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>
            <a:off x="2124075" y="2992438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5835650" y="2992438"/>
            <a:ext cx="2017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2124075" y="35131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860" name="Line 24"/>
          <p:cNvSpPr>
            <a:spLocks noChangeShapeType="1"/>
          </p:cNvSpPr>
          <p:nvPr/>
        </p:nvSpPr>
        <p:spPr bwMode="auto">
          <a:xfrm>
            <a:off x="2124075" y="403225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>
            <a:off x="2124075" y="455136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>
            <a:off x="4902200" y="2992438"/>
            <a:ext cx="0" cy="5207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 flipV="1">
            <a:off x="4894263" y="3509963"/>
            <a:ext cx="1485900" cy="317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2124075" y="4032250"/>
            <a:ext cx="2643188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>
            <a:off x="2686050" y="5070475"/>
            <a:ext cx="2319338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V="1">
            <a:off x="2470150" y="30353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V="1">
            <a:off x="2309813" y="35687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V="1">
            <a:off x="2916238" y="4071938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2890838" y="4648200"/>
            <a:ext cx="431800" cy="431800"/>
          </a:xfrm>
          <a:prstGeom prst="line">
            <a:avLst/>
          </a:prstGeom>
          <a:noFill/>
          <a:ln w="19050">
            <a:solidFill>
              <a:srgbClr val="000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3270250" y="3509963"/>
            <a:ext cx="92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+ 2x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4238625" y="4029075"/>
            <a:ext cx="134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b</a:t>
            </a:r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3781425" y="45624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 – 4 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4070350" y="50800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+ b – 4</a:t>
            </a:r>
            <a:endParaRPr lang="pt-BR" sz="2200" baseline="30000" dirty="0">
              <a:latin typeface="+mj-lt"/>
            </a:endParaRPr>
          </a:p>
        </p:txBody>
      </p:sp>
      <p:sp>
        <p:nvSpPr>
          <p:cNvPr id="176168" name="Text Box 40"/>
          <p:cNvSpPr txBox="1">
            <a:spLocks noChangeArrowheads="1"/>
          </p:cNvSpPr>
          <p:nvPr/>
        </p:nvSpPr>
        <p:spPr bwMode="auto">
          <a:xfrm>
            <a:off x="5724525" y="5376863"/>
            <a:ext cx="1584325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 a + 4 = 0</a:t>
            </a:r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5724525" y="5749925"/>
            <a:ext cx="2520950" cy="430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 b – 4 = 0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6805613" y="5373688"/>
            <a:ext cx="1439862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  a = – 4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805613" y="5741988"/>
            <a:ext cx="1439862" cy="430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  b = 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7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35843" grpId="0" build="p"/>
      <p:bldP spid="176133" grpId="0"/>
      <p:bldP spid="176135" grpId="0"/>
      <p:bldP spid="176136" grpId="0"/>
      <p:bldP spid="176138" grpId="0"/>
      <p:bldP spid="176139" grpId="0"/>
      <p:bldP spid="176141" grpId="0"/>
      <p:bldP spid="176142" grpId="0"/>
      <p:bldP spid="176143" grpId="0"/>
      <p:bldP spid="176144" grpId="0"/>
      <p:bldP spid="176145" grpId="0"/>
      <p:bldP spid="176146" grpId="0"/>
      <p:bldP spid="176164" grpId="0"/>
      <p:bldP spid="176165" grpId="0"/>
      <p:bldP spid="176166" grpId="0"/>
      <p:bldP spid="176167" grpId="0"/>
      <p:bldP spid="176168" grpId="0"/>
      <p:bldP spid="176169" grpId="0"/>
      <p:bldP spid="176170" grpId="0"/>
      <p:bldP spid="1761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8313" y="2070100"/>
            <a:ext cx="8207375" cy="12144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Trataremos daqui por diante de divisões em que o dividendo é um polinômio P(x), em que </a:t>
            </a:r>
            <a:r>
              <a:rPr lang="pt-BR" sz="2000" dirty="0" err="1" smtClean="0">
                <a:latin typeface="+mj-lt"/>
              </a:rPr>
              <a:t>gr</a:t>
            </a:r>
            <a:r>
              <a:rPr lang="pt-BR" sz="2000" dirty="0" smtClean="0">
                <a:latin typeface="+mj-lt"/>
              </a:rPr>
              <a:t>(P) </a:t>
            </a:r>
            <a:r>
              <a:rPr lang="pt-BR" sz="2000" dirty="0" smtClean="0">
                <a:latin typeface="+mj-lt"/>
                <a:sym typeface="Symbol"/>
              </a:rPr>
              <a:t></a:t>
            </a:r>
            <a:r>
              <a:rPr lang="pt-BR" sz="2000" dirty="0" smtClean="0">
                <a:latin typeface="+mj-lt"/>
              </a:rPr>
              <a:t> 1, e o divisor é um polinômio do 1º grau (de grau 1), a princípio de coeficiente dominante (do termo de grau 1) igual a 1.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Para começar vamos determinar o seguinte, se o divisor é de grau 1, então resto será de grau zero, e portanto, independente de x (o resto será um número real).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Vamos estudar:</a:t>
            </a:r>
          </a:p>
          <a:p>
            <a:pPr marL="0" indent="0" algn="just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000" dirty="0">
              <a:latin typeface="+mj-lt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763" y="1160463"/>
            <a:ext cx="9144000" cy="612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DIVISÃO POR BINÔMIOS DO 1º GRAU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313" y="5013325"/>
            <a:ext cx="45720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Teorema do Resto</a:t>
            </a: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Teorema de D’Alembert</a:t>
            </a: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Algoritmo de </a:t>
            </a:r>
            <a:r>
              <a:rPr lang="pt-BR" sz="2000" dirty="0" err="1">
                <a:solidFill>
                  <a:srgbClr val="FF0000"/>
                </a:solidFill>
                <a:latin typeface="+mj-lt"/>
              </a:rPr>
              <a:t>Briot-Ruffini</a:t>
            </a:r>
            <a:endParaRPr lang="pt-BR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03688" y="5014913"/>
            <a:ext cx="45720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Divisão pelo binômio (</a:t>
            </a:r>
            <a:r>
              <a:rPr lang="pt-BR" sz="2000" dirty="0" err="1">
                <a:solidFill>
                  <a:srgbClr val="FF0000"/>
                </a:solidFill>
                <a:latin typeface="+mj-lt"/>
              </a:rPr>
              <a:t>ax</a:t>
            </a:r>
            <a:r>
              <a:rPr lang="pt-BR" sz="2000" dirty="0">
                <a:solidFill>
                  <a:srgbClr val="FF0000"/>
                </a:solidFill>
                <a:latin typeface="+mj-lt"/>
              </a:rPr>
              <a:t> + b)</a:t>
            </a: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Divisão pelo produto (x – a).(x – b)</a:t>
            </a: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Divisões Sucessivas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3238" y="1916113"/>
            <a:ext cx="8172450" cy="1214437"/>
          </a:xfrm>
        </p:spPr>
        <p:txBody>
          <a:bodyPr/>
          <a:lstStyle/>
          <a:p>
            <a:pPr marL="0"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Na divisão de um polinômio </a:t>
            </a:r>
            <a:r>
              <a:rPr lang="pt-BR" sz="2200" i="1" dirty="0" smtClean="0">
                <a:latin typeface="+mj-lt"/>
              </a:rPr>
              <a:t>P</a:t>
            </a:r>
            <a:r>
              <a:rPr lang="pt-BR" sz="2200" dirty="0" smtClean="0">
                <a:latin typeface="+mj-lt"/>
              </a:rPr>
              <a:t>(</a:t>
            </a:r>
            <a:r>
              <a:rPr lang="pt-BR" sz="2200" i="1" dirty="0" smtClean="0">
                <a:latin typeface="+mj-lt"/>
              </a:rPr>
              <a:t>x</a:t>
            </a:r>
            <a:r>
              <a:rPr lang="pt-BR" sz="2200" dirty="0" smtClean="0">
                <a:latin typeface="+mj-lt"/>
              </a:rPr>
              <a:t>) por um polinômio do tipo (</a:t>
            </a:r>
            <a:r>
              <a:rPr lang="pt-BR" sz="2200" i="1" dirty="0" smtClean="0">
                <a:latin typeface="+mj-lt"/>
              </a:rPr>
              <a:t>x</a:t>
            </a:r>
            <a:r>
              <a:rPr lang="pt-BR" sz="2200" dirty="0" smtClean="0">
                <a:latin typeface="+mj-lt"/>
              </a:rPr>
              <a:t> – 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), observamos que o resto, se não for nulo, será sempre um número real. Então: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1092200"/>
            <a:ext cx="9144000" cy="608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TEOREMA DO RESTO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52625" y="4738688"/>
          <a:ext cx="2547938" cy="438150"/>
        </p:xfrm>
        <a:graphic>
          <a:graphicData uri="http://schemas.openxmlformats.org/presentationml/2006/ole">
            <p:oleObj spid="_x0000_s18451" name="Equation" r:id="rId4" imgW="1473200" imgH="254000" progId="">
              <p:embed/>
            </p:oleObj>
          </a:graphicData>
        </a:graphic>
      </p:graphicFrame>
      <p:cxnSp>
        <p:nvCxnSpPr>
          <p:cNvPr id="8" name="Conector reto 7"/>
          <p:cNvCxnSpPr>
            <a:cxnSpLocks noChangeShapeType="1"/>
          </p:cNvCxnSpPr>
          <p:nvPr/>
        </p:nvCxnSpPr>
        <p:spPr bwMode="auto">
          <a:xfrm rot="5400000">
            <a:off x="3273425" y="3184526"/>
            <a:ext cx="492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Conector reto 9"/>
          <p:cNvCxnSpPr>
            <a:cxnSpLocks noChangeShapeType="1"/>
          </p:cNvCxnSpPr>
          <p:nvPr/>
        </p:nvCxnSpPr>
        <p:spPr bwMode="auto">
          <a:xfrm>
            <a:off x="3508375" y="3432175"/>
            <a:ext cx="887413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587750" y="2954338"/>
          <a:ext cx="769938" cy="350837"/>
        </p:xfrm>
        <a:graphic>
          <a:graphicData uri="http://schemas.openxmlformats.org/presentationml/2006/ole">
            <p:oleObj spid="_x0000_s18452" name="Equation" r:id="rId5" imgW="444307" imgH="203112" progId="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817813" y="2954338"/>
          <a:ext cx="571500" cy="350837"/>
        </p:xfrm>
        <a:graphic>
          <a:graphicData uri="http://schemas.openxmlformats.org/presentationml/2006/ole">
            <p:oleObj spid="_x0000_s18453" name="Equation" r:id="rId6" imgW="330057" imgH="203112" progId="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670300" y="3641725"/>
          <a:ext cx="592138" cy="350838"/>
        </p:xfrm>
        <a:graphic>
          <a:graphicData uri="http://schemas.openxmlformats.org/presentationml/2006/ole">
            <p:oleObj spid="_x0000_s18454" name="Equation" r:id="rId7" imgW="342751" imgH="203112" progId="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913063" y="3609975"/>
          <a:ext cx="395287" cy="439738"/>
        </p:xfrm>
        <a:graphic>
          <a:graphicData uri="http://schemas.openxmlformats.org/presentationml/2006/ole">
            <p:oleObj spid="_x0000_s18455" name="Equation" r:id="rId8" imgW="228501" imgH="253890" progId="">
              <p:embed/>
            </p:oleObj>
          </a:graphicData>
        </a:graphic>
      </p:graphicFrame>
      <p:sp>
        <p:nvSpPr>
          <p:cNvPr id="20" name="Seta para baixo 19"/>
          <p:cNvSpPr>
            <a:spLocks noChangeArrowheads="1"/>
          </p:cNvSpPr>
          <p:nvPr/>
        </p:nvSpPr>
        <p:spPr bwMode="auto">
          <a:xfrm>
            <a:off x="3038475" y="4146550"/>
            <a:ext cx="158750" cy="500063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941388" y="5457825"/>
            <a:ext cx="89598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pt-BR" sz="2200" kern="0" dirty="0">
                <a:latin typeface="+mj-lt"/>
              </a:rPr>
              <a:t>Observe que </a:t>
            </a:r>
            <a:r>
              <a:rPr lang="pt-BR" sz="2200" i="1" kern="0" dirty="0">
                <a:latin typeface="+mj-lt"/>
              </a:rPr>
              <a:t>Q</a:t>
            </a:r>
            <a:r>
              <a:rPr lang="pt-BR" sz="2200" kern="0" dirty="0">
                <a:latin typeface="+mj-lt"/>
              </a:rPr>
              <a:t>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) é o quociente dessa divisão.</a:t>
            </a:r>
          </a:p>
        </p:txBody>
      </p:sp>
      <p:sp>
        <p:nvSpPr>
          <p:cNvPr id="14" name="Seta entalhada para a direita 13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/>
      <p:bldP spid="20" grpId="0" animBg="1"/>
      <p:bldP spid="13" grpId="0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4213" y="5313363"/>
            <a:ext cx="8486775" cy="563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Verificamos assim que </a:t>
            </a:r>
            <a:r>
              <a:rPr lang="pt-BR" sz="2200" kern="0" dirty="0"/>
              <a:t>o</a:t>
            </a:r>
            <a:r>
              <a:rPr lang="pt-BR" sz="2200" kern="0" dirty="0" smtClean="0"/>
              <a:t> </a:t>
            </a:r>
            <a:r>
              <a:rPr lang="pt-BR" sz="2200" kern="0" dirty="0"/>
              <a:t>resto da divisão de </a:t>
            </a:r>
            <a:r>
              <a:rPr lang="pt-BR" sz="2200" i="1" kern="0" dirty="0"/>
              <a:t>P</a:t>
            </a:r>
            <a:r>
              <a:rPr lang="pt-BR" sz="2200" kern="0" dirty="0"/>
              <a:t>(</a:t>
            </a:r>
            <a:r>
              <a:rPr lang="pt-BR" sz="2200" i="1" kern="0" dirty="0"/>
              <a:t>x</a:t>
            </a:r>
            <a:r>
              <a:rPr lang="pt-BR" sz="2200" kern="0" dirty="0"/>
              <a:t>) por (</a:t>
            </a:r>
            <a:r>
              <a:rPr lang="pt-BR" sz="2200" i="1" kern="0" dirty="0"/>
              <a:t>x</a:t>
            </a:r>
            <a:r>
              <a:rPr lang="pt-BR" sz="2200" kern="0" dirty="0"/>
              <a:t> - </a:t>
            </a:r>
            <a:r>
              <a:rPr lang="pt-BR" sz="2200" i="1" kern="0" dirty="0"/>
              <a:t>a</a:t>
            </a:r>
            <a:r>
              <a:rPr lang="pt-BR" sz="2200" kern="0" dirty="0"/>
              <a:t>) é </a:t>
            </a:r>
            <a:r>
              <a:rPr lang="pt-BR" sz="2200" i="1" kern="0" dirty="0"/>
              <a:t>r</a:t>
            </a:r>
            <a:r>
              <a:rPr lang="pt-BR" sz="2200" kern="0" dirty="0"/>
              <a:t> = </a:t>
            </a:r>
            <a:r>
              <a:rPr lang="pt-BR" sz="2200" i="1" kern="0" dirty="0"/>
              <a:t>P</a:t>
            </a:r>
            <a:r>
              <a:rPr lang="pt-BR" sz="2200" kern="0" dirty="0"/>
              <a:t>(</a:t>
            </a:r>
            <a:r>
              <a:rPr lang="pt-BR" sz="2200" i="1" kern="0" dirty="0"/>
              <a:t>a</a:t>
            </a:r>
            <a:r>
              <a:rPr lang="pt-BR" sz="2200" kern="0" dirty="0"/>
              <a:t>).</a:t>
            </a:r>
            <a:endParaRPr lang="pt-BR" sz="22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33738" y="1916113"/>
          <a:ext cx="2547937" cy="439737"/>
        </p:xfrm>
        <a:graphic>
          <a:graphicData uri="http://schemas.openxmlformats.org/presentationml/2006/ole">
            <p:oleObj spid="_x0000_s19477" name="Equation" r:id="rId3" imgW="1473200" imgH="2540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227388" y="3068638"/>
          <a:ext cx="2547937" cy="438150"/>
        </p:xfrm>
        <a:graphic>
          <a:graphicData uri="http://schemas.openxmlformats.org/presentationml/2006/ole">
            <p:oleObj spid="_x0000_s19478" name="Equation" r:id="rId4" imgW="1473200" imgH="25400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63925" y="4065588"/>
          <a:ext cx="1998663" cy="438150"/>
        </p:xfrm>
        <a:graphic>
          <a:graphicData uri="http://schemas.openxmlformats.org/presentationml/2006/ole">
            <p:oleObj spid="_x0000_s19479" name="Equation" r:id="rId5" imgW="1155700" imgH="254000" progId="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547813" y="4718050"/>
          <a:ext cx="1009650" cy="439738"/>
        </p:xfrm>
        <a:graphic>
          <a:graphicData uri="http://schemas.openxmlformats.org/presentationml/2006/ole">
            <p:oleObj spid="_x0000_s19480" name="Equation" r:id="rId6" imgW="583947" imgH="253890" progId="">
              <p:embed/>
            </p:oleObj>
          </a:graphicData>
        </a:graphic>
      </p:graphicFrame>
      <p:sp>
        <p:nvSpPr>
          <p:cNvPr id="9" name="Elipse 8"/>
          <p:cNvSpPr>
            <a:spLocks noChangeArrowheads="1"/>
          </p:cNvSpPr>
          <p:nvPr/>
        </p:nvSpPr>
        <p:spPr bwMode="auto">
          <a:xfrm>
            <a:off x="4121150" y="1957388"/>
            <a:ext cx="228600" cy="3571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0" name="Elipse 9"/>
          <p:cNvSpPr>
            <a:spLocks noChangeArrowheads="1"/>
          </p:cNvSpPr>
          <p:nvPr/>
        </p:nvSpPr>
        <p:spPr bwMode="auto">
          <a:xfrm>
            <a:off x="5092700" y="1974850"/>
            <a:ext cx="228600" cy="3571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1" name="Elipse 10"/>
          <p:cNvSpPr>
            <a:spLocks noChangeArrowheads="1"/>
          </p:cNvSpPr>
          <p:nvPr/>
        </p:nvSpPr>
        <p:spPr bwMode="auto">
          <a:xfrm>
            <a:off x="3525838" y="1965325"/>
            <a:ext cx="227012" cy="3571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2" name="Seta para baixo 11"/>
          <p:cNvSpPr>
            <a:spLocks noChangeArrowheads="1"/>
          </p:cNvSpPr>
          <p:nvPr/>
        </p:nvSpPr>
        <p:spPr bwMode="auto">
          <a:xfrm>
            <a:off x="3579813" y="2427288"/>
            <a:ext cx="119062" cy="5715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3" name="Seta para baixo 12"/>
          <p:cNvSpPr>
            <a:spLocks noChangeArrowheads="1"/>
          </p:cNvSpPr>
          <p:nvPr/>
        </p:nvSpPr>
        <p:spPr bwMode="auto">
          <a:xfrm>
            <a:off x="4184650" y="2419350"/>
            <a:ext cx="117475" cy="5715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4" name="Seta para baixo 13"/>
          <p:cNvSpPr>
            <a:spLocks noChangeArrowheads="1"/>
          </p:cNvSpPr>
          <p:nvPr/>
        </p:nvSpPr>
        <p:spPr bwMode="auto">
          <a:xfrm>
            <a:off x="5148263" y="2427288"/>
            <a:ext cx="117475" cy="5715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5" name="Elipse 14"/>
          <p:cNvSpPr>
            <a:spLocks noChangeArrowheads="1"/>
          </p:cNvSpPr>
          <p:nvPr/>
        </p:nvSpPr>
        <p:spPr bwMode="auto">
          <a:xfrm>
            <a:off x="4105275" y="3124200"/>
            <a:ext cx="585788" cy="3571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6" name="Seta para baixo 15"/>
          <p:cNvSpPr>
            <a:spLocks noChangeArrowheads="1"/>
          </p:cNvSpPr>
          <p:nvPr/>
        </p:nvSpPr>
        <p:spPr bwMode="auto">
          <a:xfrm>
            <a:off x="4337050" y="3548063"/>
            <a:ext cx="119063" cy="452437"/>
          </a:xfrm>
          <a:prstGeom prst="downArrow">
            <a:avLst>
              <a:gd name="adj1" fmla="val 50000"/>
              <a:gd name="adj2" fmla="val 50019"/>
            </a:avLst>
          </a:prstGeom>
          <a:noFill/>
          <a:ln w="19050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603250" y="4729163"/>
            <a:ext cx="8486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Logo:</a:t>
            </a: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598488" y="1125538"/>
            <a:ext cx="89598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pt-BR" sz="2200" kern="0" dirty="0">
                <a:latin typeface="+mj-lt"/>
              </a:rPr>
              <a:t>Calculando o valor numérico de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) para 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 = </a:t>
            </a:r>
            <a:r>
              <a:rPr lang="pt-BR" sz="2200" i="1" kern="0" dirty="0">
                <a:latin typeface="+mj-lt"/>
              </a:rPr>
              <a:t>a</a:t>
            </a:r>
            <a:r>
              <a:rPr lang="pt-BR" sz="2200" kern="0" dirty="0">
                <a:latin typeface="+mj-lt"/>
              </a:rPr>
              <a:t>, temos: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36550" y="2060575"/>
            <a:ext cx="8915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Calcular o resto da divisão de </a:t>
            </a:r>
            <a:r>
              <a:rPr lang="pt-BR" sz="2200" b="1" i="1" kern="0" dirty="0">
                <a:latin typeface="+mj-lt"/>
              </a:rPr>
              <a:t>P</a:t>
            </a:r>
            <a:r>
              <a:rPr lang="pt-BR" sz="2200" b="1" kern="0" dirty="0">
                <a:latin typeface="+mj-lt"/>
              </a:rPr>
              <a:t>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) = 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4</a:t>
            </a:r>
            <a:r>
              <a:rPr lang="pt-BR" sz="2200" b="1" kern="0" dirty="0">
                <a:latin typeface="+mj-lt"/>
              </a:rPr>
              <a:t> + 2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+ 3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2</a:t>
            </a:r>
            <a:r>
              <a:rPr lang="pt-BR" sz="2200" b="1" kern="0" dirty="0">
                <a:latin typeface="+mj-lt"/>
              </a:rPr>
              <a:t> – 6 por 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 + 2.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pt-BR" sz="2200" b="1" kern="0" dirty="0">
              <a:latin typeface="+mj-lt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896938" y="2781300"/>
          <a:ext cx="4502150" cy="482600"/>
        </p:xfrm>
        <a:graphic>
          <a:graphicData uri="http://schemas.openxmlformats.org/presentationml/2006/ole">
            <p:oleObj spid="_x0000_s20490" name="Equation" r:id="rId3" imgW="2603500" imgH="279400" progId="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877888" y="3559175"/>
          <a:ext cx="2941637" cy="439738"/>
        </p:xfrm>
        <a:graphic>
          <a:graphicData uri="http://schemas.openxmlformats.org/presentationml/2006/ole">
            <p:oleObj spid="_x0000_s20491" name="Equation" r:id="rId4" imgW="1701800" imgH="254000" progId="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869950" y="4344988"/>
          <a:ext cx="593725" cy="307975"/>
        </p:xfrm>
        <a:graphic>
          <a:graphicData uri="http://schemas.openxmlformats.org/presentationml/2006/ole">
            <p:oleObj spid="_x0000_s20492" name="Equation" r:id="rId5" imgW="342603" imgH="177646" progId="">
              <p:embed/>
            </p:oleObj>
          </a:graphicData>
        </a:graphic>
      </p:graphicFrame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0" y="1092200"/>
            <a:ext cx="9144000" cy="608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EXEMPLO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643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7700"/>
            <a:ext cx="7786688" cy="1223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 smtClean="0">
                <a:latin typeface="+mj-lt"/>
              </a:rPr>
              <a:t>O resto da divisão de p(x) = x</a:t>
            </a:r>
            <a:r>
              <a:rPr lang="pt-BR" sz="2200" b="1" baseline="30000" dirty="0" smtClean="0">
                <a:latin typeface="+mj-lt"/>
              </a:rPr>
              <a:t>4</a:t>
            </a:r>
            <a:r>
              <a:rPr lang="pt-BR" sz="2200" b="1" dirty="0" smtClean="0">
                <a:latin typeface="+mj-lt"/>
              </a:rPr>
              <a:t> – 4x</a:t>
            </a:r>
            <a:r>
              <a:rPr lang="pt-BR" sz="2200" b="1" baseline="30000" dirty="0" smtClean="0">
                <a:latin typeface="+mj-lt"/>
              </a:rPr>
              <a:t>3</a:t>
            </a:r>
            <a:r>
              <a:rPr lang="pt-BR" sz="2200" b="1" dirty="0" smtClean="0">
                <a:latin typeface="+mj-lt"/>
              </a:rPr>
              <a:t> – </a:t>
            </a:r>
            <a:r>
              <a:rPr lang="pt-BR" sz="2200" b="1" dirty="0" err="1" smtClean="0">
                <a:latin typeface="+mj-lt"/>
              </a:rPr>
              <a:t>kx</a:t>
            </a:r>
            <a:r>
              <a:rPr lang="pt-BR" sz="2200" b="1" dirty="0" smtClean="0">
                <a:latin typeface="+mj-lt"/>
              </a:rPr>
              <a:t> – 75 por   (x – 5) é 10. Calcular o valor de k.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812800" y="2808288"/>
            <a:ext cx="482441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O divisor é de 1º grau. Sua raiz é 5.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84238" y="3500438"/>
            <a:ext cx="48260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R = p(5) = 5</a:t>
            </a:r>
            <a:r>
              <a:rPr lang="pt-BR" sz="2200" baseline="30000" smtClean="0">
                <a:latin typeface="+mj-lt"/>
              </a:rPr>
              <a:t>4</a:t>
            </a:r>
            <a:r>
              <a:rPr lang="pt-BR" sz="2200" smtClean="0">
                <a:latin typeface="+mj-lt"/>
              </a:rPr>
              <a:t> – 4.5</a:t>
            </a:r>
            <a:r>
              <a:rPr lang="pt-BR" sz="2200" baseline="30000" smtClean="0">
                <a:latin typeface="+mj-lt"/>
              </a:rPr>
              <a:t>3</a:t>
            </a:r>
            <a:r>
              <a:rPr lang="pt-BR" sz="2200" smtClean="0">
                <a:latin typeface="+mj-lt"/>
              </a:rPr>
              <a:t> – k.5 – 75 = 10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06563" y="4078288"/>
            <a:ext cx="35290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sz="2200" dirty="0" smtClean="0">
                <a:latin typeface="+mj-lt"/>
              </a:rPr>
              <a:t>5</a:t>
            </a:r>
            <a:r>
              <a:rPr lang="pt-BR" sz="2200" baseline="30000" dirty="0" smtClean="0">
                <a:latin typeface="+mj-lt"/>
              </a:rPr>
              <a:t>4</a:t>
            </a:r>
            <a:r>
              <a:rPr lang="pt-BR" sz="2200" dirty="0" smtClean="0">
                <a:latin typeface="+mj-lt"/>
              </a:rPr>
              <a:t> – 4.5</a:t>
            </a:r>
            <a:r>
              <a:rPr lang="pt-BR" sz="2200" baseline="30000" dirty="0" smtClean="0">
                <a:latin typeface="+mj-lt"/>
              </a:rPr>
              <a:t>3</a:t>
            </a:r>
            <a:r>
              <a:rPr lang="pt-BR" sz="2200" dirty="0" smtClean="0">
                <a:latin typeface="+mj-lt"/>
              </a:rPr>
              <a:t> – k.5 – 75 = 10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04975" y="4610100"/>
            <a:ext cx="35290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sz="2200" smtClean="0">
                <a:latin typeface="+mj-lt"/>
              </a:rPr>
              <a:t>5</a:t>
            </a:r>
            <a:r>
              <a:rPr lang="pt-BR" sz="2200" baseline="30000" smtClean="0">
                <a:latin typeface="+mj-lt"/>
              </a:rPr>
              <a:t>3</a:t>
            </a:r>
            <a:r>
              <a:rPr lang="pt-BR" sz="2200" smtClean="0">
                <a:latin typeface="+mj-lt"/>
              </a:rPr>
              <a:t> – 4.5</a:t>
            </a:r>
            <a:r>
              <a:rPr lang="pt-BR" sz="2200" baseline="30000" smtClean="0">
                <a:latin typeface="+mj-lt"/>
              </a:rPr>
              <a:t>2</a:t>
            </a:r>
            <a:r>
              <a:rPr lang="pt-BR" sz="2200" smtClean="0">
                <a:latin typeface="+mj-lt"/>
              </a:rPr>
              <a:t> – k – 15 = 2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4716463" y="4064000"/>
            <a:ext cx="863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(: 5)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1704975" y="5157788"/>
            <a:ext cx="352901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sz="2200" smtClean="0">
                <a:latin typeface="+mj-lt"/>
              </a:rPr>
              <a:t>125 – 100 – k – 15 = 2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704975" y="5662613"/>
            <a:ext cx="24479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10 </a:t>
            </a:r>
            <a:r>
              <a:rPr lang="pt-BR" sz="2200" smtClean="0">
                <a:latin typeface="+mj-lt"/>
              </a:rPr>
              <a:t>– k  = 2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5075238" y="5668963"/>
            <a:ext cx="17287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k  = 8</a:t>
            </a: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3203575" y="5661025"/>
            <a:ext cx="24479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dirty="0" smtClean="0">
                <a:latin typeface="+mj-lt"/>
              </a:rPr>
              <a:t>– k  = 2 – 10 </a:t>
            </a:r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4860925" y="2808288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R = p(5) = 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41987" grpId="0" build="p"/>
      <p:bldP spid="182276" grpId="0"/>
      <p:bldP spid="182277" grpId="0"/>
      <p:bldP spid="182280" grpId="0"/>
      <p:bldP spid="182281" grpId="0"/>
      <p:bldP spid="182282" grpId="0"/>
      <p:bldP spid="182283" grpId="0"/>
      <p:bldP spid="182284" grpId="0"/>
      <p:bldP spid="182285" grpId="0"/>
      <p:bldP spid="182286" grpId="0"/>
      <p:bldP spid="1822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11175" y="2214563"/>
            <a:ext cx="8086725" cy="1285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Para que um polinômio </a:t>
            </a:r>
            <a:r>
              <a:rPr lang="pt-BR" sz="2200" i="1" dirty="0" smtClean="0">
                <a:latin typeface="+mj-lt"/>
              </a:rPr>
              <a:t>P</a:t>
            </a:r>
            <a:r>
              <a:rPr lang="pt-BR" sz="2200" dirty="0" smtClean="0">
                <a:latin typeface="+mj-lt"/>
              </a:rPr>
              <a:t>(</a:t>
            </a:r>
            <a:r>
              <a:rPr lang="pt-BR" sz="2200" i="1" dirty="0" smtClean="0">
                <a:latin typeface="+mj-lt"/>
              </a:rPr>
              <a:t>x</a:t>
            </a:r>
            <a:r>
              <a:rPr lang="pt-BR" sz="2200" dirty="0" smtClean="0">
                <a:latin typeface="+mj-lt"/>
              </a:rPr>
              <a:t>) seja divisível por um polinômio do tipo (</a:t>
            </a:r>
            <a:r>
              <a:rPr lang="pt-BR" sz="2200" i="1" dirty="0" smtClean="0">
                <a:latin typeface="+mj-lt"/>
              </a:rPr>
              <a:t>x</a:t>
            </a:r>
            <a:r>
              <a:rPr lang="pt-BR" sz="2200" dirty="0" smtClean="0">
                <a:latin typeface="+mj-lt"/>
              </a:rPr>
              <a:t> – 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), é preciso que o resto seja igual a zero, ou seja, </a:t>
            </a:r>
            <a:r>
              <a:rPr lang="pt-BR" sz="2200" i="1" dirty="0" smtClean="0">
                <a:latin typeface="+mj-lt"/>
              </a:rPr>
              <a:t>P</a:t>
            </a:r>
            <a:r>
              <a:rPr lang="pt-BR" sz="2200" dirty="0" smtClean="0">
                <a:latin typeface="+mj-lt"/>
              </a:rPr>
              <a:t>(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) = 0.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8575" y="1241425"/>
            <a:ext cx="9115425" cy="6032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TEOREMA DE D’ALEMBERT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309813" y="3595688"/>
            <a:ext cx="4710112" cy="4587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b="1" kern="0" dirty="0">
                <a:latin typeface="+mj-lt"/>
              </a:rPr>
              <a:t>P(x) é divisível por (x – a) </a:t>
            </a:r>
            <a:r>
              <a:rPr lang="pt-BR" sz="2200" b="1" kern="0" dirty="0">
                <a:latin typeface="+mj-lt"/>
                <a:sym typeface="Symbol"/>
              </a:rPr>
              <a:t> P(a) = 0</a:t>
            </a:r>
            <a:r>
              <a:rPr lang="pt-BR" sz="2200" b="1" kern="0" dirty="0">
                <a:latin typeface="+mj-lt"/>
              </a:rPr>
              <a:t>                        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pt-BR" sz="22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225"/>
            <a:ext cx="8229600" cy="4525963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i="1" smtClean="0"/>
              <a:t>(UFSM/2010) Leia o trecho da música "Goiabada Cascão", de Wilson Moreira/Nei Lopes, interpretada por Dudu Nobre. Ouvindo esse samba, um pequeno proprietário rural decide aproveitar a farta produção de goiabas de seu pomar e produzir goiabada cascão que será vendida em barras (paralelepípedos retangulares) de 800 cm³ cada. Para tanto, construirá uma forma a partir de uma folha metálica retangular medindo 28 cm por 18 cm, cortando um pequeno quadrado de cada canto. Essa folha, devidamente dobrada, conforme ilustra a figura a seguir, servirá de molde para as barras de goiabada. Sendo x cm a medida dos lados do quadrado cortado da folha inicial, a incógnita (variável) x, para que o volume da barra obtida desse molde tenha os 800 cm</a:t>
            </a:r>
            <a:r>
              <a:rPr lang="pt-BR" altLang="pt-BR" sz="2000" i="1" baseline="30000" smtClean="0"/>
              <a:t>3</a:t>
            </a:r>
            <a:r>
              <a:rPr lang="pt-BR" altLang="pt-BR" sz="2000" i="1" smtClean="0"/>
              <a:t> desejados, deve satisfazer a que equação polinomial?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endParaRPr lang="pt-BR" altLang="pt-BR" sz="200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8229600" cy="1143000"/>
          </a:xfrm>
        </p:spPr>
        <p:txBody>
          <a:bodyPr/>
          <a:lstStyle/>
          <a:p>
            <a:r>
              <a:rPr lang="pt-BR" altLang="pt-BR" sz="2800" b="1" smtClean="0"/>
              <a:t>POLINÔMIOS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741363" y="2806700"/>
            <a:ext cx="89154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Se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) é divisível por 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 + 3), então devemos ter: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95288" y="1989138"/>
            <a:ext cx="8208962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Determine </a:t>
            </a:r>
            <a:r>
              <a:rPr lang="pt-BR" sz="2200" b="1" i="1" kern="0" dirty="0">
                <a:latin typeface="+mj-lt"/>
              </a:rPr>
              <a:t>k</a:t>
            </a:r>
            <a:r>
              <a:rPr lang="pt-BR" sz="2200" b="1" kern="0" dirty="0">
                <a:latin typeface="+mj-lt"/>
              </a:rPr>
              <a:t> para que o polinômio </a:t>
            </a:r>
            <a:r>
              <a:rPr lang="pt-BR" sz="2200" b="1" i="1" kern="0" dirty="0">
                <a:latin typeface="+mj-lt"/>
              </a:rPr>
              <a:t>P</a:t>
            </a:r>
            <a:r>
              <a:rPr lang="pt-BR" sz="2200" b="1" kern="0" dirty="0">
                <a:latin typeface="+mj-lt"/>
              </a:rPr>
              <a:t>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) = </a:t>
            </a:r>
            <a:r>
              <a:rPr lang="pt-BR" sz="2200" b="1" i="1" kern="0" dirty="0">
                <a:latin typeface="+mj-lt"/>
              </a:rPr>
              <a:t>kx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+ 2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2</a:t>
            </a:r>
            <a:r>
              <a:rPr lang="pt-BR" sz="2200" b="1" kern="0" dirty="0">
                <a:latin typeface="+mj-lt"/>
              </a:rPr>
              <a:t> + 4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 – 2 seja divisível por 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 + 3).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endParaRPr lang="pt-BR" sz="2200" b="1" kern="0" dirty="0">
              <a:latin typeface="+mj-lt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71550" y="3429000"/>
          <a:ext cx="1257300" cy="482600"/>
        </p:xfrm>
        <a:graphic>
          <a:graphicData uri="http://schemas.openxmlformats.org/presentationml/2006/ole">
            <p:oleObj spid="_x0000_s23563" name="Equation" r:id="rId3" imgW="660113" imgH="253890" progId="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71550" y="4037013"/>
          <a:ext cx="4081463" cy="530225"/>
        </p:xfrm>
        <a:graphic>
          <a:graphicData uri="http://schemas.openxmlformats.org/presentationml/2006/ole">
            <p:oleObj spid="_x0000_s23564" name="Equation" r:id="rId4" imgW="2146300" imgH="279400" progId="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87425" y="4838700"/>
          <a:ext cx="868363" cy="750888"/>
        </p:xfrm>
        <a:graphic>
          <a:graphicData uri="http://schemas.openxmlformats.org/presentationml/2006/ole">
            <p:oleObj spid="_x0000_s23565" name="Equation" r:id="rId5" imgW="457002" imgH="393529" progId="">
              <p:embed/>
            </p:oleObj>
          </a:graphicData>
        </a:graphic>
      </p:graphicFrame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0" y="1092200"/>
            <a:ext cx="9144000" cy="608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EXEMPLO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86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8002588" cy="12239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 smtClean="0">
                <a:latin typeface="+mj-lt"/>
              </a:rPr>
              <a:t>Determinar o valor de m, sabendo-se que o polinômio p(x) = 9x</a:t>
            </a:r>
            <a:r>
              <a:rPr lang="pt-BR" sz="2200" b="1" baseline="30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+ </a:t>
            </a:r>
            <a:r>
              <a:rPr lang="pt-BR" sz="2200" b="1" dirty="0" err="1" smtClean="0">
                <a:latin typeface="+mj-lt"/>
              </a:rPr>
              <a:t>mx</a:t>
            </a:r>
            <a:r>
              <a:rPr lang="pt-BR" sz="2200" b="1" dirty="0" smtClean="0">
                <a:latin typeface="+mj-lt"/>
              </a:rPr>
              <a:t> – m + 3 é divisível por 3x – 1.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798513" y="2708275"/>
            <a:ext cx="77343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O divisor é de 1º grau. Sua raiz é 1/3. Segundo o teorema de D’Alembert, devemos ter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p(1/3) = 0</a:t>
            </a:r>
            <a:r>
              <a:rPr lang="pt-BR" sz="2200" dirty="0" smtClean="0">
                <a:latin typeface="+mj-lt"/>
              </a:rPr>
              <a:t>.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258888" y="3573463"/>
            <a:ext cx="40338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9.(1/3)</a:t>
            </a:r>
            <a:r>
              <a:rPr lang="pt-BR" sz="2200" baseline="30000" smtClean="0">
                <a:latin typeface="+mj-lt"/>
              </a:rPr>
              <a:t>2</a:t>
            </a:r>
            <a:r>
              <a:rPr lang="pt-BR" sz="2200" smtClean="0">
                <a:latin typeface="+mj-lt"/>
              </a:rPr>
              <a:t> + m.(1/3) – m + 3 = 0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1216025" y="4076700"/>
            <a:ext cx="40322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9.(1/9)</a:t>
            </a:r>
            <a:r>
              <a:rPr lang="pt-BR" sz="2200" smtClean="0">
                <a:latin typeface="+mj-lt"/>
              </a:rPr>
              <a:t> + m/3 – m + 3 = 0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1216025" y="4579938"/>
            <a:ext cx="40322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1</a:t>
            </a:r>
            <a:r>
              <a:rPr lang="pt-BR" sz="2200" smtClean="0">
                <a:latin typeface="+mj-lt"/>
              </a:rPr>
              <a:t> + m/3 – m + 3 = 0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216025" y="5097463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smtClean="0">
                <a:latin typeface="+mj-lt"/>
              </a:rPr>
              <a:t>m/3 – m = – 4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203575" y="5110163"/>
            <a:ext cx="8636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(x 3)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1216025" y="5529263"/>
            <a:ext cx="23764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smtClean="0">
                <a:latin typeface="+mj-lt"/>
              </a:rPr>
              <a:t>m – 3m = –12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3305175" y="5524500"/>
            <a:ext cx="23764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dirty="0" smtClean="0">
                <a:latin typeface="+mj-lt"/>
              </a:rPr>
              <a:t>– 2m = –12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5075238" y="5524500"/>
            <a:ext cx="13684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m = 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45059" grpId="0" build="p"/>
      <p:bldP spid="185348" grpId="0"/>
      <p:bldP spid="185349" grpId="0"/>
      <p:bldP spid="185352" grpId="0"/>
      <p:bldP spid="185356" grpId="0"/>
      <p:bldP spid="185357" grpId="0"/>
      <p:bldP spid="185358" grpId="0"/>
      <p:bldP spid="185359" grpId="0"/>
      <p:bldP spid="185360" grpId="0"/>
      <p:bldP spid="1853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r>
              <a:rPr lang="pt-BR" altLang="pt-BR" sz="2800" b="1" smtClean="0"/>
              <a:t>DISPOSITIVO PRÁTICO DE BRIOT-RUFFINI</a:t>
            </a:r>
            <a:endParaRPr lang="pt-BR" altLang="pt-BR" sz="280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782763"/>
            <a:ext cx="8075613" cy="1214437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O Dispositivo de </a:t>
            </a:r>
            <a:r>
              <a:rPr lang="pt-BR" altLang="pt-BR" sz="2200" dirty="0" err="1" smtClean="0">
                <a:latin typeface="+mj-lt"/>
              </a:rPr>
              <a:t>Briot-Ruffini</a:t>
            </a:r>
            <a:r>
              <a:rPr lang="pt-BR" altLang="pt-BR" sz="2200" dirty="0" smtClean="0">
                <a:latin typeface="+mj-lt"/>
              </a:rPr>
              <a:t> nos permite encontrar o quociente e o r resto de uma divisão de um polinômio P(x) de grau n (n≥1) por um binômio x – a, sendo (n – 1) o grau do quociente. 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508625" y="5003800"/>
            <a:ext cx="312738" cy="2778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 dirty="0">
              <a:latin typeface="+mj-lt"/>
            </a:endParaRP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4613" y="423545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2</a:t>
            </a:r>
            <a:endParaRPr lang="pt-BR" sz="2200" dirty="0">
              <a:latin typeface="+mj-lt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7246938" y="4862513"/>
            <a:ext cx="852487" cy="404812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b="1" dirty="0">
                <a:latin typeface="+mj-lt"/>
              </a:rPr>
              <a:t>Resto</a:t>
            </a: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6429375" y="5011738"/>
            <a:ext cx="358775" cy="284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 dirty="0">
              <a:latin typeface="+mj-lt"/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4513263" y="5010150"/>
            <a:ext cx="315912" cy="298450"/>
          </a:xfrm>
          <a:prstGeom prst="rect">
            <a:avLst/>
          </a:prstGeom>
          <a:solidFill>
            <a:srgbClr val="B0C97D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 dirty="0">
              <a:latin typeface="+mj-lt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200400" y="485457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0 </a:t>
            </a:r>
            <a:endParaRPr lang="pt-BR" sz="2200" dirty="0">
              <a:latin typeface="+mj-lt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209800" y="4830763"/>
            <a:ext cx="958850" cy="5953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C00000"/>
                </a:solidFill>
                <a:latin typeface="+mj-lt"/>
              </a:rPr>
              <a:t>-b/a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7116763" y="423545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4</a:t>
            </a:r>
            <a:endParaRPr lang="pt-BR" sz="2200" dirty="0">
              <a:latin typeface="+mj-lt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6135688" y="423545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3</a:t>
            </a:r>
            <a:endParaRPr lang="pt-BR" sz="2200" dirty="0">
              <a:latin typeface="+mj-lt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171950" y="423545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1</a:t>
            </a:r>
            <a:endParaRPr lang="pt-BR" sz="2200" dirty="0">
              <a:latin typeface="+mj-lt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3190875" y="423545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006600"/>
                </a:solidFill>
                <a:latin typeface="+mj-lt"/>
              </a:rPr>
              <a:t>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0</a:t>
            </a:r>
            <a:endParaRPr lang="pt-BR" sz="2200" dirty="0">
              <a:latin typeface="+mj-lt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209800" y="423545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2209800" y="42354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209800" y="54260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2209800" y="423545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>
            <a:off x="8097838" y="423545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4" name="Line 59"/>
          <p:cNvSpPr>
            <a:spLocks noChangeShapeType="1"/>
          </p:cNvSpPr>
          <p:nvPr/>
        </p:nvSpPr>
        <p:spPr bwMode="auto">
          <a:xfrm>
            <a:off x="3190875" y="42354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>
            <a:off x="4171950" y="4235450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5154613" y="42354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6135688" y="42354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9" name="Line 67"/>
          <p:cNvSpPr>
            <a:spLocks noChangeShapeType="1"/>
          </p:cNvSpPr>
          <p:nvPr/>
        </p:nvSpPr>
        <p:spPr bwMode="auto">
          <a:xfrm>
            <a:off x="7116763" y="42354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1" name="Line 74"/>
          <p:cNvSpPr>
            <a:spLocks noChangeShapeType="1"/>
          </p:cNvSpPr>
          <p:nvPr/>
        </p:nvSpPr>
        <p:spPr bwMode="auto">
          <a:xfrm>
            <a:off x="4171950" y="5426075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2" name="Line 76"/>
          <p:cNvSpPr>
            <a:spLocks noChangeShapeType="1"/>
          </p:cNvSpPr>
          <p:nvPr/>
        </p:nvSpPr>
        <p:spPr bwMode="auto">
          <a:xfrm>
            <a:off x="5154613" y="54260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>
            <a:off x="6135688" y="54260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4" name="Line 80"/>
          <p:cNvSpPr>
            <a:spLocks noChangeShapeType="1"/>
          </p:cNvSpPr>
          <p:nvPr/>
        </p:nvSpPr>
        <p:spPr bwMode="auto">
          <a:xfrm>
            <a:off x="7116763" y="54260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" name="Line 82"/>
          <p:cNvSpPr>
            <a:spLocks noChangeShapeType="1"/>
          </p:cNvSpPr>
          <p:nvPr/>
        </p:nvSpPr>
        <p:spPr bwMode="auto">
          <a:xfrm>
            <a:off x="2209800" y="4830763"/>
            <a:ext cx="5888038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" name="Line 89"/>
          <p:cNvSpPr>
            <a:spLocks noChangeShapeType="1"/>
          </p:cNvSpPr>
          <p:nvPr/>
        </p:nvSpPr>
        <p:spPr bwMode="auto">
          <a:xfrm>
            <a:off x="3162300" y="4264025"/>
            <a:ext cx="0" cy="103187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" name="Arc 93"/>
          <p:cNvSpPr>
            <a:spLocks/>
          </p:cNvSpPr>
          <p:nvPr/>
        </p:nvSpPr>
        <p:spPr bwMode="auto">
          <a:xfrm rot="8045439">
            <a:off x="2860675" y="5159376"/>
            <a:ext cx="693737" cy="595312"/>
          </a:xfrm>
          <a:custGeom>
            <a:avLst/>
            <a:gdLst>
              <a:gd name="T0" fmla="*/ 0 w 21600"/>
              <a:gd name="T1" fmla="*/ 0 h 21600"/>
              <a:gd name="T2" fmla="*/ 15458825 w 21600"/>
              <a:gd name="T3" fmla="*/ 15458825 h 21600"/>
              <a:gd name="T4" fmla="*/ 0 w 21600"/>
              <a:gd name="T5" fmla="*/ 15458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C0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8" name="Line 94"/>
          <p:cNvSpPr>
            <a:spLocks noChangeShapeType="1"/>
          </p:cNvSpPr>
          <p:nvPr/>
        </p:nvSpPr>
        <p:spPr bwMode="auto">
          <a:xfrm flipV="1">
            <a:off x="3922713" y="4667250"/>
            <a:ext cx="576262" cy="360363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" name="Line 95"/>
          <p:cNvSpPr>
            <a:spLocks noChangeShapeType="1"/>
          </p:cNvSpPr>
          <p:nvPr/>
        </p:nvSpPr>
        <p:spPr bwMode="auto">
          <a:xfrm flipV="1">
            <a:off x="4932363" y="4651375"/>
            <a:ext cx="576262" cy="360363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0" name="Line 96"/>
          <p:cNvSpPr>
            <a:spLocks noChangeShapeType="1"/>
          </p:cNvSpPr>
          <p:nvPr/>
        </p:nvSpPr>
        <p:spPr bwMode="auto">
          <a:xfrm flipV="1">
            <a:off x="5940425" y="4637088"/>
            <a:ext cx="576263" cy="360362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1" name="Line 97"/>
          <p:cNvSpPr>
            <a:spLocks noChangeShapeType="1"/>
          </p:cNvSpPr>
          <p:nvPr/>
        </p:nvSpPr>
        <p:spPr bwMode="auto">
          <a:xfrm flipV="1">
            <a:off x="6816725" y="4667250"/>
            <a:ext cx="576263" cy="360363"/>
          </a:xfrm>
          <a:prstGeom prst="line">
            <a:avLst/>
          </a:prstGeom>
          <a:noFill/>
          <a:ln w="28575">
            <a:solidFill>
              <a:srgbClr val="FFC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2" name="Text Box 104"/>
          <p:cNvSpPr txBox="1">
            <a:spLocks noChangeArrowheads="1"/>
          </p:cNvSpPr>
          <p:nvPr/>
        </p:nvSpPr>
        <p:spPr bwMode="auto">
          <a:xfrm>
            <a:off x="3922713" y="4551363"/>
            <a:ext cx="3254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dirty="0" smtClean="0">
                <a:solidFill>
                  <a:srgbClr val="002060"/>
                </a:solidFill>
                <a:latin typeface="+mj-lt"/>
              </a:rPr>
              <a:t>+</a:t>
            </a:r>
          </a:p>
        </p:txBody>
      </p:sp>
      <p:sp>
        <p:nvSpPr>
          <p:cNvPr id="43" name="Text Box 105"/>
          <p:cNvSpPr txBox="1">
            <a:spLocks noChangeArrowheads="1"/>
          </p:cNvSpPr>
          <p:nvPr/>
        </p:nvSpPr>
        <p:spPr bwMode="auto">
          <a:xfrm>
            <a:off x="4984750" y="4545013"/>
            <a:ext cx="3254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smtClean="0">
                <a:solidFill>
                  <a:srgbClr val="002060"/>
                </a:solidFill>
                <a:latin typeface="+mj-lt"/>
              </a:rPr>
              <a:t>+</a:t>
            </a:r>
          </a:p>
        </p:txBody>
      </p:sp>
      <p:sp>
        <p:nvSpPr>
          <p:cNvPr id="44" name="Text Box 106"/>
          <p:cNvSpPr txBox="1">
            <a:spLocks noChangeArrowheads="1"/>
          </p:cNvSpPr>
          <p:nvPr/>
        </p:nvSpPr>
        <p:spPr bwMode="auto">
          <a:xfrm>
            <a:off x="5992813" y="4545013"/>
            <a:ext cx="3254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smtClean="0">
                <a:solidFill>
                  <a:srgbClr val="002060"/>
                </a:solidFill>
                <a:latin typeface="+mj-lt"/>
              </a:rPr>
              <a:t>+</a:t>
            </a:r>
          </a:p>
        </p:txBody>
      </p: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6927850" y="4545013"/>
            <a:ext cx="3254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smtClean="0">
                <a:solidFill>
                  <a:srgbClr val="002060"/>
                </a:solidFill>
                <a:latin typeface="+mj-lt"/>
              </a:rPr>
              <a:t>+</a:t>
            </a:r>
          </a:p>
        </p:txBody>
      </p:sp>
      <p:sp>
        <p:nvSpPr>
          <p:cNvPr id="46" name="Text Box 108"/>
          <p:cNvSpPr txBox="1">
            <a:spLocks noChangeArrowheads="1"/>
          </p:cNvSpPr>
          <p:nvPr/>
        </p:nvSpPr>
        <p:spPr bwMode="auto">
          <a:xfrm>
            <a:off x="3001963" y="5284788"/>
            <a:ext cx="3143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dirty="0" smtClean="0">
                <a:solidFill>
                  <a:srgbClr val="002060"/>
                </a:solidFill>
                <a:latin typeface="+mj-lt"/>
              </a:rPr>
              <a:t>x</a:t>
            </a:r>
          </a:p>
        </p:txBody>
      </p:sp>
      <p:sp>
        <p:nvSpPr>
          <p:cNvPr id="47" name="Arc 109"/>
          <p:cNvSpPr>
            <a:spLocks/>
          </p:cNvSpPr>
          <p:nvPr/>
        </p:nvSpPr>
        <p:spPr bwMode="auto">
          <a:xfrm rot="8045439">
            <a:off x="3013869" y="4839494"/>
            <a:ext cx="1250950" cy="1220788"/>
          </a:xfrm>
          <a:custGeom>
            <a:avLst/>
            <a:gdLst>
              <a:gd name="T0" fmla="*/ 0 w 21600"/>
              <a:gd name="T1" fmla="*/ 0 h 21600"/>
              <a:gd name="T2" fmla="*/ 77307660 w 21600"/>
              <a:gd name="T3" fmla="*/ 77307660 h 21600"/>
              <a:gd name="T4" fmla="*/ 0 w 21600"/>
              <a:gd name="T5" fmla="*/ 7730766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C0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8" name="Text Box 110"/>
          <p:cNvSpPr txBox="1">
            <a:spLocks noChangeArrowheads="1"/>
          </p:cNvSpPr>
          <p:nvPr/>
        </p:nvSpPr>
        <p:spPr bwMode="auto">
          <a:xfrm>
            <a:off x="3509963" y="5462588"/>
            <a:ext cx="3143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dirty="0" smtClean="0">
                <a:solidFill>
                  <a:srgbClr val="002060"/>
                </a:solidFill>
                <a:latin typeface="+mj-lt"/>
              </a:rPr>
              <a:t>x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3995738" y="5716588"/>
            <a:ext cx="3143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dirty="0" smtClean="0">
                <a:solidFill>
                  <a:srgbClr val="002060"/>
                </a:solidFill>
                <a:latin typeface="+mj-lt"/>
              </a:rPr>
              <a:t>x</a:t>
            </a:r>
          </a:p>
        </p:txBody>
      </p:sp>
      <p:sp>
        <p:nvSpPr>
          <p:cNvPr id="50" name="Text Box 114"/>
          <p:cNvSpPr txBox="1">
            <a:spLocks noChangeArrowheads="1"/>
          </p:cNvSpPr>
          <p:nvPr/>
        </p:nvSpPr>
        <p:spPr bwMode="auto">
          <a:xfrm>
            <a:off x="4498975" y="5897563"/>
            <a:ext cx="3143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b="1" dirty="0" smtClean="0">
                <a:solidFill>
                  <a:srgbClr val="002060"/>
                </a:solidFill>
                <a:latin typeface="+mj-lt"/>
              </a:rPr>
              <a:t>x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879600" y="2947988"/>
            <a:ext cx="6005513" cy="768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p(x) = a</a:t>
            </a:r>
            <a:r>
              <a:rPr lang="pt-BR" sz="2200" baseline="-25000" dirty="0" smtClean="0">
                <a:solidFill>
                  <a:srgbClr val="006600"/>
                </a:solidFill>
                <a:latin typeface="+mj-lt"/>
              </a:rPr>
              <a:t>0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x</a:t>
            </a:r>
            <a:r>
              <a:rPr lang="pt-BR" sz="2200" baseline="30000" dirty="0" smtClean="0">
                <a:solidFill>
                  <a:srgbClr val="006600"/>
                </a:solidFill>
                <a:latin typeface="+mj-lt"/>
              </a:rPr>
              <a:t>4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 + a</a:t>
            </a:r>
            <a:r>
              <a:rPr lang="pt-BR" sz="2200" baseline="-25000" dirty="0" smtClean="0">
                <a:solidFill>
                  <a:srgbClr val="006600"/>
                </a:solidFill>
                <a:latin typeface="+mj-lt"/>
              </a:rPr>
              <a:t>1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x</a:t>
            </a:r>
            <a:r>
              <a:rPr lang="pt-BR" sz="2200" baseline="30000" dirty="0">
                <a:solidFill>
                  <a:srgbClr val="006600"/>
                </a:solidFill>
                <a:latin typeface="+mj-lt"/>
              </a:rPr>
              <a:t>3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 + a</a:t>
            </a:r>
            <a:r>
              <a:rPr lang="pt-BR" sz="2200" baseline="-25000" dirty="0" smtClean="0">
                <a:solidFill>
                  <a:srgbClr val="006600"/>
                </a:solidFill>
                <a:latin typeface="+mj-lt"/>
              </a:rPr>
              <a:t>2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x</a:t>
            </a:r>
            <a:r>
              <a:rPr lang="pt-BR" sz="2200" baseline="30000" dirty="0">
                <a:solidFill>
                  <a:srgbClr val="006600"/>
                </a:solidFill>
                <a:latin typeface="+mj-lt"/>
              </a:rPr>
              <a:t>2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 +a</a:t>
            </a:r>
            <a:r>
              <a:rPr lang="pt-BR" sz="2200" baseline="-25000" dirty="0">
                <a:solidFill>
                  <a:srgbClr val="006600"/>
                </a:solidFill>
                <a:latin typeface="+mj-lt"/>
              </a:rPr>
              <a:t>3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x + a</a:t>
            </a:r>
            <a:r>
              <a:rPr lang="pt-BR" sz="2200" baseline="-25000" dirty="0" smtClean="0">
                <a:solidFill>
                  <a:srgbClr val="006600"/>
                </a:solidFill>
                <a:latin typeface="+mj-lt"/>
              </a:rPr>
              <a:t>4 </a:t>
            </a:r>
            <a:r>
              <a:rPr lang="pt-BR" sz="2200" dirty="0" smtClean="0">
                <a:solidFill>
                  <a:srgbClr val="006600"/>
                </a:solidFill>
                <a:latin typeface="+mj-lt"/>
              </a:rPr>
              <a:t>(Dividendo)</a:t>
            </a:r>
          </a:p>
          <a:p>
            <a:pPr eaLnBrk="1" hangingPunct="1">
              <a:defRPr/>
            </a:pPr>
            <a:r>
              <a:rPr lang="pt-BR" sz="2200" dirty="0" smtClean="0">
                <a:solidFill>
                  <a:srgbClr val="C00000"/>
                </a:solidFill>
                <a:latin typeface="+mj-lt"/>
              </a:rPr>
              <a:t>s(x) = </a:t>
            </a:r>
            <a:r>
              <a:rPr lang="pt-BR" sz="2200" dirty="0" err="1" smtClean="0">
                <a:solidFill>
                  <a:srgbClr val="C00000"/>
                </a:solidFill>
                <a:latin typeface="+mj-lt"/>
              </a:rPr>
              <a:t>ax</a:t>
            </a:r>
            <a:r>
              <a:rPr lang="pt-BR" sz="2200" dirty="0" smtClean="0">
                <a:solidFill>
                  <a:srgbClr val="C00000"/>
                </a:solidFill>
                <a:latin typeface="+mj-lt"/>
              </a:rPr>
              <a:t>+ b (Divisor)</a:t>
            </a:r>
            <a:endParaRPr lang="pt-BR" sz="2200" baseline="-250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550" y="3106738"/>
            <a:ext cx="90011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Dados</a:t>
            </a:r>
          </a:p>
        </p:txBody>
      </p:sp>
      <p:sp>
        <p:nvSpPr>
          <p:cNvPr id="3" name="Chave esquerda 2"/>
          <p:cNvSpPr/>
          <p:nvPr/>
        </p:nvSpPr>
        <p:spPr>
          <a:xfrm>
            <a:off x="1824038" y="3016250"/>
            <a:ext cx="155575" cy="641350"/>
          </a:xfrm>
          <a:prstGeom prst="leftBrac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+mj-lt"/>
            </a:endParaRPr>
          </a:p>
        </p:txBody>
      </p:sp>
      <p:sp>
        <p:nvSpPr>
          <p:cNvPr id="52" name="Arc 49"/>
          <p:cNvSpPr>
            <a:spLocks/>
          </p:cNvSpPr>
          <p:nvPr/>
        </p:nvSpPr>
        <p:spPr bwMode="auto">
          <a:xfrm rot="8045439">
            <a:off x="3255963" y="4241800"/>
            <a:ext cx="2719387" cy="2500313"/>
          </a:xfrm>
          <a:custGeom>
            <a:avLst/>
            <a:gdLst>
              <a:gd name="T0" fmla="*/ 0 w 21600"/>
              <a:gd name="T1" fmla="*/ 0 h 21600"/>
              <a:gd name="T2" fmla="*/ 325391841 w 21600"/>
              <a:gd name="T3" fmla="*/ 325391841 h 21600"/>
              <a:gd name="T4" fmla="*/ 0 w 21600"/>
              <a:gd name="T5" fmla="*/ 32539184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C0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3" name="Arc 111"/>
          <p:cNvSpPr>
            <a:spLocks/>
          </p:cNvSpPr>
          <p:nvPr/>
        </p:nvSpPr>
        <p:spPr bwMode="auto">
          <a:xfrm rot="8045439">
            <a:off x="3234531" y="4715669"/>
            <a:ext cx="1852613" cy="1673225"/>
          </a:xfrm>
          <a:custGeom>
            <a:avLst/>
            <a:gdLst>
              <a:gd name="T0" fmla="*/ 0 w 21600"/>
              <a:gd name="T1" fmla="*/ 0 h 21600"/>
              <a:gd name="T2" fmla="*/ 188776504 w 21600"/>
              <a:gd name="T3" fmla="*/ 188776504 h 21600"/>
              <a:gd name="T4" fmla="*/ 0 w 21600"/>
              <a:gd name="T5" fmla="*/ 1887765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C0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" name="Chave direita 3"/>
          <p:cNvSpPr/>
          <p:nvPr/>
        </p:nvSpPr>
        <p:spPr>
          <a:xfrm rot="16200000">
            <a:off x="5437188" y="2252662"/>
            <a:ext cx="368300" cy="3971925"/>
          </a:xfrm>
          <a:prstGeom prst="rightBrace">
            <a:avLst>
              <a:gd name="adj1" fmla="val 8333"/>
              <a:gd name="adj2" fmla="val 47620"/>
            </a:avLst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+mj-lt"/>
            </a:endParaRPr>
          </a:p>
        </p:txBody>
      </p:sp>
      <p:sp>
        <p:nvSpPr>
          <p:cNvPr id="28672" name="CaixaDeTexto 28671"/>
          <p:cNvSpPr txBox="1"/>
          <p:nvPr/>
        </p:nvSpPr>
        <p:spPr>
          <a:xfrm>
            <a:off x="3922713" y="3673475"/>
            <a:ext cx="4249737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latin typeface="+mj-lt"/>
              </a:rPr>
              <a:t>Coeficientes do Dividendo</a:t>
            </a:r>
          </a:p>
        </p:txBody>
      </p:sp>
      <p:cxnSp>
        <p:nvCxnSpPr>
          <p:cNvPr id="28674" name="Conector de seta reta 28673"/>
          <p:cNvCxnSpPr/>
          <p:nvPr/>
        </p:nvCxnSpPr>
        <p:spPr>
          <a:xfrm flipH="1">
            <a:off x="1703388" y="5146675"/>
            <a:ext cx="636587" cy="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5" name="CaixaDeTexto 28674"/>
          <p:cNvSpPr txBox="1"/>
          <p:nvPr/>
        </p:nvSpPr>
        <p:spPr>
          <a:xfrm>
            <a:off x="784225" y="4752975"/>
            <a:ext cx="1135063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latin typeface="+mj-lt"/>
              </a:rPr>
              <a:t>Raiz do Divisor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6" grpId="1"/>
      <p:bldP spid="48" grpId="0"/>
      <p:bldP spid="48" grpId="1"/>
      <p:bldP spid="49" grpId="0"/>
      <p:bldP spid="49" grpId="1"/>
      <p:bldP spid="50" grpId="0"/>
      <p:bldP spid="51" grpId="0" build="p"/>
      <p:bldP spid="2" grpId="0"/>
      <p:bldP spid="3" grpId="0" animBg="1"/>
      <p:bldP spid="4" grpId="0" animBg="1"/>
      <p:bldP spid="28672" grpId="0"/>
      <p:bldP spid="286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913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457200" y="1857375"/>
            <a:ext cx="81470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Efetuar a divisão de p(x) = 3x</a:t>
            </a:r>
            <a:r>
              <a:rPr lang="pt-BR" sz="2200" b="1" baseline="30000" dirty="0">
                <a:latin typeface="+mj-lt"/>
              </a:rPr>
              <a:t>4</a:t>
            </a:r>
            <a:r>
              <a:rPr lang="pt-BR" sz="2200" b="1" dirty="0">
                <a:latin typeface="+mj-lt"/>
              </a:rPr>
              <a:t> – 4x</a:t>
            </a:r>
            <a:r>
              <a:rPr lang="pt-BR" sz="2200" b="1" baseline="30000" dirty="0">
                <a:latin typeface="+mj-lt"/>
              </a:rPr>
              <a:t>3</a:t>
            </a:r>
            <a:r>
              <a:rPr lang="pt-BR" sz="2200" b="1" dirty="0">
                <a:latin typeface="+mj-lt"/>
              </a:rPr>
              <a:t> – 5x</a:t>
            </a:r>
            <a:r>
              <a:rPr lang="pt-BR" sz="2200" b="1" baseline="30000" dirty="0">
                <a:latin typeface="+mj-lt"/>
              </a:rPr>
              <a:t>2</a:t>
            </a:r>
            <a:r>
              <a:rPr lang="pt-BR" sz="2200" b="1" dirty="0">
                <a:latin typeface="+mj-lt"/>
              </a:rPr>
              <a:t> + 4x + 9 por x – 2, utilizando o dispositivo de </a:t>
            </a:r>
            <a:r>
              <a:rPr lang="pt-BR" sz="2200" b="1" dirty="0" err="1">
                <a:latin typeface="+mj-lt"/>
              </a:rPr>
              <a:t>Briot-Ruffini</a:t>
            </a:r>
            <a:r>
              <a:rPr lang="pt-BR" sz="2200" b="1" dirty="0">
                <a:latin typeface="+mj-lt"/>
              </a:rPr>
              <a:t>.</a:t>
            </a:r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769938" y="2708275"/>
            <a:ext cx="783431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Os cálculos a serem efetuados tem como ponto de partida, a </a:t>
            </a:r>
            <a:r>
              <a:rPr lang="pt-BR" sz="2200" dirty="0" smtClean="0">
                <a:solidFill>
                  <a:srgbClr val="CC0000"/>
                </a:solidFill>
                <a:latin typeface="+mj-lt"/>
              </a:rPr>
              <a:t>raiz do divisor</a:t>
            </a:r>
            <a:r>
              <a:rPr lang="pt-BR" sz="2200" dirty="0" smtClean="0">
                <a:latin typeface="+mj-lt"/>
              </a:rPr>
              <a:t>, no caso, a raiz é 2.</a:t>
            </a:r>
          </a:p>
        </p:txBody>
      </p:sp>
      <p:sp>
        <p:nvSpPr>
          <p:cNvPr id="187448" name="Rectangle 56"/>
          <p:cNvSpPr>
            <a:spLocks noChangeArrowheads="1"/>
          </p:cNvSpPr>
          <p:nvPr/>
        </p:nvSpPr>
        <p:spPr bwMode="auto">
          <a:xfrm>
            <a:off x="4203700" y="41783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1</a:t>
            </a:r>
          </a:p>
        </p:txBody>
      </p:sp>
      <p:sp>
        <p:nvSpPr>
          <p:cNvPr id="187446" name="Rectangle 54"/>
          <p:cNvSpPr>
            <a:spLocks noChangeArrowheads="1"/>
          </p:cNvSpPr>
          <p:nvPr/>
        </p:nvSpPr>
        <p:spPr bwMode="auto">
          <a:xfrm>
            <a:off x="4203700" y="35829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5 </a:t>
            </a:r>
          </a:p>
        </p:txBody>
      </p: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6383338" y="4281488"/>
            <a:ext cx="1357312" cy="404812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dirty="0">
                <a:latin typeface="+mj-lt"/>
              </a:rPr>
              <a:t>13 = Resto</a:t>
            </a:r>
          </a:p>
        </p:txBody>
      </p:sp>
      <p:sp>
        <p:nvSpPr>
          <p:cNvPr id="187433" name="Rectangle 41"/>
          <p:cNvSpPr>
            <a:spLocks noChangeArrowheads="1"/>
          </p:cNvSpPr>
          <p:nvPr/>
        </p:nvSpPr>
        <p:spPr bwMode="auto">
          <a:xfrm>
            <a:off x="5184775" y="41783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dirty="0">
                <a:latin typeface="+mj-lt"/>
              </a:rPr>
              <a:t>2</a:t>
            </a: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3221038" y="4178300"/>
            <a:ext cx="982662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2</a:t>
            </a: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2239963" y="41783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3</a:t>
            </a:r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1258888" y="41783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2</a:t>
            </a:r>
          </a:p>
        </p:txBody>
      </p:sp>
      <p:sp>
        <p:nvSpPr>
          <p:cNvPr id="187429" name="Rectangle 37"/>
          <p:cNvSpPr>
            <a:spLocks noChangeArrowheads="1"/>
          </p:cNvSpPr>
          <p:nvPr/>
        </p:nvSpPr>
        <p:spPr bwMode="auto">
          <a:xfrm>
            <a:off x="6165850" y="35829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9</a:t>
            </a:r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5184775" y="35829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4</a:t>
            </a:r>
          </a:p>
        </p:txBody>
      </p:sp>
      <p:sp>
        <p:nvSpPr>
          <p:cNvPr id="187427" name="Rectangle 35"/>
          <p:cNvSpPr>
            <a:spLocks noChangeArrowheads="1"/>
          </p:cNvSpPr>
          <p:nvPr/>
        </p:nvSpPr>
        <p:spPr bwMode="auto">
          <a:xfrm>
            <a:off x="3221038" y="3582988"/>
            <a:ext cx="98266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4 </a:t>
            </a:r>
          </a:p>
        </p:txBody>
      </p:sp>
      <p:sp>
        <p:nvSpPr>
          <p:cNvPr id="187426" name="Rectangle 34"/>
          <p:cNvSpPr>
            <a:spLocks noChangeArrowheads="1"/>
          </p:cNvSpPr>
          <p:nvPr/>
        </p:nvSpPr>
        <p:spPr bwMode="auto">
          <a:xfrm>
            <a:off x="2239963" y="35829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3</a:t>
            </a:r>
          </a:p>
        </p:txBody>
      </p:sp>
      <p:sp>
        <p:nvSpPr>
          <p:cNvPr id="47120" name="Rectangle 33"/>
          <p:cNvSpPr>
            <a:spLocks noChangeArrowheads="1"/>
          </p:cNvSpPr>
          <p:nvPr/>
        </p:nvSpPr>
        <p:spPr bwMode="auto">
          <a:xfrm>
            <a:off x="1258888" y="35829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>
              <a:latin typeface="+mj-lt"/>
            </a:endParaRPr>
          </a:p>
        </p:txBody>
      </p:sp>
      <p:sp>
        <p:nvSpPr>
          <p:cNvPr id="47121" name="Line 43"/>
          <p:cNvSpPr>
            <a:spLocks noChangeShapeType="1"/>
          </p:cNvSpPr>
          <p:nvPr/>
        </p:nvSpPr>
        <p:spPr bwMode="auto">
          <a:xfrm>
            <a:off x="1258888" y="35829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22" name="Line 45"/>
          <p:cNvSpPr>
            <a:spLocks noChangeShapeType="1"/>
          </p:cNvSpPr>
          <p:nvPr/>
        </p:nvSpPr>
        <p:spPr bwMode="auto">
          <a:xfrm>
            <a:off x="1258888" y="47736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23" name="Line 46"/>
          <p:cNvSpPr>
            <a:spLocks noChangeShapeType="1"/>
          </p:cNvSpPr>
          <p:nvPr/>
        </p:nvSpPr>
        <p:spPr bwMode="auto">
          <a:xfrm>
            <a:off x="1258888" y="3582988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24" name="Line 51"/>
          <p:cNvSpPr>
            <a:spLocks noChangeShapeType="1"/>
          </p:cNvSpPr>
          <p:nvPr/>
        </p:nvSpPr>
        <p:spPr bwMode="auto">
          <a:xfrm>
            <a:off x="7146925" y="3582988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25" name="Line 59"/>
          <p:cNvSpPr>
            <a:spLocks noChangeShapeType="1"/>
          </p:cNvSpPr>
          <p:nvPr/>
        </p:nvSpPr>
        <p:spPr bwMode="auto">
          <a:xfrm>
            <a:off x="2239963" y="35829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26" name="Line 60"/>
          <p:cNvSpPr>
            <a:spLocks noChangeShapeType="1"/>
          </p:cNvSpPr>
          <p:nvPr/>
        </p:nvSpPr>
        <p:spPr bwMode="auto">
          <a:xfrm>
            <a:off x="1258888" y="41783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27" name="Line 61"/>
          <p:cNvSpPr>
            <a:spLocks noChangeShapeType="1"/>
          </p:cNvSpPr>
          <p:nvPr/>
        </p:nvSpPr>
        <p:spPr bwMode="auto">
          <a:xfrm>
            <a:off x="3221038" y="3582988"/>
            <a:ext cx="9826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28" name="Line 63"/>
          <p:cNvSpPr>
            <a:spLocks noChangeShapeType="1"/>
          </p:cNvSpPr>
          <p:nvPr/>
        </p:nvSpPr>
        <p:spPr bwMode="auto">
          <a:xfrm>
            <a:off x="4203700" y="35829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29" name="Line 65"/>
          <p:cNvSpPr>
            <a:spLocks noChangeShapeType="1"/>
          </p:cNvSpPr>
          <p:nvPr/>
        </p:nvSpPr>
        <p:spPr bwMode="auto">
          <a:xfrm>
            <a:off x="5184775" y="35829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30" name="Line 67"/>
          <p:cNvSpPr>
            <a:spLocks noChangeShapeType="1"/>
          </p:cNvSpPr>
          <p:nvPr/>
        </p:nvSpPr>
        <p:spPr bwMode="auto">
          <a:xfrm>
            <a:off x="6165850" y="35829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7132" name="Line 72"/>
          <p:cNvSpPr>
            <a:spLocks noChangeShapeType="1"/>
          </p:cNvSpPr>
          <p:nvPr/>
        </p:nvSpPr>
        <p:spPr bwMode="auto">
          <a:xfrm>
            <a:off x="2239963" y="47736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33" name="Line 74"/>
          <p:cNvSpPr>
            <a:spLocks noChangeShapeType="1"/>
          </p:cNvSpPr>
          <p:nvPr/>
        </p:nvSpPr>
        <p:spPr bwMode="auto">
          <a:xfrm>
            <a:off x="3221038" y="4773613"/>
            <a:ext cx="9826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34" name="Line 76"/>
          <p:cNvSpPr>
            <a:spLocks noChangeShapeType="1"/>
          </p:cNvSpPr>
          <p:nvPr/>
        </p:nvSpPr>
        <p:spPr bwMode="auto">
          <a:xfrm>
            <a:off x="4203700" y="47736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35" name="Line 78"/>
          <p:cNvSpPr>
            <a:spLocks noChangeShapeType="1"/>
          </p:cNvSpPr>
          <p:nvPr/>
        </p:nvSpPr>
        <p:spPr bwMode="auto">
          <a:xfrm>
            <a:off x="5184775" y="47736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7136" name="Line 80"/>
          <p:cNvSpPr>
            <a:spLocks noChangeShapeType="1"/>
          </p:cNvSpPr>
          <p:nvPr/>
        </p:nvSpPr>
        <p:spPr bwMode="auto">
          <a:xfrm>
            <a:off x="6165850" y="47736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74" name="Line 82"/>
          <p:cNvSpPr>
            <a:spLocks noChangeShapeType="1"/>
          </p:cNvSpPr>
          <p:nvPr/>
        </p:nvSpPr>
        <p:spPr bwMode="auto">
          <a:xfrm>
            <a:off x="1258888" y="4178300"/>
            <a:ext cx="5888037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1" name="Line 89"/>
          <p:cNvSpPr>
            <a:spLocks noChangeShapeType="1"/>
          </p:cNvSpPr>
          <p:nvPr/>
        </p:nvSpPr>
        <p:spPr bwMode="auto">
          <a:xfrm>
            <a:off x="2239963" y="3582988"/>
            <a:ext cx="0" cy="119062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5" name="Arc 93"/>
          <p:cNvSpPr>
            <a:spLocks/>
          </p:cNvSpPr>
          <p:nvPr/>
        </p:nvSpPr>
        <p:spPr bwMode="auto">
          <a:xfrm rot="8045439">
            <a:off x="1920875" y="4522788"/>
            <a:ext cx="577850" cy="577850"/>
          </a:xfrm>
          <a:custGeom>
            <a:avLst/>
            <a:gdLst>
              <a:gd name="T0" fmla="*/ 0 w 21600"/>
              <a:gd name="T1" fmla="*/ 0 h 21600"/>
              <a:gd name="T2" fmla="*/ 15458825 w 21600"/>
              <a:gd name="T3" fmla="*/ 15458825 h 21600"/>
              <a:gd name="T4" fmla="*/ 0 w 21600"/>
              <a:gd name="T5" fmla="*/ 15458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6" name="Line 94"/>
          <p:cNvSpPr>
            <a:spLocks noChangeShapeType="1"/>
          </p:cNvSpPr>
          <p:nvPr/>
        </p:nvSpPr>
        <p:spPr bwMode="auto">
          <a:xfrm flipV="1">
            <a:off x="2898775" y="4000500"/>
            <a:ext cx="576263" cy="3603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7" name="Line 95"/>
          <p:cNvSpPr>
            <a:spLocks noChangeShapeType="1"/>
          </p:cNvSpPr>
          <p:nvPr/>
        </p:nvSpPr>
        <p:spPr bwMode="auto">
          <a:xfrm flipV="1">
            <a:off x="3878263" y="3998913"/>
            <a:ext cx="576262" cy="360362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 flipV="1">
            <a:off x="4916488" y="3984625"/>
            <a:ext cx="576262" cy="3603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89" name="Line 97"/>
          <p:cNvSpPr>
            <a:spLocks noChangeShapeType="1"/>
          </p:cNvSpPr>
          <p:nvPr/>
        </p:nvSpPr>
        <p:spPr bwMode="auto">
          <a:xfrm flipV="1">
            <a:off x="5865813" y="4014788"/>
            <a:ext cx="576262" cy="360362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496" name="Text Box 104"/>
          <p:cNvSpPr txBox="1">
            <a:spLocks noChangeArrowheads="1"/>
          </p:cNvSpPr>
          <p:nvPr/>
        </p:nvSpPr>
        <p:spPr bwMode="auto">
          <a:xfrm>
            <a:off x="2971800" y="389890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dirty="0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7497" name="Text Box 105"/>
          <p:cNvSpPr txBox="1">
            <a:spLocks noChangeArrowheads="1"/>
          </p:cNvSpPr>
          <p:nvPr/>
        </p:nvSpPr>
        <p:spPr bwMode="auto">
          <a:xfrm>
            <a:off x="3930650" y="38925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7498" name="Text Box 106"/>
          <p:cNvSpPr txBox="1">
            <a:spLocks noChangeArrowheads="1"/>
          </p:cNvSpPr>
          <p:nvPr/>
        </p:nvSpPr>
        <p:spPr bwMode="auto">
          <a:xfrm>
            <a:off x="4968875" y="38925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7499" name="Text Box 107"/>
          <p:cNvSpPr txBox="1">
            <a:spLocks noChangeArrowheads="1"/>
          </p:cNvSpPr>
          <p:nvPr/>
        </p:nvSpPr>
        <p:spPr bwMode="auto">
          <a:xfrm>
            <a:off x="5976938" y="38925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7500" name="Text Box 108"/>
          <p:cNvSpPr txBox="1">
            <a:spLocks noChangeArrowheads="1"/>
          </p:cNvSpPr>
          <p:nvPr/>
        </p:nvSpPr>
        <p:spPr bwMode="auto">
          <a:xfrm>
            <a:off x="2022475" y="4648200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7501" name="Arc 109"/>
          <p:cNvSpPr>
            <a:spLocks/>
          </p:cNvSpPr>
          <p:nvPr/>
        </p:nvSpPr>
        <p:spPr bwMode="auto">
          <a:xfrm rot="8045439">
            <a:off x="2082800" y="4162425"/>
            <a:ext cx="1292225" cy="1292225"/>
          </a:xfrm>
          <a:custGeom>
            <a:avLst/>
            <a:gdLst>
              <a:gd name="T0" fmla="*/ 0 w 21600"/>
              <a:gd name="T1" fmla="*/ 0 h 21600"/>
              <a:gd name="T2" fmla="*/ 77307660 w 21600"/>
              <a:gd name="T3" fmla="*/ 77307660 h 21600"/>
              <a:gd name="T4" fmla="*/ 0 w 21600"/>
              <a:gd name="T5" fmla="*/ 7730766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502" name="Text Box 110"/>
          <p:cNvSpPr txBox="1">
            <a:spLocks noChangeArrowheads="1"/>
          </p:cNvSpPr>
          <p:nvPr/>
        </p:nvSpPr>
        <p:spPr bwMode="auto">
          <a:xfrm>
            <a:off x="2559050" y="4864100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7503" name="Arc 111"/>
          <p:cNvSpPr>
            <a:spLocks/>
          </p:cNvSpPr>
          <p:nvPr/>
        </p:nvSpPr>
        <p:spPr bwMode="auto">
          <a:xfrm rot="8045439">
            <a:off x="2235200" y="3811588"/>
            <a:ext cx="2019300" cy="2019300"/>
          </a:xfrm>
          <a:custGeom>
            <a:avLst/>
            <a:gdLst>
              <a:gd name="T0" fmla="*/ 0 w 21600"/>
              <a:gd name="T1" fmla="*/ 0 h 21600"/>
              <a:gd name="T2" fmla="*/ 188776504 w 21600"/>
              <a:gd name="T3" fmla="*/ 188776504 h 21600"/>
              <a:gd name="T4" fmla="*/ 0 w 21600"/>
              <a:gd name="T5" fmla="*/ 1887765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7504" name="Text Box 112"/>
          <p:cNvSpPr txBox="1">
            <a:spLocks noChangeArrowheads="1"/>
          </p:cNvSpPr>
          <p:nvPr/>
        </p:nvSpPr>
        <p:spPr bwMode="auto">
          <a:xfrm>
            <a:off x="3044825" y="509428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7506" name="Text Box 114"/>
          <p:cNvSpPr txBox="1">
            <a:spLocks noChangeArrowheads="1"/>
          </p:cNvSpPr>
          <p:nvPr/>
        </p:nvSpPr>
        <p:spPr bwMode="auto">
          <a:xfrm>
            <a:off x="3562350" y="5260975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7507" name="Text Box 115"/>
          <p:cNvSpPr txBox="1">
            <a:spLocks noChangeArrowheads="1"/>
          </p:cNvSpPr>
          <p:nvPr/>
        </p:nvSpPr>
        <p:spPr bwMode="auto">
          <a:xfrm>
            <a:off x="2819400" y="5908675"/>
            <a:ext cx="3768725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latin typeface="+mj-lt"/>
              </a:rPr>
              <a:t>q(x) = 3x</a:t>
            </a:r>
            <a:r>
              <a:rPr lang="pt-BR" sz="2000" b="1" baseline="30000" dirty="0" smtClean="0">
                <a:latin typeface="+mj-lt"/>
              </a:rPr>
              <a:t>3</a:t>
            </a:r>
            <a:r>
              <a:rPr lang="pt-BR" sz="2000" b="1" dirty="0" smtClean="0">
                <a:latin typeface="+mj-lt"/>
              </a:rPr>
              <a:t> + 2x</a:t>
            </a:r>
            <a:r>
              <a:rPr lang="pt-BR" sz="2000" b="1" baseline="30000" dirty="0" smtClean="0">
                <a:latin typeface="+mj-lt"/>
              </a:rPr>
              <a:t>2</a:t>
            </a:r>
            <a:r>
              <a:rPr lang="pt-BR" sz="2000" b="1" dirty="0" smtClean="0">
                <a:latin typeface="+mj-lt"/>
              </a:rPr>
              <a:t> – x + 2 e R(x) = 13</a:t>
            </a:r>
          </a:p>
        </p:txBody>
      </p:sp>
      <p:sp>
        <p:nvSpPr>
          <p:cNvPr id="53" name="Arc 49"/>
          <p:cNvSpPr>
            <a:spLocks/>
          </p:cNvSpPr>
          <p:nvPr/>
        </p:nvSpPr>
        <p:spPr bwMode="auto">
          <a:xfrm rot="8045439">
            <a:off x="2454276" y="3681412"/>
            <a:ext cx="2590800" cy="2346325"/>
          </a:xfrm>
          <a:custGeom>
            <a:avLst/>
            <a:gdLst>
              <a:gd name="T0" fmla="*/ 0 w 21600"/>
              <a:gd name="T1" fmla="*/ 0 h 21600"/>
              <a:gd name="T2" fmla="*/ 325391841 w 21600"/>
              <a:gd name="T3" fmla="*/ 325391841 h 21600"/>
              <a:gd name="T4" fmla="*/ 0 w 21600"/>
              <a:gd name="T5" fmla="*/ 32539184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8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8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8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18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18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  <p:bldP spid="187395" grpId="0"/>
      <p:bldP spid="187423" grpId="0"/>
      <p:bldP spid="187448" grpId="0"/>
      <p:bldP spid="187446" grpId="0"/>
      <p:bldP spid="187434" grpId="0" animBg="1"/>
      <p:bldP spid="187433" grpId="0"/>
      <p:bldP spid="187432" grpId="0"/>
      <p:bldP spid="187431" grpId="0"/>
      <p:bldP spid="187430" grpId="0"/>
      <p:bldP spid="187429" grpId="0"/>
      <p:bldP spid="187428" grpId="0"/>
      <p:bldP spid="187427" grpId="0"/>
      <p:bldP spid="187426" grpId="0"/>
      <p:bldP spid="187496" grpId="0"/>
      <p:bldP spid="187496" grpId="1"/>
      <p:bldP spid="187497" grpId="0"/>
      <p:bldP spid="187497" grpId="1"/>
      <p:bldP spid="187498" grpId="0"/>
      <p:bldP spid="187498" grpId="1"/>
      <p:bldP spid="187499" grpId="0"/>
      <p:bldP spid="187500" grpId="0"/>
      <p:bldP spid="187500" grpId="1"/>
      <p:bldP spid="187502" grpId="0"/>
      <p:bldP spid="187502" grpId="1"/>
      <p:bldP spid="187504" grpId="0"/>
      <p:bldP spid="187504" grpId="1"/>
      <p:bldP spid="187506" grpId="0"/>
      <p:bldP spid="1875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57200" y="1844675"/>
            <a:ext cx="807561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Na divisão de p(x) = x</a:t>
            </a:r>
            <a:r>
              <a:rPr lang="pt-BR" sz="2200" b="1" baseline="30000" dirty="0">
                <a:latin typeface="+mj-lt"/>
              </a:rPr>
              <a:t>4</a:t>
            </a:r>
            <a:r>
              <a:rPr lang="pt-BR" sz="2200" b="1" dirty="0">
                <a:latin typeface="+mj-lt"/>
              </a:rPr>
              <a:t> + 2x</a:t>
            </a:r>
            <a:r>
              <a:rPr lang="pt-BR" sz="2200" b="1" baseline="30000" dirty="0">
                <a:latin typeface="+mj-lt"/>
              </a:rPr>
              <a:t>3</a:t>
            </a:r>
            <a:r>
              <a:rPr lang="pt-BR" sz="2200" b="1" dirty="0">
                <a:latin typeface="+mj-lt"/>
              </a:rPr>
              <a:t> – x</a:t>
            </a:r>
            <a:r>
              <a:rPr lang="pt-BR" sz="2200" b="1" baseline="30000" dirty="0">
                <a:latin typeface="+mj-lt"/>
              </a:rPr>
              <a:t>2</a:t>
            </a:r>
            <a:r>
              <a:rPr lang="pt-BR" sz="2200" b="1" dirty="0">
                <a:latin typeface="+mj-lt"/>
              </a:rPr>
              <a:t> + k por x + 1, o resto é 4. Calcular k e o quociente da divisão.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84225" y="2924175"/>
            <a:ext cx="75612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Dividindo p(x) por x + 1, pelo dispositivo de </a:t>
            </a:r>
            <a:r>
              <a:rPr lang="pt-BR" sz="2200" dirty="0" err="1" smtClean="0">
                <a:latin typeface="+mj-lt"/>
              </a:rPr>
              <a:t>Briot-Ruffini</a:t>
            </a:r>
            <a:r>
              <a:rPr lang="pt-BR" sz="2200" dirty="0" smtClean="0">
                <a:latin typeface="+mj-lt"/>
              </a:rPr>
              <a:t>.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421188" y="399732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–2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4421188" y="3402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1 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6659563" y="4100513"/>
            <a:ext cx="704850" cy="404812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>
                <a:latin typeface="+mj-lt"/>
              </a:rPr>
              <a:t>k – 2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5402263" y="399732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2</a:t>
            </a: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3438525" y="3997325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 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457450" y="399732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1476375" y="399732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–1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6383338" y="3402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k</a:t>
            </a: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5402263" y="3402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0</a:t>
            </a: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3438525" y="3402013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2 </a:t>
            </a: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2457450" y="3402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476375" y="3402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>
              <a:latin typeface="+mj-lt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1476375" y="36766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1476375" y="459263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1476375" y="34020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7364413" y="34020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2457450" y="36766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1476375" y="3997325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3438525" y="3676650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421188" y="36766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5402263" y="36766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6383338" y="367665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7364413" y="3997325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2457450" y="459263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3438525" y="4592638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4421188" y="459263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5402263" y="459263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6383338" y="459263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1476375" y="3997325"/>
            <a:ext cx="5888038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2457450" y="3402013"/>
            <a:ext cx="0" cy="119062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5" name="Arc 35"/>
          <p:cNvSpPr>
            <a:spLocks/>
          </p:cNvSpPr>
          <p:nvPr/>
        </p:nvSpPr>
        <p:spPr bwMode="auto">
          <a:xfrm rot="8045439">
            <a:off x="2138363" y="4341813"/>
            <a:ext cx="577850" cy="577850"/>
          </a:xfrm>
          <a:custGeom>
            <a:avLst/>
            <a:gdLst>
              <a:gd name="T0" fmla="*/ 0 w 21600"/>
              <a:gd name="T1" fmla="*/ 0 h 21600"/>
              <a:gd name="T2" fmla="*/ 15458825 w 21600"/>
              <a:gd name="T3" fmla="*/ 15458825 h 21600"/>
              <a:gd name="T4" fmla="*/ 0 w 21600"/>
              <a:gd name="T5" fmla="*/ 15458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 flipV="1">
            <a:off x="3116263" y="3819525"/>
            <a:ext cx="576262" cy="3603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V="1">
            <a:off x="4095750" y="3817938"/>
            <a:ext cx="576263" cy="360362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V="1">
            <a:off x="5133975" y="3803650"/>
            <a:ext cx="576263" cy="3603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 flipV="1">
            <a:off x="6083300" y="3833813"/>
            <a:ext cx="576263" cy="360362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3189288" y="3717925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4148138" y="3711575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5186363" y="3711575"/>
            <a:ext cx="312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6194425" y="3711575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+</a:t>
            </a: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2268538" y="4467225"/>
            <a:ext cx="303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dirty="0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9485" name="Arc 45"/>
          <p:cNvSpPr>
            <a:spLocks/>
          </p:cNvSpPr>
          <p:nvPr/>
        </p:nvSpPr>
        <p:spPr bwMode="auto">
          <a:xfrm rot="8045439">
            <a:off x="2300288" y="3981450"/>
            <a:ext cx="1292225" cy="1292225"/>
          </a:xfrm>
          <a:custGeom>
            <a:avLst/>
            <a:gdLst>
              <a:gd name="T0" fmla="*/ 0 w 21600"/>
              <a:gd name="T1" fmla="*/ 0 h 21600"/>
              <a:gd name="T2" fmla="*/ 77307660 w 21600"/>
              <a:gd name="T3" fmla="*/ 77307660 h 21600"/>
              <a:gd name="T4" fmla="*/ 0 w 21600"/>
              <a:gd name="T5" fmla="*/ 7730766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86" name="Text Box 46"/>
          <p:cNvSpPr txBox="1">
            <a:spLocks noChangeArrowheads="1"/>
          </p:cNvSpPr>
          <p:nvPr/>
        </p:nvSpPr>
        <p:spPr bwMode="auto">
          <a:xfrm>
            <a:off x="2771775" y="4683125"/>
            <a:ext cx="30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9487" name="Arc 47"/>
          <p:cNvSpPr>
            <a:spLocks/>
          </p:cNvSpPr>
          <p:nvPr/>
        </p:nvSpPr>
        <p:spPr bwMode="auto">
          <a:xfrm rot="8045439">
            <a:off x="2452688" y="3630613"/>
            <a:ext cx="2019300" cy="2019300"/>
          </a:xfrm>
          <a:custGeom>
            <a:avLst/>
            <a:gdLst>
              <a:gd name="T0" fmla="*/ 0 w 21600"/>
              <a:gd name="T1" fmla="*/ 0 h 21600"/>
              <a:gd name="T2" fmla="*/ 188776504 w 21600"/>
              <a:gd name="T3" fmla="*/ 188776504 h 21600"/>
              <a:gd name="T4" fmla="*/ 0 w 21600"/>
              <a:gd name="T5" fmla="*/ 1887765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88" name="Text Box 48"/>
          <p:cNvSpPr txBox="1">
            <a:spLocks noChangeArrowheads="1"/>
          </p:cNvSpPr>
          <p:nvPr/>
        </p:nvSpPr>
        <p:spPr bwMode="auto">
          <a:xfrm>
            <a:off x="3248025" y="4913313"/>
            <a:ext cx="30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9489" name="Arc 49"/>
          <p:cNvSpPr>
            <a:spLocks/>
          </p:cNvSpPr>
          <p:nvPr/>
        </p:nvSpPr>
        <p:spPr bwMode="auto">
          <a:xfrm rot="8045439">
            <a:off x="2554288" y="3613150"/>
            <a:ext cx="2651125" cy="2651125"/>
          </a:xfrm>
          <a:custGeom>
            <a:avLst/>
            <a:gdLst>
              <a:gd name="T0" fmla="*/ 0 w 21600"/>
              <a:gd name="T1" fmla="*/ 0 h 21600"/>
              <a:gd name="T2" fmla="*/ 325391841 w 21600"/>
              <a:gd name="T3" fmla="*/ 325391841 h 21600"/>
              <a:gd name="T4" fmla="*/ 0 w 21600"/>
              <a:gd name="T5" fmla="*/ 32539184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prstDash val="sys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89490" name="Text Box 50"/>
          <p:cNvSpPr txBox="1">
            <a:spLocks noChangeArrowheads="1"/>
          </p:cNvSpPr>
          <p:nvPr/>
        </p:nvSpPr>
        <p:spPr bwMode="auto">
          <a:xfrm>
            <a:off x="3836988" y="5072063"/>
            <a:ext cx="303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sz="2000" b="1" smtClean="0">
                <a:solidFill>
                  <a:srgbClr val="CC0000"/>
                </a:solidFill>
                <a:latin typeface="+mj-lt"/>
              </a:rPr>
              <a:t>x</a:t>
            </a:r>
          </a:p>
        </p:txBody>
      </p:sp>
      <p:sp>
        <p:nvSpPr>
          <p:cNvPr id="189491" name="Text Box 51"/>
          <p:cNvSpPr txBox="1">
            <a:spLocks noChangeArrowheads="1"/>
          </p:cNvSpPr>
          <p:nvPr/>
        </p:nvSpPr>
        <p:spPr bwMode="auto">
          <a:xfrm>
            <a:off x="2055813" y="5830888"/>
            <a:ext cx="241935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latin typeface="+mj-lt"/>
              </a:rPr>
              <a:t>q(x) = x</a:t>
            </a:r>
            <a:r>
              <a:rPr lang="pt-BR" sz="2000" b="1" baseline="30000" dirty="0" smtClean="0">
                <a:latin typeface="+mj-lt"/>
              </a:rPr>
              <a:t>3</a:t>
            </a:r>
            <a:r>
              <a:rPr lang="pt-BR" sz="2000" b="1" dirty="0" smtClean="0">
                <a:latin typeface="+mj-lt"/>
              </a:rPr>
              <a:t> + x</a:t>
            </a:r>
            <a:r>
              <a:rPr lang="pt-BR" sz="2000" b="1" baseline="30000" dirty="0" smtClean="0">
                <a:latin typeface="+mj-lt"/>
              </a:rPr>
              <a:t>2</a:t>
            </a:r>
            <a:r>
              <a:rPr lang="pt-BR" sz="2000" b="1" dirty="0" smtClean="0">
                <a:latin typeface="+mj-lt"/>
              </a:rPr>
              <a:t> – 2x + 2</a:t>
            </a:r>
          </a:p>
        </p:txBody>
      </p:sp>
      <p:sp>
        <p:nvSpPr>
          <p:cNvPr id="189492" name="Text Box 52"/>
          <p:cNvSpPr txBox="1">
            <a:spLocks noChangeArrowheads="1"/>
          </p:cNvSpPr>
          <p:nvPr/>
        </p:nvSpPr>
        <p:spPr bwMode="auto">
          <a:xfrm>
            <a:off x="4360863" y="5830888"/>
            <a:ext cx="2233612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latin typeface="+mj-lt"/>
              </a:rPr>
              <a:t>e  R = k – 2 = 4 </a:t>
            </a:r>
          </a:p>
        </p:txBody>
      </p:sp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5946775" y="5837238"/>
            <a:ext cx="107315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000" b="1" dirty="0" smtClean="0">
                <a:solidFill>
                  <a:srgbClr val="CC0000"/>
                </a:solidFill>
                <a:latin typeface="+mj-lt"/>
              </a:rPr>
              <a:t>k = 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  <p:bldP spid="189443" grpId="0"/>
      <p:bldP spid="189444" grpId="0"/>
      <p:bldP spid="189445" grpId="0"/>
      <p:bldP spid="189446" grpId="0"/>
      <p:bldP spid="189447" grpId="0" animBg="1"/>
      <p:bldP spid="189448" grpId="0"/>
      <p:bldP spid="189449" grpId="0"/>
      <p:bldP spid="189450" grpId="0"/>
      <p:bldP spid="189451" grpId="0"/>
      <p:bldP spid="189452" grpId="0"/>
      <p:bldP spid="189453" grpId="0"/>
      <p:bldP spid="189454" grpId="0"/>
      <p:bldP spid="189455" grpId="0"/>
      <p:bldP spid="189480" grpId="0"/>
      <p:bldP spid="189480" grpId="1"/>
      <p:bldP spid="189481" grpId="0"/>
      <p:bldP spid="189481" grpId="1"/>
      <p:bldP spid="189482" grpId="0"/>
      <p:bldP spid="189482" grpId="1"/>
      <p:bldP spid="189483" grpId="0"/>
      <p:bldP spid="189484" grpId="0"/>
      <p:bldP spid="189484" grpId="1"/>
      <p:bldP spid="189486" grpId="0"/>
      <p:bldP spid="189486" grpId="1"/>
      <p:bldP spid="189488" grpId="0"/>
      <p:bldP spid="189488" grpId="1"/>
      <p:bldP spid="189490" grpId="0"/>
      <p:bldP spid="189491" grpId="0" animBg="1"/>
      <p:bldP spid="189492" grpId="0" animBg="1"/>
      <p:bldP spid="1894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457200" y="1843088"/>
            <a:ext cx="81470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pt-BR" sz="2200" dirty="0">
                <a:latin typeface="+mj-lt"/>
              </a:rPr>
              <a:t>Na equação x</a:t>
            </a:r>
            <a:r>
              <a:rPr lang="pt-BR" sz="2200" baseline="30000" dirty="0">
                <a:latin typeface="+mj-lt"/>
              </a:rPr>
              <a:t>3</a:t>
            </a:r>
            <a:r>
              <a:rPr lang="pt-BR" sz="2200" dirty="0">
                <a:latin typeface="+mj-lt"/>
              </a:rPr>
              <a:t> – 3x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+ x – 3 = 0, uma de suas raízes é 3. Obter as outras duas raízes.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827088" y="2635250"/>
            <a:ext cx="77771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Suponhamos p(x) = x</a:t>
            </a:r>
            <a:r>
              <a:rPr lang="pt-BR" sz="2200" baseline="30000" dirty="0" smtClean="0">
                <a:latin typeface="+mj-lt"/>
              </a:rPr>
              <a:t>3</a:t>
            </a:r>
            <a:r>
              <a:rPr lang="pt-BR" sz="2200" dirty="0" smtClean="0">
                <a:latin typeface="+mj-lt"/>
              </a:rPr>
              <a:t> – 3x</a:t>
            </a:r>
            <a:r>
              <a:rPr lang="pt-BR" sz="2200" baseline="30000" dirty="0" smtClean="0">
                <a:latin typeface="+mj-lt"/>
              </a:rPr>
              <a:t>2</a:t>
            </a:r>
            <a:r>
              <a:rPr lang="pt-BR" sz="2200" dirty="0" smtClean="0">
                <a:latin typeface="+mj-lt"/>
              </a:rPr>
              <a:t> + x – 3. Se 3 é raiz de p(x), p(3) = 0 e p(x) é divisível por x – 3.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421188" y="41259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4421188" y="3530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 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5849938" y="4229100"/>
            <a:ext cx="377825" cy="404813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dirty="0">
                <a:latin typeface="+mj-lt"/>
              </a:rPr>
              <a:t>0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3438525" y="4125913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0 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2457450" y="41259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1476375" y="41259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3</a:t>
            </a: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5446713" y="3530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3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3438525" y="353060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3 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2457450" y="3530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476375" y="3530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476375" y="47212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476375" y="35306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7364413" y="35306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2457450" y="36734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1476375" y="41259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3438525" y="3673475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4421188" y="36734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5402263" y="36734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6383338" y="367347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7364413" y="41259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2457450" y="47212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3438525" y="4721225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4421188" y="47212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5402263" y="47212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6383338" y="47212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1519" name="Line 31"/>
          <p:cNvSpPr>
            <a:spLocks noChangeShapeType="1"/>
          </p:cNvSpPr>
          <p:nvPr/>
        </p:nvSpPr>
        <p:spPr bwMode="auto">
          <a:xfrm>
            <a:off x="1476375" y="4125913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2457450" y="353060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1527" name="Text Box 39"/>
          <p:cNvSpPr txBox="1">
            <a:spLocks noChangeArrowheads="1"/>
          </p:cNvSpPr>
          <p:nvPr/>
        </p:nvSpPr>
        <p:spPr bwMode="auto">
          <a:xfrm>
            <a:off x="1258888" y="5181600"/>
            <a:ext cx="2089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smtClean="0">
                <a:latin typeface="+mj-lt"/>
              </a:rPr>
              <a:t>q(x) = x</a:t>
            </a:r>
            <a:r>
              <a:rPr lang="pt-BR" sz="2000" baseline="30000" smtClean="0">
                <a:latin typeface="+mj-lt"/>
              </a:rPr>
              <a:t>2</a:t>
            </a:r>
            <a:r>
              <a:rPr lang="pt-BR" sz="2000" smtClean="0">
                <a:latin typeface="+mj-lt"/>
              </a:rPr>
              <a:t> + 1</a:t>
            </a:r>
          </a:p>
        </p:txBody>
      </p:sp>
      <p:sp>
        <p:nvSpPr>
          <p:cNvPr id="191529" name="Text Box 41"/>
          <p:cNvSpPr txBox="1">
            <a:spLocks noChangeArrowheads="1"/>
          </p:cNvSpPr>
          <p:nvPr/>
        </p:nvSpPr>
        <p:spPr bwMode="auto">
          <a:xfrm>
            <a:off x="2555875" y="5181600"/>
            <a:ext cx="2089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000" dirty="0" smtClean="0">
                <a:latin typeface="+mj-lt"/>
              </a:rPr>
              <a:t>x</a:t>
            </a:r>
            <a:r>
              <a:rPr lang="pt-BR" sz="2000" baseline="30000" dirty="0" smtClean="0">
                <a:latin typeface="+mj-lt"/>
              </a:rPr>
              <a:t>2</a:t>
            </a:r>
            <a:r>
              <a:rPr lang="pt-BR" sz="2000" dirty="0" smtClean="0">
                <a:latin typeface="+mj-lt"/>
              </a:rPr>
              <a:t> + 1 = 0</a:t>
            </a:r>
          </a:p>
        </p:txBody>
      </p:sp>
      <p:sp>
        <p:nvSpPr>
          <p:cNvPr id="191530" name="Text Box 42"/>
          <p:cNvSpPr txBox="1">
            <a:spLocks noChangeArrowheads="1"/>
          </p:cNvSpPr>
          <p:nvPr/>
        </p:nvSpPr>
        <p:spPr bwMode="auto">
          <a:xfrm>
            <a:off x="3995738" y="518160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000" dirty="0" smtClean="0">
                <a:latin typeface="+mj-lt"/>
              </a:rPr>
              <a:t>x</a:t>
            </a:r>
            <a:r>
              <a:rPr lang="pt-BR" sz="2000" baseline="30000" dirty="0" smtClean="0">
                <a:latin typeface="+mj-lt"/>
              </a:rPr>
              <a:t>2</a:t>
            </a:r>
            <a:r>
              <a:rPr lang="pt-BR" sz="2000" dirty="0" smtClean="0">
                <a:latin typeface="+mj-lt"/>
              </a:rPr>
              <a:t> = – 1 </a:t>
            </a:r>
          </a:p>
        </p:txBody>
      </p:sp>
      <p:sp>
        <p:nvSpPr>
          <p:cNvPr id="191531" name="Text Box 43"/>
          <p:cNvSpPr txBox="1">
            <a:spLocks noChangeArrowheads="1"/>
          </p:cNvSpPr>
          <p:nvPr/>
        </p:nvSpPr>
        <p:spPr bwMode="auto">
          <a:xfrm>
            <a:off x="5221288" y="5178425"/>
            <a:ext cx="3311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sz="2000" dirty="0" smtClean="0">
                <a:latin typeface="+mj-lt"/>
              </a:rPr>
              <a:t>x = i ou x = – i </a:t>
            </a:r>
          </a:p>
        </p:txBody>
      </p:sp>
      <p:sp>
        <p:nvSpPr>
          <p:cNvPr id="191532" name="Text Box 44"/>
          <p:cNvSpPr txBox="1">
            <a:spLocks noChangeArrowheads="1"/>
          </p:cNvSpPr>
          <p:nvPr/>
        </p:nvSpPr>
        <p:spPr bwMode="auto">
          <a:xfrm>
            <a:off x="2020888" y="5794375"/>
            <a:ext cx="4435475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latin typeface="+mj-lt"/>
              </a:rPr>
              <a:t>Logo, as raízes da equação são 3, i e –i.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  <p:bldP spid="191491" grpId="0"/>
      <p:bldP spid="191492" grpId="0"/>
      <p:bldP spid="191493" grpId="0"/>
      <p:bldP spid="191494" grpId="0"/>
      <p:bldP spid="191495" grpId="0" animBg="1"/>
      <p:bldP spid="191496" grpId="0"/>
      <p:bldP spid="191497" grpId="0"/>
      <p:bldP spid="191498" grpId="0"/>
      <p:bldP spid="191499" grpId="0"/>
      <p:bldP spid="191500" grpId="0"/>
      <p:bldP spid="191501" grpId="0"/>
      <p:bldP spid="191527" grpId="0"/>
      <p:bldP spid="191529" grpId="0"/>
      <p:bldP spid="191530" grpId="0"/>
      <p:bldP spid="191531" grpId="0"/>
      <p:bldP spid="1915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750" y="2205038"/>
            <a:ext cx="8064500" cy="31384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>
                <a:latin typeface="+mj-lt"/>
              </a:rPr>
              <a:t>Se um polinômio P(x) é divisível separadamente por (x − a) e (x−b), com a ≠ b, então P(x) é divisível por (x − a)(x − b).</a:t>
            </a:r>
          </a:p>
          <a:p>
            <a:pPr algn="just">
              <a:buClr>
                <a:srgbClr val="002060"/>
              </a:buClr>
              <a:defRPr/>
            </a:pPr>
            <a:endParaRPr lang="pt-BR" sz="2200" dirty="0">
              <a:latin typeface="+mj-lt"/>
            </a:endParaRPr>
          </a:p>
          <a:p>
            <a:pPr algn="just">
              <a:buClr>
                <a:srgbClr val="002060"/>
              </a:buClr>
              <a:defRPr/>
            </a:pPr>
            <a:r>
              <a:rPr lang="pt-BR" sz="2200" u="sng" dirty="0">
                <a:latin typeface="+mj-lt"/>
              </a:rPr>
              <a:t>Consequência</a:t>
            </a:r>
            <a:r>
              <a:rPr lang="pt-BR" sz="2200" dirty="0">
                <a:latin typeface="+mj-lt"/>
              </a:rPr>
              <a:t>:</a:t>
            </a:r>
          </a:p>
          <a:p>
            <a:pPr algn="just">
              <a:buClr>
                <a:srgbClr val="002060"/>
              </a:buClr>
              <a:defRPr/>
            </a:pPr>
            <a:endParaRPr lang="pt-BR" sz="2200" dirty="0">
              <a:latin typeface="+mj-lt"/>
            </a:endParaRP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>
                <a:latin typeface="+mj-lt"/>
              </a:rPr>
              <a:t>Dividindo-se P(x) por (x − a), e depois dividindo-se os quocientes que forem sendo obtidos por (x − a), ao fim de </a:t>
            </a:r>
            <a:r>
              <a:rPr lang="pt-BR" sz="2200" b="1" dirty="0">
                <a:latin typeface="+mj-lt"/>
              </a:rPr>
              <a:t>r </a:t>
            </a:r>
            <a:r>
              <a:rPr lang="pt-BR" sz="2200" dirty="0">
                <a:latin typeface="+mj-lt"/>
              </a:rPr>
              <a:t>divisões sucessivas, se todos os restos forem nulos, P(x) será divisível por (x − a)'.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125538"/>
            <a:ext cx="9144000" cy="6191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DIVISÃO PELO PRODUTO (</a:t>
            </a:r>
            <a:r>
              <a:rPr lang="pt-BR" sz="2800" b="1" i="1" kern="0" dirty="0">
                <a:latin typeface="+mj-lt"/>
              </a:rPr>
              <a:t>X</a:t>
            </a:r>
            <a:r>
              <a:rPr lang="pt-BR" sz="2800" b="1" kern="0" dirty="0">
                <a:latin typeface="+mj-lt"/>
              </a:rPr>
              <a:t> – </a:t>
            </a:r>
            <a:r>
              <a:rPr lang="pt-BR" sz="2800" b="1" i="1" kern="0" dirty="0">
                <a:latin typeface="+mj-lt"/>
              </a:rPr>
              <a:t>A</a:t>
            </a:r>
            <a:r>
              <a:rPr lang="pt-BR" sz="2800" b="1" kern="0" dirty="0">
                <a:latin typeface="+mj-lt"/>
              </a:rPr>
              <a:t>).(</a:t>
            </a:r>
            <a:r>
              <a:rPr lang="pt-BR" sz="2800" b="1" i="1" kern="0" dirty="0">
                <a:latin typeface="+mj-lt"/>
              </a:rPr>
              <a:t>X</a:t>
            </a:r>
            <a:r>
              <a:rPr lang="pt-BR" sz="2800" b="1" kern="0" dirty="0">
                <a:latin typeface="+mj-lt"/>
              </a:rPr>
              <a:t> – </a:t>
            </a:r>
            <a:r>
              <a:rPr lang="pt-BR" sz="2800" b="1" i="1" kern="0" dirty="0">
                <a:latin typeface="+mj-lt"/>
              </a:rPr>
              <a:t>B</a:t>
            </a:r>
            <a:r>
              <a:rPr lang="pt-BR" sz="2800" b="1" kern="0" dirty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457200" y="1773238"/>
            <a:ext cx="81470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Provar pelo dispositivo de </a:t>
            </a:r>
            <a:r>
              <a:rPr lang="pt-BR" sz="2200" b="1" dirty="0" err="1">
                <a:latin typeface="+mj-lt"/>
              </a:rPr>
              <a:t>Briot-Ruffini</a:t>
            </a:r>
            <a:r>
              <a:rPr lang="pt-BR" sz="2200" b="1" dirty="0">
                <a:latin typeface="+mj-lt"/>
              </a:rPr>
              <a:t> que p(x) = x</a:t>
            </a:r>
            <a:r>
              <a:rPr lang="pt-BR" sz="2200" b="1" baseline="30000" dirty="0">
                <a:latin typeface="+mj-lt"/>
              </a:rPr>
              <a:t>3</a:t>
            </a:r>
            <a:r>
              <a:rPr lang="pt-BR" sz="2200" b="1" dirty="0">
                <a:latin typeface="+mj-lt"/>
              </a:rPr>
              <a:t> – 7x + 6 é divisível por (x + 2).(x – 3).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812800" y="2720975"/>
            <a:ext cx="77914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Primeiro vamos dividir p(x) por x + 2. Depois, o quociente obtido q(x) por x – 3.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4421188" y="4037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–3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4421188" y="34417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 7 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5778500" y="4140200"/>
            <a:ext cx="334963" cy="404813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dirty="0">
                <a:latin typeface="+mj-lt"/>
              </a:rPr>
              <a:t>0</a:t>
            </a: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3438525" y="4037013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–2 </a:t>
            </a: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2457450" y="4037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1476375" y="40370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–2</a:t>
            </a: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5446713" y="34417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6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3438525" y="344170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0 </a:t>
            </a: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2457450" y="34417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49166" name="Rectangle 16"/>
          <p:cNvSpPr>
            <a:spLocks noChangeArrowheads="1"/>
          </p:cNvSpPr>
          <p:nvPr/>
        </p:nvSpPr>
        <p:spPr bwMode="auto">
          <a:xfrm>
            <a:off x="1476375" y="34417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>
              <a:latin typeface="+mj-lt"/>
            </a:endParaRPr>
          </a:p>
        </p:txBody>
      </p:sp>
      <p:sp>
        <p:nvSpPr>
          <p:cNvPr id="49167" name="Line 17"/>
          <p:cNvSpPr>
            <a:spLocks noChangeShapeType="1"/>
          </p:cNvSpPr>
          <p:nvPr/>
        </p:nvSpPr>
        <p:spPr bwMode="auto">
          <a:xfrm>
            <a:off x="1476375" y="344170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68" name="Line 18"/>
          <p:cNvSpPr>
            <a:spLocks noChangeShapeType="1"/>
          </p:cNvSpPr>
          <p:nvPr/>
        </p:nvSpPr>
        <p:spPr bwMode="auto">
          <a:xfrm>
            <a:off x="1476375" y="46323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69" name="Line 19"/>
          <p:cNvSpPr>
            <a:spLocks noChangeShapeType="1"/>
          </p:cNvSpPr>
          <p:nvPr/>
        </p:nvSpPr>
        <p:spPr bwMode="auto">
          <a:xfrm>
            <a:off x="1476375" y="34417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>
            <a:off x="7364413" y="34417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1" name="Line 21"/>
          <p:cNvSpPr>
            <a:spLocks noChangeShapeType="1"/>
          </p:cNvSpPr>
          <p:nvPr/>
        </p:nvSpPr>
        <p:spPr bwMode="auto">
          <a:xfrm>
            <a:off x="2457450" y="344170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2" name="Line 22"/>
          <p:cNvSpPr>
            <a:spLocks noChangeShapeType="1"/>
          </p:cNvSpPr>
          <p:nvPr/>
        </p:nvSpPr>
        <p:spPr bwMode="auto">
          <a:xfrm>
            <a:off x="1476375" y="40370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3" name="Line 23"/>
          <p:cNvSpPr>
            <a:spLocks noChangeShapeType="1"/>
          </p:cNvSpPr>
          <p:nvPr/>
        </p:nvSpPr>
        <p:spPr bwMode="auto">
          <a:xfrm>
            <a:off x="3438525" y="3441700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4" name="Line 24"/>
          <p:cNvSpPr>
            <a:spLocks noChangeShapeType="1"/>
          </p:cNvSpPr>
          <p:nvPr/>
        </p:nvSpPr>
        <p:spPr bwMode="auto">
          <a:xfrm>
            <a:off x="4421188" y="344170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>
            <a:off x="5402263" y="344170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6" name="Line 26"/>
          <p:cNvSpPr>
            <a:spLocks noChangeShapeType="1"/>
          </p:cNvSpPr>
          <p:nvPr/>
        </p:nvSpPr>
        <p:spPr bwMode="auto">
          <a:xfrm>
            <a:off x="6383338" y="3441700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7" name="Line 27"/>
          <p:cNvSpPr>
            <a:spLocks noChangeShapeType="1"/>
          </p:cNvSpPr>
          <p:nvPr/>
        </p:nvSpPr>
        <p:spPr bwMode="auto">
          <a:xfrm>
            <a:off x="7364413" y="4037013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8" name="Line 28"/>
          <p:cNvSpPr>
            <a:spLocks noChangeShapeType="1"/>
          </p:cNvSpPr>
          <p:nvPr/>
        </p:nvSpPr>
        <p:spPr bwMode="auto">
          <a:xfrm>
            <a:off x="2457450" y="46323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79" name="Line 29"/>
          <p:cNvSpPr>
            <a:spLocks noChangeShapeType="1"/>
          </p:cNvSpPr>
          <p:nvPr/>
        </p:nvSpPr>
        <p:spPr bwMode="auto">
          <a:xfrm>
            <a:off x="3438525" y="4632325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80" name="Line 30"/>
          <p:cNvSpPr>
            <a:spLocks noChangeShapeType="1"/>
          </p:cNvSpPr>
          <p:nvPr/>
        </p:nvSpPr>
        <p:spPr bwMode="auto">
          <a:xfrm>
            <a:off x="4421188" y="46323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81" name="Line 31"/>
          <p:cNvSpPr>
            <a:spLocks noChangeShapeType="1"/>
          </p:cNvSpPr>
          <p:nvPr/>
        </p:nvSpPr>
        <p:spPr bwMode="auto">
          <a:xfrm>
            <a:off x="5402263" y="46323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49182" name="Line 32"/>
          <p:cNvSpPr>
            <a:spLocks noChangeShapeType="1"/>
          </p:cNvSpPr>
          <p:nvPr/>
        </p:nvSpPr>
        <p:spPr bwMode="auto">
          <a:xfrm>
            <a:off x="6383338" y="4632325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0497" name="Line 33"/>
          <p:cNvSpPr>
            <a:spLocks noChangeShapeType="1"/>
          </p:cNvSpPr>
          <p:nvPr/>
        </p:nvSpPr>
        <p:spPr bwMode="auto">
          <a:xfrm>
            <a:off x="1476375" y="4037013"/>
            <a:ext cx="5256213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0498" name="Line 34"/>
          <p:cNvSpPr>
            <a:spLocks noChangeShapeType="1"/>
          </p:cNvSpPr>
          <p:nvPr/>
        </p:nvSpPr>
        <p:spPr bwMode="auto">
          <a:xfrm>
            <a:off x="2457450" y="3441700"/>
            <a:ext cx="0" cy="180022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90515" name="Text Box 51"/>
          <p:cNvSpPr txBox="1">
            <a:spLocks noChangeArrowheads="1"/>
          </p:cNvSpPr>
          <p:nvPr/>
        </p:nvSpPr>
        <p:spPr bwMode="auto">
          <a:xfrm>
            <a:off x="900113" y="5373688"/>
            <a:ext cx="7750175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sz="2000" b="1" dirty="0" smtClean="0">
                <a:latin typeface="+mj-lt"/>
              </a:rPr>
              <a:t>Nos dois casos, obtivemos resto R = 0. Concluímos que p(x) é divisível por (x + 2).(x – 3).</a:t>
            </a:r>
          </a:p>
        </p:txBody>
      </p:sp>
      <p:sp>
        <p:nvSpPr>
          <p:cNvPr id="190519" name="Rectangle 55"/>
          <p:cNvSpPr>
            <a:spLocks noChangeArrowheads="1"/>
          </p:cNvSpPr>
          <p:nvPr/>
        </p:nvSpPr>
        <p:spPr bwMode="auto">
          <a:xfrm>
            <a:off x="4792663" y="4749800"/>
            <a:ext cx="355600" cy="404813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dirty="0">
                <a:latin typeface="+mj-lt"/>
              </a:rPr>
              <a:t>0</a:t>
            </a:r>
          </a:p>
        </p:txBody>
      </p:sp>
      <p:sp>
        <p:nvSpPr>
          <p:cNvPr id="190520" name="Rectangle 56"/>
          <p:cNvSpPr>
            <a:spLocks noChangeArrowheads="1"/>
          </p:cNvSpPr>
          <p:nvPr/>
        </p:nvSpPr>
        <p:spPr bwMode="auto">
          <a:xfrm>
            <a:off x="3438525" y="4646613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 </a:t>
            </a:r>
          </a:p>
        </p:txBody>
      </p:sp>
      <p:sp>
        <p:nvSpPr>
          <p:cNvPr id="190521" name="Rectangle 57"/>
          <p:cNvSpPr>
            <a:spLocks noChangeArrowheads="1"/>
          </p:cNvSpPr>
          <p:nvPr/>
        </p:nvSpPr>
        <p:spPr bwMode="auto">
          <a:xfrm>
            <a:off x="2457450" y="46466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1</a:t>
            </a:r>
          </a:p>
        </p:txBody>
      </p:sp>
      <p:sp>
        <p:nvSpPr>
          <p:cNvPr id="190522" name="Rectangle 58"/>
          <p:cNvSpPr>
            <a:spLocks noChangeArrowheads="1"/>
          </p:cNvSpPr>
          <p:nvPr/>
        </p:nvSpPr>
        <p:spPr bwMode="auto">
          <a:xfrm>
            <a:off x="1476375" y="464661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>
                <a:latin typeface="+mj-lt"/>
              </a:rPr>
              <a:t>3</a:t>
            </a:r>
          </a:p>
        </p:txBody>
      </p:sp>
      <p:sp>
        <p:nvSpPr>
          <p:cNvPr id="190523" name="Line 59"/>
          <p:cNvSpPr>
            <a:spLocks noChangeShapeType="1"/>
          </p:cNvSpPr>
          <p:nvPr/>
        </p:nvSpPr>
        <p:spPr bwMode="auto">
          <a:xfrm>
            <a:off x="1476375" y="4621213"/>
            <a:ext cx="5256213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7" grpId="0"/>
      <p:bldP spid="190468" grpId="0"/>
      <p:bldP spid="190469" grpId="0"/>
      <p:bldP spid="190470" grpId="0"/>
      <p:bldP spid="190471" grpId="0" animBg="1"/>
      <p:bldP spid="190473" grpId="0"/>
      <p:bldP spid="190474" grpId="0"/>
      <p:bldP spid="190475" grpId="0"/>
      <p:bldP spid="190476" grpId="0"/>
      <p:bldP spid="190478" grpId="0"/>
      <p:bldP spid="190479" grpId="0"/>
      <p:bldP spid="190515" grpId="0" animBg="1"/>
      <p:bldP spid="190519" grpId="0" animBg="1"/>
      <p:bldP spid="190520" grpId="0"/>
      <p:bldP spid="190521" grpId="0"/>
      <p:bldP spid="1905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360363" y="1898650"/>
            <a:ext cx="83264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Calcule </a:t>
            </a:r>
            <a:r>
              <a:rPr lang="pt-BR" sz="2200" b="1" i="1" kern="0" dirty="0">
                <a:latin typeface="+mj-lt"/>
              </a:rPr>
              <a:t>a</a:t>
            </a:r>
            <a:r>
              <a:rPr lang="pt-BR" sz="2200" b="1" kern="0" dirty="0">
                <a:latin typeface="+mj-lt"/>
              </a:rPr>
              <a:t> e </a:t>
            </a:r>
            <a:r>
              <a:rPr lang="pt-BR" sz="2200" b="1" i="1" kern="0" dirty="0">
                <a:latin typeface="+mj-lt"/>
              </a:rPr>
              <a:t>b</a:t>
            </a:r>
            <a:r>
              <a:rPr lang="pt-BR" sz="2200" b="1" kern="0" dirty="0">
                <a:latin typeface="+mj-lt"/>
              </a:rPr>
              <a:t> para que </a:t>
            </a:r>
            <a:r>
              <a:rPr lang="pt-BR" sz="2200" b="1" i="1" kern="0" dirty="0">
                <a:latin typeface="+mj-lt"/>
              </a:rPr>
              <a:t>P</a:t>
            </a:r>
            <a:r>
              <a:rPr lang="pt-BR" sz="2200" b="1" kern="0" dirty="0">
                <a:latin typeface="+mj-lt"/>
              </a:rPr>
              <a:t>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) = 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+ 2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baseline="30000" dirty="0">
                <a:latin typeface="+mj-lt"/>
              </a:rPr>
              <a:t>2</a:t>
            </a:r>
            <a:r>
              <a:rPr lang="pt-BR" sz="2200" b="1" kern="0" dirty="0">
                <a:latin typeface="+mj-lt"/>
              </a:rPr>
              <a:t> + </a:t>
            </a:r>
            <a:r>
              <a:rPr lang="pt-BR" sz="2200" b="1" i="1" kern="0" dirty="0" err="1">
                <a:latin typeface="+mj-lt"/>
              </a:rPr>
              <a:t>ax</a:t>
            </a:r>
            <a:r>
              <a:rPr lang="pt-BR" sz="2200" b="1" kern="0" dirty="0">
                <a:latin typeface="+mj-lt"/>
              </a:rPr>
              <a:t> - </a:t>
            </a:r>
            <a:r>
              <a:rPr lang="pt-BR" sz="2200" b="1" i="1" kern="0" dirty="0">
                <a:latin typeface="+mj-lt"/>
              </a:rPr>
              <a:t>b</a:t>
            </a:r>
            <a:r>
              <a:rPr lang="pt-BR" sz="2200" b="1" kern="0" dirty="0">
                <a:latin typeface="+mj-lt"/>
              </a:rPr>
              <a:t> seja divisível por (</a:t>
            </a:r>
            <a:r>
              <a:rPr lang="pt-BR" sz="2200" b="1" i="1" kern="0" dirty="0">
                <a:latin typeface="+mj-lt"/>
              </a:rPr>
              <a:t>x -</a:t>
            </a:r>
            <a:r>
              <a:rPr lang="pt-BR" sz="2200" b="1" kern="0" dirty="0">
                <a:latin typeface="+mj-lt"/>
              </a:rPr>
              <a:t>1) e por (</a:t>
            </a:r>
            <a:r>
              <a:rPr lang="pt-BR" sz="2200" b="1" i="1" kern="0" dirty="0">
                <a:latin typeface="+mj-lt"/>
              </a:rPr>
              <a:t>x - </a:t>
            </a:r>
            <a:r>
              <a:rPr lang="pt-BR" sz="2200" b="1" kern="0" dirty="0">
                <a:latin typeface="+mj-lt"/>
              </a:rPr>
              <a:t>2).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82688" y="5397500"/>
          <a:ext cx="1228725" cy="334963"/>
        </p:xfrm>
        <a:graphic>
          <a:graphicData uri="http://schemas.openxmlformats.org/presentationml/2006/ole">
            <p:oleObj spid="_x0000_s31764" name="Equation" r:id="rId3" imgW="647419" imgH="177723" progId="">
              <p:embed/>
            </p:oleObj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27075" y="2852738"/>
            <a:ext cx="89154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Nesse caso devemos ter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(1) = 0  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(2) = 0.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950913" y="3500438"/>
          <a:ext cx="2698750" cy="444500"/>
        </p:xfrm>
        <a:graphic>
          <a:graphicData uri="http://schemas.openxmlformats.org/presentationml/2006/ole">
            <p:oleObj spid="_x0000_s31765" name="Equation" r:id="rId4" imgW="1536033" imgH="253890" progId="">
              <p:embed/>
            </p:oleObj>
          </a:graphicData>
        </a:graphic>
      </p:graphicFrame>
      <p:sp>
        <p:nvSpPr>
          <p:cNvPr id="8" name="Seta para baixo 7"/>
          <p:cNvSpPr>
            <a:spLocks noChangeArrowheads="1"/>
          </p:cNvSpPr>
          <p:nvPr/>
        </p:nvSpPr>
        <p:spPr bwMode="auto">
          <a:xfrm>
            <a:off x="1535113" y="4776788"/>
            <a:ext cx="376237" cy="500062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22338" y="4175125"/>
          <a:ext cx="1695450" cy="311150"/>
        </p:xfrm>
        <a:graphic>
          <a:graphicData uri="http://schemas.openxmlformats.org/presentationml/2006/ole">
            <p:oleObj spid="_x0000_s31766" name="Equation" r:id="rId5" imgW="964781" imgH="177723" progId="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656138" y="5397500"/>
          <a:ext cx="1517650" cy="334963"/>
        </p:xfrm>
        <a:graphic>
          <a:graphicData uri="http://schemas.openxmlformats.org/presentationml/2006/ole">
            <p:oleObj spid="_x0000_s31767" name="Equation" r:id="rId6" imgW="799753" imgH="177723" progId="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21200" y="3502025"/>
          <a:ext cx="2897188" cy="444500"/>
        </p:xfrm>
        <a:graphic>
          <a:graphicData uri="http://schemas.openxmlformats.org/presentationml/2006/ole">
            <p:oleObj spid="_x0000_s31768" name="Equation" r:id="rId7" imgW="1651000" imgH="254000" progId="">
              <p:embed/>
            </p:oleObj>
          </a:graphicData>
        </a:graphic>
      </p:graphicFrame>
      <p:sp>
        <p:nvSpPr>
          <p:cNvPr id="12" name="Seta para baixo 11"/>
          <p:cNvSpPr>
            <a:spLocks noChangeArrowheads="1"/>
          </p:cNvSpPr>
          <p:nvPr/>
        </p:nvSpPr>
        <p:spPr bwMode="auto">
          <a:xfrm>
            <a:off x="5154613" y="4776788"/>
            <a:ext cx="376237" cy="500062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500563" y="4176713"/>
          <a:ext cx="1828800" cy="311150"/>
        </p:xfrm>
        <a:graphic>
          <a:graphicData uri="http://schemas.openxmlformats.org/presentationml/2006/ole">
            <p:oleObj spid="_x0000_s31769" name="Equation" r:id="rId8" imgW="1040948" imgH="177723" progId="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2</a:t>
            </a:r>
          </a:p>
        </p:txBody>
      </p:sp>
      <p:sp>
        <p:nvSpPr>
          <p:cNvPr id="16" name="Seta entalhada para a direita 15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12" grpId="0" animBg="1"/>
      <p:bldP spid="14" grpId="0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336550" y="1071563"/>
            <a:ext cx="8915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Agora, vamos resolver o sistema obtido.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1752600" y="1836738"/>
          <a:ext cx="1687513" cy="863600"/>
        </p:xfrm>
        <a:graphic>
          <a:graphicData uri="http://schemas.openxmlformats.org/presentationml/2006/ole">
            <p:oleObj spid="_x0000_s32785" name="Equation" r:id="rId3" imgW="889000" imgH="457200" progId="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997075" y="5349875"/>
          <a:ext cx="893763" cy="311150"/>
        </p:xfrm>
        <a:graphic>
          <a:graphicData uri="http://schemas.openxmlformats.org/presentationml/2006/ole">
            <p:oleObj spid="_x0000_s32786" name="Equation" r:id="rId4" imgW="507780" imgH="177723" progId="">
              <p:embed/>
            </p:oleObj>
          </a:graphicData>
        </a:graphic>
      </p:graphicFrame>
      <p:sp>
        <p:nvSpPr>
          <p:cNvPr id="5" name="Seta para baixo 4"/>
          <p:cNvSpPr>
            <a:spLocks noChangeArrowheads="1"/>
          </p:cNvSpPr>
          <p:nvPr/>
        </p:nvSpPr>
        <p:spPr bwMode="auto">
          <a:xfrm>
            <a:off x="2232025" y="4076700"/>
            <a:ext cx="341313" cy="550863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098675" y="4835525"/>
          <a:ext cx="714375" cy="311150"/>
        </p:xfrm>
        <a:graphic>
          <a:graphicData uri="http://schemas.openxmlformats.org/presentationml/2006/ole">
            <p:oleObj spid="_x0000_s32787" name="Equation" r:id="rId5" imgW="405872" imgH="177569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735138" y="3109913"/>
          <a:ext cx="1374775" cy="863600"/>
        </p:xfrm>
        <a:graphic>
          <a:graphicData uri="http://schemas.openxmlformats.org/presentationml/2006/ole">
            <p:oleObj spid="_x0000_s32788" name="Equation" r:id="rId6" imgW="723586" imgH="457002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633788" y="1795463"/>
          <a:ext cx="357187" cy="288925"/>
        </p:xfrm>
        <a:graphic>
          <a:graphicData uri="http://schemas.openxmlformats.org/presentationml/2006/ole">
            <p:oleObj spid="_x0000_s32789" name="Equation" r:id="rId7" imgW="203024" imgH="164957" progId="">
              <p:embed/>
            </p:oleObj>
          </a:graphicData>
        </a:graphic>
      </p:graphicFrame>
      <p:cxnSp>
        <p:nvCxnSpPr>
          <p:cNvPr id="9" name="Conector reto 8"/>
          <p:cNvCxnSpPr>
            <a:cxnSpLocks noChangeShapeType="1"/>
          </p:cNvCxnSpPr>
          <p:nvPr/>
        </p:nvCxnSpPr>
        <p:spPr bwMode="auto">
          <a:xfrm rot="5400000">
            <a:off x="3606800" y="2303463"/>
            <a:ext cx="3508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Conector reto 9"/>
          <p:cNvCxnSpPr>
            <a:cxnSpLocks noChangeShapeType="1"/>
          </p:cNvCxnSpPr>
          <p:nvPr/>
        </p:nvCxnSpPr>
        <p:spPr bwMode="auto">
          <a:xfrm rot="10800000">
            <a:off x="3503613" y="2470150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Elipse 10"/>
          <p:cNvSpPr>
            <a:spLocks noChangeArrowheads="1"/>
          </p:cNvSpPr>
          <p:nvPr/>
        </p:nvSpPr>
        <p:spPr bwMode="auto">
          <a:xfrm>
            <a:off x="1889125" y="2300288"/>
            <a:ext cx="376238" cy="354012"/>
          </a:xfrm>
          <a:prstGeom prst="ellips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222375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Vamos calcular </a:t>
            </a:r>
            <a:r>
              <a:rPr lang="pt-BR" sz="2000" dirty="0">
                <a:latin typeface="+mj-lt"/>
              </a:rPr>
              <a:t>o volume da caixa.</a:t>
            </a:r>
          </a:p>
        </p:txBody>
      </p:sp>
      <p:grpSp>
        <p:nvGrpSpPr>
          <p:cNvPr id="119933" name="Group 125"/>
          <p:cNvGrpSpPr>
            <a:grpSpLocks/>
          </p:cNvGrpSpPr>
          <p:nvPr/>
        </p:nvGrpSpPr>
        <p:grpSpPr bwMode="auto">
          <a:xfrm>
            <a:off x="5502920" y="1941314"/>
            <a:ext cx="2332037" cy="1011237"/>
            <a:chOff x="3152" y="2205"/>
            <a:chExt cx="1469" cy="63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9934" name="Freeform 126"/>
            <p:cNvSpPr>
              <a:spLocks/>
            </p:cNvSpPr>
            <p:nvPr/>
          </p:nvSpPr>
          <p:spPr bwMode="auto">
            <a:xfrm>
              <a:off x="3560" y="2205"/>
              <a:ext cx="1044" cy="227"/>
            </a:xfrm>
            <a:custGeom>
              <a:avLst/>
              <a:gdLst>
                <a:gd name="T0" fmla="*/ 0 w 1044"/>
                <a:gd name="T1" fmla="*/ 0 h 227"/>
                <a:gd name="T2" fmla="*/ 0 w 1044"/>
                <a:gd name="T3" fmla="*/ 227 h 227"/>
                <a:gd name="T4" fmla="*/ 1044 w 1044"/>
                <a:gd name="T5" fmla="*/ 227 h 227"/>
                <a:gd name="T6" fmla="*/ 1044 w 1044"/>
                <a:gd name="T7" fmla="*/ 0 h 227"/>
                <a:gd name="T8" fmla="*/ 0 w 1044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227">
                  <a:moveTo>
                    <a:pt x="0" y="0"/>
                  </a:moveTo>
                  <a:lnTo>
                    <a:pt x="0" y="227"/>
                  </a:lnTo>
                  <a:lnTo>
                    <a:pt x="1044" y="227"/>
                  </a:lnTo>
                  <a:lnTo>
                    <a:pt x="104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35" name="Freeform 127"/>
            <p:cNvSpPr>
              <a:spLocks/>
            </p:cNvSpPr>
            <p:nvPr/>
          </p:nvSpPr>
          <p:spPr bwMode="auto">
            <a:xfrm>
              <a:off x="3152" y="2205"/>
              <a:ext cx="408" cy="631"/>
            </a:xfrm>
            <a:custGeom>
              <a:avLst/>
              <a:gdLst>
                <a:gd name="T0" fmla="*/ 7 w 408"/>
                <a:gd name="T1" fmla="*/ 631 h 631"/>
                <a:gd name="T2" fmla="*/ 7 w 408"/>
                <a:gd name="T3" fmla="*/ 613 h 631"/>
                <a:gd name="T4" fmla="*/ 0 w 408"/>
                <a:gd name="T5" fmla="*/ 408 h 631"/>
                <a:gd name="T6" fmla="*/ 408 w 408"/>
                <a:gd name="T7" fmla="*/ 0 h 631"/>
                <a:gd name="T8" fmla="*/ 408 w 408"/>
                <a:gd name="T9" fmla="*/ 227 h 631"/>
                <a:gd name="T10" fmla="*/ 7 w 408"/>
                <a:gd name="T11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631">
                  <a:moveTo>
                    <a:pt x="7" y="631"/>
                  </a:moveTo>
                  <a:cubicBezTo>
                    <a:pt x="7" y="625"/>
                    <a:pt x="7" y="619"/>
                    <a:pt x="7" y="613"/>
                  </a:cubicBezTo>
                  <a:lnTo>
                    <a:pt x="0" y="408"/>
                  </a:lnTo>
                  <a:lnTo>
                    <a:pt x="408" y="0"/>
                  </a:lnTo>
                  <a:lnTo>
                    <a:pt x="408" y="227"/>
                  </a:lnTo>
                  <a:lnTo>
                    <a:pt x="7" y="6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36" name="Freeform 128"/>
            <p:cNvSpPr>
              <a:spLocks/>
            </p:cNvSpPr>
            <p:nvPr/>
          </p:nvSpPr>
          <p:spPr bwMode="auto">
            <a:xfrm>
              <a:off x="3152" y="2432"/>
              <a:ext cx="1452" cy="408"/>
            </a:xfrm>
            <a:custGeom>
              <a:avLst/>
              <a:gdLst>
                <a:gd name="T0" fmla="*/ 0 w 1452"/>
                <a:gd name="T1" fmla="*/ 408 h 408"/>
                <a:gd name="T2" fmla="*/ 408 w 1452"/>
                <a:gd name="T3" fmla="*/ 0 h 408"/>
                <a:gd name="T4" fmla="*/ 1452 w 1452"/>
                <a:gd name="T5" fmla="*/ 0 h 408"/>
                <a:gd name="T6" fmla="*/ 1063 w 1452"/>
                <a:gd name="T7" fmla="*/ 398 h 408"/>
                <a:gd name="T8" fmla="*/ 0 w 1452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408">
                  <a:moveTo>
                    <a:pt x="0" y="408"/>
                  </a:moveTo>
                  <a:lnTo>
                    <a:pt x="408" y="0"/>
                  </a:lnTo>
                  <a:lnTo>
                    <a:pt x="1452" y="0"/>
                  </a:lnTo>
                  <a:lnTo>
                    <a:pt x="1063" y="398"/>
                  </a:lnTo>
                  <a:lnTo>
                    <a:pt x="0" y="40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37" name="Line 129"/>
            <p:cNvSpPr>
              <a:spLocks noChangeShapeType="1"/>
            </p:cNvSpPr>
            <p:nvPr/>
          </p:nvSpPr>
          <p:spPr bwMode="auto">
            <a:xfrm flipV="1">
              <a:off x="3152" y="2205"/>
              <a:ext cx="408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38" name="Line 130"/>
            <p:cNvSpPr>
              <a:spLocks noChangeShapeType="1"/>
            </p:cNvSpPr>
            <p:nvPr/>
          </p:nvSpPr>
          <p:spPr bwMode="auto">
            <a:xfrm flipV="1">
              <a:off x="3162" y="2423"/>
              <a:ext cx="408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39" name="Line 131"/>
            <p:cNvSpPr>
              <a:spLocks noChangeShapeType="1"/>
            </p:cNvSpPr>
            <p:nvPr/>
          </p:nvSpPr>
          <p:spPr bwMode="auto">
            <a:xfrm>
              <a:off x="3560" y="2205"/>
              <a:ext cx="104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0" name="Line 132"/>
            <p:cNvSpPr>
              <a:spLocks noChangeShapeType="1"/>
            </p:cNvSpPr>
            <p:nvPr/>
          </p:nvSpPr>
          <p:spPr bwMode="auto">
            <a:xfrm>
              <a:off x="3566" y="2205"/>
              <a:ext cx="0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1" name="Line 133"/>
            <p:cNvSpPr>
              <a:spLocks noChangeShapeType="1"/>
            </p:cNvSpPr>
            <p:nvPr/>
          </p:nvSpPr>
          <p:spPr bwMode="auto">
            <a:xfrm>
              <a:off x="3563" y="2432"/>
              <a:ext cx="104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2" name="Freeform 134"/>
            <p:cNvSpPr>
              <a:spLocks/>
            </p:cNvSpPr>
            <p:nvPr/>
          </p:nvSpPr>
          <p:spPr bwMode="auto">
            <a:xfrm>
              <a:off x="4224" y="2205"/>
              <a:ext cx="387" cy="616"/>
            </a:xfrm>
            <a:custGeom>
              <a:avLst/>
              <a:gdLst>
                <a:gd name="T0" fmla="*/ 380 w 387"/>
                <a:gd name="T1" fmla="*/ 0 h 616"/>
                <a:gd name="T2" fmla="*/ 381 w 387"/>
                <a:gd name="T3" fmla="*/ 235 h 616"/>
                <a:gd name="T4" fmla="*/ 0 w 387"/>
                <a:gd name="T5" fmla="*/ 616 h 616"/>
                <a:gd name="T6" fmla="*/ 0 w 387"/>
                <a:gd name="T7" fmla="*/ 400 h 616"/>
                <a:gd name="T8" fmla="*/ 387 w 387"/>
                <a:gd name="T9" fmla="*/ 19 h 616"/>
                <a:gd name="T10" fmla="*/ 380 w 387"/>
                <a:gd name="T1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616">
                  <a:moveTo>
                    <a:pt x="380" y="0"/>
                  </a:moveTo>
                  <a:lnTo>
                    <a:pt x="381" y="235"/>
                  </a:lnTo>
                  <a:lnTo>
                    <a:pt x="0" y="616"/>
                  </a:lnTo>
                  <a:lnTo>
                    <a:pt x="0" y="400"/>
                  </a:lnTo>
                  <a:lnTo>
                    <a:pt x="387" y="19"/>
                  </a:lnTo>
                  <a:lnTo>
                    <a:pt x="38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3" name="Line 135"/>
            <p:cNvSpPr>
              <a:spLocks noChangeShapeType="1"/>
            </p:cNvSpPr>
            <p:nvPr/>
          </p:nvSpPr>
          <p:spPr bwMode="auto">
            <a:xfrm flipV="1">
              <a:off x="4208" y="2214"/>
              <a:ext cx="408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4" name="Line 136"/>
            <p:cNvSpPr>
              <a:spLocks noChangeShapeType="1"/>
            </p:cNvSpPr>
            <p:nvPr/>
          </p:nvSpPr>
          <p:spPr bwMode="auto">
            <a:xfrm flipV="1">
              <a:off x="4213" y="2434"/>
              <a:ext cx="408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5" name="Line 137"/>
            <p:cNvSpPr>
              <a:spLocks noChangeShapeType="1"/>
            </p:cNvSpPr>
            <p:nvPr/>
          </p:nvSpPr>
          <p:spPr bwMode="auto">
            <a:xfrm>
              <a:off x="4616" y="2208"/>
              <a:ext cx="0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19946" name="Rectangle 138"/>
            <p:cNvSpPr>
              <a:spLocks noChangeArrowheads="1"/>
            </p:cNvSpPr>
            <p:nvPr/>
          </p:nvSpPr>
          <p:spPr bwMode="auto">
            <a:xfrm>
              <a:off x="3152" y="2613"/>
              <a:ext cx="1061" cy="2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</p:grpSp>
      <p:sp>
        <p:nvSpPr>
          <p:cNvPr id="119947" name="Text Box 139"/>
          <p:cNvSpPr txBox="1">
            <a:spLocks noChangeArrowheads="1"/>
          </p:cNvSpPr>
          <p:nvPr/>
        </p:nvSpPr>
        <p:spPr bwMode="auto">
          <a:xfrm>
            <a:off x="5200650" y="2566988"/>
            <a:ext cx="295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x</a:t>
            </a:r>
          </a:p>
        </p:txBody>
      </p:sp>
      <p:sp>
        <p:nvSpPr>
          <p:cNvPr id="119948" name="Text Box 140"/>
          <p:cNvSpPr txBox="1">
            <a:spLocks noChangeArrowheads="1"/>
          </p:cNvSpPr>
          <p:nvPr/>
        </p:nvSpPr>
        <p:spPr bwMode="auto">
          <a:xfrm>
            <a:off x="5891213" y="2955925"/>
            <a:ext cx="928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28 – 2x</a:t>
            </a:r>
          </a:p>
        </p:txBody>
      </p:sp>
      <p:sp>
        <p:nvSpPr>
          <p:cNvPr id="119949" name="Text Box 141"/>
          <p:cNvSpPr txBox="1">
            <a:spLocks noChangeArrowheads="1"/>
          </p:cNvSpPr>
          <p:nvPr/>
        </p:nvSpPr>
        <p:spPr bwMode="auto">
          <a:xfrm>
            <a:off x="7531100" y="2501900"/>
            <a:ext cx="928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18 – 2x</a:t>
            </a:r>
          </a:p>
        </p:txBody>
      </p:sp>
      <p:sp>
        <p:nvSpPr>
          <p:cNvPr id="119950" name="Text Box 142"/>
          <p:cNvSpPr txBox="1">
            <a:spLocks noChangeArrowheads="1"/>
          </p:cNvSpPr>
          <p:nvPr/>
        </p:nvSpPr>
        <p:spPr bwMode="auto">
          <a:xfrm>
            <a:off x="1271588" y="3860800"/>
            <a:ext cx="11541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latin typeface="+mj-lt"/>
              </a:rPr>
              <a:t>V = A</a:t>
            </a:r>
            <a:r>
              <a:rPr lang="pt-BR" sz="2000" baseline="-25000">
                <a:latin typeface="+mj-lt"/>
              </a:rPr>
              <a:t>B</a:t>
            </a:r>
            <a:r>
              <a:rPr lang="pt-BR" sz="2000">
                <a:latin typeface="+mj-lt"/>
              </a:rPr>
              <a:t> . h</a:t>
            </a:r>
          </a:p>
        </p:txBody>
      </p:sp>
      <p:sp>
        <p:nvSpPr>
          <p:cNvPr id="119951" name="Text Box 143"/>
          <p:cNvSpPr txBox="1">
            <a:spLocks noChangeArrowheads="1"/>
          </p:cNvSpPr>
          <p:nvPr/>
        </p:nvSpPr>
        <p:spPr bwMode="auto">
          <a:xfrm>
            <a:off x="1258888" y="4364038"/>
            <a:ext cx="3362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 = (28 – 2x).(18 – 2x).x</a:t>
            </a:r>
            <a:endParaRPr lang="pt-BR" sz="2000" baseline="30000" dirty="0">
              <a:latin typeface="+mj-lt"/>
            </a:endParaRPr>
          </a:p>
        </p:txBody>
      </p:sp>
      <p:sp>
        <p:nvSpPr>
          <p:cNvPr id="119953" name="Text Box 145"/>
          <p:cNvSpPr txBox="1">
            <a:spLocks noChangeArrowheads="1"/>
          </p:cNvSpPr>
          <p:nvPr/>
        </p:nvSpPr>
        <p:spPr bwMode="auto">
          <a:xfrm>
            <a:off x="1258888" y="4868863"/>
            <a:ext cx="3094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 = (504 – 56x </a:t>
            </a:r>
            <a:r>
              <a:rPr lang="pt-BR" sz="2000" dirty="0"/>
              <a:t>–</a:t>
            </a:r>
            <a:r>
              <a:rPr lang="pt-BR" sz="2000" dirty="0">
                <a:latin typeface="+mj-lt"/>
              </a:rPr>
              <a:t> 36x + 4x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).x</a:t>
            </a:r>
          </a:p>
        </p:txBody>
      </p:sp>
      <p:sp>
        <p:nvSpPr>
          <p:cNvPr id="119954" name="Text Box 146"/>
          <p:cNvSpPr txBox="1">
            <a:spLocks noChangeArrowheads="1"/>
          </p:cNvSpPr>
          <p:nvPr/>
        </p:nvSpPr>
        <p:spPr bwMode="auto">
          <a:xfrm>
            <a:off x="1258888" y="5335588"/>
            <a:ext cx="2479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 = (504 – 92x + 4x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).x</a:t>
            </a:r>
          </a:p>
        </p:txBody>
      </p:sp>
      <p:sp>
        <p:nvSpPr>
          <p:cNvPr id="119955" name="Text Box 147"/>
          <p:cNvSpPr txBox="1">
            <a:spLocks noChangeArrowheads="1"/>
          </p:cNvSpPr>
          <p:nvPr/>
        </p:nvSpPr>
        <p:spPr bwMode="auto">
          <a:xfrm>
            <a:off x="5381625" y="3865563"/>
            <a:ext cx="963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 = 800</a:t>
            </a:r>
          </a:p>
        </p:txBody>
      </p:sp>
      <p:sp>
        <p:nvSpPr>
          <p:cNvPr id="119956" name="Text Box 148"/>
          <p:cNvSpPr txBox="1">
            <a:spLocks noChangeArrowheads="1"/>
          </p:cNvSpPr>
          <p:nvPr/>
        </p:nvSpPr>
        <p:spPr bwMode="auto">
          <a:xfrm>
            <a:off x="5356225" y="4394200"/>
            <a:ext cx="2646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4x</a:t>
            </a:r>
            <a:r>
              <a:rPr lang="pt-BR" sz="2000" baseline="30000" dirty="0">
                <a:latin typeface="+mj-lt"/>
              </a:rPr>
              <a:t>3</a:t>
            </a:r>
            <a:r>
              <a:rPr lang="pt-BR" sz="2000" dirty="0">
                <a:latin typeface="+mj-lt"/>
              </a:rPr>
              <a:t> – 92x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 + 504x = 800 </a:t>
            </a:r>
          </a:p>
        </p:txBody>
      </p:sp>
      <p:sp>
        <p:nvSpPr>
          <p:cNvPr id="119957" name="Text Box 149"/>
          <p:cNvSpPr txBox="1">
            <a:spLocks noChangeArrowheads="1"/>
          </p:cNvSpPr>
          <p:nvPr/>
        </p:nvSpPr>
        <p:spPr bwMode="auto">
          <a:xfrm>
            <a:off x="5353050" y="4933950"/>
            <a:ext cx="301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4x</a:t>
            </a:r>
            <a:r>
              <a:rPr lang="pt-BR" sz="2000" baseline="30000" dirty="0">
                <a:latin typeface="+mj-lt"/>
              </a:rPr>
              <a:t>3</a:t>
            </a:r>
            <a:r>
              <a:rPr lang="pt-BR" sz="2000" dirty="0">
                <a:latin typeface="+mj-lt"/>
              </a:rPr>
              <a:t> – 92x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 + 504x – 800 = 0 </a:t>
            </a:r>
          </a:p>
        </p:txBody>
      </p:sp>
      <p:sp>
        <p:nvSpPr>
          <p:cNvPr id="119958" name="Text Box 150"/>
          <p:cNvSpPr txBox="1">
            <a:spLocks noChangeArrowheads="1"/>
          </p:cNvSpPr>
          <p:nvPr/>
        </p:nvSpPr>
        <p:spPr bwMode="auto">
          <a:xfrm>
            <a:off x="8294688" y="4921250"/>
            <a:ext cx="598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(: 4)</a:t>
            </a:r>
          </a:p>
        </p:txBody>
      </p:sp>
      <p:sp>
        <p:nvSpPr>
          <p:cNvPr id="119959" name="Text Box 151"/>
          <p:cNvSpPr txBox="1">
            <a:spLocks noChangeArrowheads="1"/>
          </p:cNvSpPr>
          <p:nvPr/>
        </p:nvSpPr>
        <p:spPr bwMode="auto">
          <a:xfrm>
            <a:off x="5353050" y="5581650"/>
            <a:ext cx="2889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2000" baseline="30000" dirty="0">
                <a:solidFill>
                  <a:srgbClr val="FF0000"/>
                </a:solidFill>
                <a:latin typeface="+mj-lt"/>
              </a:rPr>
              <a:t>3</a:t>
            </a:r>
            <a:r>
              <a:rPr lang="pt-BR" sz="2000" dirty="0">
                <a:solidFill>
                  <a:srgbClr val="FF0000"/>
                </a:solidFill>
                <a:latin typeface="+mj-lt"/>
              </a:rPr>
              <a:t> – 23x</a:t>
            </a:r>
            <a:r>
              <a:rPr lang="pt-BR" sz="20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+mj-lt"/>
              </a:rPr>
              <a:t> + 126x – 200 = 0 </a:t>
            </a:r>
          </a:p>
        </p:txBody>
      </p:sp>
      <p:sp>
        <p:nvSpPr>
          <p:cNvPr id="92" name="AutoShape 36"/>
          <p:cNvSpPr>
            <a:spLocks noChangeArrowheads="1"/>
          </p:cNvSpPr>
          <p:nvPr/>
        </p:nvSpPr>
        <p:spPr bwMode="auto">
          <a:xfrm>
            <a:off x="4260850" y="2330450"/>
            <a:ext cx="574675" cy="257175"/>
          </a:xfrm>
          <a:prstGeom prst="rightArrow">
            <a:avLst>
              <a:gd name="adj1" fmla="val 50000"/>
              <a:gd name="adj2" fmla="val 5586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grpSp>
        <p:nvGrpSpPr>
          <p:cNvPr id="93" name="Grupo 92"/>
          <p:cNvGrpSpPr>
            <a:grpSpLocks/>
          </p:cNvGrpSpPr>
          <p:nvPr/>
        </p:nvGrpSpPr>
        <p:grpSpPr bwMode="auto">
          <a:xfrm>
            <a:off x="395288" y="1435100"/>
            <a:ext cx="3279775" cy="2332038"/>
            <a:chOff x="-295626" y="2564904"/>
            <a:chExt cx="4102451" cy="2843125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784593" y="2638450"/>
              <a:ext cx="2994432" cy="23031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3475213" y="4651281"/>
              <a:ext cx="313740" cy="313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86579" y="4649346"/>
              <a:ext cx="315727" cy="313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3493085" y="2613290"/>
              <a:ext cx="313740" cy="313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84593" y="2619096"/>
              <a:ext cx="315725" cy="313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99" name="Text Box 37"/>
            <p:cNvSpPr txBox="1">
              <a:spLocks noChangeArrowheads="1"/>
            </p:cNvSpPr>
            <p:nvPr/>
          </p:nvSpPr>
          <p:spPr bwMode="auto">
            <a:xfrm>
              <a:off x="-295626" y="3573256"/>
              <a:ext cx="1020649" cy="48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18 cm</a:t>
              </a:r>
            </a:p>
          </p:txBody>
        </p:sp>
        <p:sp>
          <p:nvSpPr>
            <p:cNvPr id="100" name="Text Box 38"/>
            <p:cNvSpPr txBox="1">
              <a:spLocks noChangeArrowheads="1"/>
            </p:cNvSpPr>
            <p:nvPr/>
          </p:nvSpPr>
          <p:spPr bwMode="auto">
            <a:xfrm>
              <a:off x="1775456" y="4920304"/>
              <a:ext cx="1022635" cy="48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28 cm</a:t>
              </a:r>
            </a:p>
          </p:txBody>
        </p:sp>
        <p:sp>
          <p:nvSpPr>
            <p:cNvPr id="101" name="Text Box 39"/>
            <p:cNvSpPr txBox="1">
              <a:spLocks noChangeArrowheads="1"/>
            </p:cNvSpPr>
            <p:nvPr/>
          </p:nvSpPr>
          <p:spPr bwMode="auto">
            <a:xfrm>
              <a:off x="800479" y="4242909"/>
              <a:ext cx="295868" cy="400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x</a:t>
              </a:r>
            </a:p>
          </p:txBody>
        </p:sp>
        <p:sp>
          <p:nvSpPr>
            <p:cNvPr id="102" name="Text Box 40"/>
            <p:cNvSpPr txBox="1">
              <a:spLocks noChangeArrowheads="1"/>
            </p:cNvSpPr>
            <p:nvPr/>
          </p:nvSpPr>
          <p:spPr bwMode="auto">
            <a:xfrm>
              <a:off x="1060605" y="4521609"/>
              <a:ext cx="293883" cy="400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x</a:t>
              </a:r>
            </a:p>
          </p:txBody>
        </p:sp>
        <p:sp>
          <p:nvSpPr>
            <p:cNvPr id="103" name="Text Box 41"/>
            <p:cNvSpPr txBox="1">
              <a:spLocks noChangeArrowheads="1"/>
            </p:cNvSpPr>
            <p:nvPr/>
          </p:nvSpPr>
          <p:spPr bwMode="auto">
            <a:xfrm>
              <a:off x="3171402" y="4506126"/>
              <a:ext cx="293883" cy="400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x</a:t>
              </a:r>
            </a:p>
          </p:txBody>
        </p:sp>
        <p:sp>
          <p:nvSpPr>
            <p:cNvPr id="104" name="Text Box 42"/>
            <p:cNvSpPr txBox="1">
              <a:spLocks noChangeArrowheads="1"/>
            </p:cNvSpPr>
            <p:nvPr/>
          </p:nvSpPr>
          <p:spPr bwMode="auto">
            <a:xfrm>
              <a:off x="3467270" y="4242909"/>
              <a:ext cx="295870" cy="400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latin typeface="+mj-lt"/>
                </a:rPr>
                <a:t>x</a:t>
              </a:r>
            </a:p>
          </p:txBody>
        </p:sp>
        <p:sp>
          <p:nvSpPr>
            <p:cNvPr id="105" name="Text Box 43"/>
            <p:cNvSpPr txBox="1">
              <a:spLocks noChangeArrowheads="1"/>
            </p:cNvSpPr>
            <p:nvPr/>
          </p:nvSpPr>
          <p:spPr bwMode="auto">
            <a:xfrm>
              <a:off x="3479184" y="2853281"/>
              <a:ext cx="293883" cy="400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>
                  <a:latin typeface="+mj-lt"/>
                </a:rPr>
                <a:t>x</a:t>
              </a:r>
            </a:p>
          </p:txBody>
        </p:sp>
        <p:sp>
          <p:nvSpPr>
            <p:cNvPr id="106" name="Text Box 44"/>
            <p:cNvSpPr txBox="1">
              <a:spLocks noChangeArrowheads="1"/>
            </p:cNvSpPr>
            <p:nvPr/>
          </p:nvSpPr>
          <p:spPr bwMode="auto">
            <a:xfrm>
              <a:off x="3189272" y="2564904"/>
              <a:ext cx="295870" cy="400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>
                  <a:latin typeface="+mj-lt"/>
                </a:rPr>
                <a:t>x</a:t>
              </a:r>
            </a:p>
          </p:txBody>
        </p:sp>
        <p:sp>
          <p:nvSpPr>
            <p:cNvPr id="107" name="Text Box 45"/>
            <p:cNvSpPr txBox="1">
              <a:spLocks noChangeArrowheads="1"/>
            </p:cNvSpPr>
            <p:nvPr/>
          </p:nvSpPr>
          <p:spPr bwMode="auto">
            <a:xfrm>
              <a:off x="1078477" y="2564904"/>
              <a:ext cx="293883" cy="400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>
                  <a:latin typeface="+mj-lt"/>
                </a:rPr>
                <a:t>x</a:t>
              </a:r>
            </a:p>
          </p:txBody>
        </p:sp>
        <p:sp>
          <p:nvSpPr>
            <p:cNvPr id="108" name="Text Box 46"/>
            <p:cNvSpPr txBox="1">
              <a:spLocks noChangeArrowheads="1"/>
            </p:cNvSpPr>
            <p:nvPr/>
          </p:nvSpPr>
          <p:spPr bwMode="auto">
            <a:xfrm>
              <a:off x="800479" y="2861023"/>
              <a:ext cx="295868" cy="398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>
                  <a:latin typeface="+mj-lt"/>
                </a:rPr>
                <a:t>x</a:t>
              </a:r>
            </a:p>
          </p:txBody>
        </p:sp>
      </p:grpSp>
      <p:sp>
        <p:nvSpPr>
          <p:cNvPr id="109" name="Text Box 146"/>
          <p:cNvSpPr txBox="1">
            <a:spLocks noChangeArrowheads="1"/>
          </p:cNvSpPr>
          <p:nvPr/>
        </p:nvSpPr>
        <p:spPr bwMode="auto">
          <a:xfrm>
            <a:off x="1258888" y="5765800"/>
            <a:ext cx="24241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 = 504x – 92x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 + 4x</a:t>
            </a:r>
            <a:r>
              <a:rPr lang="pt-BR" sz="2000" baseline="30000" dirty="0">
                <a:latin typeface="+mj-lt"/>
              </a:rPr>
              <a:t>3</a:t>
            </a:r>
            <a:endParaRPr lang="pt-BR" sz="2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9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9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9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19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19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19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19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19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19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19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19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19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19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19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19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119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119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119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947" grpId="0"/>
      <p:bldP spid="119948" grpId="0"/>
      <p:bldP spid="119949" grpId="0"/>
      <p:bldP spid="119950" grpId="0"/>
      <p:bldP spid="119951" grpId="0"/>
      <p:bldP spid="119953" grpId="0"/>
      <p:bldP spid="119954" grpId="0"/>
      <p:bldP spid="119955" grpId="0"/>
      <p:bldP spid="119956" grpId="0"/>
      <p:bldP spid="119957" grpId="0"/>
      <p:bldP spid="119958" grpId="0"/>
      <p:bldP spid="119959" grpId="0"/>
      <p:bldP spid="92" grpId="0" animBg="1"/>
      <p:bldP spid="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360363" y="2060575"/>
            <a:ext cx="83153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Se um polinômio </a:t>
            </a:r>
            <a:r>
              <a:rPr lang="pt-BR" sz="2200" b="1" i="1" kern="0" dirty="0">
                <a:latin typeface="+mj-lt"/>
              </a:rPr>
              <a:t>P</a:t>
            </a:r>
            <a:r>
              <a:rPr lang="pt-BR" sz="2200" b="1" kern="0" dirty="0">
                <a:latin typeface="+mj-lt"/>
              </a:rPr>
              <a:t>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)  dividido por (</a:t>
            </a:r>
            <a:r>
              <a:rPr lang="pt-BR" sz="2200" b="1" i="1" kern="0" dirty="0">
                <a:latin typeface="+mj-lt"/>
              </a:rPr>
              <a:t>x - </a:t>
            </a:r>
            <a:r>
              <a:rPr lang="pt-BR" sz="2200" b="1" kern="0" dirty="0">
                <a:latin typeface="+mj-lt"/>
              </a:rPr>
              <a:t>1) deixa resto 2 e dividido por (</a:t>
            </a:r>
            <a:r>
              <a:rPr lang="pt-BR" sz="2200" b="1" i="1" kern="0" dirty="0">
                <a:latin typeface="+mj-lt"/>
              </a:rPr>
              <a:t>x - </a:t>
            </a:r>
            <a:r>
              <a:rPr lang="pt-BR" sz="2200" b="1" kern="0" dirty="0">
                <a:latin typeface="+mj-lt"/>
              </a:rPr>
              <a:t>2) deixa resto 1, qual é o resto da divisão de </a:t>
            </a:r>
            <a:r>
              <a:rPr lang="pt-BR" sz="2200" b="1" i="1" kern="0" dirty="0">
                <a:latin typeface="+mj-lt"/>
              </a:rPr>
              <a:t>P</a:t>
            </a:r>
            <a:r>
              <a:rPr lang="pt-BR" sz="2200" b="1" kern="0" dirty="0">
                <a:latin typeface="+mj-lt"/>
              </a:rPr>
              <a:t>(</a:t>
            </a:r>
            <a:r>
              <a:rPr lang="pt-BR" sz="2200" b="1" i="1" kern="0" dirty="0">
                <a:latin typeface="+mj-lt"/>
              </a:rPr>
              <a:t>x</a:t>
            </a:r>
            <a:r>
              <a:rPr lang="pt-BR" sz="2200" b="1" kern="0" dirty="0">
                <a:latin typeface="+mj-lt"/>
              </a:rPr>
              <a:t>)  pelo produto (</a:t>
            </a:r>
            <a:r>
              <a:rPr lang="pt-BR" sz="2200" b="1" i="1" kern="0" dirty="0">
                <a:latin typeface="+mj-lt"/>
              </a:rPr>
              <a:t>x - </a:t>
            </a:r>
            <a:r>
              <a:rPr lang="pt-BR" sz="2200" b="1" kern="0" dirty="0">
                <a:latin typeface="+mj-lt"/>
              </a:rPr>
              <a:t>1).(</a:t>
            </a:r>
            <a:r>
              <a:rPr lang="pt-BR" sz="2200" b="1" i="1" kern="0" dirty="0">
                <a:latin typeface="+mj-lt"/>
              </a:rPr>
              <a:t>x - </a:t>
            </a:r>
            <a:r>
              <a:rPr lang="pt-BR" sz="2200" b="1" kern="0" dirty="0">
                <a:latin typeface="+mj-lt"/>
              </a:rPr>
              <a:t>2)?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381000" y="3278188"/>
            <a:ext cx="82946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Observe que:</a:t>
            </a:r>
            <a:endParaRPr lang="pt-BR" sz="1200" kern="0" dirty="0">
              <a:latin typeface="+mj-lt"/>
            </a:endParaRPr>
          </a:p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pt-BR" sz="1200" kern="0" dirty="0">
              <a:latin typeface="+mj-lt"/>
            </a:endParaRPr>
          </a:p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1) A partir da leitura do enunciado podemos concluir que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(1) = 2  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(2) = 1.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81000" y="4735513"/>
            <a:ext cx="8294688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2) O resto da divisão de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) por (</a:t>
            </a:r>
            <a:r>
              <a:rPr lang="pt-BR" sz="2200" i="1" kern="0" dirty="0">
                <a:latin typeface="+mj-lt"/>
              </a:rPr>
              <a:t>x - </a:t>
            </a:r>
            <a:r>
              <a:rPr lang="pt-BR" sz="2200" kern="0" dirty="0">
                <a:latin typeface="+mj-lt"/>
              </a:rPr>
              <a:t>1).(</a:t>
            </a:r>
            <a:r>
              <a:rPr lang="pt-BR" sz="2200" i="1" kern="0" dirty="0">
                <a:latin typeface="+mj-lt"/>
              </a:rPr>
              <a:t>x - </a:t>
            </a:r>
            <a:r>
              <a:rPr lang="pt-BR" sz="2200" kern="0" dirty="0">
                <a:latin typeface="+mj-lt"/>
              </a:rPr>
              <a:t>2) é um polinômio do tipo </a:t>
            </a:r>
            <a:r>
              <a:rPr lang="pt-BR" sz="2200" i="1" kern="0" dirty="0">
                <a:latin typeface="+mj-lt"/>
              </a:rPr>
              <a:t>R</a:t>
            </a:r>
            <a:r>
              <a:rPr lang="pt-BR" sz="2200" kern="0" dirty="0">
                <a:latin typeface="+mj-lt"/>
              </a:rPr>
              <a:t>(</a:t>
            </a:r>
            <a:r>
              <a:rPr lang="pt-BR" sz="2200" i="1" kern="0" dirty="0">
                <a:latin typeface="+mj-lt"/>
              </a:rPr>
              <a:t>x</a:t>
            </a:r>
            <a:r>
              <a:rPr lang="pt-BR" sz="2200" kern="0" dirty="0">
                <a:latin typeface="+mj-lt"/>
              </a:rPr>
              <a:t>) = </a:t>
            </a:r>
            <a:r>
              <a:rPr lang="pt-BR" sz="2200" i="1" kern="0" dirty="0" err="1">
                <a:latin typeface="+mj-lt"/>
              </a:rPr>
              <a:t>ax</a:t>
            </a:r>
            <a:r>
              <a:rPr lang="pt-BR" sz="2200" kern="0" dirty="0">
                <a:latin typeface="+mj-lt"/>
              </a:rPr>
              <a:t> + </a:t>
            </a:r>
            <a:r>
              <a:rPr lang="pt-BR" sz="2200" i="1" kern="0" dirty="0">
                <a:latin typeface="+mj-lt"/>
              </a:rPr>
              <a:t>b</a:t>
            </a:r>
            <a:r>
              <a:rPr lang="pt-BR" sz="2200" kern="0" dirty="0">
                <a:latin typeface="+mj-lt"/>
              </a:rPr>
              <a:t>, pois se o divisor tem grau 2, o resto, no máximo, terá grau 1.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63713" y="1579563"/>
          <a:ext cx="4189412" cy="481012"/>
        </p:xfrm>
        <a:graphic>
          <a:graphicData uri="http://schemas.openxmlformats.org/presentationml/2006/ole">
            <p:oleObj spid="_x0000_s34839" name="Equation" r:id="rId3" imgW="2209800" imgH="254000" progId="">
              <p:embed/>
            </p:oleObj>
          </a:graphicData>
        </a:graphic>
      </p:graphicFrame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336550" y="1341438"/>
            <a:ext cx="14271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Então: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36550" y="2211388"/>
            <a:ext cx="8915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A partir da informação de que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(1) = 2  e </a:t>
            </a:r>
            <a:r>
              <a:rPr lang="pt-BR" sz="2200" i="1" kern="0" dirty="0">
                <a:latin typeface="+mj-lt"/>
              </a:rPr>
              <a:t>P</a:t>
            </a:r>
            <a:r>
              <a:rPr lang="pt-BR" sz="2200" kern="0" dirty="0">
                <a:latin typeface="+mj-lt"/>
              </a:rPr>
              <a:t>(2) = 1, obtemos: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9363" y="2805113"/>
          <a:ext cx="4189412" cy="479425"/>
        </p:xfrm>
        <a:graphic>
          <a:graphicData uri="http://schemas.openxmlformats.org/presentationml/2006/ole">
            <p:oleObj spid="_x0000_s34840" name="Equation" r:id="rId4" imgW="2209800" imgH="2540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58950" y="5167313"/>
          <a:ext cx="1084263" cy="334962"/>
        </p:xfrm>
        <a:graphic>
          <a:graphicData uri="http://schemas.openxmlformats.org/presentationml/2006/ole">
            <p:oleObj spid="_x0000_s34841" name="Equation" r:id="rId5" imgW="571004" imgH="177646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65138" y="3454400"/>
          <a:ext cx="3746500" cy="444500"/>
        </p:xfrm>
        <a:graphic>
          <a:graphicData uri="http://schemas.openxmlformats.org/presentationml/2006/ole">
            <p:oleObj spid="_x0000_s34842" name="Equation" r:id="rId6" imgW="2133600" imgH="254000" progId="">
              <p:embed/>
            </p:oleObj>
          </a:graphicData>
        </a:graphic>
      </p:graphicFrame>
      <p:sp>
        <p:nvSpPr>
          <p:cNvPr id="8" name="Seta para baixo 7"/>
          <p:cNvSpPr>
            <a:spLocks noChangeArrowheads="1"/>
          </p:cNvSpPr>
          <p:nvPr/>
        </p:nvSpPr>
        <p:spPr bwMode="auto">
          <a:xfrm>
            <a:off x="2039938" y="4557713"/>
            <a:ext cx="374650" cy="500062"/>
          </a:xfrm>
          <a:prstGeom prst="downArrow">
            <a:avLst>
              <a:gd name="adj1" fmla="val 50000"/>
              <a:gd name="adj2" fmla="val 50139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727200" y="4114800"/>
          <a:ext cx="1004888" cy="311150"/>
        </p:xfrm>
        <a:graphic>
          <a:graphicData uri="http://schemas.openxmlformats.org/presentationml/2006/ole">
            <p:oleObj spid="_x0000_s34843" name="Equation" r:id="rId7" imgW="571004" imgH="177646" progId="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861050" y="5170488"/>
          <a:ext cx="1181100" cy="334962"/>
        </p:xfrm>
        <a:graphic>
          <a:graphicData uri="http://schemas.openxmlformats.org/presentationml/2006/ole">
            <p:oleObj spid="_x0000_s34844" name="Equation" r:id="rId8" imgW="621760" imgH="177646" progId="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684713" y="3457575"/>
          <a:ext cx="3990975" cy="444500"/>
        </p:xfrm>
        <a:graphic>
          <a:graphicData uri="http://schemas.openxmlformats.org/presentationml/2006/ole">
            <p:oleObj spid="_x0000_s34845" name="Equation" r:id="rId9" imgW="2273300" imgH="254000" progId="">
              <p:embed/>
            </p:oleObj>
          </a:graphicData>
        </a:graphic>
      </p:graphicFrame>
      <p:sp>
        <p:nvSpPr>
          <p:cNvPr id="12" name="Seta para baixo 11"/>
          <p:cNvSpPr>
            <a:spLocks noChangeArrowheads="1"/>
          </p:cNvSpPr>
          <p:nvPr/>
        </p:nvSpPr>
        <p:spPr bwMode="auto">
          <a:xfrm>
            <a:off x="6227763" y="4562475"/>
            <a:ext cx="376237" cy="500063"/>
          </a:xfrm>
          <a:prstGeom prst="downArrow">
            <a:avLst>
              <a:gd name="adj1" fmla="val 50000"/>
              <a:gd name="adj2" fmla="val 49928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itchFamily="18" charset="0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832475" y="4117975"/>
          <a:ext cx="1093788" cy="311150"/>
        </p:xfrm>
        <a:graphic>
          <a:graphicData uri="http://schemas.openxmlformats.org/presentationml/2006/ole">
            <p:oleObj spid="_x0000_s34846" name="Equation" r:id="rId10" imgW="621760" imgH="177646" progId="">
              <p:embed/>
            </p:oleObj>
          </a:graphicData>
        </a:graphic>
      </p:graphicFrame>
      <p:sp>
        <p:nvSpPr>
          <p:cNvPr id="14" name="Seta entalhada para a direita 13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2" grpId="0" animBg="1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04813" y="1052513"/>
            <a:ext cx="89154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Resolvendo o sistema: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331913" y="1733550"/>
          <a:ext cx="1325562" cy="865188"/>
        </p:xfrm>
        <a:graphic>
          <a:graphicData uri="http://schemas.openxmlformats.org/presentationml/2006/ole">
            <p:oleObj spid="_x0000_s35858" name="Equation" r:id="rId3" imgW="698500" imgH="457200" progId="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816225" y="1758950"/>
          <a:ext cx="358775" cy="288925"/>
        </p:xfrm>
        <a:graphic>
          <a:graphicData uri="http://schemas.openxmlformats.org/presentationml/2006/ole">
            <p:oleObj spid="_x0000_s35859" name="Equation" r:id="rId4" imgW="203024" imgH="164957" progId="">
              <p:embed/>
            </p:oleObj>
          </a:graphicData>
        </a:graphic>
      </p:graphicFrame>
      <p:cxnSp>
        <p:nvCxnSpPr>
          <p:cNvPr id="14" name="Conector reto 13"/>
          <p:cNvCxnSpPr>
            <a:cxnSpLocks noChangeShapeType="1"/>
          </p:cNvCxnSpPr>
          <p:nvPr/>
        </p:nvCxnSpPr>
        <p:spPr bwMode="auto">
          <a:xfrm rot="5400000">
            <a:off x="2836863" y="2224088"/>
            <a:ext cx="35083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Conector reto 14"/>
          <p:cNvCxnSpPr>
            <a:cxnSpLocks noChangeShapeType="1"/>
          </p:cNvCxnSpPr>
          <p:nvPr/>
        </p:nvCxnSpPr>
        <p:spPr bwMode="auto">
          <a:xfrm rot="10800000">
            <a:off x="2728913" y="2409825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409575" y="2852738"/>
            <a:ext cx="89154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Encontramos: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1422400" y="3511550"/>
          <a:ext cx="836613" cy="342900"/>
        </p:xfrm>
        <a:graphic>
          <a:graphicData uri="http://schemas.openxmlformats.org/presentationml/2006/ole">
            <p:oleObj spid="_x0000_s35860" name="Equation" r:id="rId5" imgW="431425" imgH="177646" progId="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2973388" y="3500438"/>
          <a:ext cx="661987" cy="342900"/>
        </p:xfrm>
        <a:graphic>
          <a:graphicData uri="http://schemas.openxmlformats.org/presentationml/2006/ole">
            <p:oleObj spid="_x0000_s35861" name="Equation" r:id="rId6" imgW="342603" imgH="177646" progId="">
              <p:embed/>
            </p:oleObj>
          </a:graphicData>
        </a:graphic>
      </p:graphicFrame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404813" y="4325938"/>
            <a:ext cx="89154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200" kern="0" dirty="0">
                <a:latin typeface="+mj-lt"/>
              </a:rPr>
              <a:t>Assim: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2154238" y="5029200"/>
          <a:ext cx="1685925" cy="481013"/>
        </p:xfrm>
        <a:graphic>
          <a:graphicData uri="http://schemas.openxmlformats.org/presentationml/2006/ole">
            <p:oleObj spid="_x0000_s35862" name="Equation" r:id="rId7" imgW="888614" imgH="253890" progId="">
              <p:embed/>
            </p:oleObj>
          </a:graphicData>
        </a:graphic>
      </p:graphicFrame>
      <p:sp>
        <p:nvSpPr>
          <p:cNvPr id="21" name="Elipse 20"/>
          <p:cNvSpPr>
            <a:spLocks noChangeArrowheads="1"/>
          </p:cNvSpPr>
          <p:nvPr/>
        </p:nvSpPr>
        <p:spPr bwMode="auto">
          <a:xfrm>
            <a:off x="1485900" y="2184400"/>
            <a:ext cx="414338" cy="354013"/>
          </a:xfrm>
          <a:prstGeom prst="ellipse">
            <a:avLst/>
          </a:prstGeom>
          <a:noFill/>
          <a:ln w="1905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8313" y="2300288"/>
            <a:ext cx="8135937" cy="11064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>
                <a:latin typeface="+mj-lt"/>
              </a:rPr>
              <a:t>Como P(x) é divisível por (x – 1) e o quociente nesta divisão é divisível por (x – 2), concluímos que P(x) é divisível por (x – 1) · (x – 2).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8675" y="3716338"/>
            <a:ext cx="7775575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>
                <a:latin typeface="+mj-lt"/>
              </a:rPr>
              <a:t>No caso particular, se b = a, as divisões sucessivas permitem verificar se P(x) é divisível por (x – a)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, (x – a)</a:t>
            </a:r>
            <a:r>
              <a:rPr lang="pt-BR" sz="2200" baseline="30000" dirty="0">
                <a:latin typeface="+mj-lt"/>
              </a:rPr>
              <a:t>3</a:t>
            </a:r>
            <a:r>
              <a:rPr lang="pt-BR" sz="2200" dirty="0">
                <a:latin typeface="+mj-lt"/>
              </a:rPr>
              <a:t>, etc.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588" y="1223963"/>
            <a:ext cx="9142412" cy="5492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800" b="1" kern="0" dirty="0">
                <a:latin typeface="+mj-lt"/>
                <a:cs typeface="Arial" pitchFamily="34" charset="0"/>
              </a:rPr>
              <a:t>DIVISÕES SUCESSIVAS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68313" y="1700213"/>
            <a:ext cx="8064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  <a:cs typeface="Arial" pitchFamily="34" charset="0"/>
              </a:rPr>
              <a:t>Calcular </a:t>
            </a:r>
            <a:r>
              <a:rPr lang="pt-BR" sz="2200" b="1" i="1" kern="0" dirty="0">
                <a:latin typeface="+mj-lt"/>
                <a:cs typeface="Arial" pitchFamily="34" charset="0"/>
              </a:rPr>
              <a:t>a</a:t>
            </a:r>
            <a:r>
              <a:rPr lang="pt-BR" sz="2200" b="1" kern="0" dirty="0">
                <a:latin typeface="+mj-lt"/>
                <a:cs typeface="Arial" pitchFamily="34" charset="0"/>
              </a:rPr>
              <a:t> e </a:t>
            </a:r>
            <a:r>
              <a:rPr lang="pt-BR" sz="2200" b="1" i="1" kern="0" dirty="0">
                <a:latin typeface="+mj-lt"/>
                <a:cs typeface="Arial" pitchFamily="34" charset="0"/>
              </a:rPr>
              <a:t>b</a:t>
            </a:r>
            <a:r>
              <a:rPr lang="pt-BR" sz="2200" b="1" kern="0" dirty="0">
                <a:latin typeface="+mj-lt"/>
                <a:cs typeface="Arial" pitchFamily="34" charset="0"/>
              </a:rPr>
              <a:t> para que </a:t>
            </a:r>
            <a:r>
              <a:rPr lang="pt-BR" sz="2200" b="1" i="1" kern="0" dirty="0">
                <a:latin typeface="+mj-lt"/>
                <a:cs typeface="Arial" pitchFamily="34" charset="0"/>
              </a:rPr>
              <a:t>P</a:t>
            </a:r>
            <a:r>
              <a:rPr lang="pt-BR" sz="2200" b="1" kern="0" dirty="0">
                <a:latin typeface="+mj-lt"/>
                <a:cs typeface="Arial" pitchFamily="34" charset="0"/>
              </a:rPr>
              <a:t>(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dirty="0">
                <a:latin typeface="+mj-lt"/>
                <a:cs typeface="Arial" pitchFamily="34" charset="0"/>
              </a:rPr>
              <a:t>) = 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baseline="30000" dirty="0">
                <a:latin typeface="+mj-lt"/>
                <a:cs typeface="Arial" pitchFamily="34" charset="0"/>
              </a:rPr>
              <a:t>4</a:t>
            </a:r>
            <a:r>
              <a:rPr lang="pt-BR" sz="2200" b="1" kern="0" dirty="0">
                <a:latin typeface="+mj-lt"/>
                <a:cs typeface="Arial" pitchFamily="34" charset="0"/>
              </a:rPr>
              <a:t> + 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baseline="30000" dirty="0">
                <a:latin typeface="+mj-lt"/>
                <a:cs typeface="Arial" pitchFamily="34" charset="0"/>
              </a:rPr>
              <a:t>2</a:t>
            </a:r>
            <a:r>
              <a:rPr lang="pt-BR" sz="2200" b="1" kern="0" dirty="0">
                <a:latin typeface="+mj-lt"/>
                <a:cs typeface="Arial" pitchFamily="34" charset="0"/>
              </a:rPr>
              <a:t> + </a:t>
            </a:r>
            <a:r>
              <a:rPr lang="pt-BR" sz="2200" b="1" i="1" kern="0" dirty="0" err="1">
                <a:latin typeface="+mj-lt"/>
                <a:cs typeface="Arial" pitchFamily="34" charset="0"/>
              </a:rPr>
              <a:t>ax</a:t>
            </a:r>
            <a:r>
              <a:rPr lang="pt-BR" sz="2200" b="1" kern="0" dirty="0">
                <a:latin typeface="+mj-lt"/>
                <a:cs typeface="Arial" pitchFamily="34" charset="0"/>
              </a:rPr>
              <a:t> + </a:t>
            </a:r>
            <a:r>
              <a:rPr lang="pt-BR" sz="2200" b="1" i="1" kern="0" dirty="0">
                <a:latin typeface="+mj-lt"/>
                <a:cs typeface="Arial" pitchFamily="34" charset="0"/>
              </a:rPr>
              <a:t>b</a:t>
            </a:r>
            <a:r>
              <a:rPr lang="pt-BR" sz="2200" b="1" kern="0" dirty="0">
                <a:latin typeface="+mj-lt"/>
                <a:cs typeface="Arial" pitchFamily="34" charset="0"/>
              </a:rPr>
              <a:t> seja divisível por 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– </a:t>
            </a:r>
            <a:r>
              <a:rPr lang="pt-BR" sz="2200" b="1" kern="0" dirty="0">
                <a:latin typeface="+mj-lt"/>
                <a:cs typeface="Arial" pitchFamily="34" charset="0"/>
              </a:rPr>
              <a:t>1)</a:t>
            </a:r>
            <a:r>
              <a:rPr lang="pt-BR" sz="2200" b="1" kern="0" baseline="30000" dirty="0">
                <a:latin typeface="+mj-lt"/>
                <a:cs typeface="Arial" pitchFamily="34" charset="0"/>
              </a:rPr>
              <a:t>2</a:t>
            </a:r>
            <a:r>
              <a:rPr lang="pt-BR" sz="2200" b="1" kern="0" dirty="0">
                <a:latin typeface="+mj-lt"/>
                <a:cs typeface="Arial" pitchFamily="34" charset="0"/>
              </a:rPr>
              <a:t>.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1</a:t>
            </a:r>
          </a:p>
        </p:txBody>
      </p:sp>
      <p:cxnSp>
        <p:nvCxnSpPr>
          <p:cNvPr id="46" name="Conector reto 45"/>
          <p:cNvCxnSpPr>
            <a:cxnSpLocks noChangeShapeType="1"/>
          </p:cNvCxnSpPr>
          <p:nvPr/>
        </p:nvCxnSpPr>
        <p:spPr bwMode="auto">
          <a:xfrm rot="5400000">
            <a:off x="1208881" y="3634582"/>
            <a:ext cx="1992313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" name="Conector reto 86"/>
          <p:cNvCxnSpPr>
            <a:cxnSpLocks noChangeShapeType="1"/>
          </p:cNvCxnSpPr>
          <p:nvPr/>
        </p:nvCxnSpPr>
        <p:spPr bwMode="auto">
          <a:xfrm>
            <a:off x="1404938" y="3138488"/>
            <a:ext cx="6003925" cy="1587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88" name="Object 4"/>
          <p:cNvGraphicFramePr>
            <a:graphicFrameLocks noChangeAspect="1"/>
          </p:cNvGraphicFramePr>
          <p:nvPr/>
        </p:nvGraphicFramePr>
        <p:xfrm>
          <a:off x="1665288" y="2693988"/>
          <a:ext cx="168275" cy="314325"/>
        </p:xfrm>
        <a:graphic>
          <a:graphicData uri="http://schemas.openxmlformats.org/presentationml/2006/ole">
            <p:oleObj spid="_x0000_s37935" name="Equation" r:id="rId3" imgW="88707" imgH="164742" progId="">
              <p:embed/>
            </p:oleObj>
          </a:graphicData>
        </a:graphic>
      </p:graphicFrame>
      <p:graphicFrame>
        <p:nvGraphicFramePr>
          <p:cNvPr id="89" name="Object 13"/>
          <p:cNvGraphicFramePr>
            <a:graphicFrameLocks noChangeAspect="1"/>
          </p:cNvGraphicFramePr>
          <p:nvPr/>
        </p:nvGraphicFramePr>
        <p:xfrm>
          <a:off x="2559050" y="2684463"/>
          <a:ext cx="168275" cy="314325"/>
        </p:xfrm>
        <a:graphic>
          <a:graphicData uri="http://schemas.openxmlformats.org/presentationml/2006/ole">
            <p:oleObj spid="_x0000_s37936" name="Equation" r:id="rId4" imgW="88707" imgH="164742" progId="">
              <p:embed/>
            </p:oleObj>
          </a:graphicData>
        </a:graphic>
      </p:graphicFrame>
      <p:graphicFrame>
        <p:nvGraphicFramePr>
          <p:cNvPr id="90" name="Object 14"/>
          <p:cNvGraphicFramePr>
            <a:graphicFrameLocks noChangeAspect="1"/>
          </p:cNvGraphicFramePr>
          <p:nvPr/>
        </p:nvGraphicFramePr>
        <p:xfrm>
          <a:off x="3405188" y="2709863"/>
          <a:ext cx="242887" cy="338137"/>
        </p:xfrm>
        <a:graphic>
          <a:graphicData uri="http://schemas.openxmlformats.org/presentationml/2006/ole">
            <p:oleObj spid="_x0000_s37937" name="Equation" r:id="rId5" imgW="126725" imgH="177415" progId="">
              <p:embed/>
            </p:oleObj>
          </a:graphicData>
        </a:graphic>
      </p:graphicFrame>
      <p:graphicFrame>
        <p:nvGraphicFramePr>
          <p:cNvPr id="91" name="Object 15"/>
          <p:cNvGraphicFramePr>
            <a:graphicFrameLocks noChangeAspect="1"/>
          </p:cNvGraphicFramePr>
          <p:nvPr/>
        </p:nvGraphicFramePr>
        <p:xfrm>
          <a:off x="4411663" y="2681288"/>
          <a:ext cx="168275" cy="314325"/>
        </p:xfrm>
        <a:graphic>
          <a:graphicData uri="http://schemas.openxmlformats.org/presentationml/2006/ole">
            <p:oleObj spid="_x0000_s37938" name="Equation" r:id="rId6" imgW="88707" imgH="164742" progId="">
              <p:embed/>
            </p:oleObj>
          </a:graphicData>
        </a:graphic>
      </p:graphicFrame>
      <p:graphicFrame>
        <p:nvGraphicFramePr>
          <p:cNvPr id="92" name="Object 16"/>
          <p:cNvGraphicFramePr>
            <a:graphicFrameLocks noChangeAspect="1"/>
          </p:cNvGraphicFramePr>
          <p:nvPr/>
        </p:nvGraphicFramePr>
        <p:xfrm>
          <a:off x="5368925" y="2743200"/>
          <a:ext cx="241300" cy="266700"/>
        </p:xfrm>
        <a:graphic>
          <a:graphicData uri="http://schemas.openxmlformats.org/presentationml/2006/ole">
            <p:oleObj spid="_x0000_s37939" name="Equation" r:id="rId7" imgW="126835" imgH="139518" progId="">
              <p:embed/>
            </p:oleObj>
          </a:graphicData>
        </a:graphic>
      </p:graphicFrame>
      <p:graphicFrame>
        <p:nvGraphicFramePr>
          <p:cNvPr id="93" name="Object 17"/>
          <p:cNvGraphicFramePr>
            <a:graphicFrameLocks noChangeAspect="1"/>
          </p:cNvGraphicFramePr>
          <p:nvPr/>
        </p:nvGraphicFramePr>
        <p:xfrm>
          <a:off x="2565400" y="3319463"/>
          <a:ext cx="169863" cy="314325"/>
        </p:xfrm>
        <a:graphic>
          <a:graphicData uri="http://schemas.openxmlformats.org/presentationml/2006/ole">
            <p:oleObj spid="_x0000_s37940" name="Equation" r:id="rId8" imgW="88707" imgH="164742" progId="">
              <p:embed/>
            </p:oleObj>
          </a:graphicData>
        </a:graphic>
      </p:graphicFrame>
      <p:graphicFrame>
        <p:nvGraphicFramePr>
          <p:cNvPr id="94" name="Object 18"/>
          <p:cNvGraphicFramePr>
            <a:graphicFrameLocks noChangeAspect="1"/>
          </p:cNvGraphicFramePr>
          <p:nvPr/>
        </p:nvGraphicFramePr>
        <p:xfrm>
          <a:off x="3433763" y="3328988"/>
          <a:ext cx="169862" cy="312737"/>
        </p:xfrm>
        <a:graphic>
          <a:graphicData uri="http://schemas.openxmlformats.org/presentationml/2006/ole">
            <p:oleObj spid="_x0000_s37941" name="Equation" r:id="rId9" imgW="88707" imgH="164742" progId="">
              <p:embed/>
            </p:oleObj>
          </a:graphicData>
        </a:graphic>
      </p:graphicFrame>
      <p:graphicFrame>
        <p:nvGraphicFramePr>
          <p:cNvPr id="95" name="Object 19"/>
          <p:cNvGraphicFramePr>
            <a:graphicFrameLocks noChangeAspect="1"/>
          </p:cNvGraphicFramePr>
          <p:nvPr/>
        </p:nvGraphicFramePr>
        <p:xfrm>
          <a:off x="4400550" y="3309938"/>
          <a:ext cx="242888" cy="314325"/>
        </p:xfrm>
        <a:graphic>
          <a:graphicData uri="http://schemas.openxmlformats.org/presentationml/2006/ole">
            <p:oleObj spid="_x0000_s37942" name="Equation" r:id="rId10" imgW="126780" imgH="164814" progId="">
              <p:embed/>
            </p:oleObj>
          </a:graphicData>
        </a:graphic>
      </p:graphicFrame>
      <p:graphicFrame>
        <p:nvGraphicFramePr>
          <p:cNvPr id="96" name="Object 20"/>
          <p:cNvGraphicFramePr>
            <a:graphicFrameLocks noChangeAspect="1"/>
          </p:cNvGraphicFramePr>
          <p:nvPr/>
        </p:nvGraphicFramePr>
        <p:xfrm>
          <a:off x="5162550" y="3314700"/>
          <a:ext cx="654050" cy="338138"/>
        </p:xfrm>
        <a:graphic>
          <a:graphicData uri="http://schemas.openxmlformats.org/presentationml/2006/ole">
            <p:oleObj spid="_x0000_s37943" name="Equation" r:id="rId11" imgW="342603" imgH="177646" progId="">
              <p:embed/>
            </p:oleObj>
          </a:graphicData>
        </a:graphic>
      </p:graphicFrame>
      <p:cxnSp>
        <p:nvCxnSpPr>
          <p:cNvPr id="97" name="Conector de seta reta 96"/>
          <p:cNvCxnSpPr>
            <a:cxnSpLocks noChangeShapeType="1"/>
          </p:cNvCxnSpPr>
          <p:nvPr/>
        </p:nvCxnSpPr>
        <p:spPr bwMode="auto">
          <a:xfrm>
            <a:off x="6099175" y="2697163"/>
            <a:ext cx="0" cy="11255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Conector reto 97"/>
          <p:cNvCxnSpPr>
            <a:cxnSpLocks noChangeShapeType="1"/>
          </p:cNvCxnSpPr>
          <p:nvPr/>
        </p:nvCxnSpPr>
        <p:spPr bwMode="auto">
          <a:xfrm>
            <a:off x="1403350" y="3817938"/>
            <a:ext cx="5989638" cy="1587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99" name="Object 11"/>
          <p:cNvGraphicFramePr>
            <a:graphicFrameLocks noChangeAspect="1"/>
          </p:cNvGraphicFramePr>
          <p:nvPr/>
        </p:nvGraphicFramePr>
        <p:xfrm>
          <a:off x="1654175" y="3341688"/>
          <a:ext cx="168275" cy="314325"/>
        </p:xfrm>
        <a:graphic>
          <a:graphicData uri="http://schemas.openxmlformats.org/presentationml/2006/ole">
            <p:oleObj spid="_x0000_s37944" name="Equation" r:id="rId12" imgW="88707" imgH="164742" progId="">
              <p:embed/>
            </p:oleObj>
          </a:graphicData>
        </a:graphic>
      </p:graphicFrame>
      <p:graphicFrame>
        <p:nvGraphicFramePr>
          <p:cNvPr id="100" name="Object 23"/>
          <p:cNvGraphicFramePr>
            <a:graphicFrameLocks noChangeAspect="1"/>
          </p:cNvGraphicFramePr>
          <p:nvPr/>
        </p:nvGraphicFramePr>
        <p:xfrm>
          <a:off x="2568575" y="4003675"/>
          <a:ext cx="168275" cy="314325"/>
        </p:xfrm>
        <a:graphic>
          <a:graphicData uri="http://schemas.openxmlformats.org/presentationml/2006/ole">
            <p:oleObj spid="_x0000_s37945" name="Equation" r:id="rId13" imgW="88707" imgH="164742" progId="">
              <p:embed/>
            </p:oleObj>
          </a:graphicData>
        </a:graphic>
      </p:graphicFrame>
      <p:graphicFrame>
        <p:nvGraphicFramePr>
          <p:cNvPr id="101" name="Object 24"/>
          <p:cNvGraphicFramePr>
            <a:graphicFrameLocks noChangeAspect="1"/>
          </p:cNvGraphicFramePr>
          <p:nvPr/>
        </p:nvGraphicFramePr>
        <p:xfrm>
          <a:off x="3413125" y="3998913"/>
          <a:ext cx="244475" cy="314325"/>
        </p:xfrm>
        <a:graphic>
          <a:graphicData uri="http://schemas.openxmlformats.org/presentationml/2006/ole">
            <p:oleObj spid="_x0000_s37946" name="Equation" r:id="rId14" imgW="126780" imgH="164814" progId="">
              <p:embed/>
            </p:oleObj>
          </a:graphicData>
        </a:graphic>
      </p:graphicFrame>
      <p:graphicFrame>
        <p:nvGraphicFramePr>
          <p:cNvPr id="102" name="Object 25"/>
          <p:cNvGraphicFramePr>
            <a:graphicFrameLocks noChangeAspect="1"/>
          </p:cNvGraphicFramePr>
          <p:nvPr/>
        </p:nvGraphicFramePr>
        <p:xfrm>
          <a:off x="4348163" y="3998913"/>
          <a:ext cx="244475" cy="312737"/>
        </p:xfrm>
        <a:graphic>
          <a:graphicData uri="http://schemas.openxmlformats.org/presentationml/2006/ole">
            <p:oleObj spid="_x0000_s37947" name="Equation" r:id="rId15" imgW="126780" imgH="164814" progId="">
              <p:embed/>
            </p:oleObj>
          </a:graphicData>
        </a:graphic>
      </p:graphicFrame>
      <p:cxnSp>
        <p:nvCxnSpPr>
          <p:cNvPr id="103" name="Conector de seta reta 102"/>
          <p:cNvCxnSpPr>
            <a:cxnSpLocks noChangeShapeType="1"/>
          </p:cNvCxnSpPr>
          <p:nvPr/>
        </p:nvCxnSpPr>
        <p:spPr bwMode="auto">
          <a:xfrm rot="5400000">
            <a:off x="4310063" y="4068763"/>
            <a:ext cx="11303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4" name="Object 15"/>
          <p:cNvGraphicFramePr>
            <a:graphicFrameLocks noChangeAspect="1"/>
          </p:cNvGraphicFramePr>
          <p:nvPr/>
        </p:nvGraphicFramePr>
        <p:xfrm>
          <a:off x="6721475" y="2670175"/>
          <a:ext cx="241300" cy="338138"/>
        </p:xfrm>
        <a:graphic>
          <a:graphicData uri="http://schemas.openxmlformats.org/presentationml/2006/ole">
            <p:oleObj spid="_x0000_s37948" name="Equation" r:id="rId16" imgW="126725" imgH="177415" progId="">
              <p:embed/>
            </p:oleObj>
          </a:graphicData>
        </a:graphic>
      </p:graphicFrame>
      <p:graphicFrame>
        <p:nvGraphicFramePr>
          <p:cNvPr id="105" name="Object 16"/>
          <p:cNvGraphicFramePr>
            <a:graphicFrameLocks noChangeAspect="1"/>
          </p:cNvGraphicFramePr>
          <p:nvPr/>
        </p:nvGraphicFramePr>
        <p:xfrm>
          <a:off x="6386513" y="3314700"/>
          <a:ext cx="1041400" cy="338138"/>
        </p:xfrm>
        <a:graphic>
          <a:graphicData uri="http://schemas.openxmlformats.org/presentationml/2006/ole">
            <p:oleObj spid="_x0000_s37949" name="Equation" r:id="rId17" imgW="545626" imgH="177646" progId="">
              <p:embed/>
            </p:oleObj>
          </a:graphicData>
        </a:graphic>
      </p:graphicFrame>
      <p:graphicFrame>
        <p:nvGraphicFramePr>
          <p:cNvPr id="106" name="Object 17"/>
          <p:cNvGraphicFramePr>
            <a:graphicFrameLocks noChangeAspect="1"/>
          </p:cNvGraphicFramePr>
          <p:nvPr/>
        </p:nvGraphicFramePr>
        <p:xfrm>
          <a:off x="5162550" y="3998913"/>
          <a:ext cx="652463" cy="338137"/>
        </p:xfrm>
        <a:graphic>
          <a:graphicData uri="http://schemas.openxmlformats.org/presentationml/2006/ole">
            <p:oleObj spid="_x0000_s37950" name="Equation" r:id="rId18" imgW="342603" imgH="177646" progId="">
              <p:embed/>
            </p:oleObj>
          </a:graphicData>
        </a:graphic>
      </p:graphicFrame>
      <p:sp>
        <p:nvSpPr>
          <p:cNvPr id="107" name="Rectangle 5"/>
          <p:cNvSpPr txBox="1">
            <a:spLocks noChangeArrowheads="1"/>
          </p:cNvSpPr>
          <p:nvPr/>
        </p:nvSpPr>
        <p:spPr bwMode="auto">
          <a:xfrm>
            <a:off x="912813" y="4797425"/>
            <a:ext cx="8915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Os restos das duas divisões devem ser nulos. Então,</a:t>
            </a:r>
          </a:p>
        </p:txBody>
      </p:sp>
      <p:graphicFrame>
        <p:nvGraphicFramePr>
          <p:cNvPr id="108" name="Object 18"/>
          <p:cNvGraphicFramePr>
            <a:graphicFrameLocks noChangeAspect="1"/>
          </p:cNvGraphicFramePr>
          <p:nvPr/>
        </p:nvGraphicFramePr>
        <p:xfrm>
          <a:off x="1708150" y="5281613"/>
          <a:ext cx="1614488" cy="863600"/>
        </p:xfrm>
        <a:graphic>
          <a:graphicData uri="http://schemas.openxmlformats.org/presentationml/2006/ole">
            <p:oleObj spid="_x0000_s37951" name="Equation" r:id="rId19" imgW="850900" imgH="457200" progId="">
              <p:embed/>
            </p:oleObj>
          </a:graphicData>
        </a:graphic>
      </p:graphicFrame>
      <p:graphicFrame>
        <p:nvGraphicFramePr>
          <p:cNvPr id="110" name="Object 19"/>
          <p:cNvGraphicFramePr>
            <a:graphicFrameLocks noChangeAspect="1"/>
          </p:cNvGraphicFramePr>
          <p:nvPr/>
        </p:nvGraphicFramePr>
        <p:xfrm>
          <a:off x="4516438" y="5489575"/>
          <a:ext cx="1784350" cy="384175"/>
        </p:xfrm>
        <a:graphic>
          <a:graphicData uri="http://schemas.openxmlformats.org/presentationml/2006/ole">
            <p:oleObj spid="_x0000_s37952" name="Equation" r:id="rId20" imgW="939392" imgH="203112" progId="">
              <p:embed/>
            </p:oleObj>
          </a:graphicData>
        </a:graphic>
      </p:graphicFrame>
      <p:sp>
        <p:nvSpPr>
          <p:cNvPr id="111" name="Seta para baixo 110"/>
          <p:cNvSpPr>
            <a:spLocks noChangeArrowheads="1"/>
          </p:cNvSpPr>
          <p:nvPr/>
        </p:nvSpPr>
        <p:spPr bwMode="auto">
          <a:xfrm rot="-5400000">
            <a:off x="3725069" y="5426869"/>
            <a:ext cx="374650" cy="500062"/>
          </a:xfrm>
          <a:prstGeom prst="downArrow">
            <a:avLst>
              <a:gd name="adj1" fmla="val 50000"/>
              <a:gd name="adj2" fmla="val 50139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107" grpId="0"/>
      <p:bldP spid="1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31800" y="1927225"/>
            <a:ext cx="838835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  <a:cs typeface="Arial" pitchFamily="34" charset="0"/>
              </a:rPr>
              <a:t>Para que o polinômio </a:t>
            </a:r>
            <a:r>
              <a:rPr lang="pt-BR" sz="2200" b="1" i="1" kern="0" dirty="0">
                <a:latin typeface="+mj-lt"/>
                <a:cs typeface="Arial" pitchFamily="34" charset="0"/>
              </a:rPr>
              <a:t>P</a:t>
            </a:r>
            <a:r>
              <a:rPr lang="pt-BR" sz="2200" b="1" kern="0" dirty="0">
                <a:latin typeface="+mj-lt"/>
                <a:cs typeface="Arial" pitchFamily="34" charset="0"/>
              </a:rPr>
              <a:t>(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dirty="0">
                <a:latin typeface="+mj-lt"/>
                <a:cs typeface="Arial" pitchFamily="34" charset="0"/>
              </a:rPr>
              <a:t>) = 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baseline="30000" dirty="0">
                <a:latin typeface="+mj-lt"/>
                <a:cs typeface="Arial" pitchFamily="34" charset="0"/>
              </a:rPr>
              <a:t>3</a:t>
            </a:r>
            <a:r>
              <a:rPr lang="pt-BR" sz="2200" b="1" kern="0" dirty="0">
                <a:latin typeface="+mj-lt"/>
                <a:cs typeface="Arial" pitchFamily="34" charset="0"/>
              </a:rPr>
              <a:t> - 8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dirty="0">
                <a:latin typeface="+mj-lt"/>
                <a:cs typeface="Arial" pitchFamily="34" charset="0"/>
              </a:rPr>
              <a:t> + </a:t>
            </a:r>
            <a:r>
              <a:rPr lang="pt-BR" sz="2200" b="1" i="1" kern="0" dirty="0">
                <a:latin typeface="+mj-lt"/>
                <a:cs typeface="Arial" pitchFamily="34" charset="0"/>
              </a:rPr>
              <a:t>mx</a:t>
            </a:r>
            <a:r>
              <a:rPr lang="pt-BR" sz="2200" b="1" kern="0" dirty="0">
                <a:latin typeface="+mj-lt"/>
                <a:cs typeface="Arial" pitchFamily="34" charset="0"/>
              </a:rPr>
              <a:t> - </a:t>
            </a:r>
            <a:r>
              <a:rPr lang="pt-BR" sz="2200" b="1" i="1" kern="0" dirty="0">
                <a:latin typeface="+mj-lt"/>
                <a:cs typeface="Arial" pitchFamily="34" charset="0"/>
              </a:rPr>
              <a:t>n</a:t>
            </a:r>
            <a:r>
              <a:rPr lang="pt-BR" sz="2200" b="1" kern="0" dirty="0">
                <a:latin typeface="+mj-lt"/>
                <a:cs typeface="Arial" pitchFamily="34" charset="0"/>
              </a:rPr>
              <a:t> seja divisível por 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+ </a:t>
            </a:r>
            <a:r>
              <a:rPr lang="pt-BR" sz="2200" b="1" kern="0" dirty="0">
                <a:latin typeface="+mj-lt"/>
                <a:cs typeface="Arial" pitchFamily="34" charset="0"/>
              </a:rPr>
              <a:t>1)(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- </a:t>
            </a:r>
            <a:r>
              <a:rPr lang="pt-BR" sz="2200" b="1" kern="0" dirty="0">
                <a:latin typeface="+mj-lt"/>
                <a:cs typeface="Arial" pitchFamily="34" charset="0"/>
              </a:rPr>
              <a:t>2), o produto </a:t>
            </a:r>
            <a:r>
              <a:rPr lang="pt-BR" sz="2200" b="1" i="1" kern="0" dirty="0">
                <a:latin typeface="+mj-lt"/>
                <a:cs typeface="Arial" pitchFamily="34" charset="0"/>
              </a:rPr>
              <a:t>m.n </a:t>
            </a:r>
            <a:r>
              <a:rPr lang="pt-BR" sz="2200" b="1" kern="0" dirty="0">
                <a:latin typeface="+mj-lt"/>
                <a:cs typeface="Arial" pitchFamily="34" charset="0"/>
              </a:rPr>
              <a:t>deve ser igual a: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755650" y="2863850"/>
            <a:ext cx="8064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Se </a:t>
            </a:r>
            <a:r>
              <a:rPr lang="pt-BR" sz="2200" i="1" kern="0" dirty="0">
                <a:latin typeface="+mj-lt"/>
                <a:cs typeface="Arial" pitchFamily="34" charset="0"/>
              </a:rPr>
              <a:t>P</a:t>
            </a:r>
            <a:r>
              <a:rPr lang="pt-BR" sz="2200" kern="0" dirty="0">
                <a:latin typeface="+mj-lt"/>
                <a:cs typeface="Arial" pitchFamily="34" charset="0"/>
              </a:rPr>
              <a:t>(</a:t>
            </a:r>
            <a:r>
              <a:rPr lang="pt-BR" sz="2200" i="1" kern="0" dirty="0">
                <a:latin typeface="+mj-lt"/>
                <a:cs typeface="Arial" pitchFamily="34" charset="0"/>
              </a:rPr>
              <a:t>x</a:t>
            </a:r>
            <a:r>
              <a:rPr lang="pt-BR" sz="2200" kern="0" dirty="0">
                <a:latin typeface="+mj-lt"/>
                <a:cs typeface="Arial" pitchFamily="34" charset="0"/>
              </a:rPr>
              <a:t>) é divisível por (</a:t>
            </a:r>
            <a:r>
              <a:rPr lang="pt-BR" sz="2200" i="1" kern="0" dirty="0">
                <a:latin typeface="+mj-lt"/>
                <a:cs typeface="Arial" pitchFamily="34" charset="0"/>
              </a:rPr>
              <a:t>x + </a:t>
            </a:r>
            <a:r>
              <a:rPr lang="pt-BR" sz="2200" kern="0" dirty="0">
                <a:latin typeface="+mj-lt"/>
                <a:cs typeface="Arial" pitchFamily="34" charset="0"/>
              </a:rPr>
              <a:t>1)(</a:t>
            </a:r>
            <a:r>
              <a:rPr lang="pt-BR" sz="2200" i="1" kern="0" dirty="0">
                <a:latin typeface="+mj-lt"/>
                <a:cs typeface="Arial" pitchFamily="34" charset="0"/>
              </a:rPr>
              <a:t>x - </a:t>
            </a:r>
            <a:r>
              <a:rPr lang="pt-BR" sz="2200" kern="0" dirty="0">
                <a:latin typeface="+mj-lt"/>
                <a:cs typeface="Arial" pitchFamily="34" charset="0"/>
              </a:rPr>
              <a:t>2), então, </a:t>
            </a:r>
            <a:r>
              <a:rPr lang="pt-BR" sz="2200" i="1" kern="0" dirty="0">
                <a:latin typeface="+mj-lt"/>
                <a:cs typeface="Arial" pitchFamily="34" charset="0"/>
              </a:rPr>
              <a:t>P</a:t>
            </a:r>
            <a:r>
              <a:rPr lang="pt-BR" sz="2200" kern="0" dirty="0">
                <a:latin typeface="+mj-lt"/>
                <a:cs typeface="Arial" pitchFamily="34" charset="0"/>
              </a:rPr>
              <a:t>(</a:t>
            </a:r>
            <a:r>
              <a:rPr lang="pt-BR" sz="2200" i="1" kern="0" dirty="0">
                <a:latin typeface="+mj-lt"/>
                <a:cs typeface="Arial" pitchFamily="34" charset="0"/>
              </a:rPr>
              <a:t>x</a:t>
            </a:r>
            <a:r>
              <a:rPr lang="pt-BR" sz="2200" kern="0" dirty="0">
                <a:latin typeface="+mj-lt"/>
                <a:cs typeface="Arial" pitchFamily="34" charset="0"/>
              </a:rPr>
              <a:t>) é divisível por (</a:t>
            </a:r>
            <a:r>
              <a:rPr lang="pt-BR" sz="2200" i="1" kern="0" dirty="0">
                <a:latin typeface="+mj-lt"/>
                <a:cs typeface="Arial" pitchFamily="34" charset="0"/>
              </a:rPr>
              <a:t>x + </a:t>
            </a:r>
            <a:r>
              <a:rPr lang="pt-BR" sz="2200" kern="0" dirty="0">
                <a:latin typeface="+mj-lt"/>
                <a:cs typeface="Arial" pitchFamily="34" charset="0"/>
              </a:rPr>
              <a:t>1), e também é divisível por (</a:t>
            </a:r>
            <a:r>
              <a:rPr lang="pt-BR" sz="2200" i="1" kern="0" dirty="0">
                <a:latin typeface="+mj-lt"/>
                <a:cs typeface="Arial" pitchFamily="34" charset="0"/>
              </a:rPr>
              <a:t>x - </a:t>
            </a:r>
            <a:r>
              <a:rPr lang="pt-BR" sz="2200" kern="0" dirty="0">
                <a:latin typeface="+mj-lt"/>
                <a:cs typeface="Arial" pitchFamily="34" charset="0"/>
              </a:rPr>
              <a:t>2), e isto significa dizer que,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333500" y="5437188"/>
          <a:ext cx="1071563" cy="319087"/>
        </p:xfrm>
        <a:graphic>
          <a:graphicData uri="http://schemas.openxmlformats.org/presentationml/2006/ole">
            <p:oleObj spid="_x0000_s38934" name="Equation" r:id="rId3" imgW="596641" imgH="177723" progId="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977900" y="3798888"/>
          <a:ext cx="1093788" cy="419100"/>
        </p:xfrm>
        <a:graphic>
          <a:graphicData uri="http://schemas.openxmlformats.org/presentationml/2006/ole">
            <p:oleObj spid="_x0000_s38935" name="Equation" r:id="rId4" imgW="660113" imgH="253890" progId="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5289550" y="3789363"/>
          <a:ext cx="966788" cy="419100"/>
        </p:xfrm>
        <a:graphic>
          <a:graphicData uri="http://schemas.openxmlformats.org/presentationml/2006/ole">
            <p:oleObj spid="_x0000_s38936" name="Equation" r:id="rId5" imgW="583947" imgH="253890" progId="">
              <p:embed/>
            </p:oleObj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977900" y="4322763"/>
          <a:ext cx="3722688" cy="461962"/>
        </p:xfrm>
        <a:graphic>
          <a:graphicData uri="http://schemas.openxmlformats.org/presentationml/2006/ole">
            <p:oleObj spid="_x0000_s38937" name="Equation" r:id="rId6" imgW="2247900" imgH="279400" progId="">
              <p:embed/>
            </p:oleObj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992188" y="4972050"/>
          <a:ext cx="1787525" cy="293688"/>
        </p:xfrm>
        <a:graphic>
          <a:graphicData uri="http://schemas.openxmlformats.org/presentationml/2006/ole">
            <p:oleObj spid="_x0000_s38938" name="Equation" r:id="rId7" imgW="1079032" imgH="177723" progId="">
              <p:embed/>
            </p:oleObj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291138" y="4359275"/>
          <a:ext cx="3240087" cy="461963"/>
        </p:xfrm>
        <a:graphic>
          <a:graphicData uri="http://schemas.openxmlformats.org/presentationml/2006/ole">
            <p:oleObj spid="_x0000_s38939" name="Equation" r:id="rId8" imgW="1955800" imgH="279400" progId="">
              <p:embed/>
            </p:oleObj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5275263" y="4994275"/>
          <a:ext cx="1893887" cy="293688"/>
        </p:xfrm>
        <a:graphic>
          <a:graphicData uri="http://schemas.openxmlformats.org/presentationml/2006/ole">
            <p:oleObj spid="_x0000_s38940" name="Equation" r:id="rId9" imgW="1142504" imgH="177723" progId="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5491163" y="5475288"/>
          <a:ext cx="1098550" cy="290512"/>
        </p:xfrm>
        <a:graphic>
          <a:graphicData uri="http://schemas.openxmlformats.org/presentationml/2006/ole">
            <p:oleObj spid="_x0000_s38941" name="Equation" r:id="rId10" imgW="672516" imgH="177646" progId="">
              <p:embed/>
            </p:oleObj>
          </a:graphicData>
        </a:graphic>
      </p:graphicFrame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1</a:t>
            </a:r>
          </a:p>
        </p:txBody>
      </p:sp>
      <p:sp>
        <p:nvSpPr>
          <p:cNvPr id="13" name="Seta entalhada para a direita 12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7" grpId="0"/>
      <p:bldP spid="13" grpId="0" animBg="1"/>
      <p:bldP spid="1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76250" y="1389063"/>
            <a:ext cx="89154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Resolvendo o sistema: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36800" y="3144838"/>
          <a:ext cx="828675" cy="385762"/>
        </p:xfrm>
        <a:graphic>
          <a:graphicData uri="http://schemas.openxmlformats.org/presentationml/2006/ole">
            <p:oleObj spid="_x0000_s39949" name="Equation" r:id="rId3" imgW="380670" imgH="177646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765550" y="3136900"/>
          <a:ext cx="773113" cy="385763"/>
        </p:xfrm>
        <a:graphic>
          <a:graphicData uri="http://schemas.openxmlformats.org/presentationml/2006/ole">
            <p:oleObj spid="_x0000_s39950" name="Equation" r:id="rId4" imgW="355138" imgH="177569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79775" y="1206500"/>
          <a:ext cx="1420813" cy="865188"/>
        </p:xfrm>
        <a:graphic>
          <a:graphicData uri="http://schemas.openxmlformats.org/presentationml/2006/ole">
            <p:oleObj spid="_x0000_s39951" name="Equation" r:id="rId5" imgW="749300" imgH="457200" progId="">
              <p:embed/>
            </p:oleObj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81013" y="2746375"/>
            <a:ext cx="8915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Obtemos,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76250" y="3940175"/>
            <a:ext cx="8915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Agora, podemos responder a proposição inicial do problema,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725863" y="4591050"/>
          <a:ext cx="1181100" cy="350838"/>
        </p:xfrm>
        <a:graphic>
          <a:graphicData uri="http://schemas.openxmlformats.org/presentationml/2006/ole">
            <p:oleObj spid="_x0000_s39952" name="Equation" r:id="rId6" imgW="596641" imgH="17772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31800" y="2276475"/>
            <a:ext cx="8255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  <a:cs typeface="Arial" pitchFamily="34" charset="0"/>
              </a:rPr>
              <a:t>Um polinômio </a:t>
            </a:r>
            <a:r>
              <a:rPr lang="pt-BR" sz="2200" b="1" i="1" kern="0" dirty="0">
                <a:latin typeface="+mj-lt"/>
                <a:cs typeface="Arial" pitchFamily="34" charset="0"/>
              </a:rPr>
              <a:t>P</a:t>
            </a:r>
            <a:r>
              <a:rPr lang="pt-BR" sz="2200" b="1" kern="0" dirty="0">
                <a:latin typeface="+mj-lt"/>
                <a:cs typeface="Arial" pitchFamily="34" charset="0"/>
              </a:rPr>
              <a:t>(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dirty="0">
                <a:latin typeface="+mj-lt"/>
                <a:cs typeface="Arial" pitchFamily="34" charset="0"/>
              </a:rPr>
              <a:t>) dividido por 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+ </a:t>
            </a:r>
            <a:r>
              <a:rPr lang="pt-BR" sz="2200" b="1" kern="0" dirty="0">
                <a:latin typeface="+mj-lt"/>
                <a:cs typeface="Arial" pitchFamily="34" charset="0"/>
              </a:rPr>
              <a:t>1) dá resto 3 e por 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- </a:t>
            </a:r>
            <a:r>
              <a:rPr lang="pt-BR" sz="2200" b="1" kern="0" dirty="0">
                <a:latin typeface="+mj-lt"/>
                <a:cs typeface="Arial" pitchFamily="34" charset="0"/>
              </a:rPr>
              <a:t>2) dá resto 6. O resto da divisão de </a:t>
            </a:r>
            <a:r>
              <a:rPr lang="pt-BR" sz="2200" b="1" i="1" kern="0" dirty="0">
                <a:latin typeface="+mj-lt"/>
                <a:cs typeface="Arial" pitchFamily="34" charset="0"/>
              </a:rPr>
              <a:t>P</a:t>
            </a:r>
            <a:r>
              <a:rPr lang="pt-BR" sz="2200" b="1" kern="0" dirty="0">
                <a:latin typeface="+mj-lt"/>
                <a:cs typeface="Arial" pitchFamily="34" charset="0"/>
              </a:rPr>
              <a:t>(</a:t>
            </a:r>
            <a:r>
              <a:rPr lang="pt-BR" sz="2200" b="1" i="1" kern="0" dirty="0">
                <a:latin typeface="+mj-lt"/>
                <a:cs typeface="Arial" pitchFamily="34" charset="0"/>
              </a:rPr>
              <a:t>x</a:t>
            </a:r>
            <a:r>
              <a:rPr lang="pt-BR" sz="2200" b="1" kern="0" dirty="0">
                <a:latin typeface="+mj-lt"/>
                <a:cs typeface="Arial" pitchFamily="34" charset="0"/>
              </a:rPr>
              <a:t>) pelo produto 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+ </a:t>
            </a:r>
            <a:r>
              <a:rPr lang="pt-BR" sz="2200" b="1" kern="0" dirty="0">
                <a:latin typeface="+mj-lt"/>
                <a:cs typeface="Arial" pitchFamily="34" charset="0"/>
              </a:rPr>
              <a:t>1)(</a:t>
            </a:r>
            <a:r>
              <a:rPr lang="pt-BR" sz="2200" b="1" i="1" kern="0" dirty="0">
                <a:latin typeface="+mj-lt"/>
                <a:cs typeface="Arial" pitchFamily="34" charset="0"/>
              </a:rPr>
              <a:t>x - </a:t>
            </a:r>
            <a:r>
              <a:rPr lang="pt-BR" sz="2200" b="1" kern="0" dirty="0">
                <a:latin typeface="+mj-lt"/>
                <a:cs typeface="Arial" pitchFamily="34" charset="0"/>
              </a:rPr>
              <a:t>2) é da forma </a:t>
            </a:r>
            <a:r>
              <a:rPr lang="pt-BR" sz="2200" b="1" i="1" kern="0" dirty="0" err="1">
                <a:latin typeface="+mj-lt"/>
                <a:cs typeface="Arial" pitchFamily="34" charset="0"/>
              </a:rPr>
              <a:t>ax</a:t>
            </a:r>
            <a:r>
              <a:rPr lang="pt-BR" sz="2200" b="1" kern="0" dirty="0">
                <a:latin typeface="+mj-lt"/>
                <a:cs typeface="Arial" pitchFamily="34" charset="0"/>
              </a:rPr>
              <a:t> + </a:t>
            </a:r>
            <a:r>
              <a:rPr lang="pt-BR" sz="2200" b="1" i="1" kern="0" dirty="0">
                <a:latin typeface="+mj-lt"/>
                <a:cs typeface="Arial" pitchFamily="34" charset="0"/>
              </a:rPr>
              <a:t>b. </a:t>
            </a:r>
            <a:r>
              <a:rPr lang="pt-BR" sz="2200" b="1" kern="0" dirty="0">
                <a:latin typeface="+mj-lt"/>
                <a:cs typeface="Arial" pitchFamily="34" charset="0"/>
              </a:rPr>
              <a:t>Obter o valor numérico da expressão</a:t>
            </a:r>
            <a:r>
              <a:rPr lang="pt-BR" sz="2200" b="1" i="1" kern="0" dirty="0">
                <a:latin typeface="+mj-lt"/>
                <a:cs typeface="Arial" pitchFamily="34" charset="0"/>
              </a:rPr>
              <a:t> a + b.</a:t>
            </a:r>
            <a:endParaRPr lang="pt-BR" sz="2200" b="1" kern="0" dirty="0">
              <a:latin typeface="+mj-lt"/>
              <a:cs typeface="Arial" pitchFamily="34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769938" y="3508375"/>
            <a:ext cx="89154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Se </a:t>
            </a:r>
            <a:r>
              <a:rPr lang="pt-BR" sz="2200" i="1" kern="0" dirty="0">
                <a:latin typeface="+mj-lt"/>
                <a:cs typeface="Arial" pitchFamily="34" charset="0"/>
              </a:rPr>
              <a:t>P</a:t>
            </a:r>
            <a:r>
              <a:rPr lang="pt-BR" sz="2200" kern="0" dirty="0">
                <a:latin typeface="+mj-lt"/>
                <a:cs typeface="Arial" pitchFamily="34" charset="0"/>
              </a:rPr>
              <a:t>(</a:t>
            </a:r>
            <a:r>
              <a:rPr lang="pt-BR" sz="2200" i="1" kern="0" dirty="0">
                <a:latin typeface="+mj-lt"/>
                <a:cs typeface="Arial" pitchFamily="34" charset="0"/>
              </a:rPr>
              <a:t>x</a:t>
            </a:r>
            <a:r>
              <a:rPr lang="pt-BR" sz="2200" kern="0" dirty="0">
                <a:latin typeface="+mj-lt"/>
                <a:cs typeface="Arial" pitchFamily="34" charset="0"/>
              </a:rPr>
              <a:t>) dividido por (</a:t>
            </a:r>
            <a:r>
              <a:rPr lang="pt-BR" sz="2200" i="1" kern="0" dirty="0">
                <a:latin typeface="+mj-lt"/>
                <a:cs typeface="Arial" pitchFamily="34" charset="0"/>
              </a:rPr>
              <a:t>x + </a:t>
            </a:r>
            <a:r>
              <a:rPr lang="pt-BR" sz="2200" kern="0" dirty="0">
                <a:latin typeface="+mj-lt"/>
                <a:cs typeface="Arial" pitchFamily="34" charset="0"/>
              </a:rPr>
              <a:t>1) dá resto 3 e por (</a:t>
            </a:r>
            <a:r>
              <a:rPr lang="pt-BR" sz="2200" i="1" kern="0" dirty="0">
                <a:latin typeface="+mj-lt"/>
                <a:cs typeface="Arial" pitchFamily="34" charset="0"/>
              </a:rPr>
              <a:t>x - </a:t>
            </a:r>
            <a:r>
              <a:rPr lang="pt-BR" sz="2200" kern="0" dirty="0">
                <a:latin typeface="+mj-lt"/>
                <a:cs typeface="Arial" pitchFamily="34" charset="0"/>
              </a:rPr>
              <a:t>2) dá resto 6, então,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2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24138" y="4157663"/>
          <a:ext cx="1227137" cy="481012"/>
        </p:xfrm>
        <a:graphic>
          <a:graphicData uri="http://schemas.openxmlformats.org/presentationml/2006/ole">
            <p:oleObj spid="_x0000_s40970" name="Equation" r:id="rId3" imgW="647419" imgH="25389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003800" y="4149725"/>
          <a:ext cx="1108075" cy="481013"/>
        </p:xfrm>
        <a:graphic>
          <a:graphicData uri="http://schemas.openxmlformats.org/presentationml/2006/ole">
            <p:oleObj spid="_x0000_s40971" name="Equation" r:id="rId4" imgW="583947" imgH="253890" progId="">
              <p:embed/>
            </p:oleObj>
          </a:graphicData>
        </a:graphic>
      </p:graphicFrame>
      <p:sp>
        <p:nvSpPr>
          <p:cNvPr id="8" name="Seta entalhada para a direita 7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81013" y="1071563"/>
            <a:ext cx="81232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Sabemos ainda que o resto da divisão de </a:t>
            </a:r>
            <a:r>
              <a:rPr lang="pt-BR" sz="2200" i="1" kern="0" dirty="0">
                <a:latin typeface="+mj-lt"/>
                <a:cs typeface="Arial" pitchFamily="34" charset="0"/>
              </a:rPr>
              <a:t>P</a:t>
            </a:r>
            <a:r>
              <a:rPr lang="pt-BR" sz="2200" kern="0" dirty="0">
                <a:latin typeface="+mj-lt"/>
                <a:cs typeface="Arial" pitchFamily="34" charset="0"/>
              </a:rPr>
              <a:t>(</a:t>
            </a:r>
            <a:r>
              <a:rPr lang="pt-BR" sz="2200" i="1" kern="0" dirty="0">
                <a:latin typeface="+mj-lt"/>
                <a:cs typeface="Arial" pitchFamily="34" charset="0"/>
              </a:rPr>
              <a:t>x</a:t>
            </a:r>
            <a:r>
              <a:rPr lang="pt-BR" sz="2200" kern="0" dirty="0">
                <a:latin typeface="+mj-lt"/>
                <a:cs typeface="Arial" pitchFamily="34" charset="0"/>
              </a:rPr>
              <a:t>) pelo produto (</a:t>
            </a:r>
            <a:r>
              <a:rPr lang="pt-BR" sz="2200" i="1" kern="0" dirty="0">
                <a:latin typeface="+mj-lt"/>
                <a:cs typeface="Arial" pitchFamily="34" charset="0"/>
              </a:rPr>
              <a:t>x + </a:t>
            </a:r>
            <a:r>
              <a:rPr lang="pt-BR" sz="2200" kern="0" dirty="0">
                <a:latin typeface="+mj-lt"/>
                <a:cs typeface="Arial" pitchFamily="34" charset="0"/>
              </a:rPr>
              <a:t>1)(</a:t>
            </a:r>
            <a:r>
              <a:rPr lang="pt-BR" sz="2200" i="1" kern="0" dirty="0">
                <a:latin typeface="+mj-lt"/>
                <a:cs typeface="Arial" pitchFamily="34" charset="0"/>
              </a:rPr>
              <a:t>x - </a:t>
            </a:r>
            <a:r>
              <a:rPr lang="pt-BR" sz="2200" kern="0" dirty="0">
                <a:latin typeface="+mj-lt"/>
                <a:cs typeface="Arial" pitchFamily="34" charset="0"/>
              </a:rPr>
              <a:t>2) é da forma </a:t>
            </a:r>
            <a:r>
              <a:rPr lang="pt-BR" sz="2200" i="1" kern="0" dirty="0" err="1">
                <a:latin typeface="+mj-lt"/>
                <a:cs typeface="Arial" pitchFamily="34" charset="0"/>
              </a:rPr>
              <a:t>ax</a:t>
            </a:r>
            <a:r>
              <a:rPr lang="pt-BR" sz="2200" kern="0" dirty="0">
                <a:latin typeface="+mj-lt"/>
                <a:cs typeface="Arial" pitchFamily="34" charset="0"/>
              </a:rPr>
              <a:t> + </a:t>
            </a:r>
            <a:r>
              <a:rPr lang="pt-BR" sz="2200" i="1" kern="0" dirty="0">
                <a:latin typeface="+mj-lt"/>
                <a:cs typeface="Arial" pitchFamily="34" charset="0"/>
              </a:rPr>
              <a:t>b</a:t>
            </a:r>
            <a:r>
              <a:rPr lang="pt-BR" sz="2200" kern="0" dirty="0">
                <a:latin typeface="+mj-lt"/>
                <a:cs typeface="Arial" pitchFamily="34" charset="0"/>
              </a:rPr>
              <a:t>, então,</a:t>
            </a:r>
            <a:r>
              <a:rPr lang="pt-BR" sz="2200" i="1" kern="0" dirty="0">
                <a:latin typeface="+mj-lt"/>
                <a:cs typeface="Arial" pitchFamily="34" charset="0"/>
              </a:rPr>
              <a:t> </a:t>
            </a:r>
            <a:endParaRPr lang="pt-BR" sz="2200" kern="0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38325" y="4149725"/>
          <a:ext cx="4244975" cy="501650"/>
        </p:xfrm>
        <a:graphic>
          <a:graphicData uri="http://schemas.openxmlformats.org/presentationml/2006/ole">
            <p:oleObj spid="_x0000_s42013" name="Equation" r:id="rId3" imgW="2145369" imgH="253890" progId="">
              <p:embed/>
            </p:oleObj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09575" y="4903788"/>
            <a:ext cx="8915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75000"/>
              <a:defRPr/>
            </a:pPr>
            <a:r>
              <a:rPr lang="pt-BR" sz="2200" kern="0" dirty="0">
                <a:latin typeface="+mj-lt"/>
                <a:cs typeface="Arial" pitchFamily="34" charset="0"/>
              </a:rPr>
              <a:t> daí, </a:t>
            </a:r>
          </a:p>
        </p:txBody>
      </p:sp>
      <p:cxnSp>
        <p:nvCxnSpPr>
          <p:cNvPr id="6" name="Conector reto 5"/>
          <p:cNvCxnSpPr>
            <a:cxnSpLocks noChangeShapeType="1"/>
          </p:cNvCxnSpPr>
          <p:nvPr/>
        </p:nvCxnSpPr>
        <p:spPr bwMode="auto">
          <a:xfrm rot="5400000">
            <a:off x="3518694" y="2405857"/>
            <a:ext cx="5413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Conector reto 6"/>
          <p:cNvCxnSpPr>
            <a:cxnSpLocks noChangeShapeType="1"/>
          </p:cNvCxnSpPr>
          <p:nvPr/>
        </p:nvCxnSpPr>
        <p:spPr bwMode="auto">
          <a:xfrm>
            <a:off x="3779838" y="2681288"/>
            <a:ext cx="2027237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995738" y="2176463"/>
          <a:ext cx="1617662" cy="484187"/>
        </p:xfrm>
        <a:graphic>
          <a:graphicData uri="http://schemas.openxmlformats.org/presentationml/2006/ole">
            <p:oleObj spid="_x0000_s42014" name="Equation" r:id="rId4" imgW="850531" imgH="253890" progId="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059113" y="2233613"/>
          <a:ext cx="628650" cy="385762"/>
        </p:xfrm>
        <a:graphic>
          <a:graphicData uri="http://schemas.openxmlformats.org/presentationml/2006/ole">
            <p:oleObj spid="_x0000_s42015" name="Equation" r:id="rId5" imgW="330057" imgH="203112" progId="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356100" y="2841625"/>
          <a:ext cx="652463" cy="387350"/>
        </p:xfrm>
        <a:graphic>
          <a:graphicData uri="http://schemas.openxmlformats.org/presentationml/2006/ole">
            <p:oleObj spid="_x0000_s42016" name="Equation" r:id="rId6" imgW="342751" imgH="203112" progId="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730500" y="2801938"/>
          <a:ext cx="992188" cy="484187"/>
        </p:xfrm>
        <a:graphic>
          <a:graphicData uri="http://schemas.openxmlformats.org/presentationml/2006/ole">
            <p:oleObj spid="_x0000_s42017" name="Equation" r:id="rId7" imgW="520474" imgH="253890" progId="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152525" y="4906963"/>
          <a:ext cx="2770188" cy="479425"/>
        </p:xfrm>
        <a:graphic>
          <a:graphicData uri="http://schemas.openxmlformats.org/presentationml/2006/ole">
            <p:oleObj spid="_x0000_s42018" name="Equation" r:id="rId8" imgW="1459866" imgH="253890" progId="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109663" y="5387975"/>
          <a:ext cx="2649537" cy="481013"/>
        </p:xfrm>
        <a:graphic>
          <a:graphicData uri="http://schemas.openxmlformats.org/presentationml/2006/ole">
            <p:oleObj spid="_x0000_s42019" name="Equation" r:id="rId9" imgW="1396394" imgH="253890" progId="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5184775" y="4953000"/>
          <a:ext cx="688975" cy="369888"/>
        </p:xfrm>
        <a:graphic>
          <a:graphicData uri="http://schemas.openxmlformats.org/presentationml/2006/ole">
            <p:oleObj spid="_x0000_s42020" name="Equation" r:id="rId10" imgW="329914" imgH="177646" progId="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199063" y="5507038"/>
          <a:ext cx="741362" cy="369887"/>
        </p:xfrm>
        <a:graphic>
          <a:graphicData uri="http://schemas.openxmlformats.org/presentationml/2006/ole">
            <p:oleObj spid="_x0000_s42021" name="Equation" r:id="rId11" imgW="355138" imgH="177569" progId="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7004050" y="5180013"/>
          <a:ext cx="1168400" cy="373062"/>
        </p:xfrm>
        <a:graphic>
          <a:graphicData uri="http://schemas.openxmlformats.org/presentationml/2006/ole">
            <p:oleObj spid="_x0000_s42022" name="Equation" r:id="rId12" imgW="558558" imgH="177723" progId="">
              <p:embed/>
            </p:oleObj>
          </a:graphicData>
        </a:graphic>
      </p:graphicFrame>
      <p:sp>
        <p:nvSpPr>
          <p:cNvPr id="20" name="Seta para baixo 19"/>
          <p:cNvSpPr>
            <a:spLocks noChangeArrowheads="1"/>
          </p:cNvSpPr>
          <p:nvPr/>
        </p:nvSpPr>
        <p:spPr bwMode="auto">
          <a:xfrm>
            <a:off x="3783013" y="3452813"/>
            <a:ext cx="373062" cy="593725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pt-BR" altLang="pt-BR" sz="2200" smtClean="0">
              <a:latin typeface="+mj-lt"/>
              <a:cs typeface="Arial" pitchFamily="34" charset="0"/>
            </a:endParaRPr>
          </a:p>
        </p:txBody>
      </p:sp>
      <p:sp>
        <p:nvSpPr>
          <p:cNvPr id="21" name="Seta para baixo 20"/>
          <p:cNvSpPr>
            <a:spLocks noChangeArrowheads="1"/>
          </p:cNvSpPr>
          <p:nvPr/>
        </p:nvSpPr>
        <p:spPr bwMode="auto">
          <a:xfrm rot="-5460000">
            <a:off x="6246020" y="5053806"/>
            <a:ext cx="373062" cy="593725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pt-BR" altLang="pt-BR" sz="2200" smtClean="0">
              <a:latin typeface="+mj-lt"/>
              <a:cs typeface="Arial" pitchFamily="34" charset="0"/>
            </a:endParaRPr>
          </a:p>
        </p:txBody>
      </p:sp>
      <p:sp>
        <p:nvSpPr>
          <p:cNvPr id="22" name="Seta para baixo 21"/>
          <p:cNvSpPr>
            <a:spLocks noChangeArrowheads="1"/>
          </p:cNvSpPr>
          <p:nvPr/>
        </p:nvSpPr>
        <p:spPr bwMode="auto">
          <a:xfrm rot="16140000">
            <a:off x="4318000" y="5143500"/>
            <a:ext cx="371475" cy="593725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pt-BR" altLang="pt-BR" sz="220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30463"/>
            <a:ext cx="8229600" cy="20066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GEOGEBRA 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software </a:t>
            </a:r>
            <a:r>
              <a:rPr lang="pt-BR" sz="2000" dirty="0" err="1" smtClean="0"/>
              <a:t>geogebra</a:t>
            </a:r>
            <a:r>
              <a:rPr lang="pt-BR" sz="2000" dirty="0" smtClean="0"/>
              <a:t> para trabalhar as operações de multiplicação e divisão de polinômios.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2"/>
              </a:rPr>
              <a:t>http://www.baixaki.com.br/download/geogebra.htm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2775" y="3933825"/>
            <a:ext cx="7991475" cy="12144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A multiplicação é obtida multiplicando-se cada termo </a:t>
            </a:r>
            <a:r>
              <a:rPr lang="pt-BR" sz="2200" dirty="0" err="1" smtClean="0">
                <a:latin typeface="+mj-lt"/>
              </a:rPr>
              <a:t>a</a:t>
            </a:r>
            <a:r>
              <a:rPr lang="pt-BR" sz="2200" baseline="-25000" dirty="0" err="1" smtClean="0">
                <a:latin typeface="+mj-lt"/>
              </a:rPr>
              <a:t>i</a:t>
            </a:r>
            <a:r>
              <a:rPr lang="pt-BR" sz="2200" dirty="0" err="1" smtClean="0">
                <a:latin typeface="+mj-lt"/>
              </a:rPr>
              <a:t>x</a:t>
            </a:r>
            <a:r>
              <a:rPr lang="pt-BR" sz="2200" baseline="30000" dirty="0" err="1" smtClean="0">
                <a:latin typeface="+mj-lt"/>
              </a:rPr>
              <a:t>i</a:t>
            </a:r>
            <a:r>
              <a:rPr lang="pt-BR" sz="2200" dirty="0" smtClean="0">
                <a:latin typeface="+mj-lt"/>
              </a:rPr>
              <a:t> de A(x) por cada termo </a:t>
            </a:r>
            <a:r>
              <a:rPr lang="pt-BR" sz="2200" dirty="0" err="1" smtClean="0">
                <a:latin typeface="+mj-lt"/>
              </a:rPr>
              <a:t>b</a:t>
            </a:r>
            <a:r>
              <a:rPr lang="pt-BR" sz="2200" baseline="-25000" dirty="0" err="1" smtClean="0">
                <a:latin typeface="+mj-lt"/>
              </a:rPr>
              <a:t>j</a:t>
            </a:r>
            <a:r>
              <a:rPr lang="pt-BR" sz="2200" dirty="0" err="1" smtClean="0">
                <a:latin typeface="+mj-lt"/>
              </a:rPr>
              <a:t>x</a:t>
            </a:r>
            <a:r>
              <a:rPr lang="pt-BR" sz="2200" baseline="30000" dirty="0" err="1" smtClean="0">
                <a:latin typeface="+mj-lt"/>
              </a:rPr>
              <a:t>j</a:t>
            </a:r>
            <a:r>
              <a:rPr lang="pt-BR" sz="2200" dirty="0" smtClean="0">
                <a:latin typeface="+mj-lt"/>
              </a:rPr>
              <a:t> de B(x), ou seja, aplicando a propriedade distributiva da multiplicação. </a:t>
            </a:r>
            <a:endParaRPr lang="pt-BR" sz="1500" dirty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500" kern="0" dirty="0">
              <a:solidFill>
                <a:srgbClr val="000000"/>
              </a:solidFill>
              <a:latin typeface="+mj-lt"/>
              <a:ea typeface="ＭＳ ゴシック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kern="0" dirty="0" smtClean="0">
                <a:solidFill>
                  <a:srgbClr val="000000"/>
                </a:solidFill>
                <a:ea typeface="ＭＳ ゴシック"/>
              </a:rPr>
              <a:t>Por </a:t>
            </a:r>
            <a:r>
              <a:rPr lang="pt-BR" altLang="pt-BR" sz="2200" kern="0" dirty="0">
                <a:solidFill>
                  <a:srgbClr val="000000"/>
                </a:solidFill>
                <a:ea typeface="ＭＳ ゴシック"/>
              </a:rPr>
              <a:t>fim, reduzem-se os termos semelhantes (de mesmo grau).</a:t>
            </a: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2411413" y="2397125"/>
          <a:ext cx="4462462" cy="414338"/>
        </p:xfrm>
        <a:graphic>
          <a:graphicData uri="http://schemas.openxmlformats.org/presentationml/2006/ole">
            <p:oleObj spid="_x0000_s7177" name="Equação" r:id="rId4" imgW="2603500" imgH="241300" progId="Equation.3">
              <p:embed/>
            </p:oleObj>
          </a:graphicData>
        </a:graphic>
      </p:graphicFrame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2484438" y="3068638"/>
          <a:ext cx="4352925" cy="414337"/>
        </p:xfrm>
        <a:graphic>
          <a:graphicData uri="http://schemas.openxmlformats.org/presentationml/2006/ole">
            <p:oleObj spid="_x0000_s7178" name="Equação" r:id="rId5" imgW="2540000" imgH="241300" progId="Equation.3">
              <p:embed/>
            </p:oleObj>
          </a:graphicData>
        </a:graphic>
      </p:graphicFrame>
      <p:sp>
        <p:nvSpPr>
          <p:cNvPr id="10" name="Retângulo 9"/>
          <p:cNvSpPr/>
          <p:nvPr/>
        </p:nvSpPr>
        <p:spPr>
          <a:xfrm>
            <a:off x="1908175" y="1052513"/>
            <a:ext cx="51689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>
                <a:latin typeface="+mj-lt"/>
              </a:rPr>
              <a:t>MULTIPLICAÇÃO DE POLINÔMIOS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12775" y="2070100"/>
            <a:ext cx="9144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Sendo:</a:t>
            </a: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SzPct val="130000"/>
              <a:buFont typeface="Arial" pitchFamily="34" charset="0"/>
              <a:buNone/>
              <a:defRPr/>
            </a:pPr>
            <a:endParaRPr lang="pt-BR" sz="2200" dirty="0" smtClean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0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0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REFERÊNCIAS</a:t>
            </a:r>
            <a:endParaRPr lang="pt-BR" altLang="pt-BR" sz="2800" b="1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2060575"/>
            <a:ext cx="8280400" cy="1366838"/>
          </a:xfrm>
        </p:spPr>
        <p:txBody>
          <a:bodyPr/>
          <a:lstStyle/>
          <a:p>
            <a:pPr marL="0" indent="0" algn="just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altLang="pt-BR" sz="2000" b="1" u="sng" dirty="0" smtClean="0"/>
              <a:t>Sites</a:t>
            </a:r>
            <a:r>
              <a:rPr lang="pt-BR" altLang="pt-BR" sz="2000" b="1" dirty="0" smtClean="0"/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5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1800" dirty="0">
                <a:hlinkClick r:id="rId2"/>
              </a:rPr>
              <a:t>http://</a:t>
            </a:r>
            <a:r>
              <a:rPr lang="pt-BR" altLang="pt-BR" sz="1800" dirty="0" smtClean="0">
                <a:hlinkClick r:id="rId2"/>
              </a:rPr>
              <a:t>www.objetivo.br/ConteudoOnline/mp/Conteudo.aspx?codigo=812&amp;token=5%2F2Yd2%2Bzzv%2F29umTApxi0Q%3D%3D</a:t>
            </a:r>
            <a:endParaRPr lang="pt-BR" altLang="pt-BR" sz="18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1800" dirty="0">
                <a:hlinkClick r:id="rId3"/>
              </a:rPr>
              <a:t>http://</a:t>
            </a:r>
            <a:r>
              <a:rPr lang="pt-BR" altLang="pt-BR" sz="1800" dirty="0" smtClean="0">
                <a:hlinkClick r:id="rId3"/>
              </a:rPr>
              <a:t>www.uff.br/webmat/Calc1_LivroOnLine/Apoios/apoio03c_prof-Regina.html</a:t>
            </a:r>
            <a:endParaRPr lang="pt-BR" altLang="pt-BR" sz="18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1800" dirty="0">
                <a:hlinkClick r:id="rId4"/>
              </a:rPr>
              <a:t>http://</a:t>
            </a:r>
            <a:r>
              <a:rPr lang="pt-BR" altLang="pt-BR" sz="1800" dirty="0" smtClean="0">
                <a:hlinkClick r:id="rId4"/>
              </a:rPr>
              <a:t>www.colegioweb.com.br/polinomios/divisao-de-polinomios.html</a:t>
            </a:r>
            <a:endParaRPr lang="pt-BR" altLang="pt-BR" sz="18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altLang="pt-BR" sz="800" dirty="0" smtClean="0"/>
          </a:p>
          <a:p>
            <a:pPr marL="0" indent="0" algn="just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800" dirty="0" smtClean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352425" y="3933825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000" b="1" u="sng" dirty="0" smtClean="0"/>
              <a:t>Livros</a:t>
            </a:r>
            <a:r>
              <a:rPr lang="pt-BR" sz="2000" b="1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pt-BR" sz="5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Silva, Cláudio Xavier da. II. Filho, Benigno Barreto. Matemática aula por aula, 3: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</a:t>
            </a:r>
            <a:r>
              <a:rPr lang="pt-BR" sz="1800" dirty="0" err="1" smtClean="0"/>
              <a:t>Iezzi,Gelson</a:t>
            </a:r>
            <a:r>
              <a:rPr lang="pt-BR" sz="1800" dirty="0" smtClean="0"/>
              <a:t>. II. </a:t>
            </a:r>
            <a:r>
              <a:rPr lang="pt-BR" sz="1800" dirty="0" err="1" smtClean="0"/>
              <a:t>Dolce</a:t>
            </a:r>
            <a:r>
              <a:rPr lang="pt-BR" sz="1800" dirty="0" smtClean="0"/>
              <a:t>, Osvaldo. III. </a:t>
            </a:r>
            <a:r>
              <a:rPr lang="pt-BR" sz="1800" dirty="0" err="1" smtClean="0"/>
              <a:t>Degenszajn</a:t>
            </a:r>
            <a:r>
              <a:rPr lang="pt-BR" sz="1800" dirty="0" smtClean="0"/>
              <a:t>, David. IV. </a:t>
            </a:r>
            <a:r>
              <a:rPr lang="pt-BR" sz="1800" dirty="0" err="1" smtClean="0"/>
              <a:t>Périgo</a:t>
            </a:r>
            <a:r>
              <a:rPr lang="pt-BR" sz="1800" dirty="0" smtClean="0"/>
              <a:t>, Roberto. Matemática : volume único – São Paulo : Atual, 2002.</a:t>
            </a:r>
            <a:endParaRPr lang="pt-BR" sz="180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3135313"/>
            <a:ext cx="1511300" cy="642937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Clr>
                <a:srgbClr val="FFFF00"/>
              </a:buClr>
              <a:buSzPct val="13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A(x) . B(x) =</a:t>
            </a:r>
          </a:p>
          <a:p>
            <a:pPr marL="0" indent="0" algn="just" eaLnBrk="1" hangingPunct="1">
              <a:lnSpc>
                <a:spcPct val="110000"/>
              </a:lnSpc>
              <a:buClr>
                <a:srgbClr val="FFFF00"/>
              </a:buClr>
              <a:buSzPct val="130000"/>
              <a:buFont typeface="Wingdings" pitchFamily="2" charset="2"/>
              <a:buNone/>
              <a:defRPr/>
            </a:pPr>
            <a:endParaRPr lang="pt-BR" sz="22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FFFF00"/>
              </a:buClr>
              <a:buSzPct val="130000"/>
              <a:buFont typeface="Wingdings" pitchFamily="2" charset="2"/>
              <a:buNone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2193925" y="3159125"/>
            <a:ext cx="64087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>
              <a:defRPr/>
            </a:pPr>
            <a:r>
              <a:rPr lang="pt-BR" sz="2200" dirty="0">
                <a:latin typeface="+mj-lt"/>
                <a:cs typeface="Arial" charset="0"/>
              </a:rPr>
              <a:t>(x</a:t>
            </a:r>
            <a:r>
              <a:rPr lang="pt-BR" sz="2200" baseline="30000" dirty="0">
                <a:latin typeface="+mj-lt"/>
                <a:cs typeface="Arial" charset="0"/>
              </a:rPr>
              <a:t>3</a:t>
            </a:r>
            <a:r>
              <a:rPr lang="pt-BR" sz="2200" dirty="0">
                <a:latin typeface="+mj-lt"/>
                <a:cs typeface="Arial" charset="0"/>
              </a:rPr>
              <a:t> + 2x</a:t>
            </a:r>
            <a:r>
              <a:rPr lang="pt-BR" sz="2200" baseline="30000" dirty="0">
                <a:latin typeface="+mj-lt"/>
                <a:cs typeface="Arial" charset="0"/>
              </a:rPr>
              <a:t>2</a:t>
            </a:r>
            <a:r>
              <a:rPr lang="pt-BR" sz="2200" dirty="0">
                <a:latin typeface="+mj-lt"/>
                <a:cs typeface="Arial" charset="0"/>
              </a:rPr>
              <a:t> – 3) . (x</a:t>
            </a:r>
            <a:r>
              <a:rPr lang="pt-BR" sz="2200" baseline="30000" dirty="0">
                <a:latin typeface="+mj-lt"/>
                <a:cs typeface="Arial" charset="0"/>
              </a:rPr>
              <a:t>2</a:t>
            </a:r>
            <a:r>
              <a:rPr lang="pt-BR" sz="2200" dirty="0">
                <a:latin typeface="+mj-lt"/>
                <a:cs typeface="Arial" charset="0"/>
              </a:rPr>
              <a:t> + x + 1) </a:t>
            </a:r>
            <a:endParaRPr lang="pt-BR" sz="1500" dirty="0">
              <a:latin typeface="+mj-lt"/>
              <a:cs typeface="Arial" charset="0"/>
            </a:endParaRPr>
          </a:p>
          <a:p>
            <a:pPr>
              <a:defRPr/>
            </a:pPr>
            <a:endParaRPr lang="pt-BR" sz="15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2200" dirty="0">
                <a:latin typeface="+mj-lt"/>
                <a:cs typeface="Arial" charset="0"/>
              </a:rPr>
              <a:t>x</a:t>
            </a:r>
            <a:r>
              <a:rPr lang="pt-BR" sz="2200" baseline="30000" dirty="0">
                <a:latin typeface="+mj-lt"/>
                <a:cs typeface="Arial" charset="0"/>
              </a:rPr>
              <a:t>5</a:t>
            </a:r>
            <a:r>
              <a:rPr lang="pt-BR" sz="2200" dirty="0">
                <a:latin typeface="+mj-lt"/>
                <a:cs typeface="Arial" charset="0"/>
              </a:rPr>
              <a:t> + x</a:t>
            </a:r>
            <a:r>
              <a:rPr lang="pt-BR" sz="2200" baseline="30000" dirty="0">
                <a:latin typeface="+mj-lt"/>
                <a:cs typeface="Arial" charset="0"/>
              </a:rPr>
              <a:t>4</a:t>
            </a:r>
            <a:r>
              <a:rPr lang="pt-BR" sz="2200" dirty="0">
                <a:latin typeface="+mj-lt"/>
                <a:cs typeface="Arial" charset="0"/>
              </a:rPr>
              <a:t> + x</a:t>
            </a:r>
            <a:r>
              <a:rPr lang="pt-BR" sz="2200" baseline="30000" dirty="0">
                <a:latin typeface="+mj-lt"/>
                <a:cs typeface="Arial" charset="0"/>
              </a:rPr>
              <a:t>3</a:t>
            </a:r>
            <a:r>
              <a:rPr lang="pt-BR" sz="2200" dirty="0">
                <a:latin typeface="+mj-lt"/>
                <a:cs typeface="Arial" charset="0"/>
              </a:rPr>
              <a:t> + 2x</a:t>
            </a:r>
            <a:r>
              <a:rPr lang="pt-BR" sz="2200" baseline="30000" dirty="0">
                <a:latin typeface="+mj-lt"/>
                <a:cs typeface="Arial" charset="0"/>
              </a:rPr>
              <a:t>4</a:t>
            </a:r>
            <a:r>
              <a:rPr lang="pt-BR" sz="2200" dirty="0">
                <a:latin typeface="+mj-lt"/>
                <a:cs typeface="Arial" charset="0"/>
              </a:rPr>
              <a:t> + 2x</a:t>
            </a:r>
            <a:r>
              <a:rPr lang="pt-BR" sz="2200" baseline="30000" dirty="0">
                <a:latin typeface="+mj-lt"/>
                <a:cs typeface="Arial" charset="0"/>
              </a:rPr>
              <a:t>3</a:t>
            </a:r>
            <a:r>
              <a:rPr lang="pt-BR" sz="2200" dirty="0">
                <a:latin typeface="+mj-lt"/>
                <a:cs typeface="Arial" charset="0"/>
              </a:rPr>
              <a:t> + 2x</a:t>
            </a:r>
            <a:r>
              <a:rPr lang="pt-BR" sz="2200" baseline="30000" dirty="0">
                <a:latin typeface="+mj-lt"/>
                <a:cs typeface="Arial" charset="0"/>
              </a:rPr>
              <a:t>2</a:t>
            </a:r>
            <a:r>
              <a:rPr lang="pt-BR" sz="2200" dirty="0">
                <a:latin typeface="+mj-lt"/>
                <a:cs typeface="Arial" charset="0"/>
              </a:rPr>
              <a:t> – 3x</a:t>
            </a:r>
            <a:r>
              <a:rPr lang="pt-BR" sz="2200" baseline="30000" dirty="0">
                <a:latin typeface="+mj-lt"/>
                <a:cs typeface="Arial" charset="0"/>
              </a:rPr>
              <a:t>2</a:t>
            </a:r>
            <a:r>
              <a:rPr lang="pt-BR" sz="2200" dirty="0">
                <a:latin typeface="+mj-lt"/>
                <a:cs typeface="Arial" charset="0"/>
              </a:rPr>
              <a:t> – 3x – 3  </a:t>
            </a:r>
          </a:p>
          <a:p>
            <a:pPr>
              <a:defRPr/>
            </a:pPr>
            <a:endParaRPr lang="pt-BR" sz="15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  <a:cs typeface="Arial" charset="0"/>
              </a:rPr>
              <a:t>5</a:t>
            </a:r>
            <a:r>
              <a:rPr lang="pt-BR" sz="2200" dirty="0">
                <a:solidFill>
                  <a:srgbClr val="FF0000"/>
                </a:solidFill>
                <a:latin typeface="+mj-lt"/>
                <a:cs typeface="Arial" charset="0"/>
              </a:rPr>
              <a:t> + 3x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  <a:cs typeface="Arial" charset="0"/>
              </a:rPr>
              <a:t>4</a:t>
            </a:r>
            <a:r>
              <a:rPr lang="pt-BR" sz="2200" dirty="0">
                <a:solidFill>
                  <a:srgbClr val="FF0000"/>
                </a:solidFill>
                <a:latin typeface="+mj-lt"/>
                <a:cs typeface="Arial" charset="0"/>
              </a:rPr>
              <a:t> + 3x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  <a:cs typeface="Arial" charset="0"/>
              </a:rPr>
              <a:t>3</a:t>
            </a:r>
            <a:r>
              <a:rPr lang="pt-BR" sz="2200" dirty="0">
                <a:solidFill>
                  <a:srgbClr val="FF0000"/>
                </a:solidFill>
                <a:latin typeface="+mj-lt"/>
                <a:cs typeface="Arial" charset="0"/>
              </a:rPr>
              <a:t> – x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pt-BR" sz="2200" dirty="0">
                <a:solidFill>
                  <a:srgbClr val="FF0000"/>
                </a:solidFill>
                <a:latin typeface="+mj-lt"/>
                <a:cs typeface="Arial" charset="0"/>
              </a:rPr>
              <a:t> – 3x – 3</a:t>
            </a:r>
            <a:endParaRPr lang="pt-BR" sz="2200" b="1" kern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87363" y="2420938"/>
            <a:ext cx="8188325" cy="442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ct val="11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Sendo A(x) = 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+ 2x</a:t>
            </a:r>
            <a:r>
              <a:rPr lang="pt-BR" sz="2200" b="1" kern="0" baseline="30000" dirty="0">
                <a:latin typeface="+mj-lt"/>
              </a:rPr>
              <a:t>2</a:t>
            </a:r>
            <a:r>
              <a:rPr lang="pt-BR" sz="2200" b="1" kern="0" dirty="0">
                <a:latin typeface="+mj-lt"/>
              </a:rPr>
              <a:t> </a:t>
            </a:r>
            <a:r>
              <a:rPr lang="pt-BR" sz="2200" b="1" kern="0" dirty="0">
                <a:latin typeface="+mj-lt"/>
                <a:sym typeface="Symbol"/>
              </a:rPr>
              <a:t></a:t>
            </a:r>
            <a:r>
              <a:rPr lang="pt-BR" sz="2200" b="1" kern="0" dirty="0">
                <a:latin typeface="+mj-lt"/>
              </a:rPr>
              <a:t> 3 e </a:t>
            </a:r>
            <a:r>
              <a:rPr lang="pt-BR" sz="2200" b="1" kern="0" dirty="0">
                <a:latin typeface="+mj-lt"/>
                <a:cs typeface="Arial" charset="0"/>
              </a:rPr>
              <a:t>B(x) = x</a:t>
            </a:r>
            <a:r>
              <a:rPr lang="pt-BR" sz="2200" b="1" kern="0" baseline="30000" dirty="0">
                <a:latin typeface="+mj-lt"/>
                <a:cs typeface="Arial" charset="0"/>
              </a:rPr>
              <a:t>2</a:t>
            </a:r>
            <a:r>
              <a:rPr lang="pt-BR" sz="2200" b="1" kern="0" dirty="0">
                <a:latin typeface="+mj-lt"/>
                <a:cs typeface="Arial" charset="0"/>
              </a:rPr>
              <a:t> + x </a:t>
            </a:r>
            <a:r>
              <a:rPr lang="pt-BR" sz="2200" b="1" kern="0" dirty="0">
                <a:latin typeface="+mj-lt"/>
                <a:cs typeface="Arial" charset="0"/>
                <a:sym typeface="Symbol"/>
              </a:rPr>
              <a:t>+</a:t>
            </a:r>
            <a:r>
              <a:rPr lang="pt-BR" sz="2200" b="1" kern="0" dirty="0">
                <a:latin typeface="+mj-lt"/>
                <a:cs typeface="Arial" charset="0"/>
              </a:rPr>
              <a:t> 1</a:t>
            </a:r>
            <a:r>
              <a:rPr lang="pt-BR" sz="2200" b="1" kern="0" dirty="0">
                <a:latin typeface="+mj-lt"/>
              </a:rPr>
              <a:t>, determine </a:t>
            </a:r>
            <a:r>
              <a:rPr lang="pt-BR" sz="2200" b="1" dirty="0">
                <a:latin typeface="+mj-lt"/>
              </a:rPr>
              <a:t>A(x) . B(x). </a:t>
            </a:r>
            <a:endParaRPr lang="pt-BR" sz="2200" b="1" kern="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62363" y="1292225"/>
            <a:ext cx="1630362" cy="481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EXEMPLO</a:t>
            </a:r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6227763" y="4887913"/>
            <a:ext cx="2200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defRPr/>
            </a:pPr>
            <a:r>
              <a:rPr lang="pt-BR" altLang="pt-BR" sz="1100" dirty="0" smtClean="0">
                <a:latin typeface="+mj-lt"/>
              </a:rPr>
              <a:t>Um produto de potências de mesma base pode ser escrito na forma de uma única potência: conservamos a base e adicionamos os expoentes.</a:t>
            </a:r>
          </a:p>
          <a:p>
            <a:pPr algn="just" eaLnBrk="1" hangingPunct="1">
              <a:defRPr/>
            </a:pPr>
            <a:r>
              <a:rPr lang="pt-BR" altLang="pt-BR" sz="1100" dirty="0" smtClean="0">
                <a:latin typeface="+mj-lt"/>
              </a:rPr>
              <a:t>a</a:t>
            </a:r>
            <a:r>
              <a:rPr lang="pt-BR" altLang="pt-BR" sz="1100" baseline="30000" dirty="0" smtClean="0">
                <a:latin typeface="+mj-lt"/>
              </a:rPr>
              <a:t>m</a:t>
            </a:r>
            <a:r>
              <a:rPr lang="pt-BR" altLang="pt-BR" sz="1100" dirty="0" smtClean="0">
                <a:latin typeface="+mj-lt"/>
              </a:rPr>
              <a:t>.a</a:t>
            </a:r>
            <a:r>
              <a:rPr lang="pt-BR" altLang="pt-BR" sz="1100" baseline="30000" dirty="0" smtClean="0">
                <a:latin typeface="+mj-lt"/>
              </a:rPr>
              <a:t>n</a:t>
            </a:r>
            <a:r>
              <a:rPr lang="pt-BR" altLang="pt-BR" sz="1100" dirty="0" smtClean="0">
                <a:latin typeface="+mj-lt"/>
              </a:rPr>
              <a:t> = </a:t>
            </a:r>
            <a:r>
              <a:rPr lang="pt-BR" altLang="pt-BR" sz="1100" dirty="0" err="1" smtClean="0">
                <a:latin typeface="+mj-lt"/>
              </a:rPr>
              <a:t>a</a:t>
            </a:r>
            <a:r>
              <a:rPr lang="pt-BR" altLang="pt-BR" sz="1100" baseline="30000" dirty="0" err="1" smtClean="0">
                <a:latin typeface="+mj-lt"/>
              </a:rPr>
              <a:t>m+n</a:t>
            </a:r>
            <a:endParaRPr lang="pt-BR" altLang="pt-BR" sz="1100" baseline="30000" dirty="0" smtClean="0">
              <a:latin typeface="+mj-lt"/>
            </a:endParaRPr>
          </a:p>
        </p:txBody>
      </p:sp>
      <p:sp>
        <p:nvSpPr>
          <p:cNvPr id="10" name="Canto dobrado 9"/>
          <p:cNvSpPr/>
          <p:nvPr/>
        </p:nvSpPr>
        <p:spPr>
          <a:xfrm>
            <a:off x="6227763" y="4741863"/>
            <a:ext cx="2200275" cy="1265237"/>
          </a:xfrm>
          <a:prstGeom prst="folded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Picture 2" descr="http://zonadaponte.com.sapo.pt/gifs/chamas/lampadas/lamp01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460875"/>
            <a:ext cx="476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 rot="16200000">
            <a:off x="5281613" y="5143500"/>
            <a:ext cx="14112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800" dirty="0">
                <a:latin typeface="+mj-lt"/>
              </a:rPr>
              <a:t>http://zonadaponte.com.sapo.pt/gifs/chamas/lampadas/lamp011.gif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5" grpId="0" build="p"/>
      <p:bldP spid="2" grpId="0"/>
      <p:bldP spid="6" grpId="0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2573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DIVISÃO DE POLINÔMIOS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18488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Dividir um polinômio P(x) pelo polinômio D(x) é obter dois polinômios Q(x) e R(x), obedecendo às seguintes condições: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36613" y="2913063"/>
            <a:ext cx="475297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dirty="0" smtClean="0">
                <a:latin typeface="+mj-lt"/>
              </a:rPr>
              <a:t> P(x) ≡ D(x).Q(x) + R(x);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36613" y="4065588"/>
            <a:ext cx="75612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dirty="0">
                <a:latin typeface="+mj-lt"/>
              </a:rPr>
              <a:t>P</a:t>
            </a:r>
            <a:r>
              <a:rPr lang="pt-BR" dirty="0" smtClean="0">
                <a:latin typeface="+mj-lt"/>
              </a:rPr>
              <a:t>(x) é o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dividendo</a:t>
            </a:r>
            <a:r>
              <a:rPr lang="pt-BR" dirty="0" smtClean="0">
                <a:latin typeface="+mj-lt"/>
              </a:rPr>
              <a:t>, D(x) o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divisor</a:t>
            </a:r>
            <a:r>
              <a:rPr lang="pt-BR" dirty="0" smtClean="0">
                <a:latin typeface="+mj-lt"/>
              </a:rPr>
              <a:t>, Q(x) o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quociente </a:t>
            </a:r>
            <a:r>
              <a:rPr lang="pt-BR" dirty="0" smtClean="0">
                <a:latin typeface="+mj-lt"/>
              </a:rPr>
              <a:t>e R(x) o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resto </a:t>
            </a:r>
            <a:r>
              <a:rPr lang="pt-BR" dirty="0" smtClean="0">
                <a:latin typeface="+mj-lt"/>
              </a:rPr>
              <a:t>da divisão;  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36613" y="4622800"/>
            <a:ext cx="75612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dirty="0" smtClean="0">
                <a:latin typeface="+mj-lt"/>
              </a:rPr>
              <a:t>É importante observar que o grau do quociente é a diferença entre os graus do dividendo e do divisor</a:t>
            </a:r>
            <a:r>
              <a:rPr lang="pt-BR" dirty="0">
                <a:latin typeface="+mj-lt"/>
              </a:rPr>
              <a:t>;</a:t>
            </a:r>
            <a:endParaRPr lang="pt-BR" dirty="0" smtClean="0"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088" y="5372100"/>
            <a:ext cx="77057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Em geral, se na divisão de P(x) por D(x) o resto é o polinômio nulo, dizemos que P(x) é </a:t>
            </a:r>
            <a:r>
              <a:rPr lang="pt-BR" sz="1800" dirty="0" smtClean="0">
                <a:solidFill>
                  <a:srgbClr val="FF0000"/>
                </a:solidFill>
                <a:latin typeface="+mj-lt"/>
              </a:rPr>
              <a:t>divisível </a:t>
            </a:r>
            <a:r>
              <a:rPr lang="pt-BR" sz="1800" dirty="0" smtClean="0">
                <a:latin typeface="+mj-lt"/>
              </a:rPr>
              <a:t>por D(x). 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41375" y="3489325"/>
            <a:ext cx="4752975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dirty="0" smtClean="0">
                <a:latin typeface="+mj-lt"/>
              </a:rPr>
              <a:t>Grau de R(x) &lt; grau de D(x) ou R(x) ≡ 0;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9" grpId="0" build="p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11188" y="2143125"/>
            <a:ext cx="7921625" cy="12144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Esse método, também conhecido como método dos coeficientes a determinar, é aplicado da seguinte forma:</a:t>
            </a:r>
            <a:endParaRPr lang="pt-BR" sz="1000" dirty="0" smtClean="0">
              <a:latin typeface="+mj-lt"/>
            </a:endParaRPr>
          </a:p>
          <a:p>
            <a:pPr marL="0" indent="0" algn="just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1000" dirty="0" smtClean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 smtClean="0">
                <a:latin typeface="+mj-lt"/>
              </a:rPr>
              <a:t>Determina-se os graus do quociente: Q(x), e do resto: r(x);</a:t>
            </a:r>
            <a:endParaRPr lang="pt-BR" sz="1000" dirty="0" smtClean="0">
              <a:latin typeface="+mj-lt"/>
            </a:endParaRPr>
          </a:p>
          <a:p>
            <a:pPr marL="457200" lvl="1" indent="0" algn="just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1000" dirty="0" smtClean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 smtClean="0">
                <a:latin typeface="+mj-lt"/>
              </a:rPr>
              <a:t>Constroem-se os polinômios Q(x) e r(x), deixando incógnitos os seus coeficientes (usam-se letras);</a:t>
            </a:r>
            <a:endParaRPr lang="pt-BR" sz="1000" dirty="0" smtClean="0">
              <a:latin typeface="+mj-lt"/>
            </a:endParaRPr>
          </a:p>
          <a:p>
            <a:pPr marL="457200" lvl="1" indent="0" algn="just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1000" dirty="0" smtClean="0">
              <a:latin typeface="+mj-lt"/>
            </a:endParaRPr>
          </a:p>
          <a:p>
            <a:pPr lvl="1"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 smtClean="0">
                <a:latin typeface="+mj-lt"/>
              </a:rPr>
              <a:t>Determinam-se os coeficientes impondo a igualdade Q(x).D(x) + r(x) = P(x).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30000"/>
              <a:buFont typeface="Wingdings" panose="05000000000000000000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160463"/>
            <a:ext cx="9144000" cy="612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ALGORITMO DA DIVISÃO (MÉTODO DE DESCARTES)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825" y="1989138"/>
            <a:ext cx="7850188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b="1" kern="0" dirty="0">
                <a:latin typeface="+mj-lt"/>
              </a:rPr>
              <a:t>Dividir P(x) = 3x</a:t>
            </a:r>
            <a:r>
              <a:rPr lang="pt-BR" sz="2200" b="1" kern="0" baseline="30000" dirty="0">
                <a:latin typeface="+mj-lt"/>
              </a:rPr>
              <a:t>4</a:t>
            </a:r>
            <a:r>
              <a:rPr lang="pt-BR" sz="2200" b="1" kern="0" dirty="0">
                <a:latin typeface="+mj-lt"/>
              </a:rPr>
              <a:t> – 2x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+ 7x + 2 por D(x) = 3x</a:t>
            </a:r>
            <a:r>
              <a:rPr lang="pt-BR" sz="2200" b="1" kern="0" baseline="30000" dirty="0">
                <a:latin typeface="+mj-lt"/>
              </a:rPr>
              <a:t>3</a:t>
            </a:r>
            <a:r>
              <a:rPr lang="pt-BR" sz="2200" b="1" kern="0" dirty="0">
                <a:latin typeface="+mj-lt"/>
              </a:rPr>
              <a:t> - 2x</a:t>
            </a:r>
            <a:r>
              <a:rPr lang="pt-BR" sz="2200" b="1" kern="0" baseline="30000" dirty="0">
                <a:latin typeface="+mj-lt"/>
              </a:rPr>
              <a:t>2</a:t>
            </a:r>
            <a:r>
              <a:rPr lang="pt-BR" sz="2200" b="1" kern="0" dirty="0">
                <a:latin typeface="+mj-lt"/>
              </a:rPr>
              <a:t> + 4x -1.</a:t>
            </a:r>
            <a:endParaRPr lang="pt-BR" sz="2200" dirty="0"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92563" y="1149350"/>
            <a:ext cx="1631950" cy="47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pt-BR" sz="2800" b="1" kern="0" dirty="0">
                <a:latin typeface="+mj-lt"/>
              </a:rPr>
              <a:t>EXEMPLO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96888" y="263683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130000"/>
              <a:buFont typeface="Wingdings" pitchFamily="2" charset="2"/>
              <a:buNone/>
              <a:defRPr/>
            </a:pPr>
            <a:r>
              <a:rPr lang="pt-BR" sz="2200" kern="0" dirty="0">
                <a:latin typeface="+mj-lt"/>
              </a:rPr>
              <a:t>Aplicando a relação fundamental da divisão: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57238" y="3321050"/>
          <a:ext cx="2190750" cy="327025"/>
        </p:xfrm>
        <a:graphic>
          <a:graphicData uri="http://schemas.openxmlformats.org/presentationml/2006/ole">
            <p:oleObj spid="_x0000_s11276" name="Equação" r:id="rId3" imgW="1358310" imgH="203112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08025" y="3960813"/>
          <a:ext cx="6643688" cy="403225"/>
        </p:xfrm>
        <a:graphic>
          <a:graphicData uri="http://schemas.openxmlformats.org/presentationml/2006/ole">
            <p:oleObj spid="_x0000_s11277" name="Equação" r:id="rId4" imgW="3746500" imgH="2286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4325" y="4652963"/>
          <a:ext cx="8578850" cy="360362"/>
        </p:xfrm>
        <a:graphic>
          <a:graphicData uri="http://schemas.openxmlformats.org/presentationml/2006/ole">
            <p:oleObj spid="_x0000_s11278" name="Equação" r:id="rId5" imgW="4838700" imgH="203200" progId="Equation.3">
              <p:embed/>
            </p:oleObj>
          </a:graphicData>
        </a:graphic>
      </p:graphicFrame>
      <p:sp>
        <p:nvSpPr>
          <p:cNvPr id="13" name="Seta entalhada para a direita 12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547813" y="1700213"/>
          <a:ext cx="696912" cy="314325"/>
        </p:xfrm>
        <a:graphic>
          <a:graphicData uri="http://schemas.openxmlformats.org/presentationml/2006/ole">
            <p:oleObj spid="_x0000_s12324" name="Equação" r:id="rId3" imgW="393359" imgH="177646" progId="Equation.3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668463" y="2105025"/>
          <a:ext cx="542925" cy="314325"/>
        </p:xfrm>
        <a:graphic>
          <a:graphicData uri="http://schemas.openxmlformats.org/presentationml/2006/ole">
            <p:oleObj spid="_x0000_s12325" name="Equação" r:id="rId4" imgW="304404" imgH="177569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368675" y="1703388"/>
          <a:ext cx="1552575" cy="314325"/>
        </p:xfrm>
        <a:graphic>
          <a:graphicData uri="http://schemas.openxmlformats.org/presentationml/2006/ole">
            <p:oleObj spid="_x0000_s12326" name="Equação" r:id="rId5" imgW="875920" imgH="177723" progId="Equation.3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5946775" y="1685925"/>
          <a:ext cx="1576388" cy="314325"/>
        </p:xfrm>
        <a:graphic>
          <a:graphicData uri="http://schemas.openxmlformats.org/presentationml/2006/ole">
            <p:oleObj spid="_x0000_s12327" name="Equação" r:id="rId6" imgW="888614" imgH="177723" progId="Equation.3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1146175" y="3716338"/>
          <a:ext cx="1465263" cy="314325"/>
        </p:xfrm>
        <a:graphic>
          <a:graphicData uri="http://schemas.openxmlformats.org/presentationml/2006/ole">
            <p:oleObj spid="_x0000_s12328" name="Equação" r:id="rId7" imgW="825142" imgH="177723" progId="Equation.3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3419475" y="3716338"/>
          <a:ext cx="969963" cy="314325"/>
        </p:xfrm>
        <a:graphic>
          <a:graphicData uri="http://schemas.openxmlformats.org/presentationml/2006/ole">
            <p:oleObj spid="_x0000_s12329" name="Equação" r:id="rId8" imgW="545626" imgH="177646" progId="Equation.3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3348038" y="2132013"/>
          <a:ext cx="1643062" cy="314325"/>
        </p:xfrm>
        <a:graphic>
          <a:graphicData uri="http://schemas.openxmlformats.org/presentationml/2006/ole">
            <p:oleObj spid="_x0000_s12330" name="Equação" r:id="rId9" imgW="926698" imgH="177723" progId="Equation.3">
              <p:embed/>
            </p:oleObj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4144963" y="2565400"/>
          <a:ext cx="720725" cy="314325"/>
        </p:xfrm>
        <a:graphic>
          <a:graphicData uri="http://schemas.openxmlformats.org/presentationml/2006/ole">
            <p:oleObj spid="_x0000_s12331" name="Equação" r:id="rId10" imgW="405872" imgH="177569" progId="Equation.3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4271963" y="2943225"/>
          <a:ext cx="584200" cy="314325"/>
        </p:xfrm>
        <a:graphic>
          <a:graphicData uri="http://schemas.openxmlformats.org/presentationml/2006/ole">
            <p:oleObj spid="_x0000_s12332" name="Equação" r:id="rId11" imgW="329914" imgH="177646" progId="Equation.3">
              <p:embed/>
            </p:oleObj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/>
        </p:nvGraphicFramePr>
        <p:xfrm>
          <a:off x="5926138" y="2112963"/>
          <a:ext cx="1803400" cy="314325"/>
        </p:xfrm>
        <a:graphic>
          <a:graphicData uri="http://schemas.openxmlformats.org/presentationml/2006/ole">
            <p:oleObj spid="_x0000_s12333" name="Equação" r:id="rId12" imgW="1015559" imgH="177723" progId="Equation.3">
              <p:embed/>
            </p:oleObj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6927850" y="2546350"/>
          <a:ext cx="722313" cy="314325"/>
        </p:xfrm>
        <a:graphic>
          <a:graphicData uri="http://schemas.openxmlformats.org/presentationml/2006/ole">
            <p:oleObj spid="_x0000_s12334" name="Equação" r:id="rId13" imgW="405872" imgH="177569" progId="Equation.3">
              <p:embed/>
            </p:oleObj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1076325" y="4135438"/>
          <a:ext cx="1555750" cy="314325"/>
        </p:xfrm>
        <a:graphic>
          <a:graphicData uri="http://schemas.openxmlformats.org/presentationml/2006/ole">
            <p:oleObj spid="_x0000_s12335" name="Equação" r:id="rId14" imgW="875920" imgH="177723" progId="Equation.3">
              <p:embed/>
            </p:oleObj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2035175" y="4572000"/>
          <a:ext cx="587375" cy="314325"/>
        </p:xfrm>
        <a:graphic>
          <a:graphicData uri="http://schemas.openxmlformats.org/presentationml/2006/ole">
            <p:oleObj spid="_x0000_s12336" name="Equação" r:id="rId15" imgW="329914" imgH="177646" progId="Equation.3">
              <p:embed/>
            </p:oleObj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3440113" y="4132263"/>
          <a:ext cx="969962" cy="314325"/>
        </p:xfrm>
        <a:graphic>
          <a:graphicData uri="http://schemas.openxmlformats.org/presentationml/2006/ole">
            <p:oleObj spid="_x0000_s12337" name="Equação" r:id="rId16" imgW="545626" imgH="177646" progId="Equation.3">
              <p:embed/>
            </p:oleObj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3771900" y="4545013"/>
          <a:ext cx="608013" cy="314325"/>
        </p:xfrm>
        <a:graphic>
          <a:graphicData uri="http://schemas.openxmlformats.org/presentationml/2006/ole">
            <p:oleObj spid="_x0000_s12338" name="Equação" r:id="rId17" imgW="342603" imgH="177646" progId="Equation.3">
              <p:embed/>
            </p:oleObj>
          </a:graphicData>
        </a:graphic>
      </p:graphicFrame>
      <p:sp>
        <p:nvSpPr>
          <p:cNvPr id="28" name="Rectangle 5"/>
          <p:cNvSpPr txBox="1">
            <a:spLocks noChangeArrowheads="1"/>
          </p:cNvSpPr>
          <p:nvPr/>
        </p:nvSpPr>
        <p:spPr bwMode="auto">
          <a:xfrm>
            <a:off x="855663" y="5297488"/>
            <a:ext cx="200183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130000"/>
              <a:buFont typeface="Wingdings" pitchFamily="2" charset="2"/>
              <a:buNone/>
              <a:defRPr/>
            </a:pPr>
            <a:r>
              <a:rPr lang="pt-BR" sz="2200" kern="0" dirty="0">
                <a:latin typeface="+mj-lt"/>
              </a:rPr>
              <a:t>Logo: </a:t>
            </a:r>
          </a:p>
        </p:txBody>
      </p:sp>
      <p:sp>
        <p:nvSpPr>
          <p:cNvPr id="29" name="Rectangle 5"/>
          <p:cNvSpPr txBox="1">
            <a:spLocks noChangeArrowheads="1"/>
          </p:cNvSpPr>
          <p:nvPr/>
        </p:nvSpPr>
        <p:spPr bwMode="auto">
          <a:xfrm>
            <a:off x="1619250" y="5310188"/>
            <a:ext cx="5329238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130000"/>
              <a:defRPr/>
            </a:pPr>
            <a:r>
              <a:rPr lang="pt-BR" sz="2200" kern="0" dirty="0">
                <a:latin typeface="+mj-lt"/>
                <a:sym typeface="Symbol"/>
              </a:rPr>
              <a:t>Q(x) = </a:t>
            </a:r>
            <a:r>
              <a:rPr lang="pt-BR" sz="2200" kern="0" dirty="0" err="1">
                <a:latin typeface="+mj-lt"/>
                <a:sym typeface="Symbol"/>
              </a:rPr>
              <a:t>ax</a:t>
            </a:r>
            <a:r>
              <a:rPr lang="pt-BR" sz="2200" kern="0" dirty="0">
                <a:latin typeface="+mj-lt"/>
                <a:sym typeface="Symbol"/>
              </a:rPr>
              <a:t> + b </a:t>
            </a:r>
            <a:r>
              <a:rPr lang="pt-BR" sz="2200" kern="0" dirty="0">
                <a:cs typeface="Arial" charset="0"/>
                <a:sym typeface="Symbol"/>
              </a:rPr>
              <a:t></a:t>
            </a:r>
            <a:r>
              <a:rPr lang="pt-BR" sz="2200" kern="0" dirty="0">
                <a:latin typeface="+mj-lt"/>
                <a:cs typeface="Arial" charset="0"/>
                <a:sym typeface="Symbol"/>
              </a:rPr>
              <a:t> </a:t>
            </a:r>
            <a:r>
              <a:rPr lang="pt-BR" sz="2200" kern="0" dirty="0">
                <a:solidFill>
                  <a:srgbClr val="FF0000"/>
                </a:solidFill>
                <a:latin typeface="+mj-lt"/>
                <a:cs typeface="Arial" charset="0"/>
                <a:sym typeface="Symbol"/>
              </a:rPr>
              <a:t>Q(x) = x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130000"/>
              <a:defRPr/>
            </a:pPr>
            <a:r>
              <a:rPr lang="pt-BR" sz="2200" kern="0" dirty="0">
                <a:latin typeface="+mj-lt"/>
                <a:sym typeface="Symbol"/>
              </a:rPr>
              <a:t>r(x) = cx</a:t>
            </a:r>
            <a:r>
              <a:rPr lang="pt-BR" sz="2200" kern="0" baseline="30000" dirty="0">
                <a:latin typeface="+mj-lt"/>
                <a:sym typeface="Symbol"/>
              </a:rPr>
              <a:t>2</a:t>
            </a:r>
            <a:r>
              <a:rPr lang="pt-BR" sz="2200" kern="0" dirty="0">
                <a:latin typeface="+mj-lt"/>
                <a:sym typeface="Symbol"/>
              </a:rPr>
              <a:t> + dx + e </a:t>
            </a:r>
            <a:r>
              <a:rPr lang="pt-BR" sz="2200" kern="0" dirty="0">
                <a:cs typeface="Arial" charset="0"/>
                <a:sym typeface="Symbol"/>
              </a:rPr>
              <a:t> </a:t>
            </a:r>
            <a:r>
              <a:rPr lang="pt-BR" sz="2200" kern="0" dirty="0">
                <a:solidFill>
                  <a:srgbClr val="FF0000"/>
                </a:solidFill>
                <a:latin typeface="+mj-lt"/>
                <a:cs typeface="Arial" charset="0"/>
                <a:sym typeface="Symbol"/>
              </a:rPr>
              <a:t>r(x) = -4x</a:t>
            </a:r>
            <a:r>
              <a:rPr lang="pt-BR" sz="2200" kern="0" baseline="30000" dirty="0">
                <a:solidFill>
                  <a:srgbClr val="FF0000"/>
                </a:solidFill>
                <a:latin typeface="+mj-lt"/>
                <a:cs typeface="Arial" charset="0"/>
                <a:sym typeface="Symbol"/>
              </a:rPr>
              <a:t>2</a:t>
            </a:r>
            <a:r>
              <a:rPr lang="pt-BR" sz="2200" kern="0" dirty="0">
                <a:solidFill>
                  <a:srgbClr val="FF0000"/>
                </a:solidFill>
                <a:latin typeface="+mj-lt"/>
                <a:cs typeface="Arial" charset="0"/>
                <a:sym typeface="Symbol"/>
              </a:rPr>
              <a:t> + 8x + 2</a:t>
            </a:r>
            <a:endParaRPr lang="pt-BR" sz="2200" kern="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01613" y="1035050"/>
          <a:ext cx="8820150" cy="403225"/>
        </p:xfrm>
        <a:graphic>
          <a:graphicData uri="http://schemas.openxmlformats.org/presentationml/2006/ole">
            <p:oleObj spid="_x0000_s12339" name="Equação" r:id="rId18" imgW="4978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 build="p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2775</Words>
  <Application>Microsoft Office PowerPoint</Application>
  <PresentationFormat>Apresentação na tela (4:3)</PresentationFormat>
  <Paragraphs>363</Paragraphs>
  <Slides>40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3" baseType="lpstr">
      <vt:lpstr>Personalizar design</vt:lpstr>
      <vt:lpstr>Equação</vt:lpstr>
      <vt:lpstr>Equation</vt:lpstr>
      <vt:lpstr>Slide 1</vt:lpstr>
      <vt:lpstr>POLINÔMIOS</vt:lpstr>
      <vt:lpstr>Slide 3</vt:lpstr>
      <vt:lpstr>Slide 4</vt:lpstr>
      <vt:lpstr>Slide 5</vt:lpstr>
      <vt:lpstr>DIVISÃO DE POLINÔMIOS</vt:lpstr>
      <vt:lpstr>Slide 7</vt:lpstr>
      <vt:lpstr>Slide 8</vt:lpstr>
      <vt:lpstr>Slide 9</vt:lpstr>
      <vt:lpstr>Slide 10</vt:lpstr>
      <vt:lpstr>EXEMPLO 1</vt:lpstr>
      <vt:lpstr>EXEMPLO 2</vt:lpstr>
      <vt:lpstr>EXEMPLO 3</vt:lpstr>
      <vt:lpstr>Slide 14</vt:lpstr>
      <vt:lpstr>Slide 15</vt:lpstr>
      <vt:lpstr>Slide 16</vt:lpstr>
      <vt:lpstr>Slide 17</vt:lpstr>
      <vt:lpstr>EXEMPLO 2</vt:lpstr>
      <vt:lpstr>Slide 19</vt:lpstr>
      <vt:lpstr>Slide 20</vt:lpstr>
      <vt:lpstr>EXEMPLO 2</vt:lpstr>
      <vt:lpstr>DISPOSITIVO PRÁTICO DE BRIOT-RUFFINI</vt:lpstr>
      <vt:lpstr>EXEMPLO 1</vt:lpstr>
      <vt:lpstr>EXEMPLO 2</vt:lpstr>
      <vt:lpstr>EXEMPLO 3</vt:lpstr>
      <vt:lpstr>Slide 26</vt:lpstr>
      <vt:lpstr>EXEMPLO 1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EXTRAS</vt:lpstr>
      <vt:lpstr>REFERÊNCIAS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Polinômios_Operações multiplicação e divisão</dc:title>
  <dc:creator>Marcela</dc:creator>
  <cp:lastModifiedBy>Positivo Master</cp:lastModifiedBy>
  <cp:revision>1115</cp:revision>
  <dcterms:created xsi:type="dcterms:W3CDTF">2007-03-17T11:02:52Z</dcterms:created>
  <dcterms:modified xsi:type="dcterms:W3CDTF">2015-10-06T15:26:07Z</dcterms:modified>
</cp:coreProperties>
</file>