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3" r:id="rId3"/>
    <p:sldId id="319" r:id="rId4"/>
    <p:sldId id="258" r:id="rId5"/>
    <p:sldId id="260" r:id="rId6"/>
    <p:sldId id="327" r:id="rId7"/>
    <p:sldId id="305" r:id="rId8"/>
    <p:sldId id="348" r:id="rId9"/>
    <p:sldId id="349" r:id="rId10"/>
    <p:sldId id="344" r:id="rId11"/>
    <p:sldId id="330" r:id="rId12"/>
    <p:sldId id="335" r:id="rId13"/>
    <p:sldId id="347" r:id="rId14"/>
    <p:sldId id="312" r:id="rId15"/>
    <p:sldId id="301" r:id="rId16"/>
    <p:sldId id="339" r:id="rId17"/>
    <p:sldId id="308" r:id="rId18"/>
    <p:sldId id="307" r:id="rId19"/>
    <p:sldId id="264" r:id="rId20"/>
    <p:sldId id="266" r:id="rId21"/>
    <p:sldId id="317" r:id="rId22"/>
    <p:sldId id="350" r:id="rId23"/>
    <p:sldId id="267" r:id="rId24"/>
    <p:sldId id="328" r:id="rId25"/>
    <p:sldId id="268" r:id="rId26"/>
    <p:sldId id="269" r:id="rId27"/>
    <p:sldId id="270" r:id="rId28"/>
    <p:sldId id="314" r:id="rId29"/>
    <p:sldId id="288" r:id="rId30"/>
    <p:sldId id="315" r:id="rId31"/>
    <p:sldId id="289" r:id="rId32"/>
    <p:sldId id="342" r:id="rId33"/>
    <p:sldId id="325" r:id="rId34"/>
    <p:sldId id="324" r:id="rId35"/>
    <p:sldId id="334" r:id="rId36"/>
    <p:sldId id="293" r:id="rId37"/>
    <p:sldId id="294" r:id="rId38"/>
    <p:sldId id="303" r:id="rId39"/>
    <p:sldId id="331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4711" autoAdjust="0"/>
  </p:normalViewPr>
  <p:slideViewPr>
    <p:cSldViewPr>
      <p:cViewPr>
        <p:scale>
          <a:sx n="70" d="100"/>
          <a:sy n="70" d="100"/>
        </p:scale>
        <p:origin x="-14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E5E2375A-D349-4600-9536-4BE849C61E29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987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222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325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427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632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734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837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939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altLang="pt-BR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CORDA  CORDA  </a:t>
            </a:r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r>
              <a:rPr altLang="pt-BR" b="1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>CORDA  </a:t>
            </a:r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  <a:p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041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4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246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349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451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553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656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758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861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963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065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168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505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270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373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475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577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680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813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5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0179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6CAA-98FB-44C2-AC06-441346162B1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35FAC-6110-4243-B78B-D9BFDBA2E52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A0491-E12D-4B75-A824-C585126E6C3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4A655-B595-4BC1-AA62-D7BB12AD220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73F89-1AA2-44BA-BEB9-3AF9CA6EB3AD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CE1F-BE69-4FF9-9C91-53DF76C2349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0078-FC9E-47ED-8DB5-58518A3A6BF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F4DFF-1716-488C-8D8E-D4E33D98B4C4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F66D-D799-41EA-8C61-C135B8C01A5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0A53-E651-44A1-9A52-EEB6F881158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2B045-C8A1-4C3C-B587-15496215027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6F6D1F4A-4CA4-4FEA-8677-FF5F582693C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m.ufrj.br/dmm/projeto/projetoc/precalculo/sala/conteudo/capitulos/cap41s4.html" TargetMode="External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User:Manuel_de_Sousa" TargetMode="External"/><Relationship Id="rId4" Type="http://schemas.openxmlformats.org/officeDocument/2006/relationships/hyperlink" Target="https://en.wikipedia.org/wiki/en:GNU_Free_Documentation_Licens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t.wikipedia.org/wiki/Perpendicularidade%20-%202" TargetMode="External"/><Relationship Id="rId5" Type="http://schemas.openxmlformats.org/officeDocument/2006/relationships/hyperlink" Target="http://www.im.ufrj.br/dmm/projeto/projetoc/precalculo/sala/conteudo/capitulos/cap41s4.html" TargetMode="External"/><Relationship Id="rId4" Type="http://schemas.openxmlformats.org/officeDocument/2006/relationships/hyperlink" Target="http://www.brasilescola.com/matematica/retas-paralelas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3.png"/><Relationship Id="rId4" Type="http://schemas.openxmlformats.org/officeDocument/2006/relationships/image" Target="../media/image5.jpe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6"/>
          <p:cNvSpPr>
            <a:spLocks/>
          </p:cNvSpPr>
          <p:nvPr/>
        </p:nvSpPr>
        <p:spPr bwMode="auto">
          <a:xfrm>
            <a:off x="1222375" y="3860800"/>
            <a:ext cx="7921625" cy="2063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32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  Médio, </a:t>
            </a:r>
            <a:r>
              <a:rPr lang="pt-BR" alt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3º </a:t>
            </a: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Ano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Posições </a:t>
            </a: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relativas entre duas retas:  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</a:t>
            </a:r>
            <a:r>
              <a:rPr lang="pt-BR" altLang="pt-BR" sz="3200" b="1" dirty="0" err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perpendicularismo</a:t>
            </a:r>
            <a:r>
              <a:rPr lang="pt-BR" altLang="pt-BR" sz="3200" b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.</a:t>
            </a:r>
            <a:endParaRPr lang="pt-BR" altLang="pt-BR" sz="32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6"/>
          <p:cNvSpPr txBox="1">
            <a:spLocks noChangeArrowheads="1"/>
          </p:cNvSpPr>
          <p:nvPr/>
        </p:nvSpPr>
        <p:spPr bwMode="auto">
          <a:xfrm>
            <a:off x="-1588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267" name="Retângulo 1"/>
          <p:cNvSpPr>
            <a:spLocks noChangeArrowheads="1"/>
          </p:cNvSpPr>
          <p:nvPr/>
        </p:nvSpPr>
        <p:spPr bwMode="auto">
          <a:xfrm>
            <a:off x="395288" y="947738"/>
            <a:ext cx="8208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OUTRA FORMA DE DETERMINAR A EQUAÇÃO DA RETA</a:t>
            </a:r>
          </a:p>
        </p:txBody>
      </p:sp>
      <p:sp>
        <p:nvSpPr>
          <p:cNvPr id="11268" name="Retângulo 1"/>
          <p:cNvSpPr>
            <a:spLocks noChangeArrowheads="1"/>
          </p:cNvSpPr>
          <p:nvPr/>
        </p:nvSpPr>
        <p:spPr bwMode="auto">
          <a:xfrm>
            <a:off x="395288" y="16748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Podemos também determinar a equação de uma reta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utilizando a condição de alinhamento entre três pontos.</a:t>
            </a:r>
          </a:p>
        </p:txBody>
      </p:sp>
      <p:sp>
        <p:nvSpPr>
          <p:cNvPr id="11269" name="Retângulo 1"/>
          <p:cNvSpPr>
            <a:spLocks noChangeArrowheads="1"/>
          </p:cNvSpPr>
          <p:nvPr/>
        </p:nvSpPr>
        <p:spPr bwMode="auto">
          <a:xfrm>
            <a:off x="468313" y="2708275"/>
            <a:ext cx="1943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LEMBRE-SE:</a:t>
            </a:r>
          </a:p>
        </p:txBody>
      </p:sp>
      <p:sp>
        <p:nvSpPr>
          <p:cNvPr id="11270" name="Retângulo 1"/>
          <p:cNvSpPr>
            <a:spLocks noChangeArrowheads="1"/>
          </p:cNvSpPr>
          <p:nvPr/>
        </p:nvSpPr>
        <p:spPr bwMode="auto">
          <a:xfrm>
            <a:off x="468313" y="3232150"/>
            <a:ext cx="81359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Conhecendo dois pontos de uma reta: A(2, 1) e B(4, 5),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chamaremos de C(x, y) um ponto genérico e  para que A, B e C estejam alinhados devemos ter:</a:t>
            </a:r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3848" y="4797152"/>
            <a:ext cx="2101153" cy="1243930"/>
          </a:xfrm>
          <a:prstGeom prst="rect">
            <a:avLst/>
          </a:prstGeom>
          <a:blipFill rotWithShape="1">
            <a:blip r:embed="rId4"/>
            <a:stretch>
              <a:fillRect r="-4651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6"/>
          <p:cNvSpPr txBox="1">
            <a:spLocks noChangeArrowheads="1"/>
          </p:cNvSpPr>
          <p:nvPr/>
        </p:nvSpPr>
        <p:spPr bwMode="auto">
          <a:xfrm>
            <a:off x="-18097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12291" name="Objeto 2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2291" name="Equação" r:id="rId5" imgW="391303" imgH="739129" progId="Equation.3">
              <p:embed/>
            </p:oleObj>
          </a:graphicData>
        </a:graphic>
      </p:graphicFrame>
      <p:graphicFrame>
        <p:nvGraphicFramePr>
          <p:cNvPr id="12292" name="Objeto 22"/>
          <p:cNvGraphicFramePr>
            <a:graphicFrameLocks noChangeAspect="1"/>
          </p:cNvGraphicFramePr>
          <p:nvPr/>
        </p:nvGraphicFramePr>
        <p:xfrm>
          <a:off x="3187700" y="2335213"/>
          <a:ext cx="765175" cy="373062"/>
        </p:xfrm>
        <a:graphic>
          <a:graphicData uri="http://schemas.openxmlformats.org/presentationml/2006/ole">
            <p:oleObj spid="_x0000_s12292" name="Equação" r:id="rId6" imgW="190417" imgH="152334" progId="Equation.3">
              <p:embed/>
            </p:oleObj>
          </a:graphicData>
        </a:graphic>
      </p:graphicFrame>
      <p:grpSp>
        <p:nvGrpSpPr>
          <p:cNvPr id="12293" name="Grupo 31"/>
          <p:cNvGrpSpPr>
            <a:grpSpLocks/>
          </p:cNvGrpSpPr>
          <p:nvPr/>
        </p:nvGrpSpPr>
        <p:grpSpPr bwMode="auto">
          <a:xfrm>
            <a:off x="2051050" y="3341688"/>
            <a:ext cx="2952750" cy="2319337"/>
            <a:chOff x="2195736" y="3782624"/>
            <a:chExt cx="2952328" cy="2320071"/>
          </a:xfrm>
        </p:grpSpPr>
        <p:cxnSp>
          <p:nvCxnSpPr>
            <p:cNvPr id="26" name="Conector de seta reta 25"/>
            <p:cNvCxnSpPr/>
            <p:nvPr/>
          </p:nvCxnSpPr>
          <p:spPr>
            <a:xfrm flipV="1">
              <a:off x="2843343" y="3933484"/>
              <a:ext cx="0" cy="21692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flipV="1">
              <a:off x="2195736" y="5373802"/>
              <a:ext cx="25840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610015" y="4508341"/>
              <a:ext cx="1241248" cy="151336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02" name="Espaço Reservado para Conteúdo 2"/>
            <p:cNvSpPr txBox="1">
              <a:spLocks/>
            </p:cNvSpPr>
            <p:nvPr/>
          </p:nvSpPr>
          <p:spPr bwMode="auto">
            <a:xfrm>
              <a:off x="4716016" y="5294792"/>
              <a:ext cx="432048" cy="58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000">
                  <a:ea typeface="Microsoft YaHei" pitchFamily="34" charset="-122"/>
                  <a:cs typeface="Mangal" pitchFamily="18" charset="0"/>
                </a:rPr>
                <a:t>x</a:t>
              </a:r>
            </a:p>
          </p:txBody>
        </p:sp>
        <p:sp>
          <p:nvSpPr>
            <p:cNvPr id="12303" name="Espaço Reservado para Conteúdo 2"/>
            <p:cNvSpPr txBox="1">
              <a:spLocks/>
            </p:cNvSpPr>
            <p:nvPr/>
          </p:nvSpPr>
          <p:spPr bwMode="auto">
            <a:xfrm>
              <a:off x="2555776" y="3782624"/>
              <a:ext cx="432048" cy="58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sz="2000">
                  <a:ea typeface="Microsoft YaHei" pitchFamily="34" charset="-122"/>
                  <a:cs typeface="Mangal" pitchFamily="18" charset="0"/>
                </a:rPr>
                <a:t>y</a:t>
              </a:r>
            </a:p>
          </p:txBody>
        </p:sp>
      </p:grpSp>
      <p:pic>
        <p:nvPicPr>
          <p:cNvPr id="12294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313" y="1911350"/>
            <a:ext cx="2701925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tângulo 1"/>
          <p:cNvSpPr>
            <a:spLocks noChangeArrowheads="1"/>
          </p:cNvSpPr>
          <p:nvPr/>
        </p:nvSpPr>
        <p:spPr bwMode="auto">
          <a:xfrm>
            <a:off x="395288" y="947738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RESOLVENDO O DETERMINANTE</a:t>
            </a:r>
          </a:p>
        </p:txBody>
      </p:sp>
      <p:sp>
        <p:nvSpPr>
          <p:cNvPr id="12296" name="Retângulo 1"/>
          <p:cNvSpPr>
            <a:spLocks noChangeArrowheads="1"/>
          </p:cNvSpPr>
          <p:nvPr/>
        </p:nvSpPr>
        <p:spPr bwMode="auto">
          <a:xfrm>
            <a:off x="3708400" y="2247900"/>
            <a:ext cx="3600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10 + x + 4y – 5x – 2y – 4 = 0</a:t>
            </a:r>
          </a:p>
        </p:txBody>
      </p:sp>
      <p:sp>
        <p:nvSpPr>
          <p:cNvPr id="12297" name="Retângulo 1"/>
          <p:cNvSpPr>
            <a:spLocks noChangeArrowheads="1"/>
          </p:cNvSpPr>
          <p:nvPr/>
        </p:nvSpPr>
        <p:spPr bwMode="auto">
          <a:xfrm>
            <a:off x="3779838" y="2762250"/>
            <a:ext cx="3095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-4x + 2y +6 = 0   :   (2)</a:t>
            </a:r>
          </a:p>
        </p:txBody>
      </p:sp>
      <p:sp>
        <p:nvSpPr>
          <p:cNvPr id="2" name="Retângulo 1"/>
          <p:cNvSpPr/>
          <p:nvPr/>
        </p:nvSpPr>
        <p:spPr>
          <a:xfrm>
            <a:off x="3690094" y="3515361"/>
            <a:ext cx="2289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2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-2x + y + 3 = 0 </a:t>
            </a:r>
            <a:endParaRPr lang="pt-BR" sz="2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tângulo 1"/>
          <p:cNvSpPr>
            <a:spLocks noChangeArrowheads="1"/>
          </p:cNvSpPr>
          <p:nvPr/>
        </p:nvSpPr>
        <p:spPr bwMode="auto">
          <a:xfrm>
            <a:off x="468313" y="981075"/>
            <a:ext cx="828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  <a:cs typeface="Mangal" pitchFamily="18" charset="0"/>
              </a:rPr>
              <a:t> A EQUAÇÃO DA RETA E SUA INCLINAÇÃO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Determinar a equação da reta e compreender seus coeficientes é bastante importante para a compreensão do seu comportamento, sendo possível analisar sua inclinação. Existem distintas formas de representar essa equação.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B0F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B0F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  <a:cs typeface="Mangal" pitchFamily="18" charset="0"/>
              </a:rPr>
              <a:t>                         VAMOS RELEMBRAR ALGUMAS DELAS...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  </a:t>
            </a: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-18097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tângulo 1"/>
          <p:cNvSpPr>
            <a:spLocks noChangeArrowheads="1"/>
          </p:cNvSpPr>
          <p:nvPr/>
        </p:nvSpPr>
        <p:spPr bwMode="auto">
          <a:xfrm>
            <a:off x="468313" y="981075"/>
            <a:ext cx="82804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  <a:cs typeface="Mangal" pitchFamily="18" charset="0"/>
              </a:rPr>
              <a:t> EQUAÇÃO GERAL DA RETA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solidFill>
                <a:srgbClr val="00B0F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 equação da reta na forma </a:t>
            </a:r>
            <a:r>
              <a:rPr lang="pt-BR" altLang="pt-BR" sz="28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ax + by + c = 0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, em que a, b e c são os coeficientes com a e b não nulos, é chamada de </a:t>
            </a:r>
            <a:r>
              <a:rPr lang="pt-BR" altLang="pt-BR" sz="28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Equação Geral da Reta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No exemplo anterior a equação –2x + y + 3 = 0 está representada na forma geral.</a:t>
            </a: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-18097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4340" name="Retângulo 1"/>
          <p:cNvSpPr>
            <a:spLocks noChangeArrowheads="1"/>
          </p:cNvSpPr>
          <p:nvPr/>
        </p:nvSpPr>
        <p:spPr bwMode="auto">
          <a:xfrm>
            <a:off x="468313" y="3987800"/>
            <a:ext cx="8280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  <a:cs typeface="Mangal" pitchFamily="18" charset="0"/>
              </a:rPr>
              <a:t>OBSERVE: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Sendo </a:t>
            </a:r>
            <a:r>
              <a:rPr lang="pt-BR" altLang="pt-BR" sz="2800" i="1">
                <a:ea typeface="Microsoft YaHei" pitchFamily="34" charset="-122"/>
                <a:cs typeface="Mangal" pitchFamily="18" charset="0"/>
              </a:rPr>
              <a:t>m 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o coeficiente angular e </a:t>
            </a:r>
            <a:r>
              <a:rPr lang="pt-BR" altLang="pt-BR" sz="2800" i="1">
                <a:ea typeface="Microsoft YaHei" pitchFamily="34" charset="-122"/>
                <a:cs typeface="Mangal" pitchFamily="18" charset="0"/>
              </a:rPr>
              <a:t>n o coeficiente linear da equação geral ax + by + c = 0, então teremos:</a:t>
            </a:r>
            <a:endParaRPr lang="pt-BR" altLang="pt-BR" sz="2800">
              <a:solidFill>
                <a:srgbClr val="00B0F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05905" y="5384080"/>
            <a:ext cx="8280400" cy="83029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7" descr="Resultado de imagem para tapet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5363" name="AutoShape 19" descr="Resultado de imagem para tapetes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5364" name="AutoShape 23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449263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5365" name="AutoShape 25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601663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5366" name="AutoShape 27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754063" y="4651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5367" name="AutoShape 29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906463" y="6175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5368" name="AutoShape 33" descr="Basket, Wicker, Container, Antique, Background"/>
          <p:cNvSpPr>
            <a:spLocks noChangeAspect="1" noChangeArrowheads="1"/>
          </p:cNvSpPr>
          <p:nvPr/>
        </p:nvSpPr>
        <p:spPr bwMode="auto">
          <a:xfrm>
            <a:off x="1211263" y="922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8288" y="862013"/>
            <a:ext cx="53117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IDENTIFICANDO OS COEFICIENTES </a:t>
            </a:r>
          </a:p>
        </p:txBody>
      </p:sp>
      <p:sp>
        <p:nvSpPr>
          <p:cNvPr id="16" name="Retângulo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19925" y="1412776"/>
            <a:ext cx="1440160" cy="66851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371" name="CaixaDeTexto 6"/>
          <p:cNvSpPr txBox="1">
            <a:spLocks noChangeArrowheads="1"/>
          </p:cNvSpPr>
          <p:nvPr/>
        </p:nvSpPr>
        <p:spPr bwMode="auto">
          <a:xfrm>
            <a:off x="-7302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72" name="Retângulo 20"/>
          <p:cNvSpPr>
            <a:spLocks noChangeArrowheads="1"/>
          </p:cNvSpPr>
          <p:nvPr/>
        </p:nvSpPr>
        <p:spPr bwMode="auto">
          <a:xfrm>
            <a:off x="1250950" y="1484313"/>
            <a:ext cx="57689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2x +  y – 11 = 0      coeficiente angular: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coeficiente linear: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41425" y="3068638"/>
            <a:ext cx="577850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2x +  3y – 1 = 0       coeficiente angular:</a:t>
            </a:r>
          </a:p>
          <a:p>
            <a:pPr>
              <a:defRPr/>
            </a:pPr>
            <a:endParaRPr lang="pt-BR" sz="2800" dirty="0">
              <a:solidFill>
                <a:schemeClr val="accent5"/>
              </a:solidFill>
            </a:endParaRPr>
          </a:p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                                  coeficiente linear:</a:t>
            </a:r>
          </a:p>
        </p:txBody>
      </p:sp>
      <p:sp>
        <p:nvSpPr>
          <p:cNvPr id="15374" name="Retângulo 3"/>
          <p:cNvSpPr>
            <a:spLocks noChangeArrowheads="1"/>
          </p:cNvSpPr>
          <p:nvPr/>
        </p:nvSpPr>
        <p:spPr bwMode="auto">
          <a:xfrm>
            <a:off x="1187450" y="4652963"/>
            <a:ext cx="58324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5x + 5y – 15 = 0      coeficiente angular: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                                  coeficiente linear:</a:t>
            </a:r>
          </a:p>
        </p:txBody>
      </p:sp>
      <p:sp>
        <p:nvSpPr>
          <p:cNvPr id="20" name="Retângulo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76256" y="2276872"/>
            <a:ext cx="1728192" cy="668516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1" name="Retângulo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20272" y="2996952"/>
            <a:ext cx="648419" cy="668516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tângulo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732240" y="3789040"/>
            <a:ext cx="1752334" cy="689676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8" name="Retângulo 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20272" y="4653136"/>
            <a:ext cx="1440160" cy="541495"/>
          </a:xfrm>
          <a:prstGeom prst="rect">
            <a:avLst/>
          </a:prstGeom>
          <a:blipFill rotWithShape="1">
            <a:blip r:embed="rId8"/>
            <a:stretch>
              <a:fillRect b="-786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9" name="Retângulo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020272" y="5373216"/>
            <a:ext cx="1800200" cy="68961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7" descr="Resultado de imagem para tapet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6387" name="AutoShape 19" descr="Resultado de imagem para tapetes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6388" name="AutoShape 23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449263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6389" name="AutoShape 25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601663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6390" name="AutoShape 27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754063" y="4651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6391" name="AutoShape 29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906463" y="6175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6392" name="AutoShape 33" descr="Basket, Wicker, Container, Antique, Background"/>
          <p:cNvSpPr>
            <a:spLocks noChangeAspect="1" noChangeArrowheads="1"/>
          </p:cNvSpPr>
          <p:nvPr/>
        </p:nvSpPr>
        <p:spPr bwMode="auto">
          <a:xfrm>
            <a:off x="1211263" y="922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6863" y="769938"/>
            <a:ext cx="845185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EQUAÇÃO REDUZIDA DA RETA</a:t>
            </a:r>
          </a:p>
          <a:p>
            <a:pPr>
              <a:defRPr/>
            </a:pPr>
            <a:endParaRPr lang="pt-BR" sz="2800" dirty="0">
              <a:solidFill>
                <a:schemeClr val="accent5"/>
              </a:solidFill>
            </a:endParaRPr>
          </a:p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	</a:t>
            </a:r>
            <a:r>
              <a:rPr lang="pt-BR" sz="2800" dirty="0"/>
              <a:t>A equação reduzida da reta é aquela cuja lei de formação é dada por:</a:t>
            </a:r>
          </a:p>
        </p:txBody>
      </p:sp>
      <p:pic>
        <p:nvPicPr>
          <p:cNvPr id="1639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2775" y="2562225"/>
            <a:ext cx="48641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5" name="Retângulo 18"/>
          <p:cNvSpPr>
            <a:spLocks noChangeArrowheads="1"/>
          </p:cNvSpPr>
          <p:nvPr/>
        </p:nvSpPr>
        <p:spPr bwMode="auto">
          <a:xfrm>
            <a:off x="449263" y="4005263"/>
            <a:ext cx="82994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	 Esta equação expressa uma função entre x e y com y isolado no primeiro membro.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	  </a:t>
            </a:r>
            <a:r>
              <a:rPr lang="pt-BR" altLang="pt-BR" sz="2800" b="1">
                <a:ea typeface="Microsoft YaHei" pitchFamily="34" charset="-122"/>
              </a:rPr>
              <a:t>Esta forma tem uma especial importância, pois permite que seus coeficientes tenham uma melhor visualização.</a:t>
            </a:r>
          </a:p>
        </p:txBody>
      </p:sp>
      <p:sp>
        <p:nvSpPr>
          <p:cNvPr id="16396" name="CaixaDeTexto 6"/>
          <p:cNvSpPr txBox="1">
            <a:spLocks noChangeArrowheads="1"/>
          </p:cNvSpPr>
          <p:nvPr/>
        </p:nvSpPr>
        <p:spPr bwMode="auto">
          <a:xfrm>
            <a:off x="-7302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7" descr="Resultado de imagem para tapetes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7411" name="AutoShape 19" descr="Resultado de imagem para tapetes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7412" name="AutoShape 23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449263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7413" name="AutoShape 25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601663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7414" name="AutoShape 27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754063" y="4651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7415" name="AutoShape 29" descr="Basket, Hoop, Basketball, Game, Net, Court, Sport, Play"/>
          <p:cNvSpPr>
            <a:spLocks noChangeAspect="1" noChangeArrowheads="1"/>
          </p:cNvSpPr>
          <p:nvPr/>
        </p:nvSpPr>
        <p:spPr bwMode="auto">
          <a:xfrm>
            <a:off x="906463" y="6175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17416" name="AutoShape 33" descr="Basket, Wicker, Container, Antique, Background"/>
          <p:cNvSpPr>
            <a:spLocks noChangeAspect="1" noChangeArrowheads="1"/>
          </p:cNvSpPr>
          <p:nvPr/>
        </p:nvSpPr>
        <p:spPr bwMode="auto">
          <a:xfrm>
            <a:off x="1211263" y="922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8288" y="862013"/>
            <a:ext cx="54562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IDENTIFICANDO OS COEFICIENTES </a:t>
            </a:r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auto">
          <a:xfrm>
            <a:off x="6227763" y="1570038"/>
            <a:ext cx="431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3</a:t>
            </a:r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6227763" y="1971675"/>
            <a:ext cx="431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1</a:t>
            </a:r>
          </a:p>
        </p:txBody>
      </p:sp>
      <p:sp>
        <p:nvSpPr>
          <p:cNvPr id="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9079" y="2861566"/>
            <a:ext cx="465192" cy="9017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6164263" y="3668713"/>
            <a:ext cx="431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70C0"/>
                </a:solidFill>
                <a:ea typeface="Microsoft YaHei" pitchFamily="34" charset="-122"/>
              </a:rPr>
              <a:t>5</a:t>
            </a:r>
          </a:p>
        </p:txBody>
      </p:sp>
      <p:sp>
        <p:nvSpPr>
          <p:cNvPr id="23" name="Retângulo 22"/>
          <p:cNvSpPr>
            <a:spLocks noChangeArrowheads="1"/>
          </p:cNvSpPr>
          <p:nvPr/>
        </p:nvSpPr>
        <p:spPr bwMode="auto">
          <a:xfrm>
            <a:off x="6084888" y="4722813"/>
            <a:ext cx="639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C00000"/>
                </a:solidFill>
                <a:ea typeface="Microsoft YaHei" pitchFamily="34" charset="-122"/>
              </a:rPr>
              <a:t>-1</a:t>
            </a:r>
          </a:p>
        </p:txBody>
      </p:sp>
      <p:sp>
        <p:nvSpPr>
          <p:cNvPr id="24" name="Retângulo 23"/>
          <p:cNvSpPr>
            <a:spLocks noChangeArrowheads="1"/>
          </p:cNvSpPr>
          <p:nvPr/>
        </p:nvSpPr>
        <p:spPr bwMode="auto">
          <a:xfrm>
            <a:off x="6164263" y="5205413"/>
            <a:ext cx="639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C00000"/>
                </a:solidFill>
                <a:ea typeface="Microsoft YaHei" pitchFamily="34" charset="-122"/>
              </a:rPr>
              <a:t>-3</a:t>
            </a:r>
          </a:p>
        </p:txBody>
      </p:sp>
      <p:sp>
        <p:nvSpPr>
          <p:cNvPr id="17424" name="CaixaDeTexto 6"/>
          <p:cNvSpPr txBox="1">
            <a:spLocks noChangeArrowheads="1"/>
          </p:cNvSpPr>
          <p:nvPr/>
        </p:nvSpPr>
        <p:spPr bwMode="auto">
          <a:xfrm>
            <a:off x="-7302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1" name="Retângulo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9543" y="1538288"/>
            <a:ext cx="5456237" cy="954107"/>
          </a:xfrm>
          <a:prstGeom prst="rect">
            <a:avLst/>
          </a:prstGeom>
          <a:blipFill rotWithShape="1">
            <a:blip r:embed="rId5"/>
            <a:stretch>
              <a:fillRect b="-17197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25" name="Retângulo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6985" y="2900875"/>
            <a:ext cx="5456237" cy="1170641"/>
          </a:xfrm>
          <a:prstGeom prst="rect">
            <a:avLst/>
          </a:prstGeom>
          <a:blipFill rotWithShape="1">
            <a:blip r:embed="rId6"/>
            <a:stretch>
              <a:fillRect b="-10938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26" name="Retângulo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3915" y="4722813"/>
            <a:ext cx="5456237" cy="954107"/>
          </a:xfrm>
          <a:prstGeom prst="rect">
            <a:avLst/>
          </a:prstGeom>
          <a:blipFill rotWithShape="1">
            <a:blip r:embed="rId7"/>
            <a:stretch>
              <a:fillRect t="-5769" b="-17949"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6"/>
          <p:cNvSpPr txBox="1">
            <a:spLocks noChangeArrowheads="1"/>
          </p:cNvSpPr>
          <p:nvPr/>
        </p:nvSpPr>
        <p:spPr bwMode="auto">
          <a:xfrm>
            <a:off x="0" y="-26988"/>
            <a:ext cx="52562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8288" y="862013"/>
            <a:ext cx="8407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solidFill>
                  <a:schemeClr val="accent5"/>
                </a:solidFill>
              </a:rPr>
              <a:t>EQUAÇÃO SEGMENTÁRIA DA RETA</a:t>
            </a:r>
          </a:p>
        </p:txBody>
      </p:sp>
      <p:sp>
        <p:nvSpPr>
          <p:cNvPr id="18436" name="Retângulo 6"/>
          <p:cNvSpPr>
            <a:spLocks noChangeArrowheads="1"/>
          </p:cNvSpPr>
          <p:nvPr/>
        </p:nvSpPr>
        <p:spPr bwMode="auto">
          <a:xfrm>
            <a:off x="268288" y="1730375"/>
            <a:ext cx="5467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Consideremos uma reta r tal que: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r intercepta o eixo x no ponto A(a,0)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r intercepta o eixo y no ponto B(0,b)</a:t>
            </a:r>
          </a:p>
        </p:txBody>
      </p:sp>
      <p:sp>
        <p:nvSpPr>
          <p:cNvPr id="8" name="Retângulo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2046" y="3538715"/>
            <a:ext cx="5383832" cy="1961499"/>
          </a:xfrm>
          <a:prstGeom prst="rect">
            <a:avLst/>
          </a:prstGeom>
          <a:blipFill rotWithShape="1">
            <a:blip r:embed="rId4"/>
            <a:stretch>
              <a:fillRect l="-2378" t="-2795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pSp>
        <p:nvGrpSpPr>
          <p:cNvPr id="18438" name="Grupo 10"/>
          <p:cNvGrpSpPr>
            <a:grpSpLocks/>
          </p:cNvGrpSpPr>
          <p:nvPr/>
        </p:nvGrpSpPr>
        <p:grpSpPr bwMode="auto">
          <a:xfrm>
            <a:off x="6148388" y="2387600"/>
            <a:ext cx="2436812" cy="2246313"/>
            <a:chOff x="6072112" y="1590020"/>
            <a:chExt cx="2435890" cy="2247435"/>
          </a:xfrm>
        </p:grpSpPr>
        <p:grpSp>
          <p:nvGrpSpPr>
            <p:cNvPr id="18439" name="Grupo 6"/>
            <p:cNvGrpSpPr>
              <a:grpSpLocks/>
            </p:cNvGrpSpPr>
            <p:nvPr/>
          </p:nvGrpSpPr>
          <p:grpSpPr bwMode="auto">
            <a:xfrm>
              <a:off x="6084168" y="1727200"/>
              <a:ext cx="2232745" cy="2108200"/>
              <a:chOff x="6084168" y="1727200"/>
              <a:chExt cx="2232745" cy="2108200"/>
            </a:xfrm>
          </p:grpSpPr>
          <p:cxnSp>
            <p:nvCxnSpPr>
              <p:cNvPr id="4" name="Conector de seta reta 3"/>
              <p:cNvCxnSpPr/>
              <p:nvPr/>
            </p:nvCxnSpPr>
            <p:spPr>
              <a:xfrm flipH="1" flipV="1">
                <a:off x="6373622" y="1726613"/>
                <a:ext cx="71410" cy="21092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43" name="Grupo 4"/>
              <p:cNvGrpSpPr>
                <a:grpSpLocks/>
              </p:cNvGrpSpPr>
              <p:nvPr/>
            </p:nvGrpSpPr>
            <p:grpSpPr bwMode="auto">
              <a:xfrm>
                <a:off x="6084168" y="2204864"/>
                <a:ext cx="2232745" cy="1576037"/>
                <a:chOff x="6084168" y="2204864"/>
                <a:chExt cx="2232745" cy="1576037"/>
              </a:xfrm>
            </p:grpSpPr>
            <p:cxnSp>
              <p:nvCxnSpPr>
                <p:cNvPr id="9" name="Conector de seta reta 8"/>
                <p:cNvCxnSpPr/>
                <p:nvPr/>
              </p:nvCxnSpPr>
              <p:spPr>
                <a:xfrm>
                  <a:off x="6084807" y="3538854"/>
                  <a:ext cx="223276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45" name="Retângulo 22"/>
                <p:cNvSpPr>
                  <a:spLocks noChangeArrowheads="1"/>
                </p:cNvSpPr>
                <p:nvPr/>
              </p:nvSpPr>
              <p:spPr bwMode="auto">
                <a:xfrm>
                  <a:off x="6372225" y="2236862"/>
                  <a:ext cx="936625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tabLst>
                      <a:tab pos="569913" algn="l"/>
                      <a:tab pos="1484313" algn="l"/>
                      <a:tab pos="2398713" algn="l"/>
                      <a:tab pos="3313113" algn="l"/>
                      <a:tab pos="4227513" algn="l"/>
                      <a:tab pos="5141913" algn="l"/>
                      <a:tab pos="6056313" algn="l"/>
                      <a:tab pos="6970713" algn="l"/>
                      <a:tab pos="7885113" algn="l"/>
                      <a:tab pos="8799513" algn="l"/>
                      <a:tab pos="9713913" algn="l"/>
                    </a:tabLst>
                  </a:pPr>
                  <a:r>
                    <a:rPr lang="pt-BR" altLang="pt-BR">
                      <a:ea typeface="Microsoft YaHei" pitchFamily="34" charset="-122"/>
                    </a:rPr>
                    <a:t>B(0 , b)</a:t>
                  </a:r>
                </a:p>
              </p:txBody>
            </p:sp>
            <p:sp>
              <p:nvSpPr>
                <p:cNvPr id="18446" name="Retângulo 17"/>
                <p:cNvSpPr>
                  <a:spLocks noChangeArrowheads="1"/>
                </p:cNvSpPr>
                <p:nvPr/>
              </p:nvSpPr>
              <p:spPr bwMode="auto">
                <a:xfrm>
                  <a:off x="7380312" y="3140968"/>
                  <a:ext cx="796925" cy="369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tabLst>
                      <a:tab pos="569913" algn="l"/>
                      <a:tab pos="1484313" algn="l"/>
                      <a:tab pos="2398713" algn="l"/>
                      <a:tab pos="3313113" algn="l"/>
                      <a:tab pos="4227513" algn="l"/>
                      <a:tab pos="5141913" algn="l"/>
                      <a:tab pos="6056313" algn="l"/>
                      <a:tab pos="6970713" algn="l"/>
                      <a:tab pos="7885113" algn="l"/>
                      <a:tab pos="8799513" algn="l"/>
                      <a:tab pos="9713913" algn="l"/>
                    </a:tabLst>
                  </a:pPr>
                  <a:r>
                    <a:rPr lang="pt-BR" altLang="pt-BR">
                      <a:ea typeface="Microsoft YaHei" pitchFamily="34" charset="-122"/>
                    </a:rPr>
                    <a:t>A(a, 0)</a:t>
                  </a:r>
                </a:p>
              </p:txBody>
            </p:sp>
            <p:cxnSp>
              <p:nvCxnSpPr>
                <p:cNvPr id="3" name="Conector reto 2"/>
                <p:cNvCxnSpPr/>
                <p:nvPr/>
              </p:nvCxnSpPr>
              <p:spPr>
                <a:xfrm>
                  <a:off x="6084807" y="2204689"/>
                  <a:ext cx="1617050" cy="150728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tângulo 20"/>
                <p:cNvSpPr/>
                <p:nvPr/>
              </p:nvSpPr>
              <p:spPr>
                <a:xfrm>
                  <a:off x="6241909" y="2287280"/>
                  <a:ext cx="447506" cy="43995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pt-BR" sz="2000" dirty="0">
                      <a:solidFill>
                        <a:schemeClr val="accent5"/>
                      </a:solidFill>
                    </a:rPr>
                    <a:t>●</a:t>
                  </a:r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7367021" y="3340317"/>
                  <a:ext cx="447506" cy="44472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pt-BR" sz="2000" dirty="0">
                      <a:solidFill>
                        <a:schemeClr val="accent5"/>
                      </a:solidFill>
                    </a:rPr>
                    <a:t>●</a:t>
                  </a:r>
                </a:p>
              </p:txBody>
            </p:sp>
          </p:grpSp>
        </p:grpSp>
        <p:sp>
          <p:nvSpPr>
            <p:cNvPr id="18440" name="CaixaDeTexto 9"/>
            <p:cNvSpPr txBox="1">
              <a:spLocks noChangeArrowheads="1"/>
            </p:cNvSpPr>
            <p:nvPr/>
          </p:nvSpPr>
          <p:spPr bwMode="auto">
            <a:xfrm>
              <a:off x="8177237" y="3468123"/>
              <a:ext cx="3307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b="1">
                  <a:solidFill>
                    <a:srgbClr val="0070C0"/>
                  </a:solidFill>
                  <a:ea typeface="Microsoft YaHei" pitchFamily="34" charset="-122"/>
                </a:rPr>
                <a:t>x</a:t>
              </a:r>
            </a:p>
          </p:txBody>
        </p:sp>
        <p:sp>
          <p:nvSpPr>
            <p:cNvPr id="18441" name="CaixaDeTexto 17"/>
            <p:cNvSpPr txBox="1">
              <a:spLocks noChangeArrowheads="1"/>
            </p:cNvSpPr>
            <p:nvPr/>
          </p:nvSpPr>
          <p:spPr bwMode="auto">
            <a:xfrm>
              <a:off x="6072112" y="1590020"/>
              <a:ext cx="330765" cy="446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pt-BR" altLang="pt-BR" b="1">
                  <a:solidFill>
                    <a:srgbClr val="0070C0"/>
                  </a:solidFill>
                  <a:ea typeface="Microsoft YaHei" pitchFamily="34" charset="-122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250825" y="836613"/>
            <a:ext cx="8713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</a:rPr>
              <a:t>POSIÇÕES RELATIVAS DE DUAS RETAS NO PLANO</a:t>
            </a:r>
            <a:r>
              <a:rPr lang="pt-BR" altLang="pt-BR" sz="2800" dirty="0" smtClean="0"/>
              <a:t>	</a:t>
            </a:r>
          </a:p>
        </p:txBody>
      </p:sp>
      <p:sp>
        <p:nvSpPr>
          <p:cNvPr id="19459" name="Retângulo 1"/>
          <p:cNvSpPr>
            <a:spLocks noChangeArrowheads="1"/>
          </p:cNvSpPr>
          <p:nvPr/>
        </p:nvSpPr>
        <p:spPr bwMode="auto">
          <a:xfrm>
            <a:off x="107950" y="836613"/>
            <a:ext cx="935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chemeClr val="accent1"/>
                </a:solidFill>
                <a:ea typeface="Microsoft YaHei" pitchFamily="34" charset="-122"/>
              </a:rPr>
              <a:t> </a:t>
            </a: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19460" name="CaixaDeTexto 6"/>
          <p:cNvSpPr txBox="1">
            <a:spLocks noChangeArrowheads="1"/>
          </p:cNvSpPr>
          <p:nvPr/>
        </p:nvSpPr>
        <p:spPr bwMode="auto">
          <a:xfrm>
            <a:off x="-1588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19475" y="2819400"/>
            <a:ext cx="5329238" cy="2678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Duas retas quaisquer no plano, ou não se interceptam (paralelas distintas), ou são coincidentes (paralelas iguais), ou se interceptam em um único ponto (concorrentes).</a:t>
            </a:r>
          </a:p>
        </p:txBody>
      </p:sp>
      <p:sp>
        <p:nvSpPr>
          <p:cNvPr id="6" name="Texto explicativo em forma de nuvem 5"/>
          <p:cNvSpPr/>
          <p:nvPr/>
        </p:nvSpPr>
        <p:spPr>
          <a:xfrm>
            <a:off x="1042988" y="1557338"/>
            <a:ext cx="3240087" cy="1257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 </a:t>
            </a:r>
            <a:r>
              <a:rPr lang="pt-BR" sz="2000" dirty="0"/>
              <a:t>Retas Paralelas ou Concorrentes?</a:t>
            </a:r>
          </a:p>
          <a:p>
            <a:pPr algn="ctr">
              <a:defRPr/>
            </a:pPr>
            <a:endParaRPr lang="pt-BR" sz="2000" b="1" dirty="0"/>
          </a:p>
        </p:txBody>
      </p:sp>
      <p:pic>
        <p:nvPicPr>
          <p:cNvPr id="19463" name="Picture 11" descr="C:\Users\Evani\AppData\Local\Microsoft\Windows\Temporary Internet Files\Content.IE5\8TO10R30\interrogation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475" y="2636838"/>
            <a:ext cx="2157413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tângulo 7"/>
          <p:cNvSpPr>
            <a:spLocks noChangeArrowheads="1"/>
          </p:cNvSpPr>
          <p:nvPr/>
        </p:nvSpPr>
        <p:spPr bwMode="auto">
          <a:xfrm>
            <a:off x="971550" y="5138738"/>
            <a:ext cx="17287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tângulo 1"/>
          <p:cNvSpPr>
            <a:spLocks noChangeArrowheads="1"/>
          </p:cNvSpPr>
          <p:nvPr/>
        </p:nvSpPr>
        <p:spPr bwMode="auto">
          <a:xfrm>
            <a:off x="311150" y="1550988"/>
            <a:ext cx="8832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</p:txBody>
      </p:sp>
      <p:sp>
        <p:nvSpPr>
          <p:cNvPr id="13316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1100" y="2545740"/>
            <a:ext cx="3203268" cy="523220"/>
          </a:xfrm>
          <a:prstGeom prst="rect">
            <a:avLst/>
          </a:prstGeom>
          <a:blipFill rotWithShape="1">
            <a:blip r:embed="rId4"/>
            <a:stretch>
              <a:fillRect l="-4000" t="-10588" b="-3411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484" name="CaixaDeTexto 6"/>
          <p:cNvSpPr txBox="1">
            <a:spLocks noChangeArrowheads="1"/>
          </p:cNvSpPr>
          <p:nvPr/>
        </p:nvSpPr>
        <p:spPr bwMode="auto">
          <a:xfrm>
            <a:off x="0" y="-26988"/>
            <a:ext cx="52562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311150" y="765175"/>
            <a:ext cx="84375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RETAS PARALELAS NO PLANO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	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Duas retas são paralelas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quando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possuem a m</a:t>
            </a:r>
            <a:r>
              <a:rPr lang="pt-BR" sz="2800" dirty="0" smtClean="0"/>
              <a:t>esma declividade. 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11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16016" y="3068960"/>
            <a:ext cx="3203268" cy="523220"/>
          </a:xfrm>
          <a:prstGeom prst="rect">
            <a:avLst/>
          </a:prstGeom>
          <a:blipFill rotWithShape="1">
            <a:blip r:embed="rId5"/>
            <a:stretch>
              <a:fillRect l="-4000" t="-10465" b="-3255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53108" y="3607254"/>
            <a:ext cx="3203268" cy="523220"/>
          </a:xfrm>
          <a:prstGeom prst="rect">
            <a:avLst/>
          </a:prstGeom>
          <a:blipFill rotWithShape="1">
            <a:blip r:embed="rId6"/>
            <a:stretch>
              <a:fillRect l="-4000" t="-10465" b="-3255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tângulo 1"/>
          <p:cNvSpPr>
            <a:spLocks noChangeArrowheads="1"/>
          </p:cNvSpPr>
          <p:nvPr/>
        </p:nvSpPr>
        <p:spPr bwMode="auto">
          <a:xfrm>
            <a:off x="4624388" y="4508500"/>
            <a:ext cx="419576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Assim, temos que: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  <a:cs typeface="Mangal" pitchFamily="18" charset="0"/>
              </a:rPr>
              <a:t>As retas </a:t>
            </a:r>
            <a:r>
              <a:rPr lang="pt-BR" altLang="pt-BR" sz="2800" b="1" i="1">
                <a:ea typeface="Microsoft YaHei" pitchFamily="34" charset="-122"/>
                <a:cs typeface="Mangal" pitchFamily="18" charset="0"/>
              </a:rPr>
              <a:t>r</a:t>
            </a:r>
            <a:r>
              <a:rPr lang="pt-BR" altLang="pt-BR" sz="2800" b="1">
                <a:ea typeface="Microsoft YaHei" pitchFamily="34" charset="-122"/>
                <a:cs typeface="Mangal" pitchFamily="18" charset="0"/>
              </a:rPr>
              <a:t> e </a:t>
            </a:r>
            <a:r>
              <a:rPr lang="pt-BR" altLang="pt-BR" sz="2800" b="1" i="1">
                <a:ea typeface="Microsoft YaHei" pitchFamily="34" charset="-122"/>
                <a:cs typeface="Mangal" pitchFamily="18" charset="0"/>
              </a:rPr>
              <a:t>s</a:t>
            </a:r>
            <a:r>
              <a:rPr lang="pt-BR" altLang="pt-BR" sz="2800" b="1">
                <a:ea typeface="Microsoft YaHei" pitchFamily="34" charset="-122"/>
                <a:cs typeface="Mangal" pitchFamily="18" charset="0"/>
              </a:rPr>
              <a:t> são paralelas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  <a:cs typeface="Mangal" pitchFamily="18" charset="0"/>
              </a:rPr>
              <a:t>( r ̷ ̷ s).</a:t>
            </a:r>
          </a:p>
        </p:txBody>
      </p:sp>
      <p:pic>
        <p:nvPicPr>
          <p:cNvPr id="20489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1150" y="2636838"/>
            <a:ext cx="34480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3076" name="Retângulo 1"/>
          <p:cNvSpPr>
            <a:spLocks noChangeArrowheads="1"/>
          </p:cNvSpPr>
          <p:nvPr/>
        </p:nvSpPr>
        <p:spPr bwMode="auto">
          <a:xfrm>
            <a:off x="252413" y="650875"/>
            <a:ext cx="8640762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OLÁ PESSOAL!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                                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                                      O ESTUDO DE HOJE É SOBRE 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                            POSIÇÕES RELATIVAS ENTRE DUAS RETAS: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                               PARALELISMO E PERPENDICULARISMO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14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14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                </a:t>
            </a:r>
            <a:r>
              <a:rPr lang="pt-BR" altLang="pt-BR" sz="1100">
                <a:ea typeface="Microsoft YaHei" pitchFamily="34" charset="-122"/>
              </a:rPr>
              <a:t>Imagem do Clip-Art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Dadas duas ou mais retas do plano, elas podem ser:</a:t>
            </a:r>
          </a:p>
          <a:p>
            <a:pPr eaLnBrk="0" hangingPunct="0">
              <a:spcBef>
                <a:spcPct val="20000"/>
              </a:spcBef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Paralelas distintas;</a:t>
            </a:r>
          </a:p>
          <a:p>
            <a:pPr eaLnBrk="0" hangingPunct="0">
              <a:spcBef>
                <a:spcPct val="20000"/>
              </a:spcBef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Paralelas iguais (coincidentes); </a:t>
            </a:r>
          </a:p>
          <a:p>
            <a:pPr eaLnBrk="0" hangingPunct="0">
              <a:spcBef>
                <a:spcPct val="20000"/>
              </a:spcBef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Concorrentes;</a:t>
            </a:r>
          </a:p>
          <a:p>
            <a:pPr eaLnBrk="0" hangingPunct="0">
              <a:spcBef>
                <a:spcPct val="20000"/>
              </a:spcBef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Concorrentes perpendiculares.</a:t>
            </a:r>
            <a:endParaRPr lang="pt-BR" altLang="pt-BR" sz="2800">
              <a:ea typeface="Microsoft YaHei" pitchFamily="34" charset="-122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50" y="1127125"/>
            <a:ext cx="1905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8" name="CaixaDeTexto 6"/>
          <p:cNvSpPr txBox="1">
            <a:spLocks noChangeArrowheads="1"/>
          </p:cNvSpPr>
          <p:nvPr/>
        </p:nvSpPr>
        <p:spPr bwMode="auto">
          <a:xfrm>
            <a:off x="34925" y="14288"/>
            <a:ext cx="54371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tângulo 1"/>
          <p:cNvSpPr>
            <a:spLocks noChangeArrowheads="1"/>
          </p:cNvSpPr>
          <p:nvPr/>
        </p:nvSpPr>
        <p:spPr bwMode="auto">
          <a:xfrm>
            <a:off x="107950" y="0"/>
            <a:ext cx="5472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1º ano , Tópico: Área de figuras Planas: Círculo</a:t>
            </a:r>
          </a:p>
        </p:txBody>
      </p:sp>
      <p:sp>
        <p:nvSpPr>
          <p:cNvPr id="3" name="Retângulo 1"/>
          <p:cNvSpPr>
            <a:spLocks noChangeArrowheads="1"/>
          </p:cNvSpPr>
          <p:nvPr/>
        </p:nvSpPr>
        <p:spPr bwMode="auto">
          <a:xfrm>
            <a:off x="4427538" y="3362325"/>
            <a:ext cx="4256087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Elas possuem os mesmos coeficientes angulares, pois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chemeClr val="accent1"/>
                </a:solidFill>
                <a:ea typeface="Microsoft YaHei" pitchFamily="34" charset="-122"/>
                <a:cs typeface="Mangal" pitchFamily="18" charset="0"/>
              </a:rPr>
              <a:t>              m</a:t>
            </a:r>
            <a:r>
              <a:rPr lang="pt-BR" altLang="pt-BR" sz="2800" baseline="-25000">
                <a:solidFill>
                  <a:schemeClr val="accent1"/>
                </a:solidFill>
                <a:ea typeface="Microsoft YaHei" pitchFamily="34" charset="-122"/>
                <a:cs typeface="Mangal" pitchFamily="18" charset="0"/>
              </a:rPr>
              <a:t>r</a:t>
            </a:r>
            <a:r>
              <a:rPr lang="pt-BR" altLang="pt-BR" sz="2800" baseline="-250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=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m</a:t>
            </a:r>
            <a:r>
              <a:rPr lang="pt-BR" altLang="pt-BR" sz="2800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s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= 2</a:t>
            </a:r>
          </a:p>
        </p:txBody>
      </p:sp>
      <p:pic>
        <p:nvPicPr>
          <p:cNvPr id="21508" name="Picture 11" descr="C:\Users\Evani\AppData\Local\Microsoft\Windows\Temporary Internet Files\Content.IE5\8TO10R30\interrogation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500438"/>
            <a:ext cx="2157413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forma de nuvem 5"/>
          <p:cNvSpPr/>
          <p:nvPr/>
        </p:nvSpPr>
        <p:spPr>
          <a:xfrm>
            <a:off x="971550" y="2266950"/>
            <a:ext cx="3449638" cy="15398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O que há de comum entre elas?</a:t>
            </a:r>
          </a:p>
        </p:txBody>
      </p:sp>
      <p:sp>
        <p:nvSpPr>
          <p:cNvPr id="9" name="Retângulo 1"/>
          <p:cNvSpPr>
            <a:spLocks noChangeArrowheads="1"/>
          </p:cNvSpPr>
          <p:nvPr/>
        </p:nvSpPr>
        <p:spPr bwMode="auto">
          <a:xfrm>
            <a:off x="488950" y="765175"/>
            <a:ext cx="85105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EQUAÇÕES DAS RETAS PARALELAS </a:t>
            </a: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	</a:t>
            </a:r>
            <a:r>
              <a:rPr lang="pt-BR" altLang="pt-BR" sz="2800" dirty="0">
                <a:solidFill>
                  <a:schemeClr val="accent5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Observe as equações das retas </a:t>
            </a:r>
            <a:r>
              <a:rPr lang="pt-BR" altLang="pt-BR" sz="2800" i="1" dirty="0" smtClean="0">
                <a:solidFill>
                  <a:schemeClr val="tx1"/>
                </a:solidFill>
                <a:cs typeface="Arial" charset="0"/>
              </a:rPr>
              <a:t>r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e  </a:t>
            </a:r>
            <a:r>
              <a:rPr lang="pt-BR" altLang="pt-BR" sz="2800" i="1" dirty="0" smtClean="0">
                <a:solidFill>
                  <a:schemeClr val="tx1"/>
                </a:solidFill>
                <a:cs typeface="Arial" charset="0"/>
              </a:rPr>
              <a:t>s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, abaixo</a:t>
            </a:r>
            <a:r>
              <a:rPr lang="pt-BR" altLang="pt-BR" sz="2800" dirty="0"/>
              <a:t>:</a:t>
            </a:r>
            <a:endParaRPr lang="pt-BR" sz="2800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>
                <a:solidFill>
                  <a:schemeClr val="accent5"/>
                </a:solidFill>
                <a:cs typeface="Arial" charset="0"/>
              </a:rPr>
              <a:t> </a:t>
            </a:r>
            <a:r>
              <a:rPr lang="pt-BR" sz="2800" dirty="0" smtClean="0">
                <a:solidFill>
                  <a:schemeClr val="tx2"/>
                </a:solidFill>
                <a:cs typeface="Arial" charset="0"/>
              </a:rPr>
              <a:t>                                                         r:  y= 2x + 3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rgbClr val="FF0000"/>
                </a:solidFill>
                <a:cs typeface="Arial" charset="0"/>
              </a:rPr>
              <a:t>                                                          s:  y= 2x + 1 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21511" name="Retângulo 7"/>
          <p:cNvSpPr>
            <a:spLocks noChangeArrowheads="1"/>
          </p:cNvSpPr>
          <p:nvPr/>
        </p:nvSpPr>
        <p:spPr bwMode="auto">
          <a:xfrm>
            <a:off x="1042988" y="5949950"/>
            <a:ext cx="172878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</a:rPr>
              <a:t>Imagem do Clip-Art</a:t>
            </a: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4579938" y="4913313"/>
            <a:ext cx="4256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Logo: </a:t>
            </a:r>
            <a:r>
              <a:rPr lang="pt-BR" altLang="pt-BR" sz="2800" i="1">
                <a:ea typeface="Microsoft YaHei" pitchFamily="34" charset="-122"/>
                <a:cs typeface="Mangal" pitchFamily="18" charset="0"/>
              </a:rPr>
              <a:t>r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 é paralela a </a:t>
            </a:r>
            <a:r>
              <a:rPr lang="pt-BR" altLang="pt-BR" sz="2800" i="1">
                <a:ea typeface="Microsoft YaHei" pitchFamily="34" charset="-122"/>
                <a:cs typeface="Mangal" pitchFamily="18" charset="0"/>
              </a:rPr>
              <a:t>s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  </a:t>
            </a:r>
            <a:r>
              <a:rPr lang="pt-BR" altLang="pt-BR" sz="2800" b="1">
                <a:ea typeface="Microsoft YaHei" pitchFamily="34" charset="-122"/>
                <a:cs typeface="Mangal" pitchFamily="18" charset="0"/>
              </a:rPr>
              <a:t>( r ̷ ̷ s)</a:t>
            </a:r>
            <a:endParaRPr lang="pt-BR" altLang="pt-BR" sz="2800"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1"/>
          <p:cNvSpPr>
            <a:spLocks noChangeArrowheads="1"/>
          </p:cNvSpPr>
          <p:nvPr/>
        </p:nvSpPr>
        <p:spPr bwMode="auto">
          <a:xfrm>
            <a:off x="331788" y="981075"/>
            <a:ext cx="49609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COEFICIENTES LINEARES	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pic>
        <p:nvPicPr>
          <p:cNvPr id="22531" name="Picture 11" descr="C:\Users\Evani\AppData\Local\Microsoft\Windows\Temporary Internet Files\Content.IE5\8TO10R30\interrogation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" y="3373438"/>
            <a:ext cx="21764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forma de nuvem 5"/>
          <p:cNvSpPr/>
          <p:nvPr/>
        </p:nvSpPr>
        <p:spPr>
          <a:xfrm>
            <a:off x="708025" y="1628775"/>
            <a:ext cx="5311775" cy="21605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Coeficientes  lineares nas retas paralelas.  O que eles indicam?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8125" y="1874838"/>
            <a:ext cx="188277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tângulo 9"/>
          <p:cNvSpPr>
            <a:spLocks noChangeArrowheads="1"/>
          </p:cNvSpPr>
          <p:nvPr/>
        </p:nvSpPr>
        <p:spPr bwMode="auto">
          <a:xfrm>
            <a:off x="1258888" y="5876925"/>
            <a:ext cx="17160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</a:rPr>
              <a:t>Imagem do Clip-Art</a:t>
            </a:r>
          </a:p>
        </p:txBody>
      </p:sp>
      <p:sp>
        <p:nvSpPr>
          <p:cNvPr id="22535" name="CaixaDeTexto 6"/>
          <p:cNvSpPr txBox="1">
            <a:spLocks noChangeArrowheads="1"/>
          </p:cNvSpPr>
          <p:nvPr/>
        </p:nvSpPr>
        <p:spPr bwMode="auto">
          <a:xfrm>
            <a:off x="0" y="-46038"/>
            <a:ext cx="5364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2536" name="Grupo 11"/>
          <p:cNvGrpSpPr>
            <a:grpSpLocks/>
          </p:cNvGrpSpPr>
          <p:nvPr/>
        </p:nvGrpSpPr>
        <p:grpSpPr bwMode="auto">
          <a:xfrm>
            <a:off x="3624263" y="4176713"/>
            <a:ext cx="1733550" cy="981075"/>
            <a:chOff x="0" y="0"/>
            <a:chExt cx="1733550" cy="981075"/>
          </a:xfrm>
        </p:grpSpPr>
        <p:sp>
          <p:nvSpPr>
            <p:cNvPr id="13" name="Elipse 12"/>
            <p:cNvSpPr/>
            <p:nvPr/>
          </p:nvSpPr>
          <p:spPr>
            <a:xfrm>
              <a:off x="0" y="0"/>
              <a:ext cx="1733550" cy="981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Caixa de texto 2"/>
            <p:cNvSpPr txBox="1"/>
            <p:nvPr/>
          </p:nvSpPr>
          <p:spPr>
            <a:xfrm>
              <a:off x="95250" y="228600"/>
              <a:ext cx="1638300" cy="5524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2000">
                  <a:ea typeface="Calibri"/>
                  <a:cs typeface="Times New Roman"/>
                </a:rPr>
                <a:t>p:  y = 2x </a:t>
              </a:r>
              <a:r>
                <a:rPr lang="pt-BR" sz="2000">
                  <a:solidFill>
                    <a:srgbClr val="FF0000"/>
                  </a:solidFill>
                  <a:ea typeface="Calibri"/>
                  <a:cs typeface="Times New Roman"/>
                </a:rPr>
                <a:t>+ 3</a:t>
              </a:r>
              <a:endParaRPr lang="pt-BR" sz="1100"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</p:grpSp>
      <p:grpSp>
        <p:nvGrpSpPr>
          <p:cNvPr id="22537" name="Grupo 17"/>
          <p:cNvGrpSpPr>
            <a:grpSpLocks/>
          </p:cNvGrpSpPr>
          <p:nvPr/>
        </p:nvGrpSpPr>
        <p:grpSpPr bwMode="auto">
          <a:xfrm>
            <a:off x="6078538" y="3384550"/>
            <a:ext cx="1733550" cy="981075"/>
            <a:chOff x="0" y="0"/>
            <a:chExt cx="1733550" cy="981075"/>
          </a:xfrm>
        </p:grpSpPr>
        <p:sp>
          <p:nvSpPr>
            <p:cNvPr id="19" name="Elipse 18"/>
            <p:cNvSpPr/>
            <p:nvPr/>
          </p:nvSpPr>
          <p:spPr>
            <a:xfrm>
              <a:off x="0" y="0"/>
              <a:ext cx="1733550" cy="981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Caixa de texto 2"/>
            <p:cNvSpPr txBox="1"/>
            <p:nvPr/>
          </p:nvSpPr>
          <p:spPr>
            <a:xfrm>
              <a:off x="95250" y="228600"/>
              <a:ext cx="1638300" cy="5524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2000">
                  <a:ea typeface="Calibri"/>
                  <a:cs typeface="Times New Roman"/>
                </a:rPr>
                <a:t>r:  y = 2x </a:t>
              </a:r>
              <a:r>
                <a:rPr lang="pt-BR" sz="2000">
                  <a:solidFill>
                    <a:srgbClr val="FF0000"/>
                  </a:solidFill>
                  <a:ea typeface="Calibri"/>
                  <a:cs typeface="Times New Roman"/>
                </a:rPr>
                <a:t>+ 2</a:t>
              </a:r>
              <a:endParaRPr lang="pt-BR" sz="1100"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</p:grpSp>
      <p:grpSp>
        <p:nvGrpSpPr>
          <p:cNvPr id="22538" name="Grupo 21"/>
          <p:cNvGrpSpPr>
            <a:grpSpLocks/>
          </p:cNvGrpSpPr>
          <p:nvPr/>
        </p:nvGrpSpPr>
        <p:grpSpPr bwMode="auto">
          <a:xfrm>
            <a:off x="6300788" y="4957763"/>
            <a:ext cx="1733550" cy="981075"/>
            <a:chOff x="0" y="0"/>
            <a:chExt cx="1733550" cy="981075"/>
          </a:xfrm>
        </p:grpSpPr>
        <p:sp>
          <p:nvSpPr>
            <p:cNvPr id="23" name="Elipse 22"/>
            <p:cNvSpPr/>
            <p:nvPr/>
          </p:nvSpPr>
          <p:spPr>
            <a:xfrm>
              <a:off x="0" y="0"/>
              <a:ext cx="1733550" cy="981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Caixa de texto 2"/>
            <p:cNvSpPr txBox="1"/>
            <p:nvPr/>
          </p:nvSpPr>
          <p:spPr>
            <a:xfrm>
              <a:off x="95250" y="228600"/>
              <a:ext cx="1638300" cy="5524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2000">
                  <a:ea typeface="Calibri"/>
                  <a:cs typeface="Times New Roman"/>
                </a:rPr>
                <a:t>q:  y = 2x </a:t>
              </a:r>
              <a:r>
                <a:rPr lang="pt-BR" sz="2000">
                  <a:solidFill>
                    <a:srgbClr val="FF0000"/>
                  </a:solidFill>
                  <a:ea typeface="Calibri"/>
                  <a:cs typeface="Times New Roman"/>
                </a:rPr>
                <a:t>- 1</a:t>
              </a:r>
              <a:endParaRPr lang="pt-BR" sz="1100"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pt-BR" sz="1100">
                  <a:ea typeface="Calibri"/>
                  <a:cs typeface="Times New Roman"/>
                </a:rPr>
                <a:t> 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1"/>
          <p:cNvSpPr>
            <a:spLocks noChangeArrowheads="1"/>
          </p:cNvSpPr>
          <p:nvPr/>
        </p:nvSpPr>
        <p:spPr bwMode="auto">
          <a:xfrm>
            <a:off x="331788" y="908050"/>
            <a:ext cx="8416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ANALISANDO OS COEFICIENTES LINEARES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0" y="-46038"/>
            <a:ext cx="5364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3556" name="Picture 6" descr="C:\Users\Evani\AppData\Local\Microsoft\Windows\Temporary Internet Files\Content.IE5\18DJ9YNZ\hazaderectasparalelas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5825" y="2708275"/>
            <a:ext cx="19843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tângulo 1"/>
          <p:cNvSpPr>
            <a:spLocks noChangeArrowheads="1"/>
          </p:cNvSpPr>
          <p:nvPr/>
        </p:nvSpPr>
        <p:spPr bwMode="auto">
          <a:xfrm>
            <a:off x="2484438" y="4608513"/>
            <a:ext cx="178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>
                <a:ea typeface="Microsoft YaHei" pitchFamily="34" charset="-122"/>
                <a:cs typeface="Mangal" pitchFamily="18" charset="0"/>
              </a:rPr>
              <a:t>Imagem do Clip-Art</a:t>
            </a:r>
          </a:p>
        </p:txBody>
      </p:sp>
      <p:sp>
        <p:nvSpPr>
          <p:cNvPr id="23558" name="Retângulo 1"/>
          <p:cNvSpPr>
            <a:spLocks noChangeArrowheads="1"/>
          </p:cNvSpPr>
          <p:nvPr/>
        </p:nvSpPr>
        <p:spPr bwMode="auto">
          <a:xfrm>
            <a:off x="357188" y="4868863"/>
            <a:ext cx="851058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Observar também a segunda imagem do site (opcional): </a:t>
            </a:r>
            <a:r>
              <a:rPr lang="pt-BR" altLang="pt-BR" sz="2800">
                <a:ea typeface="Microsoft YaHei" pitchFamily="34" charset="-122"/>
                <a:hlinkClick r:id="rId5"/>
              </a:rPr>
              <a:t>http://www.im.ufrj.br/dmm/projeto/projetoc/precalculo/sala/conteudo/capitulos/cap41s4.html</a:t>
            </a:r>
            <a:endParaRPr lang="pt-BR" altLang="pt-BR" sz="2800"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9" name="Retângulo 1"/>
          <p:cNvSpPr>
            <a:spLocks noChangeArrowheads="1"/>
          </p:cNvSpPr>
          <p:nvPr/>
        </p:nvSpPr>
        <p:spPr bwMode="auto">
          <a:xfrm>
            <a:off x="4068763" y="2582863"/>
            <a:ext cx="1008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y=   x - 1</a:t>
            </a:r>
          </a:p>
        </p:txBody>
      </p:sp>
      <p:sp>
        <p:nvSpPr>
          <p:cNvPr id="23560" name="Retângulo 1"/>
          <p:cNvSpPr>
            <a:spLocks noChangeArrowheads="1"/>
          </p:cNvSpPr>
          <p:nvPr/>
        </p:nvSpPr>
        <p:spPr bwMode="auto">
          <a:xfrm>
            <a:off x="4108450" y="2814638"/>
            <a:ext cx="1008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y=   x - 2</a:t>
            </a:r>
          </a:p>
        </p:txBody>
      </p:sp>
      <p:sp>
        <p:nvSpPr>
          <p:cNvPr id="27" name="Retângulo 1"/>
          <p:cNvSpPr>
            <a:spLocks noChangeArrowheads="1"/>
          </p:cNvSpPr>
          <p:nvPr/>
        </p:nvSpPr>
        <p:spPr bwMode="auto">
          <a:xfrm>
            <a:off x="331788" y="1466850"/>
            <a:ext cx="8416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Nos pares de retas paralelas os coeficientes lineares indicam se serão paralelas distintas ou iguais.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	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" descr="C:\Users\Evani\AppData\Local\Microsoft\Windows\Temporary Internet Files\Content.IE5\8TO10R30\interrogation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2565400"/>
            <a:ext cx="2505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o explicativo em forma de nuvem 2"/>
          <p:cNvSpPr/>
          <p:nvPr/>
        </p:nvSpPr>
        <p:spPr>
          <a:xfrm>
            <a:off x="26988" y="765175"/>
            <a:ext cx="3930650" cy="18002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Paralelas distintas</a:t>
            </a:r>
          </a:p>
          <a:p>
            <a:pPr algn="ctr">
              <a:defRPr/>
            </a:pPr>
            <a:r>
              <a:rPr lang="pt-BR" sz="2400" dirty="0"/>
              <a:t>ou paralelas iguais?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2138363" y="1052513"/>
            <a:ext cx="68405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	               observe os pares de retas                 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                          paralelas abaixo: </a:t>
            </a:r>
          </a:p>
          <a:p>
            <a:pPr eaLnBrk="1" hangingPunct="1">
              <a:spcBef>
                <a:spcPct val="0"/>
              </a:spcBef>
              <a:defRPr/>
            </a:pPr>
            <a:endParaRPr lang="pt-BR" sz="2800" dirty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chemeClr val="tx2"/>
                </a:solidFill>
                <a:cs typeface="Arial" charset="0"/>
              </a:rPr>
              <a:t>   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chemeClr val="tx2"/>
                </a:solidFill>
                <a:cs typeface="Arial" charset="0"/>
              </a:rPr>
              <a:t>           </a:t>
            </a:r>
            <a:r>
              <a:rPr lang="pt-BR" sz="2800" dirty="0" smtClean="0">
                <a:solidFill>
                  <a:srgbClr val="FF0000"/>
                </a:solidFill>
                <a:cs typeface="Arial" charset="0"/>
              </a:rPr>
              <a:t> 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rgbClr val="FF0000"/>
                </a:solidFill>
                <a:cs typeface="Arial" charset="0"/>
              </a:rPr>
              <a:t>       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As retas paralelas </a:t>
            </a:r>
            <a:r>
              <a:rPr lang="pt-BR" sz="2800" dirty="0" smtClean="0">
                <a:solidFill>
                  <a:schemeClr val="tx2"/>
                </a:solidFill>
                <a:cs typeface="Arial" charset="0"/>
              </a:rPr>
              <a:t>r</a:t>
            </a: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 e </a:t>
            </a:r>
            <a:r>
              <a:rPr lang="pt-BR" sz="2800" dirty="0" smtClean="0">
                <a:solidFill>
                  <a:srgbClr val="FF0000"/>
                </a:solidFill>
                <a:cs typeface="Arial" charset="0"/>
              </a:rPr>
              <a:t>s</a:t>
            </a: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 possuem coeficientes lineares diferentes.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            </a:t>
            </a:r>
            <a:r>
              <a:rPr lang="pt-BR" sz="2800" dirty="0" smtClean="0">
                <a:solidFill>
                  <a:srgbClr val="00B050"/>
                </a:solidFill>
                <a:cs typeface="Arial" charset="0"/>
              </a:rPr>
              <a:t>Elas são paralelas distintas.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As </a:t>
            </a:r>
            <a:r>
              <a:rPr lang="pt-BR" sz="2800" dirty="0">
                <a:solidFill>
                  <a:schemeClr val="tx1"/>
                </a:solidFill>
                <a:cs typeface="Arial" charset="0"/>
              </a:rPr>
              <a:t>retas </a:t>
            </a: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paralelas </a:t>
            </a:r>
            <a:r>
              <a:rPr lang="pt-BR" sz="2800" dirty="0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cs typeface="Arial" charset="0"/>
              </a:rPr>
              <a:t>e </a:t>
            </a:r>
            <a:r>
              <a:rPr lang="pt-BR" sz="2800" dirty="0" smtClean="0">
                <a:solidFill>
                  <a:srgbClr val="FF0000"/>
                </a:solidFill>
                <a:cs typeface="Arial" charset="0"/>
              </a:rPr>
              <a:t>q</a:t>
            </a: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cs typeface="Arial" charset="0"/>
              </a:rPr>
              <a:t>possuem coeficientes lineares </a:t>
            </a: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iguais. 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sz="2800" dirty="0" smtClean="0">
                <a:solidFill>
                  <a:schemeClr val="tx1"/>
                </a:solidFill>
                <a:cs typeface="Arial" charset="0"/>
              </a:rPr>
              <a:t>            </a:t>
            </a:r>
            <a:r>
              <a:rPr lang="pt-BR" sz="2800" dirty="0" smtClean="0">
                <a:solidFill>
                  <a:srgbClr val="00B050"/>
                </a:solidFill>
                <a:cs typeface="Arial" charset="0"/>
              </a:rPr>
              <a:t>Elas são paralelas iguais.                                </a:t>
            </a:r>
            <a:endParaRPr lang="pt-BR" sz="2800" dirty="0" smtClean="0">
              <a:solidFill>
                <a:srgbClr val="00B050"/>
              </a:solidFill>
            </a:endParaRPr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5375" y="2092325"/>
            <a:ext cx="22606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91263" y="2117725"/>
            <a:ext cx="22415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tângulo 7"/>
          <p:cNvSpPr>
            <a:spLocks noChangeArrowheads="1"/>
          </p:cNvSpPr>
          <p:nvPr/>
        </p:nvSpPr>
        <p:spPr bwMode="auto">
          <a:xfrm>
            <a:off x="957263" y="5543550"/>
            <a:ext cx="14541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</a:rPr>
              <a:t>Imagem do Clip-Art</a:t>
            </a:r>
          </a:p>
        </p:txBody>
      </p:sp>
      <p:sp>
        <p:nvSpPr>
          <p:cNvPr id="24584" name="CaixaDeTexto 6"/>
          <p:cNvSpPr txBox="1">
            <a:spLocks noChangeArrowheads="1"/>
          </p:cNvSpPr>
          <p:nvPr/>
        </p:nvSpPr>
        <p:spPr bwMode="auto">
          <a:xfrm>
            <a:off x="61913" y="-46038"/>
            <a:ext cx="52308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tângulo 1"/>
          <p:cNvSpPr>
            <a:spLocks noChangeArrowheads="1"/>
          </p:cNvSpPr>
          <p:nvPr/>
        </p:nvSpPr>
        <p:spPr bwMode="auto">
          <a:xfrm>
            <a:off x="77788" y="836613"/>
            <a:ext cx="88328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</a:t>
            </a:r>
            <a:endParaRPr lang="pt-BR" altLang="pt-BR" sz="28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	</a:t>
            </a:r>
            <a:br>
              <a:rPr lang="pt-BR" altLang="pt-BR" sz="2800">
                <a:ea typeface="Microsoft YaHei" pitchFamily="34" charset="-122"/>
              </a:rPr>
            </a:b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</a:t>
            </a:r>
          </a:p>
        </p:txBody>
      </p:sp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288" y="3299133"/>
            <a:ext cx="2720689" cy="9017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88024" y="3391311"/>
            <a:ext cx="3384376" cy="90178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4071573"/>
            <a:ext cx="2088729" cy="90178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33112" y="4273932"/>
            <a:ext cx="1527120" cy="523220"/>
          </a:xfrm>
          <a:prstGeom prst="rect">
            <a:avLst/>
          </a:prstGeom>
          <a:blipFill rotWithShape="1">
            <a:blip r:embed="rId7"/>
            <a:stretch>
              <a:fillRect t="-10465" b="-3255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608" name="Retângulo 2"/>
          <p:cNvSpPr>
            <a:spLocks noChangeArrowheads="1"/>
          </p:cNvSpPr>
          <p:nvPr/>
        </p:nvSpPr>
        <p:spPr bwMode="auto">
          <a:xfrm>
            <a:off x="379413" y="2833688"/>
            <a:ext cx="35290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u="sng">
                <a:ea typeface="Microsoft YaHei" pitchFamily="34" charset="-122"/>
              </a:rPr>
              <a:t>Coeficientes Angulares</a:t>
            </a:r>
          </a:p>
        </p:txBody>
      </p:sp>
      <p:sp>
        <p:nvSpPr>
          <p:cNvPr id="25609" name="Retângulo 2"/>
          <p:cNvSpPr>
            <a:spLocks noChangeArrowheads="1"/>
          </p:cNvSpPr>
          <p:nvPr/>
        </p:nvSpPr>
        <p:spPr bwMode="auto">
          <a:xfrm>
            <a:off x="4960938" y="2835275"/>
            <a:ext cx="33988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u="sng">
                <a:ea typeface="Microsoft YaHei" pitchFamily="34" charset="-122"/>
              </a:rPr>
              <a:t>Coeficientes  Lineares</a:t>
            </a:r>
          </a:p>
        </p:txBody>
      </p:sp>
      <p:sp>
        <p:nvSpPr>
          <p:cNvPr id="17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857" y="4957758"/>
            <a:ext cx="1872456" cy="52322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53299" y="5480978"/>
            <a:ext cx="2320119" cy="52322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5612" name="Retângulo 2"/>
          <p:cNvSpPr>
            <a:spLocks noChangeArrowheads="1"/>
          </p:cNvSpPr>
          <p:nvPr/>
        </p:nvSpPr>
        <p:spPr bwMode="auto">
          <a:xfrm>
            <a:off x="4932363" y="5281613"/>
            <a:ext cx="3522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PARALELAS DISTINTAS</a:t>
            </a:r>
          </a:p>
        </p:txBody>
      </p:sp>
      <p:sp>
        <p:nvSpPr>
          <p:cNvPr id="25613" name="Retângulo 2"/>
          <p:cNvSpPr>
            <a:spLocks noChangeArrowheads="1"/>
          </p:cNvSpPr>
          <p:nvPr/>
        </p:nvSpPr>
        <p:spPr bwMode="auto">
          <a:xfrm>
            <a:off x="323850" y="876300"/>
            <a:ext cx="3024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VAMOS EXERCITAR</a:t>
            </a:r>
          </a:p>
        </p:txBody>
      </p:sp>
      <p:sp>
        <p:nvSpPr>
          <p:cNvPr id="19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1412776"/>
            <a:ext cx="8280920" cy="1097416"/>
          </a:xfrm>
          <a:prstGeom prst="rect">
            <a:avLst/>
          </a:prstGeom>
          <a:blipFill rotWithShape="1">
            <a:blip r:embed="rId10"/>
            <a:stretch>
              <a:fillRect l="-1546" t="-5000" b="-72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5609" grpId="0"/>
      <p:bldP spid="256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tângulo 1"/>
          <p:cNvSpPr>
            <a:spLocks noChangeArrowheads="1"/>
          </p:cNvSpPr>
          <p:nvPr/>
        </p:nvSpPr>
        <p:spPr bwMode="auto">
          <a:xfrm>
            <a:off x="107950" y="836613"/>
            <a:ext cx="8832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</a:t>
            </a:r>
          </a:p>
        </p:txBody>
      </p:sp>
      <p:sp>
        <p:nvSpPr>
          <p:cNvPr id="13" name="Retângulo 1"/>
          <p:cNvSpPr>
            <a:spLocks noChangeArrowheads="1"/>
          </p:cNvSpPr>
          <p:nvPr/>
        </p:nvSpPr>
        <p:spPr bwMode="auto">
          <a:xfrm>
            <a:off x="393700" y="1647825"/>
            <a:ext cx="295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Paralelas Distintas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463550" y="935038"/>
            <a:ext cx="519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GRÁFICOS DAS RETAS PARALELAS </a:t>
            </a:r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5435600" y="1609725"/>
            <a:ext cx="252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Paralelas iguais</a:t>
            </a:r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850" y="3382963"/>
            <a:ext cx="2592388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5125" y="3313113"/>
            <a:ext cx="2592388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5213" y="2114550"/>
            <a:ext cx="2155825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53088" y="2133600"/>
            <a:ext cx="2159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4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2128838" y="3573463"/>
            <a:ext cx="1106487" cy="2286000"/>
            <a:chOff x="2128044" y="3573463"/>
            <a:chExt cx="1107281" cy="2286000"/>
          </a:xfrm>
        </p:grpSpPr>
        <p:sp>
          <p:nvSpPr>
            <p:cNvPr id="37" name="Retângulo 1"/>
            <p:cNvSpPr>
              <a:spLocks noChangeArrowheads="1"/>
            </p:cNvSpPr>
            <p:nvPr/>
          </p:nvSpPr>
          <p:spPr bwMode="auto">
            <a:xfrm>
              <a:off x="2863583" y="3573463"/>
              <a:ext cx="37174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  <a:defRPr sz="3200">
                  <a:solidFill>
                    <a:srgbClr val="000000"/>
                  </a:solidFill>
                  <a:latin typeface="Calibri" pitchFamily="34" charset="0"/>
                  <a:ea typeface="Microsoft YaHei" pitchFamily="34" charset="-122"/>
                  <a:cs typeface="Mangal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pt-BR" altLang="pt-BR" sz="2800" dirty="0">
                  <a:solidFill>
                    <a:srgbClr val="FF0000"/>
                  </a:solidFill>
                  <a:cs typeface="Arial" charset="0"/>
                </a:rPr>
                <a:t>s</a:t>
              </a:r>
              <a:r>
                <a:rPr lang="pt-BR" altLang="pt-BR" sz="2800" dirty="0" smtClean="0">
                  <a:solidFill>
                    <a:schemeClr val="accent5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" name="Conector reto 2"/>
            <p:cNvCxnSpPr>
              <a:endCxn id="0" idx="2"/>
            </p:cNvCxnSpPr>
            <p:nvPr/>
          </p:nvCxnSpPr>
          <p:spPr>
            <a:xfrm flipH="1">
              <a:off x="2128044" y="3979863"/>
              <a:ext cx="735539" cy="1879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476375" y="3455988"/>
            <a:ext cx="1144588" cy="2276475"/>
            <a:chOff x="1475656" y="3455988"/>
            <a:chExt cx="1145307" cy="2277268"/>
          </a:xfrm>
        </p:grpSpPr>
        <p:sp>
          <p:nvSpPr>
            <p:cNvPr id="35" name="Retângulo 1"/>
            <p:cNvSpPr>
              <a:spLocks noChangeArrowheads="1"/>
            </p:cNvSpPr>
            <p:nvPr/>
          </p:nvSpPr>
          <p:spPr bwMode="auto">
            <a:xfrm>
              <a:off x="2249255" y="3455988"/>
              <a:ext cx="371708" cy="524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  <a:defRPr sz="3200">
                  <a:solidFill>
                    <a:srgbClr val="000000"/>
                  </a:solidFill>
                  <a:latin typeface="Calibri" pitchFamily="34" charset="0"/>
                  <a:ea typeface="Microsoft YaHei" pitchFamily="34" charset="-122"/>
                  <a:cs typeface="Mangal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pt-BR" altLang="pt-BR" sz="2800" dirty="0" smtClean="0">
                  <a:solidFill>
                    <a:srgbClr val="0070C0"/>
                  </a:solidFill>
                  <a:cs typeface="Arial" charset="0"/>
                </a:rPr>
                <a:t>r</a:t>
              </a:r>
              <a:r>
                <a:rPr lang="pt-BR" altLang="pt-BR" sz="2800" dirty="0" smtClean="0">
                  <a:solidFill>
                    <a:schemeClr val="accent5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 flipH="1">
              <a:off x="1475656" y="3853001"/>
              <a:ext cx="735475" cy="188025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tângulo 1"/>
          <p:cNvSpPr>
            <a:spLocks noChangeArrowheads="1"/>
          </p:cNvSpPr>
          <p:nvPr/>
        </p:nvSpPr>
        <p:spPr bwMode="auto">
          <a:xfrm>
            <a:off x="5448300" y="3502025"/>
            <a:ext cx="442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400" dirty="0">
                <a:solidFill>
                  <a:srgbClr val="0070C0"/>
                </a:solidFill>
                <a:cs typeface="Arial" charset="0"/>
              </a:rPr>
              <a:t>p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  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5668963" y="4024313"/>
            <a:ext cx="990600" cy="1852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5651500" y="4005263"/>
            <a:ext cx="1304925" cy="2141537"/>
            <a:chOff x="7461250" y="2430728"/>
            <a:chExt cx="1303909" cy="2141314"/>
          </a:xfrm>
        </p:grpSpPr>
        <p:sp>
          <p:nvSpPr>
            <p:cNvPr id="53" name="Retângulo 1"/>
            <p:cNvSpPr>
              <a:spLocks noChangeArrowheads="1"/>
            </p:cNvSpPr>
            <p:nvPr/>
          </p:nvSpPr>
          <p:spPr bwMode="auto">
            <a:xfrm>
              <a:off x="8435216" y="4049809"/>
              <a:ext cx="329943" cy="52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  <a:defRPr sz="3200">
                  <a:solidFill>
                    <a:srgbClr val="000000"/>
                  </a:solidFill>
                  <a:latin typeface="Calibri" pitchFamily="34" charset="0"/>
                  <a:ea typeface="Microsoft YaHei" pitchFamily="34" charset="-122"/>
                  <a:cs typeface="Mangal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pt-BR" altLang="pt-BR" sz="2400" dirty="0">
                  <a:solidFill>
                    <a:srgbClr val="FF0000"/>
                  </a:solidFill>
                  <a:cs typeface="Arial" charset="0"/>
                </a:rPr>
                <a:t>q</a:t>
              </a:r>
              <a:r>
                <a:rPr lang="pt-BR" altLang="pt-BR" sz="2800" dirty="0" smtClean="0">
                  <a:solidFill>
                    <a:schemeClr val="accent5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3" name="Conector reto 32"/>
            <p:cNvCxnSpPr/>
            <p:nvPr/>
          </p:nvCxnSpPr>
          <p:spPr>
            <a:xfrm>
              <a:off x="7461250" y="2430728"/>
              <a:ext cx="989829" cy="18540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ângulo 1"/>
          <p:cNvSpPr>
            <a:spLocks noChangeArrowheads="1"/>
          </p:cNvSpPr>
          <p:nvPr/>
        </p:nvSpPr>
        <p:spPr bwMode="auto">
          <a:xfrm>
            <a:off x="166688" y="981075"/>
            <a:ext cx="88328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	</a:t>
            </a:r>
            <a:endParaRPr lang="pt-BR" altLang="pt-BR" sz="2800">
              <a:solidFill>
                <a:srgbClr val="FF0000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166688" y="935038"/>
            <a:ext cx="8726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RETAS CONCORRENTES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accent5"/>
                </a:solidFill>
                <a:cs typeface="Arial" charset="0"/>
              </a:rPr>
              <a:t>	</a:t>
            </a: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accent5"/>
                </a:solidFill>
                <a:cs typeface="Arial" charset="0"/>
              </a:rPr>
              <a:t>	</a:t>
            </a:r>
            <a:r>
              <a:rPr lang="pt-BR" altLang="pt-BR" sz="2800" dirty="0">
                <a:solidFill>
                  <a:schemeClr val="tx1"/>
                </a:solidFill>
                <a:cs typeface="Arial" charset="0"/>
              </a:rPr>
              <a:t> As retas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concorrentes possuem</a:t>
            </a:r>
            <a:r>
              <a:rPr lang="pt-BR" sz="2800" dirty="0" smtClean="0"/>
              <a:t> </a:t>
            </a:r>
            <a:r>
              <a:rPr lang="pt-BR" sz="2800" dirty="0"/>
              <a:t>declividade </a:t>
            </a:r>
            <a:r>
              <a:rPr lang="pt-BR" sz="2800" dirty="0" smtClean="0"/>
              <a:t>diferentes. Elas se cruzam, possuindo assim um </a:t>
            </a:r>
            <a:r>
              <a:rPr lang="pt-BR" sz="2800" dirty="0"/>
              <a:t>ponto em comum</a:t>
            </a:r>
            <a:r>
              <a:rPr lang="pt-BR" sz="2800" dirty="0" smtClean="0"/>
              <a:t>.</a:t>
            </a: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27652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765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781300"/>
            <a:ext cx="3311525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5219700" y="4968875"/>
            <a:ext cx="37449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Assim, temos que: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i="1">
                <a:solidFill>
                  <a:srgbClr val="FF0000"/>
                </a:solidFill>
                <a:ea typeface="Microsoft YaHei" pitchFamily="34" charset="-122"/>
              </a:rPr>
              <a:t>r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e </a:t>
            </a:r>
            <a:r>
              <a:rPr lang="pt-BR" altLang="pt-BR" sz="2800" i="1">
                <a:solidFill>
                  <a:srgbClr val="FF0000"/>
                </a:solidFill>
                <a:ea typeface="Microsoft YaHei" pitchFamily="34" charset="-122"/>
              </a:rPr>
              <a:t>s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são concorrentes.</a:t>
            </a:r>
          </a:p>
        </p:txBody>
      </p:sp>
      <p:sp>
        <p:nvSpPr>
          <p:cNvPr id="11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869941" y="2780928"/>
            <a:ext cx="3744342" cy="523220"/>
          </a:xfrm>
          <a:prstGeom prst="rect">
            <a:avLst/>
          </a:prstGeom>
          <a:blipFill rotWithShape="1">
            <a:blip r:embed="rId5"/>
            <a:stretch>
              <a:fillRect l="-3420" t="-10465" b="-32558"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41556" y="3456548"/>
            <a:ext cx="3744342" cy="523220"/>
          </a:xfrm>
          <a:prstGeom prst="rect">
            <a:avLst/>
          </a:prstGeom>
          <a:blipFill rotWithShape="1">
            <a:blip r:embed="rId6"/>
            <a:stretch>
              <a:fillRect t="-10465" b="-32558"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3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508141" y="4129916"/>
            <a:ext cx="1872171" cy="52322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tângulo 1"/>
          <p:cNvSpPr>
            <a:spLocks noChangeArrowheads="1"/>
          </p:cNvSpPr>
          <p:nvPr/>
        </p:nvSpPr>
        <p:spPr bwMode="auto">
          <a:xfrm>
            <a:off x="77788" y="836613"/>
            <a:ext cx="883285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</a:t>
            </a:r>
            <a:endParaRPr lang="pt-BR" altLang="pt-BR" sz="28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	</a:t>
            </a:r>
            <a:br>
              <a:rPr lang="pt-BR" altLang="pt-BR" sz="2800">
                <a:ea typeface="Microsoft YaHei" pitchFamily="34" charset="-122"/>
              </a:rPr>
            </a:b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163513" y="815975"/>
            <a:ext cx="8661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CONCLUIMOS QUE: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accent5"/>
                </a:solidFill>
                <a:cs typeface="Arial" charset="0"/>
              </a:rPr>
              <a:t>	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	</a:t>
            </a: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Duas retas distintas e não verticais </a:t>
            </a:r>
            <a:r>
              <a:rPr lang="pt-BR" altLang="pt-BR" sz="2800" i="1" dirty="0" smtClean="0">
                <a:solidFill>
                  <a:schemeClr val="tx1"/>
                </a:solidFill>
                <a:cs typeface="Arial" charset="0"/>
              </a:rPr>
              <a:t>r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e </a:t>
            </a:r>
            <a:r>
              <a:rPr lang="pt-BR" altLang="pt-BR" sz="2800" i="1" dirty="0" smtClean="0">
                <a:solidFill>
                  <a:schemeClr val="tx1"/>
                </a:solidFill>
                <a:cs typeface="Arial" charset="0"/>
              </a:rPr>
              <a:t>s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são paralelas se, e somente se, seus coeficientes angulares são iguais. Se também possuírem coeficientes lineares iguais são </a:t>
            </a:r>
            <a:r>
              <a:rPr lang="pt-BR" altLang="pt-BR" sz="2800" dirty="0" smtClean="0">
                <a:solidFill>
                  <a:srgbClr val="FF0000"/>
                </a:solidFill>
                <a:cs typeface="Arial" charset="0"/>
              </a:rPr>
              <a:t>paralelas iguais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(coincidentes). Se possuírem     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  coeficientes lineares diferentes são </a:t>
            </a:r>
            <a:r>
              <a:rPr lang="pt-BR" altLang="pt-BR" sz="2800" dirty="0" smtClean="0">
                <a:solidFill>
                  <a:srgbClr val="FF0000"/>
                </a:solidFill>
                <a:cs typeface="Arial" charset="0"/>
              </a:rPr>
              <a:t>paralelas distintas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Duas retas distintas e não verticais </a:t>
            </a:r>
            <a:r>
              <a:rPr lang="pt-BR" altLang="pt-BR" sz="2800" i="1" dirty="0" smtClean="0">
                <a:solidFill>
                  <a:schemeClr val="tx1"/>
                </a:solidFill>
                <a:cs typeface="Arial" charset="0"/>
              </a:rPr>
              <a:t>r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e </a:t>
            </a:r>
            <a:r>
              <a:rPr lang="pt-BR" altLang="pt-BR" sz="2800" u="sng" dirty="0" smtClean="0">
                <a:solidFill>
                  <a:schemeClr val="tx1"/>
                </a:solidFill>
                <a:cs typeface="Arial" charset="0"/>
              </a:rPr>
              <a:t>s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, são concorrentes se, e somente se, seus coeficientes angulares são diferentes.</a:t>
            </a: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28676" name="CaixaDeTexto 6"/>
          <p:cNvSpPr txBox="1">
            <a:spLocks noChangeArrowheads="1"/>
          </p:cNvSpPr>
          <p:nvPr/>
        </p:nvSpPr>
        <p:spPr bwMode="auto">
          <a:xfrm>
            <a:off x="69850" y="25400"/>
            <a:ext cx="5438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395288" y="836613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RETAS PERPENDICULARES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sz="2800" dirty="0" smtClean="0"/>
              <a:t>Duas retas concorrentes </a:t>
            </a:r>
            <a:r>
              <a:rPr lang="pt-BR" sz="2800" i="1" dirty="0" smtClean="0"/>
              <a:t>r</a:t>
            </a:r>
            <a:r>
              <a:rPr lang="pt-BR" sz="2800" dirty="0" smtClean="0"/>
              <a:t> e </a:t>
            </a:r>
            <a:r>
              <a:rPr lang="pt-BR" sz="2800" i="1" dirty="0" smtClean="0"/>
              <a:t>s</a:t>
            </a:r>
            <a:r>
              <a:rPr lang="pt-BR" sz="2800" dirty="0" smtClean="0"/>
              <a:t> são perpendiculares se o ângulo formado entre elas for de 90</a:t>
            </a:r>
            <a:r>
              <a:rPr lang="pt-BR" sz="2800" baseline="30000" dirty="0" smtClean="0"/>
              <a:t>0</a:t>
            </a:r>
            <a:r>
              <a:rPr lang="pt-BR" sz="2800" dirty="0" smtClean="0"/>
              <a:t>.</a:t>
            </a: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95288" y="2820988"/>
            <a:ext cx="4573587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A figura ao lado mostra a reta r de inclinação </a:t>
            </a:r>
            <a:r>
              <a:rPr lang="pt-BR" sz="2800" dirty="0" smtClean="0"/>
              <a:t>α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, 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e a reta s de inclinação </a:t>
            </a:r>
            <a:r>
              <a:rPr lang="pt-BR" sz="2800" dirty="0" smtClean="0"/>
              <a:t>α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, tal que r  e  s </a:t>
            </a:r>
          </a:p>
          <a:p>
            <a:pPr>
              <a:defRPr/>
            </a:pPr>
            <a:r>
              <a:rPr lang="pt-BR" sz="2800" b="1" dirty="0" smtClean="0"/>
              <a:t>são perpendiculares  ( r    s)</a:t>
            </a:r>
            <a:endParaRPr lang="pt-BR" altLang="pt-BR" sz="2800" b="1" dirty="0" smtClean="0">
              <a:solidFill>
                <a:schemeClr val="accent5"/>
              </a:solidFill>
              <a:cs typeface="Arial" charset="0"/>
            </a:endParaRPr>
          </a:p>
          <a:p>
            <a:pPr>
              <a:defRPr/>
            </a:pPr>
            <a:endParaRPr lang="pt-BR" altLang="pt-BR" sz="2800" dirty="0" smtClean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29700" name="CaixaDeTexto 6"/>
          <p:cNvSpPr txBox="1">
            <a:spLocks noChangeArrowheads="1"/>
          </p:cNvSpPr>
          <p:nvPr/>
        </p:nvSpPr>
        <p:spPr bwMode="auto">
          <a:xfrm>
            <a:off x="77788" y="-26988"/>
            <a:ext cx="5286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29701" name="Objeto 1"/>
          <p:cNvGraphicFramePr>
            <a:graphicFrameLocks noChangeAspect="1"/>
          </p:cNvGraphicFramePr>
          <p:nvPr/>
        </p:nvGraphicFramePr>
        <p:xfrm>
          <a:off x="3262313" y="4724400"/>
          <a:ext cx="914400" cy="215900"/>
        </p:xfrm>
        <a:graphic>
          <a:graphicData uri="http://schemas.openxmlformats.org/presentationml/2006/ole">
            <p:oleObj spid="_x0000_s29701" name="Equação" r:id="rId5" imgW="391303" imgH="739129" progId="Equation.3">
              <p:embed/>
            </p:oleObj>
          </a:graphicData>
        </a:graphic>
      </p:graphicFrame>
      <p:graphicFrame>
        <p:nvGraphicFramePr>
          <p:cNvPr id="29702" name="Objeto 4"/>
          <p:cNvGraphicFramePr>
            <a:graphicFrameLocks noChangeAspect="1"/>
          </p:cNvGraphicFramePr>
          <p:nvPr/>
        </p:nvGraphicFramePr>
        <p:xfrm>
          <a:off x="3919538" y="4300538"/>
          <a:ext cx="292100" cy="366712"/>
        </p:xfrm>
        <a:graphic>
          <a:graphicData uri="http://schemas.openxmlformats.org/presentationml/2006/ole">
            <p:oleObj spid="_x0000_s29702" name="Equação" r:id="rId6" imgW="152268" imgH="164957" progId="Equation.3">
              <p:embed/>
            </p:oleObj>
          </a:graphicData>
        </a:graphic>
      </p:graphicFrame>
      <p:pic>
        <p:nvPicPr>
          <p:cNvPr id="29703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6975" y="2640013"/>
            <a:ext cx="3886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77788" y="836613"/>
            <a:ext cx="88328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PERPENDICULARIDADE DE DUAS RETAS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	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Em geometria analítica, se </a:t>
            </a:r>
            <a:r>
              <a:rPr lang="pt-BR" sz="2800" dirty="0" smtClean="0"/>
              <a:t>duas retas </a:t>
            </a:r>
            <a:r>
              <a:rPr lang="pt-BR" sz="2800" i="1" dirty="0" smtClean="0"/>
              <a:t>r</a:t>
            </a:r>
            <a:r>
              <a:rPr lang="pt-BR" sz="2800" dirty="0" smtClean="0"/>
              <a:t> e </a:t>
            </a:r>
            <a:r>
              <a:rPr lang="pt-BR" sz="2800" i="1" dirty="0" smtClean="0"/>
              <a:t>s</a:t>
            </a:r>
            <a:r>
              <a:rPr lang="pt-BR" sz="2800" dirty="0" smtClean="0"/>
              <a:t> forem   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sz="2800" dirty="0" smtClean="0"/>
              <a:t>perpendiculares entre si, então:    </a:t>
            </a:r>
            <a:r>
              <a:rPr lang="pt-BR" sz="2800" b="1" dirty="0" err="1" smtClean="0">
                <a:solidFill>
                  <a:srgbClr val="FF0000"/>
                </a:solidFill>
              </a:rPr>
              <a:t>m</a:t>
            </a:r>
            <a:r>
              <a:rPr lang="pt-BR" sz="2800" b="1" baseline="-25000" dirty="0" err="1" smtClean="0">
                <a:solidFill>
                  <a:srgbClr val="FF0000"/>
                </a:solidFill>
              </a:rPr>
              <a:t>r</a:t>
            </a:r>
            <a:r>
              <a:rPr lang="pt-BR" sz="2800" b="1" dirty="0" smtClean="0">
                <a:solidFill>
                  <a:srgbClr val="FF0000"/>
                </a:solidFill>
              </a:rPr>
              <a:t> . </a:t>
            </a:r>
            <a:r>
              <a:rPr lang="pt-BR" sz="2800" b="1" dirty="0" err="1" smtClean="0">
                <a:solidFill>
                  <a:srgbClr val="FF0000"/>
                </a:solidFill>
              </a:rPr>
              <a:t>m</a:t>
            </a:r>
            <a:r>
              <a:rPr lang="pt-BR" sz="2800" b="1" baseline="-25000" dirty="0" err="1" smtClean="0">
                <a:solidFill>
                  <a:srgbClr val="FF0000"/>
                </a:solidFill>
              </a:rPr>
              <a:t>s</a:t>
            </a:r>
            <a:r>
              <a:rPr lang="pt-BR" sz="2800" b="1" dirty="0" smtClean="0">
                <a:solidFill>
                  <a:srgbClr val="FF0000"/>
                </a:solidFill>
              </a:rPr>
              <a:t> = -1.</a:t>
            </a:r>
            <a:endParaRPr lang="pt-BR" altLang="pt-BR" sz="2800" b="1" dirty="0" smtClean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30723" name="Picture 11" descr="C:\Users\Evani\AppData\Local\Microsoft\Windows\Temporary Internet Files\Content.IE5\8TO10R30\interrogation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3" y="3284538"/>
            <a:ext cx="21764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 explicativo em forma de nuvem 7"/>
          <p:cNvSpPr/>
          <p:nvPr/>
        </p:nvSpPr>
        <p:spPr>
          <a:xfrm>
            <a:off x="1193800" y="2205038"/>
            <a:ext cx="3449638" cy="15398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 err="1">
                <a:solidFill>
                  <a:srgbClr val="FF0000"/>
                </a:solidFill>
              </a:rPr>
              <a:t>m</a:t>
            </a:r>
            <a:r>
              <a:rPr lang="pt-BR" sz="2400" b="1" baseline="-25000" dirty="0" err="1">
                <a:solidFill>
                  <a:srgbClr val="FF0000"/>
                </a:solidFill>
              </a:rPr>
              <a:t>r</a:t>
            </a:r>
            <a:r>
              <a:rPr lang="pt-BR" sz="2400" b="1" dirty="0">
                <a:solidFill>
                  <a:srgbClr val="FF0000"/>
                </a:solidFill>
              </a:rPr>
              <a:t> . </a:t>
            </a:r>
            <a:r>
              <a:rPr lang="pt-BR" sz="2400" b="1" dirty="0" err="1">
                <a:solidFill>
                  <a:srgbClr val="FF0000"/>
                </a:solidFill>
              </a:rPr>
              <a:t>m</a:t>
            </a:r>
            <a:r>
              <a:rPr lang="pt-BR" sz="2400" b="1" baseline="-25000" dirty="0" err="1">
                <a:solidFill>
                  <a:srgbClr val="FF0000"/>
                </a:solidFill>
              </a:rPr>
              <a:t>s</a:t>
            </a:r>
            <a:r>
              <a:rPr lang="pt-BR" sz="2400" b="1" dirty="0">
                <a:solidFill>
                  <a:srgbClr val="FF0000"/>
                </a:solidFill>
              </a:rPr>
              <a:t> = -1</a:t>
            </a:r>
            <a:endParaRPr lang="pt-BR" sz="2400" dirty="0"/>
          </a:p>
          <a:p>
            <a:pPr algn="ctr">
              <a:defRPr/>
            </a:pPr>
            <a:r>
              <a:rPr lang="pt-BR" sz="2400" dirty="0"/>
              <a:t>Como chegar a essa conclusão?</a:t>
            </a:r>
          </a:p>
        </p:txBody>
      </p:sp>
      <p:sp>
        <p:nvSpPr>
          <p:cNvPr id="30725" name="CaixaDeTexto 6"/>
          <p:cNvSpPr txBox="1">
            <a:spLocks noChangeArrowheads="1"/>
          </p:cNvSpPr>
          <p:nvPr/>
        </p:nvSpPr>
        <p:spPr bwMode="auto">
          <a:xfrm>
            <a:off x="-1588" y="-2698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0726" name="Retângulo 1"/>
          <p:cNvSpPr>
            <a:spLocks noChangeArrowheads="1"/>
          </p:cNvSpPr>
          <p:nvPr/>
        </p:nvSpPr>
        <p:spPr bwMode="auto">
          <a:xfrm>
            <a:off x="1193800" y="5802313"/>
            <a:ext cx="12938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</a:rPr>
              <a:t>Imagem do Clip-Art</a:t>
            </a:r>
          </a:p>
        </p:txBody>
      </p:sp>
      <p:pic>
        <p:nvPicPr>
          <p:cNvPr id="3072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2781300"/>
            <a:ext cx="3886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endParaRPr lang="pt-BR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100" name="Retângulo 1"/>
          <p:cNvSpPr>
            <a:spLocks noChangeArrowheads="1"/>
          </p:cNvSpPr>
          <p:nvPr/>
        </p:nvSpPr>
        <p:spPr bwMode="auto">
          <a:xfrm>
            <a:off x="320675" y="750888"/>
            <a:ext cx="835501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INCLINAÇÃO DA RETA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A posição de uma reta, depende de sua inclinação que é determinada pela  sua declividade, ou seja, pelo seu coeficiente angular.</a:t>
            </a:r>
          </a:p>
        </p:txBody>
      </p:sp>
      <p:pic>
        <p:nvPicPr>
          <p:cNvPr id="4101" name="Picture 11" descr="C:\Users\Evani\AppData\Local\Microsoft\Windows\Temporary Internet Files\Content.IE5\8TO10R30\interrogation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3238" y="3535363"/>
            <a:ext cx="2176462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em forma de nuvem 8"/>
          <p:cNvSpPr/>
          <p:nvPr/>
        </p:nvSpPr>
        <p:spPr>
          <a:xfrm>
            <a:off x="3444875" y="2492375"/>
            <a:ext cx="4222750" cy="14922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Declividade?  Coeficiente angular?</a:t>
            </a:r>
          </a:p>
        </p:txBody>
      </p:sp>
      <p:sp>
        <p:nvSpPr>
          <p:cNvPr id="4103" name="Retângulo 1"/>
          <p:cNvSpPr>
            <a:spLocks noChangeArrowheads="1"/>
          </p:cNvSpPr>
          <p:nvPr/>
        </p:nvSpPr>
        <p:spPr bwMode="auto">
          <a:xfrm>
            <a:off x="5006975" y="4624388"/>
            <a:ext cx="3489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VEJAMOS A SEGUIR ....</a:t>
            </a: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4104" name="Retângulo 1"/>
          <p:cNvSpPr>
            <a:spLocks noChangeArrowheads="1"/>
          </p:cNvSpPr>
          <p:nvPr/>
        </p:nvSpPr>
        <p:spPr bwMode="auto">
          <a:xfrm>
            <a:off x="3716338" y="5867400"/>
            <a:ext cx="15033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</a:rPr>
              <a:t>Imagem do Clip-Art</a:t>
            </a:r>
          </a:p>
        </p:txBody>
      </p:sp>
      <p:sp>
        <p:nvSpPr>
          <p:cNvPr id="4105" name="CaixaDeTexto 6"/>
          <p:cNvSpPr txBox="1">
            <a:spLocks noChangeArrowheads="1"/>
          </p:cNvSpPr>
          <p:nvPr/>
        </p:nvSpPr>
        <p:spPr bwMode="auto">
          <a:xfrm>
            <a:off x="34925" y="-1588"/>
            <a:ext cx="5437188" cy="7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tângulo 1"/>
          <p:cNvSpPr>
            <a:spLocks noChangeArrowheads="1"/>
          </p:cNvSpPr>
          <p:nvPr/>
        </p:nvSpPr>
        <p:spPr bwMode="auto">
          <a:xfrm>
            <a:off x="107950" y="0"/>
            <a:ext cx="5256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1º ano , Tópico: Área de figuras Planas: Círculo</a:t>
            </a: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323850" y="836613"/>
            <a:ext cx="8586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DEMONSTRANDO</a:t>
            </a:r>
            <a:r>
              <a:rPr lang="pt-BR" sz="2800" dirty="0" smtClean="0">
                <a:solidFill>
                  <a:schemeClr val="accent5"/>
                </a:solidFill>
                <a:cs typeface="Arial" charset="0"/>
              </a:rPr>
              <a:t>    </a:t>
            </a:r>
            <a:r>
              <a:rPr lang="pt-BR" sz="2800" dirty="0" smtClean="0"/>
              <a:t> </a:t>
            </a:r>
            <a:endParaRPr lang="pt-BR" altLang="pt-BR" sz="2800" dirty="0" smtClean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2276475"/>
            <a:ext cx="2947988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tângulo 1"/>
          <p:cNvSpPr>
            <a:spLocks noChangeArrowheads="1"/>
          </p:cNvSpPr>
          <p:nvPr/>
        </p:nvSpPr>
        <p:spPr bwMode="auto">
          <a:xfrm>
            <a:off x="3271838" y="2193925"/>
            <a:ext cx="5543550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Pela geometria plana sabemos que t</a:t>
            </a:r>
            <a:r>
              <a:rPr lang="pt-BR" altLang="pt-BR" sz="28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odo ângulo externo de um triângulo é igual à soma das medidas dos outros dois ângulos internos não adjacentes ao mesmo.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Assim, no triângulo ABP temos que: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</a:rPr>
              <a:t>                       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α</a:t>
            </a:r>
            <a:r>
              <a:rPr lang="pt-BR" altLang="pt-BR" sz="2800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2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 = 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α</a:t>
            </a:r>
            <a:r>
              <a:rPr lang="pt-BR" altLang="pt-BR" sz="2800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1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 + 90</a:t>
            </a:r>
            <a:r>
              <a:rPr lang="pt-BR" altLang="pt-BR" sz="2800" baseline="30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0</a:t>
            </a:r>
            <a:endParaRPr lang="pt-BR" altLang="pt-BR" sz="2800">
              <a:solidFill>
                <a:srgbClr val="FF0000"/>
              </a:solidFill>
              <a:ea typeface="Microsoft YaHei" pitchFamily="34" charset="-122"/>
            </a:endParaRPr>
          </a:p>
        </p:txBody>
      </p:sp>
      <p:sp>
        <p:nvSpPr>
          <p:cNvPr id="6" name="Retângulo 1"/>
          <p:cNvSpPr>
            <a:spLocks noChangeArrowheads="1"/>
          </p:cNvSpPr>
          <p:nvPr/>
        </p:nvSpPr>
        <p:spPr bwMode="auto">
          <a:xfrm>
            <a:off x="4130675" y="1104900"/>
            <a:ext cx="2097088" cy="5238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pt-BR" sz="2800" dirty="0" err="1" smtClean="0">
                <a:solidFill>
                  <a:srgbClr val="FF0000"/>
                </a:solidFill>
              </a:rPr>
              <a:t>m</a:t>
            </a:r>
            <a:r>
              <a:rPr lang="pt-BR" sz="2800" baseline="-25000" dirty="0" err="1" smtClean="0">
                <a:solidFill>
                  <a:srgbClr val="FF0000"/>
                </a:solidFill>
              </a:rPr>
              <a:t>r</a:t>
            </a:r>
            <a:r>
              <a:rPr lang="pt-BR" sz="2800" dirty="0" smtClean="0">
                <a:solidFill>
                  <a:srgbClr val="FF0000"/>
                </a:solidFill>
              </a:rPr>
              <a:t> . </a:t>
            </a:r>
            <a:r>
              <a:rPr lang="pt-BR" sz="2800" dirty="0" err="1" smtClean="0">
                <a:solidFill>
                  <a:srgbClr val="FF0000"/>
                </a:solidFill>
              </a:rPr>
              <a:t>m</a:t>
            </a:r>
            <a:r>
              <a:rPr lang="pt-BR" sz="2800" baseline="-25000" dirty="0" err="1" smtClean="0">
                <a:solidFill>
                  <a:srgbClr val="FF0000"/>
                </a:solidFill>
              </a:rPr>
              <a:t>s</a:t>
            </a:r>
            <a:r>
              <a:rPr lang="pt-BR" sz="2800" dirty="0" smtClean="0">
                <a:solidFill>
                  <a:srgbClr val="FF0000"/>
                </a:solidFill>
              </a:rPr>
              <a:t> = -1.</a:t>
            </a:r>
            <a:endParaRPr lang="pt-BR" altLang="pt-BR" sz="2800" dirty="0" smtClean="0">
              <a:solidFill>
                <a:srgbClr val="FF0000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8925" y="817563"/>
            <a:ext cx="26987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altLang="pt-BR" sz="2800" dirty="0">
                <a:solidFill>
                  <a:schemeClr val="accent5"/>
                </a:solidFill>
              </a:rPr>
              <a:t>RECORDANDO </a:t>
            </a:r>
          </a:p>
        </p:txBody>
      </p:sp>
      <p:sp>
        <p:nvSpPr>
          <p:cNvPr id="32771" name="CaixaDeTexto 6"/>
          <p:cNvSpPr txBox="1">
            <a:spLocks noChangeArrowheads="1"/>
          </p:cNvSpPr>
          <p:nvPr/>
        </p:nvSpPr>
        <p:spPr bwMode="auto">
          <a:xfrm>
            <a:off x="69850" y="-2698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1325" y="1628775"/>
            <a:ext cx="83073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altLang="pt-BR" sz="2800" dirty="0"/>
              <a:t>Em trigonometria pela forma de adição de arcos temos:</a:t>
            </a:r>
            <a:r>
              <a:rPr lang="pt-BR" altLang="pt-BR" sz="28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1325" y="2338707"/>
            <a:ext cx="6074892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alt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sen (a + b) </a:t>
            </a:r>
            <a:r>
              <a:rPr lang="pt-BR" altLang="pt-B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= sen a . cos b + sen b . cos 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67544" y="2977788"/>
            <a:ext cx="6074892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alt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cos (a + b) </a:t>
            </a:r>
            <a:r>
              <a:rPr lang="pt-BR" altLang="pt-B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= cos a . cos b - sen a . sen b</a:t>
            </a:r>
          </a:p>
        </p:txBody>
      </p:sp>
      <p:sp>
        <p:nvSpPr>
          <p:cNvPr id="9" name="Retângulo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544" y="3699202"/>
            <a:ext cx="8280920" cy="848950"/>
          </a:xfrm>
          <a:prstGeom prst="rect">
            <a:avLst/>
          </a:prstGeom>
          <a:blipFill rotWithShape="1">
            <a:blip r:embed="rId4"/>
            <a:stretch>
              <a:fillRect l="-1546" b="-2158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6"/>
          <p:cNvSpPr txBox="1">
            <a:spLocks noChangeArrowheads="1"/>
          </p:cNvSpPr>
          <p:nvPr/>
        </p:nvSpPr>
        <p:spPr bwMode="auto">
          <a:xfrm>
            <a:off x="69850" y="-2698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850" y="908050"/>
            <a:ext cx="8064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altLang="pt-BR" sz="2800" dirty="0">
                <a:solidFill>
                  <a:schemeClr val="accent5"/>
                </a:solidFill>
              </a:rPr>
              <a:t>AGORA OBSERVE:</a:t>
            </a:r>
            <a:r>
              <a:rPr lang="pt-BR" altLang="pt-BR" sz="2800" dirty="0"/>
              <a:t> </a:t>
            </a:r>
          </a:p>
        </p:txBody>
      </p:sp>
      <p:sp>
        <p:nvSpPr>
          <p:cNvPr id="33796" name="Retângulo 5"/>
          <p:cNvSpPr>
            <a:spLocks noChangeArrowheads="1"/>
          </p:cNvSpPr>
          <p:nvPr/>
        </p:nvSpPr>
        <p:spPr bwMode="auto">
          <a:xfrm>
            <a:off x="323850" y="1584325"/>
            <a:ext cx="8064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1500188"/>
            <a:ext cx="66246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7" y="3429000"/>
            <a:ext cx="8064895" cy="461665"/>
          </a:xfrm>
          <a:prstGeom prst="rect">
            <a:avLst/>
          </a:prstGeom>
          <a:blipFill rotWithShape="1">
            <a:blip r:embed="rId5"/>
            <a:stretch>
              <a:fillRect l="-1209" t="-10667" b="-29333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Retângulo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5923" y="4077072"/>
            <a:ext cx="9036496" cy="81516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Retângulo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1250" y="4916122"/>
            <a:ext cx="8064895" cy="523220"/>
          </a:xfrm>
          <a:prstGeom prst="rect">
            <a:avLst/>
          </a:prstGeom>
          <a:blipFill rotWithShape="1">
            <a:blip r:embed="rId7"/>
            <a:stretch>
              <a:fillRect l="-1134" b="-23256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tângulo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8238" y="5587902"/>
            <a:ext cx="6836662" cy="659668"/>
          </a:xfrm>
          <a:prstGeom prst="rect">
            <a:avLst/>
          </a:prstGeom>
          <a:blipFill rotWithShape="1">
            <a:blip r:embed="rId8"/>
            <a:stretch>
              <a:fillRect t="-3704" b="-10185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03470" y="2325665"/>
            <a:ext cx="8761018" cy="819776"/>
          </a:xfrm>
          <a:prstGeom prst="rect">
            <a:avLst/>
          </a:prstGeom>
          <a:blipFill rotWithShape="1">
            <a:blip r:embed="rId9"/>
            <a:stretch>
              <a:fillRect b="-298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4820" name="Retângulo 2"/>
          <p:cNvSpPr>
            <a:spLocks noChangeArrowheads="1"/>
          </p:cNvSpPr>
          <p:nvPr/>
        </p:nvSpPr>
        <p:spPr bwMode="auto">
          <a:xfrm>
            <a:off x="322263" y="900113"/>
            <a:ext cx="864235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solidFill>
                  <a:srgbClr val="00B0F0"/>
                </a:solidFill>
                <a:ea typeface="Microsoft YaHei" pitchFamily="34" charset="-122"/>
              </a:rPr>
              <a:t>VAMOS EXERCITAR ...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 b="1">
              <a:solidFill>
                <a:schemeClr val="accent1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Verifique se as retas r: 2x + 3y – 6= 0    e   s: 3x – 2y + 1= 0  são perpendiculares.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u="sng">
                <a:ea typeface="Microsoft YaHei" pitchFamily="34" charset="-122"/>
              </a:rPr>
              <a:t>Solução</a:t>
            </a:r>
          </a:p>
        </p:txBody>
      </p:sp>
      <p:sp>
        <p:nvSpPr>
          <p:cNvPr id="34821" name="CaixaDeTexto 6"/>
          <p:cNvSpPr txBox="1">
            <a:spLocks noChangeArrowheads="1"/>
          </p:cNvSpPr>
          <p:nvPr/>
        </p:nvSpPr>
        <p:spPr bwMode="auto">
          <a:xfrm>
            <a:off x="-73025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Sé3rie: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4822" name="Retângulo 2"/>
          <p:cNvSpPr>
            <a:spLocks noChangeArrowheads="1"/>
          </p:cNvSpPr>
          <p:nvPr/>
        </p:nvSpPr>
        <p:spPr bwMode="auto">
          <a:xfrm>
            <a:off x="250825" y="2997200"/>
            <a:ext cx="813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 u="sng">
              <a:ea typeface="Microsoft YaHei" pitchFamily="34" charset="-122"/>
            </a:endParaRPr>
          </a:p>
        </p:txBody>
      </p:sp>
      <p:sp>
        <p:nvSpPr>
          <p:cNvPr id="10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287" y="2996952"/>
            <a:ext cx="2720689" cy="9017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03237" y="4142935"/>
            <a:ext cx="2720689" cy="90178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tângulo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19587" y="3356992"/>
            <a:ext cx="3880823" cy="703911"/>
          </a:xfrm>
          <a:prstGeom prst="rect">
            <a:avLst/>
          </a:prstGeom>
          <a:blipFill rotWithShape="1">
            <a:blip r:embed="rId6"/>
            <a:stretch>
              <a:fillRect b="-1217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4826" name="Retângulo 2"/>
          <p:cNvSpPr>
            <a:spLocks noChangeArrowheads="1"/>
          </p:cNvSpPr>
          <p:nvPr/>
        </p:nvSpPr>
        <p:spPr bwMode="auto">
          <a:xfrm>
            <a:off x="4067175" y="4456113"/>
            <a:ext cx="46815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Logo, </a:t>
            </a:r>
            <a:r>
              <a:rPr lang="pt-BR" altLang="pt-BR" sz="2800" i="1">
                <a:solidFill>
                  <a:srgbClr val="00B0F0"/>
                </a:solidFill>
                <a:ea typeface="Microsoft YaHei" pitchFamily="34" charset="-122"/>
              </a:rPr>
              <a:t>r</a:t>
            </a: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e </a:t>
            </a:r>
            <a:r>
              <a:rPr lang="pt-BR" altLang="pt-BR" sz="2800" i="1">
                <a:solidFill>
                  <a:srgbClr val="00B0F0"/>
                </a:solidFill>
                <a:ea typeface="Microsoft YaHei" pitchFamily="34" charset="-122"/>
              </a:rPr>
              <a:t>s</a:t>
            </a: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 são perpendiculares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tângulo 1"/>
          <p:cNvSpPr>
            <a:spLocks noChangeArrowheads="1"/>
          </p:cNvSpPr>
          <p:nvPr/>
        </p:nvSpPr>
        <p:spPr bwMode="auto">
          <a:xfrm>
            <a:off x="115888" y="981075"/>
            <a:ext cx="63277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</a:t>
            </a: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	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  <a:endParaRPr lang="pt-BR" altLang="pt-BR" sz="2800">
              <a:solidFill>
                <a:srgbClr val="C0000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5845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 dirty="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 dirty="0">
                <a:solidFill>
                  <a:srgbClr val="0070C0"/>
                </a:solidFill>
                <a:ea typeface="Microsoft YaHei" pitchFamily="34" charset="-122"/>
              </a:rPr>
              <a:t>                             </a:t>
            </a:r>
            <a:r>
              <a:rPr lang="pt-BR" altLang="pt-BR" sz="4000" dirty="0" smtClean="0">
                <a:solidFill>
                  <a:srgbClr val="0070C0"/>
                </a:solidFill>
                <a:ea typeface="Microsoft YaHei" pitchFamily="34" charset="-122"/>
              </a:rPr>
              <a:t>EXTRAS!</a:t>
            </a: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 dirty="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 dirty="0">
                <a:solidFill>
                  <a:srgbClr val="0070C0"/>
                </a:solidFill>
                <a:ea typeface="Microsoft YaHei" pitchFamily="34" charset="-122"/>
              </a:rPr>
              <a:t>               AGORA É COM VOCÊS...</a:t>
            </a:r>
            <a:endParaRPr lang="pt-BR" altLang="pt-BR" sz="4000" dirty="0">
              <a:ea typeface="Microsoft YaHei" pitchFamily="34" charset="-122"/>
            </a:endParaRPr>
          </a:p>
        </p:txBody>
      </p:sp>
      <p:sp>
        <p:nvSpPr>
          <p:cNvPr id="35846" name="CaixaDeTexto 6"/>
          <p:cNvSpPr txBox="1">
            <a:spLocks noChangeArrowheads="1"/>
          </p:cNvSpPr>
          <p:nvPr/>
        </p:nvSpPr>
        <p:spPr bwMode="auto">
          <a:xfrm>
            <a:off x="69850" y="-2698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tângulo 1"/>
          <p:cNvSpPr>
            <a:spLocks noChangeArrowheads="1"/>
          </p:cNvSpPr>
          <p:nvPr/>
        </p:nvSpPr>
        <p:spPr bwMode="auto">
          <a:xfrm>
            <a:off x="87313" y="852488"/>
            <a:ext cx="8848725" cy="78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marL="514350" indent="-514350" algn="just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(USP-modificado) A equação da reta passando pela origem e paralela à determinada pelos pontos A(2;3) e B(1;-4) é:</a:t>
            </a:r>
          </a:p>
          <a:p>
            <a:pPr marL="514350" indent="-514350" algn="just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pt-BR" altLang="pt-BR" sz="2800" dirty="0">
                <a:solidFill>
                  <a:schemeClr val="tx1"/>
                </a:solidFill>
                <a:cs typeface="Arial" charset="0"/>
              </a:rPr>
              <a:t>y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= x</a:t>
            </a:r>
          </a:p>
          <a:p>
            <a:pPr marL="514350" indent="-514350" algn="just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pt-BR" altLang="pt-BR" sz="2800" dirty="0">
                <a:solidFill>
                  <a:schemeClr val="tx1"/>
                </a:solidFill>
                <a:cs typeface="Arial" charset="0"/>
              </a:rPr>
              <a:t>y</a:t>
            </a: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= 3x – 4</a:t>
            </a:r>
          </a:p>
          <a:p>
            <a:pPr marL="514350" indent="-514350" algn="just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y </a:t>
            </a:r>
            <a:r>
              <a:rPr lang="pt-BR" altLang="pt-BR" sz="2800" smtClean="0">
                <a:solidFill>
                  <a:schemeClr val="tx1"/>
                </a:solidFill>
                <a:cs typeface="Arial" charset="0"/>
              </a:rPr>
              <a:t>= 7x</a:t>
            </a: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marL="514350" indent="-514350" algn="just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Y = -3x </a:t>
            </a:r>
          </a:p>
          <a:p>
            <a:pPr marL="514350" indent="-514350" algn="just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y = 2x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	</a:t>
            </a: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                                          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 </a:t>
            </a:r>
            <a:endParaRPr lang="pt-BR" altLang="pt-BR" sz="2800" dirty="0" smtClean="0">
              <a:solidFill>
                <a:srgbClr val="C00000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latin typeface="Cambria Math" pitchFamily="18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charset="0"/>
              </a:rPr>
              <a:t>                   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6869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       </a:t>
            </a:r>
            <a:endParaRPr lang="pt-BR" altLang="pt-BR" sz="4000">
              <a:ea typeface="Microsoft YaHei" pitchFamily="34" charset="-122"/>
            </a:endParaRPr>
          </a:p>
        </p:txBody>
      </p:sp>
      <p:sp>
        <p:nvSpPr>
          <p:cNvPr id="36870" name="CaixaDeTexto 6"/>
          <p:cNvSpPr txBox="1">
            <a:spLocks noChangeArrowheads="1"/>
          </p:cNvSpPr>
          <p:nvPr/>
        </p:nvSpPr>
        <p:spPr bwMode="auto">
          <a:xfrm>
            <a:off x="107950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7892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</p:txBody>
      </p:sp>
      <p:sp>
        <p:nvSpPr>
          <p:cNvPr id="37893" name="CaixaDeTexto 6"/>
          <p:cNvSpPr txBox="1">
            <a:spLocks noChangeArrowheads="1"/>
          </p:cNvSpPr>
          <p:nvPr/>
        </p:nvSpPr>
        <p:spPr bwMode="auto">
          <a:xfrm>
            <a:off x="0" y="-26988"/>
            <a:ext cx="5364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288" y="908050"/>
            <a:ext cx="7777112" cy="5980483"/>
          </a:xfrm>
          <a:prstGeom prst="rect">
            <a:avLst/>
          </a:prstGeom>
          <a:blipFill rotWithShape="1">
            <a:blip r:embed="rId4"/>
            <a:stretch>
              <a:fillRect l="-1646" t="-917" r="-156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tângulo 1"/>
          <p:cNvSpPr>
            <a:spLocks noChangeArrowheads="1"/>
          </p:cNvSpPr>
          <p:nvPr/>
        </p:nvSpPr>
        <p:spPr bwMode="auto">
          <a:xfrm>
            <a:off x="395288" y="981075"/>
            <a:ext cx="83534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3) (FEI-SP) Na figura abaixo, a reta </a:t>
            </a:r>
            <a:r>
              <a:rPr lang="pt-BR" altLang="pt-BR" sz="2800" i="1">
                <a:ea typeface="Microsoft YaHei" pitchFamily="34" charset="-122"/>
              </a:rPr>
              <a:t>s</a:t>
            </a:r>
            <a:r>
              <a:rPr lang="pt-BR" altLang="pt-BR" sz="2800">
                <a:ea typeface="Microsoft YaHei" pitchFamily="34" charset="-122"/>
              </a:rPr>
              <a:t> é perpendicular à reta </a:t>
            </a:r>
            <a:r>
              <a:rPr lang="pt-BR" altLang="pt-BR" sz="2800" i="1">
                <a:ea typeface="Microsoft YaHei" pitchFamily="34" charset="-122"/>
              </a:rPr>
              <a:t>r</a:t>
            </a:r>
            <a:r>
              <a:rPr lang="pt-BR" altLang="pt-BR" sz="2800">
                <a:ea typeface="Microsoft YaHei" pitchFamily="34" charset="-122"/>
              </a:rPr>
              <a:t>, e a reta </a:t>
            </a:r>
            <a:r>
              <a:rPr lang="pt-BR" altLang="pt-BR" sz="2800" i="1">
                <a:ea typeface="Microsoft YaHei" pitchFamily="34" charset="-122"/>
              </a:rPr>
              <a:t>t</a:t>
            </a:r>
            <a:r>
              <a:rPr lang="pt-BR" altLang="pt-BR" sz="2800">
                <a:ea typeface="Microsoft YaHei" pitchFamily="34" charset="-122"/>
              </a:rPr>
              <a:t> é paralela à reta </a:t>
            </a:r>
            <a:r>
              <a:rPr lang="pt-BR" altLang="pt-BR" sz="2800" i="1">
                <a:ea typeface="Microsoft YaHei" pitchFamily="34" charset="-122"/>
              </a:rPr>
              <a:t>s</a:t>
            </a:r>
            <a:r>
              <a:rPr lang="pt-BR" altLang="pt-BR" sz="2800">
                <a:ea typeface="Microsoft YaHei" pitchFamily="34" charset="-122"/>
              </a:rPr>
              <a:t>. Determine a equação da reta s e a equação da reta t.                          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 </a:t>
            </a:r>
            <a:endParaRPr lang="pt-BR" altLang="pt-BR" sz="2800">
              <a:solidFill>
                <a:srgbClr val="C0000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latin typeface="Cambria Math" pitchFamily="18" charset="0"/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                   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>
              <a:ea typeface="Microsoft YaHei" pitchFamily="34" charset="-122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100"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900">
                <a:ea typeface="Microsoft YaHei" pitchFamily="34" charset="-122"/>
              </a:rPr>
              <a:t> </a:t>
            </a:r>
            <a:endParaRPr lang="pt-BR" altLang="pt-BR">
              <a:ea typeface="Microsoft YaHei" pitchFamily="34" charset="-122"/>
            </a:endParaRPr>
          </a:p>
        </p:txBody>
      </p:sp>
      <p:sp>
        <p:nvSpPr>
          <p:cNvPr id="38917" name="Retângulo 2"/>
          <p:cNvSpPr>
            <a:spLocks noChangeArrowheads="1"/>
          </p:cNvSpPr>
          <p:nvPr/>
        </p:nvSpPr>
        <p:spPr bwMode="auto">
          <a:xfrm>
            <a:off x="395288" y="908050"/>
            <a:ext cx="83534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4000">
              <a:solidFill>
                <a:srgbClr val="0070C0"/>
              </a:solidFill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4000">
                <a:solidFill>
                  <a:srgbClr val="0070C0"/>
                </a:solidFill>
                <a:ea typeface="Microsoft YaHei" pitchFamily="34" charset="-122"/>
              </a:rPr>
              <a:t>                     </a:t>
            </a:r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2501900"/>
            <a:ext cx="4281487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CaixaDeTexto 6"/>
          <p:cNvSpPr txBox="1">
            <a:spLocks noChangeArrowheads="1"/>
          </p:cNvSpPr>
          <p:nvPr/>
        </p:nvSpPr>
        <p:spPr bwMode="auto">
          <a:xfrm>
            <a:off x="-1588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77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3994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0675" y="620713"/>
            <a:ext cx="5481638" cy="56197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r>
              <a:rPr lang="pt-BR" sz="3600" dirty="0"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7950" y="1268413"/>
          <a:ext cx="8712200" cy="333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2"/>
                <a:gridCol w="3024336"/>
                <a:gridCol w="3672470"/>
                <a:gridCol w="1223752"/>
              </a:tblGrid>
              <a:tr h="518387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Nº Slide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Direito da imagem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Link da Imagem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Data do acesso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31742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   07</a:t>
                      </a:r>
                    </a:p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300" dirty="0" err="1" smtClean="0">
                          <a:solidFill>
                            <a:schemeClr val="tx1"/>
                          </a:solidFill>
                        </a:rPr>
                        <a:t>fig</a:t>
                      </a:r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 err="1" smtClean="0">
                          <a:solidFill>
                            <a:schemeClr val="tx1"/>
                          </a:solidFill>
                          <a:cs typeface="Arial" charset="0"/>
                        </a:rPr>
                        <a:t>Own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 </a:t>
                      </a:r>
                      <a:r>
                        <a:rPr lang="pt-BR" altLang="pt-BR" sz="1400" dirty="0" err="1" smtClean="0">
                          <a:solidFill>
                            <a:schemeClr val="tx1"/>
                          </a:solidFill>
                          <a:cs typeface="Arial" charset="0"/>
                        </a:rPr>
                        <a:t>work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/ 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GNU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Free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Documentation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License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, </a:t>
                      </a:r>
                      <a:r>
                        <a:rPr lang="pt-BR" altLang="pt-BR" sz="1400" dirty="0" err="1" smtClean="0">
                          <a:solidFill>
                            <a:schemeClr val="tx1"/>
                          </a:solidFill>
                          <a:cs typeface="Arial" charset="0"/>
                        </a:rPr>
                        <a:t>Version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 1.2</a:t>
                      </a:r>
                      <a:endParaRPr lang="pt-BR" sz="1400" dirty="0" smtClean="0"/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https://upload.wikimedia.org/wikipedia/commons/0/0e/Ponte_estaiada_Octavio_Frias_-_Sao_Paulo.jpg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01/08/2015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6009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  07</a:t>
                      </a:r>
                    </a:p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300" dirty="0" err="1" smtClean="0">
                          <a:solidFill>
                            <a:schemeClr val="tx1"/>
                          </a:solidFill>
                        </a:rPr>
                        <a:t>fig</a:t>
                      </a:r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  <a:hlinkClick r:id="rId5" tooltip="User:Manuel de Sousa"/>
                        </a:rPr>
                        <a:t>Manuel de Sousa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/ 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GNU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Free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Documentation</a:t>
                      </a:r>
                      <a:r>
                        <a:rPr lang="pt-BR" altLang="pt-BR" sz="1400" b="1" dirty="0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 </a:t>
                      </a:r>
                      <a:r>
                        <a:rPr lang="pt-BR" altLang="pt-BR" sz="1400" b="1" dirty="0" err="1" smtClean="0">
                          <a:solidFill>
                            <a:schemeClr val="tx1"/>
                          </a:solidFill>
                          <a:cs typeface="Arial" charset="0"/>
                          <a:hlinkClick r:id="rId4" tooltip="w:en:GNU Free Documentation License"/>
                        </a:rPr>
                        <a:t>License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, </a:t>
                      </a:r>
                      <a:r>
                        <a:rPr lang="pt-BR" altLang="pt-BR" sz="1400" dirty="0" err="1" smtClean="0">
                          <a:solidFill>
                            <a:schemeClr val="tx1"/>
                          </a:solidFill>
                          <a:cs typeface="Arial" charset="0"/>
                        </a:rPr>
                        <a:t>Version</a:t>
                      </a: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 1.2</a:t>
                      </a:r>
                      <a:endParaRPr lang="pt-BR" sz="1400" dirty="0" smtClean="0"/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pt-BR" altLang="pt-BR" sz="140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https://commons.wikimedia.org/wiki/File:Av_Boavista_(Porto).JPG</a:t>
                      </a:r>
                      <a:endParaRPr lang="pt-BR" altLang="pt-BR" sz="1400" dirty="0">
                        <a:solidFill>
                          <a:schemeClr val="tx1"/>
                        </a:solidFill>
                        <a:cs typeface="Arial" charset="0"/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01/08/2015</a:t>
                      </a:r>
                    </a:p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4054">
                <a:tc>
                  <a:txBody>
                    <a:bodyPr/>
                    <a:lstStyle/>
                    <a:p>
                      <a:r>
                        <a:rPr lang="pt-BR" sz="1300" dirty="0" smtClean="0">
                          <a:solidFill>
                            <a:schemeClr val="tx1"/>
                          </a:solidFill>
                        </a:rPr>
                        <a:t>01,03,20,21,23 e 29</a:t>
                      </a:r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Adaptado</a:t>
                      </a:r>
                      <a:r>
                        <a:rPr lang="pt-BR" sz="1400" baseline="0" dirty="0" smtClean="0"/>
                        <a:t> do Clip-Art</a:t>
                      </a:r>
                      <a:endParaRPr lang="pt-BR" sz="1400" dirty="0" smtClean="0"/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320">
                <a:tc>
                  <a:txBody>
                    <a:bodyPr/>
                    <a:lstStyle/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OBS: todos</a:t>
                      </a:r>
                      <a:r>
                        <a:rPr lang="pt-BR" sz="1400" baseline="0" dirty="0" smtClean="0"/>
                        <a:t> os gráficos: Autoria própria</a:t>
                      </a:r>
                      <a:endParaRPr lang="pt-BR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/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8" marB="45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74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77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3960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</a:rPr>
              <a:t>Componente  Curricular, Série, Tópico</a:t>
            </a:r>
          </a:p>
        </p:txBody>
      </p:sp>
      <p:pic>
        <p:nvPicPr>
          <p:cNvPr id="4096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179388" y="1165225"/>
            <a:ext cx="8856662" cy="3662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400" dirty="0">
                <a:solidFill>
                  <a:schemeClr val="accent5"/>
                </a:solidFill>
              </a:rPr>
              <a:t>REFERÊNCIAS BIBLIOGRÁFICAS</a:t>
            </a:r>
          </a:p>
          <a:p>
            <a:pPr>
              <a:defRPr/>
            </a:pPr>
            <a:endParaRPr lang="pt-BR" altLang="pt-BR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DANTE, Luiz Roberto. Matemática: Contexto &amp; aplicações. 2. ed.  São Paulo: Ática, 2013. </a:t>
            </a:r>
            <a:r>
              <a:rPr lang="pt-BR" altLang="pt-BR" dirty="0" err="1"/>
              <a:t>Vol</a:t>
            </a:r>
            <a:r>
              <a:rPr lang="pt-BR" altLang="pt-BR" dirty="0"/>
              <a:t> 3.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Organizadora Editora Moderna; obra coletiva concebida, desenvolvida e produzida pela Editora Moderna; editor responsável Fábio Martins de Leonardo. Conexões com a matemática – 2. ed.  São Paulo: Moderna, 2013. </a:t>
            </a:r>
            <a:r>
              <a:rPr lang="pt-BR" altLang="pt-BR" dirty="0" err="1"/>
              <a:t>Vol</a:t>
            </a:r>
            <a:r>
              <a:rPr lang="pt-BR" altLang="pt-BR" dirty="0"/>
              <a:t> 3.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hlinkClick r:id="rId4"/>
              </a:rPr>
              <a:t>http://www.brasilescola.com/matematica/retas-paralelas.htm</a:t>
            </a:r>
            <a:endParaRPr lang="pt-BR" altLang="pt-BR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hlinkClick r:id="rId5"/>
              </a:rPr>
              <a:t>http://www.im.ufrj.br/dmm/projeto/projetoc/precalculo/sala/conteudo/capitulos/cap41s4.html</a:t>
            </a:r>
            <a:endParaRPr lang="pt-BR" altLang="pt-BR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hlinkClick r:id="rId6"/>
              </a:rPr>
              <a:t>https://pt.wikipedia.org/wiki/Perpendicularidade - 2</a:t>
            </a:r>
            <a:r>
              <a:rPr lang="pt-BR" altLang="pt-BR" dirty="0"/>
              <a:t>. </a:t>
            </a:r>
          </a:p>
          <a:p>
            <a:pPr algn="just">
              <a:defRPr/>
            </a:pPr>
            <a:endParaRPr lang="pt-BR" altLang="pt-BR" sz="2000" dirty="0"/>
          </a:p>
        </p:txBody>
      </p:sp>
      <p:sp>
        <p:nvSpPr>
          <p:cNvPr id="40966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 txBox="1">
            <a:spLocks/>
          </p:cNvSpPr>
          <p:nvPr/>
        </p:nvSpPr>
        <p:spPr bwMode="auto">
          <a:xfrm>
            <a:off x="323850" y="908050"/>
            <a:ext cx="84963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  <a:cs typeface="Mangal" pitchFamily="18" charset="0"/>
              </a:rPr>
              <a:t>COEFICIENTE  ANGULAR</a:t>
            </a:r>
          </a:p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  <a:cs typeface="Mangal" pitchFamily="18" charset="0"/>
            </a:endParaRPr>
          </a:p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  <a:cs typeface="Mangal" pitchFamily="18" charset="0"/>
              </a:rPr>
              <a:t>Coeficiente angular da reta ou  declividade da reta é o número </a:t>
            </a:r>
            <a:r>
              <a:rPr lang="pt-BR" altLang="pt-BR" sz="2800" b="1" i="1">
                <a:ea typeface="Microsoft YaHei" pitchFamily="34" charset="-122"/>
                <a:cs typeface="Mangal" pitchFamily="18" charset="0"/>
              </a:rPr>
              <a:t>m</a:t>
            </a:r>
            <a:r>
              <a:rPr lang="pt-BR" altLang="pt-BR" sz="2800">
                <a:ea typeface="Microsoft YaHei" pitchFamily="34" charset="-122"/>
                <a:cs typeface="Mangal" pitchFamily="18" charset="0"/>
              </a:rPr>
              <a:t> que expressa a tangente trigonométrica de sua inclinação.</a:t>
            </a:r>
            <a:r>
              <a:rPr lang="el-GR" altLang="pt-BR" sz="2800">
                <a:ea typeface="Microsoft YaHei" pitchFamily="34" charset="-122"/>
                <a:cs typeface="Mangal" pitchFamily="18" charset="0"/>
              </a:rPr>
              <a:t> </a:t>
            </a:r>
            <a:endParaRPr lang="pt-BR" altLang="pt-BR" sz="2800"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512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7338" y="3429000"/>
            <a:ext cx="148272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Espaço Reservado para Conteúdo 2"/>
          <p:cNvSpPr txBox="1">
            <a:spLocks/>
          </p:cNvSpPr>
          <p:nvPr/>
        </p:nvSpPr>
        <p:spPr bwMode="auto">
          <a:xfrm>
            <a:off x="4486275" y="4699000"/>
            <a:ext cx="442912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>
                <a:solidFill>
                  <a:srgbClr val="0070C0"/>
                </a:solidFill>
                <a:ea typeface="Microsoft YaHei" pitchFamily="34" charset="-122"/>
                <a:cs typeface="Mangal" pitchFamily="18" charset="0"/>
              </a:rPr>
              <a:t>Observação:</a:t>
            </a:r>
          </a:p>
          <a:p>
            <a:pPr algn="just"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>
                <a:solidFill>
                  <a:srgbClr val="0070C0"/>
                </a:solidFill>
                <a:ea typeface="Microsoft YaHei" pitchFamily="34" charset="-122"/>
                <a:cs typeface="Mangal" pitchFamily="18" charset="0"/>
              </a:rPr>
              <a:t>Usando tan </a:t>
            </a:r>
            <a:r>
              <a:rPr lang="el-GR" altLang="pt-BR">
                <a:solidFill>
                  <a:srgbClr val="0070C0"/>
                </a:solidFill>
                <a:ea typeface="Microsoft YaHei" pitchFamily="34" charset="-122"/>
                <a:cs typeface="Mangal" pitchFamily="18" charset="0"/>
              </a:rPr>
              <a:t>α</a:t>
            </a:r>
            <a:r>
              <a:rPr lang="pt-BR" altLang="pt-BR">
                <a:solidFill>
                  <a:srgbClr val="0070C0"/>
                </a:solidFill>
                <a:ea typeface="Microsoft YaHei" pitchFamily="34" charset="-122"/>
                <a:cs typeface="Mangal" pitchFamily="18" charset="0"/>
              </a:rPr>
              <a:t> no lugar de tg </a:t>
            </a:r>
            <a:r>
              <a:rPr lang="el-GR" altLang="pt-BR">
                <a:solidFill>
                  <a:srgbClr val="0070C0"/>
                </a:solidFill>
                <a:ea typeface="Microsoft YaHei" pitchFamily="34" charset="-122"/>
                <a:cs typeface="Mangal" pitchFamily="18" charset="0"/>
              </a:rPr>
              <a:t>α</a:t>
            </a:r>
            <a:r>
              <a:rPr lang="pt-BR" altLang="pt-BR">
                <a:solidFill>
                  <a:srgbClr val="0070C0"/>
                </a:solidFill>
                <a:ea typeface="Microsoft YaHei" pitchFamily="34" charset="-122"/>
                <a:cs typeface="Mangal" pitchFamily="18" charset="0"/>
              </a:rPr>
              <a:t> conforme recomenda as normas da ABNT (Associação  Brasileira de Normas Técnicas-ISSO 80000-2, válida a partir de 17 de agosto de 2012). </a:t>
            </a:r>
          </a:p>
        </p:txBody>
      </p:sp>
      <p:sp>
        <p:nvSpPr>
          <p:cNvPr id="5125" name="CaixaDeTexto 6"/>
          <p:cNvSpPr txBox="1">
            <a:spLocks noChangeArrowheads="1"/>
          </p:cNvSpPr>
          <p:nvPr/>
        </p:nvSpPr>
        <p:spPr bwMode="auto">
          <a:xfrm>
            <a:off x="-1588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5126" name="Grupo 21"/>
          <p:cNvGrpSpPr>
            <a:grpSpLocks/>
          </p:cNvGrpSpPr>
          <p:nvPr/>
        </p:nvGrpSpPr>
        <p:grpSpPr bwMode="auto">
          <a:xfrm>
            <a:off x="808038" y="3314700"/>
            <a:ext cx="2627312" cy="2376488"/>
            <a:chOff x="861365" y="2766261"/>
            <a:chExt cx="2628292" cy="2376264"/>
          </a:xfrm>
        </p:grpSpPr>
        <p:sp>
          <p:nvSpPr>
            <p:cNvPr id="15" name="Arco 14"/>
            <p:cNvSpPr/>
            <p:nvPr/>
          </p:nvSpPr>
          <p:spPr>
            <a:xfrm rot="6780289" flipH="1">
              <a:off x="1757942" y="4473390"/>
              <a:ext cx="423822" cy="28268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5128" name="Grupo 20"/>
            <p:cNvGrpSpPr>
              <a:grpSpLocks/>
            </p:cNvGrpSpPr>
            <p:nvPr/>
          </p:nvGrpSpPr>
          <p:grpSpPr bwMode="auto">
            <a:xfrm>
              <a:off x="861365" y="2766261"/>
              <a:ext cx="2628292" cy="2376264"/>
              <a:chOff x="611560" y="3356992"/>
              <a:chExt cx="2628292" cy="2376264"/>
            </a:xfrm>
          </p:grpSpPr>
          <p:grpSp>
            <p:nvGrpSpPr>
              <p:cNvPr id="5129" name="Grupo 9"/>
              <p:cNvGrpSpPr>
                <a:grpSpLocks/>
              </p:cNvGrpSpPr>
              <p:nvPr/>
            </p:nvGrpSpPr>
            <p:grpSpPr bwMode="auto">
              <a:xfrm>
                <a:off x="611560" y="3356992"/>
                <a:ext cx="2628292" cy="2376264"/>
                <a:chOff x="611560" y="3356992"/>
                <a:chExt cx="2628292" cy="2376264"/>
              </a:xfrm>
            </p:grpSpPr>
            <p:cxnSp>
              <p:nvCxnSpPr>
                <p:cNvPr id="5" name="Conector de seta reta 4"/>
                <p:cNvCxnSpPr/>
                <p:nvPr/>
              </p:nvCxnSpPr>
              <p:spPr>
                <a:xfrm flipV="1">
                  <a:off x="1188037" y="3428423"/>
                  <a:ext cx="0" cy="230483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de seta reta 10"/>
                <p:cNvCxnSpPr/>
                <p:nvPr/>
              </p:nvCxnSpPr>
              <p:spPr>
                <a:xfrm>
                  <a:off x="611560" y="5228479"/>
                  <a:ext cx="24488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35" name="CaixaDeTexto 8"/>
                <p:cNvSpPr txBox="1">
                  <a:spLocks noChangeArrowheads="1"/>
                </p:cNvSpPr>
                <p:nvPr/>
              </p:nvSpPr>
              <p:spPr bwMode="auto">
                <a:xfrm>
                  <a:off x="899592" y="3356992"/>
                  <a:ext cx="36004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tabLst>
                      <a:tab pos="569913" algn="l"/>
                      <a:tab pos="1484313" algn="l"/>
                      <a:tab pos="2398713" algn="l"/>
                      <a:tab pos="3313113" algn="l"/>
                      <a:tab pos="4227513" algn="l"/>
                      <a:tab pos="5141913" algn="l"/>
                      <a:tab pos="6056313" algn="l"/>
                      <a:tab pos="6970713" algn="l"/>
                      <a:tab pos="7885113" algn="l"/>
                      <a:tab pos="8799513" algn="l"/>
                      <a:tab pos="9713913" algn="l"/>
                    </a:tabLst>
                  </a:pPr>
                  <a:r>
                    <a:rPr lang="pt-BR" altLang="pt-BR">
                      <a:ea typeface="Microsoft YaHei" pitchFamily="34" charset="-122"/>
                    </a:rPr>
                    <a:t>y</a:t>
                  </a:r>
                </a:p>
              </p:txBody>
            </p:sp>
            <p:sp>
              <p:nvSpPr>
                <p:cNvPr id="5136" name="CaixaDeTexto 15"/>
                <p:cNvSpPr txBox="1">
                  <a:spLocks noChangeArrowheads="1"/>
                </p:cNvSpPr>
                <p:nvPr/>
              </p:nvSpPr>
              <p:spPr bwMode="auto">
                <a:xfrm>
                  <a:off x="2879812" y="5157192"/>
                  <a:ext cx="36004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tabLst>
                      <a:tab pos="569913" algn="l"/>
                      <a:tab pos="1484313" algn="l"/>
                      <a:tab pos="2398713" algn="l"/>
                      <a:tab pos="3313113" algn="l"/>
                      <a:tab pos="4227513" algn="l"/>
                      <a:tab pos="5141913" algn="l"/>
                      <a:tab pos="6056313" algn="l"/>
                      <a:tab pos="6970713" algn="l"/>
                      <a:tab pos="7885113" algn="l"/>
                      <a:tab pos="8799513" algn="l"/>
                      <a:tab pos="9713913" algn="l"/>
                    </a:tabLst>
                  </a:pPr>
                  <a:r>
                    <a:rPr lang="pt-BR" altLang="pt-BR">
                      <a:ea typeface="Microsoft YaHei" pitchFamily="34" charset="-122"/>
                    </a:rPr>
                    <a:t>x</a:t>
                  </a:r>
                </a:p>
              </p:txBody>
            </p:sp>
          </p:grpSp>
          <p:cxnSp>
            <p:nvCxnSpPr>
              <p:cNvPr id="13" name="Conector reto 12"/>
              <p:cNvCxnSpPr/>
              <p:nvPr/>
            </p:nvCxnSpPr>
            <p:spPr>
              <a:xfrm flipV="1">
                <a:off x="1404017" y="3933201"/>
                <a:ext cx="1168836" cy="160639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31" name="CaixaDeTexto 17"/>
              <p:cNvSpPr txBox="1">
                <a:spLocks noChangeArrowheads="1"/>
              </p:cNvSpPr>
              <p:nvPr/>
            </p:nvSpPr>
            <p:spPr bwMode="auto">
              <a:xfrm>
                <a:off x="1871599" y="4829090"/>
                <a:ext cx="42344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l-GR" altLang="pt-BR" sz="2000">
                    <a:ea typeface="Microsoft YaHei" pitchFamily="34" charset="-122"/>
                  </a:rPr>
                  <a:t>α</a:t>
                </a:r>
                <a:endParaRPr lang="pt-BR" altLang="pt-BR" sz="2000">
                  <a:ea typeface="Microsoft YaHei" pitchFamily="34" charset="-122"/>
                </a:endParaRPr>
              </a:p>
            </p:txBody>
          </p:sp>
          <p:sp>
            <p:nvSpPr>
              <p:cNvPr id="5132" name="CaixaDeTexto 25"/>
              <p:cNvSpPr txBox="1">
                <a:spLocks noChangeArrowheads="1"/>
              </p:cNvSpPr>
              <p:nvPr/>
            </p:nvSpPr>
            <p:spPr bwMode="auto">
              <a:xfrm>
                <a:off x="2530583" y="3733001"/>
                <a:ext cx="37284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pt-BR" altLang="pt-BR" sz="2000" b="1">
                    <a:solidFill>
                      <a:srgbClr val="00B0F0"/>
                    </a:solidFill>
                    <a:ea typeface="Microsoft YaHei" pitchFamily="34" charset="-122"/>
                  </a:rPr>
                  <a:t>r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tângulo 2"/>
          <p:cNvSpPr>
            <a:spLocks noChangeArrowheads="1"/>
          </p:cNvSpPr>
          <p:nvPr/>
        </p:nvSpPr>
        <p:spPr bwMode="auto">
          <a:xfrm>
            <a:off x="260350" y="901700"/>
            <a:ext cx="8559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323850" y="765175"/>
            <a:ext cx="1800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</a:rPr>
              <a:t>OBSERVE:</a:t>
            </a:r>
            <a:endParaRPr lang="pt-BR" altLang="pt-BR" dirty="0" smtClean="0">
              <a:solidFill>
                <a:schemeClr val="tx1"/>
              </a:solidFill>
            </a:endParaRPr>
          </a:p>
        </p:txBody>
      </p:sp>
      <p:sp>
        <p:nvSpPr>
          <p:cNvPr id="6148" name="Espaço Reservado para Conteúdo 2"/>
          <p:cNvSpPr txBox="1">
            <a:spLocks/>
          </p:cNvSpPr>
          <p:nvPr/>
        </p:nvSpPr>
        <p:spPr bwMode="auto">
          <a:xfrm>
            <a:off x="619125" y="1196975"/>
            <a:ext cx="179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Para </a:t>
            </a:r>
            <a:r>
              <a:rPr lang="el-GR" altLang="pt-BR" b="1">
                <a:ea typeface="Microsoft YaHei" pitchFamily="34" charset="-122"/>
                <a:cs typeface="Mangal" pitchFamily="18" charset="0"/>
              </a:rPr>
              <a:t>α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 </a:t>
            </a:r>
            <a:r>
              <a:rPr lang="el-GR" altLang="pt-BR" b="1">
                <a:ea typeface="Microsoft YaHei" pitchFamily="34" charset="-122"/>
                <a:cs typeface="Mangal" pitchFamily="18" charset="0"/>
              </a:rPr>
              <a:t>=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 0</a:t>
            </a:r>
            <a:r>
              <a:rPr lang="pt-BR" altLang="pt-BR" b="1" baseline="30000">
                <a:ea typeface="Microsoft YaHei" pitchFamily="34" charset="-122"/>
                <a:cs typeface="Mangal" pitchFamily="18" charset="0"/>
              </a:rPr>
              <a:t>0</a:t>
            </a:r>
          </a:p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b="1"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149" name="Espaço Reservado para Conteúdo 2"/>
          <p:cNvSpPr txBox="1">
            <a:spLocks/>
          </p:cNvSpPr>
          <p:nvPr/>
        </p:nvSpPr>
        <p:spPr bwMode="auto">
          <a:xfrm>
            <a:off x="523875" y="3716338"/>
            <a:ext cx="23923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Para 0</a:t>
            </a:r>
            <a:r>
              <a:rPr lang="pt-BR" altLang="pt-BR" b="1" baseline="30000">
                <a:ea typeface="Microsoft YaHei" pitchFamily="34" charset="-122"/>
                <a:cs typeface="Mangal" pitchFamily="18" charset="0"/>
              </a:rPr>
              <a:t>0 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˂</a:t>
            </a:r>
            <a:r>
              <a:rPr lang="el-GR" altLang="pt-BR" b="1">
                <a:ea typeface="Microsoft YaHei" pitchFamily="34" charset="-122"/>
                <a:cs typeface="Mangal" pitchFamily="18" charset="0"/>
              </a:rPr>
              <a:t> α 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˂ 90</a:t>
            </a:r>
            <a:r>
              <a:rPr lang="pt-BR" altLang="pt-BR" b="1" baseline="30000">
                <a:ea typeface="Microsoft YaHei" pitchFamily="34" charset="-122"/>
                <a:cs typeface="Mangal" pitchFamily="18" charset="0"/>
              </a:rPr>
              <a:t>0</a:t>
            </a:r>
          </a:p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 </a:t>
            </a:r>
          </a:p>
        </p:txBody>
      </p:sp>
      <p:sp>
        <p:nvSpPr>
          <p:cNvPr id="6150" name="Espaço Reservado para Conteúdo 2"/>
          <p:cNvSpPr txBox="1">
            <a:spLocks/>
          </p:cNvSpPr>
          <p:nvPr/>
        </p:nvSpPr>
        <p:spPr bwMode="auto">
          <a:xfrm>
            <a:off x="5033963" y="3757613"/>
            <a:ext cx="239077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Para 90</a:t>
            </a:r>
            <a:r>
              <a:rPr lang="pt-BR" altLang="pt-BR" b="1" baseline="30000">
                <a:ea typeface="Microsoft YaHei" pitchFamily="34" charset="-122"/>
                <a:cs typeface="Mangal" pitchFamily="18" charset="0"/>
              </a:rPr>
              <a:t>0 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˂</a:t>
            </a:r>
            <a:r>
              <a:rPr lang="el-GR" altLang="pt-BR" b="1">
                <a:ea typeface="Microsoft YaHei" pitchFamily="34" charset="-122"/>
                <a:cs typeface="Mangal" pitchFamily="18" charset="0"/>
              </a:rPr>
              <a:t> α 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˂ 180</a:t>
            </a:r>
            <a:r>
              <a:rPr lang="pt-BR" altLang="pt-BR" b="1" baseline="30000">
                <a:ea typeface="Microsoft YaHei" pitchFamily="34" charset="-122"/>
                <a:cs typeface="Mangal" pitchFamily="18" charset="0"/>
              </a:rPr>
              <a:t>0</a:t>
            </a:r>
          </a:p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 </a:t>
            </a:r>
          </a:p>
        </p:txBody>
      </p:sp>
      <p:sp>
        <p:nvSpPr>
          <p:cNvPr id="6151" name="Espaço Reservado para Conteúdo 2"/>
          <p:cNvSpPr txBox="1">
            <a:spLocks/>
          </p:cNvSpPr>
          <p:nvPr/>
        </p:nvSpPr>
        <p:spPr bwMode="auto">
          <a:xfrm>
            <a:off x="5334000" y="1089025"/>
            <a:ext cx="179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b="1">
                <a:ea typeface="Microsoft YaHei" pitchFamily="34" charset="-122"/>
                <a:cs typeface="Mangal" pitchFamily="18" charset="0"/>
              </a:rPr>
              <a:t>Para </a:t>
            </a:r>
            <a:r>
              <a:rPr lang="el-GR" altLang="pt-BR" b="1">
                <a:ea typeface="Microsoft YaHei" pitchFamily="34" charset="-122"/>
                <a:cs typeface="Mangal" pitchFamily="18" charset="0"/>
              </a:rPr>
              <a:t>α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 </a:t>
            </a:r>
            <a:r>
              <a:rPr lang="el-GR" altLang="pt-BR" b="1">
                <a:ea typeface="Microsoft YaHei" pitchFamily="34" charset="-122"/>
                <a:cs typeface="Mangal" pitchFamily="18" charset="0"/>
              </a:rPr>
              <a:t>=</a:t>
            </a:r>
            <a:r>
              <a:rPr lang="pt-BR" altLang="pt-BR" b="1">
                <a:ea typeface="Microsoft YaHei" pitchFamily="34" charset="-122"/>
                <a:cs typeface="Mangal" pitchFamily="18" charset="0"/>
              </a:rPr>
              <a:t> 90</a:t>
            </a:r>
            <a:r>
              <a:rPr lang="pt-BR" altLang="pt-BR" b="1" baseline="30000">
                <a:ea typeface="Microsoft YaHei" pitchFamily="34" charset="-122"/>
                <a:cs typeface="Mangal" pitchFamily="18" charset="0"/>
              </a:rPr>
              <a:t>0</a:t>
            </a:r>
          </a:p>
          <a:p>
            <a:pPr eaLnBrk="0" hangingPunct="0">
              <a:spcBef>
                <a:spcPct val="200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b="1"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152" name="CaixaDeTexto 6"/>
          <p:cNvSpPr txBox="1">
            <a:spLocks noChangeArrowheads="1"/>
          </p:cNvSpPr>
          <p:nvPr/>
        </p:nvSpPr>
        <p:spPr bwMode="auto">
          <a:xfrm>
            <a:off x="34925" y="-2698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484313"/>
            <a:ext cx="1943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375" y="4149725"/>
            <a:ext cx="1970088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3650" y="1455738"/>
            <a:ext cx="252253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4149725"/>
            <a:ext cx="209073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ângulo 2"/>
          <p:cNvSpPr>
            <a:spLocks noChangeArrowheads="1"/>
          </p:cNvSpPr>
          <p:nvPr/>
        </p:nvSpPr>
        <p:spPr bwMode="auto">
          <a:xfrm>
            <a:off x="260350" y="901700"/>
            <a:ext cx="8559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7950" y="901700"/>
            <a:ext cx="799306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800" dirty="0">
                <a:solidFill>
                  <a:schemeClr val="accent5"/>
                </a:solidFill>
              </a:rPr>
              <a:t>AS RETAS ESTÃO PRESENTES EM </a:t>
            </a:r>
            <a:r>
              <a:rPr lang="pt-BR" altLang="pt-BR" sz="2800">
                <a:solidFill>
                  <a:schemeClr val="accent5"/>
                </a:solidFill>
              </a:rPr>
              <a:t>NOSSO COTIDIANO</a:t>
            </a:r>
            <a:endParaRPr lang="pt-BR" sz="2800" dirty="0"/>
          </a:p>
        </p:txBody>
      </p:sp>
      <p:pic>
        <p:nvPicPr>
          <p:cNvPr id="7172" name="Picture 4" descr="https://upload.wikimedia.org/wikipedia/commons/thumb/0/0e/Ponte_estaiada_Octavio_Frias_-_Sao_Paulo.jpg/1024px-Ponte_estaiada_Octavio_Frias_-_Sao_Paul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1557338"/>
            <a:ext cx="4248150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" descr="File:Av Boavista (Porto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429000"/>
            <a:ext cx="4103687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"/>
          <p:cNvSpPr>
            <a:spLocks noChangeArrowheads="1"/>
          </p:cNvSpPr>
          <p:nvPr/>
        </p:nvSpPr>
        <p:spPr bwMode="auto">
          <a:xfrm>
            <a:off x="4540250" y="2041525"/>
            <a:ext cx="29162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AS RETAS NAS CONSTRUÇÕES.</a:t>
            </a:r>
          </a:p>
        </p:txBody>
      </p:sp>
      <p:sp>
        <p:nvSpPr>
          <p:cNvPr id="19" name="Retângulo 1"/>
          <p:cNvSpPr>
            <a:spLocks noChangeArrowheads="1"/>
          </p:cNvSpPr>
          <p:nvPr/>
        </p:nvSpPr>
        <p:spPr bwMode="auto">
          <a:xfrm>
            <a:off x="727075" y="5022850"/>
            <a:ext cx="40179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  <a:cs typeface="Mangal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pt-BR" altLang="pt-BR" sz="2800" dirty="0" smtClean="0">
                <a:solidFill>
                  <a:schemeClr val="accent5"/>
                </a:solidFill>
                <a:cs typeface="Arial" charset="0"/>
              </a:rPr>
              <a:t>AS RETAS  NAS FAIXAS DAS RUAS E AVENIDAS. </a:t>
            </a:r>
          </a:p>
        </p:txBody>
      </p:sp>
      <p:sp>
        <p:nvSpPr>
          <p:cNvPr id="7176" name="Retângulo 1"/>
          <p:cNvSpPr>
            <a:spLocks noChangeArrowheads="1"/>
          </p:cNvSpPr>
          <p:nvPr/>
        </p:nvSpPr>
        <p:spPr bwMode="auto">
          <a:xfrm>
            <a:off x="1331913" y="4356100"/>
            <a:ext cx="1054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>
                <a:ea typeface="Microsoft YaHei" pitchFamily="34" charset="-122"/>
              </a:rPr>
              <a:t>Figura A</a:t>
            </a:r>
          </a:p>
        </p:txBody>
      </p:sp>
      <p:sp>
        <p:nvSpPr>
          <p:cNvPr id="7177" name="Retângulo 1"/>
          <p:cNvSpPr>
            <a:spLocks noChangeArrowheads="1"/>
          </p:cNvSpPr>
          <p:nvPr/>
        </p:nvSpPr>
        <p:spPr bwMode="auto">
          <a:xfrm>
            <a:off x="6588125" y="6075363"/>
            <a:ext cx="1054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>
                <a:ea typeface="Microsoft YaHei" pitchFamily="34" charset="-122"/>
              </a:rPr>
              <a:t>Figura B</a:t>
            </a:r>
          </a:p>
        </p:txBody>
      </p:sp>
      <p:sp>
        <p:nvSpPr>
          <p:cNvPr id="7178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6"/>
          <p:cNvSpPr>
            <a:spLocks noChangeArrowheads="1"/>
          </p:cNvSpPr>
          <p:nvPr/>
        </p:nvSpPr>
        <p:spPr bwMode="auto">
          <a:xfrm>
            <a:off x="304800" y="885825"/>
            <a:ext cx="8731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DECLIVIDADE DA RETA CONHECENDO DOIS PONTOS</a:t>
            </a:r>
          </a:p>
        </p:txBody>
      </p:sp>
      <p:sp>
        <p:nvSpPr>
          <p:cNvPr id="8195" name="Retângulo 7"/>
          <p:cNvSpPr>
            <a:spLocks noChangeArrowheads="1"/>
          </p:cNvSpPr>
          <p:nvPr/>
        </p:nvSpPr>
        <p:spPr bwMode="auto">
          <a:xfrm>
            <a:off x="395288" y="1628775"/>
            <a:ext cx="42481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600">
                <a:ea typeface="Microsoft YaHei" pitchFamily="34" charset="-122"/>
              </a:rPr>
              <a:t>Na figura ao lado, temos que A(x</a:t>
            </a:r>
            <a:r>
              <a:rPr lang="pt-BR" altLang="pt-BR" sz="2600" baseline="-25000">
                <a:ea typeface="Microsoft YaHei" pitchFamily="34" charset="-122"/>
              </a:rPr>
              <a:t>0</a:t>
            </a:r>
            <a:r>
              <a:rPr lang="pt-BR" altLang="pt-BR" sz="2600">
                <a:ea typeface="Microsoft YaHei" pitchFamily="34" charset="-122"/>
              </a:rPr>
              <a:t>, y</a:t>
            </a:r>
            <a:r>
              <a:rPr lang="pt-BR" altLang="pt-BR" sz="2600" baseline="-25000">
                <a:ea typeface="Microsoft YaHei" pitchFamily="34" charset="-122"/>
              </a:rPr>
              <a:t>0</a:t>
            </a:r>
            <a:r>
              <a:rPr lang="pt-BR" altLang="pt-BR" sz="2600">
                <a:ea typeface="Microsoft YaHei" pitchFamily="34" charset="-122"/>
              </a:rPr>
              <a:t>) e  B(x, y)  são dois pontos da reta </a:t>
            </a:r>
            <a:r>
              <a:rPr lang="pt-BR" altLang="pt-BR" sz="2600" i="1">
                <a:ea typeface="Microsoft YaHei" pitchFamily="34" charset="-122"/>
              </a:rPr>
              <a:t>r</a:t>
            </a:r>
            <a:r>
              <a:rPr lang="pt-BR" altLang="pt-BR" sz="2600">
                <a:ea typeface="Microsoft YaHei" pitchFamily="34" charset="-122"/>
              </a:rPr>
              <a:t>.</a:t>
            </a:r>
          </a:p>
        </p:txBody>
      </p:sp>
      <p:sp>
        <p:nvSpPr>
          <p:cNvPr id="8196" name="CaixaDeTexto 6"/>
          <p:cNvSpPr txBox="1">
            <a:spLocks noChangeArrowheads="1"/>
          </p:cNvSpPr>
          <p:nvPr/>
        </p:nvSpPr>
        <p:spPr bwMode="auto">
          <a:xfrm>
            <a:off x="-1588" y="-46038"/>
            <a:ext cx="543718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197" name="Retângulo 7"/>
          <p:cNvSpPr>
            <a:spLocks noChangeArrowheads="1"/>
          </p:cNvSpPr>
          <p:nvPr/>
        </p:nvSpPr>
        <p:spPr bwMode="auto">
          <a:xfrm>
            <a:off x="465138" y="2997200"/>
            <a:ext cx="4248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solidFill>
                  <a:srgbClr val="00B0F0"/>
                </a:solidFill>
                <a:ea typeface="Microsoft YaHei" pitchFamily="34" charset="-122"/>
              </a:rPr>
              <a:t>Observe o triângulo ABC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600">
                <a:ea typeface="Microsoft YaHei" pitchFamily="34" charset="-122"/>
              </a:rPr>
              <a:t>Aplicando razões trigonométricas no triângulo retângulo teremos:</a:t>
            </a:r>
          </a:p>
        </p:txBody>
      </p:sp>
      <p:graphicFrame>
        <p:nvGraphicFramePr>
          <p:cNvPr id="8198" name="Objeto 1"/>
          <p:cNvGraphicFramePr>
            <a:graphicFrameLocks noChangeAspect="1"/>
          </p:cNvGraphicFramePr>
          <p:nvPr/>
        </p:nvGraphicFramePr>
        <p:xfrm>
          <a:off x="2735263" y="5214938"/>
          <a:ext cx="288925" cy="230187"/>
        </p:xfrm>
        <a:graphic>
          <a:graphicData uri="http://schemas.openxmlformats.org/presentationml/2006/ole">
            <p:oleObj spid="_x0000_s8198" name="Equação" r:id="rId5" imgW="190417" imgH="152334" progId="Equation.3">
              <p:embed/>
            </p:oleObj>
          </a:graphicData>
        </a:graphic>
      </p:graphicFrame>
      <p:sp>
        <p:nvSpPr>
          <p:cNvPr id="10" name="Retângulo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55898" y="5013176"/>
            <a:ext cx="4248150" cy="677430"/>
          </a:xfrm>
          <a:prstGeom prst="rect">
            <a:avLst/>
          </a:prstGeom>
          <a:blipFill rotWithShape="1">
            <a:blip r:embed="rId6"/>
            <a:stretch>
              <a:fillRect l="-2282" b="-870"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aphicFrame>
        <p:nvGraphicFramePr>
          <p:cNvPr id="8200" name="Objeto 2"/>
          <p:cNvGraphicFramePr>
            <a:graphicFrameLocks noChangeAspect="1"/>
          </p:cNvGraphicFramePr>
          <p:nvPr/>
        </p:nvGraphicFramePr>
        <p:xfrm>
          <a:off x="2700338" y="5229225"/>
          <a:ext cx="436562" cy="233363"/>
        </p:xfrm>
        <a:graphic>
          <a:graphicData uri="http://schemas.openxmlformats.org/presentationml/2006/ole">
            <p:oleObj spid="_x0000_s8200" name="Equação" r:id="rId7" imgW="190417" imgH="152334" progId="Equation.3">
              <p:embed/>
            </p:oleObj>
          </a:graphicData>
        </a:graphic>
      </p:graphicFrame>
      <p:pic>
        <p:nvPicPr>
          <p:cNvPr id="8201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8263" y="1844675"/>
            <a:ext cx="3671887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tângulo 2"/>
          <p:cNvSpPr>
            <a:spLocks noChangeArrowheads="1"/>
          </p:cNvSpPr>
          <p:nvPr/>
        </p:nvSpPr>
        <p:spPr bwMode="auto">
          <a:xfrm>
            <a:off x="260350" y="901700"/>
            <a:ext cx="8559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3850" y="901700"/>
            <a:ext cx="55435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800" dirty="0">
                <a:solidFill>
                  <a:schemeClr val="accent5"/>
                </a:solidFill>
              </a:rPr>
              <a:t>EQUAÇÃO FUNDAMENTAL DA RETA</a:t>
            </a:r>
            <a:endParaRPr lang="pt-BR" sz="2800" dirty="0"/>
          </a:p>
        </p:txBody>
      </p:sp>
      <p:sp>
        <p:nvSpPr>
          <p:cNvPr id="18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65101" y="3645024"/>
            <a:ext cx="2448272" cy="719941"/>
          </a:xfrm>
          <a:prstGeom prst="rect">
            <a:avLst/>
          </a:prstGeom>
          <a:blipFill rotWithShape="1">
            <a:blip r:embed="rId5"/>
            <a:stretch>
              <a:fillRect l="-5237" b="-423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221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222" name="Retângulo 1"/>
          <p:cNvSpPr>
            <a:spLocks noChangeArrowheads="1"/>
          </p:cNvSpPr>
          <p:nvPr/>
        </p:nvSpPr>
        <p:spPr bwMode="auto">
          <a:xfrm>
            <a:off x="260350" y="1425575"/>
            <a:ext cx="8559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Na geometria analítica associamos a cada reta uma equação.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Conhecendo um ponto e o coeficiente angular da reta ou dois pontos da reta, podemos determinar sua equação.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Já sabemos que:</a:t>
            </a:r>
          </a:p>
        </p:txBody>
      </p:sp>
      <p:sp>
        <p:nvSpPr>
          <p:cNvPr id="1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43607" y="5085184"/>
            <a:ext cx="6624737" cy="71968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/>
          <a:extLst/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224" name="Retângulo 12"/>
          <p:cNvSpPr>
            <a:spLocks noChangeArrowheads="1"/>
          </p:cNvSpPr>
          <p:nvPr/>
        </p:nvSpPr>
        <p:spPr bwMode="auto">
          <a:xfrm>
            <a:off x="377825" y="4371975"/>
            <a:ext cx="271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Assim teremos:</a:t>
            </a:r>
          </a:p>
        </p:txBody>
      </p:sp>
      <p:graphicFrame>
        <p:nvGraphicFramePr>
          <p:cNvPr id="9225" name="Objeto 4"/>
          <p:cNvGraphicFramePr>
            <a:graphicFrameLocks noChangeAspect="1"/>
          </p:cNvGraphicFramePr>
          <p:nvPr/>
        </p:nvGraphicFramePr>
        <p:xfrm>
          <a:off x="2936875" y="5243513"/>
          <a:ext cx="311150" cy="292100"/>
        </p:xfrm>
        <a:graphic>
          <a:graphicData uri="http://schemas.openxmlformats.org/presentationml/2006/ole">
            <p:oleObj spid="_x0000_s9225" name="Equação" r:id="rId7" imgW="190417" imgH="152334" progId="Equation.3">
              <p:embed/>
            </p:oleObj>
          </a:graphicData>
        </a:graphic>
      </p:graphicFrame>
      <p:sp>
        <p:nvSpPr>
          <p:cNvPr id="7" name="Texto Explicativo 2 (Sem Bordas) 6"/>
          <p:cNvSpPr/>
          <p:nvPr/>
        </p:nvSpPr>
        <p:spPr>
          <a:xfrm>
            <a:off x="5795963" y="4089400"/>
            <a:ext cx="2376487" cy="727075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Equação Fundamental da Reta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2"/>
          <p:cNvSpPr>
            <a:spLocks noChangeArrowheads="1"/>
          </p:cNvSpPr>
          <p:nvPr/>
        </p:nvSpPr>
        <p:spPr bwMode="auto">
          <a:xfrm>
            <a:off x="260350" y="901700"/>
            <a:ext cx="8559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sp>
        <p:nvSpPr>
          <p:cNvPr id="10243" name="Retângulo 1"/>
          <p:cNvSpPr>
            <a:spLocks noChangeArrowheads="1"/>
          </p:cNvSpPr>
          <p:nvPr/>
        </p:nvSpPr>
        <p:spPr bwMode="auto">
          <a:xfrm>
            <a:off x="323850" y="901700"/>
            <a:ext cx="2087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00B0F0"/>
                </a:solidFill>
                <a:ea typeface="Microsoft YaHei" pitchFamily="34" charset="-122"/>
              </a:rPr>
              <a:t>APLICANDO</a:t>
            </a:r>
          </a:p>
        </p:txBody>
      </p:sp>
      <p:sp>
        <p:nvSpPr>
          <p:cNvPr id="10244" name="CaixaDeTexto 6"/>
          <p:cNvSpPr txBox="1">
            <a:spLocks noChangeArrowheads="1"/>
          </p:cNvSpPr>
          <p:nvPr/>
        </p:nvSpPr>
        <p:spPr bwMode="auto">
          <a:xfrm>
            <a:off x="69850" y="-46038"/>
            <a:ext cx="5438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Componente Curricular: Matemática,  Ensino Médio, Série: 3º ano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Tópico: Posições relativas entre duas retas:   </a:t>
            </a:r>
          </a:p>
          <a:p>
            <a:pPr algn="ctr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4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        paralelismo, perpendicularismo.</a:t>
            </a:r>
            <a:endParaRPr lang="pt-BR" altLang="pt-BR" sz="1400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245" name="Retângulo 1"/>
          <p:cNvSpPr>
            <a:spLocks noChangeArrowheads="1"/>
          </p:cNvSpPr>
          <p:nvPr/>
        </p:nvSpPr>
        <p:spPr bwMode="auto">
          <a:xfrm>
            <a:off x="260350" y="1425575"/>
            <a:ext cx="8559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Se uma reta r passa pelos pontos A(2 , 1) e B(4 , 5), vamos determinar a equação de r. </a:t>
            </a:r>
          </a:p>
        </p:txBody>
      </p:sp>
      <p:graphicFrame>
        <p:nvGraphicFramePr>
          <p:cNvPr id="10246" name="Objeto 4"/>
          <p:cNvGraphicFramePr>
            <a:graphicFrameLocks noChangeAspect="1"/>
          </p:cNvGraphicFramePr>
          <p:nvPr/>
        </p:nvGraphicFramePr>
        <p:xfrm>
          <a:off x="5795963" y="3213100"/>
          <a:ext cx="311150" cy="292100"/>
        </p:xfrm>
        <a:graphic>
          <a:graphicData uri="http://schemas.openxmlformats.org/presentationml/2006/ole">
            <p:oleObj spid="_x0000_s10246" name="Equação" r:id="rId5" imgW="190417" imgH="152334" progId="Equation.3">
              <p:embed/>
            </p:oleObj>
          </a:graphicData>
        </a:graphic>
      </p:graphicFrame>
      <p:sp>
        <p:nvSpPr>
          <p:cNvPr id="10247" name="Retângulo 1"/>
          <p:cNvSpPr>
            <a:spLocks noChangeArrowheads="1"/>
          </p:cNvSpPr>
          <p:nvPr/>
        </p:nvSpPr>
        <p:spPr bwMode="auto">
          <a:xfrm>
            <a:off x="339725" y="2420938"/>
            <a:ext cx="5961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Determinando o coeficiente angular:</a:t>
            </a:r>
          </a:p>
        </p:txBody>
      </p:sp>
      <p:sp>
        <p:nvSpPr>
          <p:cNvPr id="10248" name="Retângulo 1"/>
          <p:cNvSpPr>
            <a:spLocks noChangeArrowheads="1"/>
          </p:cNvSpPr>
          <p:nvPr/>
        </p:nvSpPr>
        <p:spPr bwMode="auto">
          <a:xfrm>
            <a:off x="482600" y="3097213"/>
            <a:ext cx="81216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800">
              <a:ea typeface="Microsoft YaHei" pitchFamily="34" charset="-122"/>
            </a:endParaRPr>
          </a:p>
        </p:txBody>
      </p:sp>
      <p:graphicFrame>
        <p:nvGraphicFramePr>
          <p:cNvPr id="10249" name="Objeto 2"/>
          <p:cNvGraphicFramePr>
            <a:graphicFrameLocks noChangeAspect="1"/>
          </p:cNvGraphicFramePr>
          <p:nvPr/>
        </p:nvGraphicFramePr>
        <p:xfrm>
          <a:off x="3203575" y="3208338"/>
          <a:ext cx="311150" cy="292100"/>
        </p:xfrm>
        <a:graphic>
          <a:graphicData uri="http://schemas.openxmlformats.org/presentationml/2006/ole">
            <p:oleObj spid="_x0000_s10249" name="Equação" r:id="rId6" imgW="190417" imgH="152334" progId="Equation.3">
              <p:embed/>
            </p:oleObj>
          </a:graphicData>
        </a:graphic>
      </p:graphicFrame>
      <p:sp>
        <p:nvSpPr>
          <p:cNvPr id="20" name="Retângulo 19"/>
          <p:cNvSpPr/>
          <p:nvPr/>
        </p:nvSpPr>
        <p:spPr>
          <a:xfrm>
            <a:off x="5549569" y="5070472"/>
            <a:ext cx="242608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altLang="pt-BR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y - 1 = 2 (x – 2)</a:t>
            </a:r>
            <a:endParaRPr lang="pt-BR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o Explicativo 2 (Sem Bordas) 20"/>
          <p:cNvSpPr/>
          <p:nvPr/>
        </p:nvSpPr>
        <p:spPr>
          <a:xfrm>
            <a:off x="2879725" y="5464175"/>
            <a:ext cx="1908175" cy="412750"/>
          </a:xfrm>
          <a:prstGeom prst="callout2">
            <a:avLst>
              <a:gd name="adj1" fmla="val 41896"/>
              <a:gd name="adj2" fmla="val 106818"/>
              <a:gd name="adj3" fmla="val 117946"/>
              <a:gd name="adj4" fmla="val 117795"/>
              <a:gd name="adj5" fmla="val 144756"/>
              <a:gd name="adj6" fmla="val 142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Equação da Reta r</a:t>
            </a:r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9592" y="2944813"/>
            <a:ext cx="2351156" cy="90056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7" name="CaixaDeTexto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3888" y="2890221"/>
            <a:ext cx="2207802" cy="907941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CaixaDeTexto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00788" y="2863219"/>
            <a:ext cx="2063190" cy="699807"/>
          </a:xfrm>
          <a:prstGeom prst="rect">
            <a:avLst/>
          </a:prstGeom>
          <a:blipFill rotWithShape="1">
            <a:blip r:embed="rId9"/>
            <a:stretch>
              <a:fillRect r="-585" b="-10169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771690" y="5703888"/>
            <a:ext cx="21406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altLang="pt-BR" sz="2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y - 1 = 2x – 4</a:t>
            </a:r>
            <a:endParaRPr lang="pt-BR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536" y="4059069"/>
            <a:ext cx="8235886" cy="954107"/>
          </a:xfrm>
          <a:prstGeom prst="rect">
            <a:avLst/>
          </a:prstGeom>
          <a:blipFill rotWithShape="1">
            <a:blip r:embed="rId10"/>
            <a:stretch>
              <a:fillRect l="-1332" t="-5769" b="-1987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6923</TotalTime>
  <Words>2355</Words>
  <Application>Microsoft Office PowerPoint</Application>
  <PresentationFormat>Apresentação na tela (4:3)</PresentationFormat>
  <Paragraphs>480</Paragraphs>
  <Slides>39</Slides>
  <Notes>37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Calibri</vt:lpstr>
      <vt:lpstr>Arial</vt:lpstr>
      <vt:lpstr>Microsoft YaHei</vt:lpstr>
      <vt:lpstr>Mangal</vt:lpstr>
      <vt:lpstr>Arial Unicode MS</vt:lpstr>
      <vt:lpstr>Tahoma</vt:lpstr>
      <vt:lpstr>Times New Roman</vt:lpstr>
      <vt:lpstr>Wingdings</vt:lpstr>
      <vt:lpstr>Cambria Math</vt:lpstr>
      <vt:lpstr>Padrão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456</cp:revision>
  <dcterms:created xsi:type="dcterms:W3CDTF">2015-04-17T15:03:36Z</dcterms:created>
  <dcterms:modified xsi:type="dcterms:W3CDTF">2015-10-06T15:35:28Z</dcterms:modified>
</cp:coreProperties>
</file>