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0" r:id="rId3"/>
    <p:sldId id="338" r:id="rId4"/>
    <p:sldId id="397" r:id="rId5"/>
    <p:sldId id="398" r:id="rId6"/>
    <p:sldId id="399" r:id="rId7"/>
    <p:sldId id="400" r:id="rId8"/>
    <p:sldId id="401" r:id="rId9"/>
    <p:sldId id="403" r:id="rId10"/>
    <p:sldId id="404" r:id="rId11"/>
    <p:sldId id="405" r:id="rId12"/>
    <p:sldId id="406" r:id="rId13"/>
    <p:sldId id="396" r:id="rId14"/>
    <p:sldId id="407" r:id="rId15"/>
    <p:sldId id="369" r:id="rId16"/>
    <p:sldId id="370" r:id="rId17"/>
    <p:sldId id="408" r:id="rId18"/>
    <p:sldId id="409" r:id="rId19"/>
    <p:sldId id="384" r:id="rId20"/>
    <p:sldId id="373" r:id="rId21"/>
    <p:sldId id="411" r:id="rId22"/>
    <p:sldId id="410" r:id="rId23"/>
    <p:sldId id="412" r:id="rId24"/>
    <p:sldId id="413" r:id="rId25"/>
    <p:sldId id="414" r:id="rId26"/>
    <p:sldId id="415" r:id="rId27"/>
    <p:sldId id="416" r:id="rId28"/>
    <p:sldId id="296" r:id="rId29"/>
    <p:sldId id="261" r:id="rId3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8043"/>
    <a:srgbClr val="FFFF99"/>
    <a:srgbClr val="F4A70C"/>
    <a:srgbClr val="F8E708"/>
    <a:srgbClr val="E9ED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787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240D61-FD29-4C70-9623-0FB0E73E164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8C82B8-5B2B-4408-A4C4-1C2263F75B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85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71095-98DD-4B2F-805B-966780FC43E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8B831-D828-4ED4-A1C8-3EB15DC9D6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182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78150-5405-400A-900F-2EA9715D3B7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FE583-61C6-456B-A316-33167BDC13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1270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3259C-D32E-4DB1-94DB-3DD95E3B73D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2F32E-72C2-4C0D-91B4-8AFB430D9F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92654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1B266-3574-4F17-A2A7-9E484DA5AEB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713ED-7B61-44C5-B820-2360A86511B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54823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01AA6-5DBC-4DF9-939E-C40FD673A0D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0E62F-50EF-41E7-A9E7-737054FC9B6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7024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FB0D5-EB6D-4CE5-AC23-221CEE2CC6E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C4BFE-F71E-4049-B00E-E0CBEF2367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28736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FC1C2-7BD2-4ED7-B6F9-9E2E9F49EAC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769F-9987-43F0-92E4-072E0D76D7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72758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9EFE6-612D-4E15-8DEC-5972B00620E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D6080-9C21-4E82-92CC-B41ACC66B5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8443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DE1D-967E-4E53-B96C-E039202CEFF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32AE-7BFA-41A3-A9FA-10BB232A0C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7250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EB74-A372-4C52-8453-A1E50B419DF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96AB7-F253-458F-9CFF-270A337781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1474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CF770-D84C-41DE-BFCC-01E0A549C9E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16D0-3628-4FA8-98A1-4FDC528B44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73730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643C3F-1295-425A-8185-49F6D33405E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DC3F4E-ACA2-4651-829F-FCAD451744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DmOoY5Mm5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971600" y="3385443"/>
            <a:ext cx="79208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 dirty="0" smtClean="0">
                <a:solidFill>
                  <a:schemeClr val="bg1"/>
                </a:solidFill>
              </a:rPr>
              <a:t>MATEMÁTICA E SUAS TECNOLOGIAS</a:t>
            </a:r>
            <a:endParaRPr lang="pt-BR" altLang="pt-BR" sz="4000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 dirty="0">
                <a:solidFill>
                  <a:schemeClr val="bg1"/>
                </a:solidFill>
              </a:rPr>
              <a:t>Ensino </a:t>
            </a:r>
            <a:r>
              <a:rPr lang="pt-BR" altLang="pt-BR" sz="2400" i="1" dirty="0" smtClean="0">
                <a:solidFill>
                  <a:schemeClr val="bg1"/>
                </a:solidFill>
              </a:rPr>
              <a:t>Médio, </a:t>
            </a:r>
            <a:r>
              <a:rPr lang="pt-BR" altLang="pt-BR" sz="2400" i="1" dirty="0">
                <a:solidFill>
                  <a:schemeClr val="bg1"/>
                </a:solidFill>
              </a:rPr>
              <a:t>3</a:t>
            </a:r>
            <a:r>
              <a:rPr lang="pt-BR" altLang="pt-BR" sz="2400" i="1" dirty="0" smtClean="0">
                <a:solidFill>
                  <a:schemeClr val="bg1"/>
                </a:solidFill>
              </a:rPr>
              <a:t>º </a:t>
            </a:r>
            <a:r>
              <a:rPr lang="pt-BR" altLang="pt-BR" sz="2400" i="1" dirty="0">
                <a:solidFill>
                  <a:schemeClr val="bg1"/>
                </a:solidFill>
              </a:rPr>
              <a:t>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4000" i="1" dirty="0" smtClean="0">
                <a:solidFill>
                  <a:schemeClr val="bg1"/>
                </a:solidFill>
              </a:rPr>
              <a:t>Raiz de um polinômio</a:t>
            </a:r>
            <a:endParaRPr lang="pt-BR" altLang="pt-BR" sz="4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215420"/>
                <a:ext cx="7745017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ctr"/>
                <a:endParaRPr lang="pt-BR" sz="2500" b="1" dirty="0" smtClean="0"/>
              </a:p>
              <a:p>
                <a:pPr algn="just"/>
                <a:r>
                  <a:rPr lang="pt-BR" sz="3000" b="1" dirty="0" smtClean="0"/>
                  <a:t>Seja o polinômio p(x) = 3x³ + x² – 5x + 1.</a:t>
                </a:r>
              </a:p>
              <a:p>
                <a:pPr algn="just"/>
                <a:r>
                  <a:rPr lang="pt-BR" sz="3000" b="1" dirty="0" smtClean="0"/>
                  <a:t>Vamos calcular seus valores numéricos para:</a:t>
                </a:r>
              </a:p>
              <a:p>
                <a:pPr algn="just"/>
                <a:r>
                  <a:rPr lang="pt-BR" sz="3000" b="1" dirty="0"/>
                  <a:t>b</a:t>
                </a:r>
                <a:r>
                  <a:rPr lang="pt-BR" sz="3000" b="1" dirty="0" smtClean="0"/>
                  <a:t>) x </a:t>
                </a:r>
                <a:r>
                  <a:rPr lang="pt-BR" sz="3000" b="1" dirty="0"/>
                  <a:t>= </a:t>
                </a:r>
                <a:r>
                  <a:rPr lang="pt-BR" sz="3000" b="1" dirty="0" smtClean="0"/>
                  <a:t>–1</a:t>
                </a:r>
                <a:endParaRPr lang="pt-BR" sz="3000" b="1" dirty="0" smtClean="0"/>
              </a:p>
              <a:p>
                <a:pPr algn="ctr"/>
                <a:endParaRPr lang="pt-BR" sz="2000" b="1" dirty="0" smtClean="0"/>
              </a:p>
              <a:p>
                <a:r>
                  <a:rPr lang="pt-BR" sz="2800" b="1" i="1" dirty="0" smtClean="0">
                    <a:solidFill>
                      <a:srgbClr val="C00000"/>
                    </a:solidFill>
                  </a:rPr>
                  <a:t>Res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olução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p(–1) = 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800" b="1" dirty="0">
                    <a:solidFill>
                      <a:srgbClr val="C00000"/>
                    </a:solidFill>
                  </a:rPr>
                  <a:t>(–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1)³ + 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(–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1)² 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– 5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800" b="1" dirty="0">
                    <a:solidFill>
                      <a:srgbClr val="C00000"/>
                    </a:solidFill>
                  </a:rPr>
                  <a:t>(–1) + 1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– 1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) = – 3 + 1 + 5 + 1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(– 1) 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= 4</a:t>
                </a: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215420"/>
                <a:ext cx="7745017" cy="4662815"/>
              </a:xfrm>
              <a:prstGeom prst="rect">
                <a:avLst/>
              </a:prstGeom>
              <a:blipFill rotWithShape="0">
                <a:blip r:embed="rId3"/>
                <a:stretch>
                  <a:fillRect l="-1890" b="-27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368" y="822106"/>
            <a:ext cx="3871296" cy="1402202"/>
          </a:xfrm>
          <a:prstGeom prst="rect">
            <a:avLst/>
          </a:prstGeom>
        </p:spPr>
      </p:pic>
      <p:sp>
        <p:nvSpPr>
          <p:cNvPr id="10" name="Texto explicativo retangular com cantos arredondados 9"/>
          <p:cNvSpPr/>
          <p:nvPr/>
        </p:nvSpPr>
        <p:spPr>
          <a:xfrm>
            <a:off x="5014913" y="3520198"/>
            <a:ext cx="2880320" cy="798403"/>
          </a:xfrm>
          <a:prstGeom prst="wedgeRoundRectCallout">
            <a:avLst>
              <a:gd name="adj1" fmla="val 47899"/>
              <a:gd name="adj2" fmla="val 9074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Tenha bastante cuidado com os sinais!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5286" y="4568636"/>
            <a:ext cx="1580926" cy="1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21"/>
          <p:cNvSpPr txBox="1">
            <a:spLocks noChangeArrowheads="1"/>
          </p:cNvSpPr>
          <p:nvPr/>
        </p:nvSpPr>
        <p:spPr bwMode="auto">
          <a:xfrm rot="16200000">
            <a:off x="7181960" y="4445605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215420"/>
                <a:ext cx="7745017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ctr"/>
                <a:endParaRPr lang="pt-BR" sz="2500" b="1" dirty="0" smtClean="0"/>
              </a:p>
              <a:p>
                <a:pPr algn="just"/>
                <a:r>
                  <a:rPr lang="pt-BR" sz="3000" b="1" dirty="0" smtClean="0"/>
                  <a:t>Seja o polinômio p(x) = 3x³ + x² – 5x + 1.</a:t>
                </a:r>
              </a:p>
              <a:p>
                <a:pPr algn="just"/>
                <a:r>
                  <a:rPr lang="pt-BR" sz="3000" b="1" dirty="0" smtClean="0"/>
                  <a:t>Vamos calcular seus valores numéricos para:</a:t>
                </a:r>
              </a:p>
              <a:p>
                <a:pPr algn="just"/>
                <a:r>
                  <a:rPr lang="pt-BR" sz="3000" b="1" dirty="0" smtClean="0"/>
                  <a:t>c) x </a:t>
                </a:r>
                <a:r>
                  <a:rPr lang="pt-BR" sz="3000" b="1" dirty="0"/>
                  <a:t>= i</a:t>
                </a:r>
                <a:endParaRPr lang="pt-BR" sz="3000" b="1" dirty="0" smtClean="0"/>
              </a:p>
              <a:p>
                <a:pPr algn="ctr"/>
                <a:endParaRPr lang="pt-BR" sz="2000" b="1" dirty="0" smtClean="0"/>
              </a:p>
              <a:p>
                <a:r>
                  <a:rPr lang="pt-BR" sz="2800" b="1" i="1" dirty="0" smtClean="0">
                    <a:solidFill>
                      <a:srgbClr val="C00000"/>
                    </a:solidFill>
                  </a:rPr>
                  <a:t>Res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olução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p(i) = 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800" b="1" dirty="0" smtClean="0">
                    <a:solidFill>
                      <a:srgbClr val="C00000"/>
                    </a:solidFill>
                  </a:rPr>
                  <a:t>i³ + i² 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– 5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800" b="1" dirty="0" smtClean="0">
                    <a:solidFill>
                      <a:srgbClr val="C00000"/>
                    </a:solidFill>
                  </a:rPr>
                  <a:t>i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 + 1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p(i) = – 3i 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–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 1 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–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 5i + 1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p(i) </a:t>
                </a:r>
                <a:r>
                  <a:rPr lang="pt-BR" sz="2800" b="1" dirty="0">
                    <a:solidFill>
                      <a:srgbClr val="C00000"/>
                    </a:solidFill>
                  </a:rPr>
                  <a:t>= 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– 8i</a:t>
                </a:r>
                <a:endParaRPr lang="pt-BR" sz="2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215420"/>
                <a:ext cx="7745017" cy="4662815"/>
              </a:xfrm>
              <a:prstGeom prst="rect">
                <a:avLst/>
              </a:prstGeom>
              <a:blipFill rotWithShape="0">
                <a:blip r:embed="rId3"/>
                <a:stretch>
                  <a:fillRect l="-1890" b="-27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368" y="822106"/>
            <a:ext cx="3871296" cy="1402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o explicativo retangular com cantos arredondados 9"/>
              <p:cNvSpPr/>
              <p:nvPr/>
            </p:nvSpPr>
            <p:spPr>
              <a:xfrm>
                <a:off x="4703224" y="3539143"/>
                <a:ext cx="3301504" cy="798403"/>
              </a:xfrm>
              <a:prstGeom prst="wedgeRoundRectCallout">
                <a:avLst>
                  <a:gd name="adj1" fmla="val 47899"/>
                  <a:gd name="adj2" fmla="val 90744"/>
                  <a:gd name="adj3" fmla="val 16667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Lembre-se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pt-BR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pt-BR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BR" sz="2200" b="1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pt-BR" sz="2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o explicativo retangular com cantos arredondado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224" y="3539143"/>
                <a:ext cx="3301504" cy="798403"/>
              </a:xfrm>
              <a:prstGeom prst="wedgeRoundRectCallout">
                <a:avLst>
                  <a:gd name="adj1" fmla="val 47899"/>
                  <a:gd name="adj2" fmla="val 90744"/>
                  <a:gd name="adj3" fmla="val 16667"/>
                </a:avLst>
              </a:prstGeom>
              <a:blipFill rotWithShape="0">
                <a:blip r:embed="rId5"/>
                <a:stretch>
                  <a:fillRect t="-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5286" y="4568636"/>
            <a:ext cx="1580926" cy="1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21"/>
          <p:cNvSpPr txBox="1">
            <a:spLocks noChangeArrowheads="1"/>
          </p:cNvSpPr>
          <p:nvPr/>
        </p:nvSpPr>
        <p:spPr bwMode="auto">
          <a:xfrm rot="16200000">
            <a:off x="7181960" y="4445605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9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3419872" y="1099636"/>
            <a:ext cx="5400600" cy="1969323"/>
          </a:xfrm>
          <a:prstGeom prst="wedgeRoundRectCallout">
            <a:avLst>
              <a:gd name="adj1" fmla="val -45483"/>
              <a:gd name="adj2" fmla="val 11063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496848" y="1128851"/>
            <a:ext cx="53236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Quando estudamos o </a:t>
            </a:r>
            <a:r>
              <a:rPr lang="pt-BR" sz="2500" b="1" dirty="0">
                <a:solidFill>
                  <a:schemeClr val="bg1"/>
                </a:solidFill>
              </a:rPr>
              <a:t>valor numérico de um polinômio, </a:t>
            </a:r>
            <a:r>
              <a:rPr lang="pt-BR" sz="2500" b="1" dirty="0" smtClean="0">
                <a:solidFill>
                  <a:schemeClr val="bg1"/>
                </a:solidFill>
              </a:rPr>
              <a:t>percebemos </a:t>
            </a:r>
            <a:r>
              <a:rPr lang="pt-BR" sz="2500" b="1" dirty="0">
                <a:solidFill>
                  <a:schemeClr val="bg1"/>
                </a:solidFill>
              </a:rPr>
              <a:t>que para cada valor que atribuímos à variável </a:t>
            </a:r>
            <a:r>
              <a:rPr lang="pt-BR" sz="2500" b="1" i="1" dirty="0">
                <a:solidFill>
                  <a:schemeClr val="bg1"/>
                </a:solidFill>
              </a:rPr>
              <a:t>x</a:t>
            </a:r>
            <a:r>
              <a:rPr lang="pt-BR" sz="2500" b="1" dirty="0">
                <a:solidFill>
                  <a:schemeClr val="bg1"/>
                </a:solidFill>
              </a:rPr>
              <a:t>, encontramos um valor numérico para o polinômio.</a:t>
            </a:r>
          </a:p>
        </p:txBody>
      </p:sp>
      <p:pic>
        <p:nvPicPr>
          <p:cNvPr id="10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323" y="3503153"/>
            <a:ext cx="25495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21"/>
          <p:cNvSpPr txBox="1">
            <a:spLocks noChangeArrowheads="1"/>
          </p:cNvSpPr>
          <p:nvPr/>
        </p:nvSpPr>
        <p:spPr bwMode="auto">
          <a:xfrm rot="5400000" flipH="1">
            <a:off x="-1071390" y="4383651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8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052736"/>
                <a:ext cx="7745017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BR" sz="2800" dirty="0" smtClean="0"/>
              </a:p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RAIZ DE UM POLINÔMIO: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algn="ctr"/>
                <a:r>
                  <a:rPr lang="pt-BR" sz="2800" dirty="0" smtClean="0"/>
                  <a:t>Seja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pt-BR" sz="2800" dirty="0" smtClean="0"/>
                  <a:t>.</a:t>
                </a:r>
              </a:p>
              <a:p>
                <a:pPr algn="ctr"/>
                <a:r>
                  <a:rPr lang="pt-BR" sz="2800" dirty="0" smtClean="0"/>
                  <a:t>Dizemos que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 smtClean="0"/>
                  <a:t> é rai</a:t>
                </a:r>
                <a:r>
                  <a:rPr lang="pt-BR" sz="2800" dirty="0" smtClean="0"/>
                  <a:t>z do polinômio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algn="ctr"/>
                <a:r>
                  <a:rPr lang="pt-BR" sz="2800" dirty="0" smtClean="0"/>
                  <a:t>quando p(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 smtClean="0"/>
                  <a:t>) = 0. </a:t>
                </a:r>
              </a:p>
              <a:p>
                <a:pPr algn="ctr"/>
                <a:endParaRPr lang="pt-BR" sz="2800" dirty="0"/>
              </a:p>
              <a:p>
                <a:pPr algn="ctr"/>
                <a:r>
                  <a:rPr lang="pt-BR" sz="2800" dirty="0" smtClean="0"/>
                  <a:t>O</a:t>
                </a:r>
                <a:r>
                  <a:rPr lang="pt-BR" sz="2800" dirty="0" smtClean="0"/>
                  <a:t>u seja: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 smtClean="0"/>
                  <a:t> = 0</a:t>
                </a:r>
                <a:endParaRPr lang="pt-BR" sz="28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052736"/>
                <a:ext cx="7745017" cy="4585871"/>
              </a:xfrm>
              <a:prstGeom prst="rect">
                <a:avLst/>
              </a:prstGeom>
              <a:blipFill rotWithShape="0">
                <a:blip r:embed="rId3"/>
                <a:stretch>
                  <a:fillRect l="-2913" b="-2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210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3419872" y="1099636"/>
            <a:ext cx="5400600" cy="1969323"/>
          </a:xfrm>
          <a:prstGeom prst="wedgeRoundRectCallout">
            <a:avLst>
              <a:gd name="adj1" fmla="val -45483"/>
              <a:gd name="adj2" fmla="val 110632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47864" y="1128851"/>
            <a:ext cx="554461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Em outras palavras, quando atribuímos um valor a </a:t>
            </a:r>
            <a:r>
              <a:rPr lang="pt-BR" sz="2500" b="1" i="1" dirty="0" smtClean="0">
                <a:solidFill>
                  <a:schemeClr val="bg1"/>
                </a:solidFill>
              </a:rPr>
              <a:t>x </a:t>
            </a:r>
            <a:r>
              <a:rPr lang="pt-BR" sz="2500" b="1" dirty="0" smtClean="0">
                <a:solidFill>
                  <a:schemeClr val="bg1"/>
                </a:solidFill>
              </a:rPr>
              <a:t>e, ao substituirmos, o valor </a:t>
            </a:r>
            <a:r>
              <a:rPr lang="pt-BR" sz="2500" b="1" dirty="0">
                <a:solidFill>
                  <a:schemeClr val="bg1"/>
                </a:solidFill>
              </a:rPr>
              <a:t>numérico do polinômio </a:t>
            </a:r>
            <a:r>
              <a:rPr lang="pt-BR" sz="2500" b="1" dirty="0" smtClean="0">
                <a:solidFill>
                  <a:schemeClr val="bg1"/>
                </a:solidFill>
              </a:rPr>
              <a:t>seja igual a zero, então o valor atribuído à variável é a raiz do polinômio.</a:t>
            </a:r>
            <a:endParaRPr lang="pt-BR" sz="25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323" y="3503153"/>
            <a:ext cx="25495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21"/>
          <p:cNvSpPr txBox="1">
            <a:spLocks noChangeArrowheads="1"/>
          </p:cNvSpPr>
          <p:nvPr/>
        </p:nvSpPr>
        <p:spPr bwMode="auto">
          <a:xfrm rot="5400000" flipH="1">
            <a:off x="-1071390" y="4383651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1215420"/>
            <a:ext cx="592535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pPr algn="ctr"/>
            <a:r>
              <a:rPr lang="pt-BR" sz="3000" b="1" dirty="0" smtClean="0"/>
              <a:t>Verificar </a:t>
            </a:r>
            <a:r>
              <a:rPr lang="pt-BR" sz="3000" b="1" dirty="0"/>
              <a:t>quais números do </a:t>
            </a:r>
            <a:r>
              <a:rPr lang="pt-BR" sz="3000" b="1" dirty="0" smtClean="0"/>
              <a:t>conjunto</a:t>
            </a:r>
          </a:p>
          <a:p>
            <a:pPr algn="ctr"/>
            <a:r>
              <a:rPr lang="pt-BR" sz="3000" b="1" dirty="0" smtClean="0"/>
              <a:t>{–</a:t>
            </a:r>
            <a:r>
              <a:rPr lang="pt-BR" sz="3000" b="1" dirty="0"/>
              <a:t>2, –1, 0, 1, 2, 3} são raízes de</a:t>
            </a:r>
            <a:r>
              <a:rPr lang="pt-BR" sz="3000" b="1" dirty="0" smtClean="0"/>
              <a:t>:</a:t>
            </a:r>
          </a:p>
          <a:p>
            <a:endParaRPr lang="pt-BR" sz="3000" b="1" dirty="0"/>
          </a:p>
          <a:p>
            <a:pPr algn="ctr"/>
            <a:r>
              <a:rPr lang="pt-BR" sz="3000" b="1" dirty="0"/>
              <a:t>p</a:t>
            </a:r>
            <a:r>
              <a:rPr lang="pt-BR" sz="3000" b="1" dirty="0" smtClean="0"/>
              <a:t>(x</a:t>
            </a:r>
            <a:r>
              <a:rPr lang="pt-BR" sz="3000" b="1" dirty="0"/>
              <a:t>) = x</a:t>
            </a:r>
            <a:r>
              <a:rPr lang="pt-BR" sz="3000" b="1" baseline="30000" dirty="0"/>
              <a:t>3</a:t>
            </a:r>
            <a:r>
              <a:rPr lang="pt-BR" sz="3000" b="1" dirty="0"/>
              <a:t> – 2x</a:t>
            </a:r>
            <a:r>
              <a:rPr lang="pt-BR" sz="3000" b="1" baseline="30000" dirty="0"/>
              <a:t>2</a:t>
            </a:r>
            <a:r>
              <a:rPr lang="pt-BR" sz="3000" b="1" dirty="0"/>
              <a:t> – 5x + 6</a:t>
            </a:r>
          </a:p>
          <a:p>
            <a:pPr algn="ctr"/>
            <a:endParaRPr lang="pt-BR" sz="3000" b="1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17" y="802662"/>
            <a:ext cx="3871296" cy="1402202"/>
          </a:xfrm>
          <a:prstGeom prst="rect">
            <a:avLst/>
          </a:prstGeom>
        </p:spPr>
      </p:pic>
      <p:sp>
        <p:nvSpPr>
          <p:cNvPr id="12" name="Texto explicativo retangular com cantos arredondados 11"/>
          <p:cNvSpPr/>
          <p:nvPr/>
        </p:nvSpPr>
        <p:spPr>
          <a:xfrm>
            <a:off x="3882698" y="5216094"/>
            <a:ext cx="4073678" cy="1060122"/>
          </a:xfrm>
          <a:prstGeom prst="wedgeRoundRectCallout">
            <a:avLst>
              <a:gd name="adj1" fmla="val 29955"/>
              <a:gd name="adj2" fmla="val -9796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Para resolvermos, vamos substituir a variável </a:t>
            </a:r>
            <a:r>
              <a:rPr lang="pt-BR" sz="2500" b="1" i="1" dirty="0" smtClean="0">
                <a:solidFill>
                  <a:schemeClr val="bg1"/>
                </a:solidFill>
              </a:rPr>
              <a:t>x</a:t>
            </a:r>
            <a:r>
              <a:rPr lang="pt-BR" sz="2500" b="1" dirty="0">
                <a:solidFill>
                  <a:schemeClr val="bg1"/>
                </a:solidFill>
              </a:rPr>
              <a:t> </a:t>
            </a:r>
            <a:r>
              <a:rPr lang="pt-BR" sz="2500" b="1" dirty="0" smtClean="0">
                <a:solidFill>
                  <a:schemeClr val="bg1"/>
                </a:solidFill>
              </a:rPr>
              <a:t>por cada elemento do conjunto. </a:t>
            </a:r>
            <a:endParaRPr lang="pt-BR" sz="2500" b="1" dirty="0">
              <a:solidFill>
                <a:schemeClr val="bg1"/>
              </a:solidFill>
            </a:endParaRPr>
          </a:p>
        </p:txBody>
      </p:sp>
      <p:pic>
        <p:nvPicPr>
          <p:cNvPr id="13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8765" y="3099272"/>
            <a:ext cx="1580926" cy="1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21"/>
          <p:cNvSpPr txBox="1">
            <a:spLocks noChangeArrowheads="1"/>
          </p:cNvSpPr>
          <p:nvPr/>
        </p:nvSpPr>
        <p:spPr bwMode="auto">
          <a:xfrm rot="16200000">
            <a:off x="6807040" y="4066902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5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1215420"/>
            <a:ext cx="529674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Resolução:</a:t>
            </a:r>
          </a:p>
          <a:p>
            <a:pPr algn="just"/>
            <a:r>
              <a:rPr lang="pt-BR" sz="2800" b="1" dirty="0">
                <a:solidFill>
                  <a:srgbClr val="C00000"/>
                </a:solidFill>
              </a:rPr>
              <a:t>p</a:t>
            </a:r>
            <a:r>
              <a:rPr lang="pt-BR" sz="2800" b="1" dirty="0" smtClean="0">
                <a:solidFill>
                  <a:srgbClr val="C00000"/>
                </a:solidFill>
              </a:rPr>
              <a:t>(–2) = </a:t>
            </a:r>
            <a:r>
              <a:rPr lang="pt-BR" sz="2800" b="1" dirty="0">
                <a:solidFill>
                  <a:srgbClr val="C00000"/>
                </a:solidFill>
              </a:rPr>
              <a:t>(–</a:t>
            </a:r>
            <a:r>
              <a:rPr lang="pt-BR" sz="2800" b="1" dirty="0" smtClean="0">
                <a:solidFill>
                  <a:srgbClr val="C00000"/>
                </a:solidFill>
              </a:rPr>
              <a:t>2)³ – 2(–2)²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5(–</a:t>
            </a:r>
            <a:r>
              <a:rPr lang="pt-BR" sz="2800" b="1" dirty="0">
                <a:solidFill>
                  <a:srgbClr val="C00000"/>
                </a:solidFill>
              </a:rPr>
              <a:t>2</a:t>
            </a:r>
            <a:r>
              <a:rPr lang="pt-BR" sz="2800" b="1" dirty="0" smtClean="0">
                <a:solidFill>
                  <a:srgbClr val="C00000"/>
                </a:solidFill>
              </a:rPr>
              <a:t>) + 6</a:t>
            </a:r>
          </a:p>
          <a:p>
            <a:pPr algn="just"/>
            <a:r>
              <a:rPr lang="pt-BR" sz="2800" b="1" dirty="0">
                <a:solidFill>
                  <a:srgbClr val="C00000"/>
                </a:solidFill>
              </a:rPr>
              <a:t>p(–2) </a:t>
            </a:r>
            <a:r>
              <a:rPr lang="pt-BR" sz="2800" b="1" dirty="0" smtClean="0">
                <a:solidFill>
                  <a:srgbClr val="C00000"/>
                </a:solidFill>
              </a:rPr>
              <a:t>= – 8 – 8 + 10 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p(–2) = 0</a:t>
            </a:r>
          </a:p>
          <a:p>
            <a:pPr algn="just"/>
            <a:endParaRPr lang="pt-BR" sz="2800" b="1" dirty="0">
              <a:solidFill>
                <a:srgbClr val="C00000"/>
              </a:solidFill>
            </a:endParaRPr>
          </a:p>
          <a:p>
            <a:pPr algn="just"/>
            <a:r>
              <a:rPr lang="pt-BR" sz="2800" b="1" dirty="0">
                <a:solidFill>
                  <a:srgbClr val="C00000"/>
                </a:solidFill>
              </a:rPr>
              <a:t>p</a:t>
            </a:r>
            <a:r>
              <a:rPr lang="pt-BR" sz="2800" b="1" dirty="0" smtClean="0">
                <a:solidFill>
                  <a:srgbClr val="C00000"/>
                </a:solidFill>
              </a:rPr>
              <a:t>(–1)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(–1)³ </a:t>
            </a:r>
            <a:r>
              <a:rPr lang="pt-BR" sz="2800" b="1" dirty="0">
                <a:solidFill>
                  <a:srgbClr val="C00000"/>
                </a:solidFill>
              </a:rPr>
              <a:t>– 2</a:t>
            </a:r>
            <a:r>
              <a:rPr lang="pt-BR" sz="2800" b="1" dirty="0" smtClean="0">
                <a:solidFill>
                  <a:srgbClr val="C00000"/>
                </a:solidFill>
              </a:rPr>
              <a:t>(–1)² </a:t>
            </a:r>
            <a:r>
              <a:rPr lang="pt-BR" sz="2800" b="1" dirty="0">
                <a:solidFill>
                  <a:srgbClr val="C00000"/>
                </a:solidFill>
              </a:rPr>
              <a:t>– 5</a:t>
            </a:r>
            <a:r>
              <a:rPr lang="pt-BR" sz="2800" b="1" dirty="0" smtClean="0">
                <a:solidFill>
                  <a:srgbClr val="C00000"/>
                </a:solidFill>
              </a:rPr>
              <a:t>(–1) </a:t>
            </a:r>
            <a:r>
              <a:rPr lang="pt-BR" sz="2800" b="1" dirty="0">
                <a:solidFill>
                  <a:srgbClr val="C00000"/>
                </a:solidFill>
              </a:rPr>
              <a:t>+ 6</a:t>
            </a:r>
          </a:p>
          <a:p>
            <a:pPr algn="just"/>
            <a:r>
              <a:rPr lang="pt-BR" sz="2800" b="1" dirty="0">
                <a:solidFill>
                  <a:srgbClr val="C00000"/>
                </a:solidFill>
              </a:rPr>
              <a:t>p</a:t>
            </a:r>
            <a:r>
              <a:rPr lang="pt-BR" sz="2800" b="1" dirty="0" smtClean="0">
                <a:solidFill>
                  <a:srgbClr val="C00000"/>
                </a:solidFill>
              </a:rPr>
              <a:t>(–1) </a:t>
            </a:r>
            <a:r>
              <a:rPr lang="pt-BR" sz="2800" b="1" dirty="0">
                <a:solidFill>
                  <a:srgbClr val="C00000"/>
                </a:solidFill>
              </a:rPr>
              <a:t>= – </a:t>
            </a:r>
            <a:r>
              <a:rPr lang="pt-BR" sz="2800" b="1" dirty="0" smtClean="0">
                <a:solidFill>
                  <a:srgbClr val="C00000"/>
                </a:solidFill>
              </a:rPr>
              <a:t>1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2 </a:t>
            </a:r>
            <a:r>
              <a:rPr lang="pt-BR" sz="2800" b="1" dirty="0">
                <a:solidFill>
                  <a:srgbClr val="C00000"/>
                </a:solidFill>
              </a:rPr>
              <a:t>+ </a:t>
            </a:r>
            <a:r>
              <a:rPr lang="pt-BR" sz="2800" b="1" dirty="0" smtClean="0">
                <a:solidFill>
                  <a:srgbClr val="C00000"/>
                </a:solidFill>
              </a:rPr>
              <a:t>5 </a:t>
            </a:r>
            <a:r>
              <a:rPr lang="pt-BR" sz="2800" b="1" dirty="0">
                <a:solidFill>
                  <a:srgbClr val="C00000"/>
                </a:solidFill>
              </a:rPr>
              <a:t>+ 6</a:t>
            </a:r>
          </a:p>
          <a:p>
            <a:pPr algn="just"/>
            <a:r>
              <a:rPr lang="pt-BR" sz="2800" b="1" dirty="0">
                <a:solidFill>
                  <a:srgbClr val="C00000"/>
                </a:solidFill>
              </a:rPr>
              <a:t>p</a:t>
            </a:r>
            <a:r>
              <a:rPr lang="pt-BR" sz="2800" b="1" dirty="0" smtClean="0">
                <a:solidFill>
                  <a:srgbClr val="C00000"/>
                </a:solidFill>
              </a:rPr>
              <a:t>(–1)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8</a:t>
            </a:r>
            <a:endParaRPr lang="pt-BR" sz="2800" b="1" dirty="0">
              <a:solidFill>
                <a:srgbClr val="C00000"/>
              </a:solidFill>
            </a:endParaRPr>
          </a:p>
          <a:p>
            <a:pPr algn="ctr"/>
            <a:endParaRPr lang="pt-BR" sz="2800" b="1" dirty="0" smtClean="0">
              <a:solidFill>
                <a:srgbClr val="C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17" y="802662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3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1215420"/>
            <a:ext cx="529674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Resolução: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p(0) = 0³ – 2.0²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5.0 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p(0) = 0 – 0 </a:t>
            </a:r>
            <a:r>
              <a:rPr lang="pt-BR" sz="2800" b="1" dirty="0">
                <a:solidFill>
                  <a:srgbClr val="C00000"/>
                </a:solidFill>
              </a:rPr>
              <a:t>–</a:t>
            </a:r>
            <a:r>
              <a:rPr lang="pt-BR" sz="2800" b="1" dirty="0" smtClean="0">
                <a:solidFill>
                  <a:srgbClr val="C00000"/>
                </a:solidFill>
              </a:rPr>
              <a:t> 0 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p(0) = 6</a:t>
            </a:r>
          </a:p>
          <a:p>
            <a:pPr algn="just"/>
            <a:endParaRPr lang="pt-BR" sz="2800" b="1" dirty="0">
              <a:solidFill>
                <a:srgbClr val="C00000"/>
              </a:solidFill>
            </a:endParaRP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p(1)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1³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2.1²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5.1 </a:t>
            </a:r>
            <a:r>
              <a:rPr lang="pt-BR" sz="2800" b="1" dirty="0">
                <a:solidFill>
                  <a:srgbClr val="C00000"/>
                </a:solidFill>
              </a:rPr>
              <a:t>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p(1)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1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2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5 </a:t>
            </a:r>
            <a:r>
              <a:rPr lang="pt-BR" sz="2800" b="1" dirty="0">
                <a:solidFill>
                  <a:srgbClr val="C00000"/>
                </a:solidFill>
              </a:rPr>
              <a:t>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p(1)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0</a:t>
            </a:r>
            <a:endParaRPr lang="pt-BR" sz="2800" b="1" dirty="0">
              <a:solidFill>
                <a:srgbClr val="C00000"/>
              </a:solidFill>
            </a:endParaRPr>
          </a:p>
          <a:p>
            <a:pPr algn="ctr"/>
            <a:endParaRPr lang="pt-BR" sz="2800" b="1" dirty="0" smtClean="0">
              <a:solidFill>
                <a:srgbClr val="C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17" y="802662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0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1215420"/>
            <a:ext cx="529674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Resolução: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p(2) = 2³ – 2.2²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5.2 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p(2) = 8 – 8 </a:t>
            </a:r>
            <a:r>
              <a:rPr lang="pt-BR" sz="2800" b="1" dirty="0">
                <a:solidFill>
                  <a:srgbClr val="C00000"/>
                </a:solidFill>
              </a:rPr>
              <a:t>–</a:t>
            </a:r>
            <a:r>
              <a:rPr lang="pt-BR" sz="2800" b="1" dirty="0" smtClean="0">
                <a:solidFill>
                  <a:srgbClr val="C00000"/>
                </a:solidFill>
              </a:rPr>
              <a:t> 10 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p(2) = –4</a:t>
            </a:r>
          </a:p>
          <a:p>
            <a:pPr algn="just"/>
            <a:endParaRPr lang="pt-BR" sz="2800" b="1" dirty="0">
              <a:solidFill>
                <a:srgbClr val="C00000"/>
              </a:solidFill>
            </a:endParaRP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p(3)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3³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2.3²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5.3 </a:t>
            </a:r>
            <a:r>
              <a:rPr lang="pt-BR" sz="2800" b="1" dirty="0">
                <a:solidFill>
                  <a:srgbClr val="C00000"/>
                </a:solidFill>
              </a:rPr>
              <a:t>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p(3)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27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18 </a:t>
            </a:r>
            <a:r>
              <a:rPr lang="pt-BR" sz="2800" b="1" dirty="0">
                <a:solidFill>
                  <a:srgbClr val="C00000"/>
                </a:solidFill>
              </a:rPr>
              <a:t>– </a:t>
            </a:r>
            <a:r>
              <a:rPr lang="pt-BR" sz="2800" b="1" dirty="0" smtClean="0">
                <a:solidFill>
                  <a:srgbClr val="C00000"/>
                </a:solidFill>
              </a:rPr>
              <a:t>15 </a:t>
            </a:r>
            <a:r>
              <a:rPr lang="pt-BR" sz="2800" b="1" dirty="0">
                <a:solidFill>
                  <a:srgbClr val="C00000"/>
                </a:solidFill>
              </a:rPr>
              <a:t>+ 6</a:t>
            </a:r>
          </a:p>
          <a:p>
            <a:pPr algn="just"/>
            <a:r>
              <a:rPr lang="pt-BR" sz="2800" b="1" dirty="0" smtClean="0">
                <a:solidFill>
                  <a:srgbClr val="C00000"/>
                </a:solidFill>
              </a:rPr>
              <a:t>p(3) </a:t>
            </a:r>
            <a:r>
              <a:rPr lang="pt-BR" sz="2800" b="1" dirty="0">
                <a:solidFill>
                  <a:srgbClr val="C00000"/>
                </a:solidFill>
              </a:rPr>
              <a:t>= </a:t>
            </a:r>
            <a:r>
              <a:rPr lang="pt-BR" sz="2800" b="1" dirty="0" smtClean="0">
                <a:solidFill>
                  <a:srgbClr val="C00000"/>
                </a:solidFill>
              </a:rPr>
              <a:t>0</a:t>
            </a:r>
            <a:endParaRPr lang="pt-BR" sz="2800" b="1" dirty="0">
              <a:solidFill>
                <a:srgbClr val="C00000"/>
              </a:solidFill>
            </a:endParaRPr>
          </a:p>
          <a:p>
            <a:pPr algn="ctr"/>
            <a:endParaRPr lang="pt-BR" sz="2800" b="1" dirty="0" smtClean="0">
              <a:solidFill>
                <a:srgbClr val="C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17" y="802662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4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467544" y="1844824"/>
            <a:ext cx="5400600" cy="1656184"/>
          </a:xfrm>
          <a:prstGeom prst="wedgeRoundRectCallout">
            <a:avLst>
              <a:gd name="adj1" fmla="val 49886"/>
              <a:gd name="adj2" fmla="val 87413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1920" y="1844824"/>
            <a:ext cx="54382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Após esses cálculos, concluímos que, dentre todos os números apresentados no conjunto, os valores – 2, 1 e 3 são raízes do polinômio dado.</a:t>
            </a:r>
          </a:p>
          <a:p>
            <a:endParaRPr lang="pt-BR" dirty="0"/>
          </a:p>
        </p:txBody>
      </p:sp>
      <p:pic>
        <p:nvPicPr>
          <p:cNvPr id="10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0907" y="3226081"/>
            <a:ext cx="25495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21"/>
          <p:cNvSpPr txBox="1">
            <a:spLocks noChangeArrowheads="1"/>
          </p:cNvSpPr>
          <p:nvPr/>
        </p:nvSpPr>
        <p:spPr bwMode="auto">
          <a:xfrm rot="16200000">
            <a:off x="6856387" y="4273227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8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</a:t>
            </a:r>
            <a:r>
              <a:rPr lang="pt-BR" altLang="pt-BR" sz="1500" b="1" dirty="0" smtClean="0">
                <a:solidFill>
                  <a:schemeClr val="bg1"/>
                </a:solidFill>
              </a:rPr>
              <a:t>º </a:t>
            </a:r>
            <a:r>
              <a:rPr lang="pt-BR" altLang="pt-BR" sz="1500" b="1" dirty="0">
                <a:solidFill>
                  <a:schemeClr val="bg1"/>
                </a:solidFill>
              </a:rPr>
              <a:t>Ano do Ensino </a:t>
            </a:r>
            <a:r>
              <a:rPr lang="pt-BR" altLang="pt-BR" sz="1500" b="1" dirty="0" smtClean="0">
                <a:solidFill>
                  <a:schemeClr val="bg1"/>
                </a:solidFill>
              </a:rPr>
              <a:t>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 smtClean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395536" y="1390417"/>
            <a:ext cx="4968552" cy="1303548"/>
          </a:xfrm>
          <a:prstGeom prst="wedgeRoundRectCallout">
            <a:avLst>
              <a:gd name="adj1" fmla="val 49886"/>
              <a:gd name="adj2" fmla="val 87413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5536" y="1412776"/>
            <a:ext cx="48866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Olá, seja bem-vindo! Na aula de hoje vamos descobrir o que é a raiz de um polinômio.</a:t>
            </a:r>
            <a:endParaRPr lang="pt-BR" sz="25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8859" y="2578009"/>
            <a:ext cx="25495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21"/>
          <p:cNvSpPr txBox="1">
            <a:spLocks noChangeArrowheads="1"/>
          </p:cNvSpPr>
          <p:nvPr/>
        </p:nvSpPr>
        <p:spPr bwMode="auto">
          <a:xfrm rot="16200000">
            <a:off x="6424339" y="3625155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1619672" y="4790786"/>
            <a:ext cx="3744416" cy="942470"/>
          </a:xfrm>
          <a:prstGeom prst="wedgeRoundRectCallout">
            <a:avLst>
              <a:gd name="adj1" fmla="val 62419"/>
              <a:gd name="adj2" fmla="val -61430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63688" y="4871482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Você lembra o que é um polinômio?</a:t>
            </a:r>
          </a:p>
        </p:txBody>
      </p:sp>
    </p:spTree>
    <p:extLst>
      <p:ext uri="{BB962C8B-B14F-4D97-AF65-F5344CB8AC3E}">
        <p14:creationId xmlns:p14="http://schemas.microsoft.com/office/powerpoint/2010/main" xmlns="" val="5816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1052736"/>
            <a:ext cx="7745017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pPr algn="ctr"/>
            <a:r>
              <a:rPr lang="pt-BR" sz="2800" b="1" dirty="0"/>
              <a:t>Determine m para que 1 + i seja raiz de</a:t>
            </a:r>
          </a:p>
          <a:p>
            <a:pPr algn="ctr"/>
            <a:r>
              <a:rPr lang="pt-BR" sz="2800" b="1" dirty="0"/>
              <a:t>p</a:t>
            </a:r>
            <a:r>
              <a:rPr lang="pt-BR" sz="2800" b="1" dirty="0" smtClean="0"/>
              <a:t>(x</a:t>
            </a:r>
            <a:r>
              <a:rPr lang="pt-BR" sz="2800" b="1" dirty="0"/>
              <a:t>) = x</a:t>
            </a:r>
            <a:r>
              <a:rPr lang="pt-BR" sz="2800" b="1" baseline="30000" dirty="0"/>
              <a:t>2</a:t>
            </a:r>
            <a:r>
              <a:rPr lang="pt-BR" sz="2800" b="1" dirty="0"/>
              <a:t> + </a:t>
            </a:r>
            <a:r>
              <a:rPr lang="pt-BR" sz="2800" b="1" dirty="0" err="1"/>
              <a:t>mx</a:t>
            </a:r>
            <a:r>
              <a:rPr lang="pt-BR" sz="2800" b="1" dirty="0"/>
              <a:t> + 2</a:t>
            </a:r>
            <a:r>
              <a:rPr lang="pt-BR" sz="2800" b="1" dirty="0" smtClean="0"/>
              <a:t>.</a:t>
            </a:r>
          </a:p>
          <a:p>
            <a:endParaRPr lang="pt-BR" sz="2800" b="1" dirty="0"/>
          </a:p>
          <a:p>
            <a:r>
              <a:rPr lang="pt-BR" sz="2800" b="1" i="1" dirty="0" smtClean="0">
                <a:solidFill>
                  <a:srgbClr val="C00000"/>
                </a:solidFill>
              </a:rPr>
              <a:t>Resolução:</a:t>
            </a:r>
          </a:p>
          <a:p>
            <a:r>
              <a:rPr lang="pt-BR" sz="2800" b="1" dirty="0" smtClean="0">
                <a:solidFill>
                  <a:srgbClr val="C00000"/>
                </a:solidFill>
              </a:rPr>
              <a:t>p(1 + i) = (1 + i)² + m(1 + i) + 2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p(1 + i) </a:t>
            </a:r>
            <a:r>
              <a:rPr lang="pt-BR" sz="2800" b="1" dirty="0" smtClean="0">
                <a:solidFill>
                  <a:srgbClr val="C00000"/>
                </a:solidFill>
              </a:rPr>
              <a:t>= 1 + 2i + i² + m + mi + 2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p(1 + i) </a:t>
            </a:r>
            <a:r>
              <a:rPr lang="pt-BR" sz="2800" b="1" dirty="0" smtClean="0">
                <a:solidFill>
                  <a:srgbClr val="C00000"/>
                </a:solidFill>
              </a:rPr>
              <a:t>= 1 + 2i – 1 + m + mi + 2</a:t>
            </a:r>
          </a:p>
          <a:p>
            <a:r>
              <a:rPr lang="pt-BR" sz="2800" b="1" dirty="0">
                <a:solidFill>
                  <a:srgbClr val="C00000"/>
                </a:solidFill>
              </a:rPr>
              <a:t>p(1 + i) </a:t>
            </a:r>
            <a:r>
              <a:rPr lang="pt-BR" sz="2800" b="1" dirty="0" smtClean="0">
                <a:solidFill>
                  <a:srgbClr val="C00000"/>
                </a:solidFill>
              </a:rPr>
              <a:t>= (m + 2) + (m + 2)i</a:t>
            </a:r>
          </a:p>
          <a:p>
            <a:endParaRPr lang="pt-BR" sz="3000" b="1" i="1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802662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92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1377057"/>
            <a:ext cx="774501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r>
              <a:rPr lang="pt-BR" sz="2800" b="1" dirty="0" smtClean="0">
                <a:solidFill>
                  <a:srgbClr val="C00000"/>
                </a:solidFill>
              </a:rPr>
              <a:t>Para que p(1 + i) = 0, a expressão “m + 2” deve ser igual a 0. Logo,</a:t>
            </a:r>
          </a:p>
          <a:p>
            <a:endParaRPr lang="pt-BR" sz="2800" b="1" i="1" dirty="0">
              <a:solidFill>
                <a:srgbClr val="C00000"/>
              </a:solidFill>
            </a:endParaRPr>
          </a:p>
          <a:p>
            <a:pPr algn="ctr"/>
            <a:r>
              <a:rPr lang="pt-BR" sz="3000" b="1" dirty="0" smtClean="0">
                <a:solidFill>
                  <a:srgbClr val="C00000"/>
                </a:solidFill>
              </a:rPr>
              <a:t>m + 2 = 0</a:t>
            </a:r>
          </a:p>
          <a:p>
            <a:pPr algn="ctr"/>
            <a:r>
              <a:rPr lang="pt-BR" sz="3000" b="1" dirty="0" smtClean="0">
                <a:solidFill>
                  <a:srgbClr val="C00000"/>
                </a:solidFill>
              </a:rPr>
              <a:t>m = –2</a:t>
            </a:r>
          </a:p>
          <a:p>
            <a:pPr algn="ctr"/>
            <a:endParaRPr lang="pt-BR" sz="3000" b="1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802662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83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3407" y="980728"/>
            <a:ext cx="774501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500" b="1" dirty="0" smtClean="0"/>
          </a:p>
          <a:p>
            <a:pPr algn="ctr"/>
            <a:endParaRPr lang="pt-BR" sz="2500" b="1" dirty="0"/>
          </a:p>
          <a:p>
            <a:pPr algn="ctr"/>
            <a:endParaRPr lang="pt-BR" sz="2500" b="1" dirty="0" smtClean="0"/>
          </a:p>
          <a:p>
            <a:pPr algn="just"/>
            <a:r>
              <a:rPr lang="pt-BR" sz="2800" b="1" dirty="0"/>
              <a:t>Num polinômio </a:t>
            </a:r>
            <a:r>
              <a:rPr lang="pt-BR" sz="2800" b="1" dirty="0" smtClean="0"/>
              <a:t>p(x) </a:t>
            </a:r>
            <a:r>
              <a:rPr lang="pt-BR" sz="2800" b="1" dirty="0"/>
              <a:t>do 3º grau, o coeficiente de x</a:t>
            </a:r>
            <a:r>
              <a:rPr lang="pt-BR" sz="2800" b="1" baseline="30000" dirty="0"/>
              <a:t>3</a:t>
            </a:r>
            <a:r>
              <a:rPr lang="pt-BR" sz="2800" b="1" dirty="0"/>
              <a:t> é 1. Se </a:t>
            </a:r>
            <a:r>
              <a:rPr lang="pt-BR" sz="2800" b="1" dirty="0" smtClean="0"/>
              <a:t>p(1) = p(2) = 0 </a:t>
            </a:r>
            <a:r>
              <a:rPr lang="pt-BR" sz="2800" b="1" dirty="0"/>
              <a:t>e </a:t>
            </a:r>
            <a:r>
              <a:rPr lang="pt-BR" sz="2800" b="1" dirty="0" smtClean="0"/>
              <a:t>p(3) = 30</a:t>
            </a:r>
            <a:r>
              <a:rPr lang="pt-BR" sz="2800" b="1" dirty="0"/>
              <a:t>, calcule o valor de </a:t>
            </a:r>
            <a:r>
              <a:rPr lang="pt-BR" sz="2800" b="1" dirty="0" smtClean="0"/>
              <a:t>p(–1).</a:t>
            </a:r>
          </a:p>
          <a:p>
            <a:pPr algn="just"/>
            <a:endParaRPr lang="pt-BR" sz="2800" b="1" dirty="0"/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Resolução:</a:t>
            </a:r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Um polinômio de grau 3 é representado por</a:t>
            </a:r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p(x) = ax³ + bx² + </a:t>
            </a:r>
            <a:r>
              <a:rPr lang="pt-BR" sz="2800" b="1" i="1" dirty="0" err="1" smtClean="0">
                <a:solidFill>
                  <a:srgbClr val="C00000"/>
                </a:solidFill>
              </a:rPr>
              <a:t>cx</a:t>
            </a:r>
            <a:r>
              <a:rPr lang="pt-BR" sz="2800" b="1" i="1" dirty="0" smtClean="0">
                <a:solidFill>
                  <a:srgbClr val="C00000"/>
                </a:solidFill>
              </a:rPr>
              <a:t> + d</a:t>
            </a:r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Na questão, sabemos que o </a:t>
            </a:r>
            <a:r>
              <a:rPr lang="pt-BR" sz="2800" b="1" i="1" dirty="0" err="1" smtClean="0">
                <a:solidFill>
                  <a:srgbClr val="C00000"/>
                </a:solidFill>
              </a:rPr>
              <a:t>coeficene</a:t>
            </a:r>
            <a:r>
              <a:rPr lang="pt-BR" sz="2800" b="1" i="1" dirty="0" smtClean="0">
                <a:solidFill>
                  <a:srgbClr val="C00000"/>
                </a:solidFill>
              </a:rPr>
              <a:t> “a” é 1.</a:t>
            </a:r>
          </a:p>
          <a:p>
            <a:pPr algn="just"/>
            <a:r>
              <a:rPr lang="pt-BR" sz="2800" b="1" i="1" dirty="0" smtClean="0">
                <a:solidFill>
                  <a:srgbClr val="C00000"/>
                </a:solidFill>
              </a:rPr>
              <a:t>Então, nosso polinômio é p(x) = x³ + bx² + </a:t>
            </a:r>
            <a:r>
              <a:rPr lang="pt-BR" sz="2800" b="1" i="1" dirty="0" err="1" smtClean="0">
                <a:solidFill>
                  <a:srgbClr val="C00000"/>
                </a:solidFill>
              </a:rPr>
              <a:t>cx</a:t>
            </a:r>
            <a:r>
              <a:rPr lang="pt-BR" sz="2800" b="1" i="1" dirty="0" smtClean="0">
                <a:solidFill>
                  <a:srgbClr val="C00000"/>
                </a:solidFill>
              </a:rPr>
              <a:t> + d</a:t>
            </a:r>
            <a:endParaRPr lang="pt-BR" sz="2800" b="1" i="1" dirty="0">
              <a:solidFill>
                <a:srgbClr val="C0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72" y="764704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25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11561" y="980728"/>
                <a:ext cx="7776864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ctr"/>
                <a:endParaRPr lang="pt-BR" sz="2500" b="1" dirty="0" smtClean="0"/>
              </a:p>
              <a:p>
                <a:pPr algn="just"/>
                <a:r>
                  <a:rPr lang="pt-BR" sz="2800" b="1" i="1" dirty="0" smtClean="0">
                    <a:solidFill>
                      <a:srgbClr val="C00000"/>
                    </a:solidFill>
                  </a:rPr>
                  <a:t>Precisamos encontrar os valores dos coeficientes b, c e d. Vamos utilizar os dados fornecidos pelo do enunciado do problema:</a:t>
                </a:r>
              </a:p>
              <a:p>
                <a:pPr algn="just"/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t-BR" sz="2800" b="1" i="1" dirty="0" smtClean="0">
                    <a:solidFill>
                      <a:srgbClr val="C00000"/>
                    </a:solidFill>
                  </a:rPr>
                  <a:t>p(1) = 0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 1³ + b.1² + c.1 + d = 0</a:t>
                </a:r>
              </a:p>
              <a:p>
                <a:pPr algn="just"/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                 1 + b + c + d = 0</a:t>
                </a:r>
              </a:p>
              <a:p>
                <a:pPr algn="just"/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       b + c + d = –1	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980728"/>
                <a:ext cx="7776864" cy="4262705"/>
              </a:xfrm>
              <a:prstGeom prst="rect">
                <a:avLst/>
              </a:prstGeom>
              <a:blipFill rotWithShape="0">
                <a:blip r:embed="rId3"/>
                <a:stretch>
                  <a:fillRect l="-1567" r="-1646" b="-3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72" y="764704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3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11561" y="980728"/>
                <a:ext cx="7776864" cy="473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just"/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t-BR" sz="2800" b="1" i="1" dirty="0" smtClean="0">
                    <a:solidFill>
                      <a:srgbClr val="C00000"/>
                    </a:solidFill>
                  </a:rPr>
                  <a:t>p(2) = 0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 2³ + b.2² + c.2 + d = 0</a:t>
                </a:r>
              </a:p>
              <a:p>
                <a:pPr algn="just"/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                 8 + 4b + 2c + d = 0</a:t>
                </a:r>
              </a:p>
              <a:p>
                <a:pPr algn="just"/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       4b + 2c + d = –8</a:t>
                </a:r>
              </a:p>
              <a:p>
                <a:pPr algn="just"/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t-BR" sz="2800" b="1" i="1" dirty="0" smtClean="0">
                    <a:solidFill>
                      <a:srgbClr val="C00000"/>
                    </a:solidFill>
                  </a:rPr>
                  <a:t>p(3)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=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30 </a:t>
                </a:r>
                <a14:m>
                  <m:oMath xmlns:m="http://schemas.openxmlformats.org/officeDocument/2006/math">
                    <m:r>
                      <a:rPr lang="pt-BR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3³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b.3²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c.3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d =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30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 27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9b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3c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d =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30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 9b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3c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d =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–27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pt-BR" sz="2800" b="1" i="1" dirty="0" smtClean="0">
                    <a:solidFill>
                      <a:srgbClr val="C00000"/>
                    </a:solidFill>
                  </a:rPr>
                  <a:t/>
                </a:r>
                <a:endParaRPr lang="pt-BR" sz="28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980728"/>
                <a:ext cx="7776864" cy="4739759"/>
              </a:xfrm>
              <a:prstGeom prst="rect">
                <a:avLst/>
              </a:prstGeom>
              <a:blipFill rotWithShape="0">
                <a:blip r:embed="rId3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72" y="764704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4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11561" y="980728"/>
                <a:ext cx="7776864" cy="3053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ctr"/>
                <a:endParaRPr lang="pt-BR" sz="2500" b="1" dirty="0" smtClean="0"/>
              </a:p>
              <a:p>
                <a:pPr algn="just"/>
                <a:r>
                  <a:rPr lang="pt-BR" sz="2800" b="1" i="1" dirty="0" smtClean="0">
                    <a:solidFill>
                      <a:srgbClr val="C00000"/>
                    </a:solidFill>
                  </a:rPr>
                  <a:t>Temos um sistema de equações com três variáveis: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= –1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+ 2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= –8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9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+ 3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pt-BR" sz="2800" b="1" dirty="0">
                                  <a:solidFill>
                                    <a:srgbClr val="C00000"/>
                                  </a:solidFill>
                                </a:rPr>
                                <m:t> = –27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980728"/>
                <a:ext cx="7776864" cy="3053015"/>
              </a:xfrm>
              <a:prstGeom prst="rect">
                <a:avLst/>
              </a:prstGeom>
              <a:blipFill rotWithShape="0">
                <a:blip r:embed="rId3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o explicativo retangular com cantos arredondados 8"/>
          <p:cNvSpPr/>
          <p:nvPr/>
        </p:nvSpPr>
        <p:spPr>
          <a:xfrm>
            <a:off x="827583" y="4309086"/>
            <a:ext cx="4352823" cy="1712201"/>
          </a:xfrm>
          <a:prstGeom prst="wedgeRoundRectCallout">
            <a:avLst>
              <a:gd name="adj1" fmla="val 76314"/>
              <a:gd name="adj2" fmla="val 3511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Aqui será preciso lembrar como resolver um sistema de equações, que você estudou no 2º ano. Para simplificarmos nossos cálculos, colocaremos apenas o resultado.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42852"/>
            <a:ext cx="1580926" cy="1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21"/>
          <p:cNvSpPr txBox="1">
            <a:spLocks noChangeArrowheads="1"/>
          </p:cNvSpPr>
          <p:nvPr/>
        </p:nvSpPr>
        <p:spPr bwMode="auto">
          <a:xfrm>
            <a:off x="5318796" y="5877484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72" y="764704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94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11560" y="980728"/>
                <a:ext cx="7776864" cy="555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ctr"/>
                <a:endParaRPr lang="pt-BR" sz="2500" b="1" dirty="0" smtClean="0"/>
              </a:p>
              <a:p>
                <a:pPr algn="ctr"/>
                <a:r>
                  <a:rPr lang="pt-BR" sz="2800" b="1" i="1" dirty="0" smtClean="0">
                    <a:solidFill>
                      <a:srgbClr val="C00000"/>
                    </a:solidFill>
                  </a:rPr>
                  <a:t>Resolvendo esse sistema encontramos as soluções:</a:t>
                </a:r>
              </a:p>
              <a:p>
                <a:pPr algn="ctr"/>
                <a:r>
                  <a:rPr lang="pt-BR" sz="2800" b="1" i="1" dirty="0">
                    <a:solidFill>
                      <a:srgbClr val="C00000"/>
                    </a:solidFill>
                  </a:rPr>
                  <a:t>b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 = 9, c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 34 e d = 24</a:t>
                </a:r>
              </a:p>
              <a:p>
                <a:pPr algn="ctr"/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pt-BR" sz="2800" b="1" i="1" dirty="0" smtClean="0">
                    <a:solidFill>
                      <a:srgbClr val="C00000"/>
                    </a:solidFill>
                  </a:rPr>
                  <a:t>Portanto, o polinômio em questão é</a:t>
                </a:r>
              </a:p>
              <a:p>
                <a:pPr algn="ctr"/>
                <a:r>
                  <a:rPr lang="pt-BR" sz="2800" b="1" i="1" dirty="0" smtClean="0">
                    <a:solidFill>
                      <a:srgbClr val="C00000"/>
                    </a:solidFill>
                  </a:rPr>
                  <a:t>p(x) = x³ + 9x²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 34 x + 24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ctr"/>
                <a:endParaRPr lang="pt-BR" sz="2800" b="1" i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pt-BR" sz="2800" b="1" i="1" dirty="0" smtClean="0">
                    <a:solidFill>
                      <a:srgbClr val="C00000"/>
                    </a:solidFill>
                  </a:rPr>
                  <a:t>Calculando o valor de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1):</a:t>
                </a:r>
              </a:p>
              <a:p>
                <a:pPr algn="ctr"/>
                <a:r>
                  <a:rPr lang="pt-BR" sz="2800" b="1" i="1" dirty="0">
                    <a:solidFill>
                      <a:srgbClr val="C00000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>
                    <a:solidFill>
                      <a:srgbClr val="C00000"/>
                    </a:solidFill>
                  </a:rPr>
                  <a:t>1)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1)³ 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9.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1)²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34.(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)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/>
                </a:r>
                <a:r>
                  <a:rPr lang="pt-BR" sz="2800" b="1" i="1" dirty="0">
                    <a:solidFill>
                      <a:srgbClr val="C00000"/>
                    </a:solidFill>
                  </a:rPr>
                  <a:t>+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24</a:t>
                </a:r>
              </a:p>
              <a:p>
                <a:pPr algn="ctr"/>
                <a:r>
                  <a:rPr lang="pt-BR" sz="2800" b="1" i="1" dirty="0">
                    <a:solidFill>
                      <a:srgbClr val="C00000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>
                    <a:solidFill>
                      <a:srgbClr val="C00000"/>
                    </a:solidFill>
                  </a:rPr>
                  <a:t>1) 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800" b="1" dirty="0">
                        <a:solidFill>
                          <a:srgbClr val="C00000"/>
                        </a:solidFill>
                      </a:rPr>
                      <m:t>–</m:t>
                    </m:r>
                  </m:oMath>
                </a14:m>
                <a:r>
                  <a:rPr lang="pt-BR" sz="2800" b="1" i="1" dirty="0" smtClean="0">
                    <a:solidFill>
                      <a:srgbClr val="C00000"/>
                    </a:solidFill>
                  </a:rPr>
                  <a:t>1 + 9 + 34 + 24 = 66</a:t>
                </a:r>
                <a:endParaRPr lang="pt-BR" sz="2800" b="1" i="1" dirty="0">
                  <a:solidFill>
                    <a:srgbClr val="C00000"/>
                  </a:solidFill>
                </a:endParaRPr>
              </a:p>
              <a:p>
                <a:pPr algn="ctr"/>
                <a:endParaRPr lang="pt-BR" sz="2800" b="1" i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7776864" cy="5555367"/>
              </a:xfrm>
              <a:prstGeom prst="rect">
                <a:avLst/>
              </a:prstGeom>
              <a:blipFill rotWithShape="0">
                <a:blip r:embed="rId3"/>
                <a:stretch>
                  <a:fillRect l="-627" r="-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72" y="764704"/>
            <a:ext cx="38712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" name="Botão de ação: Filme 3">
            <a:hlinkClick r:id="rId3" highlightClick="1"/>
          </p:cNvPr>
          <p:cNvSpPr/>
          <p:nvPr/>
        </p:nvSpPr>
        <p:spPr>
          <a:xfrm>
            <a:off x="3885275" y="3717032"/>
            <a:ext cx="1667049" cy="1080120"/>
          </a:xfrm>
          <a:prstGeom prst="actionButtonMovi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Face-gri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609" y="2463924"/>
            <a:ext cx="1315041" cy="13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retangular 11"/>
          <p:cNvSpPr/>
          <p:nvPr/>
        </p:nvSpPr>
        <p:spPr>
          <a:xfrm>
            <a:off x="2151856" y="1341132"/>
            <a:ext cx="6233207" cy="1122792"/>
          </a:xfrm>
          <a:prstGeom prst="wedgeRectCallout">
            <a:avLst>
              <a:gd name="adj1" fmla="val -54310"/>
              <a:gd name="adj2" fmla="val 77770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a typeface="Times New Roman" panose="02020603050405020304" pitchFamily="18" charset="0"/>
              </a:rPr>
              <a:t>Para aprender mais </a:t>
            </a:r>
            <a:r>
              <a:rPr lang="pt-BR" sz="2400" b="1" dirty="0" smtClean="0">
                <a:ea typeface="Times New Roman" panose="02020603050405020304" pitchFamily="18" charset="0"/>
              </a:rPr>
              <a:t>sobre coisas fundamentais dos polinômios</a:t>
            </a:r>
            <a:r>
              <a:rPr lang="pt-BR" sz="2400" b="1" dirty="0">
                <a:ea typeface="Times New Roman" panose="02020603050405020304" pitchFamily="18" charset="0"/>
              </a:rPr>
              <a:t>, assista </a:t>
            </a:r>
            <a:r>
              <a:rPr lang="pt-BR" sz="2400" b="1" dirty="0" smtClean="0">
                <a:ea typeface="Times New Roman" panose="02020603050405020304" pitchFamily="18" charset="0"/>
              </a:rPr>
              <a:t>a um </a:t>
            </a:r>
            <a:r>
              <a:rPr lang="pt-BR" sz="2400" b="1" dirty="0">
                <a:ea typeface="Times New Roman" panose="02020603050405020304" pitchFamily="18" charset="0"/>
              </a:rPr>
              <a:t>vídeo </a:t>
            </a:r>
            <a:r>
              <a:rPr lang="pt-BR" sz="2400" b="1" dirty="0" smtClean="0">
                <a:ea typeface="Times New Roman" panose="02020603050405020304" pitchFamily="18" charset="0"/>
              </a:rPr>
              <a:t>clicando no ícone abaixo.</a:t>
            </a:r>
            <a:endParaRPr lang="pt-BR" sz="2400" b="1" dirty="0">
              <a:ea typeface="Times New Roman" panose="02020603050405020304" pitchFamily="18" charset="0"/>
            </a:endParaRPr>
          </a:p>
        </p:txBody>
      </p:sp>
      <p:sp>
        <p:nvSpPr>
          <p:cNvPr id="9" name="CaixaDeTexto 21"/>
          <p:cNvSpPr txBox="1">
            <a:spLocks noChangeArrowheads="1"/>
          </p:cNvSpPr>
          <p:nvPr/>
        </p:nvSpPr>
        <p:spPr bwMode="auto">
          <a:xfrm rot="5400000">
            <a:off x="-1143314" y="2698750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CaixaDeTexto 1"/>
          <p:cNvSpPr txBox="1">
            <a:spLocks noChangeArrowheads="1"/>
          </p:cNvSpPr>
          <p:nvPr/>
        </p:nvSpPr>
        <p:spPr bwMode="auto">
          <a:xfrm>
            <a:off x="611188" y="2078324"/>
            <a:ext cx="7848600" cy="373794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sz="1150" dirty="0" smtClean="0">
                <a:cs typeface="Andalus" pitchFamily="18" charset="-78"/>
              </a:rPr>
              <a:t>BARDINE, Renan. </a:t>
            </a:r>
            <a:r>
              <a:rPr lang="pt-BR" sz="1150" b="1" dirty="0" smtClean="0"/>
              <a:t>Polinômios</a:t>
            </a:r>
            <a:r>
              <a:rPr lang="pt-BR" sz="1150" b="1" dirty="0" smtClean="0">
                <a:cs typeface="Andalus" pitchFamily="18" charset="-78"/>
              </a:rPr>
              <a:t>. </a:t>
            </a:r>
            <a:r>
              <a:rPr lang="pt-BR" sz="1150" dirty="0">
                <a:cs typeface="Andalus" pitchFamily="18" charset="-78"/>
              </a:rPr>
              <a:t>Disponível em: </a:t>
            </a:r>
            <a:r>
              <a:rPr lang="pt-BR" sz="1150" b="1" dirty="0">
                <a:cs typeface="Andalus" pitchFamily="18" charset="-78"/>
              </a:rPr>
              <a:t> </a:t>
            </a:r>
            <a:r>
              <a:rPr lang="pt-BR" sz="1150" dirty="0">
                <a:cs typeface="Andalus" pitchFamily="18" charset="-78"/>
              </a:rPr>
              <a:t>&lt;http://www.coladaweb.com/matematica/polinomios-parte-1&gt;  Acesso em 25 </a:t>
            </a:r>
            <a:r>
              <a:rPr lang="pt-BR" sz="1150" dirty="0" err="1">
                <a:cs typeface="Andalus" pitchFamily="18" charset="-78"/>
              </a:rPr>
              <a:t>jul</a:t>
            </a:r>
            <a:r>
              <a:rPr lang="pt-BR" sz="1150" dirty="0">
                <a:cs typeface="Andalus" pitchFamily="18" charset="-78"/>
              </a:rPr>
              <a:t> 2015.</a:t>
            </a:r>
          </a:p>
          <a:p>
            <a:pPr>
              <a:buClr>
                <a:schemeClr val="tx1"/>
              </a:buClr>
              <a:buNone/>
            </a:pPr>
            <a:endParaRPr lang="pt-BR" sz="1150" dirty="0">
              <a:cs typeface="Andalus" pitchFamily="18" charset="-78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sz="1150" dirty="0">
                <a:cs typeface="Andalus" pitchFamily="18" charset="-78"/>
              </a:rPr>
              <a:t>Cursinho Virtual. </a:t>
            </a:r>
            <a:r>
              <a:rPr lang="pt-BR" sz="1150" b="1" dirty="0">
                <a:cs typeface="Andalus" pitchFamily="18" charset="-78"/>
              </a:rPr>
              <a:t>Polinômios. </a:t>
            </a:r>
            <a:r>
              <a:rPr lang="pt-BR" sz="1150" dirty="0">
                <a:cs typeface="Andalus" pitchFamily="18" charset="-78"/>
              </a:rPr>
              <a:t>Disponível em: </a:t>
            </a:r>
            <a:r>
              <a:rPr lang="pt-BR" sz="1150" b="1" dirty="0">
                <a:cs typeface="Andalus" pitchFamily="18" charset="-78"/>
              </a:rPr>
              <a:t> </a:t>
            </a:r>
            <a:r>
              <a:rPr lang="pt-BR" sz="1150" dirty="0">
                <a:cs typeface="Andalus" pitchFamily="18" charset="-78"/>
              </a:rPr>
              <a:t>&lt;http://www.cursinhovirtual.com.br/Polinom/Mat03.htm&gt;  Acesso em 25 </a:t>
            </a:r>
            <a:r>
              <a:rPr lang="pt-BR" sz="1150" dirty="0" err="1">
                <a:cs typeface="Andalus" pitchFamily="18" charset="-78"/>
              </a:rPr>
              <a:t>jul</a:t>
            </a:r>
            <a:r>
              <a:rPr lang="pt-BR" sz="1150" dirty="0">
                <a:cs typeface="Andalus" pitchFamily="18" charset="-78"/>
              </a:rPr>
              <a:t> 2015.</a:t>
            </a:r>
          </a:p>
          <a:p>
            <a:pPr algn="just">
              <a:buClr>
                <a:schemeClr val="tx1"/>
              </a:buClr>
              <a:buNone/>
            </a:pPr>
            <a:endParaRPr lang="pt-BR" sz="1150" dirty="0">
              <a:cs typeface="Andalus" pitchFamily="18" charset="-78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sz="1150" dirty="0">
                <a:cs typeface="Times New Roman" pitchFamily="18" charset="0"/>
              </a:rPr>
              <a:t>IEZZI, et al. </a:t>
            </a:r>
            <a:r>
              <a:rPr lang="pt-BR" sz="1150" b="1" dirty="0">
                <a:cs typeface="Times New Roman" pitchFamily="18" charset="0"/>
              </a:rPr>
              <a:t>Matemática: Ciência e Aplicações</a:t>
            </a:r>
            <a:r>
              <a:rPr lang="pt-BR" sz="1150" dirty="0">
                <a:cs typeface="Times New Roman" pitchFamily="18" charset="0"/>
              </a:rPr>
              <a:t>. Volume 3. 7 ed. São Paulo: Saraiva, 2013.</a:t>
            </a:r>
          </a:p>
          <a:p>
            <a:pPr marL="171450" indent="-171450" algn="just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pt-BR" sz="1150" dirty="0">
              <a:cs typeface="Andalus" pitchFamily="18" charset="-78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sz="1150" dirty="0" smtClean="0">
                <a:cs typeface="Andalus" pitchFamily="18" charset="-78"/>
              </a:rPr>
              <a:t>OLIVEIRA, Gabriel Alessandro de. </a:t>
            </a:r>
            <a:r>
              <a:rPr lang="pt-BR" sz="1150" b="1" dirty="0" smtClean="0"/>
              <a:t>Raiz de um polinômio</a:t>
            </a:r>
            <a:r>
              <a:rPr lang="pt-BR" sz="1150" b="1" dirty="0" smtClean="0">
                <a:cs typeface="Andalus" pitchFamily="18" charset="-78"/>
              </a:rPr>
              <a:t>. </a:t>
            </a:r>
            <a:r>
              <a:rPr lang="pt-BR" sz="1150" dirty="0">
                <a:cs typeface="Andalus" pitchFamily="18" charset="-78"/>
              </a:rPr>
              <a:t>Disponível em: </a:t>
            </a:r>
            <a:r>
              <a:rPr lang="pt-BR" sz="1150" b="1" dirty="0">
                <a:cs typeface="Andalus" pitchFamily="18" charset="-78"/>
              </a:rPr>
              <a:t> </a:t>
            </a:r>
            <a:r>
              <a:rPr lang="pt-BR" sz="1150" dirty="0">
                <a:cs typeface="Andalus" pitchFamily="18" charset="-78"/>
              </a:rPr>
              <a:t>&lt;http://www.alunosonline.com.br/matematica/raiz-um-polinomio.html&gt;  Acesso em 25 </a:t>
            </a:r>
            <a:r>
              <a:rPr lang="pt-BR" sz="1150" dirty="0" err="1">
                <a:cs typeface="Andalus" pitchFamily="18" charset="-78"/>
              </a:rPr>
              <a:t>jul</a:t>
            </a:r>
            <a:r>
              <a:rPr lang="pt-BR" sz="1150" dirty="0">
                <a:cs typeface="Andalus" pitchFamily="18" charset="-78"/>
              </a:rPr>
              <a:t> 2015</a:t>
            </a:r>
            <a:r>
              <a:rPr lang="pt-BR" sz="1150" dirty="0" smtClean="0">
                <a:cs typeface="Andalus" pitchFamily="18" charset="-78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pt-BR" sz="1150" dirty="0" smtClean="0">
              <a:cs typeface="Andalus" pitchFamily="18" charset="-78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sz="1150" dirty="0" smtClean="0">
                <a:cs typeface="Andalus" pitchFamily="18" charset="-78"/>
              </a:rPr>
              <a:t>Portal COC Educação. </a:t>
            </a:r>
            <a:r>
              <a:rPr lang="pt-BR" sz="1150" b="1" dirty="0" smtClean="0">
                <a:cs typeface="Andalus" pitchFamily="18" charset="-78"/>
              </a:rPr>
              <a:t>Capítulo 02: Polinômios. </a:t>
            </a:r>
            <a:r>
              <a:rPr lang="pt-BR" sz="1150" dirty="0">
                <a:cs typeface="Andalus" pitchFamily="18" charset="-78"/>
              </a:rPr>
              <a:t>Disponível em: </a:t>
            </a:r>
            <a:r>
              <a:rPr lang="pt-BR" sz="1150" b="1" dirty="0">
                <a:cs typeface="Andalus" pitchFamily="18" charset="-78"/>
              </a:rPr>
              <a:t> </a:t>
            </a:r>
            <a:r>
              <a:rPr lang="pt-BR" sz="1150" dirty="0">
                <a:cs typeface="Andalus" pitchFamily="18" charset="-78"/>
              </a:rPr>
              <a:t>&lt;http://interna.coceducacao.com.br/ebook/pages/7682.htm&gt;  Acesso em 25 </a:t>
            </a:r>
            <a:r>
              <a:rPr lang="pt-BR" sz="1150" dirty="0" err="1">
                <a:cs typeface="Andalus" pitchFamily="18" charset="-78"/>
              </a:rPr>
              <a:t>jul</a:t>
            </a:r>
            <a:r>
              <a:rPr lang="pt-BR" sz="1150" dirty="0">
                <a:cs typeface="Andalus" pitchFamily="18" charset="-78"/>
              </a:rPr>
              <a:t> 2015</a:t>
            </a:r>
            <a:r>
              <a:rPr lang="pt-BR" sz="1150" dirty="0" smtClean="0">
                <a:cs typeface="Andalus" pitchFamily="18" charset="-78"/>
              </a:rPr>
              <a:t>.</a:t>
            </a:r>
            <a:endParaRPr lang="pt-BR" sz="1150" dirty="0">
              <a:cs typeface="Andalus" pitchFamily="18" charset="-78"/>
            </a:endParaRPr>
          </a:p>
          <a:p>
            <a:pPr marL="171450" indent="-1714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pt-BR" sz="1150" dirty="0" smtClean="0">
              <a:cs typeface="Andalus" pitchFamily="18" charset="-78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BR" sz="1150" dirty="0" smtClean="0">
                <a:cs typeface="Andalus" pitchFamily="18" charset="-78"/>
              </a:rPr>
              <a:t>Só Matemática. </a:t>
            </a:r>
            <a:r>
              <a:rPr lang="pt-BR" sz="1150" b="1" dirty="0" smtClean="0">
                <a:cs typeface="Andalus" pitchFamily="18" charset="-78"/>
              </a:rPr>
              <a:t>Polinômios. </a:t>
            </a:r>
            <a:r>
              <a:rPr lang="pt-BR" sz="1150" dirty="0" smtClean="0">
                <a:cs typeface="Andalus" pitchFamily="18" charset="-78"/>
              </a:rPr>
              <a:t>Disponível em: </a:t>
            </a:r>
            <a:r>
              <a:rPr lang="pt-BR" sz="1150" b="1" dirty="0" smtClean="0">
                <a:cs typeface="Andalus" pitchFamily="18" charset="-78"/>
              </a:rPr>
              <a:t> </a:t>
            </a:r>
            <a:r>
              <a:rPr lang="pt-BR" sz="1150" dirty="0">
                <a:cs typeface="Andalus" pitchFamily="18" charset="-78"/>
              </a:rPr>
              <a:t>&lt;http://www.somatematica.com.br/zips/polinomios.zip&gt;  </a:t>
            </a:r>
            <a:r>
              <a:rPr lang="pt-BR" sz="1150" dirty="0" smtClean="0">
                <a:cs typeface="Andalus" pitchFamily="18" charset="-78"/>
              </a:rPr>
              <a:t>Acesso em 25 </a:t>
            </a:r>
            <a:r>
              <a:rPr lang="pt-BR" sz="1150" dirty="0" err="1" smtClean="0">
                <a:cs typeface="Andalus" pitchFamily="18" charset="-78"/>
              </a:rPr>
              <a:t>jul</a:t>
            </a:r>
            <a:r>
              <a:rPr lang="pt-BR" sz="1150" dirty="0" smtClean="0">
                <a:cs typeface="Andalus" pitchFamily="18" charset="-78"/>
              </a:rPr>
              <a:t> 2015.</a:t>
            </a:r>
          </a:p>
          <a:p>
            <a:pPr algn="just">
              <a:buClr>
                <a:schemeClr val="tx1"/>
              </a:buClr>
              <a:buNone/>
            </a:pPr>
            <a:endParaRPr lang="pt-BR" sz="1150" dirty="0">
              <a:cs typeface="Andalus" pitchFamily="18" charset="-78"/>
            </a:endParaRPr>
          </a:p>
          <a:p>
            <a:pPr algn="just">
              <a:buNone/>
              <a:defRPr/>
            </a:pPr>
            <a:endParaRPr lang="pt-BR" sz="115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pt-BR" altLang="pt-BR" sz="1150" dirty="0"/>
          </a:p>
        </p:txBody>
      </p:sp>
      <p:sp>
        <p:nvSpPr>
          <p:cNvPr id="28677" name="AutoShape 2" descr="Shy Shoes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4" name="Retângulo 3"/>
          <p:cNvSpPr/>
          <p:nvPr/>
        </p:nvSpPr>
        <p:spPr>
          <a:xfrm>
            <a:off x="1493078" y="1104900"/>
            <a:ext cx="58705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pt-BR" altLang="pt-BR" sz="35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  <a:endParaRPr lang="pt-BR" altLang="pt-BR" sz="35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Operações envolvendo números complexos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3883998"/>
              </p:ext>
            </p:extLst>
          </p:nvPr>
        </p:nvGraphicFramePr>
        <p:xfrm>
          <a:off x="293689" y="2060848"/>
          <a:ext cx="8526784" cy="1775544"/>
        </p:xfrm>
        <a:graphic>
          <a:graphicData uri="http://schemas.openxmlformats.org/drawingml/2006/table">
            <a:tbl>
              <a:tblPr/>
              <a:tblGrid>
                <a:gridCol w="817848"/>
                <a:gridCol w="2722720"/>
                <a:gridCol w="4227382"/>
                <a:gridCol w="758834"/>
              </a:tblGrid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736">
                <a:tc>
                  <a:txBody>
                    <a:bodyPr/>
                    <a:lstStyle/>
                    <a:p>
                      <a:pPr algn="ctr"/>
                      <a:r>
                        <a:rPr lang="pt-BR" sz="1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2, 9, 10, 11, 12, 14, 15, 19, 25</a:t>
                      </a:r>
                      <a:endParaRPr lang="pt-BR" sz="1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Tango! Desktop Project / </a:t>
                      </a:r>
                      <a:r>
                        <a:rPr lang="en-US" sz="10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Public Domain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https://commons.wikimedia.org/wiki/File:Face-glasses.svg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736">
                <a:tc>
                  <a:txBody>
                    <a:bodyPr/>
                    <a:lstStyle/>
                    <a:p>
                      <a:pPr algn="ctr"/>
                      <a:r>
                        <a:rPr lang="pt-BR" sz="10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pt-BR" sz="100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Tango! Desktop Project / </a:t>
                      </a:r>
                      <a:r>
                        <a:rPr lang="en-US" sz="10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Domain</a:t>
                      </a:r>
                      <a:endParaRPr lang="pt-BR" sz="10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https://commons.wikimedia.org/wiki/File:Face-grin.svg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603033" y="1104900"/>
            <a:ext cx="365061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pt-BR" altLang="pt-BR" sz="35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IMAGENS</a:t>
            </a:r>
            <a:endParaRPr lang="pt-BR" altLang="pt-BR" sz="35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Operações envolvendo números complexos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361088"/>
                <a:ext cx="7745017" cy="367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BR" sz="2800" dirty="0" smtClean="0"/>
              </a:p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DEFINIÇÃO: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algn="just"/>
                <a:r>
                  <a:rPr lang="pt-BR" sz="2800" dirty="0" smtClean="0"/>
                  <a:t>Um polinômio na variável complexa </a:t>
                </a:r>
                <a:r>
                  <a:rPr lang="pt-BR" sz="2800" i="1" dirty="0" smtClean="0"/>
                  <a:t>x </a:t>
                </a:r>
                <a:r>
                  <a:rPr lang="pt-BR" sz="2800" dirty="0" smtClean="0"/>
                  <a:t> é uma expressão representada por:</a:t>
                </a:r>
              </a:p>
              <a:p>
                <a:pPr algn="just"/>
                <a:endParaRPr lang="pt-BR" sz="28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800" dirty="0" smtClean="0"/>
              </a:p>
              <a:p>
                <a:pPr algn="just"/>
                <a:endParaRPr lang="pt-BR" sz="2500" b="1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361088"/>
                <a:ext cx="7745017" cy="3677930"/>
              </a:xfrm>
              <a:prstGeom prst="rect">
                <a:avLst/>
              </a:prstGeom>
              <a:blipFill rotWithShape="0">
                <a:blip r:embed="rId3"/>
                <a:stretch>
                  <a:fillRect l="-2913" r="-1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830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361088"/>
                <a:ext cx="7745017" cy="4299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BR" sz="2800" dirty="0" smtClean="0"/>
              </a:p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OBSERVAÇÕES: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pt-BR" sz="2500" b="1" dirty="0" smtClean="0"/>
                  <a:t>n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BR" sz="2500" b="1" dirty="0" smtClean="0"/>
                  <a:t/>
                </a:r>
                <a:r>
                  <a:rPr lang="pt-BR" sz="2500" dirty="0" smtClean="0"/>
                  <a:t>(conjunto dos </a:t>
                </a:r>
                <a:r>
                  <a:rPr lang="pt-BR" sz="2500" b="1" dirty="0" smtClean="0"/>
                  <a:t>números naturais</a:t>
                </a:r>
                <a:r>
                  <a:rPr lang="pt-BR" sz="2500" dirty="0" smtClean="0"/>
                  <a:t>);</a:t>
                </a:r>
              </a:p>
              <a:p>
                <a:pPr algn="just"/>
                <a:endParaRPr lang="pt-BR" sz="2500" b="1" dirty="0" smtClean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pt-BR" sz="2400" b="1" i="1" dirty="0" smtClean="0">
                    <a:ea typeface="Cambria Math" panose="02040503050406030204" pitchFamily="18" charset="0"/>
                  </a:rPr>
                  <a:t>x</a:t>
                </a:r>
                <a:r>
                  <a:rPr lang="pt-BR" sz="2400" b="1" dirty="0" smtClean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pt-BR" sz="2500" b="1" dirty="0" smtClean="0"/>
                  <a:t/>
                </a:r>
                <a:r>
                  <a:rPr lang="pt-BR" sz="2500" dirty="0" smtClean="0"/>
                  <a:t>(conjunto dos </a:t>
                </a:r>
                <a:r>
                  <a:rPr lang="pt-BR" sz="2500" b="1" dirty="0" smtClean="0"/>
                  <a:t>números complexos</a:t>
                </a:r>
                <a:r>
                  <a:rPr lang="pt-BR" sz="2500" dirty="0" smtClean="0"/>
                  <a:t>);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endParaRPr lang="pt-BR" sz="2500" dirty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500" dirty="0" smtClean="0"/>
                  <a:t> são números </a:t>
                </a:r>
                <a:r>
                  <a:rPr lang="pt-BR" sz="2500" b="1" dirty="0" smtClean="0"/>
                  <a:t>complexos</a:t>
                </a:r>
                <a:r>
                  <a:rPr lang="pt-BR" sz="2500" dirty="0" smtClean="0"/>
                  <a:t>.</a:t>
                </a:r>
              </a:p>
              <a:p>
                <a:pPr algn="just"/>
                <a:endParaRPr lang="pt-BR" sz="2500" b="1" dirty="0" smtClean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endParaRPr lang="pt-BR" sz="2500" b="1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361088"/>
                <a:ext cx="7745017" cy="4299767"/>
              </a:xfrm>
              <a:prstGeom prst="rect">
                <a:avLst/>
              </a:prstGeom>
              <a:blipFill rotWithShape="0">
                <a:blip r:embed="rId3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461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361088"/>
                <a:ext cx="7745017" cy="4019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BR" sz="2800" dirty="0" smtClean="0"/>
              </a:p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OBSERVAÇÕES: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700" dirty="0" smtClean="0"/>
                  <a:t>são chamados </a:t>
                </a:r>
                <a:r>
                  <a:rPr lang="pt-BR" sz="2700" b="1" dirty="0" smtClean="0"/>
                  <a:t>coeficientes;</a:t>
                </a:r>
              </a:p>
              <a:p>
                <a:pPr algn="just"/>
                <a:endParaRPr lang="pt-BR" sz="2700" b="1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700" b="1" dirty="0" smtClean="0"/>
                  <a:t/>
                </a:r>
                <a:r>
                  <a:rPr lang="pt-BR" sz="2700" dirty="0" smtClean="0"/>
                  <a:t>são chamados</a:t>
                </a:r>
                <a:r>
                  <a:rPr lang="pt-BR" sz="2700" b="1" dirty="0" smtClean="0"/>
                  <a:t> termos.</a:t>
                </a:r>
              </a:p>
              <a:p>
                <a:pPr algn="just"/>
                <a:endParaRPr lang="pt-BR" sz="2500" b="1" dirty="0" smtClean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endParaRPr lang="pt-BR" sz="2500" b="1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361088"/>
                <a:ext cx="7745017" cy="4019305"/>
              </a:xfrm>
              <a:prstGeom prst="rect">
                <a:avLst/>
              </a:prstGeom>
              <a:blipFill rotWithShape="0">
                <a:blip r:embed="rId3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784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361088"/>
                <a:ext cx="7745017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BR" sz="2800" dirty="0" smtClean="0"/>
              </a:p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OBSERVAÇÕES: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pt-BR" sz="2500" b="1" dirty="0" smtClean="0"/>
                  <a:t>“n” é um número natural;</a:t>
                </a:r>
              </a:p>
              <a:p>
                <a:pPr algn="just"/>
                <a:endParaRPr lang="pt-BR" sz="2500" b="1" dirty="0" smtClean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pt-BR" sz="2400" i="1" dirty="0" smtClean="0">
                    <a:ea typeface="Cambria Math" panose="02040503050406030204" pitchFamily="18" charset="0"/>
                  </a:rPr>
                  <a:t>x</a:t>
                </a:r>
                <a:r>
                  <a:rPr lang="pt-BR" sz="2400" dirty="0" smtClean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pt-BR" sz="2500" b="1" dirty="0" smtClean="0"/>
                  <a:t> (conjunto dos números complexos).</a:t>
                </a:r>
              </a:p>
              <a:p>
                <a:pPr algn="just"/>
                <a:endParaRPr lang="pt-BR" sz="2500" b="1" dirty="0" smtClean="0"/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endParaRPr lang="pt-BR" sz="2500" b="1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361088"/>
                <a:ext cx="7745017" cy="3493264"/>
              </a:xfrm>
              <a:prstGeom prst="rect">
                <a:avLst/>
              </a:prstGeom>
              <a:blipFill rotWithShape="0">
                <a:blip r:embed="rId3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88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836712"/>
                <a:ext cx="7745017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pt-BR" sz="2800" dirty="0" smtClean="0"/>
              </a:p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FUNÇÃO POLINOMIAL: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algn="ctr"/>
                <a:r>
                  <a:rPr lang="pt-BR" sz="2800" dirty="0"/>
                  <a:t>Consideremos uma </a:t>
                </a:r>
                <a:r>
                  <a:rPr lang="pt-BR" sz="2800" dirty="0" smtClean="0"/>
                  <a:t>função f: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pt-BR" sz="2800" dirty="0" smtClean="0"/>
                  <a:t>, em que a cada </a:t>
                </a:r>
                <a:r>
                  <a:rPr lang="pt-BR" sz="2800" i="1" dirty="0">
                    <a:ea typeface="Cambria Math" panose="02040503050406030204" pitchFamily="18" charset="0"/>
                  </a:rPr>
                  <a:t>x</a:t>
                </a:r>
                <a:r>
                  <a:rPr lang="pt-BR" sz="28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pt-BR" sz="2800" dirty="0" smtClean="0"/>
                  <a:t> associa o polinômio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800" dirty="0" smtClean="0"/>
              </a:p>
              <a:p>
                <a:pPr algn="just"/>
                <a:endParaRPr lang="pt-BR" sz="2800" dirty="0"/>
              </a:p>
              <a:p>
                <a:pPr algn="ctr"/>
                <a:r>
                  <a:rPr lang="pt-BR" sz="2800" dirty="0" smtClean="0"/>
                  <a:t>Ou seja,</a:t>
                </a:r>
              </a:p>
              <a:p>
                <a:pPr algn="ctr"/>
                <a:r>
                  <a:rPr lang="pt-BR" sz="2800" dirty="0" smtClean="0"/>
                  <a:t>f(x)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 smtClean="0"/>
                  <a:t>.</a:t>
                </a:r>
              </a:p>
              <a:p>
                <a:pPr algn="ctr"/>
                <a:endParaRPr lang="pt-BR" sz="2800" dirty="0"/>
              </a:p>
              <a:p>
                <a:pPr algn="ctr"/>
                <a:r>
                  <a:rPr lang="pt-BR" sz="2800" dirty="0" smtClean="0"/>
                  <a:t>A função </a:t>
                </a:r>
                <a:r>
                  <a:rPr lang="pt-BR" sz="2800" i="1" dirty="0" smtClean="0"/>
                  <a:t>f</a:t>
                </a:r>
                <a:r>
                  <a:rPr lang="pt-BR" sz="2800" dirty="0" smtClean="0"/>
                  <a:t> recebe o nome de </a:t>
                </a:r>
                <a:r>
                  <a:rPr lang="pt-BR" sz="2800" b="1" dirty="0" smtClean="0"/>
                  <a:t>função polinomial</a:t>
                </a:r>
                <a:r>
                  <a:rPr lang="pt-BR" sz="2800" dirty="0" smtClean="0"/>
                  <a:t>.</a:t>
                </a:r>
              </a:p>
              <a:p>
                <a:pPr algn="just"/>
                <a:endParaRPr lang="pt-BR" sz="2500" b="1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836712"/>
                <a:ext cx="7745017" cy="5401479"/>
              </a:xfrm>
              <a:prstGeom prst="rect">
                <a:avLst/>
              </a:prstGeom>
              <a:blipFill rotWithShape="0">
                <a:blip r:embed="rId3"/>
                <a:stretch>
                  <a:fillRect l="-2913" r="-1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739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838155"/>
                <a:ext cx="7961041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4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VALOR NUMÉRICO:</a:t>
                </a:r>
                <a:endParaRPr lang="pt-BR" sz="40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pt-BR" sz="2800" dirty="0"/>
              </a:p>
              <a:p>
                <a:pPr algn="ctr"/>
                <a:r>
                  <a:rPr lang="pt-BR" sz="2800" dirty="0" smtClean="0"/>
                  <a:t>Tendo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pt-BR" sz="2800" dirty="0" smtClean="0"/>
                  <a:t> e </a:t>
                </a:r>
                <a:r>
                  <a:rPr lang="pt-BR" sz="2800" i="1" dirty="0" smtClean="0"/>
                  <a:t>p </a:t>
                </a:r>
                <a:r>
                  <a:rPr lang="pt-BR" sz="2800" dirty="0" smtClean="0"/>
                  <a:t>o polinômio definido por</a:t>
                </a:r>
                <a:endParaRPr lang="pt-BR" sz="2800" dirty="0" smtClean="0"/>
              </a:p>
              <a:p>
                <a:pPr algn="ctr"/>
                <a:r>
                  <a:rPr lang="pt-BR" sz="2800" dirty="0"/>
                  <a:t>p</a:t>
                </a:r>
                <a:r>
                  <a:rPr lang="pt-BR" sz="2800" dirty="0" smtClean="0"/>
                  <a:t>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sz="2800" dirty="0" smtClean="0"/>
              </a:p>
              <a:p>
                <a:pPr algn="ctr"/>
                <a:endParaRPr lang="pt-BR" sz="2800" dirty="0" smtClean="0"/>
              </a:p>
              <a:p>
                <a:pPr algn="ctr"/>
                <a:r>
                  <a:rPr lang="pt-BR" sz="2800" dirty="0"/>
                  <a:t>o</a:t>
                </a:r>
                <a:r>
                  <a:rPr lang="pt-BR" sz="2800" dirty="0" smtClean="0"/>
                  <a:t> valor numérico de </a:t>
                </a:r>
                <a:r>
                  <a:rPr lang="pt-BR" sz="2800" i="1" dirty="0" smtClean="0"/>
                  <a:t>p em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 smtClean="0"/>
                  <a:t> corresponde ao número complexo que é obtido quando realizamos a substituição de </a:t>
                </a:r>
                <a:r>
                  <a:rPr lang="pt-BR" sz="2800" i="1" dirty="0" smtClean="0"/>
                  <a:t>x</a:t>
                </a:r>
                <a:r>
                  <a:rPr lang="pt-BR" sz="2800" dirty="0" smtClean="0"/>
                  <a:t> por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 smtClean="0"/>
                  <a:t> e efetuamos as operações necessárias.</a:t>
                </a:r>
              </a:p>
              <a:p>
                <a:pPr algn="ctr"/>
                <a:endParaRPr lang="pt-BR" sz="2800" dirty="0"/>
              </a:p>
              <a:p>
                <a:pPr algn="ctr"/>
                <a:r>
                  <a:rPr lang="pt-BR" sz="2800" dirty="0"/>
                  <a:t>Ou seja</a:t>
                </a:r>
                <a:r>
                  <a:rPr lang="pt-BR" sz="2800" dirty="0" smtClean="0"/>
                  <a:t>,</a:t>
                </a:r>
                <a:endParaRPr lang="pt-BR" sz="2800" dirty="0"/>
              </a:p>
              <a:p>
                <a:pPr algn="ctr"/>
                <a:r>
                  <a:rPr lang="pt-BR" sz="2800" dirty="0"/>
                  <a:t>p(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= </a:t>
                </a:r>
                <a:r>
                  <a:rPr lang="pt-BR" sz="2800" dirty="0" smtClean="0"/>
                  <a:t>0</a:t>
                </a:r>
                <a:endParaRPr lang="pt-BR" sz="28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838155"/>
                <a:ext cx="7961041" cy="5447645"/>
              </a:xfrm>
              <a:prstGeom prst="rect">
                <a:avLst/>
              </a:prstGeom>
              <a:blipFill rotWithShape="0">
                <a:blip r:embed="rId3"/>
                <a:stretch>
                  <a:fillRect l="-2835" t="-2125" r="-1379" b="-2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671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tângulo 3"/>
          <p:cNvSpPr>
            <a:spLocks noChangeArrowheads="1"/>
          </p:cNvSpPr>
          <p:nvPr/>
        </p:nvSpPr>
        <p:spPr bwMode="auto">
          <a:xfrm>
            <a:off x="163513" y="1001713"/>
            <a:ext cx="3976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3" name="CaixaDeTexto 6"/>
          <p:cNvSpPr txBox="1">
            <a:spLocks noChangeArrowheads="1"/>
          </p:cNvSpPr>
          <p:nvPr/>
        </p:nvSpPr>
        <p:spPr bwMode="auto">
          <a:xfrm>
            <a:off x="107504" y="66690"/>
            <a:ext cx="55165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500" b="1" dirty="0">
                <a:solidFill>
                  <a:schemeClr val="bg1"/>
                </a:solidFill>
              </a:rPr>
              <a:t>Matemática, 3º Ano do Ensino Médio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500" i="1" dirty="0">
                <a:solidFill>
                  <a:schemeClr val="bg1"/>
                </a:solidFill>
              </a:rPr>
              <a:t>Raiz de um polinômio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4104" name="Retângulo 4"/>
          <p:cNvSpPr>
            <a:spLocks noChangeArrowheads="1"/>
          </p:cNvSpPr>
          <p:nvPr/>
        </p:nvSpPr>
        <p:spPr bwMode="auto">
          <a:xfrm>
            <a:off x="4140200" y="1649413"/>
            <a:ext cx="30210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Existem algumas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maneiras de analisarmos esses resultados: as medidas de tendência central.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p:sp>
        <p:nvSpPr>
          <p:cNvPr id="4106" name="Retângulo 6"/>
          <p:cNvSpPr>
            <a:spLocks noChangeArrowheads="1"/>
          </p:cNvSpPr>
          <p:nvPr/>
        </p:nvSpPr>
        <p:spPr bwMode="auto">
          <a:xfrm>
            <a:off x="5014913" y="1397000"/>
            <a:ext cx="3949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Ela é um ramo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importantíssimo da Matemática, onde representamos as informações de uma pesquisa por meio de tabelas e gráficos.</a:t>
            </a:r>
            <a:endParaRPr lang="pt-BR" altLang="pt-BR" sz="2100" i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643407" y="1215420"/>
                <a:ext cx="7745017" cy="481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2500" b="1" dirty="0" smtClean="0"/>
              </a:p>
              <a:p>
                <a:pPr algn="ctr"/>
                <a:endParaRPr lang="pt-BR" sz="2500" b="1" dirty="0"/>
              </a:p>
              <a:p>
                <a:pPr algn="ctr"/>
                <a:endParaRPr lang="pt-BR" sz="2500" b="1" dirty="0" smtClean="0"/>
              </a:p>
              <a:p>
                <a:pPr algn="just"/>
                <a:r>
                  <a:rPr lang="pt-BR" sz="3000" b="1" dirty="0" smtClean="0"/>
                  <a:t>Seja o polinômio p(x) = 3x³ + x² – 5x + 1.</a:t>
                </a:r>
              </a:p>
              <a:p>
                <a:pPr algn="just"/>
                <a:r>
                  <a:rPr lang="pt-BR" sz="3000" b="1" dirty="0" smtClean="0"/>
                  <a:t>Vamos calcular seus valores numéricos para:</a:t>
                </a:r>
              </a:p>
              <a:p>
                <a:pPr algn="just"/>
                <a:r>
                  <a:rPr lang="pt-BR" sz="3000" b="1" dirty="0" smtClean="0"/>
                  <a:t>a) x = 2</a:t>
                </a:r>
                <a:endParaRPr lang="pt-BR" sz="3000" b="1" dirty="0" smtClean="0"/>
              </a:p>
              <a:p>
                <a:pPr algn="ctr"/>
                <a:endParaRPr lang="pt-BR" sz="2000" b="1" dirty="0" smtClean="0"/>
              </a:p>
              <a:p>
                <a:r>
                  <a:rPr lang="pt-BR" sz="2800" b="1" i="1" dirty="0" smtClean="0">
                    <a:solidFill>
                      <a:srgbClr val="C00000"/>
                    </a:solidFill>
                  </a:rPr>
                  <a:t>Res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olução</a:t>
                </a:r>
                <a:r>
                  <a:rPr lang="pt-BR" sz="2800" b="1" i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pt-BR" sz="2800" b="1" dirty="0">
                    <a:solidFill>
                      <a:srgbClr val="C00000"/>
                    </a:solidFill>
                  </a:rPr>
                  <a:t>p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(2) = </a:t>
                </a:r>
                <a:r>
                  <a:rPr lang="pt-BR" sz="2800" b="1" dirty="0" smtClean="0">
                    <a:solidFill>
                      <a:srgbClr val="C0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800" b="1" dirty="0" smtClean="0">
                    <a:solidFill>
                      <a:srgbClr val="C00000"/>
                    </a:solidFill>
                  </a:rPr>
                  <a:t>2³ + 2² – 5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800" b="1" dirty="0" smtClean="0">
                    <a:solidFill>
                      <a:srgbClr val="C00000"/>
                    </a:solidFill>
                  </a:rPr>
                  <a:t>2 + 1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p(2) = 24 + 4 – 10 + 1</a:t>
                </a:r>
              </a:p>
              <a:p>
                <a:r>
                  <a:rPr lang="pt-BR" sz="2800" b="1" dirty="0" smtClean="0">
                    <a:solidFill>
                      <a:srgbClr val="C00000"/>
                    </a:solidFill>
                  </a:rPr>
                  <a:t>p(2) = 19</a:t>
                </a: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7" y="1215420"/>
                <a:ext cx="7745017" cy="4816703"/>
              </a:xfrm>
              <a:prstGeom prst="rect">
                <a:avLst/>
              </a:prstGeom>
              <a:blipFill rotWithShape="0">
                <a:blip r:embed="rId3"/>
                <a:stretch>
                  <a:fillRect l="-18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368" y="822106"/>
            <a:ext cx="3871296" cy="1402202"/>
          </a:xfrm>
          <a:prstGeom prst="rect">
            <a:avLst/>
          </a:prstGeom>
        </p:spPr>
      </p:pic>
      <p:sp>
        <p:nvSpPr>
          <p:cNvPr id="10" name="Texto explicativo retangular com cantos arredondados 9"/>
          <p:cNvSpPr/>
          <p:nvPr/>
        </p:nvSpPr>
        <p:spPr>
          <a:xfrm>
            <a:off x="5041945" y="3742759"/>
            <a:ext cx="2170373" cy="798403"/>
          </a:xfrm>
          <a:prstGeom prst="wedgeRoundRectCallout">
            <a:avLst>
              <a:gd name="adj1" fmla="val 75110"/>
              <a:gd name="adj2" fmla="val 61294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Basta trocarmos </a:t>
            </a:r>
            <a:r>
              <a:rPr lang="pt-BR" sz="2200" b="1" i="1" dirty="0" smtClean="0"/>
              <a:t>x</a:t>
            </a:r>
            <a:r>
              <a:rPr lang="pt-BR" sz="2200" b="1" dirty="0" smtClean="0"/>
              <a:t> por 2.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Thumbnail for version as of 12:55, 2 October 20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5286" y="4568636"/>
            <a:ext cx="1580926" cy="15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21"/>
          <p:cNvSpPr txBox="1">
            <a:spLocks noChangeArrowheads="1"/>
          </p:cNvSpPr>
          <p:nvPr/>
        </p:nvSpPr>
        <p:spPr bwMode="auto">
          <a:xfrm rot="16200000">
            <a:off x="7181960" y="4445605"/>
            <a:ext cx="339407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000" dirty="0" smtClean="0">
                <a:latin typeface="+mj-lt"/>
              </a:rPr>
              <a:t>Imagem: Tango! Desktop Project / </a:t>
            </a:r>
            <a:r>
              <a:rPr lang="en-US" altLang="pt-BR" sz="1000" dirty="0" smtClean="0">
                <a:latin typeface="+mj-lt"/>
              </a:rPr>
              <a:t>Public Domain</a:t>
            </a:r>
            <a:endParaRPr lang="pt-BR" altLang="pt-BR" sz="1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1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1874</Words>
  <Application>Microsoft Office PowerPoint</Application>
  <PresentationFormat>Apresentação na tela (4:3)</PresentationFormat>
  <Paragraphs>281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165</cp:revision>
  <dcterms:created xsi:type="dcterms:W3CDTF">2015-04-17T18:03:36Z</dcterms:created>
  <dcterms:modified xsi:type="dcterms:W3CDTF">2015-10-06T15:36:53Z</dcterms:modified>
</cp:coreProperties>
</file>