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29"/>
  </p:notesMasterIdLst>
  <p:sldIdLst>
    <p:sldId id="282" r:id="rId4"/>
    <p:sldId id="261" r:id="rId5"/>
    <p:sldId id="258" r:id="rId6"/>
    <p:sldId id="259" r:id="rId7"/>
    <p:sldId id="283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660"/>
  </p:normalViewPr>
  <p:slideViewPr>
    <p:cSldViewPr>
      <p:cViewPr varScale="1">
        <p:scale>
          <a:sx n="87" d="100"/>
          <a:sy n="87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598CEC-09C7-4530-B117-9B0D9F33DE8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FC6624E-DECF-4992-93D5-9F90E4E42F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35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4A6D48-D3EA-426F-9440-69AADA72B06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45B4F-D28A-448F-AE4E-1A1DE6FE5AB8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B97CE-578B-4EC8-9529-AAF517EE3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040C0-5AF5-4E77-A9DC-B860111EC690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2EF3-5C3D-41D0-A32A-9D29F1CEB2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A0398-4C1F-4B36-8040-9DCFBF0EA9E3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8F0DA-3C3E-4378-AE38-1A1D472745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6313C-76D9-4DFD-A8F1-F56197E2E368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3E29-6B86-45AF-8B29-6905796CEE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4DB51-842D-47F2-B6FD-A95844C6C9F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54C14-7F0C-44D3-AA80-4B73A94030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18FA6-3837-4124-A725-D9F8353B7C6B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F7A83-35CC-46C5-A21F-CDE4F75339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D30D5-31C6-452E-9963-AD805AA56CD4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9D8E6-4F39-4B8E-BFC7-8A99C911BE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4F277-8DA9-4F5A-82EC-4750E13B79C9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003FC-2CAE-4515-97E9-CE3AE64809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C6CC-269C-49EB-B0FB-4E2BDD35A051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3E80-9CA9-404D-BEE7-6F3B827CDF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0C14-1422-4F9B-AC58-74A02FF86E55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41E7-17B7-4C0F-B014-4A06074327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687AA-13E3-4405-ACDD-63D032677900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25393-31A7-43C2-BDCB-C0105588B7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C6E4-1DA0-4079-84C9-B1D3CA87D92E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E1015-F7EF-42D9-A2CD-4225BF6A5B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FEB30-5E46-43B2-BBAF-A47EDF117049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6340-413C-4D1A-9B4E-E61CE93842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6958-DC55-4E6B-A600-B03726E4D6D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75A8-9606-4423-B7EC-B86D24FA37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3E6C-1FDE-474F-B21F-22B74D1D0059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47605-4964-4F58-AB5E-84DAF01E5B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84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73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55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78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15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41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7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C4F57-EB6F-4E2C-B9EF-8CB71BC8AB64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C327C-84B7-458A-B44A-4A8392F8B9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52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61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6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0EDB0-7D41-4D9D-A762-4D99CD2BB626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34152-D528-430A-AD1E-93579F6942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14D10-6F6A-4023-9236-AE2D26F6C0D3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C69C-9227-4248-9783-0EBA5973DF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C5D5-5133-4503-A842-24A27D36540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5A6ED-B330-4EF5-AD1D-6518F4E2AA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F27B-1063-471B-9921-325F0357B69F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D75C2-C5C8-451E-9EAF-A5AE2F19E6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EC492-E162-41D8-828A-355C48D24A3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48A8C-38D3-4D79-82D0-97B8234212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0E4CE-72D0-4E5B-AFAB-C61A330C57CD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EEFC0-2CE9-4955-9185-7CA10CBBF9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F9B528-2537-47C9-A050-DFFCBBEDB3C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ACE31D-C188-44B2-8DE8-93EE9F07CF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301F09-4A36-479E-9E99-FDA58B99DEF2}" type="datetimeFigureOut">
              <a:rPr lang="pt-BR"/>
              <a:pPr>
                <a:defRPr/>
              </a:pPr>
              <a:t>26/11/2012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7BCCDE-23E9-4945-949B-0F4A8CD14D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73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0583"/>
            <a:ext cx="91439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Ensino Médio,  3º Ano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Representação geométrica </a:t>
            </a:r>
            <a:endParaRPr lang="pt-BR" sz="24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dos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números complexos</a:t>
            </a:r>
          </a:p>
        </p:txBody>
      </p:sp>
    </p:spTree>
    <p:extLst>
      <p:ext uri="{BB962C8B-B14F-4D97-AF65-F5344CB8AC3E}">
        <p14:creationId xmlns:p14="http://schemas.microsoft.com/office/powerpoint/2010/main" val="336216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84313"/>
            <a:ext cx="748982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u="sng" dirty="0"/>
              <a:t>Módulo de um número complexo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O módulo de z = a + bi, indicado por |z| ou </a:t>
            </a:r>
            <a:r>
              <a:rPr lang="el-GR" sz="2000" dirty="0"/>
              <a:t>ρ</a:t>
            </a:r>
            <a:r>
              <a:rPr lang="pt-BR" sz="2000" dirty="0"/>
              <a:t>, é o módulo do vetor que o representa, ou seja, é a distância da origem </a:t>
            </a:r>
            <a:r>
              <a:rPr lang="pt-BR" sz="2000" dirty="0" smtClean="0"/>
              <a:t>O (</a:t>
            </a:r>
            <a:r>
              <a:rPr lang="pt-BR" sz="2000" dirty="0"/>
              <a:t>0, 0) ao ponto </a:t>
            </a:r>
            <a:r>
              <a:rPr lang="pt-BR" sz="2000" dirty="0" smtClean="0"/>
              <a:t>P (</a:t>
            </a:r>
            <a:r>
              <a:rPr lang="pt-BR" sz="2000" dirty="0"/>
              <a:t>a, b).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Assim, com base no teorema de Pitágoras, temos:</a:t>
            </a:r>
          </a:p>
          <a:p>
            <a:pPr algn="ctr">
              <a:lnSpc>
                <a:spcPct val="150000"/>
              </a:lnSpc>
            </a:pPr>
            <a:r>
              <a:rPr lang="pt-BR" sz="2000" dirty="0"/>
              <a:t>|z| = </a:t>
            </a:r>
            <a:r>
              <a:rPr lang="el-GR" sz="2000" dirty="0"/>
              <a:t>ρ</a:t>
            </a:r>
            <a:r>
              <a:rPr lang="pt-BR" sz="2000" dirty="0"/>
              <a:t> =               .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3" y="4508500"/>
            <a:ext cx="8985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12875"/>
            <a:ext cx="74898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Exemplos: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 módulo do número complexo z</a:t>
            </a:r>
            <a:r>
              <a:rPr lang="pt-BR" sz="2000" baseline="-25000" dirty="0"/>
              <a:t>1</a:t>
            </a:r>
            <a:r>
              <a:rPr lang="pt-BR" sz="2000" dirty="0"/>
              <a:t> = 3 – 4i é: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|z| =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|z| = 5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 módulo do número complexo z</a:t>
            </a:r>
            <a:r>
              <a:rPr lang="pt-BR" sz="2000" baseline="-25000" dirty="0"/>
              <a:t>2</a:t>
            </a:r>
            <a:r>
              <a:rPr lang="pt-BR" sz="2000" dirty="0"/>
              <a:t> = 5 + 12i é: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|z| = 13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259" y="2314575"/>
            <a:ext cx="11525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135" y="2881313"/>
            <a:ext cx="9366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4887" y="3294063"/>
            <a:ext cx="50482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4404" y="4652963"/>
            <a:ext cx="1195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9128" y="5157788"/>
            <a:ext cx="14366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55390" y="5589588"/>
            <a:ext cx="6683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628775"/>
            <a:ext cx="748982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u="sng" dirty="0"/>
              <a:t>Argumento de um número complexo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O vetor representativo de um número complexo formará com o eixo real um ângulo </a:t>
            </a:r>
            <a:r>
              <a:rPr lang="el-GR" sz="2000" dirty="0"/>
              <a:t>θ</a:t>
            </a:r>
            <a:r>
              <a:rPr lang="pt-BR" sz="2000" dirty="0"/>
              <a:t> (0 ≤ </a:t>
            </a:r>
            <a:r>
              <a:rPr lang="el-GR" sz="2000" dirty="0"/>
              <a:t>θ</a:t>
            </a:r>
            <a:r>
              <a:rPr lang="pt-BR" sz="2000" dirty="0"/>
              <a:t> &lt; 2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 dirty="0"/>
              <a:t>) que medido no sentido anti-horário indicará o sentido do vetor.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Para um número complexo não nulo z, o ângulo </a:t>
            </a:r>
            <a:r>
              <a:rPr lang="el-GR" sz="2000" dirty="0"/>
              <a:t>θ</a:t>
            </a:r>
            <a:r>
              <a:rPr lang="pt-BR" sz="2000" dirty="0"/>
              <a:t> é chamado de argumento de z, e é indicado por </a:t>
            </a:r>
            <a:r>
              <a:rPr lang="pt-BR" sz="2000" dirty="0" err="1" smtClean="0"/>
              <a:t>arg</a:t>
            </a:r>
            <a:r>
              <a:rPr lang="pt-BR" sz="2000" dirty="0" smtClean="0"/>
              <a:t> (</a:t>
            </a:r>
            <a:r>
              <a:rPr lang="pt-BR" sz="2000" dirty="0"/>
              <a:t>z).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3141663"/>
            <a:ext cx="7489825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Analisando o triângulo OAP da figura anterior, constatamos que:</a:t>
            </a:r>
          </a:p>
          <a:p>
            <a:pPr algn="just">
              <a:lnSpc>
                <a:spcPct val="150000"/>
              </a:lnSpc>
            </a:pPr>
            <a:r>
              <a:rPr lang="el-GR" sz="2000" dirty="0"/>
              <a:t>θ</a:t>
            </a:r>
            <a:r>
              <a:rPr lang="pt-BR" sz="2000" dirty="0"/>
              <a:t> é o ângulo cujo: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000" dirty="0"/>
              <a:t> </a:t>
            </a:r>
            <a:r>
              <a:rPr lang="pt-BR" sz="2000" dirty="0" err="1"/>
              <a:t>sen</a:t>
            </a:r>
            <a:r>
              <a:rPr lang="pt-BR" sz="2000" dirty="0"/>
              <a:t> </a:t>
            </a:r>
            <a:r>
              <a:rPr lang="el-GR" sz="2000" dirty="0"/>
              <a:t>θ</a:t>
            </a:r>
            <a:r>
              <a:rPr lang="pt-BR" sz="2000" dirty="0"/>
              <a:t> = </a:t>
            </a:r>
            <a:r>
              <a:rPr lang="pt-BR" sz="2000" u="sng" dirty="0"/>
              <a:t> b </a:t>
            </a:r>
            <a:r>
              <a:rPr lang="pt-BR" sz="2000" dirty="0"/>
              <a:t> 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            |z|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000" dirty="0"/>
              <a:t> </a:t>
            </a:r>
            <a:r>
              <a:rPr lang="pt-BR" sz="2000" dirty="0" err="1"/>
              <a:t>cos</a:t>
            </a:r>
            <a:r>
              <a:rPr lang="pt-BR" sz="2000" dirty="0"/>
              <a:t> </a:t>
            </a:r>
            <a:r>
              <a:rPr lang="el-GR" sz="2000" dirty="0"/>
              <a:t>θ</a:t>
            </a:r>
            <a:r>
              <a:rPr lang="pt-BR" sz="2000" dirty="0"/>
              <a:t> = </a:t>
            </a:r>
            <a:r>
              <a:rPr lang="pt-BR" sz="2000" u="sng" dirty="0"/>
              <a:t> a </a:t>
            </a:r>
            <a:r>
              <a:rPr lang="pt-BR" sz="2000" dirty="0"/>
              <a:t> 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           |z|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Com 0 ≤ </a:t>
            </a:r>
            <a:r>
              <a:rPr lang="el-GR" sz="2000" dirty="0"/>
              <a:t>θ</a:t>
            </a:r>
            <a:r>
              <a:rPr lang="pt-BR" sz="2000" dirty="0"/>
              <a:t> &lt; 2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π</a:t>
            </a:r>
            <a:endParaRPr lang="pt-BR" sz="2000" dirty="0"/>
          </a:p>
        </p:txBody>
      </p:sp>
      <p:grpSp>
        <p:nvGrpSpPr>
          <p:cNvPr id="5" name="Grupo 4"/>
          <p:cNvGrpSpPr/>
          <p:nvPr/>
        </p:nvGrpSpPr>
        <p:grpSpPr>
          <a:xfrm>
            <a:off x="3275856" y="1042863"/>
            <a:ext cx="2107546" cy="2147084"/>
            <a:chOff x="3275856" y="1042863"/>
            <a:chExt cx="2107546" cy="2147084"/>
          </a:xfrm>
        </p:grpSpPr>
        <p:cxnSp>
          <p:nvCxnSpPr>
            <p:cNvPr id="6" name="Conector de seta reta 5"/>
            <p:cNvCxnSpPr/>
            <p:nvPr/>
          </p:nvCxnSpPr>
          <p:spPr>
            <a:xfrm flipV="1">
              <a:off x="3635896" y="1124744"/>
              <a:ext cx="0" cy="20652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3275856" y="2829907"/>
              <a:ext cx="19442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orma livre 7"/>
            <p:cNvSpPr/>
            <p:nvPr/>
          </p:nvSpPr>
          <p:spPr>
            <a:xfrm>
              <a:off x="3593433" y="1484784"/>
              <a:ext cx="1096209" cy="1408269"/>
            </a:xfrm>
            <a:custGeom>
              <a:avLst/>
              <a:gdLst>
                <a:gd name="connsiteX0" fmla="*/ 0 w 1085515"/>
                <a:gd name="connsiteY0" fmla="*/ 0 h 855579"/>
                <a:gd name="connsiteX1" fmla="*/ 1085515 w 1085515"/>
                <a:gd name="connsiteY1" fmla="*/ 0 h 855579"/>
                <a:gd name="connsiteX2" fmla="*/ 1085515 w 1085515"/>
                <a:gd name="connsiteY2" fmla="*/ 855579 h 855579"/>
                <a:gd name="connsiteX0" fmla="*/ 0 w 1090862"/>
                <a:gd name="connsiteY0" fmla="*/ 0 h 903705"/>
                <a:gd name="connsiteX1" fmla="*/ 1085515 w 1090862"/>
                <a:gd name="connsiteY1" fmla="*/ 0 h 903705"/>
                <a:gd name="connsiteX2" fmla="*/ 1090862 w 1090862"/>
                <a:gd name="connsiteY2" fmla="*/ 903705 h 903705"/>
                <a:gd name="connsiteX0" fmla="*/ 0 w 1096209"/>
                <a:gd name="connsiteY0" fmla="*/ 0 h 876968"/>
                <a:gd name="connsiteX1" fmla="*/ 1085515 w 1096209"/>
                <a:gd name="connsiteY1" fmla="*/ 0 h 876968"/>
                <a:gd name="connsiteX2" fmla="*/ 1096209 w 1096209"/>
                <a:gd name="connsiteY2" fmla="*/ 876968 h 8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209" h="876968">
                  <a:moveTo>
                    <a:pt x="0" y="0"/>
                  </a:moveTo>
                  <a:lnTo>
                    <a:pt x="1085515" y="0"/>
                  </a:lnTo>
                  <a:cubicBezTo>
                    <a:pt x="1087297" y="301235"/>
                    <a:pt x="1094427" y="575733"/>
                    <a:pt x="1096209" y="8769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351844" y="18621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b</a:t>
              </a:r>
              <a:endParaRPr lang="pt-BR" sz="14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499992" y="28404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69506" y="2829907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Re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716753" y="1324042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P</a:t>
              </a:r>
              <a:endParaRPr lang="pt-BR" sz="14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635896" y="104286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 smtClean="0"/>
                <a:t>Im</a:t>
              </a:r>
              <a:endParaRPr lang="pt-BR" sz="1400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4650793" y="1455070"/>
              <a:ext cx="59427" cy="594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351844" y="282990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V="1">
              <a:off x="3635896" y="1514497"/>
              <a:ext cx="1006122" cy="131541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rma livre 16"/>
            <p:cNvSpPr/>
            <p:nvPr/>
          </p:nvSpPr>
          <p:spPr>
            <a:xfrm>
              <a:off x="3870824" y="2534077"/>
              <a:ext cx="173384" cy="291132"/>
            </a:xfrm>
            <a:custGeom>
              <a:avLst/>
              <a:gdLst>
                <a:gd name="connsiteX0" fmla="*/ 0 w 172219"/>
                <a:gd name="connsiteY0" fmla="*/ 0 h 291132"/>
                <a:gd name="connsiteX1" fmla="*/ 172219 w 172219"/>
                <a:gd name="connsiteY1" fmla="*/ 291132 h 291132"/>
                <a:gd name="connsiteX2" fmla="*/ 172219 w 172219"/>
                <a:gd name="connsiteY2" fmla="*/ 291132 h 291132"/>
                <a:gd name="connsiteX0" fmla="*/ 0 w 172219"/>
                <a:gd name="connsiteY0" fmla="*/ 0 h 291132"/>
                <a:gd name="connsiteX1" fmla="*/ 172219 w 172219"/>
                <a:gd name="connsiteY1" fmla="*/ 291132 h 291132"/>
                <a:gd name="connsiteX2" fmla="*/ 172219 w 172219"/>
                <a:gd name="connsiteY2" fmla="*/ 291132 h 291132"/>
                <a:gd name="connsiteX0" fmla="*/ 0 w 172219"/>
                <a:gd name="connsiteY0" fmla="*/ 0 h 291132"/>
                <a:gd name="connsiteX1" fmla="*/ 172219 w 172219"/>
                <a:gd name="connsiteY1" fmla="*/ 291132 h 291132"/>
                <a:gd name="connsiteX2" fmla="*/ 172219 w 172219"/>
                <a:gd name="connsiteY2" fmla="*/ 291132 h 291132"/>
                <a:gd name="connsiteX0" fmla="*/ 0 w 172219"/>
                <a:gd name="connsiteY0" fmla="*/ 0 h 291132"/>
                <a:gd name="connsiteX1" fmla="*/ 172219 w 172219"/>
                <a:gd name="connsiteY1" fmla="*/ 291132 h 291132"/>
                <a:gd name="connsiteX2" fmla="*/ 172219 w 172219"/>
                <a:gd name="connsiteY2" fmla="*/ 291132 h 291132"/>
                <a:gd name="connsiteX0" fmla="*/ 0 w 172219"/>
                <a:gd name="connsiteY0" fmla="*/ 0 h 291132"/>
                <a:gd name="connsiteX1" fmla="*/ 172219 w 172219"/>
                <a:gd name="connsiteY1" fmla="*/ 291132 h 291132"/>
                <a:gd name="connsiteX2" fmla="*/ 172219 w 172219"/>
                <a:gd name="connsiteY2" fmla="*/ 291132 h 291132"/>
                <a:gd name="connsiteX0" fmla="*/ 0 w 172219"/>
                <a:gd name="connsiteY0" fmla="*/ 0 h 291132"/>
                <a:gd name="connsiteX1" fmla="*/ 172219 w 172219"/>
                <a:gd name="connsiteY1" fmla="*/ 291132 h 291132"/>
                <a:gd name="connsiteX2" fmla="*/ 172219 w 172219"/>
                <a:gd name="connsiteY2" fmla="*/ 291132 h 291132"/>
                <a:gd name="connsiteX0" fmla="*/ 0 w 174304"/>
                <a:gd name="connsiteY0" fmla="*/ 0 h 291132"/>
                <a:gd name="connsiteX1" fmla="*/ 172219 w 174304"/>
                <a:gd name="connsiteY1" fmla="*/ 291132 h 291132"/>
                <a:gd name="connsiteX2" fmla="*/ 172219 w 174304"/>
                <a:gd name="connsiteY2" fmla="*/ 291132 h 291132"/>
                <a:gd name="connsiteX0" fmla="*/ 0 w 173486"/>
                <a:gd name="connsiteY0" fmla="*/ 0 h 291132"/>
                <a:gd name="connsiteX1" fmla="*/ 172219 w 173486"/>
                <a:gd name="connsiteY1" fmla="*/ 291132 h 291132"/>
                <a:gd name="connsiteX2" fmla="*/ 172219 w 173486"/>
                <a:gd name="connsiteY2" fmla="*/ 291132 h 291132"/>
                <a:gd name="connsiteX0" fmla="*/ 0 w 174304"/>
                <a:gd name="connsiteY0" fmla="*/ 0 h 291132"/>
                <a:gd name="connsiteX1" fmla="*/ 172219 w 174304"/>
                <a:gd name="connsiteY1" fmla="*/ 291132 h 291132"/>
                <a:gd name="connsiteX2" fmla="*/ 172219 w 174304"/>
                <a:gd name="connsiteY2" fmla="*/ 291132 h 291132"/>
                <a:gd name="connsiteX0" fmla="*/ 0 w 173384"/>
                <a:gd name="connsiteY0" fmla="*/ 0 h 291132"/>
                <a:gd name="connsiteX1" fmla="*/ 172219 w 173384"/>
                <a:gd name="connsiteY1" fmla="*/ 291132 h 291132"/>
                <a:gd name="connsiteX2" fmla="*/ 172219 w 173384"/>
                <a:gd name="connsiteY2" fmla="*/ 291132 h 29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84" h="291132">
                  <a:moveTo>
                    <a:pt x="0" y="0"/>
                  </a:moveTo>
                  <a:cubicBezTo>
                    <a:pt x="147618" y="56039"/>
                    <a:pt x="180421" y="116180"/>
                    <a:pt x="172219" y="291132"/>
                  </a:cubicBezTo>
                  <a:lnTo>
                    <a:pt x="172219" y="2911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5936" y="247315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ym typeface="Symbol"/>
                </a:rPr>
                <a:t></a:t>
              </a:r>
              <a:endParaRPr lang="pt-B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1484313"/>
            <a:ext cx="7561263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/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Determine o argumento do número complexo z = 1 + i.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De início, calculamos o módulo de z: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|z| = 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|z| = 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Portanto: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sen </a:t>
            </a:r>
            <a:r>
              <a:rPr lang="el-GR" sz="2000"/>
              <a:t>θ</a:t>
            </a:r>
            <a:r>
              <a:rPr lang="pt-BR" sz="2000"/>
              <a:t> = </a:t>
            </a:r>
            <a:r>
              <a:rPr lang="pt-BR" sz="2000" u="sng"/>
              <a:t> 1  </a:t>
            </a:r>
            <a:r>
              <a:rPr lang="pt-BR" sz="2000"/>
              <a:t>= </a:t>
            </a:r>
            <a:r>
              <a:rPr lang="pt-BR" sz="2000" u="sng"/>
              <a:t>       </a:t>
            </a:r>
            <a:r>
              <a:rPr lang="pt-BR" sz="200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                       2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                                    </a:t>
            </a:r>
            <a:r>
              <a:rPr lang="el-GR" sz="2000"/>
              <a:t>θ</a:t>
            </a:r>
            <a:r>
              <a:rPr lang="pt-BR" sz="2000"/>
              <a:t> = 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/>
              <a:t>/4  rad = 45º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cos </a:t>
            </a:r>
            <a:r>
              <a:rPr lang="el-GR" sz="2000"/>
              <a:t>θ</a:t>
            </a:r>
            <a:r>
              <a:rPr lang="pt-BR" sz="2000"/>
              <a:t> = </a:t>
            </a:r>
            <a:r>
              <a:rPr lang="pt-BR" sz="2000" u="sng"/>
              <a:t> 1  </a:t>
            </a:r>
            <a:r>
              <a:rPr lang="pt-BR" sz="2000"/>
              <a:t> = </a:t>
            </a:r>
            <a:r>
              <a:rPr lang="pt-BR" sz="2000" u="sng"/>
              <a:t>       </a:t>
            </a:r>
            <a:r>
              <a:rPr lang="pt-BR" sz="200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                        2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2959100"/>
            <a:ext cx="10080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3429000"/>
            <a:ext cx="43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975" y="4268788"/>
            <a:ext cx="43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4724400"/>
            <a:ext cx="43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413" y="563403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0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275" y="6092825"/>
            <a:ext cx="406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have direita 21"/>
          <p:cNvSpPr/>
          <p:nvPr/>
        </p:nvSpPr>
        <p:spPr>
          <a:xfrm>
            <a:off x="3059113" y="4221163"/>
            <a:ext cx="144462" cy="22320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1341438"/>
            <a:ext cx="756126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/>
              <a:t>A determinação do argumento do número complexo, como feito na página anterior, é possível pois, para ângulos pertencentes ao intervalo de 0 rad a 2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/>
              <a:t>rad (0º a 360º), há apenas um ângulo correspondente a cada par de valores de seno e cosseno (valores pertencentes ao intervalo [− 1, 1]).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Dados sen </a:t>
            </a:r>
            <a:r>
              <a:rPr lang="el-GR" sz="2000"/>
              <a:t>θ</a:t>
            </a:r>
            <a:r>
              <a:rPr lang="pt-BR" sz="2000"/>
              <a:t> = − 0,5 </a:t>
            </a:r>
            <a:r>
              <a:rPr lang="pt-BR" sz="2000">
                <a:sym typeface="Symbol" pitchFamily="18" charset="2"/>
              </a:rPr>
              <a:t> </a:t>
            </a:r>
            <a:r>
              <a:rPr lang="el-GR" sz="2000">
                <a:sym typeface="Symbol" pitchFamily="18" charset="2"/>
              </a:rPr>
              <a:t>θ</a:t>
            </a:r>
            <a:r>
              <a:rPr lang="pt-BR" sz="2000">
                <a:sym typeface="Symbol" pitchFamily="18" charset="2"/>
              </a:rPr>
              <a:t> = 7</a:t>
            </a:r>
            <a:r>
              <a:rPr lang="el-GR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π</a:t>
            </a:r>
            <a:r>
              <a:rPr lang="pt-BR" sz="2000">
                <a:sym typeface="Symbol" pitchFamily="18" charset="2"/>
              </a:rPr>
              <a:t>/6 rad (210º) ou </a:t>
            </a:r>
            <a:r>
              <a:rPr lang="el-GR" sz="2000">
                <a:sym typeface="Symbol" pitchFamily="18" charset="2"/>
              </a:rPr>
              <a:t>θ</a:t>
            </a:r>
            <a:r>
              <a:rPr lang="pt-BR" sz="2000">
                <a:sym typeface="Symbol" pitchFamily="18" charset="2"/>
              </a:rPr>
              <a:t> = 11</a:t>
            </a:r>
            <a:r>
              <a:rPr lang="el-GR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π</a:t>
            </a:r>
            <a:r>
              <a:rPr lang="pt-BR" sz="2000">
                <a:sym typeface="Symbol" pitchFamily="18" charset="2"/>
              </a:rPr>
              <a:t>/6 (330º)</a:t>
            </a:r>
            <a:endParaRPr lang="pt-BR" sz="2000"/>
          </a:p>
          <a:p>
            <a:pPr algn="just">
              <a:lnSpc>
                <a:spcPct val="150000"/>
              </a:lnSpc>
            </a:pPr>
            <a:r>
              <a:rPr lang="pt-BR" sz="2000"/>
              <a:t> e cos </a:t>
            </a:r>
            <a:r>
              <a:rPr lang="el-GR" sz="2000"/>
              <a:t>θ</a:t>
            </a:r>
            <a:r>
              <a:rPr lang="pt-BR" sz="2000"/>
              <a:t> = − 0,866 </a:t>
            </a:r>
            <a:r>
              <a:rPr lang="pt-BR" sz="2000">
                <a:sym typeface="Symbol" pitchFamily="18" charset="2"/>
              </a:rPr>
              <a:t> </a:t>
            </a:r>
            <a:r>
              <a:rPr lang="el-GR" sz="2000">
                <a:sym typeface="Symbol" pitchFamily="18" charset="2"/>
              </a:rPr>
              <a:t>θ</a:t>
            </a:r>
            <a:r>
              <a:rPr lang="pt-BR" sz="2000">
                <a:sym typeface="Symbol" pitchFamily="18" charset="2"/>
              </a:rPr>
              <a:t> = 5</a:t>
            </a:r>
            <a:r>
              <a:rPr lang="el-GR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π</a:t>
            </a:r>
            <a:r>
              <a:rPr lang="pt-BR" sz="2000">
                <a:sym typeface="Symbol" pitchFamily="18" charset="2"/>
              </a:rPr>
              <a:t>/6 rad (150º) ou </a:t>
            </a:r>
            <a:r>
              <a:rPr lang="el-GR" sz="2000">
                <a:sym typeface="Symbol" pitchFamily="18" charset="2"/>
              </a:rPr>
              <a:t>θ</a:t>
            </a:r>
            <a:r>
              <a:rPr lang="pt-BR" sz="2000">
                <a:sym typeface="Symbol" pitchFamily="18" charset="2"/>
              </a:rPr>
              <a:t> = 7</a:t>
            </a:r>
            <a:r>
              <a:rPr lang="el-GR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π</a:t>
            </a:r>
            <a:r>
              <a:rPr lang="pt-BR" sz="2000">
                <a:sym typeface="Symbol" pitchFamily="18" charset="2"/>
              </a:rPr>
              <a:t>/6 rad (210º)</a:t>
            </a:r>
          </a:p>
          <a:p>
            <a:pPr algn="just">
              <a:lnSpc>
                <a:spcPct val="150000"/>
              </a:lnSpc>
            </a:pPr>
            <a:r>
              <a:rPr lang="pt-BR" sz="2000">
                <a:sym typeface="Symbol" pitchFamily="18" charset="2"/>
              </a:rPr>
              <a:t>Logo:</a:t>
            </a:r>
          </a:p>
          <a:p>
            <a:pPr algn="ctr">
              <a:lnSpc>
                <a:spcPct val="150000"/>
              </a:lnSpc>
            </a:pPr>
            <a:r>
              <a:rPr lang="el-GR" sz="2000">
                <a:sym typeface="Symbol" pitchFamily="18" charset="2"/>
              </a:rPr>
              <a:t>θ</a:t>
            </a:r>
            <a:r>
              <a:rPr lang="pt-BR" sz="2000">
                <a:sym typeface="Symbol" pitchFamily="18" charset="2"/>
              </a:rPr>
              <a:t> = 7</a:t>
            </a:r>
            <a:r>
              <a:rPr lang="el-GR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π</a:t>
            </a:r>
            <a:r>
              <a:rPr lang="pt-BR" sz="2000">
                <a:sym typeface="Symbol" pitchFamily="18" charset="2"/>
              </a:rPr>
              <a:t>/6 rad (210º)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650" y="1484313"/>
            <a:ext cx="7561263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2800" u="sng" dirty="0"/>
              <a:t>Atividades Resolvidas</a:t>
            </a:r>
          </a:p>
          <a:p>
            <a:pPr algn="just">
              <a:lnSpc>
                <a:spcPct val="150000"/>
              </a:lnSpc>
              <a:defRPr/>
            </a:pPr>
            <a:endParaRPr lang="pt-BR" sz="2000" dirty="0"/>
          </a:p>
          <a:p>
            <a:pPr algn="just">
              <a:lnSpc>
                <a:spcPct val="150000"/>
              </a:lnSpc>
              <a:defRPr/>
            </a:pPr>
            <a:r>
              <a:rPr lang="pt-BR" sz="2000" dirty="0"/>
              <a:t>1) Represente no plano de </a:t>
            </a:r>
            <a:r>
              <a:rPr lang="pt-BR" sz="2000" dirty="0" err="1"/>
              <a:t>Argand-Gauss</a:t>
            </a:r>
            <a:r>
              <a:rPr lang="pt-BR" sz="2000" dirty="0"/>
              <a:t> os números complexos abaixo: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− 4 + 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3 − 2i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1 + 3i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− 2 − 4i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1412875"/>
            <a:ext cx="76327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a) temos, então, o coeficiente real (abscissa) − 4 e o coeficiente imaginário (ordenada) 1, logo: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675784" y="2765664"/>
            <a:ext cx="4598920" cy="3168350"/>
            <a:chOff x="2915816" y="2708922"/>
            <a:chExt cx="4180836" cy="2880318"/>
          </a:xfrm>
        </p:grpSpPr>
        <p:cxnSp>
          <p:nvCxnSpPr>
            <p:cNvPr id="6" name="Conector de seta reta 5"/>
            <p:cNvCxnSpPr/>
            <p:nvPr/>
          </p:nvCxnSpPr>
          <p:spPr>
            <a:xfrm flipH="1" flipV="1">
              <a:off x="4819751" y="2708922"/>
              <a:ext cx="677" cy="28803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2915816" y="4608303"/>
              <a:ext cx="3997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6730846" y="4581129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Re</a:t>
              </a:r>
              <a:endParaRPr lang="pt-BR" sz="1100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819967" y="278092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/>
                <a:t>Im</a:t>
              </a:r>
              <a:endParaRPr lang="pt-BR" sz="1100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581433" y="410726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1</a:t>
              </a:r>
              <a:endParaRPr lang="pt-BR" sz="10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567409" y="367413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571923" y="330881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3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567409" y="285293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55083" y="5343019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559597" y="4899603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987824" y="4588823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-4</a:t>
              </a:r>
              <a:endParaRPr lang="pt-BR" sz="1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422394" y="4588822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-3</a:t>
              </a:r>
              <a:endParaRPr lang="pt-BR" sz="10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830127" y="4589434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63050" y="4589434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098329" y="458786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543287" y="458786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961266" y="45878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3</a:t>
              </a:r>
              <a:endParaRPr lang="pt-BR" sz="10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405034" y="458786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6512954" y="4572025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6088866" y="4578266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5671623" y="4581129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5226666" y="4575899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4407581" y="4578266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3979367" y="4580850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3569003" y="4580849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3137064" y="4573036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 rot="5400000">
              <a:off x="4815198" y="5427746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 32"/>
            <p:cNvSpPr/>
            <p:nvPr/>
          </p:nvSpPr>
          <p:spPr>
            <a:xfrm rot="5400000">
              <a:off x="4820428" y="4982789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 rot="5400000">
              <a:off x="4818061" y="4192288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 rot="5400000">
              <a:off x="4815477" y="376407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 rot="5400000">
              <a:off x="4815478" y="340171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 36"/>
            <p:cNvSpPr/>
            <p:nvPr/>
          </p:nvSpPr>
          <p:spPr>
            <a:xfrm rot="5400000">
              <a:off x="4823291" y="2969778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948588" y="3998482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FF0000"/>
                  </a:solidFill>
                </a:rPr>
                <a:t>z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3138616" y="4219462"/>
              <a:ext cx="1488989" cy="383430"/>
            </a:xfrm>
            <a:custGeom>
              <a:avLst/>
              <a:gdLst>
                <a:gd name="connsiteX0" fmla="*/ 0 w 1488989"/>
                <a:gd name="connsiteY0" fmla="*/ 364524 h 364524"/>
                <a:gd name="connsiteX1" fmla="*/ 0 w 1488989"/>
                <a:gd name="connsiteY1" fmla="*/ 0 h 364524"/>
                <a:gd name="connsiteX2" fmla="*/ 1488989 w 1488989"/>
                <a:gd name="connsiteY2" fmla="*/ 0 h 364524"/>
                <a:gd name="connsiteX3" fmla="*/ 1488989 w 1488989"/>
                <a:gd name="connsiteY3" fmla="*/ 0 h 36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8989" h="364524">
                  <a:moveTo>
                    <a:pt x="0" y="364524"/>
                  </a:moveTo>
                  <a:lnTo>
                    <a:pt x="0" y="0"/>
                  </a:lnTo>
                  <a:lnTo>
                    <a:pt x="1488989" y="0"/>
                  </a:lnTo>
                  <a:lnTo>
                    <a:pt x="148898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098871" y="4180602"/>
              <a:ext cx="79490" cy="794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84313"/>
            <a:ext cx="7561262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b) temos, agora, o coeficiente real (abscissa) 3 e o coeficiente imaginário (ordenada) − 2, logo:</a:t>
            </a:r>
            <a:endParaRPr lang="pt-BR" sz="2000"/>
          </a:p>
        </p:txBody>
      </p:sp>
      <p:grpSp>
        <p:nvGrpSpPr>
          <p:cNvPr id="5" name="Grupo 4"/>
          <p:cNvGrpSpPr/>
          <p:nvPr/>
        </p:nvGrpSpPr>
        <p:grpSpPr>
          <a:xfrm>
            <a:off x="2879370" y="2765664"/>
            <a:ext cx="3816189" cy="3756307"/>
            <a:chOff x="4860032" y="2765664"/>
            <a:chExt cx="3816189" cy="3756307"/>
          </a:xfrm>
        </p:grpSpPr>
        <p:sp>
          <p:nvSpPr>
            <p:cNvPr id="6" name="Forma livre 5"/>
            <p:cNvSpPr/>
            <p:nvPr/>
          </p:nvSpPr>
          <p:spPr>
            <a:xfrm>
              <a:off x="6169231" y="5094514"/>
              <a:ext cx="1395351" cy="704078"/>
            </a:xfrm>
            <a:custGeom>
              <a:avLst/>
              <a:gdLst>
                <a:gd name="connsiteX0" fmla="*/ 1395351 w 1395351"/>
                <a:gd name="connsiteY0" fmla="*/ 0 h 659081"/>
                <a:gd name="connsiteX1" fmla="*/ 1395351 w 1395351"/>
                <a:gd name="connsiteY1" fmla="*/ 659081 h 659081"/>
                <a:gd name="connsiteX2" fmla="*/ 0 w 1395351"/>
                <a:gd name="connsiteY2" fmla="*/ 653143 h 659081"/>
                <a:gd name="connsiteX3" fmla="*/ 0 w 1395351"/>
                <a:gd name="connsiteY3" fmla="*/ 653143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351" h="659081">
                  <a:moveTo>
                    <a:pt x="1395351" y="0"/>
                  </a:moveTo>
                  <a:lnTo>
                    <a:pt x="1395351" y="659081"/>
                  </a:lnTo>
                  <a:lnTo>
                    <a:pt x="0" y="653143"/>
                  </a:lnTo>
                  <a:lnTo>
                    <a:pt x="0" y="6531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/>
            <p:nvPr/>
          </p:nvCxnSpPr>
          <p:spPr>
            <a:xfrm flipH="1" flipV="1">
              <a:off x="6171631" y="2765664"/>
              <a:ext cx="3893" cy="37563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4860032" y="4849231"/>
              <a:ext cx="3614996" cy="57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8273834" y="4825092"/>
              <a:ext cx="402387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Re</a:t>
              </a:r>
              <a:endParaRPr lang="pt-BR" sz="1100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171867" y="2844872"/>
              <a:ext cx="382989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/>
                <a:t>Im</a:t>
              </a:r>
              <a:endParaRPr lang="pt-BR" sz="11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909480" y="4303846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1</a:t>
              </a:r>
              <a:endParaRPr lang="pt-BR" sz="10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894053" y="3827397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899019" y="342554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3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894053" y="292407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880495" y="5663171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885460" y="5175413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083043" y="4834227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559259" y="4834227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478066" y="4832501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967519" y="4832500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427296" y="483249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3</a:t>
              </a:r>
              <a:endParaRPr lang="pt-BR" sz="100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915441" y="4832498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8034153" y="4815077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7567656" y="482194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7108689" y="4825092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6619236" y="4819339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5718243" y="482194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5247207" y="4824785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 rot="5400000">
              <a:off x="6166621" y="575637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 rot="5400000">
              <a:off x="6172374" y="5266918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 rot="5400000">
              <a:off x="6169771" y="4397367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 rot="5400000">
              <a:off x="6166928" y="392633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 32"/>
            <p:cNvSpPr/>
            <p:nvPr/>
          </p:nvSpPr>
          <p:spPr>
            <a:xfrm rot="5400000">
              <a:off x="6166929" y="3527739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 rot="5400000">
              <a:off x="6175524" y="3052606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20862" y="5735613"/>
              <a:ext cx="280718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FF0000"/>
                  </a:solidFill>
                </a:rPr>
                <a:t>z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7520862" y="5742543"/>
              <a:ext cx="87439" cy="874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887587" y="6084841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-3</a:t>
              </a:r>
              <a:endParaRPr lang="pt-BR" sz="1000" dirty="0"/>
            </a:p>
          </p:txBody>
        </p:sp>
        <p:sp>
          <p:nvSpPr>
            <p:cNvPr id="38" name="Forma livre 37"/>
            <p:cNvSpPr/>
            <p:nvPr/>
          </p:nvSpPr>
          <p:spPr>
            <a:xfrm rot="5400000">
              <a:off x="6173713" y="617804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84313"/>
            <a:ext cx="7561262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c) o coeficiente real (abscissa) é 1 e o coeficiente imaginário (ordenada) é 3, logo:</a:t>
            </a:r>
            <a:endParaRPr lang="pt-BR" sz="2000"/>
          </a:p>
        </p:txBody>
      </p:sp>
      <p:grpSp>
        <p:nvGrpSpPr>
          <p:cNvPr id="5" name="Grupo 4"/>
          <p:cNvGrpSpPr/>
          <p:nvPr/>
        </p:nvGrpSpPr>
        <p:grpSpPr>
          <a:xfrm>
            <a:off x="2879370" y="2765664"/>
            <a:ext cx="3816189" cy="3756307"/>
            <a:chOff x="2879370" y="2765664"/>
            <a:chExt cx="3816189" cy="3756307"/>
          </a:xfrm>
        </p:grpSpPr>
        <p:cxnSp>
          <p:nvCxnSpPr>
            <p:cNvPr id="6" name="Conector de seta reta 5"/>
            <p:cNvCxnSpPr/>
            <p:nvPr/>
          </p:nvCxnSpPr>
          <p:spPr>
            <a:xfrm flipH="1" flipV="1">
              <a:off x="4190969" y="2765664"/>
              <a:ext cx="3893" cy="37563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2879370" y="4849231"/>
              <a:ext cx="3614996" cy="57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6293172" y="4825092"/>
              <a:ext cx="402387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Re</a:t>
              </a:r>
              <a:endParaRPr lang="pt-BR" sz="1100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191205" y="2844872"/>
              <a:ext cx="382989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/>
                <a:t>Im</a:t>
              </a:r>
              <a:endParaRPr lang="pt-BR" sz="1100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928818" y="4303846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1</a:t>
              </a:r>
              <a:endParaRPr lang="pt-BR" sz="10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913391" y="3827397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918357" y="342554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3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913391" y="292407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99833" y="5663171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904798" y="5175413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102381" y="4834227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578597" y="4834227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497404" y="4832501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986857" y="4832500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446634" y="483249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3</a:t>
              </a:r>
              <a:endParaRPr lang="pt-BR" sz="10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934779" y="4832498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6053491" y="4815077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5586994" y="482194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128027" y="4825092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4638574" y="4819339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3737581" y="482194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3266545" y="4824785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5400000">
              <a:off x="4185959" y="575637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 rot="5400000">
              <a:off x="4191712" y="5266918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 rot="5400000">
              <a:off x="4189109" y="4397367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 rot="5400000">
              <a:off x="4186266" y="392633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 rot="5400000">
              <a:off x="4186267" y="3527739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 32"/>
            <p:cNvSpPr/>
            <p:nvPr/>
          </p:nvSpPr>
          <p:spPr>
            <a:xfrm rot="5400000">
              <a:off x="4194862" y="3052606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594043" y="3322289"/>
              <a:ext cx="280718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FF0000"/>
                  </a:solidFill>
                </a:rPr>
                <a:t>z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06925" y="6084841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-3</a:t>
              </a:r>
              <a:endParaRPr lang="pt-BR" sz="1000" dirty="0"/>
            </a:p>
          </p:txBody>
        </p:sp>
        <p:sp>
          <p:nvSpPr>
            <p:cNvPr id="36" name="Forma livre 35"/>
            <p:cNvSpPr/>
            <p:nvPr/>
          </p:nvSpPr>
          <p:spPr>
            <a:xfrm rot="5400000">
              <a:off x="4193051" y="617804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 36"/>
            <p:cNvSpPr/>
            <p:nvPr/>
          </p:nvSpPr>
          <p:spPr>
            <a:xfrm>
              <a:off x="4191000" y="3556000"/>
              <a:ext cx="447574" cy="1308100"/>
            </a:xfrm>
            <a:custGeom>
              <a:avLst/>
              <a:gdLst>
                <a:gd name="connsiteX0" fmla="*/ 0 w 393700"/>
                <a:gd name="connsiteY0" fmla="*/ 0 h 1308100"/>
                <a:gd name="connsiteX1" fmla="*/ 393700 w 393700"/>
                <a:gd name="connsiteY1" fmla="*/ 0 h 1308100"/>
                <a:gd name="connsiteX2" fmla="*/ 393700 w 393700"/>
                <a:gd name="connsiteY2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700" h="1308100">
                  <a:moveTo>
                    <a:pt x="0" y="0"/>
                  </a:moveTo>
                  <a:lnTo>
                    <a:pt x="393700" y="0"/>
                  </a:lnTo>
                  <a:lnTo>
                    <a:pt x="393700" y="13081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94043" y="3522061"/>
              <a:ext cx="87439" cy="874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1700213"/>
            <a:ext cx="76327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No início do século XIX, os matemáticos Carl Friedrich Gauss (1777-1855) e Jean Robert </a:t>
            </a:r>
            <a:r>
              <a:rPr lang="pt-BR" sz="2000" dirty="0" err="1"/>
              <a:t>Argand</a:t>
            </a:r>
            <a:r>
              <a:rPr lang="pt-BR" sz="2000" dirty="0"/>
              <a:t> (1768-1822), em trabalhos independentes, perceberam a ligação existente entre as partes real e imaginária de um número complexo com as coordenadas de um ponto no plano cartesiano e criaram um plano com as mesmas características, tornando possível a visualização desses números.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1412875"/>
            <a:ext cx="76327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d) o coeficiente real (abscissa) é − 2 e o coeficiente imaginário (ordenada) é − 4, logo:</a:t>
            </a:r>
            <a:endParaRPr lang="pt-BR" sz="2000"/>
          </a:p>
        </p:txBody>
      </p:sp>
      <p:grpSp>
        <p:nvGrpSpPr>
          <p:cNvPr id="5" name="Grupo 4"/>
          <p:cNvGrpSpPr/>
          <p:nvPr/>
        </p:nvGrpSpPr>
        <p:grpSpPr>
          <a:xfrm>
            <a:off x="2483768" y="2385477"/>
            <a:ext cx="4211791" cy="4283883"/>
            <a:chOff x="2483768" y="2385477"/>
            <a:chExt cx="4211791" cy="4283883"/>
          </a:xfrm>
        </p:grpSpPr>
        <p:cxnSp>
          <p:nvCxnSpPr>
            <p:cNvPr id="6" name="Conector de seta reta 5"/>
            <p:cNvCxnSpPr/>
            <p:nvPr/>
          </p:nvCxnSpPr>
          <p:spPr>
            <a:xfrm flipV="1">
              <a:off x="4190969" y="2385477"/>
              <a:ext cx="1" cy="42838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2483768" y="4474795"/>
              <a:ext cx="40105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6293172" y="4444904"/>
              <a:ext cx="402387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Re</a:t>
              </a:r>
              <a:endParaRPr lang="pt-BR" sz="1100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191205" y="2464684"/>
              <a:ext cx="382989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/>
                <a:t>Im</a:t>
              </a:r>
              <a:endParaRPr lang="pt-BR" sz="1100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928818" y="3923658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1</a:t>
              </a:r>
              <a:endParaRPr lang="pt-BR" sz="10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913391" y="344720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918357" y="3045361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3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913391" y="2543891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99833" y="5282983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904798" y="4795225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102381" y="4454039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578597" y="4454039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497404" y="4452313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986857" y="4452312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446634" y="4452311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3</a:t>
              </a:r>
              <a:endParaRPr lang="pt-BR" sz="10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934779" y="4452310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6053491" y="4434889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5586994" y="4441755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128027" y="4444904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4638574" y="443915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3737581" y="4441755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3266545" y="4444597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5400000">
              <a:off x="4185959" y="537618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 rot="5400000">
              <a:off x="4191712" y="4886730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 rot="5400000">
              <a:off x="4189109" y="4017179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 rot="5400000">
              <a:off x="4186266" y="354614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 rot="5400000">
              <a:off x="4186267" y="314755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 32"/>
            <p:cNvSpPr/>
            <p:nvPr/>
          </p:nvSpPr>
          <p:spPr>
            <a:xfrm rot="5400000">
              <a:off x="4194862" y="2672418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032895" y="6201648"/>
              <a:ext cx="280718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rgbClr val="FF0000"/>
                  </a:solidFill>
                </a:rPr>
                <a:t>z</a:t>
              </a:r>
              <a:endParaRPr lang="pt-B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06925" y="5704653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-3</a:t>
              </a:r>
              <a:endParaRPr lang="pt-BR" sz="1000" dirty="0"/>
            </a:p>
          </p:txBody>
        </p:sp>
        <p:sp>
          <p:nvSpPr>
            <p:cNvPr id="36" name="Forma livre 35"/>
            <p:cNvSpPr/>
            <p:nvPr/>
          </p:nvSpPr>
          <p:spPr>
            <a:xfrm rot="5400000">
              <a:off x="4193051" y="579785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899833" y="6165304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-4</a:t>
              </a:r>
              <a:endParaRPr lang="pt-BR" sz="1000" dirty="0"/>
            </a:p>
          </p:txBody>
        </p:sp>
        <p:sp>
          <p:nvSpPr>
            <p:cNvPr id="38" name="Forma livre 37"/>
            <p:cNvSpPr/>
            <p:nvPr/>
          </p:nvSpPr>
          <p:spPr>
            <a:xfrm rot="5400000">
              <a:off x="4185959" y="6258504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627784" y="4452044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-3</a:t>
              </a:r>
              <a:endParaRPr lang="pt-BR" sz="1000" dirty="0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2791948" y="4444597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3269894" y="4674413"/>
              <a:ext cx="680314" cy="1616659"/>
            </a:xfrm>
            <a:custGeom>
              <a:avLst/>
              <a:gdLst>
                <a:gd name="connsiteX0" fmla="*/ 0 w 680314"/>
                <a:gd name="connsiteY0" fmla="*/ 0 h 1814170"/>
                <a:gd name="connsiteX1" fmla="*/ 7316 w 680314"/>
                <a:gd name="connsiteY1" fmla="*/ 1814170 h 1814170"/>
                <a:gd name="connsiteX2" fmla="*/ 680314 w 680314"/>
                <a:gd name="connsiteY2" fmla="*/ 1814170 h 1814170"/>
                <a:gd name="connsiteX0" fmla="*/ 0 w 680314"/>
                <a:gd name="connsiteY0" fmla="*/ 0 h 1616659"/>
                <a:gd name="connsiteX1" fmla="*/ 7316 w 680314"/>
                <a:gd name="connsiteY1" fmla="*/ 1616659 h 1616659"/>
                <a:gd name="connsiteX2" fmla="*/ 680314 w 680314"/>
                <a:gd name="connsiteY2" fmla="*/ 1616659 h 16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314" h="1616659">
                  <a:moveTo>
                    <a:pt x="0" y="0"/>
                  </a:moveTo>
                  <a:cubicBezTo>
                    <a:pt x="2439" y="604723"/>
                    <a:pt x="4877" y="1011936"/>
                    <a:pt x="7316" y="1616659"/>
                  </a:cubicBezTo>
                  <a:lnTo>
                    <a:pt x="680314" y="161665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26174" y="6244676"/>
              <a:ext cx="87439" cy="874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27088" y="1412875"/>
            <a:ext cx="7561262" cy="5170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000" dirty="0"/>
              <a:t>2) Calcule o módulo dos seguintes números complexos: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− 4 + 3i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6 − 8i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3i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− 2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endParaRPr lang="pt-BR" sz="2000" dirty="0"/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</a:rPr>
              <a:t>a) Temos a = − 4 e b = 3, portanto: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FF0000"/>
                </a:solidFill>
              </a:rPr>
              <a:t>|z| = 5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4812" y="4740275"/>
            <a:ext cx="12969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229225"/>
            <a:ext cx="8826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0599" y="5681663"/>
            <a:ext cx="5191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1412875"/>
            <a:ext cx="7561263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b) Temos a = 6 e b = − 8, portanto: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10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c) Temos a = 0 e b = 3, portanto: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3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95314" y="1960563"/>
            <a:ext cx="116046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98" y="2493963"/>
            <a:ext cx="100806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450" y="2935288"/>
            <a:ext cx="5762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0169" y="4724400"/>
            <a:ext cx="9175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8078" y="5229225"/>
            <a:ext cx="7556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5637213"/>
            <a:ext cx="3603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84313"/>
            <a:ext cx="7632700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d) Temos a = − 2 e b = 0, portanto: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2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3) Determine o argumento do número complexo z = 1 +      i.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Primeiro vamos calcular o módulo de z: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|z| = </a:t>
            </a: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0837" y="2060575"/>
            <a:ext cx="13509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5610" y="2492375"/>
            <a:ext cx="9461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904" y="2924175"/>
            <a:ext cx="43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11144" y="4289425"/>
            <a:ext cx="43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4812" y="5133975"/>
            <a:ext cx="1296988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716588"/>
            <a:ext cx="792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6142038"/>
            <a:ext cx="4349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12875"/>
            <a:ext cx="756126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Em seguida, vamos determinar o argumento de z:</a:t>
            </a:r>
          </a:p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sen </a:t>
            </a:r>
            <a:r>
              <a:rPr lang="el-GR" sz="2000">
                <a:solidFill>
                  <a:srgbClr val="FF0000"/>
                </a:solidFill>
              </a:rPr>
              <a:t>θ</a:t>
            </a:r>
            <a:r>
              <a:rPr lang="pt-BR" sz="2000">
                <a:solidFill>
                  <a:srgbClr val="FF0000"/>
                </a:solidFill>
              </a:rPr>
              <a:t> = </a:t>
            </a:r>
            <a:r>
              <a:rPr lang="pt-BR" sz="2000" u="sng">
                <a:solidFill>
                  <a:srgbClr val="FF0000"/>
                </a:solidFill>
              </a:rPr>
              <a:t>      </a:t>
            </a:r>
            <a:r>
              <a:rPr lang="pt-BR" sz="2000">
                <a:solidFill>
                  <a:srgbClr val="FF0000"/>
                </a:solidFill>
              </a:rPr>
              <a:t> = </a:t>
            </a:r>
            <a:r>
              <a:rPr lang="pt-BR" sz="2000" u="sng">
                <a:solidFill>
                  <a:srgbClr val="FF0000"/>
                </a:solidFill>
              </a:rPr>
              <a:t>       </a:t>
            </a:r>
            <a:r>
              <a:rPr lang="pt-BR" sz="2000">
                <a:solidFill>
                  <a:srgbClr val="FF0000"/>
                </a:solidFill>
              </a:rPr>
              <a:t> .</a:t>
            </a:r>
          </a:p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                          3</a:t>
            </a:r>
          </a:p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                                      </a:t>
            </a:r>
            <a:r>
              <a:rPr lang="el-GR" sz="2000">
                <a:solidFill>
                  <a:srgbClr val="FF0000"/>
                </a:solidFill>
              </a:rPr>
              <a:t>θ</a:t>
            </a:r>
            <a:r>
              <a:rPr lang="pt-BR" sz="2000">
                <a:solidFill>
                  <a:srgbClr val="FF0000"/>
                </a:solidFill>
              </a:rPr>
              <a:t> ≈ 342</a:t>
            </a:r>
            <a:r>
              <a:rPr lang="el-GR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>
                <a:solidFill>
                  <a:srgbClr val="FF0000"/>
                </a:solidFill>
              </a:rPr>
              <a:t>/1125 rad (54,72º = 54º43’12”)</a:t>
            </a:r>
          </a:p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cos </a:t>
            </a:r>
            <a:r>
              <a:rPr lang="el-GR" sz="2000">
                <a:solidFill>
                  <a:srgbClr val="FF0000"/>
                </a:solidFill>
              </a:rPr>
              <a:t>θ</a:t>
            </a:r>
            <a:r>
              <a:rPr lang="pt-BR" sz="2000">
                <a:solidFill>
                  <a:srgbClr val="FF0000"/>
                </a:solidFill>
              </a:rPr>
              <a:t> = </a:t>
            </a:r>
            <a:r>
              <a:rPr lang="pt-BR" sz="2000" u="sng">
                <a:solidFill>
                  <a:srgbClr val="FF0000"/>
                </a:solidFill>
              </a:rPr>
              <a:t>  1  </a:t>
            </a:r>
            <a:r>
              <a:rPr lang="pt-BR" sz="2000">
                <a:solidFill>
                  <a:srgbClr val="FF0000"/>
                </a:solidFill>
              </a:rPr>
              <a:t> = </a:t>
            </a:r>
            <a:r>
              <a:rPr lang="pt-BR" sz="2000" u="sng">
                <a:solidFill>
                  <a:srgbClr val="FF0000"/>
                </a:solidFill>
              </a:rPr>
              <a:t>       </a:t>
            </a:r>
            <a:r>
              <a:rPr lang="pt-BR" sz="2000">
                <a:solidFill>
                  <a:srgbClr val="FF0000"/>
                </a:solidFill>
              </a:rPr>
              <a:t> .</a:t>
            </a:r>
          </a:p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FF0000"/>
                </a:solidFill>
              </a:rPr>
              <a:t>                          3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1916113"/>
            <a:ext cx="43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1916113"/>
            <a:ext cx="43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2393950"/>
            <a:ext cx="4333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328453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3789363"/>
            <a:ext cx="406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have direita 13"/>
          <p:cNvSpPr/>
          <p:nvPr/>
        </p:nvSpPr>
        <p:spPr>
          <a:xfrm>
            <a:off x="3203575" y="1916113"/>
            <a:ext cx="215900" cy="22336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650" y="1268413"/>
            <a:ext cx="7561263" cy="535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2800" u="sng" dirty="0"/>
              <a:t>Atividades Propostas</a:t>
            </a:r>
          </a:p>
          <a:p>
            <a:pPr algn="just">
              <a:lnSpc>
                <a:spcPct val="150000"/>
              </a:lnSpc>
              <a:defRPr/>
            </a:pPr>
            <a:endParaRPr lang="pt-BR" sz="2000" dirty="0"/>
          </a:p>
          <a:p>
            <a:pPr algn="just">
              <a:lnSpc>
                <a:spcPct val="150000"/>
              </a:lnSpc>
              <a:defRPr/>
            </a:pPr>
            <a:r>
              <a:rPr lang="pt-BR" sz="2000" dirty="0"/>
              <a:t>1) Represente no plano de </a:t>
            </a:r>
            <a:r>
              <a:rPr lang="pt-BR" sz="2000" dirty="0" err="1"/>
              <a:t>Argand-Gauss</a:t>
            </a:r>
            <a:r>
              <a:rPr lang="pt-BR" sz="2000" dirty="0"/>
              <a:t> os números complexos abaixo: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− 5 − 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7 + 2i</a:t>
            </a:r>
          </a:p>
          <a:p>
            <a:pPr algn="just">
              <a:lnSpc>
                <a:spcPct val="150000"/>
              </a:lnSpc>
              <a:defRPr/>
            </a:pPr>
            <a:endParaRPr lang="pt-BR" sz="2000" dirty="0"/>
          </a:p>
          <a:p>
            <a:pPr>
              <a:lnSpc>
                <a:spcPct val="150000"/>
              </a:lnSpc>
              <a:defRPr/>
            </a:pPr>
            <a:r>
              <a:rPr lang="pt-BR" sz="2000" dirty="0"/>
              <a:t>2) Calcule o módulo dos seguintes números complexos: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4 + 3i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− 12 − 8i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/>
              <a:t>z = 5i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755650" y="1268413"/>
            <a:ext cx="7561263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u="sng" dirty="0"/>
              <a:t>Representação geométrica de um número complexo</a:t>
            </a:r>
          </a:p>
          <a:p>
            <a:endParaRPr lang="pt-BR" sz="28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Um número complexo z pode ser escrito como um par ordenado z = (a, b) e na forma algébrica  z = a + bi, com a </a:t>
            </a:r>
            <a:r>
              <a:rPr lang="pt-BR" sz="2000" dirty="0">
                <a:sym typeface="Symbol" pitchFamily="18" charset="2"/>
              </a:rPr>
              <a:t> </a:t>
            </a:r>
            <a:r>
              <a:rPr lang="pt-BR" sz="2000" dirty="0">
                <a:latin typeface="Castellar" pitchFamily="18" charset="0"/>
                <a:sym typeface="Symbol" pitchFamily="18" charset="2"/>
              </a:rPr>
              <a:t>R</a:t>
            </a:r>
            <a:r>
              <a:rPr lang="pt-BR" sz="2000" dirty="0">
                <a:sym typeface="Symbol" pitchFamily="18" charset="2"/>
              </a:rPr>
              <a:t> e b  </a:t>
            </a:r>
            <a:r>
              <a:rPr lang="pt-BR" sz="2000" dirty="0">
                <a:latin typeface="Castellar" pitchFamily="18" charset="0"/>
                <a:sym typeface="Symbol" pitchFamily="18" charset="2"/>
              </a:rPr>
              <a:t>R</a:t>
            </a:r>
            <a:r>
              <a:rPr lang="pt-BR" sz="2000" dirty="0">
                <a:sym typeface="Symbol" pitchFamily="18" charset="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ym typeface="Symbol" pitchFamily="18" charset="2"/>
              </a:rPr>
              <a:t>Cada par ordenado de números reais (a, b) pode ser representado em um plano cartesiano por um único ponto. Assim, a um ponto </a:t>
            </a:r>
            <a:r>
              <a:rPr lang="pt-BR" sz="2000" dirty="0" smtClean="0">
                <a:sym typeface="Symbol" pitchFamily="18" charset="2"/>
              </a:rPr>
              <a:t>P (</a:t>
            </a:r>
            <a:r>
              <a:rPr lang="pt-BR" sz="2000" dirty="0">
                <a:sym typeface="Symbol" pitchFamily="18" charset="2"/>
              </a:rPr>
              <a:t>a, b) podemos associar um único número complexo z = a + bi, e vice-versa.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684213" y="3068638"/>
            <a:ext cx="7775575" cy="234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 </a:t>
            </a:r>
            <a:r>
              <a:rPr lang="pt-BR" sz="2000" dirty="0"/>
              <a:t>número complexo </a:t>
            </a:r>
            <a:r>
              <a:rPr lang="pt-BR" sz="2000" dirty="0" smtClean="0"/>
              <a:t>z = a </a:t>
            </a:r>
            <a:r>
              <a:rPr lang="pt-BR" sz="2000" dirty="0"/>
              <a:t>+ bi é chamado </a:t>
            </a:r>
            <a:r>
              <a:rPr lang="pt-BR" sz="2000" b="1" dirty="0"/>
              <a:t>imagem</a:t>
            </a:r>
            <a:r>
              <a:rPr lang="pt-BR" sz="2000" dirty="0"/>
              <a:t> do ponto </a:t>
            </a:r>
            <a:r>
              <a:rPr lang="pt-BR" sz="2000" dirty="0" smtClean="0"/>
              <a:t>P (</a:t>
            </a:r>
            <a:r>
              <a:rPr lang="pt-BR" sz="2000" dirty="0" err="1"/>
              <a:t>a,b</a:t>
            </a:r>
            <a:r>
              <a:rPr lang="pt-BR" sz="2000" dirty="0"/>
              <a:t>) e o plano cartesiano, em que são representados os números complexos, é denominado </a:t>
            </a:r>
            <a:r>
              <a:rPr lang="pt-BR" sz="2000" b="1" dirty="0"/>
              <a:t>plano de </a:t>
            </a:r>
            <a:r>
              <a:rPr lang="pt-BR" sz="2000" b="1" dirty="0" err="1"/>
              <a:t>Argand</a:t>
            </a:r>
            <a:r>
              <a:rPr lang="pt-BR" sz="2000" b="1" dirty="0"/>
              <a:t>-Gauss </a:t>
            </a:r>
            <a:r>
              <a:rPr lang="pt-BR" sz="2000" dirty="0"/>
              <a:t>ou </a:t>
            </a:r>
            <a:r>
              <a:rPr lang="pt-BR" sz="2000" b="1" dirty="0"/>
              <a:t>plano complexo</a:t>
            </a:r>
            <a:r>
              <a:rPr lang="pt-BR" sz="2000" dirty="0"/>
              <a:t>. 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339752" y="1124744"/>
            <a:ext cx="4536504" cy="1943894"/>
            <a:chOff x="3275856" y="1124744"/>
            <a:chExt cx="2952328" cy="1728192"/>
          </a:xfrm>
        </p:grpSpPr>
        <p:cxnSp>
          <p:nvCxnSpPr>
            <p:cNvPr id="6" name="Conector de seta reta 5"/>
            <p:cNvCxnSpPr/>
            <p:nvPr/>
          </p:nvCxnSpPr>
          <p:spPr>
            <a:xfrm flipV="1">
              <a:off x="3635896" y="1196752"/>
              <a:ext cx="0" cy="165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3275856" y="2492896"/>
              <a:ext cx="19442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orma livre 7"/>
            <p:cNvSpPr/>
            <p:nvPr/>
          </p:nvSpPr>
          <p:spPr>
            <a:xfrm>
              <a:off x="3593433" y="1679074"/>
              <a:ext cx="1096209" cy="876968"/>
            </a:xfrm>
            <a:custGeom>
              <a:avLst/>
              <a:gdLst>
                <a:gd name="connsiteX0" fmla="*/ 0 w 1085515"/>
                <a:gd name="connsiteY0" fmla="*/ 0 h 855579"/>
                <a:gd name="connsiteX1" fmla="*/ 1085515 w 1085515"/>
                <a:gd name="connsiteY1" fmla="*/ 0 h 855579"/>
                <a:gd name="connsiteX2" fmla="*/ 1085515 w 1085515"/>
                <a:gd name="connsiteY2" fmla="*/ 855579 h 855579"/>
                <a:gd name="connsiteX0" fmla="*/ 0 w 1090862"/>
                <a:gd name="connsiteY0" fmla="*/ 0 h 903705"/>
                <a:gd name="connsiteX1" fmla="*/ 1085515 w 1090862"/>
                <a:gd name="connsiteY1" fmla="*/ 0 h 903705"/>
                <a:gd name="connsiteX2" fmla="*/ 1090862 w 1090862"/>
                <a:gd name="connsiteY2" fmla="*/ 903705 h 903705"/>
                <a:gd name="connsiteX0" fmla="*/ 0 w 1096209"/>
                <a:gd name="connsiteY0" fmla="*/ 0 h 876968"/>
                <a:gd name="connsiteX1" fmla="*/ 1085515 w 1096209"/>
                <a:gd name="connsiteY1" fmla="*/ 0 h 876968"/>
                <a:gd name="connsiteX2" fmla="*/ 1096209 w 1096209"/>
                <a:gd name="connsiteY2" fmla="*/ 876968 h 8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209" h="876968">
                  <a:moveTo>
                    <a:pt x="0" y="0"/>
                  </a:moveTo>
                  <a:lnTo>
                    <a:pt x="1085515" y="0"/>
                  </a:lnTo>
                  <a:cubicBezTo>
                    <a:pt x="1087297" y="301235"/>
                    <a:pt x="1094427" y="575733"/>
                    <a:pt x="1096209" y="8769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351844" y="15251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b</a:t>
              </a:r>
              <a:endParaRPr lang="pt-BR" sz="14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499992" y="250340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a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69506" y="2492896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</a:t>
              </a:r>
              <a:r>
                <a:rPr lang="pt-BR" sz="1400" dirty="0" smtClean="0"/>
                <a:t>ixo real (Re)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711346" y="1525184"/>
              <a:ext cx="768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P (a, b)</a:t>
              </a:r>
              <a:endParaRPr lang="pt-BR" sz="14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635896" y="1124744"/>
              <a:ext cx="1755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</a:t>
              </a:r>
              <a:r>
                <a:rPr lang="pt-BR" sz="1400" dirty="0" smtClean="0"/>
                <a:t>ixo imaginário (</a:t>
              </a:r>
              <a:r>
                <a:rPr lang="pt-BR" sz="1400" dirty="0" err="1" smtClean="0"/>
                <a:t>Im</a:t>
              </a:r>
              <a:r>
                <a:rPr lang="pt-BR" sz="1400" dirty="0" smtClean="0"/>
                <a:t>)</a:t>
              </a:r>
              <a:endParaRPr lang="pt-BR" sz="1400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4645386" y="1656212"/>
              <a:ext cx="59427" cy="594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35184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-4465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, 3º Ano</a:t>
            </a: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11560" y="192859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No plano de </a:t>
            </a:r>
            <a:r>
              <a:rPr lang="pt-BR" dirty="0" err="1"/>
              <a:t>Argand</a:t>
            </a:r>
            <a:r>
              <a:rPr lang="pt-BR" dirty="0"/>
              <a:t>-Gauss, o eixo das abscissas é chamado </a:t>
            </a:r>
            <a:r>
              <a:rPr lang="pt-BR" b="1" dirty="0"/>
              <a:t>eixo real </a:t>
            </a:r>
            <a:r>
              <a:rPr lang="pt-BR" dirty="0"/>
              <a:t>(Re), e o eixo das ordenadas é o </a:t>
            </a:r>
            <a:r>
              <a:rPr lang="pt-BR" b="1" dirty="0"/>
              <a:t>eixo imaginário </a:t>
            </a:r>
            <a:r>
              <a:rPr lang="pt-BR" dirty="0"/>
              <a:t>(</a:t>
            </a:r>
            <a:r>
              <a:rPr lang="pt-BR" dirty="0" err="1"/>
              <a:t>Im</a:t>
            </a:r>
            <a:r>
              <a:rPr lang="pt-BR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O  número ponto P (a, b) associado ao número complexo z = a + bi é chamado de </a:t>
            </a:r>
            <a:r>
              <a:rPr lang="pt-BR" b="1" dirty="0"/>
              <a:t>afixo</a:t>
            </a:r>
            <a:r>
              <a:rPr lang="pt-BR" dirty="0"/>
              <a:t> do número complexo 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84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125538"/>
            <a:ext cx="7561262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/>
              <a:t>Vejamos, então, alguns casos.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Observe os afixos dos números complexos z</a:t>
            </a:r>
            <a:r>
              <a:rPr lang="pt-BR" sz="2000" baseline="-25000"/>
              <a:t>1</a:t>
            </a:r>
            <a:r>
              <a:rPr lang="pt-BR" sz="2000"/>
              <a:t> = 3 – 5i, z</a:t>
            </a:r>
            <a:r>
              <a:rPr lang="pt-BR" sz="2000" baseline="-25000"/>
              <a:t>2</a:t>
            </a:r>
            <a:r>
              <a:rPr lang="pt-BR" sz="2000"/>
              <a:t> = − 1 + 4i, z</a:t>
            </a:r>
            <a:r>
              <a:rPr lang="pt-BR" sz="2000" baseline="-25000"/>
              <a:t>3</a:t>
            </a:r>
            <a:r>
              <a:rPr lang="pt-BR" sz="2000"/>
              <a:t> = 2 + 5i e z</a:t>
            </a:r>
            <a:r>
              <a:rPr lang="pt-BR" sz="2000" baseline="-25000"/>
              <a:t>4</a:t>
            </a:r>
            <a:r>
              <a:rPr lang="pt-BR" sz="2000"/>
              <a:t> = − 4 − 6i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83768" y="2708919"/>
            <a:ext cx="4596313" cy="3779975"/>
            <a:chOff x="2483768" y="2708919"/>
            <a:chExt cx="4596313" cy="3779975"/>
          </a:xfrm>
        </p:grpSpPr>
        <p:cxnSp>
          <p:nvCxnSpPr>
            <p:cNvPr id="6" name="Conector de seta reta 5"/>
            <p:cNvCxnSpPr/>
            <p:nvPr/>
          </p:nvCxnSpPr>
          <p:spPr>
            <a:xfrm flipV="1">
              <a:off x="4283968" y="2708919"/>
              <a:ext cx="0" cy="36724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2520000" y="4608023"/>
              <a:ext cx="36300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orma livre 7"/>
            <p:cNvSpPr/>
            <p:nvPr/>
          </p:nvSpPr>
          <p:spPr>
            <a:xfrm>
              <a:off x="4287362" y="3222513"/>
              <a:ext cx="558602" cy="1384053"/>
            </a:xfrm>
            <a:custGeom>
              <a:avLst/>
              <a:gdLst>
                <a:gd name="connsiteX0" fmla="*/ 0 w 558602"/>
                <a:gd name="connsiteY0" fmla="*/ 0 h 1384053"/>
                <a:gd name="connsiteX1" fmla="*/ 555044 w 558602"/>
                <a:gd name="connsiteY1" fmla="*/ 0 h 1384053"/>
                <a:gd name="connsiteX2" fmla="*/ 558602 w 558602"/>
                <a:gd name="connsiteY2" fmla="*/ 1384053 h 138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8602" h="1384053">
                  <a:moveTo>
                    <a:pt x="0" y="0"/>
                  </a:moveTo>
                  <a:lnTo>
                    <a:pt x="555044" y="0"/>
                  </a:lnTo>
                  <a:lnTo>
                    <a:pt x="558602" y="13840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4020514" y="3500035"/>
              <a:ext cx="266848" cy="1110089"/>
            </a:xfrm>
            <a:custGeom>
              <a:avLst/>
              <a:gdLst>
                <a:gd name="connsiteX0" fmla="*/ 266848 w 266848"/>
                <a:gd name="connsiteY0" fmla="*/ 0 h 1110089"/>
                <a:gd name="connsiteX1" fmla="*/ 0 w 266848"/>
                <a:gd name="connsiteY1" fmla="*/ 0 h 1110089"/>
                <a:gd name="connsiteX2" fmla="*/ 0 w 266848"/>
                <a:gd name="connsiteY2" fmla="*/ 1110089 h 11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848" h="1110089">
                  <a:moveTo>
                    <a:pt x="266848" y="0"/>
                  </a:moveTo>
                  <a:lnTo>
                    <a:pt x="0" y="0"/>
                  </a:lnTo>
                  <a:lnTo>
                    <a:pt x="0" y="111008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4290920" y="4798697"/>
              <a:ext cx="829008" cy="1195480"/>
            </a:xfrm>
            <a:custGeom>
              <a:avLst/>
              <a:gdLst>
                <a:gd name="connsiteX0" fmla="*/ 829008 w 829008"/>
                <a:gd name="connsiteY0" fmla="*/ 0 h 1195480"/>
                <a:gd name="connsiteX1" fmla="*/ 829008 w 829008"/>
                <a:gd name="connsiteY1" fmla="*/ 1195480 h 1195480"/>
                <a:gd name="connsiteX2" fmla="*/ 0 w 829008"/>
                <a:gd name="connsiteY2" fmla="*/ 1191922 h 119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9008" h="1195480">
                  <a:moveTo>
                    <a:pt x="829008" y="0"/>
                  </a:moveTo>
                  <a:lnTo>
                    <a:pt x="829008" y="1195480"/>
                  </a:lnTo>
                  <a:lnTo>
                    <a:pt x="0" y="119192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180831" y="4788023"/>
              <a:ext cx="885936" cy="1480118"/>
            </a:xfrm>
            <a:custGeom>
              <a:avLst/>
              <a:gdLst>
                <a:gd name="connsiteX0" fmla="*/ 0 w 885936"/>
                <a:gd name="connsiteY0" fmla="*/ 0 h 1480118"/>
                <a:gd name="connsiteX1" fmla="*/ 3558 w 885936"/>
                <a:gd name="connsiteY1" fmla="*/ 1480118 h 1480118"/>
                <a:gd name="connsiteX2" fmla="*/ 885936 w 885936"/>
                <a:gd name="connsiteY2" fmla="*/ 1476560 h 148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936" h="1480118">
                  <a:moveTo>
                    <a:pt x="0" y="0"/>
                  </a:moveTo>
                  <a:lnTo>
                    <a:pt x="3558" y="1480118"/>
                  </a:lnTo>
                  <a:lnTo>
                    <a:pt x="885936" y="147656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012160" y="4581127"/>
              <a:ext cx="10679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e</a:t>
              </a:r>
              <a:r>
                <a:rPr lang="pt-BR" sz="1100" b="1" dirty="0" smtClean="0"/>
                <a:t>ixo real (Re)</a:t>
              </a:r>
              <a:endParaRPr lang="pt-BR" sz="1100" b="1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284184" y="278092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/>
                <a:t>e</a:t>
              </a:r>
              <a:r>
                <a:rPr lang="pt-BR" sz="1100" b="1" dirty="0" smtClean="0"/>
                <a:t>ixo imaginário (</a:t>
              </a:r>
              <a:r>
                <a:rPr lang="pt-BR" sz="1100" b="1" dirty="0" err="1" smtClean="0"/>
                <a:t>Im</a:t>
              </a:r>
              <a:r>
                <a:rPr lang="pt-BR" sz="1100" b="1" dirty="0" smtClean="0"/>
                <a:t>)</a:t>
              </a:r>
              <a:endParaRPr lang="pt-BR" sz="1100" b="1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4816250" y="3192799"/>
              <a:ext cx="59427" cy="594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990800" y="3470321"/>
              <a:ext cx="59427" cy="594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090214" y="5964463"/>
              <a:ext cx="59427" cy="594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3151117" y="6238427"/>
              <a:ext cx="59427" cy="594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045650" y="42210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1</a:t>
              </a:r>
              <a:endParaRPr lang="pt-BR" sz="10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031626" y="39319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036140" y="366266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031626" y="33988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036140" y="309940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5</a:t>
              </a:r>
              <a:endParaRPr lang="pt-BR" sz="10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033324" y="5871065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-5</a:t>
              </a:r>
              <a:endParaRPr lang="pt-BR" sz="10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019300" y="5581946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-4</a:t>
              </a:r>
              <a:endParaRPr lang="pt-BR" sz="10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023814" y="5312638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-3</a:t>
              </a:r>
              <a:endParaRPr lang="pt-BR" sz="10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019300" y="5048780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023814" y="4749380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033324" y="6117286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-6</a:t>
              </a:r>
              <a:endParaRPr lang="pt-BR" sz="10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483768" y="4606566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-6</a:t>
              </a:r>
              <a:endParaRPr lang="pt-BR" sz="10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761352" y="4589432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-5</a:t>
              </a:r>
              <a:endParaRPr lang="pt-BR" sz="10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031591" y="4588821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-4</a:t>
              </a:r>
              <a:endParaRPr lang="pt-BR" sz="10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322145" y="4588820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-3</a:t>
              </a:r>
              <a:endParaRPr lang="pt-BR" sz="10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585862" y="4589432"/>
              <a:ext cx="298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-2</a:t>
              </a:r>
              <a:endParaRPr lang="pt-BR" sz="10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874769" y="4589432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</a:t>
              </a:r>
              <a:endParaRPr lang="pt-BR" sz="10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417423" y="458786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1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718365" y="458786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92328" y="458786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3</a:t>
              </a:r>
              <a:endParaRPr lang="pt-BR" sz="10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292080" y="458786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547278" y="458785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5</a:t>
              </a:r>
              <a:endParaRPr lang="pt-BR" sz="10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823525" y="458943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6</a:t>
              </a:r>
              <a:endParaRPr lang="pt-BR" sz="1000" dirty="0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951124" y="457940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orma livre 41"/>
            <p:cNvSpPr/>
            <p:nvPr/>
          </p:nvSpPr>
          <p:spPr>
            <a:xfrm>
              <a:off x="5675257" y="458112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livre 42"/>
            <p:cNvSpPr/>
            <p:nvPr/>
          </p:nvSpPr>
          <p:spPr>
            <a:xfrm>
              <a:off x="5400000" y="4572023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5119928" y="457826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4846701" y="458112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livre 45"/>
            <p:cNvSpPr/>
            <p:nvPr/>
          </p:nvSpPr>
          <p:spPr>
            <a:xfrm>
              <a:off x="4545760" y="457589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>
              <a:off x="4019300" y="457826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3735102" y="4580848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 48"/>
            <p:cNvSpPr/>
            <p:nvPr/>
          </p:nvSpPr>
          <p:spPr>
            <a:xfrm>
              <a:off x="3468754" y="4580847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orma livre 49"/>
            <p:cNvSpPr/>
            <p:nvPr/>
          </p:nvSpPr>
          <p:spPr>
            <a:xfrm>
              <a:off x="3180831" y="457303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orma livre 50"/>
            <p:cNvSpPr/>
            <p:nvPr/>
          </p:nvSpPr>
          <p:spPr>
            <a:xfrm>
              <a:off x="2910592" y="4575896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>
              <a:off x="2637520" y="4578264"/>
              <a:ext cx="0" cy="54349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6"/>
            <p:cNvGrpSpPr/>
            <p:nvPr/>
          </p:nvGrpSpPr>
          <p:grpSpPr>
            <a:xfrm rot="5400000">
              <a:off x="2627165" y="4576576"/>
              <a:ext cx="3313604" cy="63453"/>
              <a:chOff x="2789920" y="4508400"/>
              <a:chExt cx="3313604" cy="63453"/>
            </a:xfrm>
          </p:grpSpPr>
          <p:sp>
            <p:nvSpPr>
              <p:cNvPr id="59" name="Forma livre 58"/>
              <p:cNvSpPr/>
              <p:nvPr/>
            </p:nvSpPr>
            <p:spPr>
              <a:xfrm>
                <a:off x="6103524" y="451578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 59"/>
              <p:cNvSpPr/>
              <p:nvPr/>
            </p:nvSpPr>
            <p:spPr>
              <a:xfrm>
                <a:off x="5827657" y="451750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 60"/>
              <p:cNvSpPr/>
              <p:nvPr/>
            </p:nvSpPr>
            <p:spPr>
              <a:xfrm>
                <a:off x="5552400" y="4508400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Forma livre 61"/>
              <p:cNvSpPr/>
              <p:nvPr/>
            </p:nvSpPr>
            <p:spPr>
              <a:xfrm>
                <a:off x="5272328" y="4514641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orma livre 62"/>
              <p:cNvSpPr/>
              <p:nvPr/>
            </p:nvSpPr>
            <p:spPr>
              <a:xfrm>
                <a:off x="4999101" y="451750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Forma livre 63"/>
              <p:cNvSpPr/>
              <p:nvPr/>
            </p:nvSpPr>
            <p:spPr>
              <a:xfrm>
                <a:off x="4698160" y="451227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 64"/>
              <p:cNvSpPr/>
              <p:nvPr/>
            </p:nvSpPr>
            <p:spPr>
              <a:xfrm>
                <a:off x="4171700" y="4514641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orma livre 65"/>
              <p:cNvSpPr/>
              <p:nvPr/>
            </p:nvSpPr>
            <p:spPr>
              <a:xfrm>
                <a:off x="3887502" y="4517225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Forma livre 66"/>
              <p:cNvSpPr/>
              <p:nvPr/>
            </p:nvSpPr>
            <p:spPr>
              <a:xfrm>
                <a:off x="3621154" y="4517224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Forma livre 67"/>
              <p:cNvSpPr/>
              <p:nvPr/>
            </p:nvSpPr>
            <p:spPr>
              <a:xfrm>
                <a:off x="3333231" y="4509411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orma livre 68"/>
              <p:cNvSpPr/>
              <p:nvPr/>
            </p:nvSpPr>
            <p:spPr>
              <a:xfrm>
                <a:off x="3062992" y="4512273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orma livre 69"/>
              <p:cNvSpPr/>
              <p:nvPr/>
            </p:nvSpPr>
            <p:spPr>
              <a:xfrm>
                <a:off x="2789920" y="4514641"/>
                <a:ext cx="0" cy="54349"/>
              </a:xfrm>
              <a:custGeom>
                <a:avLst/>
                <a:gdLst>
                  <a:gd name="connsiteX0" fmla="*/ 0 w 3198"/>
                  <a:gd name="connsiteY0" fmla="*/ 0 h 57549"/>
                  <a:gd name="connsiteX1" fmla="*/ 0 w 3198"/>
                  <a:gd name="connsiteY1" fmla="*/ 54352 h 57549"/>
                  <a:gd name="connsiteX2" fmla="*/ 3198 w 3198"/>
                  <a:gd name="connsiteY2" fmla="*/ 57549 h 57549"/>
                  <a:gd name="connsiteX0" fmla="*/ 0 w 0"/>
                  <a:gd name="connsiteY0" fmla="*/ 0 h 9444"/>
                  <a:gd name="connsiteX1" fmla="*/ 0 w 0"/>
                  <a:gd name="connsiteY1" fmla="*/ 9444 h 9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9444">
                    <a:moveTo>
                      <a:pt x="0" y="0"/>
                    </a:moveTo>
                    <a:lnTo>
                      <a:pt x="0" y="94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CaixaDeTexto 53"/>
            <p:cNvSpPr txBox="1"/>
            <p:nvPr/>
          </p:nvSpPr>
          <p:spPr>
            <a:xfrm>
              <a:off x="4040941" y="282838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6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913668" y="6242673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solidFill>
                    <a:schemeClr val="accent1">
                      <a:lumMod val="75000"/>
                    </a:schemeClr>
                  </a:solidFill>
                </a:rPr>
                <a:t>z</a:t>
              </a:r>
              <a:r>
                <a:rPr lang="pt-BR" sz="1000" b="1" baseline="-25000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pt-BR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748774" y="3248089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z</a:t>
              </a:r>
              <a:r>
                <a:rPr lang="pt-BR" sz="1000" b="1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pt-BR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830363" y="3036920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z</a:t>
              </a:r>
              <a:r>
                <a:rPr lang="pt-BR" sz="1000" b="1" baseline="-250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pt-BR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050050" y="5964463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z</a:t>
              </a:r>
              <a:r>
                <a:rPr lang="pt-BR" sz="1000" b="1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pt-BR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12875"/>
            <a:ext cx="7561262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u="sng" dirty="0"/>
              <a:t>O número complexo como um vetor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Como já vimos, um número complexo qualquer z = a + bi pode ser representado geometricamente por um ponto </a:t>
            </a:r>
            <a:r>
              <a:rPr lang="pt-BR" sz="2000" dirty="0" smtClean="0"/>
              <a:t>P (</a:t>
            </a:r>
            <a:r>
              <a:rPr lang="pt-BR" sz="2000" dirty="0"/>
              <a:t>a, b) no plano de </a:t>
            </a:r>
            <a:r>
              <a:rPr lang="pt-BR" sz="2000" dirty="0" err="1"/>
              <a:t>Argand</a:t>
            </a:r>
            <a:r>
              <a:rPr lang="pt-BR" sz="2000" dirty="0"/>
              <a:t>-Gauss. 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Um número complexo qualquer, não nulo, pode também ser representado por um vetor de origem no ponto </a:t>
            </a:r>
            <a:r>
              <a:rPr lang="pt-BR" sz="2000" dirty="0" smtClean="0"/>
              <a:t>O (</a:t>
            </a:r>
            <a:r>
              <a:rPr lang="pt-BR" sz="2000" dirty="0"/>
              <a:t>0, 0) e extremidade no ponto </a:t>
            </a:r>
            <a:r>
              <a:rPr lang="pt-BR" sz="2000" dirty="0" smtClean="0"/>
              <a:t>P (</a:t>
            </a:r>
            <a:r>
              <a:rPr lang="pt-BR" sz="2000" dirty="0"/>
              <a:t>a, 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12875"/>
            <a:ext cx="75612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/>
              <a:t>Veja: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343450" y="2152807"/>
            <a:ext cx="5304658" cy="3652457"/>
            <a:chOff x="2343450" y="2152807"/>
            <a:chExt cx="5304658" cy="3652457"/>
          </a:xfrm>
        </p:grpSpPr>
        <p:cxnSp>
          <p:nvCxnSpPr>
            <p:cNvPr id="6" name="Conector de seta reta 5"/>
            <p:cNvCxnSpPr/>
            <p:nvPr/>
          </p:nvCxnSpPr>
          <p:spPr>
            <a:xfrm flipV="1">
              <a:off x="3104379" y="2304993"/>
              <a:ext cx="0" cy="3500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2343450" y="5044335"/>
              <a:ext cx="41090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orma livre 7"/>
            <p:cNvSpPr/>
            <p:nvPr/>
          </p:nvSpPr>
          <p:spPr>
            <a:xfrm>
              <a:off x="3014635" y="3324359"/>
              <a:ext cx="2316789" cy="1853433"/>
            </a:xfrm>
            <a:custGeom>
              <a:avLst/>
              <a:gdLst>
                <a:gd name="connsiteX0" fmla="*/ 0 w 1085515"/>
                <a:gd name="connsiteY0" fmla="*/ 0 h 855579"/>
                <a:gd name="connsiteX1" fmla="*/ 1085515 w 1085515"/>
                <a:gd name="connsiteY1" fmla="*/ 0 h 855579"/>
                <a:gd name="connsiteX2" fmla="*/ 1085515 w 1085515"/>
                <a:gd name="connsiteY2" fmla="*/ 855579 h 855579"/>
                <a:gd name="connsiteX0" fmla="*/ 0 w 1090862"/>
                <a:gd name="connsiteY0" fmla="*/ 0 h 903705"/>
                <a:gd name="connsiteX1" fmla="*/ 1085515 w 1090862"/>
                <a:gd name="connsiteY1" fmla="*/ 0 h 903705"/>
                <a:gd name="connsiteX2" fmla="*/ 1090862 w 1090862"/>
                <a:gd name="connsiteY2" fmla="*/ 903705 h 903705"/>
                <a:gd name="connsiteX0" fmla="*/ 0 w 1096209"/>
                <a:gd name="connsiteY0" fmla="*/ 0 h 876968"/>
                <a:gd name="connsiteX1" fmla="*/ 1085515 w 1096209"/>
                <a:gd name="connsiteY1" fmla="*/ 0 h 876968"/>
                <a:gd name="connsiteX2" fmla="*/ 1096209 w 1096209"/>
                <a:gd name="connsiteY2" fmla="*/ 876968 h 8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209" h="876968">
                  <a:moveTo>
                    <a:pt x="0" y="0"/>
                  </a:moveTo>
                  <a:lnTo>
                    <a:pt x="1085515" y="0"/>
                  </a:lnTo>
                  <a:cubicBezTo>
                    <a:pt x="1087297" y="301235"/>
                    <a:pt x="1094427" y="575733"/>
                    <a:pt x="1096209" y="8769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701729" y="31541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b</a:t>
              </a:r>
              <a:endParaRPr lang="pt-BR" sz="2000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158788" y="51571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a</a:t>
              </a:r>
              <a:endParaRPr lang="pt-BR" sz="20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922904" y="504433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dirty="0" smtClean="0"/>
                <a:t>ixo real (Re)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377294" y="2999119"/>
              <a:ext cx="227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 (a, b) ou z = a + bi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04379" y="2152807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dirty="0" smtClean="0"/>
                <a:t>ixo imaginário (</a:t>
              </a:r>
              <a:r>
                <a:rPr lang="pt-BR" dirty="0" err="1" smtClean="0"/>
                <a:t>Im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5237891" y="3276041"/>
              <a:ext cx="125596" cy="1255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791473" y="50539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cxnSp>
          <p:nvCxnSpPr>
            <p:cNvPr id="16" name="Conector de seta reta 15"/>
            <p:cNvCxnSpPr>
              <a:endCxn id="14" idx="3"/>
            </p:cNvCxnSpPr>
            <p:nvPr/>
          </p:nvCxnSpPr>
          <p:spPr>
            <a:xfrm flipV="1">
              <a:off x="3104379" y="3383244"/>
              <a:ext cx="2151905" cy="166109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048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3º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Representação geométrica dos números complexos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827088" y="1412875"/>
            <a:ext cx="7489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/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000"/>
              <a:t>Vejamos o vetor representante do número z = 3 + 4i.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189852" y="2982327"/>
            <a:ext cx="3275687" cy="2811851"/>
            <a:chOff x="3419872" y="2705381"/>
            <a:chExt cx="3275687" cy="2811851"/>
          </a:xfrm>
        </p:grpSpPr>
        <p:cxnSp>
          <p:nvCxnSpPr>
            <p:cNvPr id="6" name="Conector de seta reta 5"/>
            <p:cNvCxnSpPr/>
            <p:nvPr/>
          </p:nvCxnSpPr>
          <p:spPr>
            <a:xfrm flipV="1">
              <a:off x="4190969" y="2765665"/>
              <a:ext cx="1" cy="27515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3419872" y="4854983"/>
              <a:ext cx="307449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6293172" y="4825092"/>
              <a:ext cx="402387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Re</a:t>
              </a:r>
              <a:endParaRPr lang="pt-BR" sz="1100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191205" y="2705381"/>
              <a:ext cx="382989" cy="28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 smtClean="0"/>
                <a:t>Im</a:t>
              </a:r>
              <a:endParaRPr lang="pt-BR" sz="1100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928818" y="4303846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1</a:t>
              </a:r>
              <a:endParaRPr lang="pt-BR" sz="10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913391" y="3827397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918357" y="342554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3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913391" y="292407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904798" y="5175413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578597" y="4834227"/>
              <a:ext cx="32832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-1</a:t>
              </a:r>
              <a:endParaRPr lang="pt-BR" sz="10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497404" y="4832501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1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986857" y="4832500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2</a:t>
              </a:r>
              <a:endParaRPr lang="pt-BR" sz="10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446634" y="4832499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3</a:t>
              </a:r>
              <a:endParaRPr lang="pt-BR" sz="10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934779" y="4832498"/>
              <a:ext cx="280718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/>
                <a:t>4</a:t>
              </a:r>
              <a:endParaRPr lang="pt-BR" sz="1000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6053491" y="4815077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5586994" y="482194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5128027" y="4825092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4638574" y="4819339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3737581" y="4821943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 rot="5400000">
              <a:off x="4191712" y="5266918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5400000">
              <a:off x="4189109" y="4397367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 rot="5400000">
              <a:off x="4186266" y="3926331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5400000">
              <a:off x="4186267" y="3527739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 rot="5400000">
              <a:off x="4194862" y="3052606"/>
              <a:ext cx="0" cy="59784"/>
            </a:xfrm>
            <a:custGeom>
              <a:avLst/>
              <a:gdLst>
                <a:gd name="connsiteX0" fmla="*/ 0 w 3198"/>
                <a:gd name="connsiteY0" fmla="*/ 0 h 57549"/>
                <a:gd name="connsiteX1" fmla="*/ 0 w 3198"/>
                <a:gd name="connsiteY1" fmla="*/ 54352 h 57549"/>
                <a:gd name="connsiteX2" fmla="*/ 3198 w 3198"/>
                <a:gd name="connsiteY2" fmla="*/ 57549 h 57549"/>
                <a:gd name="connsiteX0" fmla="*/ 0 w 0"/>
                <a:gd name="connsiteY0" fmla="*/ 0 h 9444"/>
                <a:gd name="connsiteX1" fmla="*/ 0 w 0"/>
                <a:gd name="connsiteY1" fmla="*/ 9444 h 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444">
                  <a:moveTo>
                    <a:pt x="0" y="0"/>
                  </a:moveTo>
                  <a:lnTo>
                    <a:pt x="0" y="9444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4192621" y="3083668"/>
              <a:ext cx="1391298" cy="1780162"/>
            </a:xfrm>
            <a:custGeom>
              <a:avLst/>
              <a:gdLst>
                <a:gd name="connsiteX0" fmla="*/ 0 w 1050588"/>
                <a:gd name="connsiteY0" fmla="*/ 0 h 1780162"/>
                <a:gd name="connsiteX1" fmla="*/ 1050588 w 1050588"/>
                <a:gd name="connsiteY1" fmla="*/ 0 h 1780162"/>
                <a:gd name="connsiteX2" fmla="*/ 1050588 w 1050588"/>
                <a:gd name="connsiteY2" fmla="*/ 1780162 h 178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588" h="1780162">
                  <a:moveTo>
                    <a:pt x="0" y="0"/>
                  </a:moveTo>
                  <a:lnTo>
                    <a:pt x="1050588" y="0"/>
                  </a:lnTo>
                  <a:lnTo>
                    <a:pt x="1050588" y="178016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40199" y="3039948"/>
              <a:ext cx="87439" cy="874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de seta reta 31"/>
            <p:cNvCxnSpPr/>
            <p:nvPr/>
          </p:nvCxnSpPr>
          <p:spPr>
            <a:xfrm flipV="1">
              <a:off x="4192621" y="3127387"/>
              <a:ext cx="1347578" cy="172444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1639</Words>
  <Application>Microsoft Office PowerPoint</Application>
  <PresentationFormat>Apresentação na tela (4:3)</PresentationFormat>
  <Paragraphs>304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Tema do Office</vt:lpstr>
      <vt:lpstr>Personalizar design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fabianasousa</cp:lastModifiedBy>
  <cp:revision>91</cp:revision>
  <dcterms:created xsi:type="dcterms:W3CDTF">2011-07-13T12:53:46Z</dcterms:created>
  <dcterms:modified xsi:type="dcterms:W3CDTF">2012-11-26T22:09:41Z</dcterms:modified>
</cp:coreProperties>
</file>