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6" r:id="rId3"/>
    <p:sldId id="303" r:id="rId4"/>
    <p:sldId id="290" r:id="rId5"/>
    <p:sldId id="317" r:id="rId6"/>
    <p:sldId id="318" r:id="rId7"/>
    <p:sldId id="319" r:id="rId8"/>
    <p:sldId id="320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285" r:id="rId30"/>
    <p:sldId id="259" r:id="rId31"/>
    <p:sldId id="291" r:id="rId32"/>
    <p:sldId id="292" r:id="rId33"/>
    <p:sldId id="294" r:id="rId34"/>
    <p:sldId id="295" r:id="rId35"/>
    <p:sldId id="298" r:id="rId36"/>
    <p:sldId id="301" r:id="rId37"/>
    <p:sldId id="293" r:id="rId38"/>
    <p:sldId id="299" r:id="rId39"/>
    <p:sldId id="282" r:id="rId40"/>
    <p:sldId id="281" r:id="rId4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68605C"/>
    <a:srgbClr val="004D86"/>
    <a:srgbClr val="090E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>
      <p:cViewPr>
        <p:scale>
          <a:sx n="66" d="100"/>
          <a:sy n="66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F4D9F-64F0-4AA2-A00A-3ABE1A95F25A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6585E84D-652E-4A3D-A3C9-B8B9D385A586}">
      <dgm:prSet phldrT="[Texto]"/>
      <dgm:spPr>
        <a:solidFill>
          <a:schemeClr val="tx2"/>
        </a:solidFill>
      </dgm:spPr>
      <dgm:t>
        <a:bodyPr/>
        <a:lstStyle/>
        <a:p>
          <a:r>
            <a:rPr lang="pt-BR" b="1" dirty="0" smtClean="0"/>
            <a:t>Os cilindros podem ser classificados, de acordo com a inclinação da geratriz em relação aos planos das bases, em:</a:t>
          </a:r>
          <a:endParaRPr lang="pt-BR" b="1" dirty="0"/>
        </a:p>
      </dgm:t>
    </dgm:pt>
    <dgm:pt modelId="{B85CA10E-2E03-44A4-B4AF-7D00A643C42B}" type="parTrans" cxnId="{F662C4E8-E2AD-45D4-AFAA-9B820C88D8D2}">
      <dgm:prSet/>
      <dgm:spPr/>
      <dgm:t>
        <a:bodyPr/>
        <a:lstStyle/>
        <a:p>
          <a:endParaRPr lang="pt-BR"/>
        </a:p>
      </dgm:t>
    </dgm:pt>
    <dgm:pt modelId="{B904E6F4-DE49-444F-BFA6-C7A0EF7C5929}" type="sibTrans" cxnId="{F662C4E8-E2AD-45D4-AFAA-9B820C88D8D2}">
      <dgm:prSet/>
      <dgm:spPr/>
      <dgm:t>
        <a:bodyPr/>
        <a:lstStyle/>
        <a:p>
          <a:endParaRPr lang="pt-BR"/>
        </a:p>
      </dgm:t>
    </dgm:pt>
    <dgm:pt modelId="{C2BE00F3-5B3E-4165-A370-7E540FDEB3B6}">
      <dgm:prSet phldrT="[Texto]"/>
      <dgm:spPr>
        <a:solidFill>
          <a:srgbClr val="C00000"/>
        </a:solidFill>
      </dgm:spPr>
      <dgm:t>
        <a:bodyPr/>
        <a:lstStyle/>
        <a:p>
          <a:r>
            <a:rPr lang="pt-BR" b="1" i="0" dirty="0" smtClean="0"/>
            <a:t>Cilindro circular oblíquo</a:t>
          </a:r>
        </a:p>
        <a:p>
          <a:r>
            <a:rPr lang="pt-BR" b="1" i="0" dirty="0" smtClean="0"/>
            <a:t> (a geratriz é oblíqua às bases).</a:t>
          </a:r>
          <a:endParaRPr lang="pt-BR" b="1" dirty="0"/>
        </a:p>
      </dgm:t>
    </dgm:pt>
    <dgm:pt modelId="{9D893095-CC25-4FC7-8BC2-E0ECE02F1B93}" type="parTrans" cxnId="{D2B017C1-E49F-4C33-BCDE-FCCBE4ACB5EC}">
      <dgm:prSet/>
      <dgm:spPr/>
      <dgm:t>
        <a:bodyPr/>
        <a:lstStyle/>
        <a:p>
          <a:endParaRPr lang="pt-BR"/>
        </a:p>
      </dgm:t>
    </dgm:pt>
    <dgm:pt modelId="{8C5C0FD8-FEF0-49E3-B533-57FACEF69E01}" type="sibTrans" cxnId="{D2B017C1-E49F-4C33-BCDE-FCCBE4ACB5EC}">
      <dgm:prSet/>
      <dgm:spPr/>
      <dgm:t>
        <a:bodyPr/>
        <a:lstStyle/>
        <a:p>
          <a:endParaRPr lang="pt-BR"/>
        </a:p>
      </dgm:t>
    </dgm:pt>
    <dgm:pt modelId="{2D095AA0-27FA-4817-B3D6-3ADC55889F1C}">
      <dgm:prSet phldrT="[Texto]"/>
      <dgm:spPr>
        <a:solidFill>
          <a:srgbClr val="C00000"/>
        </a:solidFill>
      </dgm:spPr>
      <dgm:t>
        <a:bodyPr/>
        <a:lstStyle/>
        <a:p>
          <a:r>
            <a:rPr lang="pt-BR" b="1" i="0" dirty="0" smtClean="0"/>
            <a:t>Cilindro circular reto </a:t>
          </a:r>
        </a:p>
        <a:p>
          <a:r>
            <a:rPr lang="pt-BR" b="1" i="0" dirty="0" smtClean="0"/>
            <a:t>(a geratriz é perpendicular às bases).</a:t>
          </a:r>
          <a:endParaRPr lang="pt-BR" b="1" dirty="0"/>
        </a:p>
      </dgm:t>
    </dgm:pt>
    <dgm:pt modelId="{0F06030B-C419-4200-A560-A10877AE6EB6}" type="parTrans" cxnId="{D2790FB9-F94D-4F56-AF43-0093771B559E}">
      <dgm:prSet/>
      <dgm:spPr/>
      <dgm:t>
        <a:bodyPr/>
        <a:lstStyle/>
        <a:p>
          <a:endParaRPr lang="pt-BR"/>
        </a:p>
      </dgm:t>
    </dgm:pt>
    <dgm:pt modelId="{FA3A5E30-1088-4814-873A-64122B7205EF}" type="sibTrans" cxnId="{D2790FB9-F94D-4F56-AF43-0093771B559E}">
      <dgm:prSet/>
      <dgm:spPr/>
      <dgm:t>
        <a:bodyPr/>
        <a:lstStyle/>
        <a:p>
          <a:endParaRPr lang="pt-BR"/>
        </a:p>
      </dgm:t>
    </dgm:pt>
    <dgm:pt modelId="{8508AE86-0537-44FE-9CD4-C597789867EE}" type="pres">
      <dgm:prSet presAssocID="{072F4D9F-64F0-4AA2-A00A-3ABE1A95F2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2E1F06B-9B63-4C4C-9C53-0E56C6036F65}" type="pres">
      <dgm:prSet presAssocID="{6585E84D-652E-4A3D-A3C9-B8B9D385A586}" presName="root1" presStyleCnt="0"/>
      <dgm:spPr/>
    </dgm:pt>
    <dgm:pt modelId="{AFF0AD6F-67F6-4438-84F5-C05A0F3C712B}" type="pres">
      <dgm:prSet presAssocID="{6585E84D-652E-4A3D-A3C9-B8B9D385A58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DFEF89-F09F-4865-A4FE-3042B2AE0E26}" type="pres">
      <dgm:prSet presAssocID="{6585E84D-652E-4A3D-A3C9-B8B9D385A586}" presName="level2hierChild" presStyleCnt="0"/>
      <dgm:spPr/>
    </dgm:pt>
    <dgm:pt modelId="{93315098-025E-4E59-B49E-76BEBF4376EA}" type="pres">
      <dgm:prSet presAssocID="{9D893095-CC25-4FC7-8BC2-E0ECE02F1B93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8BF288C0-C6A3-4E6B-89F7-0A224BD51D0F}" type="pres">
      <dgm:prSet presAssocID="{9D893095-CC25-4FC7-8BC2-E0ECE02F1B93}" presName="connTx" presStyleLbl="parChTrans1D2" presStyleIdx="0" presStyleCnt="2"/>
      <dgm:spPr/>
      <dgm:t>
        <a:bodyPr/>
        <a:lstStyle/>
        <a:p>
          <a:endParaRPr lang="pt-BR"/>
        </a:p>
      </dgm:t>
    </dgm:pt>
    <dgm:pt modelId="{2FD6110D-B9CD-4A02-87C9-CA3416BBBAC3}" type="pres">
      <dgm:prSet presAssocID="{C2BE00F3-5B3E-4165-A370-7E540FDEB3B6}" presName="root2" presStyleCnt="0"/>
      <dgm:spPr/>
    </dgm:pt>
    <dgm:pt modelId="{C078D79C-FBF8-4FA2-B0AC-33CF5E7345F1}" type="pres">
      <dgm:prSet presAssocID="{C2BE00F3-5B3E-4165-A370-7E540FDEB3B6}" presName="LevelTwoTextNode" presStyleLbl="node2" presStyleIdx="0" presStyleCnt="2" custScaleX="131341" custLinFactNeighborY="-327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500F15-3E72-4872-AB3D-6AB4BBC253D3}" type="pres">
      <dgm:prSet presAssocID="{C2BE00F3-5B3E-4165-A370-7E540FDEB3B6}" presName="level3hierChild" presStyleCnt="0"/>
      <dgm:spPr/>
    </dgm:pt>
    <dgm:pt modelId="{EECE3056-3A12-4711-9790-FDA3CF6791E7}" type="pres">
      <dgm:prSet presAssocID="{0F06030B-C419-4200-A560-A10877AE6EB6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A443E3ED-1639-4881-85ED-80EAEF058DD6}" type="pres">
      <dgm:prSet presAssocID="{0F06030B-C419-4200-A560-A10877AE6EB6}" presName="connTx" presStyleLbl="parChTrans1D2" presStyleIdx="1" presStyleCnt="2"/>
      <dgm:spPr/>
      <dgm:t>
        <a:bodyPr/>
        <a:lstStyle/>
        <a:p>
          <a:endParaRPr lang="pt-BR"/>
        </a:p>
      </dgm:t>
    </dgm:pt>
    <dgm:pt modelId="{47BDBB82-0D81-4FB2-8EEA-DF9C3965617F}" type="pres">
      <dgm:prSet presAssocID="{2D095AA0-27FA-4817-B3D6-3ADC55889F1C}" presName="root2" presStyleCnt="0"/>
      <dgm:spPr/>
    </dgm:pt>
    <dgm:pt modelId="{AE5A480A-CD27-42E5-B6B8-FC9B75A28B5A}" type="pres">
      <dgm:prSet presAssocID="{2D095AA0-27FA-4817-B3D6-3ADC55889F1C}" presName="LevelTwoTextNode" presStyleLbl="node2" presStyleIdx="1" presStyleCnt="2" custScaleX="130373" custLinFactNeighborY="286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AB56F3-204D-48BB-9AAA-6BD09BFEFEB1}" type="pres">
      <dgm:prSet presAssocID="{2D095AA0-27FA-4817-B3D6-3ADC55889F1C}" presName="level3hierChild" presStyleCnt="0"/>
      <dgm:spPr/>
    </dgm:pt>
  </dgm:ptLst>
  <dgm:cxnLst>
    <dgm:cxn modelId="{A866D3DA-443E-4931-A709-B1430E75D545}" type="presOf" srcId="{9D893095-CC25-4FC7-8BC2-E0ECE02F1B93}" destId="{8BF288C0-C6A3-4E6B-89F7-0A224BD51D0F}" srcOrd="1" destOrd="0" presId="urn:microsoft.com/office/officeart/2005/8/layout/hierarchy2"/>
    <dgm:cxn modelId="{89160388-E181-416E-B261-C172E0F7181A}" type="presOf" srcId="{C2BE00F3-5B3E-4165-A370-7E540FDEB3B6}" destId="{C078D79C-FBF8-4FA2-B0AC-33CF5E7345F1}" srcOrd="0" destOrd="0" presId="urn:microsoft.com/office/officeart/2005/8/layout/hierarchy2"/>
    <dgm:cxn modelId="{6454FE38-CC26-4E2A-819F-80F4EEA70492}" type="presOf" srcId="{6585E84D-652E-4A3D-A3C9-B8B9D385A586}" destId="{AFF0AD6F-67F6-4438-84F5-C05A0F3C712B}" srcOrd="0" destOrd="0" presId="urn:microsoft.com/office/officeart/2005/8/layout/hierarchy2"/>
    <dgm:cxn modelId="{D2790FB9-F94D-4F56-AF43-0093771B559E}" srcId="{6585E84D-652E-4A3D-A3C9-B8B9D385A586}" destId="{2D095AA0-27FA-4817-B3D6-3ADC55889F1C}" srcOrd="1" destOrd="0" parTransId="{0F06030B-C419-4200-A560-A10877AE6EB6}" sibTransId="{FA3A5E30-1088-4814-873A-64122B7205EF}"/>
    <dgm:cxn modelId="{8C7665B2-03C4-483A-80CD-FEB89A11F1FB}" type="presOf" srcId="{2D095AA0-27FA-4817-B3D6-3ADC55889F1C}" destId="{AE5A480A-CD27-42E5-B6B8-FC9B75A28B5A}" srcOrd="0" destOrd="0" presId="urn:microsoft.com/office/officeart/2005/8/layout/hierarchy2"/>
    <dgm:cxn modelId="{33B866A0-3BC2-4243-B07F-8D4E4C96740C}" type="presOf" srcId="{0F06030B-C419-4200-A560-A10877AE6EB6}" destId="{EECE3056-3A12-4711-9790-FDA3CF6791E7}" srcOrd="0" destOrd="0" presId="urn:microsoft.com/office/officeart/2005/8/layout/hierarchy2"/>
    <dgm:cxn modelId="{F662C4E8-E2AD-45D4-AFAA-9B820C88D8D2}" srcId="{072F4D9F-64F0-4AA2-A00A-3ABE1A95F25A}" destId="{6585E84D-652E-4A3D-A3C9-B8B9D385A586}" srcOrd="0" destOrd="0" parTransId="{B85CA10E-2E03-44A4-B4AF-7D00A643C42B}" sibTransId="{B904E6F4-DE49-444F-BFA6-C7A0EF7C5929}"/>
    <dgm:cxn modelId="{72C09776-2AA4-40E5-A663-849FCA001C2F}" type="presOf" srcId="{072F4D9F-64F0-4AA2-A00A-3ABE1A95F25A}" destId="{8508AE86-0537-44FE-9CD4-C597789867EE}" srcOrd="0" destOrd="0" presId="urn:microsoft.com/office/officeart/2005/8/layout/hierarchy2"/>
    <dgm:cxn modelId="{D2B017C1-E49F-4C33-BCDE-FCCBE4ACB5EC}" srcId="{6585E84D-652E-4A3D-A3C9-B8B9D385A586}" destId="{C2BE00F3-5B3E-4165-A370-7E540FDEB3B6}" srcOrd="0" destOrd="0" parTransId="{9D893095-CC25-4FC7-8BC2-E0ECE02F1B93}" sibTransId="{8C5C0FD8-FEF0-49E3-B533-57FACEF69E01}"/>
    <dgm:cxn modelId="{9F9A91C6-1C97-4816-8691-B6C283C97A16}" type="presOf" srcId="{0F06030B-C419-4200-A560-A10877AE6EB6}" destId="{A443E3ED-1639-4881-85ED-80EAEF058DD6}" srcOrd="1" destOrd="0" presId="urn:microsoft.com/office/officeart/2005/8/layout/hierarchy2"/>
    <dgm:cxn modelId="{D970C485-BEA7-48AF-8ADA-9A5C7053B5A0}" type="presOf" srcId="{9D893095-CC25-4FC7-8BC2-E0ECE02F1B93}" destId="{93315098-025E-4E59-B49E-76BEBF4376EA}" srcOrd="0" destOrd="0" presId="urn:microsoft.com/office/officeart/2005/8/layout/hierarchy2"/>
    <dgm:cxn modelId="{F9DAB943-1702-469F-A8A8-75F8B7BCD807}" type="presParOf" srcId="{8508AE86-0537-44FE-9CD4-C597789867EE}" destId="{32E1F06B-9B63-4C4C-9C53-0E56C6036F65}" srcOrd="0" destOrd="0" presId="urn:microsoft.com/office/officeart/2005/8/layout/hierarchy2"/>
    <dgm:cxn modelId="{67E2BF10-1D62-4898-8C91-A460D2869DFB}" type="presParOf" srcId="{32E1F06B-9B63-4C4C-9C53-0E56C6036F65}" destId="{AFF0AD6F-67F6-4438-84F5-C05A0F3C712B}" srcOrd="0" destOrd="0" presId="urn:microsoft.com/office/officeart/2005/8/layout/hierarchy2"/>
    <dgm:cxn modelId="{192FEC33-3153-4847-845F-7AB7FF55BA2B}" type="presParOf" srcId="{32E1F06B-9B63-4C4C-9C53-0E56C6036F65}" destId="{F6DFEF89-F09F-4865-A4FE-3042B2AE0E26}" srcOrd="1" destOrd="0" presId="urn:microsoft.com/office/officeart/2005/8/layout/hierarchy2"/>
    <dgm:cxn modelId="{E881A3CB-B41B-42A8-AA30-31B3F354A0E6}" type="presParOf" srcId="{F6DFEF89-F09F-4865-A4FE-3042B2AE0E26}" destId="{93315098-025E-4E59-B49E-76BEBF4376EA}" srcOrd="0" destOrd="0" presId="urn:microsoft.com/office/officeart/2005/8/layout/hierarchy2"/>
    <dgm:cxn modelId="{C44FC05B-F9AF-49AD-9C2D-CBC361F11876}" type="presParOf" srcId="{93315098-025E-4E59-B49E-76BEBF4376EA}" destId="{8BF288C0-C6A3-4E6B-89F7-0A224BD51D0F}" srcOrd="0" destOrd="0" presId="urn:microsoft.com/office/officeart/2005/8/layout/hierarchy2"/>
    <dgm:cxn modelId="{5A7A6E61-9A89-4114-8F84-A398BDCB59E6}" type="presParOf" srcId="{F6DFEF89-F09F-4865-A4FE-3042B2AE0E26}" destId="{2FD6110D-B9CD-4A02-87C9-CA3416BBBAC3}" srcOrd="1" destOrd="0" presId="urn:microsoft.com/office/officeart/2005/8/layout/hierarchy2"/>
    <dgm:cxn modelId="{0973C1F0-E5D2-4A55-9718-9ECEC3315787}" type="presParOf" srcId="{2FD6110D-B9CD-4A02-87C9-CA3416BBBAC3}" destId="{C078D79C-FBF8-4FA2-B0AC-33CF5E7345F1}" srcOrd="0" destOrd="0" presId="urn:microsoft.com/office/officeart/2005/8/layout/hierarchy2"/>
    <dgm:cxn modelId="{A8952906-EDB1-4F00-9367-A1E8FC1EC831}" type="presParOf" srcId="{2FD6110D-B9CD-4A02-87C9-CA3416BBBAC3}" destId="{9F500F15-3E72-4872-AB3D-6AB4BBC253D3}" srcOrd="1" destOrd="0" presId="urn:microsoft.com/office/officeart/2005/8/layout/hierarchy2"/>
    <dgm:cxn modelId="{F5EC50FF-D145-4156-BE40-5285EF6993F2}" type="presParOf" srcId="{F6DFEF89-F09F-4865-A4FE-3042B2AE0E26}" destId="{EECE3056-3A12-4711-9790-FDA3CF6791E7}" srcOrd="2" destOrd="0" presId="urn:microsoft.com/office/officeart/2005/8/layout/hierarchy2"/>
    <dgm:cxn modelId="{09BB5929-AAD1-4B29-BFCE-85C8DDB5C096}" type="presParOf" srcId="{EECE3056-3A12-4711-9790-FDA3CF6791E7}" destId="{A443E3ED-1639-4881-85ED-80EAEF058DD6}" srcOrd="0" destOrd="0" presId="urn:microsoft.com/office/officeart/2005/8/layout/hierarchy2"/>
    <dgm:cxn modelId="{7E71580A-BC3A-49EC-B26F-72D6FE6BE51C}" type="presParOf" srcId="{F6DFEF89-F09F-4865-A4FE-3042B2AE0E26}" destId="{47BDBB82-0D81-4FB2-8EEA-DF9C3965617F}" srcOrd="3" destOrd="0" presId="urn:microsoft.com/office/officeart/2005/8/layout/hierarchy2"/>
    <dgm:cxn modelId="{0EE921FC-FD6D-469C-B0FD-F3C9B91D5787}" type="presParOf" srcId="{47BDBB82-0D81-4FB2-8EEA-DF9C3965617F}" destId="{AE5A480A-CD27-42E5-B6B8-FC9B75A28B5A}" srcOrd="0" destOrd="0" presId="urn:microsoft.com/office/officeart/2005/8/layout/hierarchy2"/>
    <dgm:cxn modelId="{2C3E4A0B-A123-451C-B7B3-BB2268670DEA}" type="presParOf" srcId="{47BDBB82-0D81-4FB2-8EEA-DF9C3965617F}" destId="{95AB56F3-204D-48BB-9AAA-6BD09BFEFEB1}" srcOrd="1" destOrd="0" presId="urn:microsoft.com/office/officeart/2005/8/layout/hierarchy2"/>
  </dgm:cxnLst>
  <dgm:bg/>
  <dgm:whole/>
  <dgm:extLst>
    <a:ext uri="http://schemas.microsoft.com/office/drawing/2008/diagram"/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fld id="{5F6FC151-2A64-46F2-8AAB-DE01DF41748F}" type="slidenum">
              <a:rPr lang="pt-BR"/>
              <a:pPr>
                <a:defRPr sz="1400"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Imagem de Slid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43011" name="Espaço Reservado para Anotações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50"/>
      </a:spcBef>
      <a:spcAft>
        <a:spcPct val="0"/>
      </a:spcAft>
      <a:tabLst>
        <a:tab pos="0" algn="l"/>
        <a:tab pos="914400" algn="l"/>
        <a:tab pos="1828800" algn="l"/>
        <a:tab pos="2741613" algn="l"/>
        <a:tab pos="3657600" algn="l"/>
        <a:tab pos="4572000" algn="l"/>
        <a:tab pos="5484813" algn="l"/>
        <a:tab pos="6399213" algn="l"/>
        <a:tab pos="7315200" algn="l"/>
        <a:tab pos="8229600" algn="l"/>
        <a:tab pos="9144000" algn="l"/>
        <a:tab pos="10058400" algn="l"/>
      </a:tabLst>
      <a:defRPr lang="pt-BR" sz="1200">
        <a:solidFill>
          <a:srgbClr val="000000"/>
        </a:solidFill>
        <a:latin typeface="Calibri" pitchFamily="34"/>
        <a:ea typeface="Microsoft YaHei" pitchFamily="2"/>
        <a:cs typeface="Mangal" pitchFamily="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4035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B5C7F-9624-4D76-B1C9-469ADA004729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B5D35-27EC-4589-A733-5844C8643655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9F276-88BB-49C7-B091-88A430F3F3B9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08B77-AF00-4236-AEF2-9D73333E0636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922B0-FC00-4BB6-9C77-2459864836A6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44826-CA58-4C12-BE62-1A87FAB6A690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C04F0-6838-43B0-9696-BDD675B1A533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E9B98-9AC2-40D9-B935-1BCAA6EE022B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E1A47-4A16-4396-930A-4FC8796444AE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23ADE-3337-4335-9966-8B4FF92AAAC6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62A71-C99B-43A5-9C3C-785179B74E4C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  <p:sp>
        <p:nvSpPr>
          <p:cNvPr id="1027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fld id="{EED9560E-D0AE-457B-B55C-1E7690C76056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lang="pt-BR" sz="44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5pPr>
      <a:lvl6pPr marL="4572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6pPr>
      <a:lvl7pPr marL="9144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7pPr>
      <a:lvl8pPr marL="13716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8pPr>
      <a:lvl9pPr marL="18288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9pPr>
    </p:titleStyle>
    <p:bodyStyle>
      <a:lvl1pPr algn="l" rtl="0" eaLnBrk="0" fontAlgn="base" hangingPunct="0">
        <a:spcBef>
          <a:spcPts val="800"/>
        </a:spcBef>
        <a:spcAft>
          <a:spcPct val="0"/>
        </a:spcAft>
        <a:tabLst>
          <a:tab pos="569913" algn="l"/>
          <a:tab pos="1484313" algn="l"/>
          <a:tab pos="2398713" algn="l"/>
          <a:tab pos="3313113" algn="l"/>
          <a:tab pos="4227513" algn="l"/>
          <a:tab pos="5141913" algn="l"/>
          <a:tab pos="6056313" algn="l"/>
          <a:tab pos="6970713" algn="l"/>
          <a:tab pos="7885113" algn="l"/>
          <a:tab pos="8799513" algn="l"/>
          <a:tab pos="9713913" algn="l"/>
        </a:tabLst>
        <a:defRPr lang="pt-BR" sz="32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icrosoft YaHei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icrosoft YaHei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icrosoft YaHei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www.geometriadinamica.com/" TargetMode="External"/><Relationship Id="rId7" Type="http://schemas.openxmlformats.org/officeDocument/2006/relationships/hyperlink" Target="http://www.professores.uff.br/hjbortol/calques3d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alques3d.org/examples.html" TargetMode="External"/><Relationship Id="rId5" Type="http://schemas.openxmlformats.org/officeDocument/2006/relationships/hyperlink" Target="http://www.calques3d.org/download/setup.zip" TargetMode="External"/><Relationship Id="rId4" Type="http://schemas.openxmlformats.org/officeDocument/2006/relationships/hyperlink" Target="http://www.calques3d.org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http://portaldoprofessor.mec.gov.br/storage/discovirtual/aulas/10185/imagens/aula_88_fig28.png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http://portaldoprofessor.mec.gov.br/storage/discovirtual/aulas/10185/imagens/aula_88_fig22.png" TargetMode="External"/><Relationship Id="rId5" Type="http://schemas.openxmlformats.org/officeDocument/2006/relationships/image" Target="../media/image13.png"/><Relationship Id="rId10" Type="http://schemas.openxmlformats.org/officeDocument/2006/relationships/image" Target="http://portaldoprofessor.mec.gov.br/storage/discovirtual/aulas/10185/imagens/aula_88_fig30.png" TargetMode="External"/><Relationship Id="rId4" Type="http://schemas.openxmlformats.org/officeDocument/2006/relationships/image" Target="http://portaldoprofessor.mec.gov.br/storage/discovirtual/aulas/10185/imagens/aula_90_fig17.png" TargetMode="External"/><Relationship Id="rId9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6"/>
          <p:cNvSpPr>
            <a:spLocks/>
          </p:cNvSpPr>
          <p:nvPr/>
        </p:nvSpPr>
        <p:spPr bwMode="auto">
          <a:xfrm>
            <a:off x="1835150" y="4292600"/>
            <a:ext cx="6302375" cy="221817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</a:t>
            </a:r>
            <a:endParaRPr lang="pt-BR" altLang="pt-BR" sz="4000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4000" dirty="0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 sz="4000" dirty="0" err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</a:t>
            </a:r>
            <a:endParaRPr lang="pt-BR" altLang="pt-BR" sz="4000" i="1" dirty="0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126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11268" name="Group 19"/>
          <p:cNvGrpSpPr>
            <a:grpSpLocks/>
          </p:cNvGrpSpPr>
          <p:nvPr/>
        </p:nvGrpSpPr>
        <p:grpSpPr bwMode="auto">
          <a:xfrm>
            <a:off x="0" y="0"/>
            <a:ext cx="4191000" cy="5143500"/>
            <a:chOff x="0" y="0"/>
            <a:chExt cx="2640" cy="3240"/>
          </a:xfrm>
        </p:grpSpPr>
        <p:sp>
          <p:nvSpPr>
            <p:cNvPr id="11269" name="Rectangle 17"/>
            <p:cNvSpPr>
              <a:spLocks noChangeArrowheads="1"/>
            </p:cNvSpPr>
            <p:nvPr/>
          </p:nvSpPr>
          <p:spPr bwMode="auto">
            <a:xfrm>
              <a:off x="2208" y="1620"/>
              <a:ext cx="432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270" name="Rectangle 3"/>
            <p:cNvSpPr>
              <a:spLocks noChangeArrowheads="1"/>
            </p:cNvSpPr>
            <p:nvPr/>
          </p:nvSpPr>
          <p:spPr bwMode="auto">
            <a:xfrm>
              <a:off x="582" y="1590"/>
              <a:ext cx="1632" cy="1440"/>
            </a:xfrm>
            <a:prstGeom prst="rect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9A993"/>
                </a:gs>
              </a:gsLst>
              <a:lin ang="189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271" name="Arc 4"/>
            <p:cNvSpPr>
              <a:spLocks/>
            </p:cNvSpPr>
            <p:nvPr/>
          </p:nvSpPr>
          <p:spPr bwMode="auto">
            <a:xfrm flipV="1">
              <a:off x="577" y="2796"/>
              <a:ext cx="1631" cy="407"/>
            </a:xfrm>
            <a:custGeom>
              <a:avLst/>
              <a:gdLst>
                <a:gd name="T0" fmla="*/ 0 w 43200"/>
                <a:gd name="T1" fmla="*/ 0 h 40815"/>
                <a:gd name="T2" fmla="*/ 0 w 43200"/>
                <a:gd name="T3" fmla="*/ 0 h 40815"/>
                <a:gd name="T4" fmla="*/ 0 w 43200"/>
                <a:gd name="T5" fmla="*/ 0 h 40815"/>
                <a:gd name="T6" fmla="*/ 0 60000 65536"/>
                <a:gd name="T7" fmla="*/ 0 60000 65536"/>
                <a:gd name="T8" fmla="*/ 0 60000 65536"/>
                <a:gd name="T9" fmla="*/ 0 w 43200"/>
                <a:gd name="T10" fmla="*/ 0 h 40815"/>
                <a:gd name="T11" fmla="*/ 43200 w 43200"/>
                <a:gd name="T12" fmla="*/ 40815 h 408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0815" fill="none" extrusionOk="0">
                  <a:moveTo>
                    <a:pt x="31466" y="0"/>
                  </a:moveTo>
                  <a:cubicBezTo>
                    <a:pt x="38670" y="3699"/>
                    <a:pt x="43200" y="11117"/>
                    <a:pt x="43200" y="19215"/>
                  </a:cubicBezTo>
                  <a:cubicBezTo>
                    <a:pt x="43200" y="31144"/>
                    <a:pt x="33529" y="40815"/>
                    <a:pt x="21600" y="40815"/>
                  </a:cubicBezTo>
                  <a:cubicBezTo>
                    <a:pt x="9690" y="40815"/>
                    <a:pt x="27" y="31174"/>
                    <a:pt x="0" y="19264"/>
                  </a:cubicBezTo>
                </a:path>
                <a:path w="43200" h="40815" stroke="0" extrusionOk="0">
                  <a:moveTo>
                    <a:pt x="31466" y="0"/>
                  </a:moveTo>
                  <a:cubicBezTo>
                    <a:pt x="38670" y="3699"/>
                    <a:pt x="43200" y="11117"/>
                    <a:pt x="43200" y="19215"/>
                  </a:cubicBezTo>
                  <a:cubicBezTo>
                    <a:pt x="43200" y="31144"/>
                    <a:pt x="33529" y="40815"/>
                    <a:pt x="21600" y="40815"/>
                  </a:cubicBezTo>
                  <a:cubicBezTo>
                    <a:pt x="9690" y="40815"/>
                    <a:pt x="27" y="31174"/>
                    <a:pt x="0" y="19264"/>
                  </a:cubicBezTo>
                  <a:lnTo>
                    <a:pt x="21600" y="19215"/>
                  </a:lnTo>
                  <a:close/>
                </a:path>
              </a:pathLst>
            </a:custGeom>
            <a:gradFill rotWithShape="0">
              <a:gsLst>
                <a:gs pos="0">
                  <a:srgbClr val="CC3300"/>
                </a:gs>
                <a:gs pos="100000">
                  <a:srgbClr val="DE7D5C"/>
                </a:gs>
              </a:gsLst>
              <a:path path="rect">
                <a:fillToRect l="100000" b="100000"/>
              </a:path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272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11273" name="Text Box 6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11274" name="Line 7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275" name="Text Box 8"/>
            <p:cNvSpPr txBox="1">
              <a:spLocks noChangeArrowheads="1"/>
            </p:cNvSpPr>
            <p:nvPr/>
          </p:nvSpPr>
          <p:spPr bwMode="auto">
            <a:xfrm>
              <a:off x="1584" y="295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11276" name="Text Box 9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11277" name="Text Box 10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11278" name="Rectangle 11"/>
            <p:cNvSpPr>
              <a:spLocks noChangeArrowheads="1"/>
            </p:cNvSpPr>
            <p:nvPr/>
          </p:nvSpPr>
          <p:spPr bwMode="auto">
            <a:xfrm>
              <a:off x="1404" y="1782"/>
              <a:ext cx="384" cy="142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279" name="Rectangle 12"/>
            <p:cNvSpPr>
              <a:spLocks noChangeArrowheads="1"/>
            </p:cNvSpPr>
            <p:nvPr/>
          </p:nvSpPr>
          <p:spPr bwMode="auto">
            <a:xfrm>
              <a:off x="588" y="1590"/>
              <a:ext cx="1188" cy="1440"/>
            </a:xfrm>
            <a:prstGeom prst="rect">
              <a:avLst/>
            </a:prstGeom>
            <a:solidFill>
              <a:srgbClr val="CC33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280" name="Arc 13"/>
            <p:cNvSpPr>
              <a:spLocks/>
            </p:cNvSpPr>
            <p:nvPr/>
          </p:nvSpPr>
          <p:spPr bwMode="auto">
            <a:xfrm>
              <a:off x="597" y="3021"/>
              <a:ext cx="1192" cy="215"/>
            </a:xfrm>
            <a:custGeom>
              <a:avLst/>
              <a:gdLst>
                <a:gd name="T0" fmla="*/ 0 w 31560"/>
                <a:gd name="T1" fmla="*/ 0 h 21600"/>
                <a:gd name="T2" fmla="*/ 0 w 31560"/>
                <a:gd name="T3" fmla="*/ 0 h 21600"/>
                <a:gd name="T4" fmla="*/ 0 w 31560"/>
                <a:gd name="T5" fmla="*/ 0 h 21600"/>
                <a:gd name="T6" fmla="*/ 0 60000 65536"/>
                <a:gd name="T7" fmla="*/ 0 60000 65536"/>
                <a:gd name="T8" fmla="*/ 0 60000 65536"/>
                <a:gd name="T9" fmla="*/ 0 w 31560"/>
                <a:gd name="T10" fmla="*/ 0 h 21600"/>
                <a:gd name="T11" fmla="*/ 31560 w 3156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560" h="21600" fill="none" extrusionOk="0">
                  <a:moveTo>
                    <a:pt x="31559" y="19166"/>
                  </a:moveTo>
                  <a:cubicBezTo>
                    <a:pt x="28483" y="20765"/>
                    <a:pt x="25067" y="21599"/>
                    <a:pt x="21600" y="21600"/>
                  </a:cubicBezTo>
                  <a:cubicBezTo>
                    <a:pt x="9690" y="21600"/>
                    <a:pt x="27" y="11959"/>
                    <a:pt x="0" y="49"/>
                  </a:cubicBezTo>
                </a:path>
                <a:path w="31560" h="21600" stroke="0" extrusionOk="0">
                  <a:moveTo>
                    <a:pt x="31559" y="19166"/>
                  </a:moveTo>
                  <a:cubicBezTo>
                    <a:pt x="28483" y="20765"/>
                    <a:pt x="25067" y="21599"/>
                    <a:pt x="21600" y="21600"/>
                  </a:cubicBezTo>
                  <a:cubicBezTo>
                    <a:pt x="9690" y="21600"/>
                    <a:pt x="27" y="11959"/>
                    <a:pt x="0" y="4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CC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1281" name="Group 14"/>
            <p:cNvGrpSpPr>
              <a:grpSpLocks/>
            </p:cNvGrpSpPr>
            <p:nvPr/>
          </p:nvGrpSpPr>
          <p:grpSpPr bwMode="auto">
            <a:xfrm>
              <a:off x="576" y="1392"/>
              <a:ext cx="1632" cy="428"/>
              <a:chOff x="1013" y="1434"/>
              <a:chExt cx="1632" cy="428"/>
            </a:xfrm>
          </p:grpSpPr>
          <p:sp>
            <p:nvSpPr>
              <p:cNvPr id="76815" name="Arc 15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76816" name="Arc 16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229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12292" name="Group 19"/>
          <p:cNvGrpSpPr>
            <a:grpSpLocks/>
          </p:cNvGrpSpPr>
          <p:nvPr/>
        </p:nvGrpSpPr>
        <p:grpSpPr bwMode="auto">
          <a:xfrm>
            <a:off x="0" y="0"/>
            <a:ext cx="4648200" cy="5143500"/>
            <a:chOff x="0" y="0"/>
            <a:chExt cx="2928" cy="3240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2208" y="1620"/>
              <a:ext cx="720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4" name="Rectangle 4"/>
            <p:cNvSpPr>
              <a:spLocks noChangeArrowheads="1"/>
            </p:cNvSpPr>
            <p:nvPr/>
          </p:nvSpPr>
          <p:spPr bwMode="auto">
            <a:xfrm>
              <a:off x="582" y="1590"/>
              <a:ext cx="1632" cy="1440"/>
            </a:xfrm>
            <a:prstGeom prst="rect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9A993"/>
                </a:gs>
              </a:gsLst>
              <a:lin ang="189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5" name="Arc 5"/>
            <p:cNvSpPr>
              <a:spLocks/>
            </p:cNvSpPr>
            <p:nvPr/>
          </p:nvSpPr>
          <p:spPr bwMode="auto">
            <a:xfrm flipV="1">
              <a:off x="577" y="2797"/>
              <a:ext cx="1631" cy="430"/>
            </a:xfrm>
            <a:custGeom>
              <a:avLst/>
              <a:gdLst>
                <a:gd name="T0" fmla="*/ 0 w 43200"/>
                <a:gd name="T1" fmla="*/ 0 h 43134"/>
                <a:gd name="T2" fmla="*/ 0 w 43200"/>
                <a:gd name="T3" fmla="*/ 0 h 43134"/>
                <a:gd name="T4" fmla="*/ 0 w 43200"/>
                <a:gd name="T5" fmla="*/ 0 h 43134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134"/>
                <a:gd name="T11" fmla="*/ 43200 w 43200"/>
                <a:gd name="T12" fmla="*/ 43134 h 43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134" fill="none" extrusionOk="0">
                  <a:moveTo>
                    <a:pt x="23288" y="0"/>
                  </a:moveTo>
                  <a:cubicBezTo>
                    <a:pt x="34528" y="881"/>
                    <a:pt x="43200" y="10259"/>
                    <a:pt x="43200" y="21534"/>
                  </a:cubicBezTo>
                  <a:cubicBezTo>
                    <a:pt x="43200" y="33463"/>
                    <a:pt x="33529" y="43134"/>
                    <a:pt x="21600" y="43134"/>
                  </a:cubicBezTo>
                  <a:cubicBezTo>
                    <a:pt x="9690" y="43134"/>
                    <a:pt x="27" y="33493"/>
                    <a:pt x="0" y="21583"/>
                  </a:cubicBezTo>
                </a:path>
                <a:path w="43200" h="43134" stroke="0" extrusionOk="0">
                  <a:moveTo>
                    <a:pt x="23288" y="0"/>
                  </a:moveTo>
                  <a:cubicBezTo>
                    <a:pt x="34528" y="881"/>
                    <a:pt x="43200" y="10259"/>
                    <a:pt x="43200" y="21534"/>
                  </a:cubicBezTo>
                  <a:cubicBezTo>
                    <a:pt x="43200" y="33463"/>
                    <a:pt x="33529" y="43134"/>
                    <a:pt x="21600" y="43134"/>
                  </a:cubicBezTo>
                  <a:cubicBezTo>
                    <a:pt x="9690" y="43134"/>
                    <a:pt x="27" y="33493"/>
                    <a:pt x="0" y="21583"/>
                  </a:cubicBezTo>
                  <a:lnTo>
                    <a:pt x="21600" y="21534"/>
                  </a:lnTo>
                  <a:close/>
                </a:path>
              </a:pathLst>
            </a:custGeom>
            <a:gradFill rotWithShape="0">
              <a:gsLst>
                <a:gs pos="0">
                  <a:srgbClr val="CC3300"/>
                </a:gs>
                <a:gs pos="100000">
                  <a:srgbClr val="DE7D5C"/>
                </a:gs>
              </a:gsLst>
              <a:path path="rect">
                <a:fillToRect l="100000" b="100000"/>
              </a:path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6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9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12300" name="Text Box 10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12301" name="Text Box 11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12302" name="Rectangle 12"/>
            <p:cNvSpPr>
              <a:spLocks noChangeArrowheads="1"/>
            </p:cNvSpPr>
            <p:nvPr/>
          </p:nvSpPr>
          <p:spPr bwMode="auto">
            <a:xfrm>
              <a:off x="1068" y="1800"/>
              <a:ext cx="384" cy="142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03" name="Rectangle 13"/>
            <p:cNvSpPr>
              <a:spLocks noChangeArrowheads="1"/>
            </p:cNvSpPr>
            <p:nvPr/>
          </p:nvSpPr>
          <p:spPr bwMode="auto">
            <a:xfrm>
              <a:off x="588" y="1590"/>
              <a:ext cx="804" cy="1440"/>
            </a:xfrm>
            <a:prstGeom prst="rect">
              <a:avLst/>
            </a:prstGeom>
            <a:solidFill>
              <a:srgbClr val="CC33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04" name="Arc 14"/>
            <p:cNvSpPr>
              <a:spLocks/>
            </p:cNvSpPr>
            <p:nvPr/>
          </p:nvSpPr>
          <p:spPr bwMode="auto">
            <a:xfrm>
              <a:off x="598" y="3021"/>
              <a:ext cx="852" cy="215"/>
            </a:xfrm>
            <a:custGeom>
              <a:avLst/>
              <a:gdLst>
                <a:gd name="T0" fmla="*/ 0 w 22558"/>
                <a:gd name="T1" fmla="*/ 0 h 21600"/>
                <a:gd name="T2" fmla="*/ 0 w 22558"/>
                <a:gd name="T3" fmla="*/ 0 h 21600"/>
                <a:gd name="T4" fmla="*/ 0 w 22558"/>
                <a:gd name="T5" fmla="*/ 0 h 21600"/>
                <a:gd name="T6" fmla="*/ 0 60000 65536"/>
                <a:gd name="T7" fmla="*/ 0 60000 65536"/>
                <a:gd name="T8" fmla="*/ 0 60000 65536"/>
                <a:gd name="T9" fmla="*/ 0 w 22558"/>
                <a:gd name="T10" fmla="*/ 0 h 21600"/>
                <a:gd name="T11" fmla="*/ 22558 w 2255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58" h="21600" fill="none" extrusionOk="0">
                  <a:moveTo>
                    <a:pt x="22557" y="21578"/>
                  </a:moveTo>
                  <a:cubicBezTo>
                    <a:pt x="22238" y="21592"/>
                    <a:pt x="21919" y="21599"/>
                    <a:pt x="21600" y="21600"/>
                  </a:cubicBezTo>
                  <a:cubicBezTo>
                    <a:pt x="9690" y="21600"/>
                    <a:pt x="27" y="11959"/>
                    <a:pt x="0" y="49"/>
                  </a:cubicBezTo>
                </a:path>
                <a:path w="22558" h="21600" stroke="0" extrusionOk="0">
                  <a:moveTo>
                    <a:pt x="22557" y="21578"/>
                  </a:moveTo>
                  <a:cubicBezTo>
                    <a:pt x="22238" y="21592"/>
                    <a:pt x="21919" y="21599"/>
                    <a:pt x="21600" y="21600"/>
                  </a:cubicBezTo>
                  <a:cubicBezTo>
                    <a:pt x="9690" y="21600"/>
                    <a:pt x="27" y="11959"/>
                    <a:pt x="0" y="4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CC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2305" name="Group 15"/>
            <p:cNvGrpSpPr>
              <a:grpSpLocks/>
            </p:cNvGrpSpPr>
            <p:nvPr/>
          </p:nvGrpSpPr>
          <p:grpSpPr bwMode="auto">
            <a:xfrm>
              <a:off x="576" y="1392"/>
              <a:ext cx="1632" cy="428"/>
              <a:chOff x="1013" y="1434"/>
              <a:chExt cx="1632" cy="428"/>
            </a:xfrm>
          </p:grpSpPr>
          <p:sp>
            <p:nvSpPr>
              <p:cNvPr id="77840" name="Arc 16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77841" name="Arc 17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331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13316" name="Group 22"/>
          <p:cNvGrpSpPr>
            <a:grpSpLocks/>
          </p:cNvGrpSpPr>
          <p:nvPr/>
        </p:nvGrpSpPr>
        <p:grpSpPr bwMode="auto">
          <a:xfrm>
            <a:off x="0" y="0"/>
            <a:ext cx="5105400" cy="5143500"/>
            <a:chOff x="0" y="0"/>
            <a:chExt cx="3216" cy="3240"/>
          </a:xfrm>
        </p:grpSpPr>
        <p:sp>
          <p:nvSpPr>
            <p:cNvPr id="13317" name="Rectangle 3"/>
            <p:cNvSpPr>
              <a:spLocks noChangeArrowheads="1"/>
            </p:cNvSpPr>
            <p:nvPr/>
          </p:nvSpPr>
          <p:spPr bwMode="auto">
            <a:xfrm>
              <a:off x="2208" y="1620"/>
              <a:ext cx="1008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18" name="Rectangle 4"/>
            <p:cNvSpPr>
              <a:spLocks noChangeArrowheads="1"/>
            </p:cNvSpPr>
            <p:nvPr/>
          </p:nvSpPr>
          <p:spPr bwMode="auto">
            <a:xfrm>
              <a:off x="582" y="1590"/>
              <a:ext cx="1632" cy="1440"/>
            </a:xfrm>
            <a:prstGeom prst="rect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9A993"/>
                </a:gs>
              </a:gsLst>
              <a:lin ang="189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19" name="Arc 5"/>
            <p:cNvSpPr>
              <a:spLocks/>
            </p:cNvSpPr>
            <p:nvPr/>
          </p:nvSpPr>
          <p:spPr bwMode="auto">
            <a:xfrm flipV="1">
              <a:off x="577" y="2796"/>
              <a:ext cx="1631" cy="431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6277" y="666"/>
                  </a:moveTo>
                  <a:cubicBezTo>
                    <a:pt x="18016" y="223"/>
                    <a:pt x="19804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90" y="43200"/>
                    <a:pt x="27" y="33559"/>
                    <a:pt x="0" y="21649"/>
                  </a:cubicBezTo>
                </a:path>
                <a:path w="43200" h="43200" stroke="0" extrusionOk="0">
                  <a:moveTo>
                    <a:pt x="16277" y="666"/>
                  </a:moveTo>
                  <a:cubicBezTo>
                    <a:pt x="18016" y="223"/>
                    <a:pt x="19804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90" y="43200"/>
                    <a:pt x="27" y="33559"/>
                    <a:pt x="0" y="21649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CC3300"/>
                </a:gs>
                <a:gs pos="100000">
                  <a:srgbClr val="DE7D5C"/>
                </a:gs>
              </a:gsLst>
              <a:path path="rect">
                <a:fillToRect l="100000" b="100000"/>
              </a:path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20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13321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13322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23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13324" name="Text Box 11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13325" name="Rectangle 12"/>
            <p:cNvSpPr>
              <a:spLocks noChangeArrowheads="1"/>
            </p:cNvSpPr>
            <p:nvPr/>
          </p:nvSpPr>
          <p:spPr bwMode="auto">
            <a:xfrm>
              <a:off x="1068" y="1800"/>
              <a:ext cx="132" cy="142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26" name="Rectangle 13"/>
            <p:cNvSpPr>
              <a:spLocks noChangeArrowheads="1"/>
            </p:cNvSpPr>
            <p:nvPr/>
          </p:nvSpPr>
          <p:spPr bwMode="auto">
            <a:xfrm>
              <a:off x="588" y="1590"/>
              <a:ext cx="516" cy="1440"/>
            </a:xfrm>
            <a:prstGeom prst="rect">
              <a:avLst/>
            </a:prstGeom>
            <a:solidFill>
              <a:srgbClr val="CC33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27" name="Arc 14"/>
            <p:cNvSpPr>
              <a:spLocks/>
            </p:cNvSpPr>
            <p:nvPr/>
          </p:nvSpPr>
          <p:spPr bwMode="auto">
            <a:xfrm>
              <a:off x="601" y="3021"/>
              <a:ext cx="816" cy="207"/>
            </a:xfrm>
            <a:custGeom>
              <a:avLst/>
              <a:gdLst>
                <a:gd name="T0" fmla="*/ 0 w 21600"/>
                <a:gd name="T1" fmla="*/ 0 h 20801"/>
                <a:gd name="T2" fmla="*/ 0 w 21600"/>
                <a:gd name="T3" fmla="*/ 0 h 20801"/>
                <a:gd name="T4" fmla="*/ 0 w 21600"/>
                <a:gd name="T5" fmla="*/ 0 h 2080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01"/>
                <a:gd name="T11" fmla="*/ 21600 w 21600"/>
                <a:gd name="T12" fmla="*/ 20801 h 208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01" fill="none" extrusionOk="0">
                  <a:moveTo>
                    <a:pt x="15779" y="20801"/>
                  </a:moveTo>
                  <a:cubicBezTo>
                    <a:pt x="6468" y="18195"/>
                    <a:pt x="22" y="9719"/>
                    <a:pt x="0" y="49"/>
                  </a:cubicBezTo>
                </a:path>
                <a:path w="21600" h="20801" stroke="0" extrusionOk="0">
                  <a:moveTo>
                    <a:pt x="15779" y="20801"/>
                  </a:moveTo>
                  <a:cubicBezTo>
                    <a:pt x="6468" y="18195"/>
                    <a:pt x="22" y="9719"/>
                    <a:pt x="0" y="4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CC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3328" name="Group 15"/>
            <p:cNvGrpSpPr>
              <a:grpSpLocks/>
            </p:cNvGrpSpPr>
            <p:nvPr/>
          </p:nvGrpSpPr>
          <p:grpSpPr bwMode="auto">
            <a:xfrm>
              <a:off x="576" y="1392"/>
              <a:ext cx="1632" cy="428"/>
              <a:chOff x="1013" y="1434"/>
              <a:chExt cx="1632" cy="428"/>
            </a:xfrm>
          </p:grpSpPr>
          <p:sp>
            <p:nvSpPr>
              <p:cNvPr id="79888" name="Arc 16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79889" name="Arc 17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13329" name="Line 18"/>
            <p:cNvSpPr>
              <a:spLocks noChangeShapeType="1"/>
            </p:cNvSpPr>
            <p:nvPr/>
          </p:nvSpPr>
          <p:spPr bwMode="auto">
            <a:xfrm>
              <a:off x="1200" y="298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30" name="Text Box 10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433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14340" name="Group 22"/>
          <p:cNvGrpSpPr>
            <a:grpSpLocks/>
          </p:cNvGrpSpPr>
          <p:nvPr/>
        </p:nvGrpSpPr>
        <p:grpSpPr bwMode="auto">
          <a:xfrm>
            <a:off x="0" y="0"/>
            <a:ext cx="5410200" cy="5143500"/>
            <a:chOff x="0" y="0"/>
            <a:chExt cx="3408" cy="3240"/>
          </a:xfrm>
        </p:grpSpPr>
        <p:sp>
          <p:nvSpPr>
            <p:cNvPr id="14341" name="Rectangle 3"/>
            <p:cNvSpPr>
              <a:spLocks noChangeArrowheads="1"/>
            </p:cNvSpPr>
            <p:nvPr/>
          </p:nvSpPr>
          <p:spPr bwMode="auto">
            <a:xfrm>
              <a:off x="2208" y="1620"/>
              <a:ext cx="1200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582" y="1590"/>
              <a:ext cx="1632" cy="1440"/>
            </a:xfrm>
            <a:prstGeom prst="rect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9A993"/>
                </a:gs>
              </a:gsLst>
              <a:lin ang="189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43" name="Arc 5"/>
            <p:cNvSpPr>
              <a:spLocks/>
            </p:cNvSpPr>
            <p:nvPr/>
          </p:nvSpPr>
          <p:spPr bwMode="auto">
            <a:xfrm flipV="1">
              <a:off x="577" y="2796"/>
              <a:ext cx="1631" cy="431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8278" y="4596"/>
                  </a:moveTo>
                  <a:cubicBezTo>
                    <a:pt x="12080" y="1618"/>
                    <a:pt x="16770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90" y="43200"/>
                    <a:pt x="27" y="33559"/>
                    <a:pt x="0" y="21649"/>
                  </a:cubicBezTo>
                </a:path>
                <a:path w="43200" h="43200" stroke="0" extrusionOk="0">
                  <a:moveTo>
                    <a:pt x="8278" y="4596"/>
                  </a:moveTo>
                  <a:cubicBezTo>
                    <a:pt x="12080" y="1618"/>
                    <a:pt x="16770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90" y="43200"/>
                    <a:pt x="27" y="33559"/>
                    <a:pt x="0" y="21649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CC3300"/>
                </a:gs>
                <a:gs pos="100000">
                  <a:srgbClr val="DE7D5C"/>
                </a:gs>
              </a:gsLst>
              <a:path path="rect">
                <a:fillToRect l="100000" b="100000"/>
              </a:path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44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14345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14346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47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14348" name="Text Box 10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14349" name="Rectangle 11"/>
            <p:cNvSpPr>
              <a:spLocks noChangeArrowheads="1"/>
            </p:cNvSpPr>
            <p:nvPr/>
          </p:nvSpPr>
          <p:spPr bwMode="auto">
            <a:xfrm>
              <a:off x="768" y="1674"/>
              <a:ext cx="132" cy="1488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50" name="Rectangle 12"/>
            <p:cNvSpPr>
              <a:spLocks noChangeArrowheads="1"/>
            </p:cNvSpPr>
            <p:nvPr/>
          </p:nvSpPr>
          <p:spPr bwMode="auto">
            <a:xfrm>
              <a:off x="588" y="1590"/>
              <a:ext cx="228" cy="1440"/>
            </a:xfrm>
            <a:prstGeom prst="rect">
              <a:avLst/>
            </a:prstGeom>
            <a:solidFill>
              <a:srgbClr val="CC33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51" name="Arc 13"/>
            <p:cNvSpPr>
              <a:spLocks/>
            </p:cNvSpPr>
            <p:nvPr/>
          </p:nvSpPr>
          <p:spPr bwMode="auto">
            <a:xfrm>
              <a:off x="603" y="3027"/>
              <a:ext cx="816" cy="165"/>
            </a:xfrm>
            <a:custGeom>
              <a:avLst/>
              <a:gdLst>
                <a:gd name="T0" fmla="*/ 0 w 21600"/>
                <a:gd name="T1" fmla="*/ 0 h 16560"/>
                <a:gd name="T2" fmla="*/ 0 w 21600"/>
                <a:gd name="T3" fmla="*/ 0 h 16560"/>
                <a:gd name="T4" fmla="*/ 0 w 21600"/>
                <a:gd name="T5" fmla="*/ 0 h 1656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6560"/>
                <a:gd name="T11" fmla="*/ 21600 w 21600"/>
                <a:gd name="T12" fmla="*/ 16560 h 165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6560" fill="none" extrusionOk="0">
                  <a:moveTo>
                    <a:pt x="7731" y="16560"/>
                  </a:moveTo>
                  <a:cubicBezTo>
                    <a:pt x="2844" y="12467"/>
                    <a:pt x="14" y="6424"/>
                    <a:pt x="0" y="49"/>
                  </a:cubicBezTo>
                </a:path>
                <a:path w="21600" h="16560" stroke="0" extrusionOk="0">
                  <a:moveTo>
                    <a:pt x="7731" y="16560"/>
                  </a:moveTo>
                  <a:cubicBezTo>
                    <a:pt x="2844" y="12467"/>
                    <a:pt x="14" y="6424"/>
                    <a:pt x="0" y="4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CC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52" name="Line 17"/>
            <p:cNvSpPr>
              <a:spLocks noChangeShapeType="1"/>
            </p:cNvSpPr>
            <p:nvPr/>
          </p:nvSpPr>
          <p:spPr bwMode="auto">
            <a:xfrm>
              <a:off x="900" y="294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53" name="Text Box 18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14354" name="Line 19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4355" name="Group 14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80911" name="Arc 15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80912" name="Arc 16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536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0" y="0"/>
            <a:ext cx="6019800" cy="5143500"/>
            <a:chOff x="0" y="0"/>
            <a:chExt cx="3792" cy="3240"/>
          </a:xfrm>
        </p:grpSpPr>
        <p:sp>
          <p:nvSpPr>
            <p:cNvPr id="15365" name="Rectangle 3"/>
            <p:cNvSpPr>
              <a:spLocks noChangeArrowheads="1"/>
            </p:cNvSpPr>
            <p:nvPr/>
          </p:nvSpPr>
          <p:spPr bwMode="auto">
            <a:xfrm>
              <a:off x="2208" y="1620"/>
              <a:ext cx="1584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66" name="Rectangle 4"/>
            <p:cNvSpPr>
              <a:spLocks noChangeArrowheads="1"/>
            </p:cNvSpPr>
            <p:nvPr/>
          </p:nvSpPr>
          <p:spPr bwMode="auto">
            <a:xfrm>
              <a:off x="582" y="1590"/>
              <a:ext cx="1632" cy="1440"/>
            </a:xfrm>
            <a:prstGeom prst="rect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9A993"/>
                </a:gs>
              </a:gsLst>
              <a:lin ang="189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67" name="Arc 5"/>
            <p:cNvSpPr>
              <a:spLocks/>
            </p:cNvSpPr>
            <p:nvPr/>
          </p:nvSpPr>
          <p:spPr bwMode="auto">
            <a:xfrm flipV="1">
              <a:off x="577" y="2796"/>
              <a:ext cx="1631" cy="431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3268" y="10176"/>
                  </a:moveTo>
                  <a:cubicBezTo>
                    <a:pt x="7212" y="3846"/>
                    <a:pt x="14142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90" y="43200"/>
                    <a:pt x="27" y="33559"/>
                    <a:pt x="0" y="21649"/>
                  </a:cubicBezTo>
                </a:path>
                <a:path w="43200" h="43200" stroke="0" extrusionOk="0">
                  <a:moveTo>
                    <a:pt x="3268" y="10176"/>
                  </a:moveTo>
                  <a:cubicBezTo>
                    <a:pt x="7212" y="3846"/>
                    <a:pt x="14142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90" y="43200"/>
                    <a:pt x="27" y="33559"/>
                    <a:pt x="0" y="21649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CC3300"/>
                </a:gs>
                <a:gs pos="100000">
                  <a:srgbClr val="DE7D5C"/>
                </a:gs>
              </a:gsLst>
              <a:path path="rect">
                <a:fillToRect l="100000" b="100000"/>
              </a:path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68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15369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15370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1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15372" name="Text Box 10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15373" name="Rectangle 12"/>
            <p:cNvSpPr>
              <a:spLocks noChangeArrowheads="1"/>
            </p:cNvSpPr>
            <p:nvPr/>
          </p:nvSpPr>
          <p:spPr bwMode="auto">
            <a:xfrm>
              <a:off x="588" y="1590"/>
              <a:ext cx="132" cy="1440"/>
            </a:xfrm>
            <a:prstGeom prst="rect">
              <a:avLst/>
            </a:prstGeom>
            <a:solidFill>
              <a:srgbClr val="CC33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4" name="Arc 13"/>
            <p:cNvSpPr>
              <a:spLocks/>
            </p:cNvSpPr>
            <p:nvPr/>
          </p:nvSpPr>
          <p:spPr bwMode="auto">
            <a:xfrm>
              <a:off x="588" y="3027"/>
              <a:ext cx="846" cy="108"/>
            </a:xfrm>
            <a:custGeom>
              <a:avLst/>
              <a:gdLst>
                <a:gd name="T0" fmla="*/ 0 w 21600"/>
                <a:gd name="T1" fmla="*/ 0 h 10469"/>
                <a:gd name="T2" fmla="*/ 0 w 21600"/>
                <a:gd name="T3" fmla="*/ 0 h 10469"/>
                <a:gd name="T4" fmla="*/ 0 w 21600"/>
                <a:gd name="T5" fmla="*/ 0 h 104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10469"/>
                <a:gd name="T11" fmla="*/ 21600 w 21600"/>
                <a:gd name="T12" fmla="*/ 10469 h 104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0469" fill="none" extrusionOk="0">
                  <a:moveTo>
                    <a:pt x="2706" y="10468"/>
                  </a:moveTo>
                  <a:cubicBezTo>
                    <a:pt x="939" y="7279"/>
                    <a:pt x="8" y="3695"/>
                    <a:pt x="0" y="49"/>
                  </a:cubicBezTo>
                </a:path>
                <a:path w="21600" h="10469" stroke="0" extrusionOk="0">
                  <a:moveTo>
                    <a:pt x="2706" y="10468"/>
                  </a:moveTo>
                  <a:cubicBezTo>
                    <a:pt x="939" y="7279"/>
                    <a:pt x="8" y="3695"/>
                    <a:pt x="0" y="4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CC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5" name="Line 14"/>
            <p:cNvSpPr>
              <a:spLocks noChangeShapeType="1"/>
            </p:cNvSpPr>
            <p:nvPr/>
          </p:nvSpPr>
          <p:spPr bwMode="auto">
            <a:xfrm>
              <a:off x="708" y="1722"/>
              <a:ext cx="0" cy="1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6" name="Text Box 15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15377" name="Line 16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5378" name="Group 17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81938" name="Arc 18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81939" name="Arc 19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15379" name="Line 20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638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16388" name="Group 25"/>
          <p:cNvGrpSpPr>
            <a:grpSpLocks/>
          </p:cNvGrpSpPr>
          <p:nvPr/>
        </p:nvGrpSpPr>
        <p:grpSpPr bwMode="auto">
          <a:xfrm>
            <a:off x="0" y="0"/>
            <a:ext cx="6400800" cy="5143500"/>
            <a:chOff x="0" y="0"/>
            <a:chExt cx="4032" cy="3240"/>
          </a:xfrm>
        </p:grpSpPr>
        <p:sp>
          <p:nvSpPr>
            <p:cNvPr id="16389" name="Rectangle 4"/>
            <p:cNvSpPr>
              <a:spLocks noChangeArrowheads="1"/>
            </p:cNvSpPr>
            <p:nvPr/>
          </p:nvSpPr>
          <p:spPr bwMode="auto">
            <a:xfrm>
              <a:off x="576" y="1590"/>
              <a:ext cx="1638" cy="1440"/>
            </a:xfrm>
            <a:prstGeom prst="rect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9A993"/>
                </a:gs>
              </a:gsLst>
              <a:lin ang="189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966" name="Arc 22"/>
            <p:cNvSpPr>
              <a:spLocks/>
            </p:cNvSpPr>
            <p:nvPr/>
          </p:nvSpPr>
          <p:spPr bwMode="auto">
            <a:xfrm>
              <a:off x="576" y="2989"/>
              <a:ext cx="1631" cy="223"/>
            </a:xfrm>
            <a:custGeom>
              <a:avLst/>
              <a:gdLst>
                <a:gd name="G0" fmla="+- 21600 0 0"/>
                <a:gd name="G1" fmla="+- 758 0 0"/>
                <a:gd name="G2" fmla="+- 21600 0 0"/>
                <a:gd name="T0" fmla="*/ 43187 w 43200"/>
                <a:gd name="T1" fmla="*/ 0 h 22358"/>
                <a:gd name="T2" fmla="*/ 0 w 43200"/>
                <a:gd name="T3" fmla="*/ 808 h 22358"/>
                <a:gd name="T4" fmla="*/ 21600 w 43200"/>
                <a:gd name="T5" fmla="*/ 758 h 2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CC3300"/>
                </a:gs>
                <a:gs pos="100000">
                  <a:srgbClr val="CC3300">
                    <a:gamma/>
                    <a:tint val="5372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82967" name="Arc 23"/>
            <p:cNvSpPr>
              <a:spLocks/>
            </p:cNvSpPr>
            <p:nvPr/>
          </p:nvSpPr>
          <p:spPr bwMode="auto">
            <a:xfrm flipV="1">
              <a:off x="577" y="2784"/>
              <a:ext cx="1631" cy="223"/>
            </a:xfrm>
            <a:custGeom>
              <a:avLst/>
              <a:gdLst>
                <a:gd name="G0" fmla="+- 21600 0 0"/>
                <a:gd name="G1" fmla="+- 758 0 0"/>
                <a:gd name="G2" fmla="+- 21600 0 0"/>
                <a:gd name="T0" fmla="*/ 43187 w 43200"/>
                <a:gd name="T1" fmla="*/ 0 h 22358"/>
                <a:gd name="T2" fmla="*/ 0 w 43200"/>
                <a:gd name="T3" fmla="*/ 808 h 22358"/>
                <a:gd name="T4" fmla="*/ 21600 w 43200"/>
                <a:gd name="T5" fmla="*/ 758 h 2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CC3300"/>
                </a:gs>
                <a:gs pos="100000">
                  <a:srgbClr val="CC3300">
                    <a:gamma/>
                    <a:tint val="5372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6392" name="Rectangle 3"/>
            <p:cNvSpPr>
              <a:spLocks noChangeArrowheads="1"/>
            </p:cNvSpPr>
            <p:nvPr/>
          </p:nvSpPr>
          <p:spPr bwMode="auto">
            <a:xfrm>
              <a:off x="2208" y="1620"/>
              <a:ext cx="1824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3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16394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16395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6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16397" name="Text Box 10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16398" name="Text Box 14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961" name="Arc 17"/>
            <p:cNvSpPr>
              <a:spLocks/>
            </p:cNvSpPr>
            <p:nvPr/>
          </p:nvSpPr>
          <p:spPr bwMode="auto">
            <a:xfrm>
              <a:off x="582" y="1597"/>
              <a:ext cx="1631" cy="223"/>
            </a:xfrm>
            <a:custGeom>
              <a:avLst/>
              <a:gdLst>
                <a:gd name="G0" fmla="+- 21600 0 0"/>
                <a:gd name="G1" fmla="+- 758 0 0"/>
                <a:gd name="G2" fmla="+- 21600 0 0"/>
                <a:gd name="T0" fmla="*/ 43187 w 43200"/>
                <a:gd name="T1" fmla="*/ 0 h 22358"/>
                <a:gd name="T2" fmla="*/ 0 w 43200"/>
                <a:gd name="T3" fmla="*/ 808 h 22358"/>
                <a:gd name="T4" fmla="*/ 21600 w 43200"/>
                <a:gd name="T5" fmla="*/ 758 h 2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CC3300"/>
                </a:gs>
                <a:gs pos="100000">
                  <a:srgbClr val="CC3300">
                    <a:gamma/>
                    <a:tint val="5372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82962" name="Arc 18"/>
            <p:cNvSpPr>
              <a:spLocks/>
            </p:cNvSpPr>
            <p:nvPr/>
          </p:nvSpPr>
          <p:spPr bwMode="auto">
            <a:xfrm flipV="1">
              <a:off x="583" y="1392"/>
              <a:ext cx="1631" cy="223"/>
            </a:xfrm>
            <a:custGeom>
              <a:avLst/>
              <a:gdLst>
                <a:gd name="G0" fmla="+- 21600 0 0"/>
                <a:gd name="G1" fmla="+- 758 0 0"/>
                <a:gd name="G2" fmla="+- 21600 0 0"/>
                <a:gd name="T0" fmla="*/ 43187 w 43200"/>
                <a:gd name="T1" fmla="*/ 0 h 22358"/>
                <a:gd name="T2" fmla="*/ 0 w 43200"/>
                <a:gd name="T3" fmla="*/ 808 h 22358"/>
                <a:gd name="T4" fmla="*/ 21600 w 43200"/>
                <a:gd name="T5" fmla="*/ 758 h 2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CC3300"/>
                </a:gs>
                <a:gs pos="100000">
                  <a:srgbClr val="CC3300">
                    <a:gamma/>
                    <a:tint val="5372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6402" name="Line 19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741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17412" name="Group 22"/>
          <p:cNvGrpSpPr>
            <a:grpSpLocks/>
          </p:cNvGrpSpPr>
          <p:nvPr/>
        </p:nvGrpSpPr>
        <p:grpSpPr bwMode="auto">
          <a:xfrm>
            <a:off x="0" y="0"/>
            <a:ext cx="6781800" cy="5143500"/>
            <a:chOff x="0" y="0"/>
            <a:chExt cx="4272" cy="3240"/>
          </a:xfrm>
        </p:grpSpPr>
        <p:sp>
          <p:nvSpPr>
            <p:cNvPr id="17413" name="Rectangle 4"/>
            <p:cNvSpPr>
              <a:spLocks noChangeArrowheads="1"/>
            </p:cNvSpPr>
            <p:nvPr/>
          </p:nvSpPr>
          <p:spPr bwMode="auto">
            <a:xfrm>
              <a:off x="816" y="1590"/>
              <a:ext cx="1398" cy="1440"/>
            </a:xfrm>
            <a:prstGeom prst="rect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9A993"/>
                </a:gs>
              </a:gsLst>
              <a:lin ang="189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7414" name="Group 18"/>
            <p:cNvGrpSpPr>
              <a:grpSpLocks/>
            </p:cNvGrpSpPr>
            <p:nvPr/>
          </p:nvGrpSpPr>
          <p:grpSpPr bwMode="auto">
            <a:xfrm>
              <a:off x="576" y="2796"/>
              <a:ext cx="1632" cy="428"/>
              <a:chOff x="1013" y="1434"/>
              <a:chExt cx="1632" cy="428"/>
            </a:xfrm>
          </p:grpSpPr>
          <p:sp>
            <p:nvSpPr>
              <p:cNvPr id="83987" name="Arc 19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83988" name="Arc 20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17415" name="Rectangle 3"/>
            <p:cNvSpPr>
              <a:spLocks noChangeArrowheads="1"/>
            </p:cNvSpPr>
            <p:nvPr/>
          </p:nvSpPr>
          <p:spPr bwMode="auto">
            <a:xfrm>
              <a:off x="2208" y="1620"/>
              <a:ext cx="2064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17417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17418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9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17420" name="Text Box 10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17421" name="Text Box 11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17422" name="Line 12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7423" name="Group 13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83982" name="Arc 14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83983" name="Arc 15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843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18436" name="Group 21"/>
          <p:cNvGrpSpPr>
            <a:grpSpLocks/>
          </p:cNvGrpSpPr>
          <p:nvPr/>
        </p:nvGrpSpPr>
        <p:grpSpPr bwMode="auto">
          <a:xfrm>
            <a:off x="0" y="0"/>
            <a:ext cx="7162800" cy="5143500"/>
            <a:chOff x="0" y="0"/>
            <a:chExt cx="4512" cy="3240"/>
          </a:xfrm>
        </p:grpSpPr>
        <p:sp>
          <p:nvSpPr>
            <p:cNvPr id="18437" name="Rectangle 4"/>
            <p:cNvSpPr>
              <a:spLocks noChangeArrowheads="1"/>
            </p:cNvSpPr>
            <p:nvPr/>
          </p:nvSpPr>
          <p:spPr bwMode="auto">
            <a:xfrm>
              <a:off x="1392" y="1590"/>
              <a:ext cx="822" cy="1440"/>
            </a:xfrm>
            <a:prstGeom prst="rect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9A993"/>
                </a:gs>
              </a:gsLst>
              <a:lin ang="189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8438" name="Group 18"/>
            <p:cNvGrpSpPr>
              <a:grpSpLocks/>
            </p:cNvGrpSpPr>
            <p:nvPr/>
          </p:nvGrpSpPr>
          <p:grpSpPr bwMode="auto">
            <a:xfrm>
              <a:off x="576" y="2784"/>
              <a:ext cx="1632" cy="428"/>
              <a:chOff x="1013" y="1434"/>
              <a:chExt cx="1632" cy="428"/>
            </a:xfrm>
          </p:grpSpPr>
          <p:sp>
            <p:nvSpPr>
              <p:cNvPr id="85011" name="Arc 19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85012" name="Arc 20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18439" name="Rectangle 3"/>
            <p:cNvSpPr>
              <a:spLocks noChangeArrowheads="1"/>
            </p:cNvSpPr>
            <p:nvPr/>
          </p:nvSpPr>
          <p:spPr bwMode="auto">
            <a:xfrm>
              <a:off x="2208" y="1620"/>
              <a:ext cx="2304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40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18441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18442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43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18444" name="Text Box 10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18445" name="Text Box 11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18446" name="Line 12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8447" name="Group 13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85006" name="Arc 14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85007" name="Arc 15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945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19460" name="Group 24"/>
          <p:cNvGrpSpPr>
            <a:grpSpLocks/>
          </p:cNvGrpSpPr>
          <p:nvPr/>
        </p:nvGrpSpPr>
        <p:grpSpPr bwMode="auto">
          <a:xfrm>
            <a:off x="0" y="0"/>
            <a:ext cx="7924800" cy="5143500"/>
            <a:chOff x="0" y="0"/>
            <a:chExt cx="4992" cy="3240"/>
          </a:xfrm>
        </p:grpSpPr>
        <p:sp>
          <p:nvSpPr>
            <p:cNvPr id="19461" name="Rectangle 4"/>
            <p:cNvSpPr>
              <a:spLocks noChangeArrowheads="1"/>
            </p:cNvSpPr>
            <p:nvPr/>
          </p:nvSpPr>
          <p:spPr bwMode="auto">
            <a:xfrm>
              <a:off x="1824" y="1590"/>
              <a:ext cx="390" cy="1440"/>
            </a:xfrm>
            <a:prstGeom prst="rect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9A993"/>
                </a:gs>
              </a:gsLst>
              <a:lin ang="189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9462" name="Group 21"/>
            <p:cNvGrpSpPr>
              <a:grpSpLocks/>
            </p:cNvGrpSpPr>
            <p:nvPr/>
          </p:nvGrpSpPr>
          <p:grpSpPr bwMode="auto">
            <a:xfrm>
              <a:off x="576" y="2784"/>
              <a:ext cx="1632" cy="428"/>
              <a:chOff x="1013" y="1434"/>
              <a:chExt cx="1632" cy="428"/>
            </a:xfrm>
          </p:grpSpPr>
          <p:sp>
            <p:nvSpPr>
              <p:cNvPr id="86038" name="Arc 22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86039" name="Arc 23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19463" name="Rectangle 3"/>
            <p:cNvSpPr>
              <a:spLocks noChangeArrowheads="1"/>
            </p:cNvSpPr>
            <p:nvPr/>
          </p:nvSpPr>
          <p:spPr bwMode="auto">
            <a:xfrm>
              <a:off x="2208" y="1620"/>
              <a:ext cx="2784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64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19465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19466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67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19468" name="Text Box 10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19470" name="Line 12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9471" name="Group 13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86030" name="Arc 14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86031" name="Arc 15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048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20484" name="Group 21"/>
          <p:cNvGrpSpPr>
            <a:grpSpLocks/>
          </p:cNvGrpSpPr>
          <p:nvPr/>
        </p:nvGrpSpPr>
        <p:grpSpPr bwMode="auto">
          <a:xfrm>
            <a:off x="0" y="0"/>
            <a:ext cx="8382000" cy="5143500"/>
            <a:chOff x="0" y="0"/>
            <a:chExt cx="5280" cy="3240"/>
          </a:xfrm>
        </p:grpSpPr>
        <p:sp>
          <p:nvSpPr>
            <p:cNvPr id="20485" name="Rectangle 4"/>
            <p:cNvSpPr>
              <a:spLocks noChangeArrowheads="1"/>
            </p:cNvSpPr>
            <p:nvPr/>
          </p:nvSpPr>
          <p:spPr bwMode="auto">
            <a:xfrm>
              <a:off x="2016" y="1590"/>
              <a:ext cx="198" cy="1440"/>
            </a:xfrm>
            <a:prstGeom prst="rect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9A993"/>
                </a:gs>
              </a:gsLst>
              <a:lin ang="189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0486" name="Group 18"/>
            <p:cNvGrpSpPr>
              <a:grpSpLocks/>
            </p:cNvGrpSpPr>
            <p:nvPr/>
          </p:nvGrpSpPr>
          <p:grpSpPr bwMode="auto">
            <a:xfrm>
              <a:off x="576" y="2784"/>
              <a:ext cx="1632" cy="428"/>
              <a:chOff x="1013" y="1434"/>
              <a:chExt cx="1632" cy="428"/>
            </a:xfrm>
          </p:grpSpPr>
          <p:sp>
            <p:nvSpPr>
              <p:cNvPr id="88083" name="Arc 19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88084" name="Arc 20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20487" name="Rectangle 3"/>
            <p:cNvSpPr>
              <a:spLocks noChangeArrowheads="1"/>
            </p:cNvSpPr>
            <p:nvPr/>
          </p:nvSpPr>
          <p:spPr bwMode="auto">
            <a:xfrm>
              <a:off x="2208" y="1620"/>
              <a:ext cx="3072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88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20489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20490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91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20492" name="Text Box 10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20493" name="Text Box 11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0495" name="Group 13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88078" name="Arc 14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88079" name="Arc 15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075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076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7" name="Retângulo com Único Canto Aparado e Arredondado 6"/>
          <p:cNvSpPr/>
          <p:nvPr/>
        </p:nvSpPr>
        <p:spPr>
          <a:xfrm>
            <a:off x="1187450" y="836613"/>
            <a:ext cx="4608513" cy="863600"/>
          </a:xfrm>
          <a:prstGeom prst="snip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/>
              <a:t>CILINDRO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395288" y="2276475"/>
            <a:ext cx="5832475" cy="381635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pt-BR" sz="2400" b="1" dirty="0">
                <a:solidFill>
                  <a:schemeClr val="tx2"/>
                </a:solidFill>
              </a:rPr>
              <a:t>	Em matemática, um cilindro é o objeto tridimensional gerado pela superfície de revolução de um retângulo em torno de um de seus lados. De maneira mais prática, o cilindro é um corpo alongado e de aspecto redondo, com o mesmo diâmetro ao longo de todo o comprimento.</a:t>
            </a:r>
          </a:p>
          <a:p>
            <a:pPr algn="just">
              <a:defRPr/>
            </a:pPr>
            <a:r>
              <a:rPr lang="pt-BR" sz="2400" dirty="0"/>
              <a:t>	</a:t>
            </a:r>
            <a:r>
              <a:rPr lang="pt-BR" sz="2400" b="1" dirty="0">
                <a:solidFill>
                  <a:schemeClr val="tx2"/>
                </a:solidFill>
              </a:rPr>
              <a:t>O cilindro é um não poliedro, pois tem uma superfície curva. 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3059113" y="1700213"/>
            <a:ext cx="649287" cy="576262"/>
          </a:xfrm>
          <a:prstGeom prst="downArrow">
            <a:avLst/>
          </a:prstGeom>
          <a:solidFill>
            <a:srgbClr val="004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3080" name="Picture 2" descr="File:Blue-cylin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7050" y="2232025"/>
            <a:ext cx="38608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tângulo 9"/>
          <p:cNvSpPr>
            <a:spLocks noChangeArrowheads="1"/>
          </p:cNvSpPr>
          <p:nvPr/>
        </p:nvSpPr>
        <p:spPr bwMode="auto">
          <a:xfrm rot="-5400000">
            <a:off x="6965156" y="4044157"/>
            <a:ext cx="28606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t"/>
            <a:r>
              <a:rPr lang="pt-BR" sz="1000"/>
              <a:t>Imagem disponibilizada por LucasVB/public domain</a:t>
            </a:r>
            <a:endParaRPr lang="pt-BR" sz="1000"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0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150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21508" name="Group 21"/>
          <p:cNvGrpSpPr>
            <a:grpSpLocks/>
          </p:cNvGrpSpPr>
          <p:nvPr/>
        </p:nvGrpSpPr>
        <p:grpSpPr bwMode="auto">
          <a:xfrm>
            <a:off x="0" y="0"/>
            <a:ext cx="8763000" cy="5143500"/>
            <a:chOff x="0" y="0"/>
            <a:chExt cx="5520" cy="3240"/>
          </a:xfrm>
        </p:grpSpPr>
        <p:grpSp>
          <p:nvGrpSpPr>
            <p:cNvPr id="21509" name="Group 18"/>
            <p:cNvGrpSpPr>
              <a:grpSpLocks/>
            </p:cNvGrpSpPr>
            <p:nvPr/>
          </p:nvGrpSpPr>
          <p:grpSpPr bwMode="auto">
            <a:xfrm>
              <a:off x="576" y="2784"/>
              <a:ext cx="1632" cy="428"/>
              <a:chOff x="1013" y="1434"/>
              <a:chExt cx="1632" cy="428"/>
            </a:xfrm>
          </p:grpSpPr>
          <p:sp>
            <p:nvSpPr>
              <p:cNvPr id="89107" name="Arc 19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89108" name="Arc 20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21510" name="Rectangle 3"/>
            <p:cNvSpPr>
              <a:spLocks noChangeArrowheads="1"/>
            </p:cNvSpPr>
            <p:nvPr/>
          </p:nvSpPr>
          <p:spPr bwMode="auto">
            <a:xfrm>
              <a:off x="2208" y="1620"/>
              <a:ext cx="3312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1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21512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21513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21515" name="Text Box 10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21516" name="Text Box 11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21517" name="Line 12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1518" name="Group 13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89102" name="Arc 14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89103" name="Arc 15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21519" name="Line 16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253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22532" name="Group 25"/>
          <p:cNvGrpSpPr>
            <a:grpSpLocks/>
          </p:cNvGrpSpPr>
          <p:nvPr/>
        </p:nvGrpSpPr>
        <p:grpSpPr bwMode="auto">
          <a:xfrm>
            <a:off x="0" y="0"/>
            <a:ext cx="8763000" cy="5448300"/>
            <a:chOff x="0" y="0"/>
            <a:chExt cx="5520" cy="3432"/>
          </a:xfrm>
        </p:grpSpPr>
        <p:grpSp>
          <p:nvGrpSpPr>
            <p:cNvPr id="22533" name="Group 19"/>
            <p:cNvGrpSpPr>
              <a:grpSpLocks/>
            </p:cNvGrpSpPr>
            <p:nvPr/>
          </p:nvGrpSpPr>
          <p:grpSpPr bwMode="auto">
            <a:xfrm rot="-852469">
              <a:off x="600" y="3004"/>
              <a:ext cx="1632" cy="428"/>
              <a:chOff x="1013" y="1434"/>
              <a:chExt cx="1632" cy="428"/>
            </a:xfrm>
          </p:grpSpPr>
          <p:sp>
            <p:nvSpPr>
              <p:cNvPr id="90132" name="Arc 20"/>
              <p:cNvSpPr>
                <a:spLocks/>
              </p:cNvSpPr>
              <p:nvPr/>
            </p:nvSpPr>
            <p:spPr bwMode="auto">
              <a:xfrm>
                <a:off x="1013" y="16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90133" name="Arc 21"/>
              <p:cNvSpPr>
                <a:spLocks/>
              </p:cNvSpPr>
              <p:nvPr/>
            </p:nvSpPr>
            <p:spPr bwMode="auto">
              <a:xfrm flipV="1">
                <a:off x="1012" y="1428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22534" name="Rectangle 3"/>
            <p:cNvSpPr>
              <a:spLocks noChangeArrowheads="1"/>
            </p:cNvSpPr>
            <p:nvPr/>
          </p:nvSpPr>
          <p:spPr bwMode="auto">
            <a:xfrm>
              <a:off x="2208" y="1620"/>
              <a:ext cx="3312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35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22536" name="Text Box 6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22537" name="Line 7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38" name="Text Box 8"/>
            <p:cNvSpPr txBox="1">
              <a:spLocks noChangeArrowheads="1"/>
            </p:cNvSpPr>
            <p:nvPr/>
          </p:nvSpPr>
          <p:spPr bwMode="auto">
            <a:xfrm>
              <a:off x="1584" y="295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22539" name="Text Box 9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22540" name="Text Box 10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22541" name="Line 11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542" name="Group 12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22550" name="Arc 13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51" name="Arc 14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544" name="Group 16"/>
            <p:cNvGrpSpPr>
              <a:grpSpLocks/>
            </p:cNvGrpSpPr>
            <p:nvPr/>
          </p:nvGrpSpPr>
          <p:grpSpPr bwMode="auto">
            <a:xfrm rot="787312">
              <a:off x="624" y="1204"/>
              <a:ext cx="1632" cy="428"/>
              <a:chOff x="1013" y="1434"/>
              <a:chExt cx="1632" cy="428"/>
            </a:xfrm>
          </p:grpSpPr>
          <p:sp>
            <p:nvSpPr>
              <p:cNvPr id="90129" name="Arc 17"/>
              <p:cNvSpPr>
                <a:spLocks/>
              </p:cNvSpPr>
              <p:nvPr/>
            </p:nvSpPr>
            <p:spPr bwMode="auto">
              <a:xfrm>
                <a:off x="1007" y="1637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90130" name="Arc 18"/>
              <p:cNvSpPr>
                <a:spLocks/>
              </p:cNvSpPr>
              <p:nvPr/>
            </p:nvSpPr>
            <p:spPr bwMode="auto">
              <a:xfrm flipV="1">
                <a:off x="1008" y="1432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grpSp>
          <p:nvGrpSpPr>
            <p:cNvPr id="22545" name="Group 22"/>
            <p:cNvGrpSpPr>
              <a:grpSpLocks/>
            </p:cNvGrpSpPr>
            <p:nvPr/>
          </p:nvGrpSpPr>
          <p:grpSpPr bwMode="auto">
            <a:xfrm>
              <a:off x="576" y="2832"/>
              <a:ext cx="1632" cy="428"/>
              <a:chOff x="1013" y="1434"/>
              <a:chExt cx="1632" cy="428"/>
            </a:xfrm>
          </p:grpSpPr>
          <p:sp>
            <p:nvSpPr>
              <p:cNvPr id="22546" name="Arc 23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47" name="Arc 24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355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23556" name="Group 23"/>
          <p:cNvGrpSpPr>
            <a:grpSpLocks/>
          </p:cNvGrpSpPr>
          <p:nvPr/>
        </p:nvGrpSpPr>
        <p:grpSpPr bwMode="auto">
          <a:xfrm>
            <a:off x="0" y="0"/>
            <a:ext cx="8763000" cy="5619750"/>
            <a:chOff x="0" y="0"/>
            <a:chExt cx="5520" cy="3540"/>
          </a:xfrm>
        </p:grpSpPr>
        <p:grpSp>
          <p:nvGrpSpPr>
            <p:cNvPr id="23557" name="Group 2"/>
            <p:cNvGrpSpPr>
              <a:grpSpLocks/>
            </p:cNvGrpSpPr>
            <p:nvPr/>
          </p:nvGrpSpPr>
          <p:grpSpPr bwMode="auto">
            <a:xfrm rot="-1338604">
              <a:off x="624" y="3112"/>
              <a:ext cx="1632" cy="428"/>
              <a:chOff x="1013" y="1434"/>
              <a:chExt cx="1632" cy="428"/>
            </a:xfrm>
          </p:grpSpPr>
          <p:sp>
            <p:nvSpPr>
              <p:cNvPr id="91139" name="Arc 3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91140" name="Arc 4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23558" name="Rectangle 5"/>
            <p:cNvSpPr>
              <a:spLocks noChangeArrowheads="1"/>
            </p:cNvSpPr>
            <p:nvPr/>
          </p:nvSpPr>
          <p:spPr bwMode="auto">
            <a:xfrm>
              <a:off x="2208" y="1620"/>
              <a:ext cx="3312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59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23560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23561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62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23563" name="Text Box 10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23564" name="Text Box 11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23565" name="Line 12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3566" name="Group 13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23574" name="Arc 14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575" name="Arc 15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3567" name="Line 16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3568" name="Group 17"/>
            <p:cNvGrpSpPr>
              <a:grpSpLocks/>
            </p:cNvGrpSpPr>
            <p:nvPr/>
          </p:nvGrpSpPr>
          <p:grpSpPr bwMode="auto">
            <a:xfrm rot="1690800">
              <a:off x="660" y="1020"/>
              <a:ext cx="1632" cy="428"/>
              <a:chOff x="1013" y="1434"/>
              <a:chExt cx="1632" cy="428"/>
            </a:xfrm>
          </p:grpSpPr>
          <p:sp>
            <p:nvSpPr>
              <p:cNvPr id="91154" name="Arc 18"/>
              <p:cNvSpPr>
                <a:spLocks/>
              </p:cNvSpPr>
              <p:nvPr/>
            </p:nvSpPr>
            <p:spPr bwMode="auto">
              <a:xfrm>
                <a:off x="1006" y="1638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91155" name="Arc 19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grpSp>
          <p:nvGrpSpPr>
            <p:cNvPr id="23569" name="Group 20"/>
            <p:cNvGrpSpPr>
              <a:grpSpLocks/>
            </p:cNvGrpSpPr>
            <p:nvPr/>
          </p:nvGrpSpPr>
          <p:grpSpPr bwMode="auto">
            <a:xfrm>
              <a:off x="576" y="2832"/>
              <a:ext cx="1632" cy="428"/>
              <a:chOff x="1013" y="1434"/>
              <a:chExt cx="1632" cy="428"/>
            </a:xfrm>
          </p:grpSpPr>
          <p:sp>
            <p:nvSpPr>
              <p:cNvPr id="23570" name="Arc 21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571" name="Arc 22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457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24580" name="Group 23"/>
          <p:cNvGrpSpPr>
            <a:grpSpLocks/>
          </p:cNvGrpSpPr>
          <p:nvPr/>
        </p:nvGrpSpPr>
        <p:grpSpPr bwMode="auto">
          <a:xfrm>
            <a:off x="0" y="0"/>
            <a:ext cx="8763000" cy="7086600"/>
            <a:chOff x="0" y="0"/>
            <a:chExt cx="5520" cy="4464"/>
          </a:xfrm>
        </p:grpSpPr>
        <p:grpSp>
          <p:nvGrpSpPr>
            <p:cNvPr id="24581" name="Group 2"/>
            <p:cNvGrpSpPr>
              <a:grpSpLocks/>
            </p:cNvGrpSpPr>
            <p:nvPr/>
          </p:nvGrpSpPr>
          <p:grpSpPr bwMode="auto">
            <a:xfrm rot="-3468560">
              <a:off x="938" y="3434"/>
              <a:ext cx="1632" cy="428"/>
              <a:chOff x="1013" y="1434"/>
              <a:chExt cx="1632" cy="428"/>
            </a:xfrm>
          </p:grpSpPr>
          <p:sp>
            <p:nvSpPr>
              <p:cNvPr id="92163" name="Arc 3"/>
              <p:cNvSpPr>
                <a:spLocks/>
              </p:cNvSpPr>
              <p:nvPr/>
            </p:nvSpPr>
            <p:spPr bwMode="auto">
              <a:xfrm>
                <a:off x="1019" y="1632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92164" name="Arc 4"/>
              <p:cNvSpPr>
                <a:spLocks/>
              </p:cNvSpPr>
              <p:nvPr/>
            </p:nvSpPr>
            <p:spPr bwMode="auto">
              <a:xfrm flipV="1">
                <a:off x="1020" y="1427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24582" name="Rectangle 5"/>
            <p:cNvSpPr>
              <a:spLocks noChangeArrowheads="1"/>
            </p:cNvSpPr>
            <p:nvPr/>
          </p:nvSpPr>
          <p:spPr bwMode="auto">
            <a:xfrm>
              <a:off x="2208" y="1620"/>
              <a:ext cx="3312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24585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24587" name="Text Box 10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24589" name="Line 12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4590" name="Group 13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24598" name="Arc 14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599" name="Arc 15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4591" name="Line 16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4592" name="Group 17"/>
            <p:cNvGrpSpPr>
              <a:grpSpLocks/>
            </p:cNvGrpSpPr>
            <p:nvPr/>
          </p:nvGrpSpPr>
          <p:grpSpPr bwMode="auto">
            <a:xfrm rot="3067231">
              <a:off x="886" y="794"/>
              <a:ext cx="1632" cy="428"/>
              <a:chOff x="1013" y="1434"/>
              <a:chExt cx="1632" cy="428"/>
            </a:xfrm>
          </p:grpSpPr>
          <p:sp>
            <p:nvSpPr>
              <p:cNvPr id="92178" name="Arc 18"/>
              <p:cNvSpPr>
                <a:spLocks/>
              </p:cNvSpPr>
              <p:nvPr/>
            </p:nvSpPr>
            <p:spPr bwMode="auto">
              <a:xfrm>
                <a:off x="1011" y="1641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92179" name="Arc 19"/>
              <p:cNvSpPr>
                <a:spLocks/>
              </p:cNvSpPr>
              <p:nvPr/>
            </p:nvSpPr>
            <p:spPr bwMode="auto">
              <a:xfrm flipV="1">
                <a:off x="1008" y="1438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grpSp>
          <p:nvGrpSpPr>
            <p:cNvPr id="24593" name="Group 20"/>
            <p:cNvGrpSpPr>
              <a:grpSpLocks/>
            </p:cNvGrpSpPr>
            <p:nvPr/>
          </p:nvGrpSpPr>
          <p:grpSpPr bwMode="auto">
            <a:xfrm>
              <a:off x="576" y="2832"/>
              <a:ext cx="1632" cy="428"/>
              <a:chOff x="1013" y="1434"/>
              <a:chExt cx="1632" cy="428"/>
            </a:xfrm>
          </p:grpSpPr>
          <p:sp>
            <p:nvSpPr>
              <p:cNvPr id="24594" name="Arc 21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595" name="Arc 22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560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25604" name="Group 26"/>
          <p:cNvGrpSpPr>
            <a:grpSpLocks/>
          </p:cNvGrpSpPr>
          <p:nvPr/>
        </p:nvGrpSpPr>
        <p:grpSpPr bwMode="auto">
          <a:xfrm>
            <a:off x="0" y="0"/>
            <a:ext cx="8763000" cy="7315200"/>
            <a:chOff x="0" y="0"/>
            <a:chExt cx="5520" cy="4608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2208" y="1620"/>
              <a:ext cx="3312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5613" name="Group 13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25624" name="Arc 14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625" name="Arc 15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5614" name="Line 16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5615" name="Group 17"/>
            <p:cNvGrpSpPr>
              <a:grpSpLocks/>
            </p:cNvGrpSpPr>
            <p:nvPr/>
          </p:nvGrpSpPr>
          <p:grpSpPr bwMode="auto">
            <a:xfrm rot="5234484">
              <a:off x="1334" y="614"/>
              <a:ext cx="1632" cy="428"/>
              <a:chOff x="1013" y="1434"/>
              <a:chExt cx="1632" cy="428"/>
            </a:xfrm>
          </p:grpSpPr>
          <p:sp>
            <p:nvSpPr>
              <p:cNvPr id="93202" name="Arc 18"/>
              <p:cNvSpPr>
                <a:spLocks/>
              </p:cNvSpPr>
              <p:nvPr/>
            </p:nvSpPr>
            <p:spPr bwMode="auto">
              <a:xfrm>
                <a:off x="1012" y="1646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93203" name="Arc 19"/>
              <p:cNvSpPr>
                <a:spLocks/>
              </p:cNvSpPr>
              <p:nvPr/>
            </p:nvSpPr>
            <p:spPr bwMode="auto">
              <a:xfrm flipV="1">
                <a:off x="1011" y="1448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grpSp>
          <p:nvGrpSpPr>
            <p:cNvPr id="25616" name="Group 23"/>
            <p:cNvGrpSpPr>
              <a:grpSpLocks/>
            </p:cNvGrpSpPr>
            <p:nvPr/>
          </p:nvGrpSpPr>
          <p:grpSpPr bwMode="auto">
            <a:xfrm rot="5234484">
              <a:off x="1414" y="3578"/>
              <a:ext cx="1632" cy="428"/>
              <a:chOff x="1013" y="1434"/>
              <a:chExt cx="1632" cy="428"/>
            </a:xfrm>
          </p:grpSpPr>
          <p:sp>
            <p:nvSpPr>
              <p:cNvPr id="93208" name="Arc 24"/>
              <p:cNvSpPr>
                <a:spLocks/>
              </p:cNvSpPr>
              <p:nvPr/>
            </p:nvSpPr>
            <p:spPr bwMode="auto">
              <a:xfrm>
                <a:off x="1012" y="1646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93209" name="Arc 25"/>
              <p:cNvSpPr>
                <a:spLocks/>
              </p:cNvSpPr>
              <p:nvPr/>
            </p:nvSpPr>
            <p:spPr bwMode="auto">
              <a:xfrm flipV="1">
                <a:off x="1011" y="1448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grpSp>
          <p:nvGrpSpPr>
            <p:cNvPr id="25617" name="Group 20"/>
            <p:cNvGrpSpPr>
              <a:grpSpLocks/>
            </p:cNvGrpSpPr>
            <p:nvPr/>
          </p:nvGrpSpPr>
          <p:grpSpPr bwMode="auto">
            <a:xfrm>
              <a:off x="576" y="2832"/>
              <a:ext cx="1632" cy="428"/>
              <a:chOff x="1013" y="1434"/>
              <a:chExt cx="1632" cy="428"/>
            </a:xfrm>
          </p:grpSpPr>
          <p:sp>
            <p:nvSpPr>
              <p:cNvPr id="25618" name="Arc 21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619" name="Arc 22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662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26628" name="Group 26"/>
          <p:cNvGrpSpPr>
            <a:grpSpLocks/>
          </p:cNvGrpSpPr>
          <p:nvPr/>
        </p:nvGrpSpPr>
        <p:grpSpPr bwMode="auto">
          <a:xfrm>
            <a:off x="0" y="0"/>
            <a:ext cx="8763000" cy="6858000"/>
            <a:chOff x="0" y="0"/>
            <a:chExt cx="5520" cy="4320"/>
          </a:xfrm>
        </p:grpSpPr>
        <p:sp>
          <p:nvSpPr>
            <p:cNvPr id="26629" name="Rectangle 2"/>
            <p:cNvSpPr>
              <a:spLocks noChangeArrowheads="1"/>
            </p:cNvSpPr>
            <p:nvPr/>
          </p:nvSpPr>
          <p:spPr bwMode="auto">
            <a:xfrm>
              <a:off x="2208" y="1620"/>
              <a:ext cx="3312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30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26631" name="Text Box 4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26632" name="Line 5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33" name="Text Box 6"/>
            <p:cNvSpPr txBox="1">
              <a:spLocks noChangeArrowheads="1"/>
            </p:cNvSpPr>
            <p:nvPr/>
          </p:nvSpPr>
          <p:spPr bwMode="auto">
            <a:xfrm>
              <a:off x="1584" y="295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26634" name="Text Box 7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26635" name="Text Box 8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26636" name="Line 9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6637" name="Group 10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26644" name="Arc 11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645" name="Arc 12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6638" name="Line 13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6639" name="Group 20"/>
            <p:cNvGrpSpPr>
              <a:grpSpLocks/>
            </p:cNvGrpSpPr>
            <p:nvPr/>
          </p:nvGrpSpPr>
          <p:grpSpPr bwMode="auto">
            <a:xfrm>
              <a:off x="576" y="2832"/>
              <a:ext cx="1632" cy="428"/>
              <a:chOff x="1013" y="1434"/>
              <a:chExt cx="1632" cy="428"/>
            </a:xfrm>
          </p:grpSpPr>
          <p:sp>
            <p:nvSpPr>
              <p:cNvPr id="26642" name="Arc 21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643" name="Arc 22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6640" name="Oval 24"/>
            <p:cNvSpPr>
              <a:spLocks noChangeArrowheads="1"/>
            </p:cNvSpPr>
            <p:nvPr/>
          </p:nvSpPr>
          <p:spPr bwMode="auto">
            <a:xfrm>
              <a:off x="2160" y="312"/>
              <a:ext cx="1248" cy="1296"/>
            </a:xfrm>
            <a:prstGeom prst="ellipse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2896C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41" name="Oval 25"/>
            <p:cNvSpPr>
              <a:spLocks noChangeArrowheads="1"/>
            </p:cNvSpPr>
            <p:nvPr/>
          </p:nvSpPr>
          <p:spPr bwMode="auto">
            <a:xfrm>
              <a:off x="2160" y="3024"/>
              <a:ext cx="1248" cy="1296"/>
            </a:xfrm>
            <a:prstGeom prst="ellipse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2896C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765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27652" name="Group 21"/>
          <p:cNvGrpSpPr>
            <a:grpSpLocks/>
          </p:cNvGrpSpPr>
          <p:nvPr/>
        </p:nvGrpSpPr>
        <p:grpSpPr bwMode="auto">
          <a:xfrm>
            <a:off x="0" y="0"/>
            <a:ext cx="8763000" cy="6858000"/>
            <a:chOff x="0" y="0"/>
            <a:chExt cx="5520" cy="4320"/>
          </a:xfrm>
        </p:grpSpPr>
        <p:sp>
          <p:nvSpPr>
            <p:cNvPr id="27653" name="Rectangle 2"/>
            <p:cNvSpPr>
              <a:spLocks noChangeArrowheads="1"/>
            </p:cNvSpPr>
            <p:nvPr/>
          </p:nvSpPr>
          <p:spPr bwMode="auto">
            <a:xfrm>
              <a:off x="2208" y="1620"/>
              <a:ext cx="3312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54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27655" name="Text Box 4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27656" name="Line 5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57" name="Text Box 6"/>
            <p:cNvSpPr txBox="1">
              <a:spLocks noChangeArrowheads="1"/>
            </p:cNvSpPr>
            <p:nvPr/>
          </p:nvSpPr>
          <p:spPr bwMode="auto">
            <a:xfrm>
              <a:off x="1584" y="295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27658" name="Text Box 7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27659" name="Text Box 8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27660" name="Line 9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7661" name="Group 10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27668" name="Arc 11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7669" name="Arc 12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7662" name="Line 13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7663" name="Group 14"/>
            <p:cNvGrpSpPr>
              <a:grpSpLocks/>
            </p:cNvGrpSpPr>
            <p:nvPr/>
          </p:nvGrpSpPr>
          <p:grpSpPr bwMode="auto">
            <a:xfrm>
              <a:off x="576" y="2832"/>
              <a:ext cx="1632" cy="428"/>
              <a:chOff x="1013" y="1434"/>
              <a:chExt cx="1632" cy="428"/>
            </a:xfrm>
          </p:grpSpPr>
          <p:sp>
            <p:nvSpPr>
              <p:cNvPr id="27666" name="Arc 15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7667" name="Arc 16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7664" name="Oval 19"/>
            <p:cNvSpPr>
              <a:spLocks noChangeArrowheads="1"/>
            </p:cNvSpPr>
            <p:nvPr/>
          </p:nvSpPr>
          <p:spPr bwMode="auto">
            <a:xfrm>
              <a:off x="2736" y="312"/>
              <a:ext cx="1248" cy="1296"/>
            </a:xfrm>
            <a:prstGeom prst="ellipse">
              <a:avLst/>
            </a:prstGeom>
            <a:gradFill rotWithShape="0">
              <a:gsLst>
                <a:gs pos="0">
                  <a:srgbClr val="E2896C"/>
                </a:gs>
                <a:gs pos="50000">
                  <a:srgbClr val="CC3300"/>
                </a:gs>
                <a:gs pos="100000">
                  <a:srgbClr val="E2896C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65" name="Oval 20"/>
            <p:cNvSpPr>
              <a:spLocks noChangeArrowheads="1"/>
            </p:cNvSpPr>
            <p:nvPr/>
          </p:nvSpPr>
          <p:spPr bwMode="auto">
            <a:xfrm>
              <a:off x="2736" y="3024"/>
              <a:ext cx="1248" cy="1296"/>
            </a:xfrm>
            <a:prstGeom prst="ellipse">
              <a:avLst/>
            </a:prstGeom>
            <a:gradFill rotWithShape="0">
              <a:gsLst>
                <a:gs pos="0">
                  <a:srgbClr val="E2896C"/>
                </a:gs>
                <a:gs pos="50000">
                  <a:srgbClr val="CC3300"/>
                </a:gs>
                <a:gs pos="100000">
                  <a:srgbClr val="E2896C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867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28676" name="Group 19"/>
          <p:cNvGrpSpPr>
            <a:grpSpLocks/>
          </p:cNvGrpSpPr>
          <p:nvPr/>
        </p:nvGrpSpPr>
        <p:grpSpPr bwMode="auto">
          <a:xfrm>
            <a:off x="0" y="0"/>
            <a:ext cx="8763000" cy="6858000"/>
            <a:chOff x="0" y="0"/>
            <a:chExt cx="5520" cy="4320"/>
          </a:xfrm>
        </p:grpSpPr>
        <p:sp>
          <p:nvSpPr>
            <p:cNvPr id="28677" name="Rectangle 2"/>
            <p:cNvSpPr>
              <a:spLocks noChangeArrowheads="1"/>
            </p:cNvSpPr>
            <p:nvPr/>
          </p:nvSpPr>
          <p:spPr bwMode="auto">
            <a:xfrm>
              <a:off x="2208" y="1620"/>
              <a:ext cx="3312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78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28679" name="Text Box 4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28680" name="Line 5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81" name="Text Box 6"/>
            <p:cNvSpPr txBox="1">
              <a:spLocks noChangeArrowheads="1"/>
            </p:cNvSpPr>
            <p:nvPr/>
          </p:nvSpPr>
          <p:spPr bwMode="auto">
            <a:xfrm>
              <a:off x="1584" y="295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28682" name="Text Box 7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28683" name="Text Box 8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28684" name="Line 9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8685" name="Group 10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28692" name="Arc 11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693" name="Arc 12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8686" name="Line 13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8687" name="Group 14"/>
            <p:cNvGrpSpPr>
              <a:grpSpLocks/>
            </p:cNvGrpSpPr>
            <p:nvPr/>
          </p:nvGrpSpPr>
          <p:grpSpPr bwMode="auto">
            <a:xfrm>
              <a:off x="576" y="2832"/>
              <a:ext cx="1632" cy="428"/>
              <a:chOff x="1013" y="1434"/>
              <a:chExt cx="1632" cy="428"/>
            </a:xfrm>
          </p:grpSpPr>
          <p:sp>
            <p:nvSpPr>
              <p:cNvPr id="28690" name="Arc 15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691" name="Arc 16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8688" name="Oval 17"/>
            <p:cNvSpPr>
              <a:spLocks noChangeArrowheads="1"/>
            </p:cNvSpPr>
            <p:nvPr/>
          </p:nvSpPr>
          <p:spPr bwMode="auto">
            <a:xfrm>
              <a:off x="3456" y="312"/>
              <a:ext cx="1248" cy="1296"/>
            </a:xfrm>
            <a:prstGeom prst="ellipse">
              <a:avLst/>
            </a:prstGeom>
            <a:gradFill rotWithShape="0">
              <a:gsLst>
                <a:gs pos="0">
                  <a:srgbClr val="E2896C"/>
                </a:gs>
                <a:gs pos="50000">
                  <a:srgbClr val="CC3300"/>
                </a:gs>
                <a:gs pos="100000">
                  <a:srgbClr val="E2896C"/>
                </a:gs>
              </a:gsLst>
              <a:lin ang="27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89" name="Oval 18"/>
            <p:cNvSpPr>
              <a:spLocks noChangeArrowheads="1"/>
            </p:cNvSpPr>
            <p:nvPr/>
          </p:nvSpPr>
          <p:spPr bwMode="auto">
            <a:xfrm>
              <a:off x="3456" y="3024"/>
              <a:ext cx="1248" cy="1296"/>
            </a:xfrm>
            <a:prstGeom prst="ellipse">
              <a:avLst/>
            </a:prstGeom>
            <a:gradFill rotWithShape="0">
              <a:gsLst>
                <a:gs pos="0">
                  <a:srgbClr val="E2896C"/>
                </a:gs>
                <a:gs pos="50000">
                  <a:srgbClr val="CC3300"/>
                </a:gs>
                <a:gs pos="100000">
                  <a:srgbClr val="E2896C"/>
                </a:gs>
              </a:gsLst>
              <a:lin ang="27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969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29700" name="Group 19"/>
          <p:cNvGrpSpPr>
            <a:grpSpLocks/>
          </p:cNvGrpSpPr>
          <p:nvPr/>
        </p:nvGrpSpPr>
        <p:grpSpPr bwMode="auto">
          <a:xfrm>
            <a:off x="0" y="0"/>
            <a:ext cx="8839200" cy="6858000"/>
            <a:chOff x="0" y="0"/>
            <a:chExt cx="5568" cy="4320"/>
          </a:xfrm>
        </p:grpSpPr>
        <p:sp>
          <p:nvSpPr>
            <p:cNvPr id="29712" name="Rectangle 2"/>
            <p:cNvSpPr>
              <a:spLocks noChangeArrowheads="1"/>
            </p:cNvSpPr>
            <p:nvPr/>
          </p:nvSpPr>
          <p:spPr bwMode="auto">
            <a:xfrm>
              <a:off x="2208" y="1620"/>
              <a:ext cx="3312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13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29714" name="Text Box 4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29715" name="Line 5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16" name="Text Box 6"/>
            <p:cNvSpPr txBox="1">
              <a:spLocks noChangeArrowheads="1"/>
            </p:cNvSpPr>
            <p:nvPr/>
          </p:nvSpPr>
          <p:spPr bwMode="auto">
            <a:xfrm>
              <a:off x="1584" y="295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29717" name="Text Box 7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29718" name="Text Box 8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29719" name="Line 9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9720" name="Group 10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29727" name="Arc 11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728" name="Arc 12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9721" name="Line 13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9722" name="Group 14"/>
            <p:cNvGrpSpPr>
              <a:grpSpLocks/>
            </p:cNvGrpSpPr>
            <p:nvPr/>
          </p:nvGrpSpPr>
          <p:grpSpPr bwMode="auto">
            <a:xfrm>
              <a:off x="576" y="2832"/>
              <a:ext cx="1632" cy="428"/>
              <a:chOff x="1013" y="1434"/>
              <a:chExt cx="1632" cy="428"/>
            </a:xfrm>
          </p:grpSpPr>
          <p:sp>
            <p:nvSpPr>
              <p:cNvPr id="29725" name="Arc 15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726" name="Arc 16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9723" name="Oval 17"/>
            <p:cNvSpPr>
              <a:spLocks noChangeArrowheads="1"/>
            </p:cNvSpPr>
            <p:nvPr/>
          </p:nvSpPr>
          <p:spPr bwMode="auto">
            <a:xfrm>
              <a:off x="4320" y="312"/>
              <a:ext cx="1248" cy="1296"/>
            </a:xfrm>
            <a:prstGeom prst="ellipse">
              <a:avLst/>
            </a:prstGeom>
            <a:gradFill rotWithShape="0">
              <a:gsLst>
                <a:gs pos="0">
                  <a:srgbClr val="E2896C"/>
                </a:gs>
                <a:gs pos="100000">
                  <a:srgbClr val="CC3300"/>
                </a:gs>
              </a:gsLst>
              <a:lin ang="27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24" name="Oval 18"/>
            <p:cNvSpPr>
              <a:spLocks noChangeArrowheads="1"/>
            </p:cNvSpPr>
            <p:nvPr/>
          </p:nvSpPr>
          <p:spPr bwMode="auto">
            <a:xfrm>
              <a:off x="4320" y="3024"/>
              <a:ext cx="1248" cy="1296"/>
            </a:xfrm>
            <a:prstGeom prst="ellipse">
              <a:avLst/>
            </a:prstGeom>
            <a:gradFill rotWithShape="0">
              <a:gsLst>
                <a:gs pos="0">
                  <a:srgbClr val="E2896C"/>
                </a:gs>
                <a:gs pos="100000">
                  <a:srgbClr val="CC3300"/>
                </a:gs>
              </a:gsLst>
              <a:lin ang="27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7058025" y="5000625"/>
            <a:ext cx="914400" cy="866775"/>
            <a:chOff x="4446" y="3150"/>
            <a:chExt cx="576" cy="546"/>
          </a:xfrm>
        </p:grpSpPr>
        <p:sp>
          <p:nvSpPr>
            <p:cNvPr id="29710" name="Text Box 20"/>
            <p:cNvSpPr txBox="1">
              <a:spLocks noChangeArrowheads="1"/>
            </p:cNvSpPr>
            <p:nvPr/>
          </p:nvSpPr>
          <p:spPr bwMode="auto">
            <a:xfrm>
              <a:off x="4722" y="3150"/>
              <a:ext cx="3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29711" name="Line 21"/>
            <p:cNvSpPr>
              <a:spLocks noChangeShapeType="1"/>
            </p:cNvSpPr>
            <p:nvPr/>
          </p:nvSpPr>
          <p:spPr bwMode="auto">
            <a:xfrm flipH="1" flipV="1">
              <a:off x="4446" y="3264"/>
              <a:ext cx="49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 flipH="1">
            <a:off x="7743825" y="742950"/>
            <a:ext cx="914400" cy="866775"/>
            <a:chOff x="4446" y="3150"/>
            <a:chExt cx="576" cy="546"/>
          </a:xfrm>
        </p:grpSpPr>
        <p:sp>
          <p:nvSpPr>
            <p:cNvPr id="29708" name="Text Box 24"/>
            <p:cNvSpPr txBox="1">
              <a:spLocks noChangeArrowheads="1"/>
            </p:cNvSpPr>
            <p:nvPr/>
          </p:nvSpPr>
          <p:spPr bwMode="auto">
            <a:xfrm>
              <a:off x="4722" y="3150"/>
              <a:ext cx="3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29709" name="Line 25"/>
            <p:cNvSpPr>
              <a:spLocks noChangeShapeType="1"/>
            </p:cNvSpPr>
            <p:nvPr/>
          </p:nvSpPr>
          <p:spPr bwMode="auto">
            <a:xfrm flipH="1" flipV="1">
              <a:off x="4446" y="3264"/>
              <a:ext cx="49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492500" y="4800600"/>
            <a:ext cx="5257800" cy="823913"/>
            <a:chOff x="2200" y="3024"/>
            <a:chExt cx="3312" cy="519"/>
          </a:xfrm>
        </p:grpSpPr>
        <p:sp>
          <p:nvSpPr>
            <p:cNvPr id="29704" name="Line 26"/>
            <p:cNvSpPr>
              <a:spLocks noChangeShapeType="1"/>
            </p:cNvSpPr>
            <p:nvPr/>
          </p:nvSpPr>
          <p:spPr bwMode="auto">
            <a:xfrm>
              <a:off x="2200" y="3160"/>
              <a:ext cx="3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05" name="Line 27"/>
            <p:cNvSpPr>
              <a:spLocks noChangeShapeType="1"/>
            </p:cNvSpPr>
            <p:nvPr/>
          </p:nvSpPr>
          <p:spPr bwMode="auto">
            <a:xfrm>
              <a:off x="2200" y="30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06" name="Line 28"/>
            <p:cNvSpPr>
              <a:spLocks noChangeShapeType="1"/>
            </p:cNvSpPr>
            <p:nvPr/>
          </p:nvSpPr>
          <p:spPr bwMode="auto">
            <a:xfrm>
              <a:off x="5512" y="30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07" name="Rectangle 29"/>
            <p:cNvSpPr>
              <a:spLocks noChangeArrowheads="1"/>
            </p:cNvSpPr>
            <p:nvPr/>
          </p:nvSpPr>
          <p:spPr bwMode="auto">
            <a:xfrm>
              <a:off x="3408" y="3024"/>
              <a:ext cx="663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2</a:t>
              </a:r>
              <a:r>
                <a:rPr lang="pt-BR" sz="4800">
                  <a:latin typeface="Symbol" pitchFamily="18" charset="2"/>
                </a:rPr>
                <a:t>p</a:t>
              </a:r>
              <a:r>
                <a:rPr lang="pt-BR">
                  <a:latin typeface="Arial Rounded MT Bold" pitchFamily="34" charset="0"/>
                </a:rPr>
                <a:t>R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0723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0724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9" name="Retângulo com Único Canto Aparado e Arredondado 8"/>
          <p:cNvSpPr/>
          <p:nvPr/>
        </p:nvSpPr>
        <p:spPr>
          <a:xfrm>
            <a:off x="2124075" y="836613"/>
            <a:ext cx="4608513" cy="863600"/>
          </a:xfrm>
          <a:prstGeom prst="snip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/>
              <a:t>VOLUME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611188" y="2349500"/>
            <a:ext cx="8208962" cy="12954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t-BR" sz="2400" b="1" kern="0" dirty="0">
                <a:solidFill>
                  <a:schemeClr val="tx2"/>
                </a:solidFill>
                <a:latin typeface="+mj-lt"/>
                <a:ea typeface="Microsoft YaHei" pitchFamily="2"/>
                <a:cs typeface="Mangal" pitchFamily="2"/>
              </a:rPr>
              <a:t>Volume: é o espaço ocupado por um sólido, por um líquido ou por gás.</a:t>
            </a:r>
          </a:p>
        </p:txBody>
      </p:sp>
      <p:sp>
        <p:nvSpPr>
          <p:cNvPr id="11" name="Seta para baixo 10"/>
          <p:cNvSpPr/>
          <p:nvPr/>
        </p:nvSpPr>
        <p:spPr>
          <a:xfrm>
            <a:off x="4067175" y="1716088"/>
            <a:ext cx="649288" cy="574675"/>
          </a:xfrm>
          <a:prstGeom prst="downArrow">
            <a:avLst/>
          </a:prstGeom>
          <a:solidFill>
            <a:srgbClr val="004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0728" name="Retângulo 7"/>
          <p:cNvSpPr>
            <a:spLocks noChangeArrowheads="1"/>
          </p:cNvSpPr>
          <p:nvPr/>
        </p:nvSpPr>
        <p:spPr bwMode="auto">
          <a:xfrm>
            <a:off x="611188" y="3789363"/>
            <a:ext cx="820896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	</a:t>
            </a:r>
            <a:r>
              <a:rPr lang="pt-BR" sz="2400">
                <a:solidFill>
                  <a:schemeClr val="tx2"/>
                </a:solidFill>
              </a:rPr>
              <a:t>Quando trabalhamos com sólidos geométricos precisamos relembrar as principais relações entre as medidas de volume e de capacidade, veja:</a:t>
            </a:r>
          </a:p>
          <a:p>
            <a:pPr algn="just"/>
            <a:r>
              <a:rPr lang="pt-BR" sz="2400" b="1">
                <a:solidFill>
                  <a:srgbClr val="C00000"/>
                </a:solidFill>
              </a:rPr>
              <a:t>1 m³ (metro cúbico) = 1 000 litro</a:t>
            </a:r>
          </a:p>
          <a:p>
            <a:pPr algn="just"/>
            <a:r>
              <a:rPr lang="pt-BR" sz="2400" b="1">
                <a:solidFill>
                  <a:srgbClr val="C00000"/>
                </a:solidFill>
              </a:rPr>
              <a:t>1 dm³ (decímetro cúbico) = 1 litro</a:t>
            </a:r>
          </a:p>
          <a:p>
            <a:pPr algn="just"/>
            <a:r>
              <a:rPr lang="pt-BR" sz="2400" b="1">
                <a:solidFill>
                  <a:srgbClr val="C00000"/>
                </a:solidFill>
              </a:rPr>
              <a:t>1 cm³ (centímetro cúbico) = 1 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307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4099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4100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7" name="Retângulo com Único Canto Aparado e Arredondado 6"/>
          <p:cNvSpPr/>
          <p:nvPr/>
        </p:nvSpPr>
        <p:spPr>
          <a:xfrm>
            <a:off x="1763713" y="836613"/>
            <a:ext cx="5472112" cy="863600"/>
          </a:xfrm>
          <a:prstGeom prst="snip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/>
              <a:t>CILINDRO E O COTIDIANO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611188" y="2276475"/>
            <a:ext cx="7848600" cy="158432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pt-BR" sz="2400" dirty="0">
                <a:solidFill>
                  <a:schemeClr val="tx2"/>
                </a:solidFill>
              </a:rPr>
              <a:t>	</a:t>
            </a:r>
            <a:r>
              <a:rPr lang="pt-BR" sz="2400" b="1" dirty="0">
                <a:solidFill>
                  <a:schemeClr val="tx2"/>
                </a:solidFill>
              </a:rPr>
              <a:t>Estão presentes de inúmeras maneiras em nossa vida cotidiana. O cilindro é a forma mais comum de um recipiente simples: uma lata de refrigerante, uma pilha, um cano de água. 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4211638" y="1700213"/>
            <a:ext cx="647700" cy="576262"/>
          </a:xfrm>
          <a:prstGeom prst="downArrow">
            <a:avLst/>
          </a:prstGeom>
          <a:solidFill>
            <a:srgbClr val="004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4104" name="Picture 2" descr="File:TinCans-Three.JPG"/>
          <p:cNvPicPr>
            <a:picLocks noChangeAspect="1" noChangeArrowheads="1"/>
          </p:cNvPicPr>
          <p:nvPr/>
        </p:nvPicPr>
        <p:blipFill>
          <a:blip r:embed="rId3"/>
          <a:srcRect l="3226" r="3226"/>
          <a:stretch>
            <a:fillRect/>
          </a:stretch>
        </p:blipFill>
        <p:spPr bwMode="auto">
          <a:xfrm>
            <a:off x="179388" y="4179888"/>
            <a:ext cx="2089150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Retângulo 13"/>
          <p:cNvSpPr>
            <a:spLocks noChangeArrowheads="1"/>
          </p:cNvSpPr>
          <p:nvPr/>
        </p:nvSpPr>
        <p:spPr bwMode="auto">
          <a:xfrm rot="-5400000">
            <a:off x="1192213" y="5153025"/>
            <a:ext cx="2376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t"/>
            <a:r>
              <a:rPr lang="pt-BR" sz="900"/>
              <a:t>Imagem disponibilizada por Fito hg~commonswiki/public domain</a:t>
            </a:r>
            <a:endParaRPr lang="pt-BR" sz="900">
              <a:cs typeface="Times New Roman" pitchFamily="18" charset="0"/>
            </a:endParaRPr>
          </a:p>
        </p:txBody>
      </p:sp>
      <p:pic>
        <p:nvPicPr>
          <p:cNvPr id="4106" name="Picture 4" descr="File:Fuel tank gnangarra.jpg"/>
          <p:cNvPicPr>
            <a:picLocks noChangeAspect="1" noChangeArrowheads="1"/>
          </p:cNvPicPr>
          <p:nvPr/>
        </p:nvPicPr>
        <p:blipFill>
          <a:blip r:embed="rId4"/>
          <a:srcRect r="6937"/>
          <a:stretch>
            <a:fillRect/>
          </a:stretch>
        </p:blipFill>
        <p:spPr bwMode="auto">
          <a:xfrm>
            <a:off x="2771775" y="4389438"/>
            <a:ext cx="2736850" cy="195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7" name="Retângulo 15"/>
          <p:cNvSpPr>
            <a:spLocks noChangeArrowheads="1"/>
          </p:cNvSpPr>
          <p:nvPr/>
        </p:nvSpPr>
        <p:spPr bwMode="auto">
          <a:xfrm rot="-5400000">
            <a:off x="4576762" y="5153026"/>
            <a:ext cx="22320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0"/>
              <a:t>Imagem disponibilizada por Gnangarra/</a:t>
            </a:r>
          </a:p>
          <a:p>
            <a:r>
              <a:rPr lang="pt-BR" sz="900"/>
              <a:t>Creative Commons Attribution 3.0 Australia</a:t>
            </a:r>
          </a:p>
        </p:txBody>
      </p:sp>
      <p:pic>
        <p:nvPicPr>
          <p:cNvPr id="4108" name="Picture 6" descr="https://upload.wikimedia.org/wikipedia/commons/8/8e/Diferentes_Pilhas_AA.JPG"/>
          <p:cNvPicPr>
            <a:picLocks noChangeAspect="1" noChangeArrowheads="1"/>
          </p:cNvPicPr>
          <p:nvPr/>
        </p:nvPicPr>
        <p:blipFill>
          <a:blip r:embed="rId5"/>
          <a:srcRect l="5714" r="5714"/>
          <a:stretch>
            <a:fillRect/>
          </a:stretch>
        </p:blipFill>
        <p:spPr bwMode="auto">
          <a:xfrm>
            <a:off x="6156325" y="4419600"/>
            <a:ext cx="2232025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9" name="Retângulo 17"/>
          <p:cNvSpPr>
            <a:spLocks noChangeArrowheads="1"/>
          </p:cNvSpPr>
          <p:nvPr/>
        </p:nvSpPr>
        <p:spPr bwMode="auto">
          <a:xfrm rot="-5400000">
            <a:off x="7687469" y="5068094"/>
            <a:ext cx="19081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pt-BR" sz="900"/>
              <a:t>Imagem disponibilizada por Cyberpunk/Creative Commons CC0 1.0 Universal Public Domain Dedication</a:t>
            </a:r>
            <a:endParaRPr lang="pt-BR" sz="900"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4105" grpId="0"/>
      <p:bldP spid="4107" grpId="0"/>
      <p:bldP spid="410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2" name="Espaço Reservado para Conteúdo 2"/>
          <p:cNvSpPr txBox="1">
            <a:spLocks/>
          </p:cNvSpPr>
          <p:nvPr/>
        </p:nvSpPr>
        <p:spPr>
          <a:xfrm>
            <a:off x="457200" y="1916113"/>
            <a:ext cx="4835525" cy="432117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pt-BR" sz="3200" b="1" i="1" kern="0" dirty="0">
              <a:solidFill>
                <a:srgbClr val="000000"/>
              </a:solidFill>
              <a:ea typeface="Microsoft YaHei" pitchFamily="2"/>
              <a:cs typeface="Mangal" pitchFamily="2"/>
            </a:endParaRPr>
          </a:p>
          <a:p>
            <a: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pt-BR" sz="3200" b="1" i="1" kern="0" dirty="0">
              <a:solidFill>
                <a:srgbClr val="000000"/>
              </a:solidFill>
              <a:ea typeface="Microsoft YaHei" pitchFamily="2"/>
              <a:cs typeface="Mangal" pitchFamily="2"/>
            </a:endParaRPr>
          </a:p>
          <a:p>
            <a: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pt-BR" sz="3200" b="1" i="1" kern="0" dirty="0">
              <a:solidFill>
                <a:srgbClr val="000000"/>
              </a:solidFill>
              <a:ea typeface="Microsoft YaHei" pitchFamily="2"/>
              <a:cs typeface="Mangal" pitchFamily="2"/>
            </a:endParaRPr>
          </a:p>
          <a:p>
            <a:pPr eaLnBrk="0" hangingPunct="0">
              <a:spcBef>
                <a:spcPts val="800"/>
              </a:spcBef>
              <a:buFont typeface="Arial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pt-BR" sz="3200" b="1" i="1" kern="0" dirty="0">
              <a:solidFill>
                <a:srgbClr val="000000"/>
              </a:solidFill>
              <a:ea typeface="Microsoft YaHei" pitchFamily="2"/>
              <a:cs typeface="Mangal" pitchFamily="2"/>
            </a:endParaRPr>
          </a:p>
          <a:p>
            <a:pPr eaLnBrk="0" hangingPunct="0">
              <a:spcBef>
                <a:spcPts val="800"/>
              </a:spcBef>
              <a:buFont typeface="Arial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t-BR" sz="2400" b="1" i="1" kern="0" dirty="0">
                <a:solidFill>
                  <a:srgbClr val="000000"/>
                </a:solidFill>
                <a:ea typeface="Microsoft YaHei" pitchFamily="2"/>
                <a:cs typeface="Mangal" pitchFamily="2"/>
              </a:rPr>
              <a:t>                                                          </a:t>
            </a:r>
          </a:p>
          <a:p>
            <a:pPr eaLnBrk="0" hangingPunct="0">
              <a:spcBef>
                <a:spcPts val="800"/>
              </a:spcBef>
              <a:buFont typeface="Arial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pt-BR" sz="1400" i="1" kern="0" dirty="0">
              <a:solidFill>
                <a:srgbClr val="000000"/>
              </a:solidFill>
              <a:ea typeface="Microsoft YaHei" pitchFamily="2"/>
              <a:cs typeface="Mangal" pitchFamily="2"/>
            </a:endParaRPr>
          </a:p>
        </p:txBody>
      </p:sp>
      <p:sp>
        <p:nvSpPr>
          <p:cNvPr id="31748" name="Retângulo 4"/>
          <p:cNvSpPr>
            <a:spLocks noChangeArrowheads="1"/>
          </p:cNvSpPr>
          <p:nvPr/>
        </p:nvSpPr>
        <p:spPr bwMode="auto">
          <a:xfrm>
            <a:off x="539750" y="1989138"/>
            <a:ext cx="78486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	</a:t>
            </a:r>
          </a:p>
          <a:p>
            <a:r>
              <a:rPr lang="pt-BR" sz="2400">
                <a:solidFill>
                  <a:srgbClr val="FF0000"/>
                </a:solidFill>
              </a:rPr>
              <a:t>                                                 </a:t>
            </a:r>
          </a:p>
          <a:p>
            <a:r>
              <a:rPr lang="pt-BR" sz="2400">
                <a:solidFill>
                  <a:srgbClr val="FF0000"/>
                </a:solidFill>
              </a:rPr>
              <a:t>                                                  </a:t>
            </a:r>
            <a:endParaRPr lang="pt-BR" sz="2400"/>
          </a:p>
          <a:p>
            <a:endParaRPr lang="pt-BR" sz="2400"/>
          </a:p>
        </p:txBody>
      </p:sp>
      <p:pic>
        <p:nvPicPr>
          <p:cNvPr id="94" name="Picture 3" descr="C:\Documents and Settings\Cliente\Meus documentos\Cylinder_(geometry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3716338"/>
            <a:ext cx="1943100" cy="2376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750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96" name="Retângulo com Único Canto Aparado e Arredondado 95"/>
          <p:cNvSpPr/>
          <p:nvPr/>
        </p:nvSpPr>
        <p:spPr>
          <a:xfrm>
            <a:off x="2124075" y="836613"/>
            <a:ext cx="5040313" cy="863600"/>
          </a:xfrm>
          <a:prstGeom prst="snip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/>
              <a:t>VOLUME DO CILINDRO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771775" y="4868863"/>
            <a:ext cx="1871663" cy="522287"/>
          </a:xfrm>
          <a:prstGeom prst="rect">
            <a:avLst/>
          </a:prstGeom>
          <a:solidFill>
            <a:srgbClr val="FFFF00"/>
          </a:solidFill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800" b="1" kern="0" dirty="0">
                <a:solidFill>
                  <a:srgbClr val="FF0000"/>
                </a:solidFill>
                <a:ea typeface="Microsoft YaHei" pitchFamily="2"/>
                <a:cs typeface="Mangal" pitchFamily="2"/>
              </a:rPr>
              <a:t>V= </a:t>
            </a:r>
            <a:r>
              <a:rPr lang="el-GR" sz="2800" b="1" kern="0" dirty="0">
                <a:solidFill>
                  <a:srgbClr val="FF0000"/>
                </a:solidFill>
                <a:ea typeface="Microsoft YaHei" pitchFamily="2"/>
                <a:cs typeface="Mangal" pitchFamily="2"/>
              </a:rPr>
              <a:t>π </a:t>
            </a:r>
            <a:r>
              <a:rPr lang="pt-BR" sz="2800" b="1" kern="0" dirty="0">
                <a:solidFill>
                  <a:srgbClr val="FF0000"/>
                </a:solidFill>
                <a:ea typeface="Microsoft YaHei" pitchFamily="2"/>
                <a:cs typeface="Mangal" pitchFamily="2"/>
              </a:rPr>
              <a:t>. r².h</a:t>
            </a:r>
            <a:endParaRPr lang="pt-BR" sz="2800" b="1" dirty="0"/>
          </a:p>
        </p:txBody>
      </p:sp>
      <p:sp>
        <p:nvSpPr>
          <p:cNvPr id="31753" name="Retângulo 8"/>
          <p:cNvSpPr>
            <a:spLocks noChangeArrowheads="1"/>
          </p:cNvSpPr>
          <p:nvPr/>
        </p:nvSpPr>
        <p:spPr bwMode="auto">
          <a:xfrm>
            <a:off x="611188" y="1989138"/>
            <a:ext cx="457200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/>
              <a:t>	</a:t>
            </a:r>
            <a:r>
              <a:rPr lang="pt-BR" sz="2200"/>
              <a:t>O cilindro possui duas faces iguais e de formato circular. Para calcular o volume do cilindro, deve-se fazer o produto da área de sua base pela altura.</a:t>
            </a:r>
          </a:p>
        </p:txBody>
      </p:sp>
      <p:sp>
        <p:nvSpPr>
          <p:cNvPr id="31754" name="Retângulo 9"/>
          <p:cNvSpPr>
            <a:spLocks noChangeArrowheads="1"/>
          </p:cNvSpPr>
          <p:nvPr/>
        </p:nvSpPr>
        <p:spPr bwMode="auto">
          <a:xfrm>
            <a:off x="2627313" y="3716338"/>
            <a:ext cx="25923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Área da base:   B = </a:t>
            </a:r>
            <a:r>
              <a:rPr lang="pt-BR"/>
              <a:t> </a:t>
            </a:r>
            <a:r>
              <a:rPr lang="el-GR">
                <a:solidFill>
                  <a:srgbClr val="FF0000"/>
                </a:solidFill>
              </a:rPr>
              <a:t>π </a:t>
            </a:r>
            <a:r>
              <a:rPr lang="pt-BR">
                <a:solidFill>
                  <a:srgbClr val="FF0000"/>
                </a:solidFill>
              </a:rPr>
              <a:t>.  r²</a:t>
            </a:r>
            <a:r>
              <a:rPr lang="pt-BR"/>
              <a:t> </a:t>
            </a:r>
            <a:r>
              <a:rPr lang="pt-BR">
                <a:solidFill>
                  <a:srgbClr val="FF0000"/>
                </a:solidFill>
              </a:rPr>
              <a:t>                                                  </a:t>
            </a:r>
            <a:r>
              <a:rPr lang="el-GR"/>
              <a:t>π </a:t>
            </a:r>
            <a:r>
              <a:rPr lang="pt-BR"/>
              <a:t>(pi) ≈ 3,14 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627313" y="4437063"/>
            <a:ext cx="2305050" cy="7493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spcBef>
                <a:spcPts val="800"/>
              </a:spcBef>
              <a:buFont typeface="Arial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t-BR" kern="0" dirty="0">
                <a:solidFill>
                  <a:srgbClr val="FF0000"/>
                </a:solidFill>
                <a:ea typeface="Microsoft YaHei" pitchFamily="2"/>
                <a:cs typeface="Mangal" pitchFamily="2"/>
              </a:rPr>
              <a:t>Volume: V = B . h</a:t>
            </a:r>
          </a:p>
          <a:p>
            <a: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t-BR" kern="0" dirty="0">
                <a:solidFill>
                  <a:srgbClr val="FF0000"/>
                </a:solidFill>
                <a:ea typeface="Microsoft YaHei" pitchFamily="2"/>
                <a:cs typeface="Mangal" pitchFamily="2"/>
              </a:rPr>
              <a:t>                                                       </a:t>
            </a:r>
          </a:p>
        </p:txBody>
      </p:sp>
      <p:sp>
        <p:nvSpPr>
          <p:cNvPr id="31756" name="Retângulo 6"/>
          <p:cNvSpPr>
            <a:spLocks noChangeArrowheads="1"/>
          </p:cNvSpPr>
          <p:nvPr/>
        </p:nvSpPr>
        <p:spPr bwMode="auto">
          <a:xfrm>
            <a:off x="5508625" y="1916113"/>
            <a:ext cx="3240088" cy="428942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b="1"/>
              <a:t>Então para calcular o volume de um cilindro:</a:t>
            </a:r>
          </a:p>
          <a:p>
            <a:pPr algn="just"/>
            <a:endParaRPr lang="pt-BR" sz="2200"/>
          </a:p>
          <a:p>
            <a:pPr algn="just"/>
            <a:r>
              <a:rPr lang="pt-BR" sz="2200"/>
              <a:t> • </a:t>
            </a:r>
            <a:r>
              <a:rPr lang="pt-BR" sz="2000"/>
              <a:t>exprimem-se o raio da base e a altura do cilindro na mesma unidade; </a:t>
            </a:r>
          </a:p>
          <a:p>
            <a:pPr algn="just"/>
            <a:r>
              <a:rPr lang="pt-BR" sz="2000"/>
              <a:t>• calcula-se a medida da área da base e multiplica-se pela altura; </a:t>
            </a:r>
          </a:p>
          <a:p>
            <a:pPr algn="just"/>
            <a:r>
              <a:rPr lang="pt-BR" sz="2000"/>
              <a:t>• indica-se a unidade de volume correspondente à unidade de comprimento escolhida.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6" grpId="0" animBg="1"/>
      <p:bldP spid="8" grpId="0" animBg="1"/>
      <p:bldP spid="31753" grpId="0"/>
      <p:bldP spid="31754" grpId="0"/>
      <p:bldP spid="11" grpId="0"/>
      <p:bldP spid="3175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2771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2772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2773" name="Retângulo 4"/>
          <p:cNvSpPr>
            <a:spLocks noChangeArrowheads="1"/>
          </p:cNvSpPr>
          <p:nvPr/>
        </p:nvSpPr>
        <p:spPr bwMode="auto">
          <a:xfrm>
            <a:off x="395288" y="2205038"/>
            <a:ext cx="8424862" cy="25844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>
                <a:solidFill>
                  <a:srgbClr val="C00000"/>
                </a:solidFill>
              </a:rPr>
              <a:t>EXEMPLO 1: </a:t>
            </a:r>
            <a:r>
              <a:rPr lang="pt-BR" b="1"/>
              <a:t>Um tanque no formato cilíndrico é utilizado no armazenamento de combustível de uma transportadora de produtos alimentícios. As medidas desse tanque são as seguintes: raio da base medindo 4 metros e altura igual a 12 metros. Deseja-se encher esse tanque com óleo diesel para abastecer a frota de 150 caminhões que possuem o tanque também no formato cilíndrico, medindo 1,5 metros de altura e raio da base medindo 90 centímetros. Verifique se a quantidade de óleo diesel a ser armazenado no tanque da empresa é necessária para abastecer todos os caminhões uma única vez durante um dia, considerando que o combustível dos caminhões esteja bem próximo de acabar.</a:t>
            </a:r>
          </a:p>
        </p:txBody>
      </p:sp>
      <p:sp>
        <p:nvSpPr>
          <p:cNvPr id="6" name="Retângulo com Único Canto Aparado e Arredondado 5"/>
          <p:cNvSpPr/>
          <p:nvPr/>
        </p:nvSpPr>
        <p:spPr>
          <a:xfrm>
            <a:off x="539750" y="836613"/>
            <a:ext cx="5688013" cy="935037"/>
          </a:xfrm>
          <a:prstGeom prst="snip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/>
              <a:t>APLICAÇÃO </a:t>
            </a:r>
            <a:r>
              <a:rPr lang="pt-BR" sz="3600" b="1" dirty="0"/>
              <a:t>DE </a:t>
            </a:r>
            <a:r>
              <a:rPr lang="pt-BR" sz="3600" b="1" dirty="0"/>
              <a:t>VOLUME DO CILINDRO</a:t>
            </a:r>
          </a:p>
        </p:txBody>
      </p:sp>
      <p:sp>
        <p:nvSpPr>
          <p:cNvPr id="32775" name="Retângulo 6"/>
          <p:cNvSpPr>
            <a:spLocks noChangeArrowheads="1"/>
          </p:cNvSpPr>
          <p:nvPr/>
        </p:nvSpPr>
        <p:spPr bwMode="auto">
          <a:xfrm>
            <a:off x="539750" y="4832350"/>
            <a:ext cx="30956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Volume do tanque da empresa</a:t>
            </a:r>
            <a:br>
              <a:rPr lang="pt-BR"/>
            </a:br>
            <a:r>
              <a:rPr lang="pt-BR"/>
              <a:t>V = π . r² . h</a:t>
            </a:r>
            <a:br>
              <a:rPr lang="pt-BR"/>
            </a:br>
            <a:r>
              <a:rPr lang="pt-BR"/>
              <a:t>V = 3,14 . 4² . 12</a:t>
            </a:r>
            <a:br>
              <a:rPr lang="pt-BR"/>
            </a:br>
            <a:r>
              <a:rPr lang="pt-BR"/>
              <a:t>V = 3,14 . 16 . 12</a:t>
            </a:r>
            <a:br>
              <a:rPr lang="pt-BR"/>
            </a:br>
            <a:r>
              <a:rPr lang="pt-BR"/>
              <a:t>V = 602,88 m³</a:t>
            </a:r>
          </a:p>
        </p:txBody>
      </p:sp>
      <p:sp>
        <p:nvSpPr>
          <p:cNvPr id="32776" name="Retângulo 7"/>
          <p:cNvSpPr>
            <a:spLocks noChangeArrowheads="1"/>
          </p:cNvSpPr>
          <p:nvPr/>
        </p:nvSpPr>
        <p:spPr bwMode="auto">
          <a:xfrm>
            <a:off x="3887788" y="4797425"/>
            <a:ext cx="4932362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Volume do tanque de cada caminhão</a:t>
            </a:r>
            <a:br>
              <a:rPr lang="pt-BR"/>
            </a:br>
            <a:r>
              <a:rPr lang="pt-BR"/>
              <a:t>90 centímetros equivale a 0,9 metros</a:t>
            </a:r>
            <a:br>
              <a:rPr lang="pt-BR"/>
            </a:br>
            <a:r>
              <a:rPr lang="pt-BR"/>
              <a:t>V = π . r² . h</a:t>
            </a:r>
            <a:br>
              <a:rPr lang="pt-BR"/>
            </a:br>
            <a:r>
              <a:rPr lang="pt-BR"/>
              <a:t>V = 3,14 . 0,9² . 1,5</a:t>
            </a:r>
            <a:br>
              <a:rPr lang="pt-BR"/>
            </a:br>
            <a:r>
              <a:rPr lang="pt-BR"/>
              <a:t>V = 3,14 . 0,81 . 1,5</a:t>
            </a:r>
            <a:br>
              <a:rPr lang="pt-BR"/>
            </a:br>
            <a:r>
              <a:rPr lang="pt-BR"/>
              <a:t>V = 3,8151 m³</a:t>
            </a:r>
          </a:p>
        </p:txBody>
      </p:sp>
      <p:pic>
        <p:nvPicPr>
          <p:cNvPr id="32777" name="Picture 7" descr="http://publicdomainvectors.org/photos/People_16_Teacher_Blackboar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692150"/>
            <a:ext cx="1658937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8" name="Retângulo 9"/>
          <p:cNvSpPr>
            <a:spLocks noChangeArrowheads="1"/>
          </p:cNvSpPr>
          <p:nvPr/>
        </p:nvSpPr>
        <p:spPr bwMode="auto">
          <a:xfrm rot="-5400000">
            <a:off x="7757319" y="924719"/>
            <a:ext cx="158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>
                <a:cs typeface="Times New Roman" pitchFamily="18" charset="0"/>
              </a:rPr>
              <a:t>Openclipart/Domínio Público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/>
      <p:bldP spid="6" grpId="0" animBg="1"/>
      <p:bldP spid="32775" grpId="0"/>
      <p:bldP spid="32776" grpId="0"/>
      <p:bldP spid="3277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3795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3796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3797" name="Retângulo 4"/>
          <p:cNvSpPr>
            <a:spLocks noChangeArrowheads="1"/>
          </p:cNvSpPr>
          <p:nvPr/>
        </p:nvSpPr>
        <p:spPr bwMode="auto">
          <a:xfrm>
            <a:off x="539750" y="890588"/>
            <a:ext cx="83534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Quantidade necessária de combustível para abastecer a frota:</a:t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r>
              <a:rPr lang="pt-BR"/>
              <a:t>150 . 3,8151 = 572,27 m³</a:t>
            </a:r>
            <a:br>
              <a:rPr lang="pt-BR"/>
            </a:br>
            <a:endParaRPr lang="pt-BR"/>
          </a:p>
          <a:p>
            <a:pPr algn="just"/>
            <a:r>
              <a:rPr lang="pt-BR"/>
              <a:t>	A capacidade total do tanque de armazenamento é de 602,88 m³ e a quantidade necessária para abastecer todos os caminhões é de 572,27 m³, então o óleo diesel do tanque é suficiente para abastecer toda a frota e ainda sobram 30,61 m³ de óleo.</a:t>
            </a:r>
          </a:p>
        </p:txBody>
      </p:sp>
      <p:sp>
        <p:nvSpPr>
          <p:cNvPr id="33798" name="Retângulo 5"/>
          <p:cNvSpPr>
            <a:spLocks noChangeArrowheads="1"/>
          </p:cNvSpPr>
          <p:nvPr/>
        </p:nvSpPr>
        <p:spPr bwMode="auto">
          <a:xfrm>
            <a:off x="611188" y="3500438"/>
            <a:ext cx="8208962" cy="9239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>
                <a:solidFill>
                  <a:srgbClr val="C00000"/>
                </a:solidFill>
              </a:rPr>
              <a:t>EXEMPLO 2: </a:t>
            </a:r>
            <a:r>
              <a:rPr lang="pt-BR" b="1"/>
              <a:t>Deseja-se construir um tanque no formato cilíndrico com volume de, aproximadamente, 250 m³ (metros cúbicos) e altura igual a 9 metros. Determine a medida aproximada do raio da base.</a:t>
            </a:r>
          </a:p>
        </p:txBody>
      </p:sp>
      <p:sp>
        <p:nvSpPr>
          <p:cNvPr id="33799" name="Retângulo 4"/>
          <p:cNvSpPr>
            <a:spLocks noChangeArrowheads="1"/>
          </p:cNvSpPr>
          <p:nvPr/>
        </p:nvSpPr>
        <p:spPr bwMode="auto">
          <a:xfrm>
            <a:off x="2124075" y="3933825"/>
            <a:ext cx="4572000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/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r>
              <a:rPr lang="pt-BR"/>
              <a:t>V = π . r² . h</a:t>
            </a:r>
            <a:br>
              <a:rPr lang="pt-BR"/>
            </a:br>
            <a:r>
              <a:rPr lang="pt-BR"/>
              <a:t>250 = 3,14 . r² . 9</a:t>
            </a:r>
            <a:br>
              <a:rPr lang="pt-BR"/>
            </a:br>
            <a:r>
              <a:rPr lang="pt-BR"/>
              <a:t>250 = 28,26 . r²</a:t>
            </a:r>
            <a:br>
              <a:rPr lang="pt-BR"/>
            </a:br>
            <a:r>
              <a:rPr lang="pt-BR"/>
              <a:t>r² = 250 / 28,26</a:t>
            </a:r>
            <a:br>
              <a:rPr lang="pt-BR"/>
            </a:br>
            <a:r>
              <a:rPr lang="pt-BR"/>
              <a:t>r² = 8,84</a:t>
            </a:r>
            <a:br>
              <a:rPr lang="pt-BR"/>
            </a:br>
            <a:r>
              <a:rPr lang="pt-BR"/>
              <a:t>√r² = √8,84</a:t>
            </a:r>
            <a:br>
              <a:rPr lang="pt-BR"/>
            </a:br>
            <a:r>
              <a:rPr lang="pt-BR"/>
              <a:t>r = 2,9 m (aproximadamente)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  <p:bldP spid="33798" grpId="0" animBg="1"/>
      <p:bldP spid="3379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4819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4820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4821" name="Retângulo 4"/>
          <p:cNvSpPr>
            <a:spLocks noChangeArrowheads="1"/>
          </p:cNvSpPr>
          <p:nvPr/>
        </p:nvSpPr>
        <p:spPr bwMode="auto">
          <a:xfrm>
            <a:off x="323850" y="765175"/>
            <a:ext cx="8424863" cy="12001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>
                <a:solidFill>
                  <a:srgbClr val="C00000"/>
                </a:solidFill>
              </a:rPr>
              <a:t>EXEMPLO 3 : </a:t>
            </a:r>
            <a:r>
              <a:rPr lang="pt-BR" b="1"/>
              <a:t>Uma empresa irá fabricar latinhas de alumínio para uma indústria de refrigerantes. A lata precisa comportar a quantidade de 450 ml de refrigerante. Considerando que o formato da lata é semelhante a um cilindro e que a altura seja de 10 cm, qual será a medida do raio da base?</a:t>
            </a:r>
          </a:p>
        </p:txBody>
      </p:sp>
      <p:sp>
        <p:nvSpPr>
          <p:cNvPr id="34822" name="Retângulo 5"/>
          <p:cNvSpPr>
            <a:spLocks noChangeArrowheads="1"/>
          </p:cNvSpPr>
          <p:nvPr/>
        </p:nvSpPr>
        <p:spPr bwMode="auto">
          <a:xfrm>
            <a:off x="250825" y="1989138"/>
            <a:ext cx="5905500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Temos que 450 ml corresponde a 450 cm , pois 1 cm³ = 1 ml</a:t>
            </a:r>
            <a:br>
              <a:rPr lang="pt-BR"/>
            </a:br>
            <a:r>
              <a:rPr lang="pt-BR"/>
              <a:t>V = π . r² . h</a:t>
            </a:r>
            <a:br>
              <a:rPr lang="pt-BR"/>
            </a:br>
            <a:r>
              <a:rPr lang="pt-BR"/>
              <a:t>450 = 3,14 . r² . 10</a:t>
            </a:r>
            <a:br>
              <a:rPr lang="pt-BR"/>
            </a:br>
            <a:r>
              <a:rPr lang="pt-BR"/>
              <a:t>450 = 31,4 . r²</a:t>
            </a:r>
            <a:br>
              <a:rPr lang="pt-BR"/>
            </a:br>
            <a:r>
              <a:rPr lang="pt-BR"/>
              <a:t>450/31,4 = r²</a:t>
            </a:r>
            <a:br>
              <a:rPr lang="pt-BR"/>
            </a:br>
            <a:r>
              <a:rPr lang="pt-BR"/>
              <a:t>r² = 14,3</a:t>
            </a:r>
            <a:br>
              <a:rPr lang="pt-BR"/>
            </a:br>
            <a:r>
              <a:rPr lang="pt-BR"/>
              <a:t>r = 3,8 cm (aproximadamente)</a:t>
            </a:r>
          </a:p>
        </p:txBody>
      </p:sp>
      <p:sp>
        <p:nvSpPr>
          <p:cNvPr id="34823" name="Retângulo 6"/>
          <p:cNvSpPr>
            <a:spLocks noChangeArrowheads="1"/>
          </p:cNvSpPr>
          <p:nvPr/>
        </p:nvSpPr>
        <p:spPr bwMode="auto">
          <a:xfrm>
            <a:off x="3276600" y="3644900"/>
            <a:ext cx="5256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O raio da base devera medir aproximadamente 3,8 cm</a:t>
            </a:r>
          </a:p>
        </p:txBody>
      </p:sp>
      <p:sp>
        <p:nvSpPr>
          <p:cNvPr id="34824" name="Retângulo 4"/>
          <p:cNvSpPr>
            <a:spLocks noChangeArrowheads="1"/>
          </p:cNvSpPr>
          <p:nvPr/>
        </p:nvSpPr>
        <p:spPr bwMode="auto">
          <a:xfrm>
            <a:off x="250825" y="4149725"/>
            <a:ext cx="8569325" cy="12001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>
                <a:solidFill>
                  <a:srgbClr val="C00000"/>
                </a:solidFill>
              </a:rPr>
              <a:t>EXEMPLO 4:</a:t>
            </a:r>
            <a:r>
              <a:rPr lang="pt-BR" b="1"/>
              <a:t> Uma lata de óleo de soja possui as seguintes dimensões: raio da base medindo 4,5 cm e altura igual a 16 cm. Considerando que o conteúdo da lata seja de 900 ml, calcule a parte não ocupada da lata de óleo. Vamos determinar o volume total da lata</a:t>
            </a:r>
            <a:endParaRPr lang="pt-BR"/>
          </a:p>
        </p:txBody>
      </p:sp>
      <p:sp>
        <p:nvSpPr>
          <p:cNvPr id="34825" name="Retângulo 8"/>
          <p:cNvSpPr>
            <a:spLocks noChangeArrowheads="1"/>
          </p:cNvSpPr>
          <p:nvPr/>
        </p:nvSpPr>
        <p:spPr bwMode="auto">
          <a:xfrm>
            <a:off x="1800225" y="5300663"/>
            <a:ext cx="45720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V = π . r² . h</a:t>
            </a:r>
            <a:br>
              <a:rPr lang="pt-BR"/>
            </a:br>
            <a:r>
              <a:rPr lang="pt-BR"/>
              <a:t>V = 3,14 . 4,5² . 16</a:t>
            </a:r>
            <a:br>
              <a:rPr lang="pt-BR"/>
            </a:br>
            <a:r>
              <a:rPr lang="pt-BR"/>
              <a:t>V = 3,14 . 20,25 . 16</a:t>
            </a:r>
            <a:br>
              <a:rPr lang="pt-BR"/>
            </a:br>
            <a:r>
              <a:rPr lang="pt-BR"/>
              <a:t>V = 1017,36 cm³</a:t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 lang="pt-BR"/>
          </a:p>
        </p:txBody>
      </p:sp>
      <p:sp>
        <p:nvSpPr>
          <p:cNvPr id="34826" name="Retângulo 9"/>
          <p:cNvSpPr>
            <a:spLocks noChangeArrowheads="1"/>
          </p:cNvSpPr>
          <p:nvPr/>
        </p:nvSpPr>
        <p:spPr bwMode="auto">
          <a:xfrm>
            <a:off x="4067175" y="5516563"/>
            <a:ext cx="457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Obtendo o volume da parte não ocupada</a:t>
            </a:r>
            <a:br>
              <a:rPr lang="pt-BR"/>
            </a:br>
            <a:r>
              <a:rPr lang="pt-BR"/>
              <a:t>1 017,36 – 900 = 117,36 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/>
      <p:bldP spid="34822" grpId="0"/>
      <p:bldP spid="34823" grpId="0"/>
      <p:bldP spid="34824" grpId="0" animBg="1"/>
      <p:bldP spid="34825" grpId="0"/>
      <p:bldP spid="348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5843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5844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5845" name="Retângulo 4"/>
          <p:cNvSpPr>
            <a:spLocks noChangeArrowheads="1"/>
          </p:cNvSpPr>
          <p:nvPr/>
        </p:nvSpPr>
        <p:spPr bwMode="auto">
          <a:xfrm>
            <a:off x="179388" y="1808163"/>
            <a:ext cx="8713787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>
                <a:solidFill>
                  <a:srgbClr val="C00000"/>
                </a:solidFill>
              </a:rPr>
              <a:t>ATIVIDADE 1:</a:t>
            </a:r>
            <a:r>
              <a:rPr lang="pt-BR" b="1"/>
              <a:t> Uma indústria irá produzir dois tipos de copos com formato cilíndrico. O copo azul terá as seguintes medidas 5 cm de raio da base e 12 cm de altura e o copo verde 3 cm de raio da base e 18 cm de altura. Qual dos copos possuirá o maior volume?</a:t>
            </a:r>
            <a:br>
              <a:rPr lang="pt-BR" b="1"/>
            </a:br>
            <a:r>
              <a:rPr lang="pt-BR" b="1"/>
              <a:t/>
            </a:r>
            <a:br>
              <a:rPr lang="pt-BR" b="1"/>
            </a:br>
            <a:endParaRPr lang="pt-BR" b="1"/>
          </a:p>
        </p:txBody>
      </p:sp>
      <p:sp>
        <p:nvSpPr>
          <p:cNvPr id="6" name="Fluxograma: Documento 5"/>
          <p:cNvSpPr/>
          <p:nvPr/>
        </p:nvSpPr>
        <p:spPr>
          <a:xfrm>
            <a:off x="250825" y="836613"/>
            <a:ext cx="5689600" cy="863600"/>
          </a:xfrm>
          <a:prstGeom prst="flowChartDocumen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/>
              <a:t>AGORA É SUA VEZ!</a:t>
            </a:r>
          </a:p>
        </p:txBody>
      </p:sp>
      <p:sp>
        <p:nvSpPr>
          <p:cNvPr id="35847" name="Retângulo 6"/>
          <p:cNvSpPr>
            <a:spLocks noChangeArrowheads="1"/>
          </p:cNvSpPr>
          <p:nvPr/>
        </p:nvSpPr>
        <p:spPr bwMode="auto">
          <a:xfrm>
            <a:off x="827088" y="2708275"/>
            <a:ext cx="230505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C00000"/>
                </a:solidFill>
              </a:rPr>
              <a:t>SOLUÇÃO: </a:t>
            </a:r>
          </a:p>
          <a:p>
            <a:r>
              <a:rPr lang="pt-BR">
                <a:solidFill>
                  <a:srgbClr val="C00000"/>
                </a:solidFill>
              </a:rPr>
              <a:t>Copo azul</a:t>
            </a:r>
            <a:br>
              <a:rPr lang="pt-BR">
                <a:solidFill>
                  <a:srgbClr val="C00000"/>
                </a:solidFill>
              </a:rPr>
            </a:br>
            <a:r>
              <a:rPr lang="pt-BR">
                <a:solidFill>
                  <a:srgbClr val="C00000"/>
                </a:solidFill>
              </a:rPr>
              <a:t>V = π . r² . h</a:t>
            </a:r>
            <a:br>
              <a:rPr lang="pt-BR">
                <a:solidFill>
                  <a:srgbClr val="C00000"/>
                </a:solidFill>
              </a:rPr>
            </a:br>
            <a:r>
              <a:rPr lang="pt-BR">
                <a:solidFill>
                  <a:srgbClr val="C00000"/>
                </a:solidFill>
              </a:rPr>
              <a:t>V = 3,14 . 5² . 12</a:t>
            </a:r>
            <a:br>
              <a:rPr lang="pt-BR">
                <a:solidFill>
                  <a:srgbClr val="C00000"/>
                </a:solidFill>
              </a:rPr>
            </a:br>
            <a:r>
              <a:rPr lang="pt-BR">
                <a:solidFill>
                  <a:srgbClr val="C00000"/>
                </a:solidFill>
              </a:rPr>
              <a:t>V = 3,14 . 25 . 12</a:t>
            </a:r>
            <a:br>
              <a:rPr lang="pt-BR">
                <a:solidFill>
                  <a:srgbClr val="C00000"/>
                </a:solidFill>
              </a:rPr>
            </a:br>
            <a:r>
              <a:rPr lang="pt-BR" b="1">
                <a:solidFill>
                  <a:srgbClr val="C00000"/>
                </a:solidFill>
              </a:rPr>
              <a:t>V = 942 cm³</a:t>
            </a:r>
          </a:p>
        </p:txBody>
      </p:sp>
      <p:sp>
        <p:nvSpPr>
          <p:cNvPr id="35848" name="Retângulo 7"/>
          <p:cNvSpPr>
            <a:spLocks noChangeArrowheads="1"/>
          </p:cNvSpPr>
          <p:nvPr/>
        </p:nvSpPr>
        <p:spPr bwMode="auto">
          <a:xfrm>
            <a:off x="3168650" y="2997200"/>
            <a:ext cx="21240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C00000"/>
                </a:solidFill>
              </a:rPr>
              <a:t>Copo verde</a:t>
            </a:r>
            <a:br>
              <a:rPr lang="pt-BR">
                <a:solidFill>
                  <a:srgbClr val="C00000"/>
                </a:solidFill>
              </a:rPr>
            </a:br>
            <a:r>
              <a:rPr lang="pt-BR">
                <a:solidFill>
                  <a:srgbClr val="C00000"/>
                </a:solidFill>
              </a:rPr>
              <a:t>V = π . r² . h</a:t>
            </a:r>
            <a:br>
              <a:rPr lang="pt-BR">
                <a:solidFill>
                  <a:srgbClr val="C00000"/>
                </a:solidFill>
              </a:rPr>
            </a:br>
            <a:r>
              <a:rPr lang="pt-BR">
                <a:solidFill>
                  <a:srgbClr val="C00000"/>
                </a:solidFill>
              </a:rPr>
              <a:t>V = 3,14 . 3² . 14</a:t>
            </a:r>
            <a:br>
              <a:rPr lang="pt-BR">
                <a:solidFill>
                  <a:srgbClr val="C00000"/>
                </a:solidFill>
              </a:rPr>
            </a:br>
            <a:r>
              <a:rPr lang="pt-BR">
                <a:solidFill>
                  <a:srgbClr val="C00000"/>
                </a:solidFill>
              </a:rPr>
              <a:t>V = 3,14 . 9 . 18</a:t>
            </a:r>
            <a:br>
              <a:rPr lang="pt-BR">
                <a:solidFill>
                  <a:srgbClr val="C00000"/>
                </a:solidFill>
              </a:rPr>
            </a:br>
            <a:r>
              <a:rPr lang="pt-BR" b="1">
                <a:solidFill>
                  <a:srgbClr val="C00000"/>
                </a:solidFill>
              </a:rPr>
              <a:t>V = 508,68 cm³</a:t>
            </a:r>
          </a:p>
        </p:txBody>
      </p:sp>
      <p:sp>
        <p:nvSpPr>
          <p:cNvPr id="35849" name="Retângulo 8"/>
          <p:cNvSpPr>
            <a:spLocks noChangeArrowheads="1"/>
          </p:cNvSpPr>
          <p:nvPr/>
        </p:nvSpPr>
        <p:spPr bwMode="auto">
          <a:xfrm>
            <a:off x="5076825" y="3429000"/>
            <a:ext cx="3703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C00000"/>
                </a:solidFill>
              </a:rPr>
              <a:t>O copo azul possuirá o maior volume</a:t>
            </a:r>
          </a:p>
        </p:txBody>
      </p:sp>
      <p:sp>
        <p:nvSpPr>
          <p:cNvPr id="35850" name="Retângulo 9"/>
          <p:cNvSpPr>
            <a:spLocks noChangeArrowheads="1"/>
          </p:cNvSpPr>
          <p:nvPr/>
        </p:nvSpPr>
        <p:spPr bwMode="auto">
          <a:xfrm>
            <a:off x="250825" y="4508500"/>
            <a:ext cx="86423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>
                <a:solidFill>
                  <a:srgbClr val="C00000"/>
                </a:solidFill>
              </a:rPr>
              <a:t>ATIVIDADE 2: </a:t>
            </a:r>
            <a:r>
              <a:rPr lang="pt-BR" b="1"/>
              <a:t>Se a área da seção meridiana de um cilindro equilátero é 100 cm</a:t>
            </a:r>
            <a:r>
              <a:rPr lang="pt-BR" b="1" baseline="30000"/>
              <a:t>2</a:t>
            </a:r>
            <a:r>
              <a:rPr lang="pt-BR" b="1"/>
              <a:t>, qual é o volume, em cm</a:t>
            </a:r>
            <a:r>
              <a:rPr lang="pt-BR" b="1" baseline="30000"/>
              <a:t>3</a:t>
            </a:r>
            <a:r>
              <a:rPr lang="pt-BR" b="1"/>
              <a:t>, deste sólido?</a:t>
            </a:r>
          </a:p>
        </p:txBody>
      </p:sp>
      <p:sp>
        <p:nvSpPr>
          <p:cNvPr id="35851" name="Retângulo 10"/>
          <p:cNvSpPr>
            <a:spLocks noChangeArrowheads="1"/>
          </p:cNvSpPr>
          <p:nvPr/>
        </p:nvSpPr>
        <p:spPr bwMode="auto">
          <a:xfrm>
            <a:off x="250825" y="5013325"/>
            <a:ext cx="889317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C00000"/>
                </a:solidFill>
              </a:rPr>
              <a:t>Solução:  Se o cilindro é equilátero a seção meridiana é um quadrado. </a:t>
            </a:r>
          </a:p>
          <a:p>
            <a:r>
              <a:rPr lang="pt-BR">
                <a:solidFill>
                  <a:srgbClr val="C00000"/>
                </a:solidFill>
              </a:rPr>
              <a:t>Então o lado mede 10 cm. Esse valor é o mesmo da altura. O diâmetro é o lado do quadrado na base e mede 10 cm. </a:t>
            </a:r>
          </a:p>
          <a:p>
            <a:r>
              <a:rPr lang="pt-BR">
                <a:solidFill>
                  <a:srgbClr val="C00000"/>
                </a:solidFill>
              </a:rPr>
              <a:t>Logo o raio mede 5 cm. O volume, então será:</a:t>
            </a:r>
          </a:p>
          <a:p>
            <a:r>
              <a:rPr lang="pt-BR">
                <a:solidFill>
                  <a:srgbClr val="C00000"/>
                </a:solidFill>
              </a:rPr>
              <a:t>                                                                                   V = </a:t>
            </a:r>
            <a:r>
              <a:rPr lang="pt-BR">
                <a:solidFill>
                  <a:srgbClr val="C00000"/>
                </a:solidFill>
                <a:sym typeface="Symbol" pitchFamily="18" charset="2"/>
              </a:rPr>
              <a:t>.</a:t>
            </a:r>
            <a:r>
              <a:rPr lang="pt-BR">
                <a:solidFill>
                  <a:srgbClr val="C00000"/>
                </a:solidFill>
              </a:rPr>
              <a:t>r</a:t>
            </a:r>
            <a:r>
              <a:rPr lang="pt-BR" baseline="30000">
                <a:solidFill>
                  <a:srgbClr val="C00000"/>
                </a:solidFill>
              </a:rPr>
              <a:t>2</a:t>
            </a:r>
            <a:r>
              <a:rPr lang="pt-BR">
                <a:solidFill>
                  <a:srgbClr val="C00000"/>
                </a:solidFill>
              </a:rPr>
              <a:t>.h = (3,14).(5)</a:t>
            </a:r>
            <a:r>
              <a:rPr lang="pt-BR" baseline="30000">
                <a:solidFill>
                  <a:srgbClr val="C00000"/>
                </a:solidFill>
              </a:rPr>
              <a:t>2</a:t>
            </a:r>
            <a:r>
              <a:rPr lang="pt-BR">
                <a:solidFill>
                  <a:srgbClr val="C00000"/>
                </a:solidFill>
              </a:rPr>
              <a:t>.10 = </a:t>
            </a:r>
            <a:r>
              <a:rPr lang="pt-BR" b="1">
                <a:solidFill>
                  <a:srgbClr val="C00000"/>
                </a:solidFill>
              </a:rPr>
              <a:t>785cm</a:t>
            </a:r>
            <a:r>
              <a:rPr lang="pt-BR" b="1" baseline="30000">
                <a:solidFill>
                  <a:srgbClr val="C00000"/>
                </a:solidFill>
              </a:rPr>
              <a:t>3</a:t>
            </a:r>
            <a:r>
              <a:rPr lang="pt-BR" b="1">
                <a:solidFill>
                  <a:srgbClr val="C00000"/>
                </a:solidFill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6" grpId="0" animBg="1"/>
      <p:bldP spid="35847" grpId="0"/>
      <p:bldP spid="35848" grpId="0"/>
      <p:bldP spid="35849" grpId="0"/>
      <p:bldP spid="35850" grpId="0"/>
      <p:bldP spid="3585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6867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6868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6869" name="CaixaDeTexto 6"/>
          <p:cNvSpPr txBox="1">
            <a:spLocks noChangeArrowheads="1"/>
          </p:cNvSpPr>
          <p:nvPr/>
        </p:nvSpPr>
        <p:spPr bwMode="auto">
          <a:xfrm>
            <a:off x="395288" y="765175"/>
            <a:ext cx="82089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>
                <a:solidFill>
                  <a:srgbClr val="C00000"/>
                </a:solidFill>
              </a:rPr>
              <a:t>ATIVIDADE 3:</a:t>
            </a:r>
            <a:r>
              <a:rPr lang="pt-BR" b="1"/>
              <a:t> Um reservatório de combustíveis apresenta o formato de um cilindro circular reto de 15 metros de diâmetro e 6 metros de altura. Determine a capacidade, em litros, desse reservatório. (Utilize π=3,14)</a:t>
            </a: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539750" y="1700213"/>
            <a:ext cx="7777163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C00000"/>
                </a:solidFill>
              </a:rPr>
              <a:t>Solução: </a:t>
            </a:r>
          </a:p>
          <a:p>
            <a:r>
              <a:rPr lang="pt-BR">
                <a:solidFill>
                  <a:srgbClr val="C00000"/>
                </a:solidFill>
              </a:rPr>
              <a:t>Temos que:</a:t>
            </a:r>
            <a:br>
              <a:rPr lang="pt-BR">
                <a:solidFill>
                  <a:srgbClr val="C00000"/>
                </a:solidFill>
              </a:rPr>
            </a:br>
            <a:r>
              <a:rPr lang="pt-BR">
                <a:solidFill>
                  <a:srgbClr val="C00000"/>
                </a:solidFill>
              </a:rPr>
              <a:t>r = d/2 = 15/2 = 7,5 m</a:t>
            </a:r>
            <a:br>
              <a:rPr lang="pt-BR">
                <a:solidFill>
                  <a:srgbClr val="C00000"/>
                </a:solidFill>
              </a:rPr>
            </a:br>
            <a:r>
              <a:rPr lang="pt-BR">
                <a:solidFill>
                  <a:srgbClr val="C00000"/>
                </a:solidFill>
              </a:rPr>
              <a:t>h = 6 m</a:t>
            </a:r>
            <a:br>
              <a:rPr lang="pt-BR">
                <a:solidFill>
                  <a:srgbClr val="C00000"/>
                </a:solidFill>
              </a:rPr>
            </a:br>
            <a:r>
              <a:rPr lang="pt-BR">
                <a:solidFill>
                  <a:srgbClr val="C00000"/>
                </a:solidFill>
              </a:rPr>
              <a:t/>
            </a:r>
            <a:br>
              <a:rPr lang="pt-BR">
                <a:solidFill>
                  <a:srgbClr val="C00000"/>
                </a:solidFill>
              </a:rPr>
            </a:br>
            <a:r>
              <a:rPr lang="pt-BR">
                <a:solidFill>
                  <a:srgbClr val="C00000"/>
                </a:solidFill>
              </a:rPr>
              <a:t>Utilizando a fórmula do volume, obtemos:</a:t>
            </a:r>
            <a:br>
              <a:rPr lang="pt-BR">
                <a:solidFill>
                  <a:srgbClr val="C00000"/>
                </a:solidFill>
              </a:rPr>
            </a:br>
            <a:r>
              <a:rPr lang="pt-BR">
                <a:solidFill>
                  <a:srgbClr val="C00000"/>
                </a:solidFill>
              </a:rPr>
              <a:t>V = π∙r</a:t>
            </a:r>
            <a:r>
              <a:rPr lang="pt-BR" baseline="30000">
                <a:solidFill>
                  <a:srgbClr val="C00000"/>
                </a:solidFill>
              </a:rPr>
              <a:t>2</a:t>
            </a:r>
            <a:r>
              <a:rPr lang="pt-BR">
                <a:solidFill>
                  <a:srgbClr val="C00000"/>
                </a:solidFill>
              </a:rPr>
              <a:t>∙h</a:t>
            </a:r>
            <a:br>
              <a:rPr lang="pt-BR">
                <a:solidFill>
                  <a:srgbClr val="C00000"/>
                </a:solidFill>
              </a:rPr>
            </a:br>
            <a:r>
              <a:rPr lang="pt-BR">
                <a:solidFill>
                  <a:srgbClr val="C00000"/>
                </a:solidFill>
              </a:rPr>
              <a:t>V = 3,14 ∙ (7,5)</a:t>
            </a:r>
            <a:r>
              <a:rPr lang="pt-BR" baseline="30000">
                <a:solidFill>
                  <a:srgbClr val="C00000"/>
                </a:solidFill>
              </a:rPr>
              <a:t>2 </a:t>
            </a:r>
            <a:r>
              <a:rPr lang="pt-BR">
                <a:solidFill>
                  <a:srgbClr val="C00000"/>
                </a:solidFill>
              </a:rPr>
              <a:t>∙ 6</a:t>
            </a:r>
            <a:br>
              <a:rPr lang="pt-BR">
                <a:solidFill>
                  <a:srgbClr val="C00000"/>
                </a:solidFill>
              </a:rPr>
            </a:br>
            <a:r>
              <a:rPr lang="pt-BR">
                <a:solidFill>
                  <a:srgbClr val="C00000"/>
                </a:solidFill>
              </a:rPr>
              <a:t>V = 3,14 ∙ 56,25 ∙ 6</a:t>
            </a:r>
            <a:br>
              <a:rPr lang="pt-BR">
                <a:solidFill>
                  <a:srgbClr val="C00000"/>
                </a:solidFill>
              </a:rPr>
            </a:br>
            <a:r>
              <a:rPr lang="pt-BR">
                <a:solidFill>
                  <a:srgbClr val="C00000"/>
                </a:solidFill>
              </a:rPr>
              <a:t>V = </a:t>
            </a:r>
            <a:r>
              <a:rPr lang="pt-BR" b="1">
                <a:solidFill>
                  <a:srgbClr val="C00000"/>
                </a:solidFill>
              </a:rPr>
              <a:t>1059,75 m</a:t>
            </a:r>
            <a:r>
              <a:rPr lang="pt-BR" b="1" baseline="30000">
                <a:solidFill>
                  <a:srgbClr val="C00000"/>
                </a:solidFill>
              </a:rPr>
              <a:t>3</a:t>
            </a:r>
            <a:r>
              <a:rPr lang="pt-BR">
                <a:solidFill>
                  <a:srgbClr val="C00000"/>
                </a:solidFill>
              </a:rPr>
              <a:t/>
            </a:r>
            <a:br>
              <a:rPr lang="pt-BR">
                <a:solidFill>
                  <a:srgbClr val="C00000"/>
                </a:solidFill>
              </a:rPr>
            </a:br>
            <a:r>
              <a:rPr lang="pt-BR">
                <a:solidFill>
                  <a:srgbClr val="C00000"/>
                </a:solidFill>
              </a:rPr>
              <a:t/>
            </a:r>
            <a:br>
              <a:rPr lang="pt-BR">
                <a:solidFill>
                  <a:srgbClr val="C00000"/>
                </a:solidFill>
              </a:rPr>
            </a:br>
            <a:r>
              <a:rPr lang="pt-BR">
                <a:solidFill>
                  <a:srgbClr val="C00000"/>
                </a:solidFill>
              </a:rPr>
              <a:t>O exercício quer a capacidade em litros. Devemos lembrar que:</a:t>
            </a:r>
            <a:br>
              <a:rPr lang="pt-BR">
                <a:solidFill>
                  <a:srgbClr val="C00000"/>
                </a:solidFill>
              </a:rPr>
            </a:br>
            <a:r>
              <a:rPr lang="pt-BR">
                <a:solidFill>
                  <a:srgbClr val="C00000"/>
                </a:solidFill>
              </a:rPr>
              <a:t>1dm</a:t>
            </a:r>
            <a:r>
              <a:rPr lang="pt-BR" baseline="30000">
                <a:solidFill>
                  <a:srgbClr val="C00000"/>
                </a:solidFill>
              </a:rPr>
              <a:t>3</a:t>
            </a:r>
            <a:r>
              <a:rPr lang="pt-BR">
                <a:solidFill>
                  <a:srgbClr val="C00000"/>
                </a:solidFill>
              </a:rPr>
              <a:t> = 1 litro ou 1m</a:t>
            </a:r>
            <a:r>
              <a:rPr lang="pt-BR" baseline="30000">
                <a:solidFill>
                  <a:srgbClr val="C00000"/>
                </a:solidFill>
              </a:rPr>
              <a:t>3</a:t>
            </a:r>
            <a:r>
              <a:rPr lang="pt-BR">
                <a:solidFill>
                  <a:srgbClr val="C00000"/>
                </a:solidFill>
              </a:rPr>
              <a:t> = 1000 litros</a:t>
            </a:r>
            <a:br>
              <a:rPr lang="pt-BR">
                <a:solidFill>
                  <a:srgbClr val="C00000"/>
                </a:solidFill>
              </a:rPr>
            </a:br>
            <a:r>
              <a:rPr lang="pt-BR">
                <a:solidFill>
                  <a:srgbClr val="C00000"/>
                </a:solidFill>
              </a:rPr>
              <a:t>Assim, o volume, em litros, desse reservatório será de:</a:t>
            </a:r>
            <a:br>
              <a:rPr lang="pt-BR">
                <a:solidFill>
                  <a:srgbClr val="C00000"/>
                </a:solidFill>
              </a:rPr>
            </a:br>
            <a:r>
              <a:rPr lang="pt-BR">
                <a:solidFill>
                  <a:srgbClr val="C00000"/>
                </a:solidFill>
              </a:rPr>
              <a:t>V = 1059,75 ∙ 1000 = </a:t>
            </a:r>
            <a:r>
              <a:rPr lang="pt-BR" b="1">
                <a:solidFill>
                  <a:srgbClr val="C00000"/>
                </a:solidFill>
              </a:rPr>
              <a:t>1.059.750 litros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7891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7892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7893" name="CaixaDeTexto 6"/>
          <p:cNvSpPr txBox="1">
            <a:spLocks noChangeArrowheads="1"/>
          </p:cNvSpPr>
          <p:nvPr/>
        </p:nvSpPr>
        <p:spPr bwMode="auto">
          <a:xfrm>
            <a:off x="539750" y="1052513"/>
            <a:ext cx="7993063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>
                <a:solidFill>
                  <a:srgbClr val="C00000"/>
                </a:solidFill>
              </a:rPr>
              <a:t>ATIVIDADE 4: </a:t>
            </a:r>
            <a:r>
              <a:rPr lang="pt-BR" sz="2400">
                <a:solidFill>
                  <a:srgbClr val="C00000"/>
                </a:solidFill>
              </a:rPr>
              <a:t> </a:t>
            </a:r>
            <a:r>
              <a:rPr lang="pt-BR" sz="2400" b="1"/>
              <a:t>Seminário </a:t>
            </a:r>
          </a:p>
          <a:p>
            <a:pPr algn="just"/>
            <a:endParaRPr lang="pt-BR" sz="2400" b="1"/>
          </a:p>
          <a:p>
            <a:pPr algn="ctr"/>
            <a:r>
              <a:rPr lang="pt-BR" sz="2400" b="1"/>
              <a:t>“A importância dos cilindros e suas aplicações no dia-a-dia”. </a:t>
            </a:r>
          </a:p>
          <a:p>
            <a:pPr algn="just"/>
            <a:endParaRPr lang="pt-BR" sz="2400"/>
          </a:p>
          <a:p>
            <a:pPr algn="just">
              <a:buFont typeface="Wingdings" pitchFamily="2" charset="2"/>
              <a:buChar char="ü"/>
            </a:pPr>
            <a:r>
              <a:rPr lang="pt-BR" sz="2400"/>
              <a:t> O seminário será organizado em grupos de quatro alunos;</a:t>
            </a:r>
          </a:p>
          <a:p>
            <a:pPr algn="just"/>
            <a:endParaRPr lang="pt-BR" sz="2400"/>
          </a:p>
          <a:p>
            <a:pPr algn="just">
              <a:buFont typeface="Wingdings" pitchFamily="2" charset="2"/>
              <a:buChar char="ü"/>
            </a:pPr>
            <a:r>
              <a:rPr lang="pt-BR" sz="2400"/>
              <a:t> os alunos irão abordar as aplicações dos cilindros através de exercícios, cartazes, desenhos geométricos, situações problema. </a:t>
            </a:r>
          </a:p>
          <a:p>
            <a:endParaRPr lang="pt-BR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8915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8916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8917" name="CaixaDeTexto 1"/>
          <p:cNvSpPr txBox="1">
            <a:spLocks noChangeArrowheads="1"/>
          </p:cNvSpPr>
          <p:nvPr/>
        </p:nvSpPr>
        <p:spPr bwMode="auto">
          <a:xfrm>
            <a:off x="468313" y="908050"/>
            <a:ext cx="6048375" cy="64611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b="1">
                <a:solidFill>
                  <a:schemeClr val="bg1"/>
                </a:solidFill>
              </a:rPr>
              <a:t>RECURSOS COMPLEMENTARES</a:t>
            </a:r>
          </a:p>
        </p:txBody>
      </p:sp>
      <p:sp>
        <p:nvSpPr>
          <p:cNvPr id="38918" name="CaixaDeTexto 6"/>
          <p:cNvSpPr txBox="1">
            <a:spLocks noChangeArrowheads="1"/>
          </p:cNvSpPr>
          <p:nvPr/>
        </p:nvSpPr>
        <p:spPr bwMode="auto">
          <a:xfrm>
            <a:off x="323850" y="2073275"/>
            <a:ext cx="85693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/>
              <a:t>	Para consolidar os conhecimentos teóricos visto, vamos realizar uma atividade utilizando um software de geometria dinâmica, </a:t>
            </a:r>
            <a:r>
              <a:rPr lang="pt-BR">
                <a:hlinkClick r:id="rId3"/>
              </a:rPr>
              <a:t>htt p://www.geometriadinamica.com/</a:t>
            </a:r>
            <a:r>
              <a:rPr lang="pt-BR"/>
              <a:t>, o Calques 3D, </a:t>
            </a:r>
            <a:r>
              <a:rPr lang="pt-BR">
                <a:hlinkClick r:id="rId4"/>
              </a:rPr>
              <a:t>http://www.calques3d.org</a:t>
            </a:r>
            <a:r>
              <a:rPr lang="pt-BR"/>
              <a:t>. </a:t>
            </a:r>
          </a:p>
          <a:p>
            <a:pPr algn="just"/>
            <a:r>
              <a:rPr lang="pt-BR"/>
              <a:t>	Trata-se de um software de geometria espacial para se utilizado em ambiente de sala de aula, que dispõe de um conjunto de comandos de criação de objetos e de construção onde é possível marcar e medir ângulos, recuperar o histórico de uma construção, fazer macro-construções etc. </a:t>
            </a:r>
          </a:p>
          <a:p>
            <a:pPr algn="just"/>
            <a:r>
              <a:rPr lang="pt-BR"/>
              <a:t>	O Calques 3D atende a um conjunto diverso de objetivos didáticos que contribuem para que os alunos desenvolvam seu pensamento geométrico</a:t>
            </a:r>
          </a:p>
          <a:p>
            <a:pPr algn="just"/>
            <a:r>
              <a:rPr lang="pt-BR"/>
              <a:t>	Esta disponível em </a:t>
            </a:r>
            <a:r>
              <a:rPr lang="pt-BR">
                <a:hlinkClick r:id="rId5"/>
              </a:rPr>
              <a:t>http://www.calques3d.org/download/setup.zip</a:t>
            </a:r>
            <a:r>
              <a:rPr lang="pt-BR"/>
              <a:t>. Alguns exemplos de atividades que podem ser desenvolvidas com o aplicativo estão disponíveis em </a:t>
            </a:r>
            <a:r>
              <a:rPr lang="pt-BR">
                <a:hlinkClick r:id="rId6"/>
              </a:rPr>
              <a:t>http://www.calques3d.org/examples.html</a:t>
            </a:r>
            <a:r>
              <a:rPr lang="pt-BR"/>
              <a:t>. No caso desta atividade, tenha instalado previamente o Calques 3D em todos os computadores do laboratório de informática. Existem alguns tutoriais, sobre o software, disponíveis em: </a:t>
            </a:r>
            <a:r>
              <a:rPr lang="pt-BR" b="1"/>
              <a:t>Referência nacional do Calques 3D: </a:t>
            </a:r>
            <a:r>
              <a:rPr lang="pt-BR">
                <a:hlinkClick r:id="rId7"/>
              </a:rPr>
              <a:t>http://www.professores.uff.br/hjbortol/calques3d/</a:t>
            </a:r>
            <a:endParaRPr lang="pt-BR"/>
          </a:p>
          <a:p>
            <a:pPr algn="just"/>
            <a:endParaRPr lang="pt-BR"/>
          </a:p>
        </p:txBody>
      </p:sp>
      <p:pic>
        <p:nvPicPr>
          <p:cNvPr id="38919" name="Picture 8" descr="http://publicdomainvectors.org/photos/Katzenbaer_LAN-Party_pictogram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04075" y="692150"/>
            <a:ext cx="1328738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Retângulo 9"/>
          <p:cNvSpPr>
            <a:spLocks noChangeArrowheads="1"/>
          </p:cNvSpPr>
          <p:nvPr/>
        </p:nvSpPr>
        <p:spPr bwMode="auto">
          <a:xfrm rot="-5400000">
            <a:off x="7901781" y="924719"/>
            <a:ext cx="158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>
                <a:cs typeface="Times New Roman" pitchFamily="18" charset="0"/>
              </a:rPr>
              <a:t>Openclipart/Domínio Público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/>
      <p:bldP spid="389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9939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9940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9941" name="Retângulo 5"/>
          <p:cNvSpPr>
            <a:spLocks noChangeArrowheads="1"/>
          </p:cNvSpPr>
          <p:nvPr/>
        </p:nvSpPr>
        <p:spPr bwMode="auto">
          <a:xfrm>
            <a:off x="250825" y="765175"/>
            <a:ext cx="84248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/>
              <a:t>Exemplo de como funciona o programa Calques 3D para formar e calcular volume do cilindro</a:t>
            </a:r>
          </a:p>
        </p:txBody>
      </p:sp>
      <p:pic>
        <p:nvPicPr>
          <p:cNvPr id="39942" name="Picture 6" descr="http://portaldoprofessor.mec.gov.br/storage/discovirtual/aulas/10185/imagens/aula_90_fig17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79388" y="1543050"/>
            <a:ext cx="4105275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 descr="http://portaldoprofessor.mec.gov.br/storage/discovirtual/aulas/10185/imagens/aula_88_fig22.png"/>
          <p:cNvPicPr>
            <a:picLocks noChangeAspect="1" noChangeArrowheads="1"/>
          </p:cNvPicPr>
          <p:nvPr/>
        </p:nvPicPr>
        <p:blipFill>
          <a:blip r:embed="rId5" r:link="rId6"/>
          <a:srcRect/>
          <a:stretch>
            <a:fillRect/>
          </a:stretch>
        </p:blipFill>
        <p:spPr bwMode="auto">
          <a:xfrm>
            <a:off x="323850" y="4049713"/>
            <a:ext cx="4105275" cy="247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8" descr="http://portaldoprofessor.mec.gov.br/storage/discovirtual/aulas/10185/imagens/aula_88_fig28.png"/>
          <p:cNvPicPr>
            <a:picLocks noChangeAspect="1" noChangeArrowheads="1"/>
          </p:cNvPicPr>
          <p:nvPr/>
        </p:nvPicPr>
        <p:blipFill>
          <a:blip r:embed="rId7" r:link="rId8"/>
          <a:srcRect/>
          <a:stretch>
            <a:fillRect/>
          </a:stretch>
        </p:blipFill>
        <p:spPr bwMode="auto">
          <a:xfrm>
            <a:off x="4427538" y="1628775"/>
            <a:ext cx="4500562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5" name="Picture 9" descr="http://portaldoprofessor.mec.gov.br/storage/discovirtual/aulas/10185/imagens/aula_88_fig30.png"/>
          <p:cNvPicPr>
            <a:picLocks noChangeAspect="1" noChangeArrowheads="1"/>
          </p:cNvPicPr>
          <p:nvPr/>
        </p:nvPicPr>
        <p:blipFill>
          <a:blip r:embed="rId9" r:link="rId10"/>
          <a:srcRect/>
          <a:stretch>
            <a:fillRect/>
          </a:stretch>
        </p:blipFill>
        <p:spPr bwMode="auto">
          <a:xfrm>
            <a:off x="5076825" y="4292600"/>
            <a:ext cx="2879725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40963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40964" name="CaixaDeTexto 1"/>
          <p:cNvSpPr txBox="1">
            <a:spLocks noChangeArrowheads="1"/>
          </p:cNvSpPr>
          <p:nvPr/>
        </p:nvSpPr>
        <p:spPr bwMode="auto">
          <a:xfrm>
            <a:off x="468313" y="765175"/>
            <a:ext cx="4032250" cy="6477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b="1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4096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0966" name="Retângulo 6"/>
          <p:cNvSpPr>
            <a:spLocks noChangeArrowheads="1"/>
          </p:cNvSpPr>
          <p:nvPr/>
        </p:nvSpPr>
        <p:spPr bwMode="auto">
          <a:xfrm>
            <a:off x="179388" y="1557338"/>
            <a:ext cx="8893175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ts val="2600"/>
              </a:lnSpc>
            </a:pPr>
            <a:r>
              <a:rPr lang="pt-BR"/>
              <a:t>DANTE, L. R.  2013. </a:t>
            </a:r>
            <a:r>
              <a:rPr lang="pt-BR" b="1"/>
              <a:t>Matemática: Contexto e Aplicações. </a:t>
            </a:r>
            <a:r>
              <a:rPr lang="pt-BR"/>
              <a:t>2a ed. 2° ano. São Paulo: Ática.</a:t>
            </a:r>
          </a:p>
          <a:p>
            <a:pPr algn="just">
              <a:lnSpc>
                <a:spcPts val="2600"/>
              </a:lnSpc>
            </a:pPr>
            <a:r>
              <a:rPr lang="pt-BR"/>
              <a:t>IEZZI, G. e colaboradores. 2013. </a:t>
            </a:r>
            <a:r>
              <a:rPr lang="pt-BR" b="1"/>
              <a:t>MATEMÁTICA – CIÊNCIA E APLICAÇÕES. </a:t>
            </a:r>
            <a:r>
              <a:rPr lang="pt-BR"/>
              <a:t>7ª ed. 2° ano. São Paulo: Saraiva.</a:t>
            </a:r>
          </a:p>
          <a:p>
            <a:pPr algn="just">
              <a:lnSpc>
                <a:spcPts val="2600"/>
              </a:lnSpc>
            </a:pPr>
            <a:r>
              <a:rPr lang="pt-BR"/>
              <a:t>LEONARDO, F. M. de. </a:t>
            </a:r>
            <a:r>
              <a:rPr lang="pt-BR" b="1"/>
              <a:t>Conexões com a Matemática</a:t>
            </a:r>
            <a:r>
              <a:rPr lang="pt-BR"/>
              <a:t>. Obra coletiva. 2ª ed. 2° ano. São Paulo: Editora Moderna, 2013.</a:t>
            </a:r>
          </a:p>
          <a:p>
            <a:pPr algn="just">
              <a:lnSpc>
                <a:spcPts val="2600"/>
              </a:lnSpc>
            </a:pPr>
            <a:r>
              <a:rPr lang="pt-BR"/>
              <a:t>PAIVA, M. 2009. </a:t>
            </a:r>
            <a:r>
              <a:rPr lang="pt-BR" b="1"/>
              <a:t>Matemática - Paiva.</a:t>
            </a:r>
            <a:r>
              <a:rPr lang="pt-BR"/>
              <a:t> 1a ed. 2 ° ano. São Paulo: Moderna.</a:t>
            </a:r>
          </a:p>
          <a:p>
            <a:pPr algn="just">
              <a:lnSpc>
                <a:spcPts val="2600"/>
              </a:lnSpc>
            </a:pPr>
            <a:r>
              <a:rPr lang="pt-BR"/>
              <a:t>https://www.algosobre.com.br/matematica/geometrial-espacial-cilindro.html. Acesso em 23/07/2015.</a:t>
            </a:r>
          </a:p>
          <a:p>
            <a:pPr algn="just">
              <a:lnSpc>
                <a:spcPts val="2600"/>
              </a:lnSpc>
            </a:pPr>
            <a:r>
              <a:rPr lang="pt-BR"/>
              <a:t>http://www.brasilescola.com/matematica/volume-cilindro.htm. Acesso em 24/07/2015</a:t>
            </a:r>
          </a:p>
          <a:p>
            <a:pPr algn="just">
              <a:lnSpc>
                <a:spcPts val="2600"/>
              </a:lnSpc>
            </a:pPr>
            <a:r>
              <a:rPr lang="pt-BR"/>
              <a:t>http://www.matematicadidatica.com.br/Solidos-Geometricos-Area-Volume-Cilindro.aspx.</a:t>
            </a:r>
          </a:p>
          <a:p>
            <a:pPr algn="just">
              <a:lnSpc>
                <a:spcPts val="2600"/>
              </a:lnSpc>
            </a:pPr>
            <a:r>
              <a:rPr lang="pt-BR"/>
              <a:t>Acesso em 23/07/2015 </a:t>
            </a:r>
          </a:p>
          <a:p>
            <a:pPr algn="just">
              <a:lnSpc>
                <a:spcPts val="2600"/>
              </a:lnSpc>
            </a:pPr>
            <a:r>
              <a:rPr lang="pt-BR"/>
              <a:t>http://www.mundoeducacao.com/matematica/volume-cilindro.htm. Acesso em 23/07/2015</a:t>
            </a:r>
          </a:p>
          <a:p>
            <a:pPr algn="just">
              <a:lnSpc>
                <a:spcPts val="2600"/>
              </a:lnSpc>
            </a:pPr>
            <a:r>
              <a:rPr lang="pt-BR"/>
              <a:t>http://www.somatematica.com.br/emedio/espacial/espacial16.php. Acesso em 23/07/2015</a:t>
            </a:r>
          </a:p>
          <a:p>
            <a:pPr algn="just">
              <a:lnSpc>
                <a:spcPts val="2600"/>
              </a:lnSpc>
            </a:pPr>
            <a:r>
              <a:rPr lang="pt-BR"/>
              <a:t>https://pt.wikipedia.org/wiki/Cilindro. Acesso em 24/07/2015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5123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5124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aphicFrame>
        <p:nvGraphicFramePr>
          <p:cNvPr id="162" name="Diagrama 161"/>
          <p:cNvGraphicFramePr/>
          <p:nvPr/>
        </p:nvGraphicFramePr>
        <p:xfrm>
          <a:off x="395536" y="980728"/>
          <a:ext cx="838842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2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aphicFrame>
        <p:nvGraphicFramePr>
          <p:cNvPr id="4" name="Tabela 1"/>
          <p:cNvGraphicFramePr>
            <a:graphicFrameLocks noGrp="1"/>
          </p:cNvGraphicFramePr>
          <p:nvPr/>
        </p:nvGraphicFramePr>
        <p:xfrm>
          <a:off x="468313" y="2205038"/>
          <a:ext cx="8362950" cy="2768385"/>
        </p:xfrm>
        <a:graphic>
          <a:graphicData uri="http://schemas.openxmlformats.org/drawingml/2006/table">
            <a:tbl>
              <a:tblPr/>
              <a:tblGrid>
                <a:gridCol w="432312"/>
                <a:gridCol w="2160318"/>
                <a:gridCol w="4818527"/>
                <a:gridCol w="951793"/>
              </a:tblGrid>
              <a:tr h="57608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 dirty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Slide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 dirty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Autoria / Licença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 dirty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Link da Fonte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 dirty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Data do Acesso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LucasVB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pt-BR" sz="1000" b="0" i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dirty="0" smtClean="0">
                          <a:latin typeface="+mj-lt"/>
                        </a:rPr>
                        <a:t>https://commons.wikimedia.org/wiki/File:Blue-cylinder.png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20/07/2015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3</a:t>
                      </a:r>
                      <a:r>
                        <a:rPr lang="pt-BR" sz="10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A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Fito 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hg~commonswiki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domain</a:t>
                      </a:r>
                      <a:endParaRPr lang="pt-BR" sz="1000" b="0" i="0" u="none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dirty="0" smtClean="0">
                          <a:latin typeface="+mj-lt"/>
                        </a:rPr>
                        <a:t>https://commons.wikimedia.org/wiki/File:TinCans-Three.JPG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20/07/2015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 3</a:t>
                      </a:r>
                      <a:r>
                        <a:rPr lang="pt-BR" sz="10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 B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 smtClean="0">
                          <a:latin typeface="+mj-lt"/>
                        </a:rPr>
                        <a:t>Gnangarra</a:t>
                      </a:r>
                      <a:r>
                        <a:rPr lang="pt-BR" sz="1000" dirty="0" smtClean="0">
                          <a:latin typeface="+mj-lt"/>
                        </a:rPr>
                        <a:t>/</a:t>
                      </a:r>
                      <a:r>
                        <a:rPr lang="pt-BR" sz="1000" dirty="0" err="1" smtClean="0">
                          <a:latin typeface="+mj-lt"/>
                        </a:rPr>
                        <a:t>Creative</a:t>
                      </a:r>
                      <a:r>
                        <a:rPr lang="pt-BR" sz="1000" dirty="0" smtClean="0">
                          <a:latin typeface="+mj-lt"/>
                        </a:rPr>
                        <a:t> </a:t>
                      </a:r>
                      <a:r>
                        <a:rPr lang="pt-BR" sz="1000" dirty="0" err="1" smtClean="0">
                          <a:latin typeface="+mj-lt"/>
                        </a:rPr>
                        <a:t>Commons</a:t>
                      </a:r>
                      <a:r>
                        <a:rPr lang="pt-BR" sz="1000" dirty="0" smtClean="0">
                          <a:latin typeface="+mj-lt"/>
                        </a:rPr>
                        <a:t> </a:t>
                      </a:r>
                      <a:r>
                        <a:rPr lang="pt-BR" sz="1000" dirty="0" err="1" smtClean="0">
                          <a:latin typeface="+mj-lt"/>
                        </a:rPr>
                        <a:t>Attribution</a:t>
                      </a:r>
                      <a:r>
                        <a:rPr lang="pt-BR" sz="1000" dirty="0" smtClean="0">
                          <a:latin typeface="+mj-lt"/>
                        </a:rPr>
                        <a:t> 3.0 </a:t>
                      </a:r>
                      <a:r>
                        <a:rPr lang="pt-BR" sz="1000" dirty="0" err="1" smtClean="0">
                          <a:latin typeface="+mj-lt"/>
                        </a:rPr>
                        <a:t>Australia</a:t>
                      </a:r>
                      <a:endParaRPr lang="pt-BR" sz="100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dirty="0" smtClean="0">
                          <a:latin typeface="+mj-lt"/>
                        </a:rPr>
                        <a:t>https://commons.wikimedia.org/wiki/File:Fuel_tank_gnangarra.jpg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2107/2015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3C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Cyberpunk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Creative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Commons</a:t>
                      </a:r>
                      <a:r>
                        <a:rPr lang="pt-BR" sz="10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CC0 1.0 Universal 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Dedication</a:t>
                      </a:r>
                      <a:endParaRPr lang="pt-BR" sz="1000" b="0" i="0" u="none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dirty="0" smtClean="0">
                          <a:latin typeface="+mj-lt"/>
                        </a:rPr>
                        <a:t>https://commons.wikimedia.org/wiki/File:Diferentes_Pilhas_AA.JPG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21/07/2015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marL="0" marR="0" indent="0" algn="ctr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/Domínio Público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dirty="0" smtClean="0">
                          <a:latin typeface="+mj-lt"/>
                        </a:rPr>
                        <a:t>http://publicdomainvectors.org/pt/vetorial-gratis/Professor-de-ensino-de-gr%C3%A1ficos-</a:t>
                      </a:r>
                      <a:r>
                        <a:rPr lang="pt-BR" sz="1000" b="0" i="0" dirty="0" err="1" smtClean="0">
                          <a:latin typeface="+mj-lt"/>
                        </a:rPr>
                        <a:t>vetoriais-de-matem</a:t>
                      </a:r>
                      <a:r>
                        <a:rPr lang="pt-BR" sz="1000" b="0" i="0" dirty="0" smtClean="0">
                          <a:latin typeface="+mj-lt"/>
                        </a:rPr>
                        <a:t>%C3%A1tica/7500.</a:t>
                      </a:r>
                      <a:r>
                        <a:rPr lang="pt-BR" sz="1000" b="0" i="0" dirty="0" err="1" smtClean="0">
                          <a:latin typeface="+mj-lt"/>
                        </a:rPr>
                        <a:t>html</a:t>
                      </a:r>
                      <a:endParaRPr lang="pt-BR" sz="1000" b="0" i="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21/07/2015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/>
                      <a:r>
                        <a:rPr lang="pt-BR" sz="1000" i="0" dirty="0" smtClean="0">
                          <a:latin typeface="+mj-lt"/>
                        </a:rPr>
                        <a:t>37</a:t>
                      </a:r>
                      <a:endParaRPr lang="pt-BR" sz="1000" i="0" dirty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/Domínio Público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i="0" dirty="0" smtClean="0">
                          <a:latin typeface="+mj-lt"/>
                        </a:rPr>
                        <a:t>http://publicdomainvectors.org/pt/vetorial-gratis/Sinal-de-vector-dispon%C3%</a:t>
                      </a:r>
                      <a:r>
                        <a:rPr lang="pt-BR" sz="1000" i="0" dirty="0" err="1" smtClean="0">
                          <a:latin typeface="+mj-lt"/>
                        </a:rPr>
                        <a:t>ADvel-de-acesso-de-computador</a:t>
                      </a:r>
                      <a:r>
                        <a:rPr lang="pt-BR" sz="1000" i="0" dirty="0" smtClean="0">
                          <a:latin typeface="+mj-lt"/>
                        </a:rPr>
                        <a:t>/9513.</a:t>
                      </a:r>
                      <a:r>
                        <a:rPr lang="pt-BR" sz="1000" i="0" dirty="0" err="1" smtClean="0">
                          <a:latin typeface="+mj-lt"/>
                        </a:rPr>
                        <a:t>html</a:t>
                      </a:r>
                      <a:endParaRPr lang="pt-BR" sz="1000" i="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21/07/2015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029" name="CaixaDeTexto 1"/>
          <p:cNvSpPr txBox="1">
            <a:spLocks noChangeArrowheads="1"/>
          </p:cNvSpPr>
          <p:nvPr/>
        </p:nvSpPr>
        <p:spPr bwMode="auto">
          <a:xfrm>
            <a:off x="468313" y="981075"/>
            <a:ext cx="4679950" cy="64611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b="1">
                <a:solidFill>
                  <a:schemeClr val="bg1"/>
                </a:solidFill>
              </a:rPr>
              <a:t>TABELAS DE IMAGENS</a:t>
            </a:r>
          </a:p>
        </p:txBody>
      </p:sp>
      <p:sp>
        <p:nvSpPr>
          <p:cNvPr id="42030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Group 238"/>
          <p:cNvGrpSpPr>
            <a:grpSpLocks/>
          </p:cNvGrpSpPr>
          <p:nvPr/>
        </p:nvGrpSpPr>
        <p:grpSpPr bwMode="auto">
          <a:xfrm>
            <a:off x="0" y="4498975"/>
            <a:ext cx="5646738" cy="2039938"/>
            <a:chOff x="0" y="2640"/>
            <a:chExt cx="3557" cy="1285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 rot="-5388421">
              <a:off x="1136" y="1504"/>
              <a:ext cx="1285" cy="3557"/>
            </a:xfrm>
            <a:prstGeom prst="flowChartDocument">
              <a:avLst/>
            </a:prstGeom>
            <a:gradFill rotWithShape="0">
              <a:gsLst>
                <a:gs pos="0">
                  <a:srgbClr val="CCECFF"/>
                </a:gs>
                <a:gs pos="50000">
                  <a:srgbClr val="CCECFF">
                    <a:gamma/>
                    <a:tint val="12157"/>
                    <a:invGamma/>
                  </a:srgbClr>
                </a:gs>
                <a:gs pos="100000">
                  <a:srgbClr val="CCECFF"/>
                </a:gs>
              </a:gsLst>
              <a:lin ang="189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70" y="3281"/>
              <a:ext cx="318" cy="442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50000">
                  <a:srgbClr val="CCECFF">
                    <a:gamma/>
                    <a:tint val="12157"/>
                    <a:invGamma/>
                  </a:srgbClr>
                </a:gs>
                <a:gs pos="100000">
                  <a:srgbClr val="CCECFF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4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Symbol" pitchFamily="18" charset="2"/>
                </a:rPr>
                <a:t>a</a:t>
              </a:r>
            </a:p>
          </p:txBody>
        </p:sp>
      </p:grpSp>
      <p:grpSp>
        <p:nvGrpSpPr>
          <p:cNvPr id="3" name="Group 325"/>
          <p:cNvGrpSpPr>
            <a:grpSpLocks/>
          </p:cNvGrpSpPr>
          <p:nvPr/>
        </p:nvGrpSpPr>
        <p:grpSpPr bwMode="auto">
          <a:xfrm>
            <a:off x="533400" y="4956175"/>
            <a:ext cx="2590800" cy="679450"/>
            <a:chOff x="336" y="2928"/>
            <a:chExt cx="1632" cy="428"/>
          </a:xfrm>
        </p:grpSpPr>
        <p:sp>
          <p:nvSpPr>
            <p:cNvPr id="6274" name="Arc 326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75" name="Arc 327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" name="Group 231"/>
          <p:cNvGrpSpPr>
            <a:grpSpLocks/>
          </p:cNvGrpSpPr>
          <p:nvPr/>
        </p:nvGrpSpPr>
        <p:grpSpPr bwMode="auto">
          <a:xfrm>
            <a:off x="533400" y="4956175"/>
            <a:ext cx="2590800" cy="679450"/>
            <a:chOff x="336" y="2928"/>
            <a:chExt cx="1632" cy="428"/>
          </a:xfrm>
        </p:grpSpPr>
        <p:sp>
          <p:nvSpPr>
            <p:cNvPr id="6272" name="Arc 14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73" name="Arc 15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150" name="Text Box 49"/>
          <p:cNvSpPr txBox="1">
            <a:spLocks noChangeArrowheads="1"/>
          </p:cNvSpPr>
          <p:nvPr/>
        </p:nvSpPr>
        <p:spPr bwMode="auto">
          <a:xfrm>
            <a:off x="974725" y="41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sz="2400">
              <a:latin typeface="Times New Roman" pitchFamily="18" charset="0"/>
            </a:endParaRPr>
          </a:p>
        </p:txBody>
      </p:sp>
      <p:grpSp>
        <p:nvGrpSpPr>
          <p:cNvPr id="5" name="Group 243"/>
          <p:cNvGrpSpPr>
            <a:grpSpLocks/>
          </p:cNvGrpSpPr>
          <p:nvPr/>
        </p:nvGrpSpPr>
        <p:grpSpPr bwMode="auto">
          <a:xfrm>
            <a:off x="609600" y="4803775"/>
            <a:ext cx="2590800" cy="679450"/>
            <a:chOff x="336" y="2928"/>
            <a:chExt cx="1632" cy="428"/>
          </a:xfrm>
        </p:grpSpPr>
        <p:sp>
          <p:nvSpPr>
            <p:cNvPr id="6270" name="Arc 244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71" name="Arc 245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" name="Group 246"/>
          <p:cNvGrpSpPr>
            <a:grpSpLocks/>
          </p:cNvGrpSpPr>
          <p:nvPr/>
        </p:nvGrpSpPr>
        <p:grpSpPr bwMode="auto">
          <a:xfrm>
            <a:off x="685800" y="4651375"/>
            <a:ext cx="2590800" cy="679450"/>
            <a:chOff x="336" y="2928"/>
            <a:chExt cx="1632" cy="428"/>
          </a:xfrm>
        </p:grpSpPr>
        <p:sp>
          <p:nvSpPr>
            <p:cNvPr id="6268" name="Arc 247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69" name="Arc 248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7" name="Group 249"/>
          <p:cNvGrpSpPr>
            <a:grpSpLocks/>
          </p:cNvGrpSpPr>
          <p:nvPr/>
        </p:nvGrpSpPr>
        <p:grpSpPr bwMode="auto">
          <a:xfrm>
            <a:off x="685800" y="4498975"/>
            <a:ext cx="2590800" cy="679450"/>
            <a:chOff x="336" y="2928"/>
            <a:chExt cx="1632" cy="428"/>
          </a:xfrm>
        </p:grpSpPr>
        <p:sp>
          <p:nvSpPr>
            <p:cNvPr id="6266" name="Arc 250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67" name="Arc 251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8" name="Group 252"/>
          <p:cNvGrpSpPr>
            <a:grpSpLocks/>
          </p:cNvGrpSpPr>
          <p:nvPr/>
        </p:nvGrpSpPr>
        <p:grpSpPr bwMode="auto">
          <a:xfrm>
            <a:off x="762000" y="4346575"/>
            <a:ext cx="2590800" cy="679450"/>
            <a:chOff x="336" y="2928"/>
            <a:chExt cx="1632" cy="428"/>
          </a:xfrm>
        </p:grpSpPr>
        <p:sp>
          <p:nvSpPr>
            <p:cNvPr id="6264" name="Arc 253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65" name="Arc 254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9" name="Group 255"/>
          <p:cNvGrpSpPr>
            <a:grpSpLocks/>
          </p:cNvGrpSpPr>
          <p:nvPr/>
        </p:nvGrpSpPr>
        <p:grpSpPr bwMode="auto">
          <a:xfrm>
            <a:off x="838200" y="4200525"/>
            <a:ext cx="2590800" cy="679450"/>
            <a:chOff x="336" y="2928"/>
            <a:chExt cx="1632" cy="428"/>
          </a:xfrm>
        </p:grpSpPr>
        <p:sp>
          <p:nvSpPr>
            <p:cNvPr id="6262" name="Arc 256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63" name="Arc 257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0" name="Group 258"/>
          <p:cNvGrpSpPr>
            <a:grpSpLocks/>
          </p:cNvGrpSpPr>
          <p:nvPr/>
        </p:nvGrpSpPr>
        <p:grpSpPr bwMode="auto">
          <a:xfrm>
            <a:off x="914400" y="4048125"/>
            <a:ext cx="2590800" cy="679450"/>
            <a:chOff x="336" y="2928"/>
            <a:chExt cx="1632" cy="428"/>
          </a:xfrm>
        </p:grpSpPr>
        <p:sp>
          <p:nvSpPr>
            <p:cNvPr id="6260" name="Arc 259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61" name="Arc 260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1" name="Group 261"/>
          <p:cNvGrpSpPr>
            <a:grpSpLocks/>
          </p:cNvGrpSpPr>
          <p:nvPr/>
        </p:nvGrpSpPr>
        <p:grpSpPr bwMode="auto">
          <a:xfrm>
            <a:off x="914400" y="3895725"/>
            <a:ext cx="2590800" cy="679450"/>
            <a:chOff x="336" y="2928"/>
            <a:chExt cx="1632" cy="428"/>
          </a:xfrm>
        </p:grpSpPr>
        <p:sp>
          <p:nvSpPr>
            <p:cNvPr id="6258" name="Arc 262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59" name="Arc 263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2" name="Group 264"/>
          <p:cNvGrpSpPr>
            <a:grpSpLocks/>
          </p:cNvGrpSpPr>
          <p:nvPr/>
        </p:nvGrpSpPr>
        <p:grpSpPr bwMode="auto">
          <a:xfrm>
            <a:off x="990600" y="3743325"/>
            <a:ext cx="2590800" cy="679450"/>
            <a:chOff x="336" y="2928"/>
            <a:chExt cx="1632" cy="428"/>
          </a:xfrm>
        </p:grpSpPr>
        <p:sp>
          <p:nvSpPr>
            <p:cNvPr id="6256" name="Arc 265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57" name="Arc 266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3" name="Group 267"/>
          <p:cNvGrpSpPr>
            <a:grpSpLocks/>
          </p:cNvGrpSpPr>
          <p:nvPr/>
        </p:nvGrpSpPr>
        <p:grpSpPr bwMode="auto">
          <a:xfrm>
            <a:off x="1066800" y="3578225"/>
            <a:ext cx="2590800" cy="679450"/>
            <a:chOff x="336" y="2928"/>
            <a:chExt cx="1632" cy="428"/>
          </a:xfrm>
        </p:grpSpPr>
        <p:sp>
          <p:nvSpPr>
            <p:cNvPr id="6254" name="Arc 268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55" name="Arc 269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4" name="Group 270"/>
          <p:cNvGrpSpPr>
            <a:grpSpLocks/>
          </p:cNvGrpSpPr>
          <p:nvPr/>
        </p:nvGrpSpPr>
        <p:grpSpPr bwMode="auto">
          <a:xfrm>
            <a:off x="1143000" y="3425825"/>
            <a:ext cx="2590800" cy="679450"/>
            <a:chOff x="336" y="2928"/>
            <a:chExt cx="1632" cy="428"/>
          </a:xfrm>
        </p:grpSpPr>
        <p:sp>
          <p:nvSpPr>
            <p:cNvPr id="6252" name="Arc 271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53" name="Arc 272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5" name="Group 273"/>
          <p:cNvGrpSpPr>
            <a:grpSpLocks/>
          </p:cNvGrpSpPr>
          <p:nvPr/>
        </p:nvGrpSpPr>
        <p:grpSpPr bwMode="auto">
          <a:xfrm>
            <a:off x="1143000" y="3273425"/>
            <a:ext cx="2590800" cy="679450"/>
            <a:chOff x="336" y="2928"/>
            <a:chExt cx="1632" cy="428"/>
          </a:xfrm>
        </p:grpSpPr>
        <p:sp>
          <p:nvSpPr>
            <p:cNvPr id="6250" name="Arc 274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51" name="Arc 275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6" name="Group 276"/>
          <p:cNvGrpSpPr>
            <a:grpSpLocks/>
          </p:cNvGrpSpPr>
          <p:nvPr/>
        </p:nvGrpSpPr>
        <p:grpSpPr bwMode="auto">
          <a:xfrm>
            <a:off x="1219200" y="3121025"/>
            <a:ext cx="2590800" cy="679450"/>
            <a:chOff x="336" y="2928"/>
            <a:chExt cx="1632" cy="428"/>
          </a:xfrm>
        </p:grpSpPr>
        <p:sp>
          <p:nvSpPr>
            <p:cNvPr id="6248" name="Arc 277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49" name="Arc 278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7" name="Group 279"/>
          <p:cNvGrpSpPr>
            <a:grpSpLocks/>
          </p:cNvGrpSpPr>
          <p:nvPr/>
        </p:nvGrpSpPr>
        <p:grpSpPr bwMode="auto">
          <a:xfrm>
            <a:off x="1295400" y="2974975"/>
            <a:ext cx="2590800" cy="679450"/>
            <a:chOff x="336" y="2928"/>
            <a:chExt cx="1632" cy="428"/>
          </a:xfrm>
        </p:grpSpPr>
        <p:sp>
          <p:nvSpPr>
            <p:cNvPr id="6246" name="Arc 280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47" name="Arc 281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8" name="Group 282"/>
          <p:cNvGrpSpPr>
            <a:grpSpLocks/>
          </p:cNvGrpSpPr>
          <p:nvPr/>
        </p:nvGrpSpPr>
        <p:grpSpPr bwMode="auto">
          <a:xfrm>
            <a:off x="1371600" y="2822575"/>
            <a:ext cx="2590800" cy="679450"/>
            <a:chOff x="336" y="2928"/>
            <a:chExt cx="1632" cy="428"/>
          </a:xfrm>
        </p:grpSpPr>
        <p:sp>
          <p:nvSpPr>
            <p:cNvPr id="6244" name="Arc 283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45" name="Arc 284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9" name="Group 285"/>
          <p:cNvGrpSpPr>
            <a:grpSpLocks/>
          </p:cNvGrpSpPr>
          <p:nvPr/>
        </p:nvGrpSpPr>
        <p:grpSpPr bwMode="auto">
          <a:xfrm>
            <a:off x="1371600" y="2670175"/>
            <a:ext cx="2590800" cy="679450"/>
            <a:chOff x="336" y="2928"/>
            <a:chExt cx="1632" cy="428"/>
          </a:xfrm>
        </p:grpSpPr>
        <p:sp>
          <p:nvSpPr>
            <p:cNvPr id="6242" name="Arc 286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43" name="Arc 287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" name="Group 288"/>
          <p:cNvGrpSpPr>
            <a:grpSpLocks/>
          </p:cNvGrpSpPr>
          <p:nvPr/>
        </p:nvGrpSpPr>
        <p:grpSpPr bwMode="auto">
          <a:xfrm>
            <a:off x="1447800" y="2517775"/>
            <a:ext cx="2590800" cy="679450"/>
            <a:chOff x="336" y="2928"/>
            <a:chExt cx="1632" cy="428"/>
          </a:xfrm>
        </p:grpSpPr>
        <p:sp>
          <p:nvSpPr>
            <p:cNvPr id="6240" name="Arc 289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41" name="Arc 290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1" name="Group 291"/>
          <p:cNvGrpSpPr>
            <a:grpSpLocks/>
          </p:cNvGrpSpPr>
          <p:nvPr/>
        </p:nvGrpSpPr>
        <p:grpSpPr bwMode="auto">
          <a:xfrm>
            <a:off x="1524000" y="2435225"/>
            <a:ext cx="2590800" cy="679450"/>
            <a:chOff x="336" y="2928"/>
            <a:chExt cx="1632" cy="428"/>
          </a:xfrm>
        </p:grpSpPr>
        <p:sp>
          <p:nvSpPr>
            <p:cNvPr id="6238" name="Arc 292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39" name="Arc 293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2" name="Group 294"/>
          <p:cNvGrpSpPr>
            <a:grpSpLocks/>
          </p:cNvGrpSpPr>
          <p:nvPr/>
        </p:nvGrpSpPr>
        <p:grpSpPr bwMode="auto">
          <a:xfrm>
            <a:off x="1600200" y="2282825"/>
            <a:ext cx="2590800" cy="679450"/>
            <a:chOff x="336" y="2928"/>
            <a:chExt cx="1632" cy="428"/>
          </a:xfrm>
        </p:grpSpPr>
        <p:sp>
          <p:nvSpPr>
            <p:cNvPr id="6236" name="Arc 295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37" name="Arc 296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3" name="Group 297"/>
          <p:cNvGrpSpPr>
            <a:grpSpLocks/>
          </p:cNvGrpSpPr>
          <p:nvPr/>
        </p:nvGrpSpPr>
        <p:grpSpPr bwMode="auto">
          <a:xfrm>
            <a:off x="1600200" y="2130425"/>
            <a:ext cx="2590800" cy="679450"/>
            <a:chOff x="336" y="2928"/>
            <a:chExt cx="1632" cy="428"/>
          </a:xfrm>
        </p:grpSpPr>
        <p:sp>
          <p:nvSpPr>
            <p:cNvPr id="6234" name="Arc 298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35" name="Arc 299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396" name="AutoShape 324"/>
          <p:cNvSpPr>
            <a:spLocks noChangeArrowheads="1"/>
          </p:cNvSpPr>
          <p:nvPr/>
        </p:nvSpPr>
        <p:spPr bwMode="auto">
          <a:xfrm>
            <a:off x="558800" y="2365375"/>
            <a:ext cx="3657600" cy="2909888"/>
          </a:xfrm>
          <a:prstGeom prst="parallelogram">
            <a:avLst>
              <a:gd name="adj" fmla="val 36661"/>
            </a:avLst>
          </a:prstGeom>
          <a:gradFill rotWithShape="0">
            <a:gsLst>
              <a:gs pos="0">
                <a:srgbClr val="996633"/>
              </a:gs>
              <a:gs pos="50000">
                <a:srgbClr val="C6AA8D"/>
              </a:gs>
              <a:gs pos="100000">
                <a:srgbClr val="99663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423" name="Text Box 351"/>
          <p:cNvSpPr txBox="1">
            <a:spLocks noChangeArrowheads="1"/>
          </p:cNvSpPr>
          <p:nvPr/>
        </p:nvSpPr>
        <p:spPr bwMode="auto">
          <a:xfrm>
            <a:off x="742950" y="3051175"/>
            <a:ext cx="43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g</a:t>
            </a:r>
          </a:p>
        </p:txBody>
      </p:sp>
      <p:sp>
        <p:nvSpPr>
          <p:cNvPr id="3424" name="Text Box 352"/>
          <p:cNvSpPr txBox="1">
            <a:spLocks noChangeArrowheads="1"/>
          </p:cNvSpPr>
          <p:nvPr/>
        </p:nvSpPr>
        <p:spPr bwMode="auto">
          <a:xfrm>
            <a:off x="3733800" y="3584575"/>
            <a:ext cx="43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g</a:t>
            </a:r>
          </a:p>
        </p:txBody>
      </p:sp>
      <p:grpSp>
        <p:nvGrpSpPr>
          <p:cNvPr id="24" name="Group 315"/>
          <p:cNvGrpSpPr>
            <a:grpSpLocks/>
          </p:cNvGrpSpPr>
          <p:nvPr/>
        </p:nvGrpSpPr>
        <p:grpSpPr bwMode="auto">
          <a:xfrm>
            <a:off x="0" y="917575"/>
            <a:ext cx="5181600" cy="2039938"/>
            <a:chOff x="0" y="2640"/>
            <a:chExt cx="3557" cy="1285"/>
          </a:xfrm>
        </p:grpSpPr>
        <p:sp>
          <p:nvSpPr>
            <p:cNvPr id="3388" name="AutoShape 316"/>
            <p:cNvSpPr>
              <a:spLocks noChangeArrowheads="1"/>
            </p:cNvSpPr>
            <p:nvPr/>
          </p:nvSpPr>
          <p:spPr bwMode="auto">
            <a:xfrm rot="-5388421">
              <a:off x="1136" y="1504"/>
              <a:ext cx="1285" cy="3557"/>
            </a:xfrm>
            <a:prstGeom prst="flowChartDocumen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12157"/>
                    <a:invGamma/>
                  </a:schemeClr>
                </a:gs>
                <a:gs pos="100000">
                  <a:schemeClr val="bg2"/>
                </a:gs>
              </a:gsLst>
              <a:lin ang="189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3389" name="Text Box 317"/>
            <p:cNvSpPr txBox="1">
              <a:spLocks noChangeArrowheads="1"/>
            </p:cNvSpPr>
            <p:nvPr/>
          </p:nvSpPr>
          <p:spPr bwMode="auto">
            <a:xfrm>
              <a:off x="70" y="3456"/>
              <a:ext cx="318" cy="44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12157"/>
                    <a:invGamma/>
                  </a:schemeClr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4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Symbol" pitchFamily="18" charset="2"/>
                </a:rPr>
                <a:t>b</a:t>
              </a:r>
            </a:p>
          </p:txBody>
        </p:sp>
      </p:grpSp>
      <p:grpSp>
        <p:nvGrpSpPr>
          <p:cNvPr id="25" name="Group 300"/>
          <p:cNvGrpSpPr>
            <a:grpSpLocks/>
          </p:cNvGrpSpPr>
          <p:nvPr/>
        </p:nvGrpSpPr>
        <p:grpSpPr bwMode="auto">
          <a:xfrm>
            <a:off x="1676400" y="1978025"/>
            <a:ext cx="2590800" cy="679450"/>
            <a:chOff x="336" y="2928"/>
            <a:chExt cx="1632" cy="428"/>
          </a:xfrm>
        </p:grpSpPr>
        <p:sp>
          <p:nvSpPr>
            <p:cNvPr id="6230" name="Arc 301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31" name="Arc 302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6" name="Group 376"/>
          <p:cNvGrpSpPr>
            <a:grpSpLocks/>
          </p:cNvGrpSpPr>
          <p:nvPr/>
        </p:nvGrpSpPr>
        <p:grpSpPr bwMode="auto">
          <a:xfrm>
            <a:off x="3429000" y="993775"/>
            <a:ext cx="1411288" cy="617538"/>
            <a:chOff x="2160" y="432"/>
            <a:chExt cx="889" cy="389"/>
          </a:xfrm>
        </p:grpSpPr>
        <p:sp>
          <p:nvSpPr>
            <p:cNvPr id="6228" name="Text Box 377"/>
            <p:cNvSpPr txBox="1">
              <a:spLocks noChangeArrowheads="1"/>
            </p:cNvSpPr>
            <p:nvPr/>
          </p:nvSpPr>
          <p:spPr bwMode="auto">
            <a:xfrm>
              <a:off x="2400" y="432"/>
              <a:ext cx="649" cy="389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eixo</a:t>
              </a:r>
            </a:p>
          </p:txBody>
        </p:sp>
        <p:sp>
          <p:nvSpPr>
            <p:cNvPr id="6229" name="Line 378"/>
            <p:cNvSpPr>
              <a:spLocks noChangeShapeType="1"/>
            </p:cNvSpPr>
            <p:nvPr/>
          </p:nvSpPr>
          <p:spPr bwMode="auto">
            <a:xfrm flipH="1">
              <a:off x="2160" y="62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7" name="Group 379"/>
          <p:cNvGrpSpPr>
            <a:grpSpLocks/>
          </p:cNvGrpSpPr>
          <p:nvPr/>
        </p:nvGrpSpPr>
        <p:grpSpPr bwMode="auto">
          <a:xfrm rot="43640">
            <a:off x="3124200" y="2365375"/>
            <a:ext cx="1066800" cy="2971800"/>
            <a:chOff x="1920" y="1296"/>
            <a:chExt cx="753" cy="1920"/>
          </a:xfrm>
        </p:grpSpPr>
        <p:sp>
          <p:nvSpPr>
            <p:cNvPr id="6226" name="Line 380"/>
            <p:cNvSpPr>
              <a:spLocks noChangeShapeType="1"/>
            </p:cNvSpPr>
            <p:nvPr/>
          </p:nvSpPr>
          <p:spPr bwMode="auto">
            <a:xfrm flipV="1">
              <a:off x="1920" y="1632"/>
              <a:ext cx="629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27" name="Line 381"/>
            <p:cNvSpPr>
              <a:spLocks noChangeShapeType="1"/>
            </p:cNvSpPr>
            <p:nvPr/>
          </p:nvSpPr>
          <p:spPr bwMode="auto">
            <a:xfrm flipV="1">
              <a:off x="2556" y="1296"/>
              <a:ext cx="117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8" name="Group 353"/>
          <p:cNvGrpSpPr>
            <a:grpSpLocks/>
          </p:cNvGrpSpPr>
          <p:nvPr/>
        </p:nvGrpSpPr>
        <p:grpSpPr bwMode="auto">
          <a:xfrm>
            <a:off x="552450" y="2327275"/>
            <a:ext cx="1104900" cy="2943225"/>
            <a:chOff x="348" y="1272"/>
            <a:chExt cx="696" cy="1854"/>
          </a:xfrm>
        </p:grpSpPr>
        <p:sp>
          <p:nvSpPr>
            <p:cNvPr id="6224" name="Line 354"/>
            <p:cNvSpPr>
              <a:spLocks noChangeShapeType="1"/>
            </p:cNvSpPr>
            <p:nvPr/>
          </p:nvSpPr>
          <p:spPr bwMode="auto">
            <a:xfrm flipV="1">
              <a:off x="348" y="1632"/>
              <a:ext cx="560" cy="14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25" name="Line 355"/>
            <p:cNvSpPr>
              <a:spLocks noChangeShapeType="1"/>
            </p:cNvSpPr>
            <p:nvPr/>
          </p:nvSpPr>
          <p:spPr bwMode="auto">
            <a:xfrm flipV="1">
              <a:off x="927" y="1272"/>
              <a:ext cx="117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9" name="Group 382"/>
          <p:cNvGrpSpPr>
            <a:grpSpLocks/>
          </p:cNvGrpSpPr>
          <p:nvPr/>
        </p:nvGrpSpPr>
        <p:grpSpPr bwMode="auto">
          <a:xfrm>
            <a:off x="533400" y="4956175"/>
            <a:ext cx="2590800" cy="679450"/>
            <a:chOff x="336" y="2928"/>
            <a:chExt cx="1632" cy="428"/>
          </a:xfrm>
        </p:grpSpPr>
        <p:sp>
          <p:nvSpPr>
            <p:cNvPr id="6222" name="Arc 383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23" name="Arc 384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0" name="Group 343"/>
          <p:cNvGrpSpPr>
            <a:grpSpLocks/>
          </p:cNvGrpSpPr>
          <p:nvPr/>
        </p:nvGrpSpPr>
        <p:grpSpPr bwMode="auto">
          <a:xfrm>
            <a:off x="2425700" y="5013325"/>
            <a:ext cx="2608263" cy="1673225"/>
            <a:chOff x="1534" y="2964"/>
            <a:chExt cx="1643" cy="1054"/>
          </a:xfrm>
        </p:grpSpPr>
        <p:grpSp>
          <p:nvGrpSpPr>
            <p:cNvPr id="6215" name="Group 344"/>
            <p:cNvGrpSpPr>
              <a:grpSpLocks/>
            </p:cNvGrpSpPr>
            <p:nvPr/>
          </p:nvGrpSpPr>
          <p:grpSpPr bwMode="auto">
            <a:xfrm>
              <a:off x="2112" y="3552"/>
              <a:ext cx="1065" cy="466"/>
              <a:chOff x="1584" y="3744"/>
              <a:chExt cx="1065" cy="466"/>
            </a:xfrm>
          </p:grpSpPr>
          <p:sp>
            <p:nvSpPr>
              <p:cNvPr id="3417" name="Text Box 345"/>
              <p:cNvSpPr txBox="1">
                <a:spLocks noChangeArrowheads="1"/>
              </p:cNvSpPr>
              <p:nvPr/>
            </p:nvSpPr>
            <p:spPr bwMode="auto">
              <a:xfrm>
                <a:off x="1584" y="3744"/>
                <a:ext cx="1065" cy="466"/>
              </a:xfrm>
              <a:prstGeom prst="rect">
                <a:avLst/>
              </a:prstGeom>
              <a:solidFill>
                <a:schemeClr val="bg1"/>
              </a:solidFill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pt-BR" sz="4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a</a:t>
                </a:r>
                <a:r>
                  <a:rPr lang="pt-BR" sz="4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Rounded MT Bold" pitchFamily="34" charset="0"/>
                  </a:rPr>
                  <a:t>    </a:t>
                </a:r>
                <a:r>
                  <a:rPr lang="pt-BR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Rounded MT Bold" pitchFamily="34" charset="0"/>
                  </a:rPr>
                  <a:t>90º</a:t>
                </a:r>
                <a:endParaRPr lang="pt-BR" sz="4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endParaRPr>
              </a:p>
            </p:txBody>
          </p:sp>
          <p:grpSp>
            <p:nvGrpSpPr>
              <p:cNvPr id="6218" name="Group 346"/>
              <p:cNvGrpSpPr>
                <a:grpSpLocks/>
              </p:cNvGrpSpPr>
              <p:nvPr/>
            </p:nvGrpSpPr>
            <p:grpSpPr bwMode="auto">
              <a:xfrm>
                <a:off x="1950" y="3954"/>
                <a:ext cx="144" cy="144"/>
                <a:chOff x="1056" y="4080"/>
                <a:chExt cx="144" cy="144"/>
              </a:xfrm>
            </p:grpSpPr>
            <p:sp>
              <p:nvSpPr>
                <p:cNvPr id="6219" name="Line 347"/>
                <p:cNvSpPr>
                  <a:spLocks noChangeShapeType="1"/>
                </p:cNvSpPr>
                <p:nvPr/>
              </p:nvSpPr>
              <p:spPr bwMode="auto">
                <a:xfrm>
                  <a:off x="1056" y="4128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220" name="Line 348"/>
                <p:cNvSpPr>
                  <a:spLocks noChangeShapeType="1"/>
                </p:cNvSpPr>
                <p:nvPr/>
              </p:nvSpPr>
              <p:spPr bwMode="auto">
                <a:xfrm>
                  <a:off x="1056" y="417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221" name="Line 349"/>
                <p:cNvSpPr>
                  <a:spLocks noChangeShapeType="1"/>
                </p:cNvSpPr>
                <p:nvPr/>
              </p:nvSpPr>
              <p:spPr bwMode="auto">
                <a:xfrm flipH="1">
                  <a:off x="1098" y="408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cxnSp>
          <p:nvCxnSpPr>
            <p:cNvPr id="6216" name="AutoShape 350"/>
            <p:cNvCxnSpPr>
              <a:cxnSpLocks noChangeShapeType="1"/>
              <a:stCxn id="3417" idx="0"/>
            </p:cNvCxnSpPr>
            <p:nvPr/>
          </p:nvCxnSpPr>
          <p:spPr bwMode="auto">
            <a:xfrm rot="5400000" flipH="1">
              <a:off x="1802" y="2696"/>
              <a:ext cx="576" cy="1111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3429" name="Arc 357"/>
          <p:cNvSpPr>
            <a:spLocks/>
          </p:cNvSpPr>
          <p:nvPr/>
        </p:nvSpPr>
        <p:spPr bwMode="auto">
          <a:xfrm>
            <a:off x="1876425" y="4740275"/>
            <a:ext cx="660400" cy="544513"/>
          </a:xfrm>
          <a:custGeom>
            <a:avLst/>
            <a:gdLst>
              <a:gd name="G0" fmla="+- 0 0 0"/>
              <a:gd name="G1" fmla="+- 20521 0 0"/>
              <a:gd name="G2" fmla="+- 21600 0 0"/>
              <a:gd name="T0" fmla="*/ 6742 w 21599"/>
              <a:gd name="T1" fmla="*/ 0 h 20521"/>
              <a:gd name="T2" fmla="*/ 21599 w 21599"/>
              <a:gd name="T3" fmla="*/ 20281 h 20521"/>
              <a:gd name="T4" fmla="*/ 0 w 21599"/>
              <a:gd name="T5" fmla="*/ 20521 h 20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9" h="20521" fill="none" extrusionOk="0">
                <a:moveTo>
                  <a:pt x="6741" y="0"/>
                </a:moveTo>
                <a:cubicBezTo>
                  <a:pt x="15523" y="2885"/>
                  <a:pt x="21495" y="11038"/>
                  <a:pt x="21598" y="20281"/>
                </a:cubicBezTo>
              </a:path>
              <a:path w="21599" h="20521" stroke="0" extrusionOk="0">
                <a:moveTo>
                  <a:pt x="6741" y="0"/>
                </a:moveTo>
                <a:cubicBezTo>
                  <a:pt x="15523" y="2885"/>
                  <a:pt x="21495" y="11038"/>
                  <a:pt x="21598" y="20281"/>
                </a:cubicBezTo>
                <a:lnTo>
                  <a:pt x="0" y="20521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73725"/>
                  <a:invGamma/>
                </a:schemeClr>
              </a:gs>
            </a:gsLst>
            <a:path path="rect">
              <a:fillToRect l="100000" b="100000"/>
            </a:path>
          </a:gra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grpSp>
        <p:nvGrpSpPr>
          <p:cNvPr id="129" name="Group 370"/>
          <p:cNvGrpSpPr>
            <a:grpSpLocks/>
          </p:cNvGrpSpPr>
          <p:nvPr/>
        </p:nvGrpSpPr>
        <p:grpSpPr bwMode="auto">
          <a:xfrm>
            <a:off x="0" y="841375"/>
            <a:ext cx="2405063" cy="5951538"/>
            <a:chOff x="0" y="336"/>
            <a:chExt cx="1515" cy="3749"/>
          </a:xfrm>
        </p:grpSpPr>
        <p:grpSp>
          <p:nvGrpSpPr>
            <p:cNvPr id="6210" name="Group 371"/>
            <p:cNvGrpSpPr>
              <a:grpSpLocks/>
            </p:cNvGrpSpPr>
            <p:nvPr/>
          </p:nvGrpSpPr>
          <p:grpSpPr bwMode="auto">
            <a:xfrm>
              <a:off x="0" y="3024"/>
              <a:ext cx="998" cy="1061"/>
              <a:chOff x="0" y="3024"/>
              <a:chExt cx="998" cy="1061"/>
            </a:xfrm>
          </p:grpSpPr>
          <p:sp>
            <p:nvSpPr>
              <p:cNvPr id="6213" name="Text Box 372"/>
              <p:cNvSpPr txBox="1">
                <a:spLocks noChangeArrowheads="1"/>
              </p:cNvSpPr>
              <p:nvPr/>
            </p:nvSpPr>
            <p:spPr bwMode="auto">
              <a:xfrm>
                <a:off x="0" y="3696"/>
                <a:ext cx="767" cy="389"/>
              </a:xfrm>
              <a:prstGeom prst="rect">
                <a:avLst/>
              </a:prstGeom>
              <a:solidFill>
                <a:schemeClr val="bg1"/>
              </a:solidFill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latin typeface="Arial Rounded MT Bold" pitchFamily="34" charset="0"/>
                  </a:rPr>
                  <a:t>Base</a:t>
                </a:r>
              </a:p>
            </p:txBody>
          </p:sp>
          <p:cxnSp>
            <p:nvCxnSpPr>
              <p:cNvPr id="6214" name="AutoShape 373"/>
              <p:cNvCxnSpPr>
                <a:cxnSpLocks noChangeShapeType="1"/>
                <a:stCxn id="6213" idx="3"/>
              </p:cNvCxnSpPr>
              <p:nvPr/>
            </p:nvCxnSpPr>
            <p:spPr bwMode="auto">
              <a:xfrm flipV="1">
                <a:off x="779" y="3024"/>
                <a:ext cx="219" cy="867"/>
              </a:xfrm>
              <a:prstGeom prst="curvedConnector3">
                <a:avLst>
                  <a:gd name="adj1" fmla="val 165755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6211" name="Text Box 374"/>
            <p:cNvSpPr txBox="1">
              <a:spLocks noChangeArrowheads="1"/>
            </p:cNvSpPr>
            <p:nvPr/>
          </p:nvSpPr>
          <p:spPr bwMode="auto">
            <a:xfrm>
              <a:off x="528" y="336"/>
              <a:ext cx="767" cy="389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Base</a:t>
              </a:r>
            </a:p>
          </p:txBody>
        </p:sp>
        <p:cxnSp>
          <p:nvCxnSpPr>
            <p:cNvPr id="6212" name="AutoShape 375"/>
            <p:cNvCxnSpPr>
              <a:cxnSpLocks noChangeShapeType="1"/>
            </p:cNvCxnSpPr>
            <p:nvPr/>
          </p:nvCxnSpPr>
          <p:spPr bwMode="auto">
            <a:xfrm>
              <a:off x="1296" y="528"/>
              <a:ext cx="219" cy="867"/>
            </a:xfrm>
            <a:prstGeom prst="curvedConnector3">
              <a:avLst>
                <a:gd name="adj1" fmla="val 16575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1" name="Group 358"/>
          <p:cNvGrpSpPr>
            <a:grpSpLocks/>
          </p:cNvGrpSpPr>
          <p:nvPr/>
        </p:nvGrpSpPr>
        <p:grpSpPr bwMode="auto">
          <a:xfrm>
            <a:off x="1682750" y="1755775"/>
            <a:ext cx="2578100" cy="4089400"/>
            <a:chOff x="1060" y="912"/>
            <a:chExt cx="1624" cy="2576"/>
          </a:xfrm>
        </p:grpSpPr>
        <p:grpSp>
          <p:nvGrpSpPr>
            <p:cNvPr id="6199" name="Group 359"/>
            <p:cNvGrpSpPr>
              <a:grpSpLocks/>
            </p:cNvGrpSpPr>
            <p:nvPr/>
          </p:nvGrpSpPr>
          <p:grpSpPr bwMode="auto">
            <a:xfrm>
              <a:off x="1060" y="2979"/>
              <a:ext cx="896" cy="509"/>
              <a:chOff x="1060" y="2979"/>
              <a:chExt cx="896" cy="509"/>
            </a:xfrm>
          </p:grpSpPr>
          <p:grpSp>
            <p:nvGrpSpPr>
              <p:cNvPr id="6206" name="Group 360"/>
              <p:cNvGrpSpPr>
                <a:grpSpLocks/>
              </p:cNvGrpSpPr>
              <p:nvPr/>
            </p:nvGrpSpPr>
            <p:grpSpPr bwMode="auto">
              <a:xfrm>
                <a:off x="1060" y="2979"/>
                <a:ext cx="502" cy="509"/>
                <a:chOff x="948" y="3168"/>
                <a:chExt cx="502" cy="509"/>
              </a:xfrm>
            </p:grpSpPr>
            <p:sp>
              <p:nvSpPr>
                <p:cNvPr id="6208" name="Text Box 361"/>
                <p:cNvSpPr txBox="1">
                  <a:spLocks noChangeArrowheads="1"/>
                </p:cNvSpPr>
                <p:nvPr/>
              </p:nvSpPr>
              <p:spPr bwMode="auto">
                <a:xfrm>
                  <a:off x="1104" y="3312"/>
                  <a:ext cx="346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pt-BR" b="1">
                      <a:latin typeface="Arial Rounded MT Bold" pitchFamily="34" charset="0"/>
                    </a:rPr>
                    <a:t>O</a:t>
                  </a:r>
                  <a:endParaRPr lang="pt-BR" sz="2400" b="1">
                    <a:latin typeface="Arial Rounded MT Bold" pitchFamily="34" charset="0"/>
                  </a:endParaRPr>
                </a:p>
              </p:txBody>
            </p:sp>
            <p:sp>
              <p:nvSpPr>
                <p:cNvPr id="3434" name="Text Box 362"/>
                <p:cNvSpPr txBox="1">
                  <a:spLocks noChangeArrowheads="1"/>
                </p:cNvSpPr>
                <p:nvPr/>
              </p:nvSpPr>
              <p:spPr bwMode="auto">
                <a:xfrm>
                  <a:off x="948" y="3168"/>
                  <a:ext cx="241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pt-BR" sz="4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delaide" pitchFamily="34" charset="0"/>
                    </a:rPr>
                    <a:t>*</a:t>
                  </a:r>
                  <a:endParaRPr lang="pt-BR" sz="4000" b="1">
                    <a:latin typeface="Adelaide" pitchFamily="34" charset="0"/>
                  </a:endParaRPr>
                </a:p>
              </p:txBody>
            </p:sp>
          </p:grpSp>
          <p:sp>
            <p:nvSpPr>
              <p:cNvPr id="6207" name="Line 363"/>
              <p:cNvSpPr>
                <a:spLocks noChangeShapeType="1"/>
              </p:cNvSpPr>
              <p:nvPr/>
            </p:nvSpPr>
            <p:spPr bwMode="auto">
              <a:xfrm>
                <a:off x="1176" y="3129"/>
                <a:ext cx="7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200" name="Group 364"/>
            <p:cNvGrpSpPr>
              <a:grpSpLocks/>
            </p:cNvGrpSpPr>
            <p:nvPr/>
          </p:nvGrpSpPr>
          <p:grpSpPr bwMode="auto">
            <a:xfrm>
              <a:off x="1788" y="1104"/>
              <a:ext cx="896" cy="509"/>
              <a:chOff x="1060" y="2979"/>
              <a:chExt cx="896" cy="509"/>
            </a:xfrm>
          </p:grpSpPr>
          <p:grpSp>
            <p:nvGrpSpPr>
              <p:cNvPr id="6202" name="Group 365"/>
              <p:cNvGrpSpPr>
                <a:grpSpLocks/>
              </p:cNvGrpSpPr>
              <p:nvPr/>
            </p:nvGrpSpPr>
            <p:grpSpPr bwMode="auto">
              <a:xfrm>
                <a:off x="1060" y="2979"/>
                <a:ext cx="502" cy="509"/>
                <a:chOff x="948" y="3168"/>
                <a:chExt cx="502" cy="509"/>
              </a:xfrm>
            </p:grpSpPr>
            <p:sp>
              <p:nvSpPr>
                <p:cNvPr id="6204" name="Text Box 366"/>
                <p:cNvSpPr txBox="1">
                  <a:spLocks noChangeArrowheads="1"/>
                </p:cNvSpPr>
                <p:nvPr/>
              </p:nvSpPr>
              <p:spPr bwMode="auto">
                <a:xfrm>
                  <a:off x="1104" y="3312"/>
                  <a:ext cx="346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pt-BR" b="1">
                      <a:latin typeface="Arial Rounded MT Bold" pitchFamily="34" charset="0"/>
                    </a:rPr>
                    <a:t>O</a:t>
                  </a:r>
                  <a:endParaRPr lang="pt-BR" sz="2400" b="1">
                    <a:latin typeface="Arial Rounded MT Bold" pitchFamily="34" charset="0"/>
                  </a:endParaRPr>
                </a:p>
              </p:txBody>
            </p:sp>
            <p:sp>
              <p:nvSpPr>
                <p:cNvPr id="3439" name="Text Box 367"/>
                <p:cNvSpPr txBox="1">
                  <a:spLocks noChangeArrowheads="1"/>
                </p:cNvSpPr>
                <p:nvPr/>
              </p:nvSpPr>
              <p:spPr bwMode="auto">
                <a:xfrm>
                  <a:off x="948" y="3168"/>
                  <a:ext cx="241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pt-BR" sz="4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delaide" pitchFamily="34" charset="0"/>
                    </a:rPr>
                    <a:t>*</a:t>
                  </a:r>
                  <a:endParaRPr lang="pt-BR" sz="4000" b="1">
                    <a:latin typeface="Adelaide" pitchFamily="34" charset="0"/>
                  </a:endParaRPr>
                </a:p>
              </p:txBody>
            </p:sp>
          </p:grpSp>
          <p:sp>
            <p:nvSpPr>
              <p:cNvPr id="6203" name="Line 368"/>
              <p:cNvSpPr>
                <a:spLocks noChangeShapeType="1"/>
              </p:cNvSpPr>
              <p:nvPr/>
            </p:nvSpPr>
            <p:spPr bwMode="auto">
              <a:xfrm>
                <a:off x="1176" y="3129"/>
                <a:ext cx="7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6201" name="Text Box 369"/>
            <p:cNvSpPr txBox="1">
              <a:spLocks noChangeArrowheads="1"/>
            </p:cNvSpPr>
            <p:nvPr/>
          </p:nvSpPr>
          <p:spPr bwMode="auto">
            <a:xfrm>
              <a:off x="2160" y="912"/>
              <a:ext cx="3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R</a:t>
              </a:r>
            </a:p>
          </p:txBody>
        </p:sp>
      </p:grpSp>
      <p:grpSp>
        <p:nvGrpSpPr>
          <p:cNvPr id="137" name="Group 331"/>
          <p:cNvGrpSpPr>
            <a:grpSpLocks/>
          </p:cNvGrpSpPr>
          <p:nvPr/>
        </p:nvGrpSpPr>
        <p:grpSpPr bwMode="auto">
          <a:xfrm>
            <a:off x="4267200" y="2289175"/>
            <a:ext cx="533400" cy="3009900"/>
            <a:chOff x="2544" y="624"/>
            <a:chExt cx="336" cy="2544"/>
          </a:xfrm>
        </p:grpSpPr>
        <p:grpSp>
          <p:nvGrpSpPr>
            <p:cNvPr id="6189" name="Group 332"/>
            <p:cNvGrpSpPr>
              <a:grpSpLocks/>
            </p:cNvGrpSpPr>
            <p:nvPr/>
          </p:nvGrpSpPr>
          <p:grpSpPr bwMode="auto">
            <a:xfrm>
              <a:off x="2544" y="624"/>
              <a:ext cx="336" cy="2544"/>
              <a:chOff x="3000" y="1368"/>
              <a:chExt cx="336" cy="1920"/>
            </a:xfrm>
          </p:grpSpPr>
          <p:sp>
            <p:nvSpPr>
              <p:cNvPr id="6196" name="Line 333"/>
              <p:cNvSpPr>
                <a:spLocks noChangeShapeType="1"/>
              </p:cNvSpPr>
              <p:nvPr/>
            </p:nvSpPr>
            <p:spPr bwMode="auto">
              <a:xfrm>
                <a:off x="3000" y="32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97" name="Line 334"/>
              <p:cNvSpPr>
                <a:spLocks noChangeShapeType="1"/>
              </p:cNvSpPr>
              <p:nvPr/>
            </p:nvSpPr>
            <p:spPr bwMode="auto">
              <a:xfrm>
                <a:off x="3000" y="13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98" name="Line 335"/>
              <p:cNvSpPr>
                <a:spLocks noChangeShapeType="1"/>
              </p:cNvSpPr>
              <p:nvPr/>
            </p:nvSpPr>
            <p:spPr bwMode="auto">
              <a:xfrm>
                <a:off x="3168" y="1368"/>
                <a:ext cx="0" cy="19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190" name="Group 336"/>
            <p:cNvGrpSpPr>
              <a:grpSpLocks/>
            </p:cNvGrpSpPr>
            <p:nvPr/>
          </p:nvGrpSpPr>
          <p:grpSpPr bwMode="auto">
            <a:xfrm>
              <a:off x="2616" y="3054"/>
              <a:ext cx="96" cy="96"/>
              <a:chOff x="3072" y="3174"/>
              <a:chExt cx="96" cy="96"/>
            </a:xfrm>
          </p:grpSpPr>
          <p:sp>
            <p:nvSpPr>
              <p:cNvPr id="6194" name="Rectangle 337"/>
              <p:cNvSpPr>
                <a:spLocks noChangeArrowheads="1"/>
              </p:cNvSpPr>
              <p:nvPr/>
            </p:nvSpPr>
            <p:spPr bwMode="auto">
              <a:xfrm>
                <a:off x="3072" y="3174"/>
                <a:ext cx="96" cy="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95" name="Oval 338"/>
              <p:cNvSpPr>
                <a:spLocks noChangeArrowheads="1"/>
              </p:cNvSpPr>
              <p:nvPr/>
            </p:nvSpPr>
            <p:spPr bwMode="auto">
              <a:xfrm>
                <a:off x="3090" y="31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191" name="Group 339"/>
            <p:cNvGrpSpPr>
              <a:grpSpLocks/>
            </p:cNvGrpSpPr>
            <p:nvPr/>
          </p:nvGrpSpPr>
          <p:grpSpPr bwMode="auto">
            <a:xfrm>
              <a:off x="2616" y="624"/>
              <a:ext cx="96" cy="96"/>
              <a:chOff x="3072" y="3174"/>
              <a:chExt cx="96" cy="96"/>
            </a:xfrm>
          </p:grpSpPr>
          <p:sp>
            <p:nvSpPr>
              <p:cNvPr id="6192" name="Rectangle 340"/>
              <p:cNvSpPr>
                <a:spLocks noChangeArrowheads="1"/>
              </p:cNvSpPr>
              <p:nvPr/>
            </p:nvSpPr>
            <p:spPr bwMode="auto">
              <a:xfrm>
                <a:off x="3072" y="3174"/>
                <a:ext cx="96" cy="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93" name="Oval 341"/>
              <p:cNvSpPr>
                <a:spLocks noChangeArrowheads="1"/>
              </p:cNvSpPr>
              <p:nvPr/>
            </p:nvSpPr>
            <p:spPr bwMode="auto">
              <a:xfrm>
                <a:off x="3090" y="31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3414" name="Text Box 342"/>
          <p:cNvSpPr txBox="1">
            <a:spLocks noChangeArrowheads="1"/>
          </p:cNvSpPr>
          <p:nvPr/>
        </p:nvSpPr>
        <p:spPr bwMode="auto">
          <a:xfrm>
            <a:off x="4343400" y="3432175"/>
            <a:ext cx="468313" cy="617538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h</a:t>
            </a:r>
          </a:p>
        </p:txBody>
      </p:sp>
      <p:sp>
        <p:nvSpPr>
          <p:cNvPr id="3428" name="Line 356"/>
          <p:cNvSpPr>
            <a:spLocks noChangeShapeType="1"/>
          </p:cNvSpPr>
          <p:nvPr/>
        </p:nvSpPr>
        <p:spPr bwMode="auto">
          <a:xfrm flipV="1">
            <a:off x="1409700" y="765175"/>
            <a:ext cx="2247900" cy="5638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457" name="Text Box 385"/>
          <p:cNvSpPr txBox="1">
            <a:spLocks noChangeArrowheads="1"/>
          </p:cNvSpPr>
          <p:nvPr/>
        </p:nvSpPr>
        <p:spPr bwMode="auto">
          <a:xfrm>
            <a:off x="5435600" y="981075"/>
            <a:ext cx="3440113" cy="646113"/>
          </a:xfrm>
          <a:prstGeom prst="rect">
            <a:avLst/>
          </a:prstGeom>
          <a:solidFill>
            <a:srgbClr val="C00000"/>
          </a:solidFill>
          <a:ln w="57150" cmpd="thinThick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bg1"/>
                </a:solidFill>
                <a:latin typeface="+mj-lt"/>
              </a:rPr>
              <a:t>Cilindro Oblíquo.</a:t>
            </a:r>
          </a:p>
        </p:txBody>
      </p:sp>
      <p:sp>
        <p:nvSpPr>
          <p:cNvPr id="3459" name="Text Box 387"/>
          <p:cNvSpPr txBox="1">
            <a:spLocks noChangeArrowheads="1"/>
          </p:cNvSpPr>
          <p:nvPr/>
        </p:nvSpPr>
        <p:spPr bwMode="auto">
          <a:xfrm>
            <a:off x="5648325" y="3489325"/>
            <a:ext cx="2236788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3600" dirty="0">
                <a:solidFill>
                  <a:schemeClr val="tx2"/>
                </a:solidFill>
                <a:latin typeface="+mn-lt"/>
              </a:rPr>
              <a:t>R</a:t>
            </a:r>
            <a:r>
              <a:rPr lang="pt-BR" dirty="0">
                <a:solidFill>
                  <a:schemeClr val="tx2"/>
                </a:solidFill>
                <a:latin typeface="+mn-lt"/>
              </a:rPr>
              <a:t> = raio da base</a:t>
            </a:r>
          </a:p>
          <a:p>
            <a:pPr>
              <a:defRPr/>
            </a:pPr>
            <a:r>
              <a:rPr lang="pt-BR" sz="3600" dirty="0">
                <a:solidFill>
                  <a:schemeClr val="tx2"/>
                </a:solidFill>
                <a:latin typeface="+mn-lt"/>
              </a:rPr>
              <a:t>h</a:t>
            </a:r>
            <a:r>
              <a:rPr lang="pt-BR" dirty="0">
                <a:solidFill>
                  <a:schemeClr val="tx2"/>
                </a:solidFill>
                <a:latin typeface="+mn-lt"/>
              </a:rPr>
              <a:t> = altura</a:t>
            </a:r>
          </a:p>
          <a:p>
            <a:pPr>
              <a:defRPr/>
            </a:pPr>
            <a:r>
              <a:rPr lang="pt-BR" sz="3600" dirty="0">
                <a:solidFill>
                  <a:schemeClr val="tx2"/>
                </a:solidFill>
                <a:latin typeface="+mn-lt"/>
              </a:rPr>
              <a:t>g</a:t>
            </a:r>
            <a:r>
              <a:rPr lang="pt-BR" dirty="0">
                <a:solidFill>
                  <a:schemeClr val="tx2"/>
                </a:solidFill>
                <a:latin typeface="+mn-lt"/>
              </a:rPr>
              <a:t> = geratriz</a:t>
            </a:r>
          </a:p>
        </p:txBody>
      </p:sp>
      <p:sp>
        <p:nvSpPr>
          <p:cNvPr id="6188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500"/>
                            </p:stCondLst>
                            <p:childTnLst>
                              <p:par>
                                <p:cTn id="7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500"/>
                            </p:stCondLst>
                            <p:childTnLst>
                              <p:par>
                                <p:cTn id="8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4" dur="500"/>
                                        <p:tgtEl>
                                          <p:spTgt spid="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000"/>
                            </p:stCondLst>
                            <p:childTnLst>
                              <p:par>
                                <p:cTn id="8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500"/>
                            </p:stCondLst>
                            <p:childTnLst>
                              <p:par>
                                <p:cTn id="9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000"/>
                            </p:stCondLst>
                            <p:childTnLst>
                              <p:par>
                                <p:cTn id="9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3500"/>
                            </p:stCondLst>
                            <p:childTnLst>
                              <p:par>
                                <p:cTn id="9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500"/>
                                        <p:tgtEl>
                                          <p:spTgt spid="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75" fill="hold"/>
                                        <p:tgtEl>
                                          <p:spTgt spid="3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" fill="hold"/>
                                        <p:tgtEl>
                                          <p:spTgt spid="3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" fill="hold"/>
                                        <p:tgtEl>
                                          <p:spTgt spid="3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75" fill="hold"/>
                                        <p:tgtEl>
                                          <p:spTgt spid="3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75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75"/>
                                        <p:tgtEl>
                                          <p:spTgt spid="3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650"/>
                            </p:stCondLst>
                            <p:childTnLst>
                              <p:par>
                                <p:cTn id="14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150"/>
                            </p:stCondLst>
                            <p:childTnLst>
                              <p:par>
                                <p:cTn id="1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650"/>
                            </p:stCondLst>
                            <p:childTnLst>
                              <p:par>
                                <p:cTn id="14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" fill="hold"/>
                                        <p:tgtEl>
                                          <p:spTgt spid="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" fill="hold"/>
                                        <p:tgtEl>
                                          <p:spTgt spid="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550"/>
                            </p:stCondLst>
                            <p:childTnLst>
                              <p:par>
                                <p:cTn id="1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" fill="hold"/>
                                        <p:tgtEl>
                                          <p:spTgt spid="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" fill="hold"/>
                                        <p:tgtEl>
                                          <p:spTgt spid="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150"/>
                            </p:stCondLst>
                            <p:childTnLst>
                              <p:par>
                                <p:cTn id="15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" fill="hold"/>
                                        <p:tgtEl>
                                          <p:spTgt spid="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" fill="hold"/>
                                        <p:tgtEl>
                                          <p:spTgt spid="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00"/>
                            </p:stCondLst>
                            <p:childTnLst>
                              <p:par>
                                <p:cTn id="1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6" grpId="0" animBg="1"/>
      <p:bldP spid="3423" grpId="0" autoUpdateAnimBg="0"/>
      <p:bldP spid="3424" grpId="0" build="p" autoUpdateAnimBg="0" advAuto="0"/>
      <p:bldP spid="3414" grpId="0" animBg="1" autoUpdateAnimBg="0"/>
      <p:bldP spid="3428" grpId="0" animBg="1"/>
      <p:bldP spid="3457" grpId="0" animBg="1" autoUpdateAnimBg="0"/>
      <p:bldP spid="3459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4038600" y="3311525"/>
            <a:ext cx="4857750" cy="213360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268538" y="1052513"/>
            <a:ext cx="4229100" cy="646112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bg1"/>
                </a:solidFill>
                <a:latin typeface="+mj-lt"/>
              </a:rPr>
              <a:t>Cilindro Circular Reto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552450" y="2990850"/>
            <a:ext cx="2667000" cy="2667000"/>
            <a:chOff x="348" y="1884"/>
            <a:chExt cx="1680" cy="1680"/>
          </a:xfrm>
        </p:grpSpPr>
        <p:sp>
          <p:nvSpPr>
            <p:cNvPr id="7202" name="AutoShape 52"/>
            <p:cNvSpPr>
              <a:spLocks noChangeArrowheads="1"/>
            </p:cNvSpPr>
            <p:nvPr/>
          </p:nvSpPr>
          <p:spPr bwMode="auto">
            <a:xfrm>
              <a:off x="348" y="1884"/>
              <a:ext cx="1680" cy="1680"/>
            </a:xfrm>
            <a:prstGeom prst="can">
              <a:avLst>
                <a:gd name="adj" fmla="val 25000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3" name="Arc 9"/>
            <p:cNvSpPr>
              <a:spLocks/>
            </p:cNvSpPr>
            <p:nvPr/>
          </p:nvSpPr>
          <p:spPr bwMode="auto">
            <a:xfrm flipV="1">
              <a:off x="377" y="3134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1892300" y="2038350"/>
            <a:ext cx="0" cy="426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587375" y="5299075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701800" y="5070475"/>
            <a:ext cx="796925" cy="808038"/>
            <a:chOff x="948" y="3168"/>
            <a:chExt cx="502" cy="509"/>
          </a:xfrm>
        </p:grpSpPr>
        <p:sp>
          <p:nvSpPr>
            <p:cNvPr id="6167" name="Text Box 23"/>
            <p:cNvSpPr txBox="1">
              <a:spLocks noChangeArrowheads="1"/>
            </p:cNvSpPr>
            <p:nvPr/>
          </p:nvSpPr>
          <p:spPr bwMode="auto">
            <a:xfrm>
              <a:off x="1104" y="3312"/>
              <a:ext cx="34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Rounded MT Bold" pitchFamily="34" charset="0"/>
                </a:rPr>
                <a:t>O</a:t>
              </a:r>
              <a:endParaRPr lang="pt-BR" sz="2400" b="1">
                <a:latin typeface="Arial Rounded MT Bold" pitchFamily="34" charset="0"/>
              </a:endParaRPr>
            </a:p>
          </p:txBody>
        </p:sp>
        <p:sp>
          <p:nvSpPr>
            <p:cNvPr id="6168" name="Text Box 24"/>
            <p:cNvSpPr txBox="1">
              <a:spLocks noChangeArrowheads="1"/>
            </p:cNvSpPr>
            <p:nvPr/>
          </p:nvSpPr>
          <p:spPr bwMode="auto">
            <a:xfrm>
              <a:off x="948" y="3168"/>
              <a:ext cx="24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4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delaide" pitchFamily="34" charset="0"/>
                </a:rPr>
                <a:t>*</a:t>
              </a:r>
            </a:p>
          </p:txBody>
        </p:sp>
      </p:grp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0" y="3962400"/>
            <a:ext cx="43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g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3276600" y="3962400"/>
            <a:ext cx="43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g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 flipH="1">
            <a:off x="1663700" y="5067300"/>
            <a:ext cx="228600" cy="228600"/>
            <a:chOff x="2784" y="2352"/>
            <a:chExt cx="144" cy="144"/>
          </a:xfrm>
        </p:grpSpPr>
        <p:sp>
          <p:nvSpPr>
            <p:cNvPr id="7198" name="Rectangle 29"/>
            <p:cNvSpPr>
              <a:spLocks noChangeArrowheads="1"/>
            </p:cNvSpPr>
            <p:nvPr/>
          </p:nvSpPr>
          <p:spPr bwMode="auto">
            <a:xfrm>
              <a:off x="2784" y="235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9" name="Oval 30"/>
            <p:cNvSpPr>
              <a:spLocks noChangeArrowheads="1"/>
            </p:cNvSpPr>
            <p:nvPr/>
          </p:nvSpPr>
          <p:spPr bwMode="auto">
            <a:xfrm>
              <a:off x="2832" y="24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1955800" y="3916363"/>
            <a:ext cx="4302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h</a:t>
            </a:r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4038600" y="3387725"/>
            <a:ext cx="5105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pt-BR" sz="3000">
                <a:solidFill>
                  <a:schemeClr val="tx2"/>
                </a:solidFill>
                <a:latin typeface="Arial Rounded MT Bold" pitchFamily="34" charset="0"/>
              </a:rPr>
              <a:t>- o eixo é perpendicular aos planos das bases.</a:t>
            </a: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1054100" y="4826000"/>
            <a:ext cx="476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R</a:t>
            </a:r>
          </a:p>
        </p:txBody>
      </p:sp>
      <p:sp>
        <p:nvSpPr>
          <p:cNvPr id="6184" name="Oval 40"/>
          <p:cNvSpPr>
            <a:spLocks noChangeArrowheads="1"/>
          </p:cNvSpPr>
          <p:nvPr/>
        </p:nvSpPr>
        <p:spPr bwMode="auto">
          <a:xfrm>
            <a:off x="3155950" y="5270500"/>
            <a:ext cx="76200" cy="76200"/>
          </a:xfrm>
          <a:prstGeom prst="ellipse">
            <a:avLst/>
          </a:prstGeom>
          <a:gradFill rotWithShape="0">
            <a:gsLst>
              <a:gs pos="0">
                <a:srgbClr val="3366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5" name="Oval 41"/>
          <p:cNvSpPr>
            <a:spLocks noChangeArrowheads="1"/>
          </p:cNvSpPr>
          <p:nvPr/>
        </p:nvSpPr>
        <p:spPr bwMode="auto">
          <a:xfrm>
            <a:off x="514350" y="5270500"/>
            <a:ext cx="76200" cy="76200"/>
          </a:xfrm>
          <a:prstGeom prst="ellipse">
            <a:avLst/>
          </a:prstGeom>
          <a:gradFill rotWithShape="0">
            <a:gsLst>
              <a:gs pos="0">
                <a:srgbClr val="3366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3232150" y="5003800"/>
            <a:ext cx="485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D</a:t>
            </a:r>
          </a:p>
        </p:txBody>
      </p:sp>
      <p:sp>
        <p:nvSpPr>
          <p:cNvPr id="6189" name="Text Box 45"/>
          <p:cNvSpPr txBox="1">
            <a:spLocks noChangeArrowheads="1"/>
          </p:cNvSpPr>
          <p:nvPr/>
        </p:nvSpPr>
        <p:spPr bwMode="auto">
          <a:xfrm>
            <a:off x="76200" y="5003800"/>
            <a:ext cx="485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C</a:t>
            </a:r>
          </a:p>
        </p:txBody>
      </p:sp>
      <p:sp>
        <p:nvSpPr>
          <p:cNvPr id="6200" name="Line 56"/>
          <p:cNvSpPr>
            <a:spLocks noChangeShapeType="1"/>
          </p:cNvSpPr>
          <p:nvPr/>
        </p:nvSpPr>
        <p:spPr bwMode="auto">
          <a:xfrm>
            <a:off x="587375" y="3292475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204" name="Text Box 60"/>
          <p:cNvSpPr txBox="1">
            <a:spLocks noChangeArrowheads="1"/>
          </p:cNvSpPr>
          <p:nvPr/>
        </p:nvSpPr>
        <p:spPr bwMode="auto">
          <a:xfrm>
            <a:off x="2247900" y="4819650"/>
            <a:ext cx="476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R</a:t>
            </a:r>
          </a:p>
        </p:txBody>
      </p:sp>
      <p:sp>
        <p:nvSpPr>
          <p:cNvPr id="6205" name="Oval 61"/>
          <p:cNvSpPr>
            <a:spLocks noChangeArrowheads="1"/>
          </p:cNvSpPr>
          <p:nvPr/>
        </p:nvSpPr>
        <p:spPr bwMode="auto">
          <a:xfrm>
            <a:off x="3155950" y="3238500"/>
            <a:ext cx="76200" cy="76200"/>
          </a:xfrm>
          <a:prstGeom prst="ellipse">
            <a:avLst/>
          </a:prstGeom>
          <a:gradFill rotWithShape="0">
            <a:gsLst>
              <a:gs pos="0">
                <a:srgbClr val="3366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206" name="Oval 62"/>
          <p:cNvSpPr>
            <a:spLocks noChangeArrowheads="1"/>
          </p:cNvSpPr>
          <p:nvPr/>
        </p:nvSpPr>
        <p:spPr bwMode="auto">
          <a:xfrm>
            <a:off x="533400" y="3244850"/>
            <a:ext cx="76200" cy="76200"/>
          </a:xfrm>
          <a:prstGeom prst="ellipse">
            <a:avLst/>
          </a:prstGeom>
          <a:gradFill rotWithShape="0">
            <a:gsLst>
              <a:gs pos="0">
                <a:srgbClr val="3366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207" name="Text Box 63"/>
          <p:cNvSpPr txBox="1">
            <a:spLocks noChangeArrowheads="1"/>
          </p:cNvSpPr>
          <p:nvPr/>
        </p:nvSpPr>
        <p:spPr bwMode="auto">
          <a:xfrm>
            <a:off x="3232150" y="3016250"/>
            <a:ext cx="476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B</a:t>
            </a:r>
          </a:p>
        </p:txBody>
      </p:sp>
      <p:sp>
        <p:nvSpPr>
          <p:cNvPr id="6208" name="Text Box 64"/>
          <p:cNvSpPr txBox="1">
            <a:spLocks noChangeArrowheads="1"/>
          </p:cNvSpPr>
          <p:nvPr/>
        </p:nvSpPr>
        <p:spPr bwMode="auto">
          <a:xfrm>
            <a:off x="76200" y="3016250"/>
            <a:ext cx="476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A</a:t>
            </a:r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1714500" y="3048000"/>
            <a:ext cx="952500" cy="808038"/>
            <a:chOff x="948" y="3168"/>
            <a:chExt cx="502" cy="509"/>
          </a:xfrm>
        </p:grpSpPr>
        <p:sp>
          <p:nvSpPr>
            <p:cNvPr id="6210" name="Text Box 66"/>
            <p:cNvSpPr txBox="1">
              <a:spLocks noChangeArrowheads="1"/>
            </p:cNvSpPr>
            <p:nvPr/>
          </p:nvSpPr>
          <p:spPr bwMode="auto">
            <a:xfrm>
              <a:off x="1104" y="3312"/>
              <a:ext cx="34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Rounded MT Bold" pitchFamily="34" charset="0"/>
                </a:rPr>
                <a:t>O’</a:t>
              </a:r>
              <a:endParaRPr lang="pt-BR" sz="2400" b="1">
                <a:latin typeface="Arial Rounded MT Bold" pitchFamily="34" charset="0"/>
              </a:endParaRPr>
            </a:p>
          </p:txBody>
        </p:sp>
        <p:sp>
          <p:nvSpPr>
            <p:cNvPr id="6211" name="Text Box 67"/>
            <p:cNvSpPr txBox="1">
              <a:spLocks noChangeArrowheads="1"/>
            </p:cNvSpPr>
            <p:nvPr/>
          </p:nvSpPr>
          <p:spPr bwMode="auto">
            <a:xfrm>
              <a:off x="948" y="3168"/>
              <a:ext cx="2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4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delaide" pitchFamily="34" charset="0"/>
                </a:rPr>
                <a:t>*</a:t>
              </a:r>
            </a:p>
          </p:txBody>
        </p:sp>
      </p:grpSp>
      <p:sp>
        <p:nvSpPr>
          <p:cNvPr id="6214" name="Text Box 70"/>
          <p:cNvSpPr txBox="1">
            <a:spLocks noChangeArrowheads="1"/>
          </p:cNvSpPr>
          <p:nvPr/>
        </p:nvSpPr>
        <p:spPr bwMode="auto">
          <a:xfrm>
            <a:off x="4038600" y="4683125"/>
            <a:ext cx="4724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pt-BR" sz="3000">
                <a:solidFill>
                  <a:schemeClr val="tx2"/>
                </a:solidFill>
                <a:latin typeface="Arial Rounded MT Bold" pitchFamily="34" charset="0"/>
              </a:rPr>
              <a:t>- g = h</a:t>
            </a:r>
          </a:p>
        </p:txBody>
      </p:sp>
      <p:sp>
        <p:nvSpPr>
          <p:cNvPr id="719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6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6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6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6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6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" fill="hold"/>
                                        <p:tgtEl>
                                          <p:spTgt spid="6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" fill="hold"/>
                                        <p:tgtEl>
                                          <p:spTgt spid="6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6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75"/>
                            </p:stCondLst>
                            <p:childTnLst>
                              <p:par>
                                <p:cTn id="7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75"/>
                            </p:stCondLst>
                            <p:childTnLst>
                              <p:par>
                                <p:cTn id="7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75" fill="hold"/>
                                        <p:tgtEl>
                                          <p:spTgt spid="6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" fill="hold"/>
                                        <p:tgtEl>
                                          <p:spTgt spid="6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6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6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150"/>
                            </p:stCondLst>
                            <p:childTnLst>
                              <p:par>
                                <p:cTn id="8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650"/>
                            </p:stCondLst>
                            <p:childTnLst>
                              <p:par>
                                <p:cTn id="8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725"/>
                            </p:stCondLst>
                            <p:childTnLst>
                              <p:par>
                                <p:cTn id="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225"/>
                            </p:stCondLst>
                            <p:childTnLst>
                              <p:par>
                                <p:cTn id="9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75" fill="hold"/>
                                        <p:tgtEl>
                                          <p:spTgt spid="6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" fill="hold"/>
                                        <p:tgtEl>
                                          <p:spTgt spid="6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" fill="hold"/>
                                        <p:tgtEl>
                                          <p:spTgt spid="6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5" fill="hold"/>
                                        <p:tgtEl>
                                          <p:spTgt spid="6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9" grpId="0" animBg="1" autoUpdateAnimBg="0"/>
      <p:bldP spid="6147" grpId="0" animBg="1" autoUpdateAnimBg="0"/>
      <p:bldP spid="6157" grpId="0" animBg="1"/>
      <p:bldP spid="6158" grpId="0" animBg="1"/>
      <p:bldP spid="6171" grpId="0" build="p" autoUpdateAnimBg="0" advAuto="0"/>
      <p:bldP spid="6172" grpId="0" build="p" autoUpdateAnimBg="0" advAuto="0"/>
      <p:bldP spid="6176" grpId="0" build="p" autoUpdateAnimBg="0" advAuto="0"/>
      <p:bldP spid="6180" grpId="0" autoUpdateAnimBg="0"/>
      <p:bldP spid="6181" grpId="0" build="p" autoUpdateAnimBg="0" advAuto="0"/>
      <p:bldP spid="6184" grpId="0" animBg="1"/>
      <p:bldP spid="6185" grpId="0" animBg="1"/>
      <p:bldP spid="6188" grpId="0" autoUpdateAnimBg="0"/>
      <p:bldP spid="6189" grpId="0" autoUpdateAnimBg="0"/>
      <p:bldP spid="6200" grpId="0" animBg="1"/>
      <p:bldP spid="6204" grpId="0" build="p" autoUpdateAnimBg="0" advAuto="0"/>
      <p:bldP spid="6205" grpId="0" animBg="1"/>
      <p:bldP spid="6206" grpId="0" animBg="1"/>
      <p:bldP spid="6207" grpId="0" autoUpdateAnimBg="0"/>
      <p:bldP spid="6208" grpId="0" autoUpdateAnimBg="0"/>
      <p:bldP spid="621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0" y="0"/>
            <a:ext cx="7620000" cy="6057900"/>
            <a:chOff x="0" y="0"/>
            <a:chExt cx="4800" cy="3816"/>
          </a:xfrm>
        </p:grpSpPr>
        <p:sp>
          <p:nvSpPr>
            <p:cNvPr id="8198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grpSp>
          <p:nvGrpSpPr>
            <p:cNvPr id="8199" name="Group 3"/>
            <p:cNvGrpSpPr>
              <a:grpSpLocks/>
            </p:cNvGrpSpPr>
            <p:nvPr/>
          </p:nvGrpSpPr>
          <p:grpSpPr bwMode="auto">
            <a:xfrm>
              <a:off x="3168" y="1770"/>
              <a:ext cx="1632" cy="1832"/>
              <a:chOff x="3168" y="1770"/>
              <a:chExt cx="1632" cy="1832"/>
            </a:xfrm>
          </p:grpSpPr>
          <p:sp>
            <p:nvSpPr>
              <p:cNvPr id="8224" name="Rectangle 4"/>
              <p:cNvSpPr>
                <a:spLocks noChangeArrowheads="1"/>
              </p:cNvSpPr>
              <p:nvPr/>
            </p:nvSpPr>
            <p:spPr bwMode="auto">
              <a:xfrm>
                <a:off x="3168" y="1968"/>
                <a:ext cx="1632" cy="1440"/>
              </a:xfrm>
              <a:prstGeom prst="rect">
                <a:avLst/>
              </a:prstGeom>
              <a:gradFill rotWithShape="0">
                <a:gsLst>
                  <a:gs pos="0">
                    <a:srgbClr val="FFFF99"/>
                  </a:gs>
                  <a:gs pos="50000">
                    <a:srgbClr val="FFCC00"/>
                  </a:gs>
                  <a:gs pos="100000">
                    <a:srgbClr val="FFFF99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225" name="Group 5"/>
              <p:cNvGrpSpPr>
                <a:grpSpLocks/>
              </p:cNvGrpSpPr>
              <p:nvPr/>
            </p:nvGrpSpPr>
            <p:grpSpPr bwMode="auto">
              <a:xfrm>
                <a:off x="3168" y="1770"/>
                <a:ext cx="1632" cy="428"/>
                <a:chOff x="1013" y="1434"/>
                <a:chExt cx="1632" cy="428"/>
              </a:xfrm>
            </p:grpSpPr>
            <p:sp>
              <p:nvSpPr>
                <p:cNvPr id="8229" name="Arc 6"/>
                <p:cNvSpPr>
                  <a:spLocks/>
                </p:cNvSpPr>
                <p:nvPr/>
              </p:nvSpPr>
              <p:spPr bwMode="auto">
                <a:xfrm>
                  <a:off x="1013" y="1639"/>
                  <a:ext cx="1631" cy="223"/>
                </a:xfrm>
                <a:custGeom>
                  <a:avLst/>
                  <a:gdLst>
                    <a:gd name="T0" fmla="*/ 0 w 43200"/>
                    <a:gd name="T1" fmla="*/ 0 h 22358"/>
                    <a:gd name="T2" fmla="*/ 0 w 43200"/>
                    <a:gd name="T3" fmla="*/ 0 h 22358"/>
                    <a:gd name="T4" fmla="*/ 0 w 43200"/>
                    <a:gd name="T5" fmla="*/ 0 h 2235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358"/>
                    <a:gd name="T11" fmla="*/ 43200 w 43200"/>
                    <a:gd name="T12" fmla="*/ 22358 h 223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358" fill="none" extrusionOk="0">
                      <a:moveTo>
                        <a:pt x="43186" y="0"/>
                      </a:moveTo>
                      <a:cubicBezTo>
                        <a:pt x="43195" y="252"/>
                        <a:pt x="43200" y="505"/>
                        <a:pt x="43200" y="758"/>
                      </a:cubicBezTo>
                      <a:cubicBezTo>
                        <a:pt x="43200" y="12687"/>
                        <a:pt x="33529" y="22358"/>
                        <a:pt x="21600" y="22358"/>
                      </a:cubicBezTo>
                      <a:cubicBezTo>
                        <a:pt x="9690" y="22358"/>
                        <a:pt x="27" y="12717"/>
                        <a:pt x="0" y="807"/>
                      </a:cubicBezTo>
                    </a:path>
                    <a:path w="43200" h="22358" stroke="0" extrusionOk="0">
                      <a:moveTo>
                        <a:pt x="43186" y="0"/>
                      </a:moveTo>
                      <a:cubicBezTo>
                        <a:pt x="43195" y="252"/>
                        <a:pt x="43200" y="505"/>
                        <a:pt x="43200" y="758"/>
                      </a:cubicBezTo>
                      <a:cubicBezTo>
                        <a:pt x="43200" y="12687"/>
                        <a:pt x="33529" y="22358"/>
                        <a:pt x="21600" y="22358"/>
                      </a:cubicBezTo>
                      <a:cubicBezTo>
                        <a:pt x="9690" y="22358"/>
                        <a:pt x="27" y="12717"/>
                        <a:pt x="0" y="807"/>
                      </a:cubicBezTo>
                      <a:lnTo>
                        <a:pt x="21600" y="75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CC00"/>
                    </a:gs>
                    <a:gs pos="100000">
                      <a:srgbClr val="FFFF99"/>
                    </a:gs>
                  </a:gsLst>
                  <a:lin ang="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30" name="Arc 7"/>
                <p:cNvSpPr>
                  <a:spLocks/>
                </p:cNvSpPr>
                <p:nvPr/>
              </p:nvSpPr>
              <p:spPr bwMode="auto">
                <a:xfrm flipV="1">
                  <a:off x="1014" y="1434"/>
                  <a:ext cx="1631" cy="223"/>
                </a:xfrm>
                <a:custGeom>
                  <a:avLst/>
                  <a:gdLst>
                    <a:gd name="T0" fmla="*/ 0 w 43200"/>
                    <a:gd name="T1" fmla="*/ 0 h 22358"/>
                    <a:gd name="T2" fmla="*/ 0 w 43200"/>
                    <a:gd name="T3" fmla="*/ 0 h 22358"/>
                    <a:gd name="T4" fmla="*/ 0 w 43200"/>
                    <a:gd name="T5" fmla="*/ 0 h 2235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358"/>
                    <a:gd name="T11" fmla="*/ 43200 w 43200"/>
                    <a:gd name="T12" fmla="*/ 22358 h 223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358" fill="none" extrusionOk="0">
                      <a:moveTo>
                        <a:pt x="43186" y="0"/>
                      </a:moveTo>
                      <a:cubicBezTo>
                        <a:pt x="43195" y="252"/>
                        <a:pt x="43200" y="505"/>
                        <a:pt x="43200" y="758"/>
                      </a:cubicBezTo>
                      <a:cubicBezTo>
                        <a:pt x="43200" y="12687"/>
                        <a:pt x="33529" y="22358"/>
                        <a:pt x="21600" y="22358"/>
                      </a:cubicBezTo>
                      <a:cubicBezTo>
                        <a:pt x="9690" y="22358"/>
                        <a:pt x="27" y="12717"/>
                        <a:pt x="0" y="807"/>
                      </a:cubicBezTo>
                    </a:path>
                    <a:path w="43200" h="22358" stroke="0" extrusionOk="0">
                      <a:moveTo>
                        <a:pt x="43186" y="0"/>
                      </a:moveTo>
                      <a:cubicBezTo>
                        <a:pt x="43195" y="252"/>
                        <a:pt x="43200" y="505"/>
                        <a:pt x="43200" y="758"/>
                      </a:cubicBezTo>
                      <a:cubicBezTo>
                        <a:pt x="43200" y="12687"/>
                        <a:pt x="33529" y="22358"/>
                        <a:pt x="21600" y="22358"/>
                      </a:cubicBezTo>
                      <a:cubicBezTo>
                        <a:pt x="9690" y="22358"/>
                        <a:pt x="27" y="12717"/>
                        <a:pt x="0" y="807"/>
                      </a:cubicBezTo>
                      <a:lnTo>
                        <a:pt x="21600" y="75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CC00"/>
                    </a:gs>
                    <a:gs pos="100000">
                      <a:srgbClr val="FFFF99"/>
                    </a:gs>
                  </a:gsLst>
                  <a:lin ang="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226" name="Group 8"/>
              <p:cNvGrpSpPr>
                <a:grpSpLocks/>
              </p:cNvGrpSpPr>
              <p:nvPr/>
            </p:nvGrpSpPr>
            <p:grpSpPr bwMode="auto">
              <a:xfrm>
                <a:off x="3168" y="3174"/>
                <a:ext cx="1632" cy="428"/>
                <a:chOff x="1013" y="1434"/>
                <a:chExt cx="1632" cy="428"/>
              </a:xfrm>
            </p:grpSpPr>
            <p:sp>
              <p:nvSpPr>
                <p:cNvPr id="8227" name="Arc 9"/>
                <p:cNvSpPr>
                  <a:spLocks/>
                </p:cNvSpPr>
                <p:nvPr/>
              </p:nvSpPr>
              <p:spPr bwMode="auto">
                <a:xfrm>
                  <a:off x="1013" y="1639"/>
                  <a:ext cx="1631" cy="223"/>
                </a:xfrm>
                <a:custGeom>
                  <a:avLst/>
                  <a:gdLst>
                    <a:gd name="T0" fmla="*/ 0 w 43200"/>
                    <a:gd name="T1" fmla="*/ 0 h 22358"/>
                    <a:gd name="T2" fmla="*/ 0 w 43200"/>
                    <a:gd name="T3" fmla="*/ 0 h 22358"/>
                    <a:gd name="T4" fmla="*/ 0 w 43200"/>
                    <a:gd name="T5" fmla="*/ 0 h 2235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358"/>
                    <a:gd name="T11" fmla="*/ 43200 w 43200"/>
                    <a:gd name="T12" fmla="*/ 22358 h 223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358" fill="none" extrusionOk="0">
                      <a:moveTo>
                        <a:pt x="43186" y="0"/>
                      </a:moveTo>
                      <a:cubicBezTo>
                        <a:pt x="43195" y="252"/>
                        <a:pt x="43200" y="505"/>
                        <a:pt x="43200" y="758"/>
                      </a:cubicBezTo>
                      <a:cubicBezTo>
                        <a:pt x="43200" y="12687"/>
                        <a:pt x="33529" y="22358"/>
                        <a:pt x="21600" y="22358"/>
                      </a:cubicBezTo>
                      <a:cubicBezTo>
                        <a:pt x="9690" y="22358"/>
                        <a:pt x="27" y="12717"/>
                        <a:pt x="0" y="807"/>
                      </a:cubicBezTo>
                    </a:path>
                    <a:path w="43200" h="22358" stroke="0" extrusionOk="0">
                      <a:moveTo>
                        <a:pt x="43186" y="0"/>
                      </a:moveTo>
                      <a:cubicBezTo>
                        <a:pt x="43195" y="252"/>
                        <a:pt x="43200" y="505"/>
                        <a:pt x="43200" y="758"/>
                      </a:cubicBezTo>
                      <a:cubicBezTo>
                        <a:pt x="43200" y="12687"/>
                        <a:pt x="33529" y="22358"/>
                        <a:pt x="21600" y="22358"/>
                      </a:cubicBezTo>
                      <a:cubicBezTo>
                        <a:pt x="9690" y="22358"/>
                        <a:pt x="27" y="12717"/>
                        <a:pt x="0" y="807"/>
                      </a:cubicBezTo>
                      <a:lnTo>
                        <a:pt x="21600" y="75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CC00"/>
                    </a:gs>
                    <a:gs pos="100000">
                      <a:srgbClr val="FFFF99"/>
                    </a:gs>
                  </a:gsLst>
                  <a:lin ang="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28" name="Arc 10"/>
                <p:cNvSpPr>
                  <a:spLocks/>
                </p:cNvSpPr>
                <p:nvPr/>
              </p:nvSpPr>
              <p:spPr bwMode="auto">
                <a:xfrm flipV="1">
                  <a:off x="1014" y="1434"/>
                  <a:ext cx="1631" cy="223"/>
                </a:xfrm>
                <a:custGeom>
                  <a:avLst/>
                  <a:gdLst>
                    <a:gd name="T0" fmla="*/ 0 w 43200"/>
                    <a:gd name="T1" fmla="*/ 0 h 22358"/>
                    <a:gd name="T2" fmla="*/ 0 w 43200"/>
                    <a:gd name="T3" fmla="*/ 0 h 22358"/>
                    <a:gd name="T4" fmla="*/ 0 w 43200"/>
                    <a:gd name="T5" fmla="*/ 0 h 2235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358"/>
                    <a:gd name="T11" fmla="*/ 43200 w 43200"/>
                    <a:gd name="T12" fmla="*/ 22358 h 223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358" fill="none" extrusionOk="0">
                      <a:moveTo>
                        <a:pt x="43186" y="0"/>
                      </a:moveTo>
                      <a:cubicBezTo>
                        <a:pt x="43195" y="252"/>
                        <a:pt x="43200" y="505"/>
                        <a:pt x="43200" y="758"/>
                      </a:cubicBezTo>
                      <a:cubicBezTo>
                        <a:pt x="43200" y="12687"/>
                        <a:pt x="33529" y="22358"/>
                        <a:pt x="21600" y="22358"/>
                      </a:cubicBezTo>
                      <a:cubicBezTo>
                        <a:pt x="9690" y="22358"/>
                        <a:pt x="27" y="12717"/>
                        <a:pt x="0" y="807"/>
                      </a:cubicBezTo>
                    </a:path>
                    <a:path w="43200" h="22358" stroke="0" extrusionOk="0">
                      <a:moveTo>
                        <a:pt x="43186" y="0"/>
                      </a:moveTo>
                      <a:cubicBezTo>
                        <a:pt x="43195" y="252"/>
                        <a:pt x="43200" y="505"/>
                        <a:pt x="43200" y="758"/>
                      </a:cubicBezTo>
                      <a:cubicBezTo>
                        <a:pt x="43200" y="12687"/>
                        <a:pt x="33529" y="22358"/>
                        <a:pt x="21600" y="22358"/>
                      </a:cubicBezTo>
                      <a:cubicBezTo>
                        <a:pt x="9690" y="22358"/>
                        <a:pt x="27" y="12717"/>
                        <a:pt x="0" y="807"/>
                      </a:cubicBezTo>
                      <a:lnTo>
                        <a:pt x="21600" y="75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CC00"/>
                    </a:gs>
                    <a:gs pos="100000">
                      <a:srgbClr val="FFFF99"/>
                    </a:gs>
                  </a:gsLst>
                  <a:lin ang="0" scaled="1"/>
                </a:gradFill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8200" name="Arc 12"/>
            <p:cNvSpPr>
              <a:spLocks/>
            </p:cNvSpPr>
            <p:nvPr/>
          </p:nvSpPr>
          <p:spPr bwMode="auto">
            <a:xfrm>
              <a:off x="912" y="3456"/>
              <a:ext cx="542" cy="360"/>
            </a:xfrm>
            <a:custGeom>
              <a:avLst/>
              <a:gdLst>
                <a:gd name="T0" fmla="*/ 0 w 28756"/>
                <a:gd name="T1" fmla="*/ 0 h 21600"/>
                <a:gd name="T2" fmla="*/ 0 w 28756"/>
                <a:gd name="T3" fmla="*/ 0 h 21600"/>
                <a:gd name="T4" fmla="*/ 0 w 287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8756"/>
                <a:gd name="T10" fmla="*/ 0 h 21600"/>
                <a:gd name="T11" fmla="*/ 28756 w 287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56" h="21600" fill="none" extrusionOk="0">
                  <a:moveTo>
                    <a:pt x="28756" y="9782"/>
                  </a:moveTo>
                  <a:cubicBezTo>
                    <a:pt x="25073" y="17032"/>
                    <a:pt x="17630" y="21599"/>
                    <a:pt x="9498" y="21600"/>
                  </a:cubicBezTo>
                  <a:cubicBezTo>
                    <a:pt x="6205" y="21600"/>
                    <a:pt x="2957" y="20847"/>
                    <a:pt x="0" y="19399"/>
                  </a:cubicBezTo>
                </a:path>
                <a:path w="28756" h="21600" stroke="0" extrusionOk="0">
                  <a:moveTo>
                    <a:pt x="28756" y="9782"/>
                  </a:moveTo>
                  <a:cubicBezTo>
                    <a:pt x="25073" y="17032"/>
                    <a:pt x="17630" y="21599"/>
                    <a:pt x="9498" y="21600"/>
                  </a:cubicBezTo>
                  <a:cubicBezTo>
                    <a:pt x="6205" y="21600"/>
                    <a:pt x="2957" y="20847"/>
                    <a:pt x="0" y="19399"/>
                  </a:cubicBezTo>
                  <a:lnTo>
                    <a:pt x="9498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8201" name="Group 13"/>
            <p:cNvGrpSpPr>
              <a:grpSpLocks/>
            </p:cNvGrpSpPr>
            <p:nvPr/>
          </p:nvGrpSpPr>
          <p:grpSpPr bwMode="auto">
            <a:xfrm>
              <a:off x="768" y="1584"/>
              <a:ext cx="1396" cy="2064"/>
              <a:chOff x="768" y="1584"/>
              <a:chExt cx="1396" cy="2064"/>
            </a:xfrm>
          </p:grpSpPr>
          <p:grpSp>
            <p:nvGrpSpPr>
              <p:cNvPr id="8205" name="Group 14"/>
              <p:cNvGrpSpPr>
                <a:grpSpLocks/>
              </p:cNvGrpSpPr>
              <p:nvPr/>
            </p:nvGrpSpPr>
            <p:grpSpPr bwMode="auto">
              <a:xfrm>
                <a:off x="1056" y="1584"/>
                <a:ext cx="816" cy="2064"/>
                <a:chOff x="1056" y="1584"/>
                <a:chExt cx="816" cy="2064"/>
              </a:xfrm>
            </p:grpSpPr>
            <p:sp>
              <p:nvSpPr>
                <p:cNvPr id="8210" name="Rectangle 15" descr="Diagonal para cima escura"/>
                <p:cNvSpPr>
                  <a:spLocks noChangeArrowheads="1"/>
                </p:cNvSpPr>
                <p:nvPr/>
              </p:nvSpPr>
              <p:spPr bwMode="auto">
                <a:xfrm>
                  <a:off x="1056" y="1920"/>
                  <a:ext cx="816" cy="1440"/>
                </a:xfrm>
                <a:prstGeom prst="rect">
                  <a:avLst/>
                </a:prstGeom>
                <a:pattFill prst="dkUpDiag">
                  <a:fgClr>
                    <a:srgbClr val="FFCC66"/>
                  </a:fgClr>
                  <a:bgClr>
                    <a:srgbClr val="CC9900"/>
                  </a:bgClr>
                </a:patt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11" name="Line 16"/>
                <p:cNvSpPr>
                  <a:spLocks noChangeShapeType="1"/>
                </p:cNvSpPr>
                <p:nvPr/>
              </p:nvSpPr>
              <p:spPr bwMode="auto">
                <a:xfrm>
                  <a:off x="1056" y="1584"/>
                  <a:ext cx="0" cy="206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8212" name="Group 17"/>
                <p:cNvGrpSpPr>
                  <a:grpSpLocks/>
                </p:cNvGrpSpPr>
                <p:nvPr/>
              </p:nvGrpSpPr>
              <p:grpSpPr bwMode="auto">
                <a:xfrm>
                  <a:off x="1056" y="1920"/>
                  <a:ext cx="144" cy="144"/>
                  <a:chOff x="1056" y="1920"/>
                  <a:chExt cx="144" cy="144"/>
                </a:xfrm>
              </p:grpSpPr>
              <p:sp>
                <p:nvSpPr>
                  <p:cNvPr id="822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920"/>
                    <a:ext cx="144" cy="14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23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968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213" name="Group 20"/>
                <p:cNvGrpSpPr>
                  <a:grpSpLocks/>
                </p:cNvGrpSpPr>
                <p:nvPr/>
              </p:nvGrpSpPr>
              <p:grpSpPr bwMode="auto">
                <a:xfrm>
                  <a:off x="1728" y="1920"/>
                  <a:ext cx="144" cy="144"/>
                  <a:chOff x="1056" y="1920"/>
                  <a:chExt cx="144" cy="144"/>
                </a:xfrm>
              </p:grpSpPr>
              <p:sp>
                <p:nvSpPr>
                  <p:cNvPr id="8220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920"/>
                    <a:ext cx="144" cy="14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21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968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214" name="Group 23"/>
                <p:cNvGrpSpPr>
                  <a:grpSpLocks/>
                </p:cNvGrpSpPr>
                <p:nvPr/>
              </p:nvGrpSpPr>
              <p:grpSpPr bwMode="auto">
                <a:xfrm>
                  <a:off x="1056" y="3216"/>
                  <a:ext cx="144" cy="144"/>
                  <a:chOff x="1056" y="1920"/>
                  <a:chExt cx="144" cy="144"/>
                </a:xfrm>
              </p:grpSpPr>
              <p:sp>
                <p:nvSpPr>
                  <p:cNvPr id="821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920"/>
                    <a:ext cx="144" cy="14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19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968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215" name="Group 26"/>
                <p:cNvGrpSpPr>
                  <a:grpSpLocks/>
                </p:cNvGrpSpPr>
                <p:nvPr/>
              </p:nvGrpSpPr>
              <p:grpSpPr bwMode="auto">
                <a:xfrm>
                  <a:off x="1728" y="3216"/>
                  <a:ext cx="144" cy="144"/>
                  <a:chOff x="1056" y="1920"/>
                  <a:chExt cx="144" cy="144"/>
                </a:xfrm>
              </p:grpSpPr>
              <p:sp>
                <p:nvSpPr>
                  <p:cNvPr id="8216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920"/>
                    <a:ext cx="144" cy="14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17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968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8206" name="Text Box 29"/>
              <p:cNvSpPr txBox="1">
                <a:spLocks noChangeArrowheads="1"/>
              </p:cNvSpPr>
              <p:nvPr/>
            </p:nvSpPr>
            <p:spPr bwMode="auto">
              <a:xfrm>
                <a:off x="768" y="1776"/>
                <a:ext cx="2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400">
                    <a:latin typeface="Arial Rounded MT Bold" pitchFamily="34" charset="0"/>
                  </a:rPr>
                  <a:t>A</a:t>
                </a:r>
              </a:p>
            </p:txBody>
          </p:sp>
          <p:sp>
            <p:nvSpPr>
              <p:cNvPr id="8207" name="Text Box 30"/>
              <p:cNvSpPr txBox="1">
                <a:spLocks noChangeArrowheads="1"/>
              </p:cNvSpPr>
              <p:nvPr/>
            </p:nvSpPr>
            <p:spPr bwMode="auto">
              <a:xfrm>
                <a:off x="1906" y="1776"/>
                <a:ext cx="2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400">
                    <a:latin typeface="Arial Rounded MT Bold" pitchFamily="34" charset="0"/>
                  </a:rPr>
                  <a:t>B</a:t>
                </a:r>
              </a:p>
            </p:txBody>
          </p:sp>
          <p:sp>
            <p:nvSpPr>
              <p:cNvPr id="8208" name="Text Box 31"/>
              <p:cNvSpPr txBox="1">
                <a:spLocks noChangeArrowheads="1"/>
              </p:cNvSpPr>
              <p:nvPr/>
            </p:nvSpPr>
            <p:spPr bwMode="auto">
              <a:xfrm>
                <a:off x="768" y="3168"/>
                <a:ext cx="25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400">
                    <a:latin typeface="Arial Rounded MT Bold" pitchFamily="34" charset="0"/>
                  </a:rPr>
                  <a:t>D</a:t>
                </a:r>
              </a:p>
            </p:txBody>
          </p:sp>
          <p:sp>
            <p:nvSpPr>
              <p:cNvPr id="8209" name="Text Box 32"/>
              <p:cNvSpPr txBox="1">
                <a:spLocks noChangeArrowheads="1"/>
              </p:cNvSpPr>
              <p:nvPr/>
            </p:nvSpPr>
            <p:spPr bwMode="auto">
              <a:xfrm>
                <a:off x="1906" y="3168"/>
                <a:ext cx="25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400">
                    <a:latin typeface="Arial Rounded MT Bold" pitchFamily="34" charset="0"/>
                  </a:rPr>
                  <a:t>C</a:t>
                </a:r>
              </a:p>
            </p:txBody>
          </p:sp>
        </p:grpSp>
        <p:sp>
          <p:nvSpPr>
            <p:cNvPr id="8202" name="Arc 41"/>
            <p:cNvSpPr>
              <a:spLocks/>
            </p:cNvSpPr>
            <p:nvPr/>
          </p:nvSpPr>
          <p:spPr bwMode="auto">
            <a:xfrm>
              <a:off x="3168" y="1975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03" name="Line 46"/>
            <p:cNvSpPr>
              <a:spLocks noChangeShapeType="1"/>
            </p:cNvSpPr>
            <p:nvPr/>
          </p:nvSpPr>
          <p:spPr bwMode="auto">
            <a:xfrm flipV="1">
              <a:off x="3984" y="163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04" name="Line 47"/>
            <p:cNvSpPr>
              <a:spLocks noChangeShapeType="1"/>
            </p:cNvSpPr>
            <p:nvPr/>
          </p:nvSpPr>
          <p:spPr bwMode="auto">
            <a:xfrm flipV="1">
              <a:off x="3984" y="1968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8196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684213" y="1196975"/>
            <a:ext cx="7920037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tx2"/>
                </a:solidFill>
                <a:latin typeface="+mj-lt"/>
              </a:rPr>
              <a:t>	Um Cilindro reto pode ser obtido ao girar um retângulo em torno de um dos seus lados.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21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7268" name="Text Box 100"/>
          <p:cNvSpPr txBox="1">
            <a:spLocks noChangeArrowheads="1"/>
          </p:cNvSpPr>
          <p:nvPr/>
        </p:nvSpPr>
        <p:spPr bwMode="auto">
          <a:xfrm>
            <a:off x="315913" y="620713"/>
            <a:ext cx="9296400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defRPr/>
            </a:pPr>
            <a:r>
              <a:rPr lang="pt-BR" sz="3300" dirty="0">
                <a:latin typeface="Arial Rounded MT Bold" pitchFamily="34" charset="0"/>
              </a:rPr>
              <a:t> </a:t>
            </a:r>
            <a:r>
              <a:rPr lang="pt-BR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Seção Meridiana </a:t>
            </a:r>
          </a:p>
          <a:p>
            <a:pPr marL="514350" indent="-514350">
              <a:defRPr/>
            </a:pPr>
            <a:r>
              <a:rPr lang="pt-BR" sz="2400" dirty="0">
                <a:latin typeface="+mj-lt"/>
              </a:rPr>
              <a:t>Retângulo  ABCD  é  a  seção meridiana do cilindro.</a:t>
            </a:r>
            <a:endParaRPr lang="pt-BR" sz="2400" u="sng" dirty="0">
              <a:latin typeface="+mj-lt"/>
            </a:endParaRPr>
          </a:p>
        </p:txBody>
      </p:sp>
      <p:grpSp>
        <p:nvGrpSpPr>
          <p:cNvPr id="2" name="Group 166"/>
          <p:cNvGrpSpPr>
            <a:grpSpLocks/>
          </p:cNvGrpSpPr>
          <p:nvPr/>
        </p:nvGrpSpPr>
        <p:grpSpPr bwMode="auto">
          <a:xfrm>
            <a:off x="2114550" y="1828800"/>
            <a:ext cx="3779838" cy="3656013"/>
            <a:chOff x="1332" y="1157"/>
            <a:chExt cx="2381" cy="2298"/>
          </a:xfrm>
        </p:grpSpPr>
        <p:sp>
          <p:nvSpPr>
            <p:cNvPr id="9276" name="AutoShape 138"/>
            <p:cNvSpPr>
              <a:spLocks noChangeArrowheads="1"/>
            </p:cNvSpPr>
            <p:nvPr/>
          </p:nvSpPr>
          <p:spPr bwMode="auto">
            <a:xfrm rot="16188111" flipH="1">
              <a:off x="1697" y="1118"/>
              <a:ext cx="1643" cy="2355"/>
            </a:xfrm>
            <a:prstGeom prst="parallelogram">
              <a:avLst>
                <a:gd name="adj" fmla="val 0"/>
              </a:avLst>
            </a:prstGeom>
            <a:gradFill rotWithShape="0">
              <a:gsLst>
                <a:gs pos="0">
                  <a:srgbClr val="FF0000"/>
                </a:gs>
                <a:gs pos="50000">
                  <a:srgbClr val="FF7E7E"/>
                </a:gs>
                <a:gs pos="100000">
                  <a:srgbClr val="FF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77" name="Arc 141"/>
            <p:cNvSpPr>
              <a:spLocks/>
            </p:cNvSpPr>
            <p:nvPr/>
          </p:nvSpPr>
          <p:spPr bwMode="auto">
            <a:xfrm>
              <a:off x="1344" y="2688"/>
              <a:ext cx="2369" cy="767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37326" y="6792"/>
                  </a:moveTo>
                  <a:cubicBezTo>
                    <a:pt x="41099" y="10800"/>
                    <a:pt x="43200" y="16096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7535" y="-1"/>
                    <a:pt x="33208" y="2442"/>
                    <a:pt x="37288" y="6752"/>
                  </a:cubicBezTo>
                </a:path>
                <a:path w="43200" h="43200" stroke="0" extrusionOk="0">
                  <a:moveTo>
                    <a:pt x="37326" y="6792"/>
                  </a:moveTo>
                  <a:cubicBezTo>
                    <a:pt x="41099" y="10800"/>
                    <a:pt x="43200" y="16096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7535" y="-1"/>
                    <a:pt x="33208" y="2442"/>
                    <a:pt x="37288" y="6752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B9B9"/>
                </a:gs>
                <a:gs pos="50000">
                  <a:srgbClr val="FF0000"/>
                </a:gs>
                <a:gs pos="100000">
                  <a:srgbClr val="FFB9B9"/>
                </a:gs>
              </a:gsLst>
              <a:lin ang="27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78" name="Line 142"/>
            <p:cNvSpPr>
              <a:spLocks noChangeShapeType="1"/>
            </p:cNvSpPr>
            <p:nvPr/>
          </p:nvSpPr>
          <p:spPr bwMode="auto">
            <a:xfrm>
              <a:off x="3696" y="1536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304" name="Arc 136"/>
            <p:cNvSpPr>
              <a:spLocks/>
            </p:cNvSpPr>
            <p:nvPr/>
          </p:nvSpPr>
          <p:spPr bwMode="auto">
            <a:xfrm>
              <a:off x="1332" y="1157"/>
              <a:ext cx="2368" cy="76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433 w 43200"/>
                <a:gd name="T1" fmla="*/ 9916 h 43200"/>
                <a:gd name="T2" fmla="*/ 3431 w 43200"/>
                <a:gd name="T3" fmla="*/ 992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3432" y="9915"/>
                  </a:moveTo>
                  <a:cubicBezTo>
                    <a:pt x="7407" y="3735"/>
                    <a:pt x="14251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7458"/>
                    <a:pt x="1190" y="13403"/>
                    <a:pt x="3430" y="9919"/>
                  </a:cubicBezTo>
                </a:path>
                <a:path w="43200" h="43200" stroke="0" extrusionOk="0">
                  <a:moveTo>
                    <a:pt x="3432" y="9915"/>
                  </a:moveTo>
                  <a:cubicBezTo>
                    <a:pt x="7407" y="3735"/>
                    <a:pt x="14251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7458"/>
                    <a:pt x="1190" y="13403"/>
                    <a:pt x="3430" y="9919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4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9280" name="Line 162"/>
            <p:cNvSpPr>
              <a:spLocks noChangeShapeType="1"/>
            </p:cNvSpPr>
            <p:nvPr/>
          </p:nvSpPr>
          <p:spPr bwMode="auto">
            <a:xfrm>
              <a:off x="1344" y="1536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7333" name="AutoShape 165" descr="Diagonal para cima escura"/>
          <p:cNvSpPr>
            <a:spLocks noChangeArrowheads="1"/>
          </p:cNvSpPr>
          <p:nvPr/>
        </p:nvSpPr>
        <p:spPr bwMode="auto">
          <a:xfrm rot="-5411889">
            <a:off x="2340769" y="2135981"/>
            <a:ext cx="3165475" cy="3122613"/>
          </a:xfrm>
          <a:prstGeom prst="parallelogram">
            <a:avLst>
              <a:gd name="adj" fmla="val 22743"/>
            </a:avLst>
          </a:prstGeom>
          <a:pattFill prst="dkUpDiag">
            <a:fgClr>
              <a:srgbClr val="FF7C8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" name="Group 185"/>
          <p:cNvGrpSpPr>
            <a:grpSpLocks/>
          </p:cNvGrpSpPr>
          <p:nvPr/>
        </p:nvGrpSpPr>
        <p:grpSpPr bwMode="auto">
          <a:xfrm>
            <a:off x="1447800" y="1600200"/>
            <a:ext cx="5105400" cy="3962400"/>
            <a:chOff x="912" y="1056"/>
            <a:chExt cx="3216" cy="2496"/>
          </a:xfrm>
        </p:grpSpPr>
        <p:sp>
          <p:nvSpPr>
            <p:cNvPr id="9266" name="Rectangle 186" descr="Tela"/>
            <p:cNvSpPr>
              <a:spLocks noChangeArrowheads="1"/>
            </p:cNvSpPr>
            <p:nvPr/>
          </p:nvSpPr>
          <p:spPr bwMode="auto">
            <a:xfrm>
              <a:off x="912" y="1056"/>
              <a:ext cx="3216" cy="249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9267" name="Group 187"/>
            <p:cNvGrpSpPr>
              <a:grpSpLocks/>
            </p:cNvGrpSpPr>
            <p:nvPr/>
          </p:nvGrpSpPr>
          <p:grpSpPr bwMode="auto">
            <a:xfrm>
              <a:off x="1332" y="1152"/>
              <a:ext cx="2381" cy="2298"/>
              <a:chOff x="1332" y="1157"/>
              <a:chExt cx="2381" cy="2298"/>
            </a:xfrm>
          </p:grpSpPr>
          <p:sp>
            <p:nvSpPr>
              <p:cNvPr id="9268" name="AutoShape 188"/>
              <p:cNvSpPr>
                <a:spLocks noChangeArrowheads="1"/>
              </p:cNvSpPr>
              <p:nvPr/>
            </p:nvSpPr>
            <p:spPr bwMode="auto">
              <a:xfrm rot="16188111" flipH="1">
                <a:off x="1697" y="1118"/>
                <a:ext cx="1643" cy="2355"/>
              </a:xfrm>
              <a:prstGeom prst="parallelogram">
                <a:avLst>
                  <a:gd name="adj" fmla="val 0"/>
                </a:avLst>
              </a:prstGeom>
              <a:gradFill rotWithShape="0">
                <a:gsLst>
                  <a:gs pos="0">
                    <a:srgbClr val="FF0000"/>
                  </a:gs>
                  <a:gs pos="50000">
                    <a:srgbClr val="FF7E7E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269" name="Arc 189"/>
              <p:cNvSpPr>
                <a:spLocks/>
              </p:cNvSpPr>
              <p:nvPr/>
            </p:nvSpPr>
            <p:spPr bwMode="auto">
              <a:xfrm>
                <a:off x="1344" y="2688"/>
                <a:ext cx="2369" cy="767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37326" y="6792"/>
                    </a:moveTo>
                    <a:cubicBezTo>
                      <a:pt x="41099" y="10800"/>
                      <a:pt x="43200" y="16096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7535" y="-1"/>
                      <a:pt x="33208" y="2442"/>
                      <a:pt x="37288" y="6752"/>
                    </a:cubicBezTo>
                  </a:path>
                  <a:path w="43200" h="43200" stroke="0" extrusionOk="0">
                    <a:moveTo>
                      <a:pt x="37326" y="6792"/>
                    </a:moveTo>
                    <a:cubicBezTo>
                      <a:pt x="41099" y="10800"/>
                      <a:pt x="43200" y="16096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7535" y="-1"/>
                      <a:pt x="33208" y="2442"/>
                      <a:pt x="37288" y="675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B9B9"/>
                  </a:gs>
                  <a:gs pos="50000">
                    <a:srgbClr val="FF0000"/>
                  </a:gs>
                  <a:gs pos="100000">
                    <a:srgbClr val="FFB9B9"/>
                  </a:gs>
                </a:gsLst>
                <a:lin ang="2700000" scaled="1"/>
              </a:gradFill>
              <a:ln w="19050">
                <a:noFill/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270" name="Line 190"/>
              <p:cNvSpPr>
                <a:spLocks noChangeShapeType="1"/>
              </p:cNvSpPr>
              <p:nvPr/>
            </p:nvSpPr>
            <p:spPr bwMode="auto">
              <a:xfrm>
                <a:off x="3696" y="1536"/>
                <a:ext cx="0" cy="15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359" name="Arc 191"/>
              <p:cNvSpPr>
                <a:spLocks/>
              </p:cNvSpPr>
              <p:nvPr/>
            </p:nvSpPr>
            <p:spPr bwMode="auto">
              <a:xfrm>
                <a:off x="1332" y="1157"/>
                <a:ext cx="2368" cy="768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433 w 43200"/>
                  <a:gd name="T1" fmla="*/ 9916 h 43200"/>
                  <a:gd name="T2" fmla="*/ 3431 w 43200"/>
                  <a:gd name="T3" fmla="*/ 992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432" y="9915"/>
                    </a:moveTo>
                    <a:cubicBezTo>
                      <a:pt x="7407" y="3735"/>
                      <a:pt x="14251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7458"/>
                      <a:pt x="1190" y="13403"/>
                      <a:pt x="3430" y="9919"/>
                    </a:cubicBezTo>
                  </a:path>
                  <a:path w="43200" h="43200" stroke="0" extrusionOk="0">
                    <a:moveTo>
                      <a:pt x="3432" y="9915"/>
                    </a:moveTo>
                    <a:cubicBezTo>
                      <a:pt x="7407" y="3735"/>
                      <a:pt x="14251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7458"/>
                      <a:pt x="1190" y="13403"/>
                      <a:pt x="3430" y="991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tint val="40392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190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9272" name="Line 192"/>
              <p:cNvSpPr>
                <a:spLocks noChangeShapeType="1"/>
              </p:cNvSpPr>
              <p:nvPr/>
            </p:nvSpPr>
            <p:spPr bwMode="auto">
              <a:xfrm>
                <a:off x="1344" y="1536"/>
                <a:ext cx="0" cy="15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273" name="AutoShape 193" descr="Diagonal para cima escura"/>
              <p:cNvSpPr>
                <a:spLocks noChangeArrowheads="1"/>
              </p:cNvSpPr>
              <p:nvPr/>
            </p:nvSpPr>
            <p:spPr bwMode="auto">
              <a:xfrm rot="-5411889">
                <a:off x="1475" y="1345"/>
                <a:ext cx="1994" cy="1967"/>
              </a:xfrm>
              <a:prstGeom prst="parallelogram">
                <a:avLst>
                  <a:gd name="adj" fmla="val 22743"/>
                </a:avLst>
              </a:prstGeom>
              <a:pattFill prst="dkUpDiag">
                <a:fgClr>
                  <a:srgbClr val="FF7C8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274" name="Arc 194"/>
              <p:cNvSpPr>
                <a:spLocks/>
              </p:cNvSpPr>
              <p:nvPr/>
            </p:nvSpPr>
            <p:spPr bwMode="auto">
              <a:xfrm>
                <a:off x="1332" y="1157"/>
                <a:ext cx="2368" cy="768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3432" y="9915"/>
                    </a:moveTo>
                    <a:cubicBezTo>
                      <a:pt x="7407" y="3735"/>
                      <a:pt x="14251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7458"/>
                      <a:pt x="1190" y="13403"/>
                      <a:pt x="3430" y="9919"/>
                    </a:cubicBezTo>
                  </a:path>
                  <a:path w="43200" h="43200" stroke="0" extrusionOk="0">
                    <a:moveTo>
                      <a:pt x="3432" y="9915"/>
                    </a:moveTo>
                    <a:cubicBezTo>
                      <a:pt x="7407" y="3735"/>
                      <a:pt x="14251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7458"/>
                      <a:pt x="1190" y="13403"/>
                      <a:pt x="3430" y="991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275" name="Arc 195"/>
              <p:cNvSpPr>
                <a:spLocks/>
              </p:cNvSpPr>
              <p:nvPr/>
            </p:nvSpPr>
            <p:spPr bwMode="auto">
              <a:xfrm>
                <a:off x="1344" y="2688"/>
                <a:ext cx="2369" cy="767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37326" y="6792"/>
                    </a:moveTo>
                    <a:cubicBezTo>
                      <a:pt x="41099" y="10800"/>
                      <a:pt x="43200" y="16096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7535" y="-1"/>
                      <a:pt x="33208" y="2442"/>
                      <a:pt x="37288" y="6752"/>
                    </a:cubicBezTo>
                  </a:path>
                  <a:path w="43200" h="43200" stroke="0" extrusionOk="0">
                    <a:moveTo>
                      <a:pt x="37326" y="6792"/>
                    </a:moveTo>
                    <a:cubicBezTo>
                      <a:pt x="41099" y="10800"/>
                      <a:pt x="43200" y="16096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7535" y="-1"/>
                      <a:pt x="33208" y="2442"/>
                      <a:pt x="37288" y="675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5" name="Group 196"/>
          <p:cNvGrpSpPr>
            <a:grpSpLocks/>
          </p:cNvGrpSpPr>
          <p:nvPr/>
        </p:nvGrpSpPr>
        <p:grpSpPr bwMode="auto">
          <a:xfrm>
            <a:off x="1066800" y="1752600"/>
            <a:ext cx="5486400" cy="4267200"/>
            <a:chOff x="768" y="912"/>
            <a:chExt cx="3456" cy="2688"/>
          </a:xfrm>
        </p:grpSpPr>
        <p:sp>
          <p:nvSpPr>
            <p:cNvPr id="9258" name="Rectangle 197" descr="Tela"/>
            <p:cNvSpPr>
              <a:spLocks noChangeArrowheads="1"/>
            </p:cNvSpPr>
            <p:nvPr/>
          </p:nvSpPr>
          <p:spPr bwMode="auto">
            <a:xfrm>
              <a:off x="768" y="912"/>
              <a:ext cx="3456" cy="26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9259" name="Group 198"/>
            <p:cNvGrpSpPr>
              <a:grpSpLocks/>
            </p:cNvGrpSpPr>
            <p:nvPr/>
          </p:nvGrpSpPr>
          <p:grpSpPr bwMode="auto">
            <a:xfrm>
              <a:off x="1481" y="1170"/>
              <a:ext cx="2226" cy="2156"/>
              <a:chOff x="1481" y="1170"/>
              <a:chExt cx="2226" cy="2156"/>
            </a:xfrm>
          </p:grpSpPr>
          <p:sp>
            <p:nvSpPr>
              <p:cNvPr id="9260" name="AutoShape 199"/>
              <p:cNvSpPr>
                <a:spLocks noChangeArrowheads="1"/>
              </p:cNvSpPr>
              <p:nvPr/>
            </p:nvSpPr>
            <p:spPr bwMode="auto">
              <a:xfrm rot="16188111" flipH="1">
                <a:off x="2692" y="2145"/>
                <a:ext cx="1643" cy="386"/>
              </a:xfrm>
              <a:prstGeom prst="parallelogram">
                <a:avLst>
                  <a:gd name="adj" fmla="val 8276"/>
                </a:avLst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261" name="Line 200"/>
              <p:cNvSpPr>
                <a:spLocks noChangeShapeType="1"/>
              </p:cNvSpPr>
              <p:nvPr/>
            </p:nvSpPr>
            <p:spPr bwMode="auto">
              <a:xfrm>
                <a:off x="3696" y="1536"/>
                <a:ext cx="0" cy="15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369" name="Arc 201"/>
              <p:cNvSpPr>
                <a:spLocks/>
              </p:cNvSpPr>
              <p:nvPr/>
            </p:nvSpPr>
            <p:spPr bwMode="auto">
              <a:xfrm>
                <a:off x="1481" y="1170"/>
                <a:ext cx="2206" cy="629"/>
              </a:xfrm>
              <a:custGeom>
                <a:avLst/>
                <a:gdLst>
                  <a:gd name="G0" fmla="+- 18636 0 0"/>
                  <a:gd name="G1" fmla="+- 21600 0 0"/>
                  <a:gd name="G2" fmla="+- 21600 0 0"/>
                  <a:gd name="T0" fmla="*/ 0 w 40236"/>
                  <a:gd name="T1" fmla="*/ 10679 h 35303"/>
                  <a:gd name="T2" fmla="*/ 35333 w 40236"/>
                  <a:gd name="T3" fmla="*/ 35303 h 35303"/>
                  <a:gd name="T4" fmla="*/ 18636 w 40236"/>
                  <a:gd name="T5" fmla="*/ 21600 h 35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236" h="35303" fill="none" extrusionOk="0">
                    <a:moveTo>
                      <a:pt x="0" y="10679"/>
                    </a:moveTo>
                    <a:cubicBezTo>
                      <a:pt x="3876" y="4064"/>
                      <a:pt x="10969" y="-1"/>
                      <a:pt x="18636" y="0"/>
                    </a:cubicBezTo>
                    <a:cubicBezTo>
                      <a:pt x="30565" y="0"/>
                      <a:pt x="40236" y="9670"/>
                      <a:pt x="40236" y="21600"/>
                    </a:cubicBezTo>
                    <a:cubicBezTo>
                      <a:pt x="40236" y="26597"/>
                      <a:pt x="38503" y="31440"/>
                      <a:pt x="35332" y="35302"/>
                    </a:cubicBezTo>
                  </a:path>
                  <a:path w="40236" h="35303" stroke="0" extrusionOk="0">
                    <a:moveTo>
                      <a:pt x="0" y="10679"/>
                    </a:moveTo>
                    <a:cubicBezTo>
                      <a:pt x="3876" y="4064"/>
                      <a:pt x="10969" y="-1"/>
                      <a:pt x="18636" y="0"/>
                    </a:cubicBezTo>
                    <a:cubicBezTo>
                      <a:pt x="30565" y="0"/>
                      <a:pt x="40236" y="9670"/>
                      <a:pt x="40236" y="21600"/>
                    </a:cubicBezTo>
                    <a:cubicBezTo>
                      <a:pt x="40236" y="26597"/>
                      <a:pt x="38503" y="31440"/>
                      <a:pt x="35332" y="35302"/>
                    </a:cubicBezTo>
                    <a:lnTo>
                      <a:pt x="18636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tint val="40392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9263" name="Arc 202"/>
              <p:cNvSpPr>
                <a:spLocks/>
              </p:cNvSpPr>
              <p:nvPr/>
            </p:nvSpPr>
            <p:spPr bwMode="auto">
              <a:xfrm>
                <a:off x="2510" y="3083"/>
                <a:ext cx="1184" cy="241"/>
              </a:xfrm>
              <a:custGeom>
                <a:avLst/>
                <a:gdLst>
                  <a:gd name="T0" fmla="*/ 0 w 21594"/>
                  <a:gd name="T1" fmla="*/ 0 h 13546"/>
                  <a:gd name="T2" fmla="*/ 0 w 21594"/>
                  <a:gd name="T3" fmla="*/ 0 h 13546"/>
                  <a:gd name="T4" fmla="*/ 0 w 21594"/>
                  <a:gd name="T5" fmla="*/ 0 h 13546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13546"/>
                  <a:gd name="T11" fmla="*/ 21594 w 21594"/>
                  <a:gd name="T12" fmla="*/ 13546 h 135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13546" fill="none" extrusionOk="0">
                    <a:moveTo>
                      <a:pt x="21593" y="528"/>
                    </a:moveTo>
                    <a:cubicBezTo>
                      <a:pt x="21477" y="5274"/>
                      <a:pt x="19801" y="9848"/>
                      <a:pt x="16824" y="13545"/>
                    </a:cubicBezTo>
                  </a:path>
                  <a:path w="21594" h="13546" stroke="0" extrusionOk="0">
                    <a:moveTo>
                      <a:pt x="21593" y="528"/>
                    </a:moveTo>
                    <a:cubicBezTo>
                      <a:pt x="21477" y="5274"/>
                      <a:pt x="19801" y="9848"/>
                      <a:pt x="16824" y="1354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264" name="AutoShape 203" descr="Diagonal para cima escura"/>
              <p:cNvSpPr>
                <a:spLocks noChangeArrowheads="1"/>
              </p:cNvSpPr>
              <p:nvPr/>
            </p:nvSpPr>
            <p:spPr bwMode="auto">
              <a:xfrm rot="-5411889">
                <a:off x="1475" y="1345"/>
                <a:ext cx="1994" cy="1967"/>
              </a:xfrm>
              <a:prstGeom prst="parallelogram">
                <a:avLst>
                  <a:gd name="adj" fmla="val 22743"/>
                </a:avLst>
              </a:prstGeom>
              <a:pattFill prst="dkUpDiag">
                <a:fgClr>
                  <a:srgbClr val="FF7C8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265" name="Arc 204"/>
              <p:cNvSpPr>
                <a:spLocks/>
              </p:cNvSpPr>
              <p:nvPr/>
            </p:nvSpPr>
            <p:spPr bwMode="auto">
              <a:xfrm>
                <a:off x="1508" y="2693"/>
                <a:ext cx="2183" cy="384"/>
              </a:xfrm>
              <a:custGeom>
                <a:avLst/>
                <a:gdLst>
                  <a:gd name="T0" fmla="*/ 0 w 39800"/>
                  <a:gd name="T1" fmla="*/ 0 h 21628"/>
                  <a:gd name="T2" fmla="*/ 0 w 39800"/>
                  <a:gd name="T3" fmla="*/ 0 h 21628"/>
                  <a:gd name="T4" fmla="*/ 0 w 39800"/>
                  <a:gd name="T5" fmla="*/ 0 h 21628"/>
                  <a:gd name="T6" fmla="*/ 0 60000 65536"/>
                  <a:gd name="T7" fmla="*/ 0 60000 65536"/>
                  <a:gd name="T8" fmla="*/ 0 60000 65536"/>
                  <a:gd name="T9" fmla="*/ 0 w 39800"/>
                  <a:gd name="T10" fmla="*/ 0 h 21628"/>
                  <a:gd name="T11" fmla="*/ 39800 w 39800"/>
                  <a:gd name="T12" fmla="*/ 21628 h 216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800" h="21628" fill="none" extrusionOk="0">
                    <a:moveTo>
                      <a:pt x="0" y="9967"/>
                    </a:moveTo>
                    <a:cubicBezTo>
                      <a:pt x="3969" y="3757"/>
                      <a:pt x="10830" y="-1"/>
                      <a:pt x="18200" y="0"/>
                    </a:cubicBezTo>
                    <a:cubicBezTo>
                      <a:pt x="30129" y="0"/>
                      <a:pt x="39800" y="9670"/>
                      <a:pt x="39800" y="21600"/>
                    </a:cubicBezTo>
                    <a:cubicBezTo>
                      <a:pt x="39800" y="21609"/>
                      <a:pt x="39799" y="21618"/>
                      <a:pt x="39799" y="21627"/>
                    </a:cubicBezTo>
                  </a:path>
                  <a:path w="39800" h="21628" stroke="0" extrusionOk="0">
                    <a:moveTo>
                      <a:pt x="0" y="9967"/>
                    </a:moveTo>
                    <a:cubicBezTo>
                      <a:pt x="3969" y="3757"/>
                      <a:pt x="10830" y="-1"/>
                      <a:pt x="18200" y="0"/>
                    </a:cubicBezTo>
                    <a:cubicBezTo>
                      <a:pt x="30129" y="0"/>
                      <a:pt x="39800" y="9670"/>
                      <a:pt x="39800" y="21600"/>
                    </a:cubicBezTo>
                    <a:cubicBezTo>
                      <a:pt x="39800" y="21609"/>
                      <a:pt x="39799" y="21618"/>
                      <a:pt x="39799" y="21627"/>
                    </a:cubicBezTo>
                    <a:lnTo>
                      <a:pt x="182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7" name="Group 205"/>
          <p:cNvGrpSpPr>
            <a:grpSpLocks/>
          </p:cNvGrpSpPr>
          <p:nvPr/>
        </p:nvGrpSpPr>
        <p:grpSpPr bwMode="auto">
          <a:xfrm rot="302584">
            <a:off x="1412875" y="5284788"/>
            <a:ext cx="3733800" cy="762000"/>
            <a:chOff x="1536" y="3360"/>
            <a:chExt cx="2496" cy="528"/>
          </a:xfrm>
        </p:grpSpPr>
        <p:sp>
          <p:nvSpPr>
            <p:cNvPr id="9255" name="Line 206"/>
            <p:cNvSpPr>
              <a:spLocks noChangeShapeType="1"/>
            </p:cNvSpPr>
            <p:nvPr/>
          </p:nvSpPr>
          <p:spPr bwMode="auto">
            <a:xfrm flipH="1">
              <a:off x="1536" y="3360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56" name="Line 207"/>
            <p:cNvSpPr>
              <a:spLocks noChangeShapeType="1"/>
            </p:cNvSpPr>
            <p:nvPr/>
          </p:nvSpPr>
          <p:spPr bwMode="auto">
            <a:xfrm flipH="1">
              <a:off x="3888" y="3744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57" name="Line 208"/>
            <p:cNvSpPr>
              <a:spLocks noChangeShapeType="1"/>
            </p:cNvSpPr>
            <p:nvPr/>
          </p:nvSpPr>
          <p:spPr bwMode="auto">
            <a:xfrm>
              <a:off x="1644" y="3432"/>
              <a:ext cx="230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7377" name="Text Box 209" descr="Tela"/>
          <p:cNvSpPr txBox="1">
            <a:spLocks noChangeArrowheads="1"/>
          </p:cNvSpPr>
          <p:nvPr/>
        </p:nvSpPr>
        <p:spPr bwMode="auto">
          <a:xfrm>
            <a:off x="2647950" y="5295900"/>
            <a:ext cx="717550" cy="5794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2R</a:t>
            </a:r>
          </a:p>
        </p:txBody>
      </p:sp>
      <p:sp>
        <p:nvSpPr>
          <p:cNvPr id="7378" name="Text Box 210"/>
          <p:cNvSpPr txBox="1">
            <a:spLocks noChangeArrowheads="1"/>
          </p:cNvSpPr>
          <p:nvPr/>
        </p:nvSpPr>
        <p:spPr bwMode="auto">
          <a:xfrm>
            <a:off x="6481763" y="1725613"/>
            <a:ext cx="2116137" cy="110490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Seção</a:t>
            </a:r>
          </a:p>
          <a:p>
            <a:pPr algn="ctr">
              <a:defRPr/>
            </a:pPr>
            <a:r>
              <a:rPr lang="pt-BR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Meridiana</a:t>
            </a:r>
          </a:p>
        </p:txBody>
      </p:sp>
      <p:cxnSp>
        <p:nvCxnSpPr>
          <p:cNvPr id="7379" name="AutoShape 211"/>
          <p:cNvCxnSpPr>
            <a:cxnSpLocks noChangeShapeType="1"/>
            <a:stCxn id="7378" idx="1"/>
          </p:cNvCxnSpPr>
          <p:nvPr/>
        </p:nvCxnSpPr>
        <p:spPr bwMode="auto">
          <a:xfrm rot="10800000" flipV="1">
            <a:off x="3779838" y="2278063"/>
            <a:ext cx="2682875" cy="1976437"/>
          </a:xfrm>
          <a:prstGeom prst="curvedConnector3">
            <a:avLst>
              <a:gd name="adj1" fmla="val 49644"/>
            </a:avLst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</p:cxnSp>
      <p:grpSp>
        <p:nvGrpSpPr>
          <p:cNvPr id="8" name="Group 212"/>
          <p:cNvGrpSpPr>
            <a:grpSpLocks/>
          </p:cNvGrpSpPr>
          <p:nvPr/>
        </p:nvGrpSpPr>
        <p:grpSpPr bwMode="auto">
          <a:xfrm flipH="1">
            <a:off x="1676400" y="2133600"/>
            <a:ext cx="577850" cy="579438"/>
            <a:chOff x="4768" y="3896"/>
            <a:chExt cx="364" cy="365"/>
          </a:xfrm>
        </p:grpSpPr>
        <p:sp>
          <p:nvSpPr>
            <p:cNvPr id="9253" name="Oval 213"/>
            <p:cNvSpPr>
              <a:spLocks noChangeArrowheads="1"/>
            </p:cNvSpPr>
            <p:nvPr/>
          </p:nvSpPr>
          <p:spPr bwMode="auto">
            <a:xfrm>
              <a:off x="4768" y="406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54" name="Text Box 214"/>
            <p:cNvSpPr txBox="1">
              <a:spLocks noChangeArrowheads="1"/>
            </p:cNvSpPr>
            <p:nvPr/>
          </p:nvSpPr>
          <p:spPr bwMode="auto">
            <a:xfrm>
              <a:off x="4832" y="3896"/>
              <a:ext cx="3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A</a:t>
              </a:r>
            </a:p>
          </p:txBody>
        </p:sp>
      </p:grpSp>
      <p:grpSp>
        <p:nvGrpSpPr>
          <p:cNvPr id="9" name="Group 215"/>
          <p:cNvGrpSpPr>
            <a:grpSpLocks/>
          </p:cNvGrpSpPr>
          <p:nvPr/>
        </p:nvGrpSpPr>
        <p:grpSpPr bwMode="auto">
          <a:xfrm flipH="1">
            <a:off x="5295900" y="2830513"/>
            <a:ext cx="571500" cy="579437"/>
            <a:chOff x="2840" y="3896"/>
            <a:chExt cx="360" cy="365"/>
          </a:xfrm>
        </p:grpSpPr>
        <p:sp>
          <p:nvSpPr>
            <p:cNvPr id="9251" name="Oval 216"/>
            <p:cNvSpPr>
              <a:spLocks noChangeArrowheads="1"/>
            </p:cNvSpPr>
            <p:nvPr/>
          </p:nvSpPr>
          <p:spPr bwMode="auto">
            <a:xfrm>
              <a:off x="3152" y="406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52" name="Text Box 217"/>
            <p:cNvSpPr txBox="1">
              <a:spLocks noChangeArrowheads="1"/>
            </p:cNvSpPr>
            <p:nvPr/>
          </p:nvSpPr>
          <p:spPr bwMode="auto">
            <a:xfrm>
              <a:off x="2840" y="3896"/>
              <a:ext cx="3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B</a:t>
              </a:r>
            </a:p>
          </p:txBody>
        </p:sp>
      </p:grpSp>
      <p:grpSp>
        <p:nvGrpSpPr>
          <p:cNvPr id="10" name="Group 218"/>
          <p:cNvGrpSpPr>
            <a:grpSpLocks/>
          </p:cNvGrpSpPr>
          <p:nvPr/>
        </p:nvGrpSpPr>
        <p:grpSpPr bwMode="auto">
          <a:xfrm>
            <a:off x="1695450" y="4552950"/>
            <a:ext cx="571500" cy="579438"/>
            <a:chOff x="2840" y="3896"/>
            <a:chExt cx="360" cy="365"/>
          </a:xfrm>
        </p:grpSpPr>
        <p:sp>
          <p:nvSpPr>
            <p:cNvPr id="9249" name="Oval 219"/>
            <p:cNvSpPr>
              <a:spLocks noChangeArrowheads="1"/>
            </p:cNvSpPr>
            <p:nvPr/>
          </p:nvSpPr>
          <p:spPr bwMode="auto">
            <a:xfrm>
              <a:off x="3152" y="406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50" name="Text Box 220"/>
            <p:cNvSpPr txBox="1">
              <a:spLocks noChangeArrowheads="1"/>
            </p:cNvSpPr>
            <p:nvPr/>
          </p:nvSpPr>
          <p:spPr bwMode="auto">
            <a:xfrm>
              <a:off x="2840" y="3896"/>
              <a:ext cx="30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C</a:t>
              </a:r>
            </a:p>
          </p:txBody>
        </p:sp>
      </p:grpSp>
      <p:grpSp>
        <p:nvGrpSpPr>
          <p:cNvPr id="11" name="Group 221"/>
          <p:cNvGrpSpPr>
            <a:grpSpLocks/>
          </p:cNvGrpSpPr>
          <p:nvPr/>
        </p:nvGrpSpPr>
        <p:grpSpPr bwMode="auto">
          <a:xfrm flipH="1">
            <a:off x="5086350" y="5276850"/>
            <a:ext cx="688975" cy="579438"/>
            <a:chOff x="2900" y="3896"/>
            <a:chExt cx="434" cy="365"/>
          </a:xfrm>
        </p:grpSpPr>
        <p:sp>
          <p:nvSpPr>
            <p:cNvPr id="9247" name="Oval 222"/>
            <p:cNvSpPr>
              <a:spLocks noChangeArrowheads="1"/>
            </p:cNvSpPr>
            <p:nvPr/>
          </p:nvSpPr>
          <p:spPr bwMode="auto">
            <a:xfrm>
              <a:off x="3152" y="406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48" name="Text Box 223"/>
            <p:cNvSpPr txBox="1">
              <a:spLocks noChangeArrowheads="1"/>
            </p:cNvSpPr>
            <p:nvPr/>
          </p:nvSpPr>
          <p:spPr bwMode="auto">
            <a:xfrm>
              <a:off x="2900" y="3896"/>
              <a:ext cx="43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  D</a:t>
              </a:r>
            </a:p>
          </p:txBody>
        </p:sp>
      </p:grpSp>
      <p:grpSp>
        <p:nvGrpSpPr>
          <p:cNvPr id="12" name="Group 224"/>
          <p:cNvGrpSpPr>
            <a:grpSpLocks/>
          </p:cNvGrpSpPr>
          <p:nvPr/>
        </p:nvGrpSpPr>
        <p:grpSpPr bwMode="auto">
          <a:xfrm>
            <a:off x="3638550" y="4991100"/>
            <a:ext cx="796925" cy="808038"/>
            <a:chOff x="948" y="3168"/>
            <a:chExt cx="502" cy="509"/>
          </a:xfrm>
        </p:grpSpPr>
        <p:sp>
          <p:nvSpPr>
            <p:cNvPr id="7393" name="Text Box 225"/>
            <p:cNvSpPr txBox="1">
              <a:spLocks noChangeArrowheads="1"/>
            </p:cNvSpPr>
            <p:nvPr/>
          </p:nvSpPr>
          <p:spPr bwMode="auto">
            <a:xfrm>
              <a:off x="1104" y="3312"/>
              <a:ext cx="34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Rounded MT Bold" pitchFamily="34" charset="0"/>
                </a:rPr>
                <a:t>O</a:t>
              </a:r>
              <a:endParaRPr lang="pt-BR" sz="2400" b="1">
                <a:latin typeface="Arial Rounded MT Bold" pitchFamily="34" charset="0"/>
              </a:endParaRPr>
            </a:p>
          </p:txBody>
        </p:sp>
        <p:sp>
          <p:nvSpPr>
            <p:cNvPr id="7394" name="Text Box 226"/>
            <p:cNvSpPr txBox="1">
              <a:spLocks noChangeArrowheads="1"/>
            </p:cNvSpPr>
            <p:nvPr/>
          </p:nvSpPr>
          <p:spPr bwMode="auto">
            <a:xfrm>
              <a:off x="948" y="3168"/>
              <a:ext cx="24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4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delaide" pitchFamily="34" charset="0"/>
                </a:rPr>
                <a:t>*</a:t>
              </a:r>
            </a:p>
          </p:txBody>
        </p:sp>
      </p:grpSp>
      <p:grpSp>
        <p:nvGrpSpPr>
          <p:cNvPr id="13" name="Group 227"/>
          <p:cNvGrpSpPr>
            <a:grpSpLocks/>
          </p:cNvGrpSpPr>
          <p:nvPr/>
        </p:nvGrpSpPr>
        <p:grpSpPr bwMode="auto">
          <a:xfrm>
            <a:off x="3657600" y="2552700"/>
            <a:ext cx="933450" cy="808038"/>
            <a:chOff x="948" y="3168"/>
            <a:chExt cx="502" cy="509"/>
          </a:xfrm>
        </p:grpSpPr>
        <p:sp>
          <p:nvSpPr>
            <p:cNvPr id="7396" name="Text Box 228"/>
            <p:cNvSpPr txBox="1">
              <a:spLocks noChangeArrowheads="1"/>
            </p:cNvSpPr>
            <p:nvPr/>
          </p:nvSpPr>
          <p:spPr bwMode="auto">
            <a:xfrm>
              <a:off x="1104" y="3312"/>
              <a:ext cx="34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Rounded MT Bold" pitchFamily="34" charset="0"/>
                </a:rPr>
                <a:t>O’</a:t>
              </a:r>
              <a:endParaRPr lang="pt-BR" sz="2400" b="1">
                <a:latin typeface="Arial Rounded MT Bold" pitchFamily="34" charset="0"/>
              </a:endParaRPr>
            </a:p>
          </p:txBody>
        </p:sp>
        <p:sp>
          <p:nvSpPr>
            <p:cNvPr id="7397" name="Text Box 229"/>
            <p:cNvSpPr txBox="1">
              <a:spLocks noChangeArrowheads="1"/>
            </p:cNvSpPr>
            <p:nvPr/>
          </p:nvSpPr>
          <p:spPr bwMode="auto">
            <a:xfrm>
              <a:off x="948" y="3168"/>
              <a:ext cx="20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4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delaide" pitchFamily="34" charset="0"/>
                </a:rPr>
                <a:t>*</a:t>
              </a:r>
            </a:p>
          </p:txBody>
        </p:sp>
      </p:grpSp>
      <p:grpSp>
        <p:nvGrpSpPr>
          <p:cNvPr id="14" name="Group 230"/>
          <p:cNvGrpSpPr>
            <a:grpSpLocks/>
          </p:cNvGrpSpPr>
          <p:nvPr/>
        </p:nvGrpSpPr>
        <p:grpSpPr bwMode="auto">
          <a:xfrm>
            <a:off x="1276350" y="2133600"/>
            <a:ext cx="400050" cy="2514600"/>
            <a:chOff x="876" y="1344"/>
            <a:chExt cx="252" cy="1584"/>
          </a:xfrm>
        </p:grpSpPr>
        <p:sp>
          <p:nvSpPr>
            <p:cNvPr id="9240" name="Line 231"/>
            <p:cNvSpPr>
              <a:spLocks noChangeShapeType="1"/>
            </p:cNvSpPr>
            <p:nvPr/>
          </p:nvSpPr>
          <p:spPr bwMode="auto">
            <a:xfrm>
              <a:off x="1008" y="1344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41" name="Line 232"/>
            <p:cNvSpPr>
              <a:spLocks noChangeShapeType="1"/>
            </p:cNvSpPr>
            <p:nvPr/>
          </p:nvSpPr>
          <p:spPr bwMode="auto">
            <a:xfrm>
              <a:off x="876" y="29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42" name="Line 233"/>
            <p:cNvSpPr>
              <a:spLocks noChangeShapeType="1"/>
            </p:cNvSpPr>
            <p:nvPr/>
          </p:nvSpPr>
          <p:spPr bwMode="auto">
            <a:xfrm>
              <a:off x="888" y="134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7402" name="Text Box 234"/>
          <p:cNvSpPr txBox="1">
            <a:spLocks noChangeArrowheads="1"/>
          </p:cNvSpPr>
          <p:nvPr/>
        </p:nvSpPr>
        <p:spPr bwMode="auto">
          <a:xfrm>
            <a:off x="1547813" y="2997200"/>
            <a:ext cx="4302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h</a:t>
            </a:r>
          </a:p>
        </p:txBody>
      </p:sp>
      <p:sp>
        <p:nvSpPr>
          <p:cNvPr id="7403" name="Line 235"/>
          <p:cNvSpPr>
            <a:spLocks noChangeShapeType="1"/>
          </p:cNvSpPr>
          <p:nvPr/>
        </p:nvSpPr>
        <p:spPr bwMode="auto">
          <a:xfrm>
            <a:off x="3829050" y="1676400"/>
            <a:ext cx="0" cy="449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404" name="Text Box 236"/>
          <p:cNvSpPr txBox="1">
            <a:spLocks noChangeArrowheads="1"/>
          </p:cNvSpPr>
          <p:nvPr/>
        </p:nvSpPr>
        <p:spPr bwMode="auto">
          <a:xfrm>
            <a:off x="6096000" y="3048000"/>
            <a:ext cx="2819400" cy="92392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 ABCD</a:t>
            </a:r>
          </a:p>
          <a:p>
            <a:pPr algn="ctr">
              <a:defRPr/>
            </a:pP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é um quadrado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Wingdings" pitchFamily="2" charset="2"/>
              </a:rPr>
              <a:t> cilindro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Wingdings" pitchFamily="2" charset="2"/>
              </a:rPr>
              <a:t>equilátero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7405" name="Text Box 237"/>
          <p:cNvSpPr txBox="1">
            <a:spLocks noChangeArrowheads="1"/>
          </p:cNvSpPr>
          <p:nvPr/>
        </p:nvSpPr>
        <p:spPr bwMode="auto">
          <a:xfrm>
            <a:off x="468313" y="5734050"/>
            <a:ext cx="8382000" cy="100647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3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Cilindro </a:t>
            </a:r>
            <a:r>
              <a:rPr lang="pt-BR" sz="3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equilátero </a:t>
            </a:r>
            <a:r>
              <a:rPr lang="pt-BR" sz="3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é o cilindro reto em  que</a:t>
            </a:r>
          </a:p>
          <a:p>
            <a:pPr>
              <a:defRPr/>
            </a:pPr>
            <a:r>
              <a:rPr lang="pt-BR" sz="3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                                  h = 2R</a:t>
            </a:r>
            <a:endParaRPr lang="pt-BR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7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7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75"/>
                                        <p:tgtEl>
                                          <p:spTgt spid="7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75"/>
                            </p:stCondLst>
                            <p:childTnLst>
                              <p:par>
                                <p:cTn id="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75"/>
                            </p:stCondLst>
                            <p:childTnLst>
                              <p:par>
                                <p:cTn id="7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75" fill="hold"/>
                                        <p:tgtEl>
                                          <p:spTgt spid="7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" fill="hold"/>
                                        <p:tgtEl>
                                          <p:spTgt spid="7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" fill="hold"/>
                                        <p:tgtEl>
                                          <p:spTgt spid="7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" fill="hold"/>
                                        <p:tgtEl>
                                          <p:spTgt spid="7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8" grpId="0" autoUpdateAnimBg="0"/>
      <p:bldP spid="7333" grpId="0" animBg="1"/>
      <p:bldP spid="7377" grpId="0" animBg="1" autoUpdateAnimBg="0"/>
      <p:bldP spid="7378" grpId="0" animBg="1" autoUpdateAnimBg="0"/>
      <p:bldP spid="7402" grpId="0" build="p" autoUpdateAnimBg="0" advAuto="0"/>
      <p:bldP spid="7403" grpId="0" animBg="1"/>
      <p:bldP spid="7404" grpId="0" animBg="1" autoUpdateAnimBg="0"/>
      <p:bldP spid="740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10243" name="Group 26"/>
          <p:cNvGrpSpPr>
            <a:grpSpLocks/>
          </p:cNvGrpSpPr>
          <p:nvPr/>
        </p:nvGrpSpPr>
        <p:grpSpPr bwMode="auto">
          <a:xfrm>
            <a:off x="0" y="0"/>
            <a:ext cx="3933825" cy="5143500"/>
            <a:chOff x="0" y="0"/>
            <a:chExt cx="2478" cy="3240"/>
          </a:xfrm>
        </p:grpSpPr>
        <p:sp>
          <p:nvSpPr>
            <p:cNvPr id="10245" name="Rectangle 24"/>
            <p:cNvSpPr>
              <a:spLocks noChangeArrowheads="1"/>
            </p:cNvSpPr>
            <p:nvPr/>
          </p:nvSpPr>
          <p:spPr bwMode="auto">
            <a:xfrm>
              <a:off x="2208" y="1620"/>
              <a:ext cx="240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46" name="Rectangle 18"/>
            <p:cNvSpPr>
              <a:spLocks noChangeArrowheads="1"/>
            </p:cNvSpPr>
            <p:nvPr/>
          </p:nvSpPr>
          <p:spPr bwMode="auto">
            <a:xfrm>
              <a:off x="582" y="1590"/>
              <a:ext cx="1632" cy="1440"/>
            </a:xfrm>
            <a:prstGeom prst="rect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9A993"/>
                </a:gs>
              </a:gsLst>
              <a:lin ang="189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47" name="Arc 13"/>
            <p:cNvSpPr>
              <a:spLocks/>
            </p:cNvSpPr>
            <p:nvPr/>
          </p:nvSpPr>
          <p:spPr bwMode="auto">
            <a:xfrm flipV="1">
              <a:off x="577" y="2797"/>
              <a:ext cx="1631" cy="342"/>
            </a:xfrm>
            <a:custGeom>
              <a:avLst/>
              <a:gdLst>
                <a:gd name="T0" fmla="*/ 0 w 43200"/>
                <a:gd name="T1" fmla="*/ 0 h 34271"/>
                <a:gd name="T2" fmla="*/ 0 w 43200"/>
                <a:gd name="T3" fmla="*/ 0 h 34271"/>
                <a:gd name="T4" fmla="*/ 0 w 43200"/>
                <a:gd name="T5" fmla="*/ 0 h 34271"/>
                <a:gd name="T6" fmla="*/ 0 60000 65536"/>
                <a:gd name="T7" fmla="*/ 0 60000 65536"/>
                <a:gd name="T8" fmla="*/ 0 60000 65536"/>
                <a:gd name="T9" fmla="*/ 0 w 43200"/>
                <a:gd name="T10" fmla="*/ 0 h 34271"/>
                <a:gd name="T11" fmla="*/ 43200 w 43200"/>
                <a:gd name="T12" fmla="*/ 34271 h 34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4271" fill="none" extrusionOk="0">
                  <a:moveTo>
                    <a:pt x="39093" y="-1"/>
                  </a:moveTo>
                  <a:cubicBezTo>
                    <a:pt x="41762" y="3685"/>
                    <a:pt x="43200" y="8120"/>
                    <a:pt x="43200" y="12671"/>
                  </a:cubicBezTo>
                  <a:cubicBezTo>
                    <a:pt x="43200" y="24600"/>
                    <a:pt x="33529" y="34271"/>
                    <a:pt x="21600" y="34271"/>
                  </a:cubicBezTo>
                  <a:cubicBezTo>
                    <a:pt x="9690" y="34271"/>
                    <a:pt x="27" y="24630"/>
                    <a:pt x="0" y="12720"/>
                  </a:cubicBezTo>
                </a:path>
                <a:path w="43200" h="34271" stroke="0" extrusionOk="0">
                  <a:moveTo>
                    <a:pt x="39093" y="-1"/>
                  </a:moveTo>
                  <a:cubicBezTo>
                    <a:pt x="41762" y="3685"/>
                    <a:pt x="43200" y="8120"/>
                    <a:pt x="43200" y="12671"/>
                  </a:cubicBezTo>
                  <a:cubicBezTo>
                    <a:pt x="43200" y="24600"/>
                    <a:pt x="33529" y="34271"/>
                    <a:pt x="21600" y="34271"/>
                  </a:cubicBezTo>
                  <a:cubicBezTo>
                    <a:pt x="9690" y="34271"/>
                    <a:pt x="27" y="24630"/>
                    <a:pt x="0" y="12720"/>
                  </a:cubicBezTo>
                  <a:lnTo>
                    <a:pt x="21600" y="12671"/>
                  </a:lnTo>
                  <a:close/>
                </a:path>
              </a:pathLst>
            </a:custGeom>
            <a:gradFill rotWithShape="0">
              <a:gsLst>
                <a:gs pos="0">
                  <a:srgbClr val="CC3300"/>
                </a:gs>
                <a:gs pos="100000">
                  <a:srgbClr val="DE7D5C"/>
                </a:gs>
              </a:gsLst>
              <a:path path="rect">
                <a:fillToRect l="100000" b="100000"/>
              </a:path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48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10249" name="Text Box 3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10250" name="Line 14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51" name="Text Box 15"/>
            <p:cNvSpPr txBox="1">
              <a:spLocks noChangeArrowheads="1"/>
            </p:cNvSpPr>
            <p:nvPr/>
          </p:nvSpPr>
          <p:spPr bwMode="auto">
            <a:xfrm>
              <a:off x="1584" y="295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10252" name="Text Box 16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10253" name="Text Box 17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10254" name="Rectangle 22"/>
            <p:cNvSpPr>
              <a:spLocks noChangeArrowheads="1"/>
            </p:cNvSpPr>
            <p:nvPr/>
          </p:nvSpPr>
          <p:spPr bwMode="auto">
            <a:xfrm>
              <a:off x="1458" y="1728"/>
              <a:ext cx="576" cy="142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55" name="Rectangle 7"/>
            <p:cNvSpPr>
              <a:spLocks noChangeArrowheads="1"/>
            </p:cNvSpPr>
            <p:nvPr/>
          </p:nvSpPr>
          <p:spPr bwMode="auto">
            <a:xfrm>
              <a:off x="588" y="1590"/>
              <a:ext cx="1440" cy="1440"/>
            </a:xfrm>
            <a:prstGeom prst="rect">
              <a:avLst/>
            </a:prstGeom>
            <a:solidFill>
              <a:srgbClr val="CC33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56" name="Arc 12"/>
            <p:cNvSpPr>
              <a:spLocks/>
            </p:cNvSpPr>
            <p:nvPr/>
          </p:nvSpPr>
          <p:spPr bwMode="auto">
            <a:xfrm>
              <a:off x="595" y="3021"/>
              <a:ext cx="1451" cy="215"/>
            </a:xfrm>
            <a:custGeom>
              <a:avLst/>
              <a:gdLst>
                <a:gd name="T0" fmla="*/ 0 w 38429"/>
                <a:gd name="T1" fmla="*/ 0 h 21600"/>
                <a:gd name="T2" fmla="*/ 0 w 38429"/>
                <a:gd name="T3" fmla="*/ 0 h 21600"/>
                <a:gd name="T4" fmla="*/ 0 w 3842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429"/>
                <a:gd name="T10" fmla="*/ 0 h 21600"/>
                <a:gd name="T11" fmla="*/ 38429 w 3842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29" h="21600" fill="none" extrusionOk="0">
                  <a:moveTo>
                    <a:pt x="38429" y="13540"/>
                  </a:moveTo>
                  <a:cubicBezTo>
                    <a:pt x="34329" y="18636"/>
                    <a:pt x="28140" y="21599"/>
                    <a:pt x="21600" y="21600"/>
                  </a:cubicBezTo>
                  <a:cubicBezTo>
                    <a:pt x="9690" y="21600"/>
                    <a:pt x="27" y="11959"/>
                    <a:pt x="0" y="49"/>
                  </a:cubicBezTo>
                </a:path>
                <a:path w="38429" h="21600" stroke="0" extrusionOk="0">
                  <a:moveTo>
                    <a:pt x="38429" y="13540"/>
                  </a:moveTo>
                  <a:cubicBezTo>
                    <a:pt x="34329" y="18636"/>
                    <a:pt x="28140" y="21599"/>
                    <a:pt x="21600" y="21600"/>
                  </a:cubicBezTo>
                  <a:cubicBezTo>
                    <a:pt x="9690" y="21600"/>
                    <a:pt x="27" y="11959"/>
                    <a:pt x="0" y="4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CC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0257" name="Group 8"/>
            <p:cNvGrpSpPr>
              <a:grpSpLocks/>
            </p:cNvGrpSpPr>
            <p:nvPr/>
          </p:nvGrpSpPr>
          <p:grpSpPr bwMode="auto">
            <a:xfrm>
              <a:off x="576" y="1392"/>
              <a:ext cx="1632" cy="428"/>
              <a:chOff x="1013" y="1434"/>
              <a:chExt cx="1632" cy="428"/>
            </a:xfrm>
          </p:grpSpPr>
          <p:sp>
            <p:nvSpPr>
              <p:cNvPr id="75785" name="Arc 9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75786" name="Arc 10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</p:grpSp>
      <p:sp>
        <p:nvSpPr>
          <p:cNvPr id="10244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cilindro</a:t>
            </a:r>
            <a:r>
              <a:rPr 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1481</Words>
  <Application>Microsoft Office PowerPoint</Application>
  <PresentationFormat>Apresentação na tela (4:3)</PresentationFormat>
  <Paragraphs>345</Paragraphs>
  <Slides>40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52" baseType="lpstr">
      <vt:lpstr>Calibri</vt:lpstr>
      <vt:lpstr>Arial</vt:lpstr>
      <vt:lpstr>Microsoft YaHei</vt:lpstr>
      <vt:lpstr>Mangal</vt:lpstr>
      <vt:lpstr>Arial Unicode MS</vt:lpstr>
      <vt:lpstr>Tahoma</vt:lpstr>
      <vt:lpstr>Times New Roman</vt:lpstr>
      <vt:lpstr>Symbol</vt:lpstr>
      <vt:lpstr>Arial Rounded MT Bold</vt:lpstr>
      <vt:lpstr>Adelaide</vt:lpstr>
      <vt:lpstr>Wingdings</vt:lpstr>
      <vt:lpstr>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Positivo Master</cp:lastModifiedBy>
  <cp:revision>179</cp:revision>
  <dcterms:created xsi:type="dcterms:W3CDTF">2015-04-17T15:03:36Z</dcterms:created>
  <dcterms:modified xsi:type="dcterms:W3CDTF">2015-10-06T14:22:45Z</dcterms:modified>
</cp:coreProperties>
</file>