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6" r:id="rId3"/>
    <p:sldId id="307" r:id="rId4"/>
    <p:sldId id="303" r:id="rId5"/>
    <p:sldId id="290" r:id="rId6"/>
    <p:sldId id="308" r:id="rId7"/>
    <p:sldId id="309" r:id="rId8"/>
    <p:sldId id="310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285" r:id="rId31"/>
    <p:sldId id="259" r:id="rId32"/>
    <p:sldId id="352" r:id="rId33"/>
    <p:sldId id="353" r:id="rId34"/>
    <p:sldId id="354" r:id="rId35"/>
    <p:sldId id="291" r:id="rId36"/>
    <p:sldId id="292" r:id="rId37"/>
    <p:sldId id="294" r:id="rId38"/>
    <p:sldId id="293" r:id="rId39"/>
    <p:sldId id="282" r:id="rId40"/>
    <p:sldId id="281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0E146"/>
    <a:srgbClr val="090EDD"/>
    <a:srgbClr val="5C732F"/>
    <a:srgbClr val="68605C"/>
    <a:srgbClr val="004D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C1FDDF-7C54-4A61-998B-3387A77A4BA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C1799AB5-44BB-47BB-800E-DBB316661273}">
      <dgm:prSet phldrT="[Texto]"/>
      <dgm:spPr/>
      <dgm:t>
        <a:bodyPr/>
        <a:lstStyle/>
        <a:p>
          <a:r>
            <a:rPr lang="pt-BR" b="1" dirty="0" smtClean="0"/>
            <a:t>RETO</a:t>
          </a:r>
          <a:endParaRPr lang="pt-BR" b="1" dirty="0"/>
        </a:p>
      </dgm:t>
    </dgm:pt>
    <dgm:pt modelId="{E29FD372-8269-4138-90AB-19B6EB193D66}" type="parTrans" cxnId="{0136168A-EDFD-4326-8601-163D281C5148}">
      <dgm:prSet/>
      <dgm:spPr/>
      <dgm:t>
        <a:bodyPr/>
        <a:lstStyle/>
        <a:p>
          <a:endParaRPr lang="pt-BR"/>
        </a:p>
      </dgm:t>
    </dgm:pt>
    <dgm:pt modelId="{4E6167F4-79E2-493C-BF28-622A1207B814}" type="sibTrans" cxnId="{0136168A-EDFD-4326-8601-163D281C5148}">
      <dgm:prSet/>
      <dgm:spPr/>
      <dgm:t>
        <a:bodyPr/>
        <a:lstStyle/>
        <a:p>
          <a:endParaRPr lang="pt-BR"/>
        </a:p>
      </dgm:t>
    </dgm:pt>
    <dgm:pt modelId="{1CA208AA-7383-41C2-A9C5-209CEBF4E484}">
      <dgm:prSet phldrT="[Texto]"/>
      <dgm:spPr/>
      <dgm:t>
        <a:bodyPr/>
        <a:lstStyle/>
        <a:p>
          <a:pPr algn="just"/>
          <a:r>
            <a:rPr lang="pt-BR" b="0" i="0" u="none" dirty="0" smtClean="0"/>
            <a:t> </a:t>
          </a:r>
          <a:r>
            <a:rPr lang="pt-BR" b="1" i="0" u="none" dirty="0" smtClean="0"/>
            <a:t>cone é dito reto quando a sua base é um círculo e a reta que liga o vértice superior ao centro da circunferência da sua base (isto é, o seu eixo) é perpendicular ao plano da base. </a:t>
          </a:r>
          <a:endParaRPr lang="pt-BR" b="1" u="none" dirty="0"/>
        </a:p>
      </dgm:t>
    </dgm:pt>
    <dgm:pt modelId="{4CD541C7-DB29-4C90-895F-539231C33188}" type="parTrans" cxnId="{4DD7C5F1-C7C5-4720-B004-DF0A4485D806}">
      <dgm:prSet/>
      <dgm:spPr/>
      <dgm:t>
        <a:bodyPr/>
        <a:lstStyle/>
        <a:p>
          <a:endParaRPr lang="pt-BR"/>
        </a:p>
      </dgm:t>
    </dgm:pt>
    <dgm:pt modelId="{78F0D430-71C6-4929-BAA7-D0DC14BDC1A2}" type="sibTrans" cxnId="{4DD7C5F1-C7C5-4720-B004-DF0A4485D806}">
      <dgm:prSet/>
      <dgm:spPr/>
      <dgm:t>
        <a:bodyPr/>
        <a:lstStyle/>
        <a:p>
          <a:endParaRPr lang="pt-BR"/>
        </a:p>
      </dgm:t>
    </dgm:pt>
    <dgm:pt modelId="{A5884167-B401-42A0-8929-E76D943D0CEE}">
      <dgm:prSet phldrT="[Texto]"/>
      <dgm:spPr/>
      <dgm:t>
        <a:bodyPr/>
        <a:lstStyle/>
        <a:p>
          <a:pPr algn="just"/>
          <a:r>
            <a:rPr lang="pt-BR" b="1" i="0" dirty="0" smtClean="0"/>
            <a:t>Denomina-se oblíquo quando não é um cone reto, ou seja, quando o eixo não é perpendicular ao plano da base.</a:t>
          </a:r>
          <a:endParaRPr lang="pt-BR" b="1" dirty="0"/>
        </a:p>
      </dgm:t>
    </dgm:pt>
    <dgm:pt modelId="{5C50F5F1-10CC-4F75-BECB-FBC9D3339817}" type="parTrans" cxnId="{1FC82167-9006-410D-8E20-F451D92D79B0}">
      <dgm:prSet/>
      <dgm:spPr/>
      <dgm:t>
        <a:bodyPr/>
        <a:lstStyle/>
        <a:p>
          <a:endParaRPr lang="pt-BR"/>
        </a:p>
      </dgm:t>
    </dgm:pt>
    <dgm:pt modelId="{282D16A7-709B-4F58-B7F0-F740141AF185}" type="sibTrans" cxnId="{1FC82167-9006-410D-8E20-F451D92D79B0}">
      <dgm:prSet/>
      <dgm:spPr/>
      <dgm:t>
        <a:bodyPr/>
        <a:lstStyle/>
        <a:p>
          <a:endParaRPr lang="pt-BR"/>
        </a:p>
      </dgm:t>
    </dgm:pt>
    <dgm:pt modelId="{82EF86D0-B5E7-4FA3-BE03-0D4B2E38D0DB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b="1" dirty="0" smtClean="0"/>
            <a:t>OBLÍQUO</a:t>
          </a:r>
          <a:endParaRPr lang="pt-BR" b="1" dirty="0"/>
        </a:p>
      </dgm:t>
    </dgm:pt>
    <dgm:pt modelId="{C7C27623-33D9-46DF-9CD3-982D7EC21812}" type="sibTrans" cxnId="{15E3B6E8-7668-4BD0-AE6B-C113B096E0E6}">
      <dgm:prSet/>
      <dgm:spPr/>
      <dgm:t>
        <a:bodyPr/>
        <a:lstStyle/>
        <a:p>
          <a:endParaRPr lang="pt-BR"/>
        </a:p>
      </dgm:t>
    </dgm:pt>
    <dgm:pt modelId="{7A392E34-C71D-4F94-BCF4-A820B98A52A9}" type="parTrans" cxnId="{15E3B6E8-7668-4BD0-AE6B-C113B096E0E6}">
      <dgm:prSet/>
      <dgm:spPr/>
      <dgm:t>
        <a:bodyPr/>
        <a:lstStyle/>
        <a:p>
          <a:endParaRPr lang="pt-BR"/>
        </a:p>
      </dgm:t>
    </dgm:pt>
    <dgm:pt modelId="{624AF77D-5AF1-43BC-8F51-C5F5333AA441}" type="pres">
      <dgm:prSet presAssocID="{A9C1FDDF-7C54-4A61-998B-3387A77A4B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C54845F-E8C0-4036-9747-1D48909AED82}" type="pres">
      <dgm:prSet presAssocID="{C1799AB5-44BB-47BB-800E-DBB316661273}" presName="composite" presStyleCnt="0"/>
      <dgm:spPr/>
    </dgm:pt>
    <dgm:pt modelId="{CA6CEF40-BBBF-480D-8754-4357D28A049B}" type="pres">
      <dgm:prSet presAssocID="{C1799AB5-44BB-47BB-800E-DBB31666127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4FAD55-68ED-4CFB-9BA4-66396038BE0D}" type="pres">
      <dgm:prSet presAssocID="{C1799AB5-44BB-47BB-800E-DBB31666127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0004AA-452C-494E-B97F-9AFBC851BEB9}" type="pres">
      <dgm:prSet presAssocID="{4E6167F4-79E2-493C-BF28-622A1207B814}" presName="space" presStyleCnt="0"/>
      <dgm:spPr/>
    </dgm:pt>
    <dgm:pt modelId="{4E861C84-3613-42BE-9A68-9A312ABB3A92}" type="pres">
      <dgm:prSet presAssocID="{82EF86D0-B5E7-4FA3-BE03-0D4B2E38D0DB}" presName="composite" presStyleCnt="0"/>
      <dgm:spPr/>
    </dgm:pt>
    <dgm:pt modelId="{D6894A71-D9F8-42C4-8D4A-2F429530BB99}" type="pres">
      <dgm:prSet presAssocID="{82EF86D0-B5E7-4FA3-BE03-0D4B2E38D0D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36DB49-B847-49C3-AD67-F418BAA56554}" type="pres">
      <dgm:prSet presAssocID="{82EF86D0-B5E7-4FA3-BE03-0D4B2E38D0D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90A3AD3-6E82-4291-9BAB-5FAE2CDAB524}" type="presOf" srcId="{82EF86D0-B5E7-4FA3-BE03-0D4B2E38D0DB}" destId="{D6894A71-D9F8-42C4-8D4A-2F429530BB99}" srcOrd="0" destOrd="0" presId="urn:microsoft.com/office/officeart/2005/8/layout/hList1"/>
    <dgm:cxn modelId="{0136168A-EDFD-4326-8601-163D281C5148}" srcId="{A9C1FDDF-7C54-4A61-998B-3387A77A4BAF}" destId="{C1799AB5-44BB-47BB-800E-DBB316661273}" srcOrd="0" destOrd="0" parTransId="{E29FD372-8269-4138-90AB-19B6EB193D66}" sibTransId="{4E6167F4-79E2-493C-BF28-622A1207B814}"/>
    <dgm:cxn modelId="{BBC0B8DC-B57F-48BA-A0DE-D262F27A9417}" type="presOf" srcId="{1CA208AA-7383-41C2-A9C5-209CEBF4E484}" destId="{414FAD55-68ED-4CFB-9BA4-66396038BE0D}" srcOrd="0" destOrd="0" presId="urn:microsoft.com/office/officeart/2005/8/layout/hList1"/>
    <dgm:cxn modelId="{15E3B6E8-7668-4BD0-AE6B-C113B096E0E6}" srcId="{A9C1FDDF-7C54-4A61-998B-3387A77A4BAF}" destId="{82EF86D0-B5E7-4FA3-BE03-0D4B2E38D0DB}" srcOrd="1" destOrd="0" parTransId="{7A392E34-C71D-4F94-BCF4-A820B98A52A9}" sibTransId="{C7C27623-33D9-46DF-9CD3-982D7EC21812}"/>
    <dgm:cxn modelId="{1FC82167-9006-410D-8E20-F451D92D79B0}" srcId="{82EF86D0-B5E7-4FA3-BE03-0D4B2E38D0DB}" destId="{A5884167-B401-42A0-8929-E76D943D0CEE}" srcOrd="0" destOrd="0" parTransId="{5C50F5F1-10CC-4F75-BECB-FBC9D3339817}" sibTransId="{282D16A7-709B-4F58-B7F0-F740141AF185}"/>
    <dgm:cxn modelId="{BD61083D-6E0D-476B-9F61-D974288A13C0}" type="presOf" srcId="{C1799AB5-44BB-47BB-800E-DBB316661273}" destId="{CA6CEF40-BBBF-480D-8754-4357D28A049B}" srcOrd="0" destOrd="0" presId="urn:microsoft.com/office/officeart/2005/8/layout/hList1"/>
    <dgm:cxn modelId="{7A1DC3C5-6442-4C13-9F42-1595AF0581E4}" type="presOf" srcId="{A5884167-B401-42A0-8929-E76D943D0CEE}" destId="{6F36DB49-B847-49C3-AD67-F418BAA56554}" srcOrd="0" destOrd="0" presId="urn:microsoft.com/office/officeart/2005/8/layout/hList1"/>
    <dgm:cxn modelId="{4DD7C5F1-C7C5-4720-B004-DF0A4485D806}" srcId="{C1799AB5-44BB-47BB-800E-DBB316661273}" destId="{1CA208AA-7383-41C2-A9C5-209CEBF4E484}" srcOrd="0" destOrd="0" parTransId="{4CD541C7-DB29-4C90-895F-539231C33188}" sibTransId="{78F0D430-71C6-4929-BAA7-D0DC14BDC1A2}"/>
    <dgm:cxn modelId="{9F7A56D1-F284-4679-9420-3604A31B0CF9}" type="presOf" srcId="{A9C1FDDF-7C54-4A61-998B-3387A77A4BAF}" destId="{624AF77D-5AF1-43BC-8F51-C5F5333AA441}" srcOrd="0" destOrd="0" presId="urn:microsoft.com/office/officeart/2005/8/layout/hList1"/>
    <dgm:cxn modelId="{5D5FFA59-0A1F-48D1-8164-88FB0EDA2126}" type="presParOf" srcId="{624AF77D-5AF1-43BC-8F51-C5F5333AA441}" destId="{5C54845F-E8C0-4036-9747-1D48909AED82}" srcOrd="0" destOrd="0" presId="urn:microsoft.com/office/officeart/2005/8/layout/hList1"/>
    <dgm:cxn modelId="{9F3DD89E-6F2C-4881-A314-C3721533AC28}" type="presParOf" srcId="{5C54845F-E8C0-4036-9747-1D48909AED82}" destId="{CA6CEF40-BBBF-480D-8754-4357D28A049B}" srcOrd="0" destOrd="0" presId="urn:microsoft.com/office/officeart/2005/8/layout/hList1"/>
    <dgm:cxn modelId="{565A3303-D5DA-4678-A942-96DA1613B927}" type="presParOf" srcId="{5C54845F-E8C0-4036-9747-1D48909AED82}" destId="{414FAD55-68ED-4CFB-9BA4-66396038BE0D}" srcOrd="1" destOrd="0" presId="urn:microsoft.com/office/officeart/2005/8/layout/hList1"/>
    <dgm:cxn modelId="{D4196498-67F8-4EB0-86F5-909DA0E3DDF9}" type="presParOf" srcId="{624AF77D-5AF1-43BC-8F51-C5F5333AA441}" destId="{6A0004AA-452C-494E-B97F-9AFBC851BEB9}" srcOrd="1" destOrd="0" presId="urn:microsoft.com/office/officeart/2005/8/layout/hList1"/>
    <dgm:cxn modelId="{93CA8926-A224-4783-B82F-101C9CC0A800}" type="presParOf" srcId="{624AF77D-5AF1-43BC-8F51-C5F5333AA441}" destId="{4E861C84-3613-42BE-9A68-9A312ABB3A92}" srcOrd="2" destOrd="0" presId="urn:microsoft.com/office/officeart/2005/8/layout/hList1"/>
    <dgm:cxn modelId="{8F9FF38D-AE1B-4C8B-A593-85DBBE40E519}" type="presParOf" srcId="{4E861C84-3613-42BE-9A68-9A312ABB3A92}" destId="{D6894A71-D9F8-42C4-8D4A-2F429530BB99}" srcOrd="0" destOrd="0" presId="urn:microsoft.com/office/officeart/2005/8/layout/hList1"/>
    <dgm:cxn modelId="{7DDADFD3-9A19-4D3F-AB14-E01394434525}" type="presParOf" srcId="{4E861C84-3613-42BE-9A68-9A312ABB3A92}" destId="{6F36DB49-B847-49C3-AD67-F418BAA56554}" srcOrd="1" destOrd="0" presId="urn:microsoft.com/office/officeart/2005/8/layout/hList1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1CA63385-F2CB-43A2-AA43-01138E49F10A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3011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4035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F4101-F3FB-4176-B007-03515FBDB7A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8C0B3-1B15-435F-822D-816D4A37BCA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E0904-D743-442F-8343-414D73C4AA9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C2BB-6D1E-42BF-A525-C49F43EFD51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9DE74-09EA-4E8E-9DC8-9BA7E1CCB63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77FF6-9145-4918-BBBA-6613DD210FD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B75A9-39C8-42DA-BB55-B937651B247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E7A32-F264-47C1-BEE6-00D29E68E15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E29AC-265D-4618-860B-1B0C47D14C9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5FEAD-F398-4D97-81E7-429B1EEFEB8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7A32-E614-48FB-AFFD-59E9B82FA52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3075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7BC80D54-72B8-4D0F-A3AB-F69A65DD3D1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broffice.org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6"/>
          <p:cNvSpPr>
            <a:spLocks/>
          </p:cNvSpPr>
          <p:nvPr/>
        </p:nvSpPr>
        <p:spPr bwMode="auto">
          <a:xfrm>
            <a:off x="1835150" y="4292600"/>
            <a:ext cx="6302375" cy="221817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 sz="4000" dirty="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</a:t>
            </a:r>
            <a:endParaRPr lang="pt-BR" altLang="pt-BR" sz="4000" i="1" dirty="0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4032250" y="1166813"/>
            <a:ext cx="5292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defRPr/>
            </a:pPr>
            <a:r>
              <a:rPr lang="pt-BR" sz="2400" dirty="0">
                <a:latin typeface="+mn-lt"/>
              </a:rPr>
              <a:t>O </a:t>
            </a:r>
            <a:r>
              <a:rPr lang="pt-BR" sz="2400" b="1" dirty="0">
                <a:latin typeface="Symbol" pitchFamily="18" charset="2"/>
              </a:rPr>
              <a:t>D</a:t>
            </a:r>
            <a:r>
              <a:rPr lang="pt-BR" sz="2400" dirty="0">
                <a:latin typeface="+mn-lt"/>
              </a:rPr>
              <a:t>VBA é a seção meridiana do cone.</a:t>
            </a:r>
            <a:endParaRPr lang="pt-BR" sz="2400" u="sng" dirty="0">
              <a:latin typeface="+mn-lt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635125" y="1752600"/>
            <a:ext cx="4121150" cy="4108450"/>
            <a:chOff x="1030" y="1104"/>
            <a:chExt cx="2596" cy="2588"/>
          </a:xfrm>
        </p:grpSpPr>
        <p:sp>
          <p:nvSpPr>
            <p:cNvPr id="13351" name="AutoShape 48"/>
            <p:cNvSpPr>
              <a:spLocks noChangeArrowheads="1"/>
            </p:cNvSpPr>
            <p:nvPr/>
          </p:nvSpPr>
          <p:spPr bwMode="auto">
            <a:xfrm>
              <a:off x="1056" y="1104"/>
              <a:ext cx="2544" cy="220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66FF"/>
                </a:gs>
                <a:gs pos="100000">
                  <a:srgbClr val="CCCC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52" name="Arc 47"/>
            <p:cNvSpPr>
              <a:spLocks/>
            </p:cNvSpPr>
            <p:nvPr/>
          </p:nvSpPr>
          <p:spPr bwMode="auto">
            <a:xfrm flipV="1">
              <a:off x="1030" y="3005"/>
              <a:ext cx="2592" cy="68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6203" y="37514"/>
                  </a:moveTo>
                  <a:cubicBezTo>
                    <a:pt x="32219" y="41171"/>
                    <a:pt x="27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574"/>
                    <a:pt x="40725" y="33282"/>
                    <a:pt x="36364" y="37366"/>
                  </a:cubicBezTo>
                </a:path>
                <a:path w="43200" h="43200" stroke="0" extrusionOk="0">
                  <a:moveTo>
                    <a:pt x="36203" y="37514"/>
                  </a:moveTo>
                  <a:cubicBezTo>
                    <a:pt x="32219" y="41171"/>
                    <a:pt x="27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574"/>
                    <a:pt x="40725" y="33282"/>
                    <a:pt x="36364" y="37366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CCCCFF"/>
                </a:gs>
                <a:gs pos="50000">
                  <a:srgbClr val="CC66FF"/>
                </a:gs>
                <a:gs pos="100000">
                  <a:srgbClr val="CCCCFF"/>
                </a:gs>
              </a:gsLst>
              <a:lin ang="18900000" scaled="1"/>
            </a:gradFill>
            <a:ln w="19050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53" name="Arc 53"/>
            <p:cNvSpPr>
              <a:spLocks/>
            </p:cNvSpPr>
            <p:nvPr/>
          </p:nvSpPr>
          <p:spPr bwMode="auto">
            <a:xfrm flipV="1">
              <a:off x="1032" y="3266"/>
              <a:ext cx="2592" cy="422"/>
            </a:xfrm>
            <a:custGeom>
              <a:avLst/>
              <a:gdLst>
                <a:gd name="T0" fmla="*/ 0 w 43200"/>
                <a:gd name="T1" fmla="*/ 0 h 26544"/>
                <a:gd name="T2" fmla="*/ 0 w 43200"/>
                <a:gd name="T3" fmla="*/ 0 h 26544"/>
                <a:gd name="T4" fmla="*/ 0 w 43200"/>
                <a:gd name="T5" fmla="*/ 0 h 26544"/>
                <a:gd name="T6" fmla="*/ 0 60000 65536"/>
                <a:gd name="T7" fmla="*/ 0 60000 65536"/>
                <a:gd name="T8" fmla="*/ 0 60000 65536"/>
                <a:gd name="T9" fmla="*/ 0 w 43200"/>
                <a:gd name="T10" fmla="*/ 0 h 26544"/>
                <a:gd name="T11" fmla="*/ 43200 w 43200"/>
                <a:gd name="T12" fmla="*/ 26544 h 26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6544" fill="none" extrusionOk="0">
                  <a:moveTo>
                    <a:pt x="573" y="26543"/>
                  </a:moveTo>
                  <a:cubicBezTo>
                    <a:pt x="192" y="24923"/>
                    <a:pt x="0" y="232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186"/>
                    <a:pt x="43025" y="24768"/>
                    <a:pt x="42678" y="26316"/>
                  </a:cubicBezTo>
                </a:path>
                <a:path w="43200" h="26544" stroke="0" extrusionOk="0">
                  <a:moveTo>
                    <a:pt x="573" y="26543"/>
                  </a:moveTo>
                  <a:cubicBezTo>
                    <a:pt x="192" y="24923"/>
                    <a:pt x="0" y="2326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186"/>
                    <a:pt x="43025" y="24768"/>
                    <a:pt x="42678" y="263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54" name="Arc 54"/>
            <p:cNvSpPr>
              <a:spLocks/>
            </p:cNvSpPr>
            <p:nvPr/>
          </p:nvSpPr>
          <p:spPr bwMode="auto">
            <a:xfrm>
              <a:off x="1065" y="3012"/>
              <a:ext cx="2561" cy="358"/>
            </a:xfrm>
            <a:custGeom>
              <a:avLst/>
              <a:gdLst>
                <a:gd name="T0" fmla="*/ 0 w 42682"/>
                <a:gd name="T1" fmla="*/ 0 h 22535"/>
                <a:gd name="T2" fmla="*/ 0 w 42682"/>
                <a:gd name="T3" fmla="*/ 0 h 22535"/>
                <a:gd name="T4" fmla="*/ 0 w 42682"/>
                <a:gd name="T5" fmla="*/ 0 h 22535"/>
                <a:gd name="T6" fmla="*/ 0 60000 65536"/>
                <a:gd name="T7" fmla="*/ 0 60000 65536"/>
                <a:gd name="T8" fmla="*/ 0 60000 65536"/>
                <a:gd name="T9" fmla="*/ 0 w 42682"/>
                <a:gd name="T10" fmla="*/ 0 h 22535"/>
                <a:gd name="T11" fmla="*/ 42682 w 42682"/>
                <a:gd name="T12" fmla="*/ 22535 h 225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82" h="22535" fill="none" extrusionOk="0">
                  <a:moveTo>
                    <a:pt x="-1" y="16898"/>
                  </a:moveTo>
                  <a:cubicBezTo>
                    <a:pt x="2201" y="7023"/>
                    <a:pt x="10963" y="-1"/>
                    <a:pt x="21082" y="0"/>
                  </a:cubicBezTo>
                  <a:cubicBezTo>
                    <a:pt x="33011" y="0"/>
                    <a:pt x="42682" y="9670"/>
                    <a:pt x="42682" y="21600"/>
                  </a:cubicBezTo>
                  <a:cubicBezTo>
                    <a:pt x="42682" y="21911"/>
                    <a:pt x="42675" y="22223"/>
                    <a:pt x="42661" y="22534"/>
                  </a:cubicBezTo>
                </a:path>
                <a:path w="42682" h="22535" stroke="0" extrusionOk="0">
                  <a:moveTo>
                    <a:pt x="-1" y="16898"/>
                  </a:moveTo>
                  <a:cubicBezTo>
                    <a:pt x="2201" y="7023"/>
                    <a:pt x="10963" y="-1"/>
                    <a:pt x="21082" y="0"/>
                  </a:cubicBezTo>
                  <a:cubicBezTo>
                    <a:pt x="33011" y="0"/>
                    <a:pt x="42682" y="9670"/>
                    <a:pt x="42682" y="21600"/>
                  </a:cubicBezTo>
                  <a:cubicBezTo>
                    <a:pt x="42682" y="21911"/>
                    <a:pt x="42675" y="22223"/>
                    <a:pt x="42661" y="22534"/>
                  </a:cubicBezTo>
                  <a:lnTo>
                    <a:pt x="2108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1432" name="AutoShape 56" descr="Diagonal descendente escura"/>
          <p:cNvSpPr>
            <a:spLocks noChangeArrowheads="1"/>
          </p:cNvSpPr>
          <p:nvPr/>
        </p:nvSpPr>
        <p:spPr bwMode="auto">
          <a:xfrm rot="556426">
            <a:off x="2057400" y="1828800"/>
            <a:ext cx="3622675" cy="3543300"/>
          </a:xfrm>
          <a:prstGeom prst="triangle">
            <a:avLst>
              <a:gd name="adj" fmla="val 37361"/>
            </a:avLst>
          </a:prstGeom>
          <a:pattFill prst="dkDnDiag">
            <a:fgClr>
              <a:srgbClr val="CC66FF"/>
            </a:fgClr>
            <a:bgClr>
              <a:srgbClr val="CCCC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1434" name="Arc 58"/>
          <p:cNvSpPr>
            <a:spLocks/>
          </p:cNvSpPr>
          <p:nvPr/>
        </p:nvSpPr>
        <p:spPr bwMode="auto">
          <a:xfrm>
            <a:off x="1690688" y="4781550"/>
            <a:ext cx="4065587" cy="568325"/>
          </a:xfrm>
          <a:custGeom>
            <a:avLst/>
            <a:gdLst>
              <a:gd name="T0" fmla="*/ 0 w 42682"/>
              <a:gd name="T1" fmla="*/ 2147483647 h 22535"/>
              <a:gd name="T2" fmla="*/ 2147483647 w 42682"/>
              <a:gd name="T3" fmla="*/ 2147483647 h 22535"/>
              <a:gd name="T4" fmla="*/ 2147483647 w 42682"/>
              <a:gd name="T5" fmla="*/ 2147483647 h 22535"/>
              <a:gd name="T6" fmla="*/ 0 60000 65536"/>
              <a:gd name="T7" fmla="*/ 0 60000 65536"/>
              <a:gd name="T8" fmla="*/ 0 60000 65536"/>
              <a:gd name="T9" fmla="*/ 0 w 42682"/>
              <a:gd name="T10" fmla="*/ 0 h 22535"/>
              <a:gd name="T11" fmla="*/ 42682 w 42682"/>
              <a:gd name="T12" fmla="*/ 22535 h 225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682" h="22535" fill="none" extrusionOk="0">
                <a:moveTo>
                  <a:pt x="-1" y="16898"/>
                </a:moveTo>
                <a:cubicBezTo>
                  <a:pt x="2201" y="7023"/>
                  <a:pt x="10963" y="-1"/>
                  <a:pt x="21082" y="0"/>
                </a:cubicBezTo>
                <a:cubicBezTo>
                  <a:pt x="33011" y="0"/>
                  <a:pt x="42682" y="9670"/>
                  <a:pt x="42682" y="21600"/>
                </a:cubicBezTo>
                <a:cubicBezTo>
                  <a:pt x="42682" y="21911"/>
                  <a:pt x="42675" y="22223"/>
                  <a:pt x="42661" y="22534"/>
                </a:cubicBezTo>
              </a:path>
              <a:path w="42682" h="22535" stroke="0" extrusionOk="0">
                <a:moveTo>
                  <a:pt x="-1" y="16898"/>
                </a:moveTo>
                <a:cubicBezTo>
                  <a:pt x="2201" y="7023"/>
                  <a:pt x="10963" y="-1"/>
                  <a:pt x="21082" y="0"/>
                </a:cubicBezTo>
                <a:cubicBezTo>
                  <a:pt x="33011" y="0"/>
                  <a:pt x="42682" y="9670"/>
                  <a:pt x="42682" y="21600"/>
                </a:cubicBezTo>
                <a:cubicBezTo>
                  <a:pt x="42682" y="21911"/>
                  <a:pt x="42675" y="22223"/>
                  <a:pt x="42661" y="22534"/>
                </a:cubicBezTo>
                <a:lnTo>
                  <a:pt x="21082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1295400" y="1752600"/>
            <a:ext cx="4572000" cy="4343400"/>
            <a:chOff x="816" y="1104"/>
            <a:chExt cx="2880" cy="2736"/>
          </a:xfrm>
        </p:grpSpPr>
        <p:sp>
          <p:nvSpPr>
            <p:cNvPr id="13344" name="Rectangle 66" descr="Tela"/>
            <p:cNvSpPr>
              <a:spLocks noChangeArrowheads="1"/>
            </p:cNvSpPr>
            <p:nvPr/>
          </p:nvSpPr>
          <p:spPr bwMode="auto">
            <a:xfrm>
              <a:off x="816" y="1104"/>
              <a:ext cx="2880" cy="27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345" name="Group 67"/>
            <p:cNvGrpSpPr>
              <a:grpSpLocks/>
            </p:cNvGrpSpPr>
            <p:nvPr/>
          </p:nvGrpSpPr>
          <p:grpSpPr bwMode="auto">
            <a:xfrm>
              <a:off x="1143" y="1117"/>
              <a:ext cx="2528" cy="2425"/>
              <a:chOff x="1143" y="1117"/>
              <a:chExt cx="2528" cy="2425"/>
            </a:xfrm>
          </p:grpSpPr>
          <p:sp>
            <p:nvSpPr>
              <p:cNvPr id="31776" name="AutoShape 68"/>
              <p:cNvSpPr>
                <a:spLocks noChangeArrowheads="1"/>
              </p:cNvSpPr>
              <p:nvPr/>
            </p:nvSpPr>
            <p:spPr bwMode="auto">
              <a:xfrm rot="158090">
                <a:off x="1691" y="1117"/>
                <a:ext cx="1980" cy="2160"/>
              </a:xfrm>
              <a:prstGeom prst="triangle">
                <a:avLst>
                  <a:gd name="adj" fmla="val 30356"/>
                </a:avLst>
              </a:prstGeom>
              <a:gradFill rotWithShape="0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rgbClr val="CC66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347" name="Arc 69"/>
              <p:cNvSpPr>
                <a:spLocks/>
              </p:cNvSpPr>
              <p:nvPr/>
            </p:nvSpPr>
            <p:spPr bwMode="auto">
              <a:xfrm flipV="1">
                <a:off x="2325" y="3142"/>
                <a:ext cx="1296" cy="399"/>
              </a:xfrm>
              <a:custGeom>
                <a:avLst/>
                <a:gdLst>
                  <a:gd name="T0" fmla="*/ 0 w 21600"/>
                  <a:gd name="T1" fmla="*/ 0 h 25120"/>
                  <a:gd name="T2" fmla="*/ 0 w 21600"/>
                  <a:gd name="T3" fmla="*/ 0 h 25120"/>
                  <a:gd name="T4" fmla="*/ 0 w 21600"/>
                  <a:gd name="T5" fmla="*/ 0 h 2512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120"/>
                  <a:gd name="T11" fmla="*/ 21600 w 21600"/>
                  <a:gd name="T12" fmla="*/ 25120 h 25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120" fill="none" extrusionOk="0">
                    <a:moveTo>
                      <a:pt x="17861" y="-1"/>
                    </a:moveTo>
                    <a:cubicBezTo>
                      <a:pt x="20297" y="3581"/>
                      <a:pt x="21600" y="7813"/>
                      <a:pt x="21600" y="12146"/>
                    </a:cubicBezTo>
                    <a:cubicBezTo>
                      <a:pt x="21600" y="16825"/>
                      <a:pt x="20080" y="21378"/>
                      <a:pt x="17269" y="25119"/>
                    </a:cubicBezTo>
                  </a:path>
                  <a:path w="21600" h="25120" stroke="0" extrusionOk="0">
                    <a:moveTo>
                      <a:pt x="17861" y="-1"/>
                    </a:moveTo>
                    <a:cubicBezTo>
                      <a:pt x="20297" y="3581"/>
                      <a:pt x="21600" y="7813"/>
                      <a:pt x="21600" y="12146"/>
                    </a:cubicBezTo>
                    <a:cubicBezTo>
                      <a:pt x="21600" y="16825"/>
                      <a:pt x="20080" y="21378"/>
                      <a:pt x="17269" y="25119"/>
                    </a:cubicBezTo>
                    <a:lnTo>
                      <a:pt x="0" y="1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66FF"/>
                  </a:gs>
                  <a:gs pos="100000">
                    <a:srgbClr val="CCCCFF"/>
                  </a:gs>
                </a:gsLst>
                <a:lin ang="5400000" scaled="1"/>
              </a:gradFill>
              <a:ln w="19050">
                <a:noFill/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8" name="AutoShape 70" descr="Diagonal descendente escura"/>
              <p:cNvSpPr>
                <a:spLocks noChangeArrowheads="1"/>
              </p:cNvSpPr>
              <p:nvPr/>
            </p:nvSpPr>
            <p:spPr bwMode="auto">
              <a:xfrm rot="556426">
                <a:off x="1296" y="1152"/>
                <a:ext cx="2282" cy="2232"/>
              </a:xfrm>
              <a:prstGeom prst="triangle">
                <a:avLst>
                  <a:gd name="adj" fmla="val 37361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rgbClr val="CC66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349" name="Arc 71"/>
              <p:cNvSpPr>
                <a:spLocks/>
              </p:cNvSpPr>
              <p:nvPr/>
            </p:nvSpPr>
            <p:spPr bwMode="auto">
              <a:xfrm flipV="1">
                <a:off x="2327" y="3269"/>
                <a:ext cx="1296" cy="273"/>
              </a:xfrm>
              <a:custGeom>
                <a:avLst/>
                <a:gdLst>
                  <a:gd name="T0" fmla="*/ 0 w 21600"/>
                  <a:gd name="T1" fmla="*/ 0 h 17204"/>
                  <a:gd name="T2" fmla="*/ 0 w 21600"/>
                  <a:gd name="T3" fmla="*/ 0 h 17204"/>
                  <a:gd name="T4" fmla="*/ 0 w 21600"/>
                  <a:gd name="T5" fmla="*/ 0 h 1720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04"/>
                  <a:gd name="T11" fmla="*/ 21600 w 21600"/>
                  <a:gd name="T12" fmla="*/ 17204 h 172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04" fill="none" extrusionOk="0">
                    <a:moveTo>
                      <a:pt x="17624" y="0"/>
                    </a:moveTo>
                    <a:cubicBezTo>
                      <a:pt x="20211" y="3650"/>
                      <a:pt x="21600" y="8013"/>
                      <a:pt x="21600" y="12487"/>
                    </a:cubicBezTo>
                    <a:cubicBezTo>
                      <a:pt x="21600" y="14073"/>
                      <a:pt x="21425" y="15655"/>
                      <a:pt x="21078" y="17203"/>
                    </a:cubicBezTo>
                  </a:path>
                  <a:path w="21600" h="17204" stroke="0" extrusionOk="0">
                    <a:moveTo>
                      <a:pt x="17624" y="0"/>
                    </a:moveTo>
                    <a:cubicBezTo>
                      <a:pt x="20211" y="3650"/>
                      <a:pt x="21600" y="8013"/>
                      <a:pt x="21600" y="12487"/>
                    </a:cubicBezTo>
                    <a:cubicBezTo>
                      <a:pt x="21600" y="14073"/>
                      <a:pt x="21425" y="15655"/>
                      <a:pt x="21078" y="17203"/>
                    </a:cubicBezTo>
                    <a:lnTo>
                      <a:pt x="0" y="12487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0" name="Arc 72"/>
              <p:cNvSpPr>
                <a:spLocks/>
              </p:cNvSpPr>
              <p:nvPr/>
            </p:nvSpPr>
            <p:spPr bwMode="auto">
              <a:xfrm>
                <a:off x="1143" y="3000"/>
                <a:ext cx="2473" cy="358"/>
              </a:xfrm>
              <a:custGeom>
                <a:avLst/>
                <a:gdLst>
                  <a:gd name="T0" fmla="*/ 0 w 41212"/>
                  <a:gd name="T1" fmla="*/ 0 h 22535"/>
                  <a:gd name="T2" fmla="*/ 0 w 41212"/>
                  <a:gd name="T3" fmla="*/ 0 h 22535"/>
                  <a:gd name="T4" fmla="*/ 0 w 41212"/>
                  <a:gd name="T5" fmla="*/ 0 h 22535"/>
                  <a:gd name="T6" fmla="*/ 0 60000 65536"/>
                  <a:gd name="T7" fmla="*/ 0 60000 65536"/>
                  <a:gd name="T8" fmla="*/ 0 60000 65536"/>
                  <a:gd name="T9" fmla="*/ 0 w 41212"/>
                  <a:gd name="T10" fmla="*/ 0 h 22535"/>
                  <a:gd name="T11" fmla="*/ 41212 w 41212"/>
                  <a:gd name="T12" fmla="*/ 22535 h 225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212" h="22535" fill="none" extrusionOk="0">
                    <a:moveTo>
                      <a:pt x="0" y="12548"/>
                    </a:moveTo>
                    <a:cubicBezTo>
                      <a:pt x="3530" y="4898"/>
                      <a:pt x="11187" y="-1"/>
                      <a:pt x="19612" y="0"/>
                    </a:cubicBezTo>
                    <a:cubicBezTo>
                      <a:pt x="31541" y="0"/>
                      <a:pt x="41212" y="9670"/>
                      <a:pt x="41212" y="21600"/>
                    </a:cubicBezTo>
                    <a:cubicBezTo>
                      <a:pt x="41212" y="21911"/>
                      <a:pt x="41205" y="22223"/>
                      <a:pt x="41191" y="22534"/>
                    </a:cubicBezTo>
                  </a:path>
                  <a:path w="41212" h="22535" stroke="0" extrusionOk="0">
                    <a:moveTo>
                      <a:pt x="0" y="12548"/>
                    </a:moveTo>
                    <a:cubicBezTo>
                      <a:pt x="3530" y="4898"/>
                      <a:pt x="11187" y="-1"/>
                      <a:pt x="19612" y="0"/>
                    </a:cubicBezTo>
                    <a:cubicBezTo>
                      <a:pt x="31541" y="0"/>
                      <a:pt x="41212" y="9670"/>
                      <a:pt x="41212" y="21600"/>
                    </a:cubicBezTo>
                    <a:cubicBezTo>
                      <a:pt x="41212" y="21911"/>
                      <a:pt x="41205" y="22223"/>
                      <a:pt x="41191" y="22534"/>
                    </a:cubicBezTo>
                    <a:lnTo>
                      <a:pt x="1961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390650" y="5334000"/>
            <a:ext cx="3962400" cy="838200"/>
            <a:chOff x="1536" y="3360"/>
            <a:chExt cx="2496" cy="528"/>
          </a:xfrm>
        </p:grpSpPr>
        <p:sp>
          <p:nvSpPr>
            <p:cNvPr id="13341" name="Line 74"/>
            <p:cNvSpPr>
              <a:spLocks noChangeShapeType="1"/>
            </p:cNvSpPr>
            <p:nvPr/>
          </p:nvSpPr>
          <p:spPr bwMode="auto">
            <a:xfrm flipH="1">
              <a:off x="1536" y="336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2" name="Line 75"/>
            <p:cNvSpPr>
              <a:spLocks noChangeShapeType="1"/>
            </p:cNvSpPr>
            <p:nvPr/>
          </p:nvSpPr>
          <p:spPr bwMode="auto">
            <a:xfrm flipH="1">
              <a:off x="3888" y="374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3" name="Line 76"/>
            <p:cNvSpPr>
              <a:spLocks noChangeShapeType="1"/>
            </p:cNvSpPr>
            <p:nvPr/>
          </p:nvSpPr>
          <p:spPr bwMode="auto">
            <a:xfrm>
              <a:off x="1644" y="3432"/>
              <a:ext cx="23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1453" name="Text Box 77"/>
          <p:cNvSpPr txBox="1">
            <a:spLocks noChangeArrowheads="1"/>
          </p:cNvSpPr>
          <p:nvPr/>
        </p:nvSpPr>
        <p:spPr bwMode="auto">
          <a:xfrm>
            <a:off x="6805613" y="1676400"/>
            <a:ext cx="1863725" cy="954088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b="1" dirty="0">
                <a:solidFill>
                  <a:srgbClr val="090E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Seção</a:t>
            </a:r>
          </a:p>
          <a:p>
            <a:pPr algn="ctr">
              <a:defRPr/>
            </a:pPr>
            <a:r>
              <a:rPr lang="pt-BR" sz="2800" b="1" dirty="0">
                <a:solidFill>
                  <a:srgbClr val="090E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Meridiana</a:t>
            </a:r>
          </a:p>
        </p:txBody>
      </p: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3533775" y="5113338"/>
            <a:ext cx="796925" cy="808037"/>
            <a:chOff x="948" y="3168"/>
            <a:chExt cx="502" cy="509"/>
          </a:xfrm>
        </p:grpSpPr>
        <p:sp>
          <p:nvSpPr>
            <p:cNvPr id="101455" name="Text Box 79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3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</a:t>
              </a:r>
              <a:endParaRPr lang="pt-BR" b="1"/>
            </a:p>
          </p:txBody>
        </p:sp>
        <p:sp>
          <p:nvSpPr>
            <p:cNvPr id="101456" name="Text Box 80"/>
            <p:cNvSpPr txBox="1">
              <a:spLocks noChangeArrowheads="1"/>
            </p:cNvSpPr>
            <p:nvPr/>
          </p:nvSpPr>
          <p:spPr bwMode="auto">
            <a:xfrm>
              <a:off x="948" y="3168"/>
              <a:ext cx="2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5299075" y="5307013"/>
            <a:ext cx="577850" cy="579437"/>
            <a:chOff x="4768" y="3896"/>
            <a:chExt cx="364" cy="365"/>
          </a:xfrm>
        </p:grpSpPr>
        <p:sp>
          <p:nvSpPr>
            <p:cNvPr id="13337" name="Oval 82"/>
            <p:cNvSpPr>
              <a:spLocks noChangeArrowheads="1"/>
            </p:cNvSpPr>
            <p:nvPr/>
          </p:nvSpPr>
          <p:spPr bwMode="auto">
            <a:xfrm>
              <a:off x="4768" y="40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8" name="Text Box 83"/>
            <p:cNvSpPr txBox="1">
              <a:spLocks noChangeArrowheads="1"/>
            </p:cNvSpPr>
            <p:nvPr/>
          </p:nvSpPr>
          <p:spPr bwMode="auto">
            <a:xfrm>
              <a:off x="4832" y="3896"/>
              <a:ext cx="3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3200"/>
                <a:t>A</a:t>
              </a:r>
            </a:p>
          </p:txBody>
        </p:sp>
      </p:grp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1279525" y="4735513"/>
            <a:ext cx="571500" cy="579437"/>
            <a:chOff x="2840" y="3896"/>
            <a:chExt cx="360" cy="365"/>
          </a:xfrm>
        </p:grpSpPr>
        <p:sp>
          <p:nvSpPr>
            <p:cNvPr id="13335" name="Oval 85"/>
            <p:cNvSpPr>
              <a:spLocks noChangeArrowheads="1"/>
            </p:cNvSpPr>
            <p:nvPr/>
          </p:nvSpPr>
          <p:spPr bwMode="auto">
            <a:xfrm>
              <a:off x="3152" y="40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36" name="Text Box 86"/>
            <p:cNvSpPr txBox="1">
              <a:spLocks noChangeArrowheads="1"/>
            </p:cNvSpPr>
            <p:nvPr/>
          </p:nvSpPr>
          <p:spPr bwMode="auto">
            <a:xfrm>
              <a:off x="2840" y="3896"/>
              <a:ext cx="3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3200"/>
                <a:t>B</a:t>
              </a:r>
            </a:p>
          </p:txBody>
        </p:sp>
      </p:grp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3219450" y="1343025"/>
            <a:ext cx="533400" cy="579438"/>
            <a:chOff x="2292" y="840"/>
            <a:chExt cx="336" cy="365"/>
          </a:xfrm>
        </p:grpSpPr>
        <p:sp>
          <p:nvSpPr>
            <p:cNvPr id="13333" name="Text Box 88"/>
            <p:cNvSpPr txBox="1">
              <a:spLocks noChangeArrowheads="1"/>
            </p:cNvSpPr>
            <p:nvPr/>
          </p:nvSpPr>
          <p:spPr bwMode="auto">
            <a:xfrm>
              <a:off x="2292" y="840"/>
              <a:ext cx="2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3200"/>
                <a:t>V</a:t>
              </a:r>
            </a:p>
          </p:txBody>
        </p:sp>
        <p:sp>
          <p:nvSpPr>
            <p:cNvPr id="13334" name="Oval 89"/>
            <p:cNvSpPr>
              <a:spLocks noChangeArrowheads="1"/>
            </p:cNvSpPr>
            <p:nvPr/>
          </p:nvSpPr>
          <p:spPr bwMode="auto">
            <a:xfrm>
              <a:off x="2580" y="107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101466" name="AutoShape 90"/>
          <p:cNvCxnSpPr>
            <a:cxnSpLocks noChangeShapeType="1"/>
            <a:stCxn id="101453" idx="1"/>
          </p:cNvCxnSpPr>
          <p:nvPr/>
        </p:nvCxnSpPr>
        <p:spPr bwMode="auto">
          <a:xfrm rot="10800000" flipV="1">
            <a:off x="3895725" y="2154238"/>
            <a:ext cx="2909888" cy="950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01467" name="Text Box 91"/>
          <p:cNvSpPr txBox="1">
            <a:spLocks noChangeArrowheads="1"/>
          </p:cNvSpPr>
          <p:nvPr/>
        </p:nvSpPr>
        <p:spPr bwMode="auto">
          <a:xfrm>
            <a:off x="2362200" y="2895600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g</a:t>
            </a:r>
          </a:p>
        </p:txBody>
      </p:sp>
      <p:sp>
        <p:nvSpPr>
          <p:cNvPr id="101468" name="Text Box 92" descr="Tela"/>
          <p:cNvSpPr txBox="1">
            <a:spLocks noChangeArrowheads="1"/>
          </p:cNvSpPr>
          <p:nvPr/>
        </p:nvSpPr>
        <p:spPr bwMode="auto">
          <a:xfrm>
            <a:off x="2762250" y="5410200"/>
            <a:ext cx="717550" cy="579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2R</a:t>
            </a:r>
          </a:p>
        </p:txBody>
      </p:sp>
      <p:sp>
        <p:nvSpPr>
          <p:cNvPr id="13329" name="Line 93"/>
          <p:cNvSpPr>
            <a:spLocks noChangeShapeType="1"/>
          </p:cNvSpPr>
          <p:nvPr/>
        </p:nvSpPr>
        <p:spPr bwMode="auto">
          <a:xfrm>
            <a:off x="3714750" y="1295400"/>
            <a:ext cx="0" cy="5105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1470" name="Text Box 94"/>
          <p:cNvSpPr txBox="1">
            <a:spLocks noChangeArrowheads="1"/>
          </p:cNvSpPr>
          <p:nvPr/>
        </p:nvSpPr>
        <p:spPr bwMode="auto">
          <a:xfrm>
            <a:off x="3132138" y="69215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>
              <a:defRPr/>
            </a:pPr>
            <a:r>
              <a:rPr lang="pt-BR" sz="3600" b="1" dirty="0">
                <a:solidFill>
                  <a:srgbClr val="090EDD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Seção Meridiana</a:t>
            </a:r>
            <a:endParaRPr lang="pt-BR" sz="3600" b="1" u="sng" dirty="0">
              <a:solidFill>
                <a:srgbClr val="090EDD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1471" name="Text Box 95"/>
          <p:cNvSpPr txBox="1">
            <a:spLocks noChangeArrowheads="1"/>
          </p:cNvSpPr>
          <p:nvPr/>
        </p:nvSpPr>
        <p:spPr bwMode="auto">
          <a:xfrm>
            <a:off x="6019800" y="3298825"/>
            <a:ext cx="2889250" cy="1570038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rgbClr val="090E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Se o triângulo VBA é equilátero, o cone é um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Cone Equilátero</a:t>
            </a:r>
            <a:r>
              <a:rPr lang="pt-BR" sz="2400" b="1" dirty="0">
                <a:solidFill>
                  <a:srgbClr val="090E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.</a:t>
            </a:r>
          </a:p>
          <a:p>
            <a:pPr algn="just">
              <a:defRPr/>
            </a:pPr>
            <a:r>
              <a:rPr lang="pt-BR" sz="2400" b="1" i="1" dirty="0">
                <a:solidFill>
                  <a:srgbClr val="090E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g=2R</a:t>
            </a:r>
          </a:p>
        </p:txBody>
      </p:sp>
      <p:sp>
        <p:nvSpPr>
          <p:cNvPr id="1333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0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0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10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75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1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autoUpdateAnimBg="0"/>
      <p:bldP spid="101432" grpId="0" animBg="1"/>
      <p:bldP spid="101434" grpId="0" animBg="1"/>
      <p:bldP spid="101453" grpId="0" animBg="1" autoUpdateAnimBg="0"/>
      <p:bldP spid="101467" grpId="0" build="p" autoUpdateAnimBg="0" advAuto="0"/>
      <p:bldP spid="101468" grpId="0" animBg="1" autoUpdateAnimBg="0"/>
      <p:bldP spid="101470" grpId="0" autoUpdateAnimBg="0"/>
      <p:bldP spid="10147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433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14400" y="1752600"/>
            <a:ext cx="2590800" cy="3086100"/>
            <a:chOff x="576" y="1296"/>
            <a:chExt cx="1632" cy="1944"/>
          </a:xfrm>
        </p:grpSpPr>
        <p:sp>
          <p:nvSpPr>
            <p:cNvPr id="14342" name="AutoShape 50"/>
            <p:cNvSpPr>
              <a:spLocks noChangeArrowheads="1"/>
            </p:cNvSpPr>
            <p:nvPr/>
          </p:nvSpPr>
          <p:spPr bwMode="auto">
            <a:xfrm>
              <a:off x="576" y="1296"/>
              <a:ext cx="1632" cy="1692"/>
            </a:xfrm>
            <a:prstGeom prst="triangle">
              <a:avLst>
                <a:gd name="adj" fmla="val 45588"/>
              </a:avLst>
            </a:prstGeom>
            <a:gradFill rotWithShape="0">
              <a:gsLst>
                <a:gs pos="0">
                  <a:srgbClr val="009999"/>
                </a:gs>
                <a:gs pos="50000">
                  <a:srgbClr val="004747"/>
                </a:gs>
                <a:gs pos="100000">
                  <a:srgbClr val="0099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343" name="Group 37"/>
            <p:cNvGrpSpPr>
              <a:grpSpLocks/>
            </p:cNvGrpSpPr>
            <p:nvPr/>
          </p:nvGrpSpPr>
          <p:grpSpPr bwMode="auto">
            <a:xfrm>
              <a:off x="576" y="2796"/>
              <a:ext cx="1632" cy="428"/>
              <a:chOff x="1013" y="1434"/>
              <a:chExt cx="1632" cy="428"/>
            </a:xfrm>
          </p:grpSpPr>
          <p:sp>
            <p:nvSpPr>
              <p:cNvPr id="14350" name="Arc 38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99"/>
                  </a:gs>
                  <a:gs pos="50000">
                    <a:srgbClr val="004747"/>
                  </a:gs>
                  <a:gs pos="100000">
                    <a:srgbClr val="009999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51" name="Arc 39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99"/>
                  </a:gs>
                  <a:gs pos="50000">
                    <a:srgbClr val="004747"/>
                  </a:gs>
                  <a:gs pos="100000">
                    <a:srgbClr val="009999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344" name="Line 43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5" name="Text Box 44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R</a:t>
              </a:r>
            </a:p>
          </p:txBody>
        </p:sp>
        <p:sp>
          <p:nvSpPr>
            <p:cNvPr id="14346" name="Text Box 45"/>
            <p:cNvSpPr txBox="1">
              <a:spLocks noChangeArrowheads="1"/>
            </p:cNvSpPr>
            <p:nvPr/>
          </p:nvSpPr>
          <p:spPr bwMode="auto">
            <a:xfrm>
              <a:off x="1206" y="283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14347" name="Text Box 47"/>
            <p:cNvSpPr txBox="1">
              <a:spLocks noChangeArrowheads="1"/>
            </p:cNvSpPr>
            <p:nvPr/>
          </p:nvSpPr>
          <p:spPr bwMode="auto">
            <a:xfrm>
              <a:off x="1392" y="2208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14348" name="Line 51"/>
            <p:cNvSpPr>
              <a:spLocks noChangeShapeType="1"/>
            </p:cNvSpPr>
            <p:nvPr/>
          </p:nvSpPr>
          <p:spPr bwMode="auto">
            <a:xfrm flipV="1">
              <a:off x="1332" y="129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9" name="Text Box 52"/>
            <p:cNvSpPr txBox="1">
              <a:spLocks noChangeArrowheads="1"/>
            </p:cNvSpPr>
            <p:nvPr/>
          </p:nvSpPr>
          <p:spPr bwMode="auto">
            <a:xfrm>
              <a:off x="1824" y="1920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536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5364" name="Group 24"/>
          <p:cNvGrpSpPr>
            <a:grpSpLocks/>
          </p:cNvGrpSpPr>
          <p:nvPr/>
        </p:nvGrpSpPr>
        <p:grpSpPr bwMode="auto">
          <a:xfrm>
            <a:off x="904875" y="1752600"/>
            <a:ext cx="3103563" cy="3084513"/>
            <a:chOff x="570" y="1284"/>
            <a:chExt cx="1955" cy="1943"/>
          </a:xfrm>
        </p:grpSpPr>
        <p:sp>
          <p:nvSpPr>
            <p:cNvPr id="15366" name="Arc 18"/>
            <p:cNvSpPr>
              <a:spLocks/>
            </p:cNvSpPr>
            <p:nvPr/>
          </p:nvSpPr>
          <p:spPr bwMode="auto">
            <a:xfrm>
              <a:off x="1320" y="1284"/>
              <a:ext cx="1201" cy="1752"/>
            </a:xfrm>
            <a:custGeom>
              <a:avLst/>
              <a:gdLst>
                <a:gd name="T0" fmla="*/ 0 w 12543"/>
                <a:gd name="T1" fmla="*/ 0 h 19651"/>
                <a:gd name="T2" fmla="*/ 0 w 12543"/>
                <a:gd name="T3" fmla="*/ 0 h 19651"/>
                <a:gd name="T4" fmla="*/ 0 w 12543"/>
                <a:gd name="T5" fmla="*/ 0 h 19651"/>
                <a:gd name="T6" fmla="*/ 0 60000 65536"/>
                <a:gd name="T7" fmla="*/ 0 60000 65536"/>
                <a:gd name="T8" fmla="*/ 0 60000 65536"/>
                <a:gd name="T9" fmla="*/ 0 w 12543"/>
                <a:gd name="T10" fmla="*/ 0 h 19651"/>
                <a:gd name="T11" fmla="*/ 12543 w 12543"/>
                <a:gd name="T12" fmla="*/ 19651 h 19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43" h="19651" fill="none" extrusionOk="0">
                  <a:moveTo>
                    <a:pt x="12543" y="17585"/>
                  </a:moveTo>
                  <a:cubicBezTo>
                    <a:pt x="11419" y="18386"/>
                    <a:pt x="10222" y="19078"/>
                    <a:pt x="8966" y="19650"/>
                  </a:cubicBezTo>
                </a:path>
                <a:path w="12543" h="19651" stroke="0" extrusionOk="0">
                  <a:moveTo>
                    <a:pt x="12543" y="17585"/>
                  </a:moveTo>
                  <a:cubicBezTo>
                    <a:pt x="11419" y="18386"/>
                    <a:pt x="10222" y="19078"/>
                    <a:pt x="8966" y="196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7" name="AutoShape 14"/>
            <p:cNvSpPr>
              <a:spLocks noChangeArrowheads="1"/>
            </p:cNvSpPr>
            <p:nvPr/>
          </p:nvSpPr>
          <p:spPr bwMode="auto">
            <a:xfrm>
              <a:off x="576" y="1296"/>
              <a:ext cx="1632" cy="1692"/>
            </a:xfrm>
            <a:prstGeom prst="triangle">
              <a:avLst>
                <a:gd name="adj" fmla="val 45588"/>
              </a:avLst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8" name="Arc 6"/>
            <p:cNvSpPr>
              <a:spLocks/>
            </p:cNvSpPr>
            <p:nvPr/>
          </p:nvSpPr>
          <p:spPr bwMode="auto">
            <a:xfrm>
              <a:off x="573" y="2997"/>
              <a:ext cx="1632" cy="222"/>
            </a:xfrm>
            <a:custGeom>
              <a:avLst/>
              <a:gdLst>
                <a:gd name="T0" fmla="*/ 0 w 43200"/>
                <a:gd name="T1" fmla="*/ 0 h 22291"/>
                <a:gd name="T2" fmla="*/ 0 w 43200"/>
                <a:gd name="T3" fmla="*/ 0 h 22291"/>
                <a:gd name="T4" fmla="*/ 0 w 43200"/>
                <a:gd name="T5" fmla="*/ 0 h 2229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91"/>
                <a:gd name="T11" fmla="*/ 43200 w 43200"/>
                <a:gd name="T12" fmla="*/ 22291 h 22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91" fill="none" extrusionOk="0">
                  <a:moveTo>
                    <a:pt x="43188" y="0"/>
                  </a:moveTo>
                  <a:cubicBezTo>
                    <a:pt x="43196" y="230"/>
                    <a:pt x="43200" y="460"/>
                    <a:pt x="43200" y="691"/>
                  </a:cubicBezTo>
                  <a:cubicBezTo>
                    <a:pt x="43200" y="12620"/>
                    <a:pt x="33529" y="22291"/>
                    <a:pt x="21600" y="22291"/>
                  </a:cubicBezTo>
                  <a:cubicBezTo>
                    <a:pt x="9690" y="22291"/>
                    <a:pt x="27" y="12650"/>
                    <a:pt x="0" y="740"/>
                  </a:cubicBezTo>
                </a:path>
                <a:path w="43200" h="22291" stroke="0" extrusionOk="0">
                  <a:moveTo>
                    <a:pt x="43188" y="0"/>
                  </a:moveTo>
                  <a:cubicBezTo>
                    <a:pt x="43196" y="230"/>
                    <a:pt x="43200" y="460"/>
                    <a:pt x="43200" y="691"/>
                  </a:cubicBezTo>
                  <a:cubicBezTo>
                    <a:pt x="43200" y="12620"/>
                    <a:pt x="33529" y="22291"/>
                    <a:pt x="21600" y="22291"/>
                  </a:cubicBezTo>
                  <a:cubicBezTo>
                    <a:pt x="9690" y="22291"/>
                    <a:pt x="27" y="12650"/>
                    <a:pt x="0" y="740"/>
                  </a:cubicBezTo>
                  <a:lnTo>
                    <a:pt x="21600" y="691"/>
                  </a:lnTo>
                  <a:close/>
                </a:path>
              </a:pathLst>
            </a:custGeom>
            <a:gradFill rotWithShape="0">
              <a:gsLst>
                <a:gs pos="0">
                  <a:srgbClr val="33CCCC"/>
                </a:gs>
                <a:gs pos="50000">
                  <a:srgbClr val="185E5E"/>
                </a:gs>
                <a:gs pos="100000">
                  <a:srgbClr val="33CCCC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9" name="Arc 7"/>
            <p:cNvSpPr>
              <a:spLocks/>
            </p:cNvSpPr>
            <p:nvPr/>
          </p:nvSpPr>
          <p:spPr bwMode="auto">
            <a:xfrm flipV="1">
              <a:off x="577" y="2796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1584" y="2736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R</a:t>
              </a:r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1206" y="283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15373" name="Text Box 11"/>
            <p:cNvSpPr txBox="1">
              <a:spLocks noChangeArrowheads="1"/>
            </p:cNvSpPr>
            <p:nvPr/>
          </p:nvSpPr>
          <p:spPr bwMode="auto">
            <a:xfrm>
              <a:off x="1392" y="2208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15374" name="Line 12"/>
            <p:cNvSpPr>
              <a:spLocks noChangeShapeType="1"/>
            </p:cNvSpPr>
            <p:nvPr/>
          </p:nvSpPr>
          <p:spPr bwMode="auto">
            <a:xfrm flipV="1">
              <a:off x="1332" y="129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5" name="Text Box 13"/>
            <p:cNvSpPr txBox="1">
              <a:spLocks noChangeArrowheads="1"/>
            </p:cNvSpPr>
            <p:nvPr/>
          </p:nvSpPr>
          <p:spPr bwMode="auto">
            <a:xfrm>
              <a:off x="1824" y="1920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  <p:sp>
          <p:nvSpPr>
            <p:cNvPr id="15376" name="Line 19"/>
            <p:cNvSpPr>
              <a:spLocks noChangeShapeType="1"/>
            </p:cNvSpPr>
            <p:nvPr/>
          </p:nvSpPr>
          <p:spPr bwMode="auto">
            <a:xfrm>
              <a:off x="1339" y="1314"/>
              <a:ext cx="1186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7" name="AutoShape 21"/>
            <p:cNvSpPr>
              <a:spLocks noChangeArrowheads="1"/>
            </p:cNvSpPr>
            <p:nvPr/>
          </p:nvSpPr>
          <p:spPr bwMode="auto">
            <a:xfrm>
              <a:off x="1422" y="2688"/>
              <a:ext cx="624" cy="432"/>
            </a:xfrm>
            <a:prstGeom prst="triangle">
              <a:avLst>
                <a:gd name="adj" fmla="val 70194"/>
              </a:avLst>
            </a:prstGeom>
            <a:gradFill rotWithShape="0">
              <a:gsLst>
                <a:gs pos="0">
                  <a:srgbClr val="004747"/>
                </a:gs>
                <a:gs pos="100000">
                  <a:srgbClr val="00999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8" name="AutoShape 2"/>
            <p:cNvSpPr>
              <a:spLocks noChangeArrowheads="1"/>
            </p:cNvSpPr>
            <p:nvPr/>
          </p:nvSpPr>
          <p:spPr bwMode="auto">
            <a:xfrm>
              <a:off x="576" y="1296"/>
              <a:ext cx="1440" cy="1728"/>
            </a:xfrm>
            <a:prstGeom prst="triangle">
              <a:avLst>
                <a:gd name="adj" fmla="val 50972"/>
              </a:avLst>
            </a:prstGeom>
            <a:gradFill rotWithShape="0">
              <a:gsLst>
                <a:gs pos="0">
                  <a:srgbClr val="009999"/>
                </a:gs>
                <a:gs pos="50000">
                  <a:srgbClr val="004747"/>
                </a:gs>
                <a:gs pos="100000">
                  <a:srgbClr val="00999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9" name="Arc 15"/>
            <p:cNvSpPr>
              <a:spLocks/>
            </p:cNvSpPr>
            <p:nvPr/>
          </p:nvSpPr>
          <p:spPr bwMode="auto">
            <a:xfrm>
              <a:off x="578" y="2984"/>
              <a:ext cx="1505" cy="243"/>
            </a:xfrm>
            <a:custGeom>
              <a:avLst/>
              <a:gdLst>
                <a:gd name="T0" fmla="*/ 0 w 40184"/>
                <a:gd name="T1" fmla="*/ 0 h 24634"/>
                <a:gd name="T2" fmla="*/ 0 w 40184"/>
                <a:gd name="T3" fmla="*/ 0 h 24634"/>
                <a:gd name="T4" fmla="*/ 0 w 40184"/>
                <a:gd name="T5" fmla="*/ 0 h 24634"/>
                <a:gd name="T6" fmla="*/ 0 60000 65536"/>
                <a:gd name="T7" fmla="*/ 0 60000 65536"/>
                <a:gd name="T8" fmla="*/ 0 60000 65536"/>
                <a:gd name="T9" fmla="*/ 0 w 40184"/>
                <a:gd name="T10" fmla="*/ 0 h 24634"/>
                <a:gd name="T11" fmla="*/ 40184 w 40184"/>
                <a:gd name="T12" fmla="*/ 24634 h 246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184" h="24634" fill="none" extrusionOk="0">
                  <a:moveTo>
                    <a:pt x="40183" y="14042"/>
                  </a:moveTo>
                  <a:cubicBezTo>
                    <a:pt x="36294" y="20608"/>
                    <a:pt x="29230" y="24633"/>
                    <a:pt x="21600" y="24634"/>
                  </a:cubicBezTo>
                  <a:cubicBezTo>
                    <a:pt x="9670" y="24634"/>
                    <a:pt x="0" y="14963"/>
                    <a:pt x="0" y="3034"/>
                  </a:cubicBezTo>
                  <a:cubicBezTo>
                    <a:pt x="-1" y="2018"/>
                    <a:pt x="71" y="1005"/>
                    <a:pt x="214" y="0"/>
                  </a:cubicBezTo>
                </a:path>
                <a:path w="40184" h="24634" stroke="0" extrusionOk="0">
                  <a:moveTo>
                    <a:pt x="40183" y="14042"/>
                  </a:moveTo>
                  <a:cubicBezTo>
                    <a:pt x="36294" y="20608"/>
                    <a:pt x="29230" y="24633"/>
                    <a:pt x="21600" y="24634"/>
                  </a:cubicBezTo>
                  <a:cubicBezTo>
                    <a:pt x="9670" y="24634"/>
                    <a:pt x="0" y="14963"/>
                    <a:pt x="0" y="3034"/>
                  </a:cubicBezTo>
                  <a:cubicBezTo>
                    <a:pt x="-1" y="2018"/>
                    <a:pt x="71" y="1005"/>
                    <a:pt x="214" y="0"/>
                  </a:cubicBezTo>
                  <a:lnTo>
                    <a:pt x="21600" y="3034"/>
                  </a:lnTo>
                  <a:close/>
                </a:path>
              </a:pathLst>
            </a:custGeom>
            <a:gradFill rotWithShape="0">
              <a:gsLst>
                <a:gs pos="0">
                  <a:srgbClr val="009999"/>
                </a:gs>
                <a:gs pos="50000">
                  <a:srgbClr val="004747"/>
                </a:gs>
                <a:gs pos="100000">
                  <a:srgbClr val="009999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0" name="Line 16"/>
            <p:cNvSpPr>
              <a:spLocks noChangeShapeType="1"/>
            </p:cNvSpPr>
            <p:nvPr/>
          </p:nvSpPr>
          <p:spPr bwMode="auto">
            <a:xfrm>
              <a:off x="1314" y="1308"/>
              <a:ext cx="744" cy="18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 flipH="1">
              <a:off x="570" y="1326"/>
              <a:ext cx="738" cy="1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365" name="Text Box 26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638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6388" name="Group 21"/>
          <p:cNvGrpSpPr>
            <a:grpSpLocks/>
          </p:cNvGrpSpPr>
          <p:nvPr/>
        </p:nvGrpSpPr>
        <p:grpSpPr bwMode="auto">
          <a:xfrm>
            <a:off x="914400" y="1752600"/>
            <a:ext cx="3381375" cy="3081338"/>
            <a:chOff x="576" y="1284"/>
            <a:chExt cx="2130" cy="1941"/>
          </a:xfrm>
        </p:grpSpPr>
        <p:sp>
          <p:nvSpPr>
            <p:cNvPr id="16390" name="Arc 17"/>
            <p:cNvSpPr>
              <a:spLocks/>
            </p:cNvSpPr>
            <p:nvPr/>
          </p:nvSpPr>
          <p:spPr bwMode="auto">
            <a:xfrm>
              <a:off x="1320" y="1284"/>
              <a:ext cx="1382" cy="1740"/>
            </a:xfrm>
            <a:custGeom>
              <a:avLst/>
              <a:gdLst>
                <a:gd name="T0" fmla="*/ 0 w 14542"/>
                <a:gd name="T1" fmla="*/ 0 h 19651"/>
                <a:gd name="T2" fmla="*/ 0 w 14542"/>
                <a:gd name="T3" fmla="*/ 0 h 19651"/>
                <a:gd name="T4" fmla="*/ 0 w 14542"/>
                <a:gd name="T5" fmla="*/ 0 h 19651"/>
                <a:gd name="T6" fmla="*/ 0 60000 65536"/>
                <a:gd name="T7" fmla="*/ 0 60000 65536"/>
                <a:gd name="T8" fmla="*/ 0 60000 65536"/>
                <a:gd name="T9" fmla="*/ 0 w 14542"/>
                <a:gd name="T10" fmla="*/ 0 h 19651"/>
                <a:gd name="T11" fmla="*/ 14542 w 14542"/>
                <a:gd name="T12" fmla="*/ 19651 h 19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42" h="19651" fill="none" extrusionOk="0">
                  <a:moveTo>
                    <a:pt x="14542" y="15971"/>
                  </a:moveTo>
                  <a:cubicBezTo>
                    <a:pt x="12885" y="17479"/>
                    <a:pt x="11004" y="18720"/>
                    <a:pt x="8966" y="19650"/>
                  </a:cubicBezTo>
                </a:path>
                <a:path w="14542" h="19651" stroke="0" extrusionOk="0">
                  <a:moveTo>
                    <a:pt x="14542" y="15971"/>
                  </a:moveTo>
                  <a:cubicBezTo>
                    <a:pt x="12885" y="17479"/>
                    <a:pt x="11004" y="18720"/>
                    <a:pt x="8966" y="196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1" name="Line 18"/>
            <p:cNvSpPr>
              <a:spLocks noChangeShapeType="1"/>
            </p:cNvSpPr>
            <p:nvPr/>
          </p:nvSpPr>
          <p:spPr bwMode="auto">
            <a:xfrm>
              <a:off x="1321" y="1296"/>
              <a:ext cx="1385" cy="1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2" name="AutoShape 2"/>
            <p:cNvSpPr>
              <a:spLocks noChangeArrowheads="1"/>
            </p:cNvSpPr>
            <p:nvPr/>
          </p:nvSpPr>
          <p:spPr bwMode="auto">
            <a:xfrm>
              <a:off x="576" y="1296"/>
              <a:ext cx="1632" cy="1692"/>
            </a:xfrm>
            <a:prstGeom prst="triangle">
              <a:avLst>
                <a:gd name="adj" fmla="val 45588"/>
              </a:avLst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3" name="Arc 5"/>
            <p:cNvSpPr>
              <a:spLocks/>
            </p:cNvSpPr>
            <p:nvPr/>
          </p:nvSpPr>
          <p:spPr bwMode="auto">
            <a:xfrm>
              <a:off x="579" y="3003"/>
              <a:ext cx="1632" cy="222"/>
            </a:xfrm>
            <a:custGeom>
              <a:avLst/>
              <a:gdLst>
                <a:gd name="T0" fmla="*/ 0 w 43200"/>
                <a:gd name="T1" fmla="*/ 0 h 22291"/>
                <a:gd name="T2" fmla="*/ 0 w 43200"/>
                <a:gd name="T3" fmla="*/ 0 h 22291"/>
                <a:gd name="T4" fmla="*/ 0 w 43200"/>
                <a:gd name="T5" fmla="*/ 0 h 2229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91"/>
                <a:gd name="T11" fmla="*/ 43200 w 43200"/>
                <a:gd name="T12" fmla="*/ 22291 h 22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91" fill="none" extrusionOk="0">
                  <a:moveTo>
                    <a:pt x="43188" y="0"/>
                  </a:moveTo>
                  <a:cubicBezTo>
                    <a:pt x="43196" y="230"/>
                    <a:pt x="43200" y="460"/>
                    <a:pt x="43200" y="691"/>
                  </a:cubicBezTo>
                  <a:cubicBezTo>
                    <a:pt x="43200" y="12620"/>
                    <a:pt x="33529" y="22291"/>
                    <a:pt x="21600" y="22291"/>
                  </a:cubicBezTo>
                  <a:cubicBezTo>
                    <a:pt x="9690" y="22291"/>
                    <a:pt x="27" y="12650"/>
                    <a:pt x="0" y="740"/>
                  </a:cubicBezTo>
                </a:path>
                <a:path w="43200" h="22291" stroke="0" extrusionOk="0">
                  <a:moveTo>
                    <a:pt x="43188" y="0"/>
                  </a:moveTo>
                  <a:cubicBezTo>
                    <a:pt x="43196" y="230"/>
                    <a:pt x="43200" y="460"/>
                    <a:pt x="43200" y="691"/>
                  </a:cubicBezTo>
                  <a:cubicBezTo>
                    <a:pt x="43200" y="12620"/>
                    <a:pt x="33529" y="22291"/>
                    <a:pt x="21600" y="22291"/>
                  </a:cubicBezTo>
                  <a:cubicBezTo>
                    <a:pt x="9690" y="22291"/>
                    <a:pt x="27" y="12650"/>
                    <a:pt x="0" y="740"/>
                  </a:cubicBezTo>
                  <a:lnTo>
                    <a:pt x="21600" y="691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4" name="Arc 6"/>
            <p:cNvSpPr>
              <a:spLocks/>
            </p:cNvSpPr>
            <p:nvPr/>
          </p:nvSpPr>
          <p:spPr bwMode="auto">
            <a:xfrm flipV="1">
              <a:off x="610" y="2796"/>
              <a:ext cx="1598" cy="223"/>
            </a:xfrm>
            <a:custGeom>
              <a:avLst/>
              <a:gdLst>
                <a:gd name="T0" fmla="*/ 0 w 42339"/>
                <a:gd name="T1" fmla="*/ 0 h 22358"/>
                <a:gd name="T2" fmla="*/ 0 w 42339"/>
                <a:gd name="T3" fmla="*/ 0 h 22358"/>
                <a:gd name="T4" fmla="*/ 0 w 42339"/>
                <a:gd name="T5" fmla="*/ 0 h 22358"/>
                <a:gd name="T6" fmla="*/ 0 60000 65536"/>
                <a:gd name="T7" fmla="*/ 0 60000 65536"/>
                <a:gd name="T8" fmla="*/ 0 60000 65536"/>
                <a:gd name="T9" fmla="*/ 0 w 42339"/>
                <a:gd name="T10" fmla="*/ 0 h 22358"/>
                <a:gd name="T11" fmla="*/ 42339 w 42339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39" h="22358" fill="none" extrusionOk="0">
                  <a:moveTo>
                    <a:pt x="42325" y="0"/>
                  </a:moveTo>
                  <a:cubicBezTo>
                    <a:pt x="42334" y="252"/>
                    <a:pt x="42339" y="505"/>
                    <a:pt x="42339" y="758"/>
                  </a:cubicBezTo>
                  <a:cubicBezTo>
                    <a:pt x="42339" y="12687"/>
                    <a:pt x="32668" y="22358"/>
                    <a:pt x="20739" y="22358"/>
                  </a:cubicBezTo>
                  <a:cubicBezTo>
                    <a:pt x="11135" y="22358"/>
                    <a:pt x="2685" y="16017"/>
                    <a:pt x="0" y="6796"/>
                  </a:cubicBezTo>
                </a:path>
                <a:path w="42339" h="22358" stroke="0" extrusionOk="0">
                  <a:moveTo>
                    <a:pt x="42325" y="0"/>
                  </a:moveTo>
                  <a:cubicBezTo>
                    <a:pt x="42334" y="252"/>
                    <a:pt x="42339" y="505"/>
                    <a:pt x="42339" y="758"/>
                  </a:cubicBezTo>
                  <a:cubicBezTo>
                    <a:pt x="42339" y="12687"/>
                    <a:pt x="32668" y="22358"/>
                    <a:pt x="20739" y="22358"/>
                  </a:cubicBezTo>
                  <a:cubicBezTo>
                    <a:pt x="11135" y="22358"/>
                    <a:pt x="2685" y="16017"/>
                    <a:pt x="0" y="6796"/>
                  </a:cubicBezTo>
                  <a:lnTo>
                    <a:pt x="20739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5" name="Line 7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6" name="Text Box 8"/>
            <p:cNvSpPr txBox="1">
              <a:spLocks noChangeArrowheads="1"/>
            </p:cNvSpPr>
            <p:nvPr/>
          </p:nvSpPr>
          <p:spPr bwMode="auto">
            <a:xfrm>
              <a:off x="1584" y="268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R</a:t>
              </a:r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1206" y="283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16398" name="Text Box 10"/>
            <p:cNvSpPr txBox="1">
              <a:spLocks noChangeArrowheads="1"/>
            </p:cNvSpPr>
            <p:nvPr/>
          </p:nvSpPr>
          <p:spPr bwMode="auto">
            <a:xfrm>
              <a:off x="1392" y="2208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16399" name="Line 11"/>
            <p:cNvSpPr>
              <a:spLocks noChangeShapeType="1"/>
            </p:cNvSpPr>
            <p:nvPr/>
          </p:nvSpPr>
          <p:spPr bwMode="auto">
            <a:xfrm flipV="1">
              <a:off x="1332" y="129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0" name="Text Box 12"/>
            <p:cNvSpPr txBox="1">
              <a:spLocks noChangeArrowheads="1"/>
            </p:cNvSpPr>
            <p:nvPr/>
          </p:nvSpPr>
          <p:spPr bwMode="auto">
            <a:xfrm>
              <a:off x="1824" y="1920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  <p:sp>
          <p:nvSpPr>
            <p:cNvPr id="16401" name="AutoShape 13"/>
            <p:cNvSpPr>
              <a:spLocks noChangeArrowheads="1"/>
            </p:cNvSpPr>
            <p:nvPr/>
          </p:nvSpPr>
          <p:spPr bwMode="auto">
            <a:xfrm>
              <a:off x="576" y="1296"/>
              <a:ext cx="966" cy="1728"/>
            </a:xfrm>
            <a:prstGeom prst="triangle">
              <a:avLst>
                <a:gd name="adj" fmla="val 76606"/>
              </a:avLst>
            </a:prstGeom>
            <a:gradFill rotWithShape="0">
              <a:gsLst>
                <a:gs pos="0">
                  <a:srgbClr val="009999"/>
                </a:gs>
                <a:gs pos="50000">
                  <a:srgbClr val="004747"/>
                </a:gs>
                <a:gs pos="100000">
                  <a:srgbClr val="00999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2" name="Arc 14"/>
            <p:cNvSpPr>
              <a:spLocks/>
            </p:cNvSpPr>
            <p:nvPr/>
          </p:nvSpPr>
          <p:spPr bwMode="auto">
            <a:xfrm>
              <a:off x="578" y="2962"/>
              <a:ext cx="997" cy="262"/>
            </a:xfrm>
            <a:custGeom>
              <a:avLst/>
              <a:gdLst>
                <a:gd name="T0" fmla="*/ 0 w 26382"/>
                <a:gd name="T1" fmla="*/ 0 h 26273"/>
                <a:gd name="T2" fmla="*/ 0 w 26382"/>
                <a:gd name="T3" fmla="*/ 0 h 26273"/>
                <a:gd name="T4" fmla="*/ 0 w 26382"/>
                <a:gd name="T5" fmla="*/ 0 h 26273"/>
                <a:gd name="T6" fmla="*/ 0 60000 65536"/>
                <a:gd name="T7" fmla="*/ 0 60000 65536"/>
                <a:gd name="T8" fmla="*/ 0 60000 65536"/>
                <a:gd name="T9" fmla="*/ 0 w 26382"/>
                <a:gd name="T10" fmla="*/ 0 h 26273"/>
                <a:gd name="T11" fmla="*/ 26382 w 26382"/>
                <a:gd name="T12" fmla="*/ 26273 h 26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82" h="26273" fill="none" extrusionOk="0">
                  <a:moveTo>
                    <a:pt x="26382" y="25737"/>
                  </a:moveTo>
                  <a:cubicBezTo>
                    <a:pt x="24812" y="26093"/>
                    <a:pt x="23208" y="26272"/>
                    <a:pt x="21600" y="26273"/>
                  </a:cubicBezTo>
                  <a:cubicBezTo>
                    <a:pt x="9670" y="26273"/>
                    <a:pt x="0" y="16602"/>
                    <a:pt x="0" y="4673"/>
                  </a:cubicBezTo>
                  <a:cubicBezTo>
                    <a:pt x="-1" y="3101"/>
                    <a:pt x="171" y="1534"/>
                    <a:pt x="511" y="-1"/>
                  </a:cubicBezTo>
                </a:path>
                <a:path w="26382" h="26273" stroke="0" extrusionOk="0">
                  <a:moveTo>
                    <a:pt x="26382" y="25737"/>
                  </a:moveTo>
                  <a:cubicBezTo>
                    <a:pt x="24812" y="26093"/>
                    <a:pt x="23208" y="26272"/>
                    <a:pt x="21600" y="26273"/>
                  </a:cubicBezTo>
                  <a:cubicBezTo>
                    <a:pt x="9670" y="26273"/>
                    <a:pt x="0" y="16602"/>
                    <a:pt x="0" y="4673"/>
                  </a:cubicBezTo>
                  <a:cubicBezTo>
                    <a:pt x="-1" y="3101"/>
                    <a:pt x="171" y="1534"/>
                    <a:pt x="511" y="-1"/>
                  </a:cubicBezTo>
                  <a:lnTo>
                    <a:pt x="21600" y="4673"/>
                  </a:lnTo>
                  <a:close/>
                </a:path>
              </a:pathLst>
            </a:custGeom>
            <a:gradFill rotWithShape="0">
              <a:gsLst>
                <a:gs pos="0">
                  <a:srgbClr val="009999"/>
                </a:gs>
                <a:gs pos="50000">
                  <a:srgbClr val="004747"/>
                </a:gs>
                <a:gs pos="100000">
                  <a:srgbClr val="009999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3" name="Line 15"/>
            <p:cNvSpPr>
              <a:spLocks noChangeShapeType="1"/>
            </p:cNvSpPr>
            <p:nvPr/>
          </p:nvSpPr>
          <p:spPr bwMode="auto">
            <a:xfrm>
              <a:off x="1308" y="1308"/>
              <a:ext cx="276" cy="1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4" name="AutoShape 19"/>
            <p:cNvSpPr>
              <a:spLocks noChangeArrowheads="1"/>
            </p:cNvSpPr>
            <p:nvPr/>
          </p:nvSpPr>
          <p:spPr bwMode="auto">
            <a:xfrm>
              <a:off x="1110" y="2892"/>
              <a:ext cx="474" cy="318"/>
            </a:xfrm>
            <a:prstGeom prst="triangle">
              <a:avLst>
                <a:gd name="adj" fmla="val 89611"/>
              </a:avLst>
            </a:prstGeom>
            <a:gradFill rotWithShape="0">
              <a:gsLst>
                <a:gs pos="0">
                  <a:srgbClr val="004747"/>
                </a:gs>
                <a:gs pos="100000">
                  <a:srgbClr val="00999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6389" name="Text Box 23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741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7412" name="Group 25"/>
          <p:cNvGrpSpPr>
            <a:grpSpLocks/>
          </p:cNvGrpSpPr>
          <p:nvPr/>
        </p:nvGrpSpPr>
        <p:grpSpPr bwMode="auto">
          <a:xfrm>
            <a:off x="895350" y="1700213"/>
            <a:ext cx="3762375" cy="3138487"/>
            <a:chOff x="564" y="1248"/>
            <a:chExt cx="2370" cy="1977"/>
          </a:xfrm>
        </p:grpSpPr>
        <p:sp>
          <p:nvSpPr>
            <p:cNvPr id="17414" name="Arc 20"/>
            <p:cNvSpPr>
              <a:spLocks/>
            </p:cNvSpPr>
            <p:nvPr/>
          </p:nvSpPr>
          <p:spPr bwMode="auto">
            <a:xfrm>
              <a:off x="1320" y="1284"/>
              <a:ext cx="1604" cy="1740"/>
            </a:xfrm>
            <a:custGeom>
              <a:avLst/>
              <a:gdLst>
                <a:gd name="T0" fmla="*/ 0 w 16872"/>
                <a:gd name="T1" fmla="*/ 0 h 19651"/>
                <a:gd name="T2" fmla="*/ 0 w 16872"/>
                <a:gd name="T3" fmla="*/ 0 h 19651"/>
                <a:gd name="T4" fmla="*/ 0 w 16872"/>
                <a:gd name="T5" fmla="*/ 0 h 19651"/>
                <a:gd name="T6" fmla="*/ 0 60000 65536"/>
                <a:gd name="T7" fmla="*/ 0 60000 65536"/>
                <a:gd name="T8" fmla="*/ 0 60000 65536"/>
                <a:gd name="T9" fmla="*/ 0 w 16872"/>
                <a:gd name="T10" fmla="*/ 0 h 19651"/>
                <a:gd name="T11" fmla="*/ 16872 w 16872"/>
                <a:gd name="T12" fmla="*/ 19651 h 19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72" h="19651" fill="none" extrusionOk="0">
                  <a:moveTo>
                    <a:pt x="16872" y="13486"/>
                  </a:moveTo>
                  <a:cubicBezTo>
                    <a:pt x="14757" y="16132"/>
                    <a:pt x="12049" y="18244"/>
                    <a:pt x="8966" y="19650"/>
                  </a:cubicBezTo>
                </a:path>
                <a:path w="16872" h="19651" stroke="0" extrusionOk="0">
                  <a:moveTo>
                    <a:pt x="16872" y="13486"/>
                  </a:moveTo>
                  <a:cubicBezTo>
                    <a:pt x="14757" y="16132"/>
                    <a:pt x="12049" y="18244"/>
                    <a:pt x="8966" y="196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5" name="Line 21"/>
            <p:cNvSpPr>
              <a:spLocks noChangeShapeType="1"/>
            </p:cNvSpPr>
            <p:nvPr/>
          </p:nvSpPr>
          <p:spPr bwMode="auto">
            <a:xfrm rot="65305">
              <a:off x="1290" y="1290"/>
              <a:ext cx="1644" cy="11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6" name="AutoShape 2"/>
            <p:cNvSpPr>
              <a:spLocks noChangeArrowheads="1"/>
            </p:cNvSpPr>
            <p:nvPr/>
          </p:nvSpPr>
          <p:spPr bwMode="auto">
            <a:xfrm>
              <a:off x="576" y="1296"/>
              <a:ext cx="1632" cy="1692"/>
            </a:xfrm>
            <a:prstGeom prst="triangle">
              <a:avLst>
                <a:gd name="adj" fmla="val 45588"/>
              </a:avLst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7" name="Arc 5"/>
            <p:cNvSpPr>
              <a:spLocks/>
            </p:cNvSpPr>
            <p:nvPr/>
          </p:nvSpPr>
          <p:spPr bwMode="auto">
            <a:xfrm>
              <a:off x="579" y="3003"/>
              <a:ext cx="1632" cy="222"/>
            </a:xfrm>
            <a:custGeom>
              <a:avLst/>
              <a:gdLst>
                <a:gd name="T0" fmla="*/ 0 w 43200"/>
                <a:gd name="T1" fmla="*/ 0 h 22291"/>
                <a:gd name="T2" fmla="*/ 0 w 43200"/>
                <a:gd name="T3" fmla="*/ 0 h 22291"/>
                <a:gd name="T4" fmla="*/ 0 w 43200"/>
                <a:gd name="T5" fmla="*/ 0 h 2229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91"/>
                <a:gd name="T11" fmla="*/ 43200 w 43200"/>
                <a:gd name="T12" fmla="*/ 22291 h 22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91" fill="none" extrusionOk="0">
                  <a:moveTo>
                    <a:pt x="43188" y="0"/>
                  </a:moveTo>
                  <a:cubicBezTo>
                    <a:pt x="43196" y="230"/>
                    <a:pt x="43200" y="460"/>
                    <a:pt x="43200" y="691"/>
                  </a:cubicBezTo>
                  <a:cubicBezTo>
                    <a:pt x="43200" y="12620"/>
                    <a:pt x="33529" y="22291"/>
                    <a:pt x="21600" y="22291"/>
                  </a:cubicBezTo>
                  <a:cubicBezTo>
                    <a:pt x="9690" y="22291"/>
                    <a:pt x="27" y="12650"/>
                    <a:pt x="0" y="740"/>
                  </a:cubicBezTo>
                </a:path>
                <a:path w="43200" h="22291" stroke="0" extrusionOk="0">
                  <a:moveTo>
                    <a:pt x="43188" y="0"/>
                  </a:moveTo>
                  <a:cubicBezTo>
                    <a:pt x="43196" y="230"/>
                    <a:pt x="43200" y="460"/>
                    <a:pt x="43200" y="691"/>
                  </a:cubicBezTo>
                  <a:cubicBezTo>
                    <a:pt x="43200" y="12620"/>
                    <a:pt x="33529" y="22291"/>
                    <a:pt x="21600" y="22291"/>
                  </a:cubicBezTo>
                  <a:cubicBezTo>
                    <a:pt x="9690" y="22291"/>
                    <a:pt x="27" y="12650"/>
                    <a:pt x="0" y="740"/>
                  </a:cubicBezTo>
                  <a:lnTo>
                    <a:pt x="21600" y="691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8" name="Arc 6"/>
            <p:cNvSpPr>
              <a:spLocks/>
            </p:cNvSpPr>
            <p:nvPr/>
          </p:nvSpPr>
          <p:spPr bwMode="auto">
            <a:xfrm flipV="1">
              <a:off x="577" y="2796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0" name="Text Box 8"/>
            <p:cNvSpPr txBox="1">
              <a:spLocks noChangeArrowheads="1"/>
            </p:cNvSpPr>
            <p:nvPr/>
          </p:nvSpPr>
          <p:spPr bwMode="auto">
            <a:xfrm>
              <a:off x="1584" y="268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R</a:t>
              </a:r>
            </a:p>
          </p:txBody>
        </p:sp>
        <p:sp>
          <p:nvSpPr>
            <p:cNvPr id="17421" name="Text Box 9"/>
            <p:cNvSpPr txBox="1">
              <a:spLocks noChangeArrowheads="1"/>
            </p:cNvSpPr>
            <p:nvPr/>
          </p:nvSpPr>
          <p:spPr bwMode="auto">
            <a:xfrm>
              <a:off x="1206" y="283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17422" name="Text Box 10"/>
            <p:cNvSpPr txBox="1">
              <a:spLocks noChangeArrowheads="1"/>
            </p:cNvSpPr>
            <p:nvPr/>
          </p:nvSpPr>
          <p:spPr bwMode="auto">
            <a:xfrm>
              <a:off x="1392" y="2208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17423" name="Line 11"/>
            <p:cNvSpPr>
              <a:spLocks noChangeShapeType="1"/>
            </p:cNvSpPr>
            <p:nvPr/>
          </p:nvSpPr>
          <p:spPr bwMode="auto">
            <a:xfrm flipV="1">
              <a:off x="1332" y="129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4" name="Text Box 12"/>
            <p:cNvSpPr txBox="1">
              <a:spLocks noChangeArrowheads="1"/>
            </p:cNvSpPr>
            <p:nvPr/>
          </p:nvSpPr>
          <p:spPr bwMode="auto">
            <a:xfrm>
              <a:off x="1824" y="1920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  <p:sp>
          <p:nvSpPr>
            <p:cNvPr id="17425" name="Arc 14"/>
            <p:cNvSpPr>
              <a:spLocks/>
            </p:cNvSpPr>
            <p:nvPr/>
          </p:nvSpPr>
          <p:spPr bwMode="auto">
            <a:xfrm>
              <a:off x="569" y="2988"/>
              <a:ext cx="525" cy="218"/>
            </a:xfrm>
            <a:custGeom>
              <a:avLst/>
              <a:gdLst>
                <a:gd name="T0" fmla="*/ 0 w 21600"/>
                <a:gd name="T1" fmla="*/ 0 h 21569"/>
                <a:gd name="T2" fmla="*/ 0 w 21600"/>
                <a:gd name="T3" fmla="*/ 0 h 21569"/>
                <a:gd name="T4" fmla="*/ 0 w 21600"/>
                <a:gd name="T5" fmla="*/ 0 h 215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69"/>
                <a:gd name="T11" fmla="*/ 21600 w 21600"/>
                <a:gd name="T12" fmla="*/ 21569 h 215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69" fill="none" extrusionOk="0">
                  <a:moveTo>
                    <a:pt x="20443" y="21569"/>
                  </a:moveTo>
                  <a:cubicBezTo>
                    <a:pt x="8999" y="20955"/>
                    <a:pt x="26" y="11510"/>
                    <a:pt x="0" y="49"/>
                  </a:cubicBezTo>
                </a:path>
                <a:path w="21600" h="21569" stroke="0" extrusionOk="0">
                  <a:moveTo>
                    <a:pt x="20443" y="21569"/>
                  </a:moveTo>
                  <a:cubicBezTo>
                    <a:pt x="8999" y="20955"/>
                    <a:pt x="26" y="11510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1919"/>
                </a:gs>
                <a:gs pos="100000">
                  <a:srgbClr val="009999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6" name="AutoShape 13"/>
            <p:cNvSpPr>
              <a:spLocks noChangeArrowheads="1"/>
            </p:cNvSpPr>
            <p:nvPr/>
          </p:nvSpPr>
          <p:spPr bwMode="auto">
            <a:xfrm rot="807770">
              <a:off x="765" y="1318"/>
              <a:ext cx="528" cy="1776"/>
            </a:xfrm>
            <a:prstGeom prst="triangle">
              <a:avLst>
                <a:gd name="adj" fmla="val 64588"/>
              </a:avLst>
            </a:prstGeom>
            <a:gradFill rotWithShape="0">
              <a:gsLst>
                <a:gs pos="0">
                  <a:srgbClr val="002828"/>
                </a:gs>
                <a:gs pos="100000">
                  <a:srgbClr val="00999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7" name="Line 15"/>
            <p:cNvSpPr>
              <a:spLocks noChangeShapeType="1"/>
            </p:cNvSpPr>
            <p:nvPr/>
          </p:nvSpPr>
          <p:spPr bwMode="auto">
            <a:xfrm flipH="1">
              <a:off x="1056" y="1308"/>
              <a:ext cx="252" cy="1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8" name="Line 16"/>
            <p:cNvSpPr>
              <a:spLocks noChangeShapeType="1"/>
            </p:cNvSpPr>
            <p:nvPr/>
          </p:nvSpPr>
          <p:spPr bwMode="auto">
            <a:xfrm flipH="1">
              <a:off x="564" y="1344"/>
              <a:ext cx="73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9" name="Oval 22" descr="Tela"/>
            <p:cNvSpPr>
              <a:spLocks noChangeArrowheads="1"/>
            </p:cNvSpPr>
            <p:nvPr/>
          </p:nvSpPr>
          <p:spPr bwMode="auto">
            <a:xfrm>
              <a:off x="1296" y="1248"/>
              <a:ext cx="48" cy="4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7413" name="Text Box 29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843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8436" name="Group 23"/>
          <p:cNvGrpSpPr>
            <a:grpSpLocks/>
          </p:cNvGrpSpPr>
          <p:nvPr/>
        </p:nvGrpSpPr>
        <p:grpSpPr bwMode="auto">
          <a:xfrm>
            <a:off x="895350" y="1676400"/>
            <a:ext cx="3973513" cy="3167063"/>
            <a:chOff x="564" y="1230"/>
            <a:chExt cx="2503" cy="1995"/>
          </a:xfrm>
        </p:grpSpPr>
        <p:sp>
          <p:nvSpPr>
            <p:cNvPr id="18438" name="Arc 19"/>
            <p:cNvSpPr>
              <a:spLocks/>
            </p:cNvSpPr>
            <p:nvPr/>
          </p:nvSpPr>
          <p:spPr bwMode="auto">
            <a:xfrm>
              <a:off x="1320" y="1284"/>
              <a:ext cx="1747" cy="1740"/>
            </a:xfrm>
            <a:custGeom>
              <a:avLst/>
              <a:gdLst>
                <a:gd name="T0" fmla="*/ 0 w 18379"/>
                <a:gd name="T1" fmla="*/ 0 h 19651"/>
                <a:gd name="T2" fmla="*/ 0 w 18379"/>
                <a:gd name="T3" fmla="*/ 0 h 19651"/>
                <a:gd name="T4" fmla="*/ 0 w 18379"/>
                <a:gd name="T5" fmla="*/ 0 h 19651"/>
                <a:gd name="T6" fmla="*/ 0 60000 65536"/>
                <a:gd name="T7" fmla="*/ 0 60000 65536"/>
                <a:gd name="T8" fmla="*/ 0 60000 65536"/>
                <a:gd name="T9" fmla="*/ 0 w 18379"/>
                <a:gd name="T10" fmla="*/ 0 h 19651"/>
                <a:gd name="T11" fmla="*/ 18379 w 18379"/>
                <a:gd name="T12" fmla="*/ 19651 h 19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79" h="19651" fill="none" extrusionOk="0">
                  <a:moveTo>
                    <a:pt x="18378" y="11347"/>
                  </a:moveTo>
                  <a:cubicBezTo>
                    <a:pt x="16132" y="14986"/>
                    <a:pt x="12856" y="17875"/>
                    <a:pt x="8966" y="19650"/>
                  </a:cubicBezTo>
                </a:path>
                <a:path w="18379" h="19651" stroke="0" extrusionOk="0">
                  <a:moveTo>
                    <a:pt x="18378" y="11347"/>
                  </a:moveTo>
                  <a:cubicBezTo>
                    <a:pt x="16132" y="14986"/>
                    <a:pt x="12856" y="17875"/>
                    <a:pt x="8966" y="196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39" name="Line 20"/>
            <p:cNvSpPr>
              <a:spLocks noChangeShapeType="1"/>
            </p:cNvSpPr>
            <p:nvPr/>
          </p:nvSpPr>
          <p:spPr bwMode="auto">
            <a:xfrm rot="-95917">
              <a:off x="1340" y="1262"/>
              <a:ext cx="1713" cy="10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0" name="AutoShape 2"/>
            <p:cNvSpPr>
              <a:spLocks noChangeArrowheads="1"/>
            </p:cNvSpPr>
            <p:nvPr/>
          </p:nvSpPr>
          <p:spPr bwMode="auto">
            <a:xfrm>
              <a:off x="576" y="1296"/>
              <a:ext cx="1632" cy="1692"/>
            </a:xfrm>
            <a:prstGeom prst="triangle">
              <a:avLst>
                <a:gd name="adj" fmla="val 45588"/>
              </a:avLst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1" name="Arc 5"/>
            <p:cNvSpPr>
              <a:spLocks/>
            </p:cNvSpPr>
            <p:nvPr/>
          </p:nvSpPr>
          <p:spPr bwMode="auto">
            <a:xfrm>
              <a:off x="579" y="3003"/>
              <a:ext cx="1632" cy="222"/>
            </a:xfrm>
            <a:custGeom>
              <a:avLst/>
              <a:gdLst>
                <a:gd name="T0" fmla="*/ 0 w 43200"/>
                <a:gd name="T1" fmla="*/ 0 h 22291"/>
                <a:gd name="T2" fmla="*/ 0 w 43200"/>
                <a:gd name="T3" fmla="*/ 0 h 22291"/>
                <a:gd name="T4" fmla="*/ 0 w 43200"/>
                <a:gd name="T5" fmla="*/ 0 h 2229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91"/>
                <a:gd name="T11" fmla="*/ 43200 w 43200"/>
                <a:gd name="T12" fmla="*/ 22291 h 22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91" fill="none" extrusionOk="0">
                  <a:moveTo>
                    <a:pt x="43188" y="0"/>
                  </a:moveTo>
                  <a:cubicBezTo>
                    <a:pt x="43196" y="230"/>
                    <a:pt x="43200" y="460"/>
                    <a:pt x="43200" y="691"/>
                  </a:cubicBezTo>
                  <a:cubicBezTo>
                    <a:pt x="43200" y="12620"/>
                    <a:pt x="33529" y="22291"/>
                    <a:pt x="21600" y="22291"/>
                  </a:cubicBezTo>
                  <a:cubicBezTo>
                    <a:pt x="9690" y="22291"/>
                    <a:pt x="27" y="12650"/>
                    <a:pt x="0" y="740"/>
                  </a:cubicBezTo>
                </a:path>
                <a:path w="43200" h="22291" stroke="0" extrusionOk="0">
                  <a:moveTo>
                    <a:pt x="43188" y="0"/>
                  </a:moveTo>
                  <a:cubicBezTo>
                    <a:pt x="43196" y="230"/>
                    <a:pt x="43200" y="460"/>
                    <a:pt x="43200" y="691"/>
                  </a:cubicBezTo>
                  <a:cubicBezTo>
                    <a:pt x="43200" y="12620"/>
                    <a:pt x="33529" y="22291"/>
                    <a:pt x="21600" y="22291"/>
                  </a:cubicBezTo>
                  <a:cubicBezTo>
                    <a:pt x="9690" y="22291"/>
                    <a:pt x="27" y="12650"/>
                    <a:pt x="0" y="740"/>
                  </a:cubicBezTo>
                  <a:lnTo>
                    <a:pt x="21600" y="691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2" name="Arc 6"/>
            <p:cNvSpPr>
              <a:spLocks/>
            </p:cNvSpPr>
            <p:nvPr/>
          </p:nvSpPr>
          <p:spPr bwMode="auto">
            <a:xfrm flipV="1">
              <a:off x="577" y="2796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3" name="Line 7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4" name="Text Box 8"/>
            <p:cNvSpPr txBox="1">
              <a:spLocks noChangeArrowheads="1"/>
            </p:cNvSpPr>
            <p:nvPr/>
          </p:nvSpPr>
          <p:spPr bwMode="auto">
            <a:xfrm>
              <a:off x="1584" y="268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R</a:t>
              </a:r>
            </a:p>
          </p:txBody>
        </p:sp>
        <p:sp>
          <p:nvSpPr>
            <p:cNvPr id="18445" name="Text Box 9"/>
            <p:cNvSpPr txBox="1">
              <a:spLocks noChangeArrowheads="1"/>
            </p:cNvSpPr>
            <p:nvPr/>
          </p:nvSpPr>
          <p:spPr bwMode="auto">
            <a:xfrm>
              <a:off x="1206" y="283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18446" name="Text Box 10"/>
            <p:cNvSpPr txBox="1">
              <a:spLocks noChangeArrowheads="1"/>
            </p:cNvSpPr>
            <p:nvPr/>
          </p:nvSpPr>
          <p:spPr bwMode="auto">
            <a:xfrm>
              <a:off x="1392" y="2208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18447" name="Line 11"/>
            <p:cNvSpPr>
              <a:spLocks noChangeShapeType="1"/>
            </p:cNvSpPr>
            <p:nvPr/>
          </p:nvSpPr>
          <p:spPr bwMode="auto">
            <a:xfrm flipV="1">
              <a:off x="1332" y="129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8" name="Text Box 12"/>
            <p:cNvSpPr txBox="1">
              <a:spLocks noChangeArrowheads="1"/>
            </p:cNvSpPr>
            <p:nvPr/>
          </p:nvSpPr>
          <p:spPr bwMode="auto">
            <a:xfrm>
              <a:off x="1824" y="1920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 flipH="1">
              <a:off x="1056" y="1308"/>
              <a:ext cx="252" cy="19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 flipH="1">
              <a:off x="564" y="1344"/>
              <a:ext cx="73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51" name="Oval 21" descr="Tela"/>
            <p:cNvSpPr>
              <a:spLocks noChangeArrowheads="1"/>
            </p:cNvSpPr>
            <p:nvPr/>
          </p:nvSpPr>
          <p:spPr bwMode="auto">
            <a:xfrm>
              <a:off x="1278" y="1230"/>
              <a:ext cx="48" cy="4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8437" name="Text Box 25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945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9460" name="Group 25"/>
          <p:cNvGrpSpPr>
            <a:grpSpLocks/>
          </p:cNvGrpSpPr>
          <p:nvPr/>
        </p:nvGrpSpPr>
        <p:grpSpPr bwMode="auto">
          <a:xfrm>
            <a:off x="895350" y="1689100"/>
            <a:ext cx="4192588" cy="3155950"/>
            <a:chOff x="564" y="1056"/>
            <a:chExt cx="2641" cy="1988"/>
          </a:xfrm>
        </p:grpSpPr>
        <p:sp>
          <p:nvSpPr>
            <p:cNvPr id="19462" name="Arc 18"/>
            <p:cNvSpPr>
              <a:spLocks/>
            </p:cNvSpPr>
            <p:nvPr/>
          </p:nvSpPr>
          <p:spPr bwMode="auto">
            <a:xfrm>
              <a:off x="1320" y="1104"/>
              <a:ext cx="1885" cy="1740"/>
            </a:xfrm>
            <a:custGeom>
              <a:avLst/>
              <a:gdLst>
                <a:gd name="T0" fmla="*/ 0 w 19833"/>
                <a:gd name="T1" fmla="*/ 0 h 19651"/>
                <a:gd name="T2" fmla="*/ 0 w 19833"/>
                <a:gd name="T3" fmla="*/ 0 h 19651"/>
                <a:gd name="T4" fmla="*/ 0 w 19833"/>
                <a:gd name="T5" fmla="*/ 0 h 19651"/>
                <a:gd name="T6" fmla="*/ 0 60000 65536"/>
                <a:gd name="T7" fmla="*/ 0 60000 65536"/>
                <a:gd name="T8" fmla="*/ 0 60000 65536"/>
                <a:gd name="T9" fmla="*/ 0 w 19833"/>
                <a:gd name="T10" fmla="*/ 0 h 19651"/>
                <a:gd name="T11" fmla="*/ 19833 w 19833"/>
                <a:gd name="T12" fmla="*/ 19651 h 19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33" h="19651" fill="none" extrusionOk="0">
                  <a:moveTo>
                    <a:pt x="19832" y="8556"/>
                  </a:moveTo>
                  <a:cubicBezTo>
                    <a:pt x="17711" y="13473"/>
                    <a:pt x="13838" y="17427"/>
                    <a:pt x="8966" y="19650"/>
                  </a:cubicBezTo>
                </a:path>
                <a:path w="19833" h="19651" stroke="0" extrusionOk="0">
                  <a:moveTo>
                    <a:pt x="19832" y="8556"/>
                  </a:moveTo>
                  <a:cubicBezTo>
                    <a:pt x="17711" y="13473"/>
                    <a:pt x="13838" y="17427"/>
                    <a:pt x="8966" y="196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63" name="Line 19"/>
            <p:cNvSpPr>
              <a:spLocks noChangeShapeType="1"/>
            </p:cNvSpPr>
            <p:nvPr/>
          </p:nvSpPr>
          <p:spPr bwMode="auto">
            <a:xfrm rot="-95917">
              <a:off x="1308" y="1068"/>
              <a:ext cx="1880" cy="8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64" name="Oval 20" descr="Tela"/>
            <p:cNvSpPr>
              <a:spLocks noChangeArrowheads="1"/>
            </p:cNvSpPr>
            <p:nvPr/>
          </p:nvSpPr>
          <p:spPr bwMode="auto">
            <a:xfrm>
              <a:off x="1278" y="1056"/>
              <a:ext cx="48" cy="48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65" name="AutoShape 2"/>
            <p:cNvSpPr>
              <a:spLocks noChangeArrowheads="1"/>
            </p:cNvSpPr>
            <p:nvPr/>
          </p:nvSpPr>
          <p:spPr bwMode="auto">
            <a:xfrm>
              <a:off x="816" y="1116"/>
              <a:ext cx="1392" cy="1692"/>
            </a:xfrm>
            <a:prstGeom prst="triangle">
              <a:avLst>
                <a:gd name="adj" fmla="val 36852"/>
              </a:avLst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9466" name="Group 5"/>
            <p:cNvGrpSpPr>
              <a:grpSpLocks/>
            </p:cNvGrpSpPr>
            <p:nvPr/>
          </p:nvGrpSpPr>
          <p:grpSpPr bwMode="auto">
            <a:xfrm>
              <a:off x="576" y="2616"/>
              <a:ext cx="1632" cy="428"/>
              <a:chOff x="1013" y="1434"/>
              <a:chExt cx="1632" cy="428"/>
            </a:xfrm>
          </p:grpSpPr>
          <p:sp>
            <p:nvSpPr>
              <p:cNvPr id="19474" name="Arc 6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solidFill>
                <a:srgbClr val="33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475" name="Arc 7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solidFill>
                <a:srgbClr val="33CCCC"/>
              </a:soli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9467" name="Line 8"/>
            <p:cNvSpPr>
              <a:spLocks noChangeShapeType="1"/>
            </p:cNvSpPr>
            <p:nvPr/>
          </p:nvSpPr>
          <p:spPr bwMode="auto">
            <a:xfrm>
              <a:off x="1344" y="282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68" name="Text Box 9"/>
            <p:cNvSpPr txBox="1">
              <a:spLocks noChangeArrowheads="1"/>
            </p:cNvSpPr>
            <p:nvPr/>
          </p:nvSpPr>
          <p:spPr bwMode="auto">
            <a:xfrm>
              <a:off x="1584" y="2504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R</a:t>
              </a:r>
            </a:p>
          </p:txBody>
        </p:sp>
        <p:sp>
          <p:nvSpPr>
            <p:cNvPr id="19469" name="Text Box 10"/>
            <p:cNvSpPr txBox="1">
              <a:spLocks noChangeArrowheads="1"/>
            </p:cNvSpPr>
            <p:nvPr/>
          </p:nvSpPr>
          <p:spPr bwMode="auto">
            <a:xfrm>
              <a:off x="1206" y="265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19470" name="Text Box 11"/>
            <p:cNvSpPr txBox="1">
              <a:spLocks noChangeArrowheads="1"/>
            </p:cNvSpPr>
            <p:nvPr/>
          </p:nvSpPr>
          <p:spPr bwMode="auto">
            <a:xfrm>
              <a:off x="1392" y="2028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19471" name="Line 12"/>
            <p:cNvSpPr>
              <a:spLocks noChangeShapeType="1"/>
            </p:cNvSpPr>
            <p:nvPr/>
          </p:nvSpPr>
          <p:spPr bwMode="auto">
            <a:xfrm flipV="1">
              <a:off x="1332" y="111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72" name="Text Box 13"/>
            <p:cNvSpPr txBox="1">
              <a:spLocks noChangeArrowheads="1"/>
            </p:cNvSpPr>
            <p:nvPr/>
          </p:nvSpPr>
          <p:spPr bwMode="auto">
            <a:xfrm>
              <a:off x="1824" y="1740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  <p:sp>
          <p:nvSpPr>
            <p:cNvPr id="19473" name="Line 15"/>
            <p:cNvSpPr>
              <a:spLocks noChangeShapeType="1"/>
            </p:cNvSpPr>
            <p:nvPr/>
          </p:nvSpPr>
          <p:spPr bwMode="auto">
            <a:xfrm flipH="1">
              <a:off x="564" y="1116"/>
              <a:ext cx="768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048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0484" name="Group 25"/>
          <p:cNvGrpSpPr>
            <a:grpSpLocks/>
          </p:cNvGrpSpPr>
          <p:nvPr/>
        </p:nvGrpSpPr>
        <p:grpSpPr bwMode="auto">
          <a:xfrm>
            <a:off x="895350" y="1701800"/>
            <a:ext cx="4264025" cy="3146425"/>
            <a:chOff x="564" y="1056"/>
            <a:chExt cx="2686" cy="1982"/>
          </a:xfrm>
        </p:grpSpPr>
        <p:sp>
          <p:nvSpPr>
            <p:cNvPr id="20486" name="Arc 17"/>
            <p:cNvSpPr>
              <a:spLocks/>
            </p:cNvSpPr>
            <p:nvPr/>
          </p:nvSpPr>
          <p:spPr bwMode="auto">
            <a:xfrm>
              <a:off x="1320" y="1098"/>
              <a:ext cx="1930" cy="1740"/>
            </a:xfrm>
            <a:custGeom>
              <a:avLst/>
              <a:gdLst>
                <a:gd name="T0" fmla="*/ 0 w 20313"/>
                <a:gd name="T1" fmla="*/ 0 h 19651"/>
                <a:gd name="T2" fmla="*/ 0 w 20313"/>
                <a:gd name="T3" fmla="*/ 0 h 19651"/>
                <a:gd name="T4" fmla="*/ 0 w 20313"/>
                <a:gd name="T5" fmla="*/ 0 h 19651"/>
                <a:gd name="T6" fmla="*/ 0 60000 65536"/>
                <a:gd name="T7" fmla="*/ 0 60000 65536"/>
                <a:gd name="T8" fmla="*/ 0 60000 65536"/>
                <a:gd name="T9" fmla="*/ 0 w 20313"/>
                <a:gd name="T10" fmla="*/ 0 h 19651"/>
                <a:gd name="T11" fmla="*/ 20313 w 20313"/>
                <a:gd name="T12" fmla="*/ 19651 h 19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13" h="19651" fill="none" extrusionOk="0">
                  <a:moveTo>
                    <a:pt x="20313" y="7343"/>
                  </a:moveTo>
                  <a:cubicBezTo>
                    <a:pt x="18339" y="12804"/>
                    <a:pt x="14249" y="17240"/>
                    <a:pt x="8966" y="19650"/>
                  </a:cubicBezTo>
                </a:path>
                <a:path w="20313" h="19651" stroke="0" extrusionOk="0">
                  <a:moveTo>
                    <a:pt x="20313" y="7343"/>
                  </a:moveTo>
                  <a:cubicBezTo>
                    <a:pt x="18339" y="12804"/>
                    <a:pt x="14249" y="17240"/>
                    <a:pt x="8966" y="196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87" name="Line 18"/>
            <p:cNvSpPr>
              <a:spLocks noChangeShapeType="1"/>
            </p:cNvSpPr>
            <p:nvPr/>
          </p:nvSpPr>
          <p:spPr bwMode="auto">
            <a:xfrm rot="-95917">
              <a:off x="1275" y="1056"/>
              <a:ext cx="1968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88" name="AutoShape 3"/>
            <p:cNvSpPr>
              <a:spLocks noChangeArrowheads="1"/>
            </p:cNvSpPr>
            <p:nvPr/>
          </p:nvSpPr>
          <p:spPr bwMode="auto">
            <a:xfrm>
              <a:off x="1056" y="1110"/>
              <a:ext cx="1152" cy="1692"/>
            </a:xfrm>
            <a:prstGeom prst="triangle">
              <a:avLst>
                <a:gd name="adj" fmla="val 24394"/>
              </a:avLst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489" name="Group 6"/>
            <p:cNvGrpSpPr>
              <a:grpSpLocks/>
            </p:cNvGrpSpPr>
            <p:nvPr/>
          </p:nvGrpSpPr>
          <p:grpSpPr bwMode="auto">
            <a:xfrm>
              <a:off x="576" y="2610"/>
              <a:ext cx="1632" cy="428"/>
              <a:chOff x="1013" y="1434"/>
              <a:chExt cx="1632" cy="428"/>
            </a:xfrm>
          </p:grpSpPr>
          <p:sp>
            <p:nvSpPr>
              <p:cNvPr id="20498" name="Arc 7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solidFill>
                <a:srgbClr val="33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499" name="Arc 8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solidFill>
                <a:srgbClr val="33CCCC"/>
              </a:soli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344" y="281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>
              <a:off x="1584" y="2496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R</a:t>
              </a:r>
            </a:p>
          </p:txBody>
        </p:sp>
        <p:sp>
          <p:nvSpPr>
            <p:cNvPr id="20492" name="Text Box 11"/>
            <p:cNvSpPr txBox="1">
              <a:spLocks noChangeArrowheads="1"/>
            </p:cNvSpPr>
            <p:nvPr/>
          </p:nvSpPr>
          <p:spPr bwMode="auto">
            <a:xfrm>
              <a:off x="1206" y="2644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20493" name="Text Box 12"/>
            <p:cNvSpPr txBox="1">
              <a:spLocks noChangeArrowheads="1"/>
            </p:cNvSpPr>
            <p:nvPr/>
          </p:nvSpPr>
          <p:spPr bwMode="auto">
            <a:xfrm>
              <a:off x="1392" y="2022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 flipV="1">
              <a:off x="1332" y="1110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5" name="Text Box 14"/>
            <p:cNvSpPr txBox="1">
              <a:spLocks noChangeArrowheads="1"/>
            </p:cNvSpPr>
            <p:nvPr/>
          </p:nvSpPr>
          <p:spPr bwMode="auto">
            <a:xfrm>
              <a:off x="1824" y="1734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 flipH="1">
              <a:off x="564" y="1110"/>
              <a:ext cx="768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7" name="Oval 19" descr="Tela"/>
            <p:cNvSpPr>
              <a:spLocks noChangeArrowheads="1"/>
            </p:cNvSpPr>
            <p:nvPr/>
          </p:nvSpPr>
          <p:spPr bwMode="auto">
            <a:xfrm>
              <a:off x="1248" y="1056"/>
              <a:ext cx="84" cy="54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485" name="Text Box 27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150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1508" name="Group 26"/>
          <p:cNvGrpSpPr>
            <a:grpSpLocks/>
          </p:cNvGrpSpPr>
          <p:nvPr/>
        </p:nvGrpSpPr>
        <p:grpSpPr bwMode="auto">
          <a:xfrm>
            <a:off x="895350" y="1600200"/>
            <a:ext cx="4340225" cy="3267075"/>
            <a:chOff x="564" y="1182"/>
            <a:chExt cx="2734" cy="2058"/>
          </a:xfrm>
        </p:grpSpPr>
        <p:sp>
          <p:nvSpPr>
            <p:cNvPr id="21511" name="Arc 22"/>
            <p:cNvSpPr>
              <a:spLocks/>
            </p:cNvSpPr>
            <p:nvPr/>
          </p:nvSpPr>
          <p:spPr bwMode="auto">
            <a:xfrm>
              <a:off x="1320" y="1284"/>
              <a:ext cx="1978" cy="1740"/>
            </a:xfrm>
            <a:custGeom>
              <a:avLst/>
              <a:gdLst>
                <a:gd name="T0" fmla="*/ 0 w 20809"/>
                <a:gd name="T1" fmla="*/ 0 h 19651"/>
                <a:gd name="T2" fmla="*/ 0 w 20809"/>
                <a:gd name="T3" fmla="*/ 0 h 19651"/>
                <a:gd name="T4" fmla="*/ 0 w 20809"/>
                <a:gd name="T5" fmla="*/ 0 h 19651"/>
                <a:gd name="T6" fmla="*/ 0 60000 65536"/>
                <a:gd name="T7" fmla="*/ 0 60000 65536"/>
                <a:gd name="T8" fmla="*/ 0 60000 65536"/>
                <a:gd name="T9" fmla="*/ 0 w 20809"/>
                <a:gd name="T10" fmla="*/ 0 h 19651"/>
                <a:gd name="T11" fmla="*/ 20809 w 20809"/>
                <a:gd name="T12" fmla="*/ 19651 h 19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09" h="19651" fill="none" extrusionOk="0">
                  <a:moveTo>
                    <a:pt x="20808" y="5792"/>
                  </a:moveTo>
                  <a:cubicBezTo>
                    <a:pt x="19099" y="11933"/>
                    <a:pt x="14765" y="17004"/>
                    <a:pt x="8966" y="19650"/>
                  </a:cubicBezTo>
                </a:path>
                <a:path w="20809" h="19651" stroke="0" extrusionOk="0">
                  <a:moveTo>
                    <a:pt x="20808" y="5792"/>
                  </a:moveTo>
                  <a:cubicBezTo>
                    <a:pt x="19099" y="11933"/>
                    <a:pt x="14765" y="17004"/>
                    <a:pt x="8966" y="196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2" name="AutoShape 3"/>
            <p:cNvSpPr>
              <a:spLocks noChangeArrowheads="1"/>
            </p:cNvSpPr>
            <p:nvPr/>
          </p:nvSpPr>
          <p:spPr bwMode="auto">
            <a:xfrm>
              <a:off x="1326" y="1272"/>
              <a:ext cx="882" cy="1704"/>
            </a:xfrm>
            <a:prstGeom prst="triangle">
              <a:avLst>
                <a:gd name="adj" fmla="val 565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13" name="Group 6"/>
            <p:cNvGrpSpPr>
              <a:grpSpLocks/>
            </p:cNvGrpSpPr>
            <p:nvPr/>
          </p:nvGrpSpPr>
          <p:grpSpPr bwMode="auto">
            <a:xfrm>
              <a:off x="576" y="2796"/>
              <a:ext cx="1632" cy="428"/>
              <a:chOff x="1013" y="1434"/>
              <a:chExt cx="1632" cy="428"/>
            </a:xfrm>
          </p:grpSpPr>
          <p:sp>
            <p:nvSpPr>
              <p:cNvPr id="21524" name="Arc 7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solidFill>
                <a:srgbClr val="33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25" name="Arc 8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solidFill>
                <a:srgbClr val="33CCCC"/>
              </a:soli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1584" y="295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1206" y="283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1392" y="2208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 flipV="1">
              <a:off x="1332" y="1296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1824" y="1920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 flipH="1">
              <a:off x="564" y="1296"/>
              <a:ext cx="768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1" name="Line 21"/>
            <p:cNvSpPr>
              <a:spLocks noChangeShapeType="1"/>
            </p:cNvSpPr>
            <p:nvPr/>
          </p:nvSpPr>
          <p:spPr bwMode="auto">
            <a:xfrm flipH="1" flipV="1">
              <a:off x="1344" y="1296"/>
              <a:ext cx="864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2" name="Line 23"/>
            <p:cNvSpPr>
              <a:spLocks noChangeShapeType="1"/>
            </p:cNvSpPr>
            <p:nvPr/>
          </p:nvSpPr>
          <p:spPr bwMode="auto">
            <a:xfrm rot="-95917">
              <a:off x="1320" y="1260"/>
              <a:ext cx="1978" cy="5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3" name="Oval 24" descr="Tela"/>
            <p:cNvSpPr>
              <a:spLocks noChangeArrowheads="1"/>
            </p:cNvSpPr>
            <p:nvPr/>
          </p:nvSpPr>
          <p:spPr bwMode="auto">
            <a:xfrm>
              <a:off x="1206" y="1182"/>
              <a:ext cx="132" cy="1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509" name="Text Box 28"/>
          <p:cNvSpPr txBox="1">
            <a:spLocks noChangeArrowheads="1"/>
          </p:cNvSpPr>
          <p:nvPr/>
        </p:nvSpPr>
        <p:spPr bwMode="auto">
          <a:xfrm>
            <a:off x="2514600" y="39878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21510" name="Text Box 30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253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2532" name="Group 20"/>
          <p:cNvGrpSpPr>
            <a:grpSpLocks/>
          </p:cNvGrpSpPr>
          <p:nvPr/>
        </p:nvGrpSpPr>
        <p:grpSpPr bwMode="auto">
          <a:xfrm>
            <a:off x="895350" y="1600200"/>
            <a:ext cx="4421188" cy="3267075"/>
            <a:chOff x="564" y="1182"/>
            <a:chExt cx="2785" cy="2058"/>
          </a:xfrm>
        </p:grpSpPr>
        <p:sp>
          <p:nvSpPr>
            <p:cNvPr id="22535" name="AutoShape 3"/>
            <p:cNvSpPr>
              <a:spLocks noChangeArrowheads="1"/>
            </p:cNvSpPr>
            <p:nvPr/>
          </p:nvSpPr>
          <p:spPr bwMode="auto">
            <a:xfrm rot="-520790">
              <a:off x="1476" y="1272"/>
              <a:ext cx="672" cy="1704"/>
            </a:xfrm>
            <a:prstGeom prst="triangle">
              <a:avLst>
                <a:gd name="adj" fmla="val 0"/>
              </a:avLst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6" name="Arc 2"/>
            <p:cNvSpPr>
              <a:spLocks/>
            </p:cNvSpPr>
            <p:nvPr/>
          </p:nvSpPr>
          <p:spPr bwMode="auto">
            <a:xfrm>
              <a:off x="1320" y="1284"/>
              <a:ext cx="2027" cy="1740"/>
            </a:xfrm>
            <a:custGeom>
              <a:avLst/>
              <a:gdLst>
                <a:gd name="T0" fmla="*/ 0 w 21323"/>
                <a:gd name="T1" fmla="*/ 0 h 19651"/>
                <a:gd name="T2" fmla="*/ 0 w 21323"/>
                <a:gd name="T3" fmla="*/ 0 h 19651"/>
                <a:gd name="T4" fmla="*/ 0 w 21323"/>
                <a:gd name="T5" fmla="*/ 0 h 19651"/>
                <a:gd name="T6" fmla="*/ 0 60000 65536"/>
                <a:gd name="T7" fmla="*/ 0 60000 65536"/>
                <a:gd name="T8" fmla="*/ 0 60000 65536"/>
                <a:gd name="T9" fmla="*/ 0 w 21323"/>
                <a:gd name="T10" fmla="*/ 0 h 19651"/>
                <a:gd name="T11" fmla="*/ 21323 w 21323"/>
                <a:gd name="T12" fmla="*/ 19651 h 19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23" h="19651" fill="none" extrusionOk="0">
                  <a:moveTo>
                    <a:pt x="21322" y="3448"/>
                  </a:moveTo>
                  <a:cubicBezTo>
                    <a:pt x="20170" y="10574"/>
                    <a:pt x="15534" y="16654"/>
                    <a:pt x="8966" y="19650"/>
                  </a:cubicBezTo>
                </a:path>
                <a:path w="21323" h="19651" stroke="0" extrusionOk="0">
                  <a:moveTo>
                    <a:pt x="21322" y="3448"/>
                  </a:moveTo>
                  <a:cubicBezTo>
                    <a:pt x="20170" y="10574"/>
                    <a:pt x="15534" y="16654"/>
                    <a:pt x="8966" y="196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37" name="Group 6"/>
            <p:cNvGrpSpPr>
              <a:grpSpLocks/>
            </p:cNvGrpSpPr>
            <p:nvPr/>
          </p:nvGrpSpPr>
          <p:grpSpPr bwMode="auto">
            <a:xfrm>
              <a:off x="576" y="2796"/>
              <a:ext cx="1632" cy="428"/>
              <a:chOff x="1013" y="1434"/>
              <a:chExt cx="1632" cy="428"/>
            </a:xfrm>
          </p:grpSpPr>
          <p:sp>
            <p:nvSpPr>
              <p:cNvPr id="22548" name="Arc 7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solidFill>
                <a:srgbClr val="33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49" name="Arc 8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solidFill>
                <a:srgbClr val="33CCCC"/>
              </a:soli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9" name="Text Box 10"/>
            <p:cNvSpPr txBox="1">
              <a:spLocks noChangeArrowheads="1"/>
            </p:cNvSpPr>
            <p:nvPr/>
          </p:nvSpPr>
          <p:spPr bwMode="auto">
            <a:xfrm>
              <a:off x="1584" y="295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22540" name="Text Box 11"/>
            <p:cNvSpPr txBox="1">
              <a:spLocks noChangeArrowheads="1"/>
            </p:cNvSpPr>
            <p:nvPr/>
          </p:nvSpPr>
          <p:spPr bwMode="auto">
            <a:xfrm>
              <a:off x="1206" y="283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22541" name="Text Box 12"/>
            <p:cNvSpPr txBox="1">
              <a:spLocks noChangeArrowheads="1"/>
            </p:cNvSpPr>
            <p:nvPr/>
          </p:nvSpPr>
          <p:spPr bwMode="auto">
            <a:xfrm>
              <a:off x="1392" y="2208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 flipV="1">
              <a:off x="1332" y="1296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3" name="Text Box 14"/>
            <p:cNvSpPr txBox="1">
              <a:spLocks noChangeArrowheads="1"/>
            </p:cNvSpPr>
            <p:nvPr/>
          </p:nvSpPr>
          <p:spPr bwMode="auto">
            <a:xfrm>
              <a:off x="1824" y="1920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 flipH="1">
              <a:off x="564" y="1296"/>
              <a:ext cx="768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 flipH="1" flipV="1">
              <a:off x="1344" y="1296"/>
              <a:ext cx="864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 rot="-95917">
              <a:off x="1323" y="1259"/>
              <a:ext cx="2026" cy="3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7" name="Oval 18" descr="Tela"/>
            <p:cNvSpPr>
              <a:spLocks noChangeArrowheads="1"/>
            </p:cNvSpPr>
            <p:nvPr/>
          </p:nvSpPr>
          <p:spPr bwMode="auto">
            <a:xfrm>
              <a:off x="1206" y="1182"/>
              <a:ext cx="132" cy="1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533" name="Text Box 26"/>
          <p:cNvSpPr txBox="1">
            <a:spLocks noChangeArrowheads="1"/>
          </p:cNvSpPr>
          <p:nvPr/>
        </p:nvSpPr>
        <p:spPr bwMode="auto">
          <a:xfrm>
            <a:off x="2514600" y="39878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22534" name="Text Box 28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12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512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" name="Retângulo com Único Canto Aparado e Arredondado 6"/>
          <p:cNvSpPr/>
          <p:nvPr/>
        </p:nvSpPr>
        <p:spPr>
          <a:xfrm>
            <a:off x="971550" y="836613"/>
            <a:ext cx="4608513" cy="863600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1"/>
                </a:solidFill>
              </a:rPr>
              <a:t>CONE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323850" y="2133600"/>
            <a:ext cx="5832475" cy="3816350"/>
          </a:xfrm>
          <a:prstGeom prst="roundRect">
            <a:avLst/>
          </a:prstGeom>
          <a:solidFill>
            <a:schemeClr val="accent5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400" b="1" dirty="0">
                <a:solidFill>
                  <a:schemeClr val="tx2"/>
                </a:solidFill>
              </a:rPr>
              <a:t>	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tx1"/>
                </a:solidFill>
              </a:rPr>
              <a:t>Em geometria, o cone é um sólido geométrico obtido quando se tem uma pirâmide cuja base é um polígono regular, e o número de lados da base tende ao infinito. </a:t>
            </a:r>
          </a:p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	O cone é uma figura geométrica de base circular gerada pela revolução de um triângulo retângulo.</a:t>
            </a:r>
          </a:p>
          <a:p>
            <a:pPr algn="just">
              <a:defRPr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2771775" y="1700213"/>
            <a:ext cx="649288" cy="576262"/>
          </a:xfrm>
          <a:prstGeom prst="downArrow">
            <a:avLst/>
          </a:prstGeom>
          <a:solidFill>
            <a:srgbClr val="004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81" name="Retângulo 9"/>
          <p:cNvSpPr>
            <a:spLocks noChangeArrowheads="1"/>
          </p:cNvSpPr>
          <p:nvPr/>
        </p:nvSpPr>
        <p:spPr bwMode="auto">
          <a:xfrm rot="-5400000">
            <a:off x="7195344" y="3512344"/>
            <a:ext cx="2860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/>
            <a:r>
              <a:rPr lang="pt-BR" sz="1000"/>
              <a:t>Imagem disponibilizada por LucasVB/public domain</a:t>
            </a:r>
            <a:endParaRPr lang="pt-BR" sz="1000">
              <a:cs typeface="Times New Roman" pitchFamily="18" charset="0"/>
            </a:endParaRPr>
          </a:p>
        </p:txBody>
      </p:sp>
      <p:pic>
        <p:nvPicPr>
          <p:cNvPr id="5129" name="Picture 11" descr="File:Blue-co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3550" y="1268413"/>
            <a:ext cx="3600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0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355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3556" name="AutoShape 2"/>
          <p:cNvSpPr>
            <a:spLocks noChangeArrowheads="1"/>
          </p:cNvSpPr>
          <p:nvPr/>
        </p:nvSpPr>
        <p:spPr bwMode="auto">
          <a:xfrm rot="-1379041">
            <a:off x="2641600" y="1511300"/>
            <a:ext cx="895350" cy="2971800"/>
          </a:xfrm>
          <a:prstGeom prst="triangle">
            <a:avLst>
              <a:gd name="adj" fmla="val 0"/>
            </a:avLst>
          </a:prstGeom>
          <a:solidFill>
            <a:srgbClr val="33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57" name="Arc 3"/>
          <p:cNvSpPr>
            <a:spLocks/>
          </p:cNvSpPr>
          <p:nvPr/>
        </p:nvSpPr>
        <p:spPr bwMode="auto">
          <a:xfrm>
            <a:off x="2095500" y="1789113"/>
            <a:ext cx="3259138" cy="2781300"/>
          </a:xfrm>
          <a:custGeom>
            <a:avLst/>
            <a:gdLst>
              <a:gd name="T0" fmla="*/ 2147483647 w 21600"/>
              <a:gd name="T1" fmla="*/ 0 h 19788"/>
              <a:gd name="T2" fmla="*/ 2147483647 w 21600"/>
              <a:gd name="T3" fmla="*/ 2147483647 h 19788"/>
              <a:gd name="T4" fmla="*/ 0 w 21600"/>
              <a:gd name="T5" fmla="*/ 2147483647 h 19788"/>
              <a:gd name="T6" fmla="*/ 0 60000 65536"/>
              <a:gd name="T7" fmla="*/ 0 60000 65536"/>
              <a:gd name="T8" fmla="*/ 0 60000 65536"/>
              <a:gd name="T9" fmla="*/ 0 w 21600"/>
              <a:gd name="T10" fmla="*/ 0 h 19788"/>
              <a:gd name="T11" fmla="*/ 21600 w 21600"/>
              <a:gd name="T12" fmla="*/ 19788 h 19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788" fill="none" extrusionOk="0">
                <a:moveTo>
                  <a:pt x="21599" y="0"/>
                </a:moveTo>
                <a:cubicBezTo>
                  <a:pt x="21599" y="45"/>
                  <a:pt x="21600" y="91"/>
                  <a:pt x="21600" y="137"/>
                </a:cubicBezTo>
                <a:cubicBezTo>
                  <a:pt x="21600" y="8595"/>
                  <a:pt x="16662" y="16276"/>
                  <a:pt x="8966" y="19787"/>
                </a:cubicBezTo>
              </a:path>
              <a:path w="21600" h="19788" stroke="0" extrusionOk="0">
                <a:moveTo>
                  <a:pt x="21599" y="0"/>
                </a:moveTo>
                <a:cubicBezTo>
                  <a:pt x="21599" y="45"/>
                  <a:pt x="21600" y="91"/>
                  <a:pt x="21600" y="137"/>
                </a:cubicBezTo>
                <a:cubicBezTo>
                  <a:pt x="21600" y="8595"/>
                  <a:pt x="16662" y="16276"/>
                  <a:pt x="8966" y="19787"/>
                </a:cubicBezTo>
                <a:lnTo>
                  <a:pt x="0" y="137"/>
                </a:lnTo>
                <a:close/>
              </a:path>
            </a:pathLst>
          </a:cu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914400" y="4208463"/>
            <a:ext cx="2590800" cy="679450"/>
            <a:chOff x="1013" y="1434"/>
            <a:chExt cx="1632" cy="428"/>
          </a:xfrm>
        </p:grpSpPr>
        <p:sp>
          <p:nvSpPr>
            <p:cNvPr id="23569" name="Arc 7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70" name="Arc 8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2133600" y="4532313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1914525" y="4262438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x</a:t>
            </a:r>
          </a:p>
        </p:txBody>
      </p:sp>
      <p:sp>
        <p:nvSpPr>
          <p:cNvPr id="23561" name="Text Box 12"/>
          <p:cNvSpPr txBox="1">
            <a:spLocks noChangeArrowheads="1"/>
          </p:cNvSpPr>
          <p:nvPr/>
        </p:nvSpPr>
        <p:spPr bwMode="auto">
          <a:xfrm>
            <a:off x="2209800" y="3275013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 flipV="1">
            <a:off x="2114550" y="1827213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3" name="Text Box 14"/>
          <p:cNvSpPr txBox="1">
            <a:spLocks noChangeArrowheads="1"/>
          </p:cNvSpPr>
          <p:nvPr/>
        </p:nvSpPr>
        <p:spPr bwMode="auto">
          <a:xfrm>
            <a:off x="2895600" y="2817813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</a:t>
            </a:r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 flipH="1">
            <a:off x="895350" y="1827213"/>
            <a:ext cx="121920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5" name="Line 16"/>
          <p:cNvSpPr>
            <a:spLocks noChangeShapeType="1"/>
          </p:cNvSpPr>
          <p:nvPr/>
        </p:nvSpPr>
        <p:spPr bwMode="auto">
          <a:xfrm flipH="1" flipV="1">
            <a:off x="2133600" y="1827213"/>
            <a:ext cx="13716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6" name="Text Box 22"/>
          <p:cNvSpPr txBox="1">
            <a:spLocks noChangeArrowheads="1"/>
          </p:cNvSpPr>
          <p:nvPr/>
        </p:nvSpPr>
        <p:spPr bwMode="auto">
          <a:xfrm>
            <a:off x="2514600" y="40259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23567" name="Line 26"/>
          <p:cNvSpPr>
            <a:spLocks noChangeShapeType="1"/>
          </p:cNvSpPr>
          <p:nvPr/>
        </p:nvSpPr>
        <p:spPr bwMode="auto">
          <a:xfrm>
            <a:off x="2133600" y="1790700"/>
            <a:ext cx="323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8" name="Text Box 28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457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4580" name="Arc 3"/>
          <p:cNvSpPr>
            <a:spLocks/>
          </p:cNvSpPr>
          <p:nvPr/>
        </p:nvSpPr>
        <p:spPr bwMode="auto">
          <a:xfrm>
            <a:off x="2114550" y="1441450"/>
            <a:ext cx="3259138" cy="3060700"/>
          </a:xfrm>
          <a:custGeom>
            <a:avLst/>
            <a:gdLst>
              <a:gd name="T0" fmla="*/ 2147483647 w 21600"/>
              <a:gd name="T1" fmla="*/ 0 h 21759"/>
              <a:gd name="T2" fmla="*/ 2147483647 w 21600"/>
              <a:gd name="T3" fmla="*/ 2147483647 h 21759"/>
              <a:gd name="T4" fmla="*/ 0 w 21600"/>
              <a:gd name="T5" fmla="*/ 2147483647 h 21759"/>
              <a:gd name="T6" fmla="*/ 0 60000 65536"/>
              <a:gd name="T7" fmla="*/ 0 60000 65536"/>
              <a:gd name="T8" fmla="*/ 0 60000 65536"/>
              <a:gd name="T9" fmla="*/ 0 w 21600"/>
              <a:gd name="T10" fmla="*/ 0 h 21759"/>
              <a:gd name="T11" fmla="*/ 21600 w 21600"/>
              <a:gd name="T12" fmla="*/ 21759 h 217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59" fill="none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</a:path>
              <a:path w="21600" h="21759" stroke="0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  <a:lnTo>
                  <a:pt x="0" y="2336"/>
                </a:lnTo>
                <a:close/>
              </a:path>
            </a:pathLst>
          </a:cu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4581" name="Group 6"/>
          <p:cNvGrpSpPr>
            <a:grpSpLocks/>
          </p:cNvGrpSpPr>
          <p:nvPr/>
        </p:nvGrpSpPr>
        <p:grpSpPr bwMode="auto">
          <a:xfrm>
            <a:off x="914400" y="4168775"/>
            <a:ext cx="2590800" cy="679450"/>
            <a:chOff x="1013" y="1434"/>
            <a:chExt cx="1632" cy="428"/>
          </a:xfrm>
        </p:grpSpPr>
        <p:sp>
          <p:nvSpPr>
            <p:cNvPr id="24593" name="Arc 7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94" name="Arc 8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4582" name="Line 9"/>
          <p:cNvSpPr>
            <a:spLocks noChangeShapeType="1"/>
          </p:cNvSpPr>
          <p:nvPr/>
        </p:nvSpPr>
        <p:spPr bwMode="auto">
          <a:xfrm>
            <a:off x="2133600" y="4492625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2514600" y="4416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24584" name="Text Box 11"/>
          <p:cNvSpPr txBox="1">
            <a:spLocks noChangeArrowheads="1"/>
          </p:cNvSpPr>
          <p:nvPr/>
        </p:nvSpPr>
        <p:spPr bwMode="auto">
          <a:xfrm>
            <a:off x="1914525" y="422275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x</a:t>
            </a:r>
          </a:p>
        </p:txBody>
      </p:sp>
      <p:sp>
        <p:nvSpPr>
          <p:cNvPr id="24585" name="Text Box 12"/>
          <p:cNvSpPr txBox="1">
            <a:spLocks noChangeArrowheads="1"/>
          </p:cNvSpPr>
          <p:nvPr/>
        </p:nvSpPr>
        <p:spPr bwMode="auto">
          <a:xfrm>
            <a:off x="2209800" y="32353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 flipV="1">
            <a:off x="2114550" y="1787525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87" name="Text Box 14"/>
          <p:cNvSpPr txBox="1">
            <a:spLocks noChangeArrowheads="1"/>
          </p:cNvSpPr>
          <p:nvPr/>
        </p:nvSpPr>
        <p:spPr bwMode="auto">
          <a:xfrm>
            <a:off x="2895600" y="2778125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</a:t>
            </a:r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 flipH="1">
            <a:off x="895350" y="1787525"/>
            <a:ext cx="121920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89" name="Line 16"/>
          <p:cNvSpPr>
            <a:spLocks noChangeShapeType="1"/>
          </p:cNvSpPr>
          <p:nvPr/>
        </p:nvSpPr>
        <p:spPr bwMode="auto">
          <a:xfrm flipH="1" flipV="1">
            <a:off x="2133600" y="1787525"/>
            <a:ext cx="13716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90" name="Line 19"/>
          <p:cNvSpPr>
            <a:spLocks noChangeShapeType="1"/>
          </p:cNvSpPr>
          <p:nvPr/>
        </p:nvSpPr>
        <p:spPr bwMode="auto">
          <a:xfrm flipV="1">
            <a:off x="2085975" y="1435100"/>
            <a:ext cx="3248025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91" name="Text Box 23"/>
          <p:cNvSpPr txBox="1">
            <a:spLocks noChangeArrowheads="1"/>
          </p:cNvSpPr>
          <p:nvPr/>
        </p:nvSpPr>
        <p:spPr bwMode="auto">
          <a:xfrm>
            <a:off x="2514600" y="39878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24592" name="Text Box 27"/>
          <p:cNvSpPr txBox="1">
            <a:spLocks noChangeArrowheads="1"/>
          </p:cNvSpPr>
          <p:nvPr/>
        </p:nvSpPr>
        <p:spPr bwMode="auto">
          <a:xfrm>
            <a:off x="858838" y="62071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560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5604" name="Arc 27"/>
          <p:cNvSpPr>
            <a:spLocks/>
          </p:cNvSpPr>
          <p:nvPr/>
        </p:nvSpPr>
        <p:spPr bwMode="auto">
          <a:xfrm>
            <a:off x="2114550" y="1441450"/>
            <a:ext cx="3259138" cy="3060700"/>
          </a:xfrm>
          <a:custGeom>
            <a:avLst/>
            <a:gdLst>
              <a:gd name="T0" fmla="*/ 2147483647 w 21600"/>
              <a:gd name="T1" fmla="*/ 0 h 21759"/>
              <a:gd name="T2" fmla="*/ 2147483647 w 21600"/>
              <a:gd name="T3" fmla="*/ 2147483647 h 21759"/>
              <a:gd name="T4" fmla="*/ 0 w 21600"/>
              <a:gd name="T5" fmla="*/ 2147483647 h 21759"/>
              <a:gd name="T6" fmla="*/ 0 60000 65536"/>
              <a:gd name="T7" fmla="*/ 0 60000 65536"/>
              <a:gd name="T8" fmla="*/ 0 60000 65536"/>
              <a:gd name="T9" fmla="*/ 0 w 21600"/>
              <a:gd name="T10" fmla="*/ 0 h 21759"/>
              <a:gd name="T11" fmla="*/ 21600 w 21600"/>
              <a:gd name="T12" fmla="*/ 21759 h 217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59" fill="none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</a:path>
              <a:path w="21600" h="21759" stroke="0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  <a:lnTo>
                  <a:pt x="0" y="2336"/>
                </a:lnTo>
                <a:close/>
              </a:path>
            </a:pathLst>
          </a:cu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5" name="Line 28"/>
          <p:cNvSpPr>
            <a:spLocks noChangeShapeType="1"/>
          </p:cNvSpPr>
          <p:nvPr/>
        </p:nvSpPr>
        <p:spPr bwMode="auto">
          <a:xfrm flipV="1">
            <a:off x="2085975" y="1435100"/>
            <a:ext cx="3248025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5606" name="Group 18"/>
          <p:cNvGrpSpPr>
            <a:grpSpLocks/>
          </p:cNvGrpSpPr>
          <p:nvPr/>
        </p:nvGrpSpPr>
        <p:grpSpPr bwMode="auto">
          <a:xfrm rot="-243358">
            <a:off x="914400" y="4264025"/>
            <a:ext cx="2590800" cy="679450"/>
            <a:chOff x="1013" y="1434"/>
            <a:chExt cx="1632" cy="428"/>
          </a:xfrm>
        </p:grpSpPr>
        <p:sp>
          <p:nvSpPr>
            <p:cNvPr id="25620" name="Arc 19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21" name="Arc 20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5607" name="Group 5"/>
          <p:cNvGrpSpPr>
            <a:grpSpLocks/>
          </p:cNvGrpSpPr>
          <p:nvPr/>
        </p:nvGrpSpPr>
        <p:grpSpPr bwMode="auto">
          <a:xfrm>
            <a:off x="914400" y="4168775"/>
            <a:ext cx="2590800" cy="679450"/>
            <a:chOff x="1013" y="1434"/>
            <a:chExt cx="1632" cy="428"/>
          </a:xfrm>
        </p:grpSpPr>
        <p:sp>
          <p:nvSpPr>
            <p:cNvPr id="25618" name="Arc 6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9" name="Arc 7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133600" y="4492625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514600" y="4416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914525" y="422275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x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209800" y="32353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2114550" y="1787525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895600" y="2778125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895350" y="1787525"/>
            <a:ext cx="121920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 flipV="1">
            <a:off x="2133600" y="1787525"/>
            <a:ext cx="13716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6" name="Text Box 24"/>
          <p:cNvSpPr txBox="1">
            <a:spLocks noChangeArrowheads="1"/>
          </p:cNvSpPr>
          <p:nvPr/>
        </p:nvSpPr>
        <p:spPr bwMode="auto">
          <a:xfrm>
            <a:off x="2514600" y="39878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25617" name="Text Box 30"/>
          <p:cNvSpPr txBox="1">
            <a:spLocks noChangeArrowheads="1"/>
          </p:cNvSpPr>
          <p:nvPr/>
        </p:nvSpPr>
        <p:spPr bwMode="auto">
          <a:xfrm>
            <a:off x="858838" y="555625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662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6628" name="Arc 26"/>
          <p:cNvSpPr>
            <a:spLocks/>
          </p:cNvSpPr>
          <p:nvPr/>
        </p:nvSpPr>
        <p:spPr bwMode="auto">
          <a:xfrm>
            <a:off x="2114550" y="1441450"/>
            <a:ext cx="3259138" cy="3060700"/>
          </a:xfrm>
          <a:custGeom>
            <a:avLst/>
            <a:gdLst>
              <a:gd name="T0" fmla="*/ 2147483647 w 21600"/>
              <a:gd name="T1" fmla="*/ 0 h 21759"/>
              <a:gd name="T2" fmla="*/ 2147483647 w 21600"/>
              <a:gd name="T3" fmla="*/ 2147483647 h 21759"/>
              <a:gd name="T4" fmla="*/ 0 w 21600"/>
              <a:gd name="T5" fmla="*/ 2147483647 h 21759"/>
              <a:gd name="T6" fmla="*/ 0 60000 65536"/>
              <a:gd name="T7" fmla="*/ 0 60000 65536"/>
              <a:gd name="T8" fmla="*/ 0 60000 65536"/>
              <a:gd name="T9" fmla="*/ 0 w 21600"/>
              <a:gd name="T10" fmla="*/ 0 h 21759"/>
              <a:gd name="T11" fmla="*/ 21600 w 21600"/>
              <a:gd name="T12" fmla="*/ 21759 h 217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59" fill="none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</a:path>
              <a:path w="21600" h="21759" stroke="0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  <a:lnTo>
                  <a:pt x="0" y="2336"/>
                </a:lnTo>
                <a:close/>
              </a:path>
            </a:pathLst>
          </a:cu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29" name="Line 27"/>
          <p:cNvSpPr>
            <a:spLocks noChangeShapeType="1"/>
          </p:cNvSpPr>
          <p:nvPr/>
        </p:nvSpPr>
        <p:spPr bwMode="auto">
          <a:xfrm flipV="1">
            <a:off x="2085975" y="1435100"/>
            <a:ext cx="3248025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6630" name="Group 2"/>
          <p:cNvGrpSpPr>
            <a:grpSpLocks/>
          </p:cNvGrpSpPr>
          <p:nvPr/>
        </p:nvGrpSpPr>
        <p:grpSpPr bwMode="auto">
          <a:xfrm rot="-840760">
            <a:off x="942975" y="4445000"/>
            <a:ext cx="2590800" cy="679450"/>
            <a:chOff x="1013" y="1434"/>
            <a:chExt cx="1632" cy="428"/>
          </a:xfrm>
        </p:grpSpPr>
        <p:sp>
          <p:nvSpPr>
            <p:cNvPr id="26644" name="Arc 3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45" name="Arc 4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6631" name="Group 8"/>
          <p:cNvGrpSpPr>
            <a:grpSpLocks/>
          </p:cNvGrpSpPr>
          <p:nvPr/>
        </p:nvGrpSpPr>
        <p:grpSpPr bwMode="auto">
          <a:xfrm>
            <a:off x="914400" y="4168775"/>
            <a:ext cx="2590800" cy="679450"/>
            <a:chOff x="1013" y="1434"/>
            <a:chExt cx="1632" cy="428"/>
          </a:xfrm>
        </p:grpSpPr>
        <p:sp>
          <p:nvSpPr>
            <p:cNvPr id="26642" name="Arc 9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43" name="Arc 10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6632" name="Line 11"/>
          <p:cNvSpPr>
            <a:spLocks noChangeShapeType="1"/>
          </p:cNvSpPr>
          <p:nvPr/>
        </p:nvSpPr>
        <p:spPr bwMode="auto">
          <a:xfrm>
            <a:off x="2133600" y="4492625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2514600" y="4416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1914525" y="422275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x</a:t>
            </a:r>
          </a:p>
        </p:txBody>
      </p:sp>
      <p:sp>
        <p:nvSpPr>
          <p:cNvPr id="26635" name="Text Box 14"/>
          <p:cNvSpPr txBox="1">
            <a:spLocks noChangeArrowheads="1"/>
          </p:cNvSpPr>
          <p:nvPr/>
        </p:nvSpPr>
        <p:spPr bwMode="auto">
          <a:xfrm>
            <a:off x="2209800" y="32353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 flipV="1">
            <a:off x="2114550" y="1787525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2895600" y="2778125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</a:t>
            </a:r>
          </a:p>
        </p:txBody>
      </p:sp>
      <p:sp>
        <p:nvSpPr>
          <p:cNvPr id="26638" name="Line 17"/>
          <p:cNvSpPr>
            <a:spLocks noChangeShapeType="1"/>
          </p:cNvSpPr>
          <p:nvPr/>
        </p:nvSpPr>
        <p:spPr bwMode="auto">
          <a:xfrm flipH="1">
            <a:off x="895350" y="1787525"/>
            <a:ext cx="121920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39" name="Line 18"/>
          <p:cNvSpPr>
            <a:spLocks noChangeShapeType="1"/>
          </p:cNvSpPr>
          <p:nvPr/>
        </p:nvSpPr>
        <p:spPr bwMode="auto">
          <a:xfrm flipH="1" flipV="1">
            <a:off x="2133600" y="1787525"/>
            <a:ext cx="13716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640" name="Text Box 24"/>
          <p:cNvSpPr txBox="1">
            <a:spLocks noChangeArrowheads="1"/>
          </p:cNvSpPr>
          <p:nvPr/>
        </p:nvSpPr>
        <p:spPr bwMode="auto">
          <a:xfrm>
            <a:off x="2514600" y="39878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26641" name="Text Box 29"/>
          <p:cNvSpPr txBox="1">
            <a:spLocks noChangeArrowheads="1"/>
          </p:cNvSpPr>
          <p:nvPr/>
        </p:nvSpPr>
        <p:spPr bwMode="auto">
          <a:xfrm>
            <a:off x="858838" y="555625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765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7652" name="Group 28"/>
          <p:cNvGrpSpPr>
            <a:grpSpLocks/>
          </p:cNvGrpSpPr>
          <p:nvPr/>
        </p:nvGrpSpPr>
        <p:grpSpPr bwMode="auto">
          <a:xfrm>
            <a:off x="2085975" y="1435100"/>
            <a:ext cx="3287713" cy="3067050"/>
            <a:chOff x="1314" y="904"/>
            <a:chExt cx="2071" cy="1932"/>
          </a:xfrm>
        </p:grpSpPr>
        <p:sp>
          <p:nvSpPr>
            <p:cNvPr id="27669" name="Arc 26"/>
            <p:cNvSpPr>
              <a:spLocks/>
            </p:cNvSpPr>
            <p:nvPr/>
          </p:nvSpPr>
          <p:spPr bwMode="auto">
            <a:xfrm>
              <a:off x="1332" y="908"/>
              <a:ext cx="2053" cy="1928"/>
            </a:xfrm>
            <a:custGeom>
              <a:avLst/>
              <a:gdLst>
                <a:gd name="T0" fmla="*/ 0 w 21600"/>
                <a:gd name="T1" fmla="*/ 0 h 21759"/>
                <a:gd name="T2" fmla="*/ 0 w 21600"/>
                <a:gd name="T3" fmla="*/ 0 h 21759"/>
                <a:gd name="T4" fmla="*/ 0 w 21600"/>
                <a:gd name="T5" fmla="*/ 0 h 217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59"/>
                <a:gd name="T11" fmla="*/ 21600 w 21600"/>
                <a:gd name="T12" fmla="*/ 21759 h 217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59" fill="none" extrusionOk="0">
                  <a:moveTo>
                    <a:pt x="21473" y="-1"/>
                  </a:moveTo>
                  <a:cubicBezTo>
                    <a:pt x="21557" y="775"/>
                    <a:pt x="21600" y="1555"/>
                    <a:pt x="21600" y="2336"/>
                  </a:cubicBezTo>
                  <a:cubicBezTo>
                    <a:pt x="21600" y="10601"/>
                    <a:pt x="16882" y="18142"/>
                    <a:pt x="9450" y="21759"/>
                  </a:cubicBezTo>
                </a:path>
                <a:path w="21600" h="21759" stroke="0" extrusionOk="0">
                  <a:moveTo>
                    <a:pt x="21473" y="-1"/>
                  </a:moveTo>
                  <a:cubicBezTo>
                    <a:pt x="21557" y="775"/>
                    <a:pt x="21600" y="1555"/>
                    <a:pt x="21600" y="2336"/>
                  </a:cubicBezTo>
                  <a:cubicBezTo>
                    <a:pt x="21600" y="10601"/>
                    <a:pt x="16882" y="18142"/>
                    <a:pt x="9450" y="21759"/>
                  </a:cubicBezTo>
                  <a:lnTo>
                    <a:pt x="0" y="2336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70" name="Line 27"/>
            <p:cNvSpPr>
              <a:spLocks noChangeShapeType="1"/>
            </p:cNvSpPr>
            <p:nvPr/>
          </p:nvSpPr>
          <p:spPr bwMode="auto">
            <a:xfrm flipV="1">
              <a:off x="1314" y="904"/>
              <a:ext cx="2046" cy="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653" name="Group 2"/>
          <p:cNvGrpSpPr>
            <a:grpSpLocks/>
          </p:cNvGrpSpPr>
          <p:nvPr/>
        </p:nvGrpSpPr>
        <p:grpSpPr bwMode="auto">
          <a:xfrm rot="-1583939">
            <a:off x="1038225" y="4708525"/>
            <a:ext cx="2590800" cy="679450"/>
            <a:chOff x="1013" y="1434"/>
            <a:chExt cx="1632" cy="428"/>
          </a:xfrm>
        </p:grpSpPr>
        <p:sp>
          <p:nvSpPr>
            <p:cNvPr id="27667" name="Arc 3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8" name="Arc 4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654" name="Group 8"/>
          <p:cNvGrpSpPr>
            <a:grpSpLocks/>
          </p:cNvGrpSpPr>
          <p:nvPr/>
        </p:nvGrpSpPr>
        <p:grpSpPr bwMode="auto">
          <a:xfrm>
            <a:off x="914400" y="4168775"/>
            <a:ext cx="2590800" cy="679450"/>
            <a:chOff x="1013" y="1434"/>
            <a:chExt cx="1632" cy="428"/>
          </a:xfrm>
        </p:grpSpPr>
        <p:sp>
          <p:nvSpPr>
            <p:cNvPr id="27665" name="Arc 9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6" name="Arc 10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2133600" y="4492625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514600" y="4416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1914525" y="422275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x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2209800" y="32353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27659" name="Line 15"/>
          <p:cNvSpPr>
            <a:spLocks noChangeShapeType="1"/>
          </p:cNvSpPr>
          <p:nvPr/>
        </p:nvSpPr>
        <p:spPr bwMode="auto">
          <a:xfrm flipV="1">
            <a:off x="2114550" y="1787525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2895600" y="2778125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</a:t>
            </a:r>
          </a:p>
        </p:txBody>
      </p:sp>
      <p:sp>
        <p:nvSpPr>
          <p:cNvPr id="27661" name="Line 17"/>
          <p:cNvSpPr>
            <a:spLocks noChangeShapeType="1"/>
          </p:cNvSpPr>
          <p:nvPr/>
        </p:nvSpPr>
        <p:spPr bwMode="auto">
          <a:xfrm flipH="1">
            <a:off x="895350" y="1787525"/>
            <a:ext cx="121920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62" name="Line 18"/>
          <p:cNvSpPr>
            <a:spLocks noChangeShapeType="1"/>
          </p:cNvSpPr>
          <p:nvPr/>
        </p:nvSpPr>
        <p:spPr bwMode="auto">
          <a:xfrm flipH="1" flipV="1">
            <a:off x="2133600" y="1787525"/>
            <a:ext cx="13716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663" name="Text Box 24"/>
          <p:cNvSpPr txBox="1">
            <a:spLocks noChangeArrowheads="1"/>
          </p:cNvSpPr>
          <p:nvPr/>
        </p:nvSpPr>
        <p:spPr bwMode="auto">
          <a:xfrm>
            <a:off x="2514600" y="39878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27664" name="Text Box 30"/>
          <p:cNvSpPr txBox="1">
            <a:spLocks noChangeArrowheads="1"/>
          </p:cNvSpPr>
          <p:nvPr/>
        </p:nvSpPr>
        <p:spPr bwMode="auto">
          <a:xfrm>
            <a:off x="858838" y="555625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867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8676" name="Arc 27"/>
          <p:cNvSpPr>
            <a:spLocks/>
          </p:cNvSpPr>
          <p:nvPr/>
        </p:nvSpPr>
        <p:spPr bwMode="auto">
          <a:xfrm>
            <a:off x="2114550" y="1441450"/>
            <a:ext cx="3259138" cy="3060700"/>
          </a:xfrm>
          <a:custGeom>
            <a:avLst/>
            <a:gdLst>
              <a:gd name="T0" fmla="*/ 2147483647 w 21600"/>
              <a:gd name="T1" fmla="*/ 0 h 21759"/>
              <a:gd name="T2" fmla="*/ 2147483647 w 21600"/>
              <a:gd name="T3" fmla="*/ 2147483647 h 21759"/>
              <a:gd name="T4" fmla="*/ 0 w 21600"/>
              <a:gd name="T5" fmla="*/ 2147483647 h 21759"/>
              <a:gd name="T6" fmla="*/ 0 60000 65536"/>
              <a:gd name="T7" fmla="*/ 0 60000 65536"/>
              <a:gd name="T8" fmla="*/ 0 60000 65536"/>
              <a:gd name="T9" fmla="*/ 0 w 21600"/>
              <a:gd name="T10" fmla="*/ 0 h 21759"/>
              <a:gd name="T11" fmla="*/ 21600 w 21600"/>
              <a:gd name="T12" fmla="*/ 21759 h 217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59" fill="none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</a:path>
              <a:path w="21600" h="21759" stroke="0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  <a:lnTo>
                  <a:pt x="0" y="2336"/>
                </a:lnTo>
                <a:close/>
              </a:path>
            </a:pathLst>
          </a:cu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77" name="Line 28"/>
          <p:cNvSpPr>
            <a:spLocks noChangeShapeType="1"/>
          </p:cNvSpPr>
          <p:nvPr/>
        </p:nvSpPr>
        <p:spPr bwMode="auto">
          <a:xfrm flipV="1">
            <a:off x="2085975" y="1435100"/>
            <a:ext cx="3248025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8678" name="Group 2"/>
          <p:cNvGrpSpPr>
            <a:grpSpLocks/>
          </p:cNvGrpSpPr>
          <p:nvPr/>
        </p:nvGrpSpPr>
        <p:grpSpPr bwMode="auto">
          <a:xfrm rot="-2708943">
            <a:off x="1260475" y="5019675"/>
            <a:ext cx="2590800" cy="679450"/>
            <a:chOff x="1013" y="1434"/>
            <a:chExt cx="1632" cy="428"/>
          </a:xfrm>
        </p:grpSpPr>
        <p:sp>
          <p:nvSpPr>
            <p:cNvPr id="28692" name="Arc 3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93" name="Arc 4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914400" y="4168775"/>
            <a:ext cx="2590800" cy="679450"/>
            <a:chOff x="1013" y="1434"/>
            <a:chExt cx="1632" cy="428"/>
          </a:xfrm>
        </p:grpSpPr>
        <p:sp>
          <p:nvSpPr>
            <p:cNvPr id="28690" name="Arc 9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91" name="Arc 10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8680" name="Line 11"/>
          <p:cNvSpPr>
            <a:spLocks noChangeShapeType="1"/>
          </p:cNvSpPr>
          <p:nvPr/>
        </p:nvSpPr>
        <p:spPr bwMode="auto">
          <a:xfrm>
            <a:off x="2133600" y="4492625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2514600" y="4416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1914525" y="422275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x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2209800" y="32353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28684" name="Line 15"/>
          <p:cNvSpPr>
            <a:spLocks noChangeShapeType="1"/>
          </p:cNvSpPr>
          <p:nvPr/>
        </p:nvSpPr>
        <p:spPr bwMode="auto">
          <a:xfrm flipV="1">
            <a:off x="2114550" y="1787525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2895600" y="2778125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</a:t>
            </a:r>
          </a:p>
        </p:txBody>
      </p:sp>
      <p:sp>
        <p:nvSpPr>
          <p:cNvPr id="28686" name="Line 17"/>
          <p:cNvSpPr>
            <a:spLocks noChangeShapeType="1"/>
          </p:cNvSpPr>
          <p:nvPr/>
        </p:nvSpPr>
        <p:spPr bwMode="auto">
          <a:xfrm flipH="1">
            <a:off x="895350" y="1787525"/>
            <a:ext cx="121920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7" name="Line 18"/>
          <p:cNvSpPr>
            <a:spLocks noChangeShapeType="1"/>
          </p:cNvSpPr>
          <p:nvPr/>
        </p:nvSpPr>
        <p:spPr bwMode="auto">
          <a:xfrm flipH="1" flipV="1">
            <a:off x="2133600" y="1787525"/>
            <a:ext cx="13716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688" name="Text Box 24"/>
          <p:cNvSpPr txBox="1">
            <a:spLocks noChangeArrowheads="1"/>
          </p:cNvSpPr>
          <p:nvPr/>
        </p:nvSpPr>
        <p:spPr bwMode="auto">
          <a:xfrm>
            <a:off x="2514600" y="39878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28689" name="Text Box 30"/>
          <p:cNvSpPr txBox="1">
            <a:spLocks noChangeArrowheads="1"/>
          </p:cNvSpPr>
          <p:nvPr/>
        </p:nvSpPr>
        <p:spPr bwMode="auto">
          <a:xfrm>
            <a:off x="858838" y="555625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969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9700" name="Group 29"/>
          <p:cNvGrpSpPr>
            <a:grpSpLocks/>
          </p:cNvGrpSpPr>
          <p:nvPr/>
        </p:nvGrpSpPr>
        <p:grpSpPr bwMode="auto">
          <a:xfrm>
            <a:off x="895350" y="601663"/>
            <a:ext cx="7334250" cy="6291262"/>
            <a:chOff x="564" y="379"/>
            <a:chExt cx="4620" cy="3963"/>
          </a:xfrm>
        </p:grpSpPr>
        <p:sp>
          <p:nvSpPr>
            <p:cNvPr id="29701" name="Arc 27"/>
            <p:cNvSpPr>
              <a:spLocks/>
            </p:cNvSpPr>
            <p:nvPr/>
          </p:nvSpPr>
          <p:spPr bwMode="auto">
            <a:xfrm>
              <a:off x="1332" y="908"/>
              <a:ext cx="2053" cy="1928"/>
            </a:xfrm>
            <a:custGeom>
              <a:avLst/>
              <a:gdLst>
                <a:gd name="T0" fmla="*/ 0 w 21600"/>
                <a:gd name="T1" fmla="*/ 0 h 21759"/>
                <a:gd name="T2" fmla="*/ 0 w 21600"/>
                <a:gd name="T3" fmla="*/ 0 h 21759"/>
                <a:gd name="T4" fmla="*/ 0 w 21600"/>
                <a:gd name="T5" fmla="*/ 0 h 217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59"/>
                <a:gd name="T11" fmla="*/ 21600 w 21600"/>
                <a:gd name="T12" fmla="*/ 21759 h 217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59" fill="none" extrusionOk="0">
                  <a:moveTo>
                    <a:pt x="21473" y="-1"/>
                  </a:moveTo>
                  <a:cubicBezTo>
                    <a:pt x="21557" y="775"/>
                    <a:pt x="21600" y="1555"/>
                    <a:pt x="21600" y="2336"/>
                  </a:cubicBezTo>
                  <a:cubicBezTo>
                    <a:pt x="21600" y="10601"/>
                    <a:pt x="16882" y="18142"/>
                    <a:pt x="9450" y="21759"/>
                  </a:cubicBezTo>
                </a:path>
                <a:path w="21600" h="21759" stroke="0" extrusionOk="0">
                  <a:moveTo>
                    <a:pt x="21473" y="-1"/>
                  </a:moveTo>
                  <a:cubicBezTo>
                    <a:pt x="21557" y="775"/>
                    <a:pt x="21600" y="1555"/>
                    <a:pt x="21600" y="2336"/>
                  </a:cubicBezTo>
                  <a:cubicBezTo>
                    <a:pt x="21600" y="10601"/>
                    <a:pt x="16882" y="18142"/>
                    <a:pt x="9450" y="21759"/>
                  </a:cubicBezTo>
                  <a:lnTo>
                    <a:pt x="0" y="2336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02" name="Line 28"/>
            <p:cNvSpPr>
              <a:spLocks noChangeShapeType="1"/>
            </p:cNvSpPr>
            <p:nvPr/>
          </p:nvSpPr>
          <p:spPr bwMode="auto">
            <a:xfrm flipV="1">
              <a:off x="1314" y="904"/>
              <a:ext cx="2046" cy="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03" name="Text Box 22"/>
            <p:cNvSpPr txBox="1">
              <a:spLocks noChangeArrowheads="1"/>
            </p:cNvSpPr>
            <p:nvPr/>
          </p:nvSpPr>
          <p:spPr bwMode="auto">
            <a:xfrm>
              <a:off x="1049" y="379"/>
              <a:ext cx="413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/>
                <a:t>	</a:t>
              </a:r>
              <a:r>
                <a:rPr lang="pt-BR" sz="3600" b="1"/>
                <a:t>Planificação do Cone Reto :</a:t>
              </a:r>
            </a:p>
          </p:txBody>
        </p:sp>
        <p:grpSp>
          <p:nvGrpSpPr>
            <p:cNvPr id="29704" name="Group 2"/>
            <p:cNvGrpSpPr>
              <a:grpSpLocks/>
            </p:cNvGrpSpPr>
            <p:nvPr/>
          </p:nvGrpSpPr>
          <p:grpSpPr bwMode="auto">
            <a:xfrm rot="-3664063">
              <a:off x="986" y="3312"/>
              <a:ext cx="1632" cy="428"/>
              <a:chOff x="1013" y="1434"/>
              <a:chExt cx="1632" cy="428"/>
            </a:xfrm>
          </p:grpSpPr>
          <p:sp>
            <p:nvSpPr>
              <p:cNvPr id="29718" name="Arc 3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solidFill>
                <a:srgbClr val="33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19" name="Arc 4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solidFill>
                <a:srgbClr val="33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9705" name="Group 8"/>
            <p:cNvGrpSpPr>
              <a:grpSpLocks/>
            </p:cNvGrpSpPr>
            <p:nvPr/>
          </p:nvGrpSpPr>
          <p:grpSpPr bwMode="auto">
            <a:xfrm>
              <a:off x="576" y="2626"/>
              <a:ext cx="1632" cy="428"/>
              <a:chOff x="1013" y="1434"/>
              <a:chExt cx="1632" cy="428"/>
            </a:xfrm>
          </p:grpSpPr>
          <p:sp>
            <p:nvSpPr>
              <p:cNvPr id="29716" name="Arc 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17" name="Arc 1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9706" name="Line 11"/>
            <p:cNvSpPr>
              <a:spLocks noChangeShapeType="1"/>
            </p:cNvSpPr>
            <p:nvPr/>
          </p:nvSpPr>
          <p:spPr bwMode="auto">
            <a:xfrm>
              <a:off x="1344" y="283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1584" y="278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1206" y="266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29709" name="Text Box 14"/>
            <p:cNvSpPr txBox="1">
              <a:spLocks noChangeArrowheads="1"/>
            </p:cNvSpPr>
            <p:nvPr/>
          </p:nvSpPr>
          <p:spPr bwMode="auto">
            <a:xfrm>
              <a:off x="1392" y="2038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h</a:t>
              </a:r>
            </a:p>
          </p:txBody>
        </p:sp>
        <p:sp>
          <p:nvSpPr>
            <p:cNvPr id="29710" name="Line 15"/>
            <p:cNvSpPr>
              <a:spLocks noChangeShapeType="1"/>
            </p:cNvSpPr>
            <p:nvPr/>
          </p:nvSpPr>
          <p:spPr bwMode="auto">
            <a:xfrm flipV="1">
              <a:off x="1332" y="1126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1" name="Text Box 16"/>
            <p:cNvSpPr txBox="1">
              <a:spLocks noChangeArrowheads="1"/>
            </p:cNvSpPr>
            <p:nvPr/>
          </p:nvSpPr>
          <p:spPr bwMode="auto">
            <a:xfrm>
              <a:off x="1824" y="1750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g</a:t>
              </a:r>
            </a:p>
          </p:txBody>
        </p:sp>
        <p:sp>
          <p:nvSpPr>
            <p:cNvPr id="29712" name="Line 17"/>
            <p:cNvSpPr>
              <a:spLocks noChangeShapeType="1"/>
            </p:cNvSpPr>
            <p:nvPr/>
          </p:nvSpPr>
          <p:spPr bwMode="auto">
            <a:xfrm flipH="1">
              <a:off x="564" y="1126"/>
              <a:ext cx="768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3" name="Line 18"/>
            <p:cNvSpPr>
              <a:spLocks noChangeShapeType="1"/>
            </p:cNvSpPr>
            <p:nvPr/>
          </p:nvSpPr>
          <p:spPr bwMode="auto">
            <a:xfrm flipH="1" flipV="1">
              <a:off x="1344" y="1126"/>
              <a:ext cx="864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4" name="Oval 20" descr="Tela"/>
            <p:cNvSpPr>
              <a:spLocks noChangeArrowheads="1"/>
            </p:cNvSpPr>
            <p:nvPr/>
          </p:nvSpPr>
          <p:spPr bwMode="auto">
            <a:xfrm>
              <a:off x="1200" y="1024"/>
              <a:ext cx="132" cy="1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5" name="Text Box 24"/>
            <p:cNvSpPr txBox="1">
              <a:spLocks noChangeArrowheads="1"/>
            </p:cNvSpPr>
            <p:nvPr/>
          </p:nvSpPr>
          <p:spPr bwMode="auto">
            <a:xfrm>
              <a:off x="1584" y="251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R</a:t>
              </a:r>
            </a:p>
          </p:txBody>
        </p:sp>
      </p:grp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072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0724" name="Arc 27"/>
          <p:cNvSpPr>
            <a:spLocks/>
          </p:cNvSpPr>
          <p:nvPr/>
        </p:nvSpPr>
        <p:spPr bwMode="auto">
          <a:xfrm>
            <a:off x="2114550" y="1441450"/>
            <a:ext cx="3259138" cy="3060700"/>
          </a:xfrm>
          <a:custGeom>
            <a:avLst/>
            <a:gdLst>
              <a:gd name="T0" fmla="*/ 2147483647 w 21600"/>
              <a:gd name="T1" fmla="*/ 0 h 21759"/>
              <a:gd name="T2" fmla="*/ 2147483647 w 21600"/>
              <a:gd name="T3" fmla="*/ 2147483647 h 21759"/>
              <a:gd name="T4" fmla="*/ 0 w 21600"/>
              <a:gd name="T5" fmla="*/ 2147483647 h 21759"/>
              <a:gd name="T6" fmla="*/ 0 60000 65536"/>
              <a:gd name="T7" fmla="*/ 0 60000 65536"/>
              <a:gd name="T8" fmla="*/ 0 60000 65536"/>
              <a:gd name="T9" fmla="*/ 0 w 21600"/>
              <a:gd name="T10" fmla="*/ 0 h 21759"/>
              <a:gd name="T11" fmla="*/ 21600 w 21600"/>
              <a:gd name="T12" fmla="*/ 21759 h 217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59" fill="none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</a:path>
              <a:path w="21600" h="21759" stroke="0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  <a:lnTo>
                  <a:pt x="0" y="2336"/>
                </a:lnTo>
                <a:close/>
              </a:path>
            </a:pathLst>
          </a:cu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25" name="Line 28"/>
          <p:cNvSpPr>
            <a:spLocks noChangeShapeType="1"/>
          </p:cNvSpPr>
          <p:nvPr/>
        </p:nvSpPr>
        <p:spPr bwMode="auto">
          <a:xfrm flipV="1">
            <a:off x="2085975" y="1435100"/>
            <a:ext cx="3248025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726" name="Group 2"/>
          <p:cNvGrpSpPr>
            <a:grpSpLocks/>
          </p:cNvGrpSpPr>
          <p:nvPr/>
        </p:nvGrpSpPr>
        <p:grpSpPr bwMode="auto">
          <a:xfrm rot="-5243302">
            <a:off x="2187575" y="5353050"/>
            <a:ext cx="2590800" cy="679450"/>
            <a:chOff x="1013" y="1434"/>
            <a:chExt cx="1632" cy="428"/>
          </a:xfrm>
        </p:grpSpPr>
        <p:sp>
          <p:nvSpPr>
            <p:cNvPr id="30739" name="Arc 3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40" name="Arc 4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727" name="Group 8"/>
          <p:cNvGrpSpPr>
            <a:grpSpLocks/>
          </p:cNvGrpSpPr>
          <p:nvPr/>
        </p:nvGrpSpPr>
        <p:grpSpPr bwMode="auto">
          <a:xfrm>
            <a:off x="914400" y="4168775"/>
            <a:ext cx="2590800" cy="679450"/>
            <a:chOff x="1013" y="1434"/>
            <a:chExt cx="1632" cy="428"/>
          </a:xfrm>
        </p:grpSpPr>
        <p:sp>
          <p:nvSpPr>
            <p:cNvPr id="30737" name="Arc 9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38" name="Arc 10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728" name="Line 11"/>
          <p:cNvSpPr>
            <a:spLocks noChangeShapeType="1"/>
          </p:cNvSpPr>
          <p:nvPr/>
        </p:nvSpPr>
        <p:spPr bwMode="auto">
          <a:xfrm>
            <a:off x="2133600" y="4492625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29" name="Text Box 13"/>
          <p:cNvSpPr txBox="1">
            <a:spLocks noChangeArrowheads="1"/>
          </p:cNvSpPr>
          <p:nvPr/>
        </p:nvSpPr>
        <p:spPr bwMode="auto">
          <a:xfrm>
            <a:off x="1914525" y="422275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x</a:t>
            </a:r>
          </a:p>
        </p:txBody>
      </p:sp>
      <p:sp>
        <p:nvSpPr>
          <p:cNvPr id="30730" name="Text Box 14"/>
          <p:cNvSpPr txBox="1">
            <a:spLocks noChangeArrowheads="1"/>
          </p:cNvSpPr>
          <p:nvPr/>
        </p:nvSpPr>
        <p:spPr bwMode="auto">
          <a:xfrm>
            <a:off x="2209800" y="32353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30731" name="Line 15"/>
          <p:cNvSpPr>
            <a:spLocks noChangeShapeType="1"/>
          </p:cNvSpPr>
          <p:nvPr/>
        </p:nvSpPr>
        <p:spPr bwMode="auto">
          <a:xfrm flipV="1">
            <a:off x="2114550" y="1787525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32" name="Text Box 16"/>
          <p:cNvSpPr txBox="1">
            <a:spLocks noChangeArrowheads="1"/>
          </p:cNvSpPr>
          <p:nvPr/>
        </p:nvSpPr>
        <p:spPr bwMode="auto">
          <a:xfrm>
            <a:off x="2895600" y="2778125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</a:t>
            </a:r>
          </a:p>
        </p:txBody>
      </p:sp>
      <p:sp>
        <p:nvSpPr>
          <p:cNvPr id="30733" name="Line 17"/>
          <p:cNvSpPr>
            <a:spLocks noChangeShapeType="1"/>
          </p:cNvSpPr>
          <p:nvPr/>
        </p:nvSpPr>
        <p:spPr bwMode="auto">
          <a:xfrm flipH="1">
            <a:off x="895350" y="1787525"/>
            <a:ext cx="121920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34" name="Line 18"/>
          <p:cNvSpPr>
            <a:spLocks noChangeShapeType="1"/>
          </p:cNvSpPr>
          <p:nvPr/>
        </p:nvSpPr>
        <p:spPr bwMode="auto">
          <a:xfrm flipH="1" flipV="1">
            <a:off x="2133600" y="1787525"/>
            <a:ext cx="13716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2514600" y="39878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30736" name="Text Box 30"/>
          <p:cNvSpPr txBox="1">
            <a:spLocks noChangeArrowheads="1"/>
          </p:cNvSpPr>
          <p:nvPr/>
        </p:nvSpPr>
        <p:spPr bwMode="auto">
          <a:xfrm>
            <a:off x="858838" y="62706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174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1748" name="Arc 33"/>
          <p:cNvSpPr>
            <a:spLocks/>
          </p:cNvSpPr>
          <p:nvPr/>
        </p:nvSpPr>
        <p:spPr bwMode="auto">
          <a:xfrm>
            <a:off x="2114550" y="1441450"/>
            <a:ext cx="3259138" cy="3060700"/>
          </a:xfrm>
          <a:custGeom>
            <a:avLst/>
            <a:gdLst>
              <a:gd name="T0" fmla="*/ 2147483647 w 21600"/>
              <a:gd name="T1" fmla="*/ 0 h 21759"/>
              <a:gd name="T2" fmla="*/ 2147483647 w 21600"/>
              <a:gd name="T3" fmla="*/ 2147483647 h 21759"/>
              <a:gd name="T4" fmla="*/ 0 w 21600"/>
              <a:gd name="T5" fmla="*/ 2147483647 h 21759"/>
              <a:gd name="T6" fmla="*/ 0 60000 65536"/>
              <a:gd name="T7" fmla="*/ 0 60000 65536"/>
              <a:gd name="T8" fmla="*/ 0 60000 65536"/>
              <a:gd name="T9" fmla="*/ 0 w 21600"/>
              <a:gd name="T10" fmla="*/ 0 h 21759"/>
              <a:gd name="T11" fmla="*/ 21600 w 21600"/>
              <a:gd name="T12" fmla="*/ 21759 h 217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59" fill="none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</a:path>
              <a:path w="21600" h="21759" stroke="0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  <a:lnTo>
                  <a:pt x="0" y="2336"/>
                </a:lnTo>
                <a:close/>
              </a:path>
            </a:pathLst>
          </a:cu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749" name="Line 34"/>
          <p:cNvSpPr>
            <a:spLocks noChangeShapeType="1"/>
          </p:cNvSpPr>
          <p:nvPr/>
        </p:nvSpPr>
        <p:spPr bwMode="auto">
          <a:xfrm flipV="1">
            <a:off x="2085975" y="1435100"/>
            <a:ext cx="3248025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1750" name="Group 30"/>
          <p:cNvGrpSpPr>
            <a:grpSpLocks/>
          </p:cNvGrpSpPr>
          <p:nvPr/>
        </p:nvGrpSpPr>
        <p:grpSpPr bwMode="auto">
          <a:xfrm>
            <a:off x="3205163" y="4402138"/>
            <a:ext cx="1123950" cy="2698750"/>
            <a:chOff x="2019" y="2757"/>
            <a:chExt cx="708" cy="1700"/>
          </a:xfrm>
        </p:grpSpPr>
        <p:sp>
          <p:nvSpPr>
            <p:cNvPr id="31764" name="Arc 23"/>
            <p:cNvSpPr>
              <a:spLocks/>
            </p:cNvSpPr>
            <p:nvPr/>
          </p:nvSpPr>
          <p:spPr bwMode="auto">
            <a:xfrm rot="-6101393">
              <a:off x="1725" y="3386"/>
              <a:ext cx="1631" cy="37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33CCCC"/>
                </a:gs>
                <a:gs pos="100000">
                  <a:srgbClr val="009999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65" name="Arc 24"/>
            <p:cNvSpPr>
              <a:spLocks/>
            </p:cNvSpPr>
            <p:nvPr/>
          </p:nvSpPr>
          <p:spPr bwMode="auto">
            <a:xfrm rot="15498607" flipV="1">
              <a:off x="1390" y="3455"/>
              <a:ext cx="1631" cy="37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33CCCC"/>
                </a:gs>
                <a:gs pos="100000">
                  <a:srgbClr val="009999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751" name="Group 8"/>
          <p:cNvGrpSpPr>
            <a:grpSpLocks/>
          </p:cNvGrpSpPr>
          <p:nvPr/>
        </p:nvGrpSpPr>
        <p:grpSpPr bwMode="auto">
          <a:xfrm>
            <a:off x="914400" y="4168775"/>
            <a:ext cx="2590800" cy="679450"/>
            <a:chOff x="1013" y="1434"/>
            <a:chExt cx="1632" cy="428"/>
          </a:xfrm>
        </p:grpSpPr>
        <p:sp>
          <p:nvSpPr>
            <p:cNvPr id="31762" name="Arc 9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63" name="Arc 10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1752" name="Line 11"/>
          <p:cNvSpPr>
            <a:spLocks noChangeShapeType="1"/>
          </p:cNvSpPr>
          <p:nvPr/>
        </p:nvSpPr>
        <p:spPr bwMode="auto">
          <a:xfrm>
            <a:off x="2133600" y="4492625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2514600" y="4416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1914525" y="422275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x</a:t>
            </a:r>
          </a:p>
        </p:txBody>
      </p:sp>
      <p:sp>
        <p:nvSpPr>
          <p:cNvPr id="31755" name="Text Box 14"/>
          <p:cNvSpPr txBox="1">
            <a:spLocks noChangeArrowheads="1"/>
          </p:cNvSpPr>
          <p:nvPr/>
        </p:nvSpPr>
        <p:spPr bwMode="auto">
          <a:xfrm>
            <a:off x="2209800" y="32353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V="1">
            <a:off x="2114550" y="1787525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757" name="Text Box 16"/>
          <p:cNvSpPr txBox="1">
            <a:spLocks noChangeArrowheads="1"/>
          </p:cNvSpPr>
          <p:nvPr/>
        </p:nvSpPr>
        <p:spPr bwMode="auto">
          <a:xfrm>
            <a:off x="2895600" y="2778125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</a:t>
            </a:r>
          </a:p>
        </p:txBody>
      </p:sp>
      <p:sp>
        <p:nvSpPr>
          <p:cNvPr id="31758" name="Line 17"/>
          <p:cNvSpPr>
            <a:spLocks noChangeShapeType="1"/>
          </p:cNvSpPr>
          <p:nvPr/>
        </p:nvSpPr>
        <p:spPr bwMode="auto">
          <a:xfrm flipH="1">
            <a:off x="895350" y="1787525"/>
            <a:ext cx="121920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759" name="Line 18"/>
          <p:cNvSpPr>
            <a:spLocks noChangeShapeType="1"/>
          </p:cNvSpPr>
          <p:nvPr/>
        </p:nvSpPr>
        <p:spPr bwMode="auto">
          <a:xfrm flipH="1" flipV="1">
            <a:off x="2133600" y="1787525"/>
            <a:ext cx="13716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760" name="Text Box 28"/>
          <p:cNvSpPr txBox="1">
            <a:spLocks noChangeArrowheads="1"/>
          </p:cNvSpPr>
          <p:nvPr/>
        </p:nvSpPr>
        <p:spPr bwMode="auto">
          <a:xfrm>
            <a:off x="2514600" y="39878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31761" name="Text Box 36"/>
          <p:cNvSpPr txBox="1">
            <a:spLocks noChangeArrowheads="1"/>
          </p:cNvSpPr>
          <p:nvPr/>
        </p:nvSpPr>
        <p:spPr bwMode="auto">
          <a:xfrm>
            <a:off x="858838" y="62706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277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2772" name="Arc 26"/>
          <p:cNvSpPr>
            <a:spLocks/>
          </p:cNvSpPr>
          <p:nvPr/>
        </p:nvSpPr>
        <p:spPr bwMode="auto">
          <a:xfrm>
            <a:off x="2114550" y="1441450"/>
            <a:ext cx="3259138" cy="3060700"/>
          </a:xfrm>
          <a:custGeom>
            <a:avLst/>
            <a:gdLst>
              <a:gd name="T0" fmla="*/ 2147483647 w 21600"/>
              <a:gd name="T1" fmla="*/ 0 h 21759"/>
              <a:gd name="T2" fmla="*/ 2147483647 w 21600"/>
              <a:gd name="T3" fmla="*/ 2147483647 h 21759"/>
              <a:gd name="T4" fmla="*/ 0 w 21600"/>
              <a:gd name="T5" fmla="*/ 2147483647 h 21759"/>
              <a:gd name="T6" fmla="*/ 0 60000 65536"/>
              <a:gd name="T7" fmla="*/ 0 60000 65536"/>
              <a:gd name="T8" fmla="*/ 0 60000 65536"/>
              <a:gd name="T9" fmla="*/ 0 w 21600"/>
              <a:gd name="T10" fmla="*/ 0 h 21759"/>
              <a:gd name="T11" fmla="*/ 21600 w 21600"/>
              <a:gd name="T12" fmla="*/ 21759 h 217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59" fill="none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</a:path>
              <a:path w="21600" h="21759" stroke="0" extrusionOk="0">
                <a:moveTo>
                  <a:pt x="21473" y="-1"/>
                </a:moveTo>
                <a:cubicBezTo>
                  <a:pt x="21557" y="775"/>
                  <a:pt x="21600" y="1555"/>
                  <a:pt x="21600" y="2336"/>
                </a:cubicBezTo>
                <a:cubicBezTo>
                  <a:pt x="21600" y="10601"/>
                  <a:pt x="16882" y="18142"/>
                  <a:pt x="9450" y="21759"/>
                </a:cubicBezTo>
                <a:lnTo>
                  <a:pt x="0" y="2336"/>
                </a:lnTo>
                <a:close/>
              </a:path>
            </a:pathLst>
          </a:custGeom>
          <a:solidFill>
            <a:srgbClr val="33CC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773" name="Line 27"/>
          <p:cNvSpPr>
            <a:spLocks noChangeShapeType="1"/>
          </p:cNvSpPr>
          <p:nvPr/>
        </p:nvSpPr>
        <p:spPr bwMode="auto">
          <a:xfrm flipV="1">
            <a:off x="2085975" y="1435100"/>
            <a:ext cx="3248025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774" name="Oval 20"/>
          <p:cNvSpPr>
            <a:spLocks noChangeArrowheads="1"/>
          </p:cNvSpPr>
          <p:nvPr/>
        </p:nvSpPr>
        <p:spPr bwMode="auto">
          <a:xfrm>
            <a:off x="3343275" y="4254500"/>
            <a:ext cx="1752600" cy="1943100"/>
          </a:xfrm>
          <a:prstGeom prst="ellipse">
            <a:avLst/>
          </a:prstGeom>
          <a:gradFill rotWithShape="0">
            <a:gsLst>
              <a:gs pos="0">
                <a:srgbClr val="33CCCC"/>
              </a:gs>
              <a:gs pos="50000">
                <a:srgbClr val="185E5E"/>
              </a:gs>
              <a:gs pos="100000">
                <a:srgbClr val="33CCCC"/>
              </a:gs>
            </a:gsLst>
            <a:lin ang="189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914400" y="4168775"/>
            <a:ext cx="2590800" cy="679450"/>
            <a:chOff x="1013" y="1434"/>
            <a:chExt cx="1632" cy="428"/>
          </a:xfrm>
        </p:grpSpPr>
        <p:sp>
          <p:nvSpPr>
            <p:cNvPr id="32786" name="Arc 8"/>
            <p:cNvSpPr>
              <a:spLocks/>
            </p:cNvSpPr>
            <p:nvPr/>
          </p:nvSpPr>
          <p:spPr bwMode="auto">
            <a:xfrm>
              <a:off x="1013" y="1639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87" name="Arc 9"/>
            <p:cNvSpPr>
              <a:spLocks/>
            </p:cNvSpPr>
            <p:nvPr/>
          </p:nvSpPr>
          <p:spPr bwMode="auto">
            <a:xfrm flipV="1">
              <a:off x="1014" y="14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2133600" y="4492625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777" name="Text Box 11"/>
          <p:cNvSpPr txBox="1">
            <a:spLocks noChangeArrowheads="1"/>
          </p:cNvSpPr>
          <p:nvPr/>
        </p:nvSpPr>
        <p:spPr bwMode="auto">
          <a:xfrm>
            <a:off x="2514600" y="4416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1914525" y="422275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i="1"/>
              <a:t>x</a:t>
            </a:r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2209800" y="32353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</a:t>
            </a:r>
          </a:p>
        </p:txBody>
      </p:sp>
      <p:sp>
        <p:nvSpPr>
          <p:cNvPr id="32780" name="Line 14"/>
          <p:cNvSpPr>
            <a:spLocks noChangeShapeType="1"/>
          </p:cNvSpPr>
          <p:nvPr/>
        </p:nvSpPr>
        <p:spPr bwMode="auto">
          <a:xfrm flipV="1">
            <a:off x="2114550" y="1787525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781" name="Text Box 15"/>
          <p:cNvSpPr txBox="1">
            <a:spLocks noChangeArrowheads="1"/>
          </p:cNvSpPr>
          <p:nvPr/>
        </p:nvSpPr>
        <p:spPr bwMode="auto">
          <a:xfrm>
            <a:off x="2895600" y="2778125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</a:t>
            </a:r>
          </a:p>
        </p:txBody>
      </p:sp>
      <p:sp>
        <p:nvSpPr>
          <p:cNvPr id="32782" name="Line 16"/>
          <p:cNvSpPr>
            <a:spLocks noChangeShapeType="1"/>
          </p:cNvSpPr>
          <p:nvPr/>
        </p:nvSpPr>
        <p:spPr bwMode="auto">
          <a:xfrm flipH="1">
            <a:off x="895350" y="1787525"/>
            <a:ext cx="121920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783" name="Line 19"/>
          <p:cNvSpPr>
            <a:spLocks noChangeShapeType="1"/>
          </p:cNvSpPr>
          <p:nvPr/>
        </p:nvSpPr>
        <p:spPr bwMode="auto">
          <a:xfrm flipH="1" flipV="1">
            <a:off x="2133600" y="1787525"/>
            <a:ext cx="13716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784" name="Text Box 24"/>
          <p:cNvSpPr txBox="1">
            <a:spLocks noChangeArrowheads="1"/>
          </p:cNvSpPr>
          <p:nvPr/>
        </p:nvSpPr>
        <p:spPr bwMode="auto">
          <a:xfrm>
            <a:off x="2514600" y="3987800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R</a:t>
            </a:r>
          </a:p>
        </p:txBody>
      </p:sp>
      <p:sp>
        <p:nvSpPr>
          <p:cNvPr id="32785" name="Text Box 29"/>
          <p:cNvSpPr txBox="1">
            <a:spLocks noChangeArrowheads="1"/>
          </p:cNvSpPr>
          <p:nvPr/>
        </p:nvSpPr>
        <p:spPr bwMode="auto">
          <a:xfrm>
            <a:off x="858838" y="627063"/>
            <a:ext cx="724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3600" b="1"/>
              <a:t>	Planificação do Cone Reto 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21859" name="Rectangle 3"/>
          <p:cNvSpPr txBox="1">
            <a:spLocks noGrp="1"/>
          </p:cNvSpPr>
          <p:nvPr>
            <p:ph type="body" idx="1"/>
          </p:nvPr>
        </p:nvSpPr>
        <p:spPr>
          <a:xfrm>
            <a:off x="323850" y="1754188"/>
            <a:ext cx="8183563" cy="2898775"/>
          </a:xfrm>
        </p:spPr>
        <p:txBody>
          <a:bodyPr lIns="91440" tIns="45720" rIns="91440" bIns="45720"/>
          <a:lstStyle/>
          <a:p>
            <a:pPr algn="just">
              <a:buFont typeface="Wingdings 2" pitchFamily="18" charset="2"/>
              <a:buNone/>
            </a:pPr>
            <a:r>
              <a:rPr sz="2400" smtClean="0">
                <a:latin typeface="Arial" charset="0"/>
                <a:ea typeface="Microsoft YaHei" pitchFamily="34" charset="-122"/>
                <a:cs typeface="Arial" charset="0"/>
              </a:rPr>
              <a:t>Considere um círculo </a:t>
            </a:r>
            <a:r>
              <a:rPr sz="2400" b="1" i="1" smtClean="0">
                <a:solidFill>
                  <a:srgbClr val="FF0000"/>
                </a:solidFill>
                <a:latin typeface="Arial" charset="0"/>
                <a:ea typeface="Microsoft YaHei" pitchFamily="34" charset="-122"/>
                <a:cs typeface="Arial" charset="0"/>
              </a:rPr>
              <a:t>C</a:t>
            </a:r>
            <a:r>
              <a:rPr sz="2400" i="1" smtClean="0">
                <a:latin typeface="Arial" charset="0"/>
                <a:ea typeface="Microsoft YaHei" pitchFamily="34" charset="-122"/>
                <a:cs typeface="Arial" charset="0"/>
              </a:rPr>
              <a:t> </a:t>
            </a:r>
            <a:r>
              <a:rPr sz="2400" smtClean="0">
                <a:latin typeface="Arial" charset="0"/>
                <a:ea typeface="Microsoft YaHei" pitchFamily="34" charset="-122"/>
                <a:cs typeface="Arial" charset="0"/>
              </a:rPr>
              <a:t>contido num plano </a:t>
            </a:r>
            <a:r>
              <a:rPr sz="2400" smtClean="0"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 e um ponto </a:t>
            </a:r>
            <a:r>
              <a:rPr sz="2400" b="1" i="1" smtClean="0">
                <a:solidFill>
                  <a:srgbClr val="FF0000"/>
                </a:solidFill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V</a:t>
            </a:r>
            <a:r>
              <a:rPr sz="2400" smtClean="0"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 não pertencente a </a:t>
            </a:r>
            <a:r>
              <a:rPr sz="2400" b="1" smtClean="0"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</a:t>
            </a:r>
            <a:r>
              <a:rPr sz="2400" smtClean="0"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. </a:t>
            </a:r>
          </a:p>
          <a:p>
            <a:pPr algn="just">
              <a:buFont typeface="Wingdings 2" pitchFamily="18" charset="2"/>
              <a:buNone/>
            </a:pPr>
            <a:r>
              <a:rPr sz="2400" smtClean="0"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Chama-se </a:t>
            </a:r>
            <a:r>
              <a:rPr sz="2400" b="1" i="1" smtClean="0">
                <a:solidFill>
                  <a:srgbClr val="FF0000"/>
                </a:solidFill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cone</a:t>
            </a:r>
            <a:r>
              <a:rPr sz="2400" smtClean="0"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 a reunião de todos os segmentos que ligam cada ponto de </a:t>
            </a:r>
            <a:r>
              <a:rPr sz="2400" b="1" smtClean="0">
                <a:solidFill>
                  <a:srgbClr val="FF0000"/>
                </a:solidFill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R</a:t>
            </a:r>
            <a:r>
              <a:rPr sz="2400" b="1" smtClean="0"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 </a:t>
            </a:r>
            <a:r>
              <a:rPr sz="2400" smtClean="0"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ao ponto </a:t>
            </a:r>
            <a:r>
              <a:rPr sz="2400" b="1" smtClean="0">
                <a:solidFill>
                  <a:srgbClr val="FF0000"/>
                </a:solidFill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P</a:t>
            </a:r>
            <a:r>
              <a:rPr sz="2400" b="1" smtClean="0">
                <a:latin typeface="Arial" charset="0"/>
                <a:ea typeface="Microsoft YaHei" pitchFamily="34" charset="-122"/>
                <a:cs typeface="Arial" charset="0"/>
                <a:sym typeface="Symbol" pitchFamily="18" charset="2"/>
              </a:rPr>
              <a:t>.</a:t>
            </a:r>
          </a:p>
          <a:p>
            <a:pPr>
              <a:buFont typeface="Wingdings 2" pitchFamily="18" charset="2"/>
              <a:buNone/>
            </a:pPr>
            <a:endParaRPr sz="2400" b="1" smtClean="0">
              <a:latin typeface="Arial" charset="0"/>
              <a:ea typeface="Microsoft YaHei" pitchFamily="34" charset="-122"/>
              <a:cs typeface="Arial" charset="0"/>
              <a:sym typeface="Symbol" pitchFamily="18" charset="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864770" y="3480345"/>
            <a:ext cx="1143000" cy="1828800"/>
            <a:chOff x="2448" y="2448"/>
            <a:chExt cx="720" cy="1152"/>
          </a:xfrm>
          <a:solidFill>
            <a:srgbClr val="FFFF00">
              <a:alpha val="71000"/>
            </a:srgbClr>
          </a:solidFill>
        </p:grpSpPr>
        <p:sp>
          <p:nvSpPr>
            <p:cNvPr id="7184" name="AutoShape 30" descr="Small grid"/>
            <p:cNvSpPr>
              <a:spLocks noChangeArrowheads="1"/>
            </p:cNvSpPr>
            <p:nvPr/>
          </p:nvSpPr>
          <p:spPr bwMode="auto">
            <a:xfrm>
              <a:off x="2448" y="2448"/>
              <a:ext cx="720" cy="1152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185" name="Rectangle 31"/>
            <p:cNvSpPr>
              <a:spLocks noChangeArrowheads="1"/>
            </p:cNvSpPr>
            <p:nvPr/>
          </p:nvSpPr>
          <p:spPr bwMode="auto">
            <a:xfrm>
              <a:off x="2448" y="3504"/>
              <a:ext cx="96" cy="9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692525" y="3479800"/>
            <a:ext cx="2362200" cy="2286000"/>
            <a:chOff x="1728" y="2400"/>
            <a:chExt cx="1488" cy="1440"/>
          </a:xfrm>
        </p:grpSpPr>
        <p:sp>
          <p:nvSpPr>
            <p:cNvPr id="6157" name="Arc 33"/>
            <p:cNvSpPr>
              <a:spLocks/>
            </p:cNvSpPr>
            <p:nvPr/>
          </p:nvSpPr>
          <p:spPr bwMode="auto">
            <a:xfrm>
              <a:off x="1728" y="3552"/>
              <a:ext cx="1488" cy="288"/>
            </a:xfrm>
            <a:custGeom>
              <a:avLst/>
              <a:gdLst>
                <a:gd name="T0" fmla="*/ 0 w 43184"/>
                <a:gd name="T1" fmla="*/ 0 h 23352"/>
                <a:gd name="T2" fmla="*/ 0 w 43184"/>
                <a:gd name="T3" fmla="*/ 0 h 23352"/>
                <a:gd name="T4" fmla="*/ 0 w 43184"/>
                <a:gd name="T5" fmla="*/ 0 h 23352"/>
                <a:gd name="T6" fmla="*/ 0 60000 65536"/>
                <a:gd name="T7" fmla="*/ 0 60000 65536"/>
                <a:gd name="T8" fmla="*/ 0 60000 65536"/>
                <a:gd name="T9" fmla="*/ 0 w 43184"/>
                <a:gd name="T10" fmla="*/ 0 h 23352"/>
                <a:gd name="T11" fmla="*/ 43184 w 43184"/>
                <a:gd name="T12" fmla="*/ 23352 h 23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4" h="23352" fill="none" extrusionOk="0">
                  <a:moveTo>
                    <a:pt x="43184" y="2559"/>
                  </a:moveTo>
                  <a:cubicBezTo>
                    <a:pt x="42750" y="14166"/>
                    <a:pt x="33215" y="23351"/>
                    <a:pt x="21600" y="23352"/>
                  </a:cubicBezTo>
                  <a:cubicBezTo>
                    <a:pt x="9670" y="23352"/>
                    <a:pt x="0" y="13681"/>
                    <a:pt x="0" y="1752"/>
                  </a:cubicBezTo>
                  <a:cubicBezTo>
                    <a:pt x="-1" y="1167"/>
                    <a:pt x="23" y="582"/>
                    <a:pt x="71" y="-1"/>
                  </a:cubicBezTo>
                </a:path>
                <a:path w="43184" h="23352" stroke="0" extrusionOk="0">
                  <a:moveTo>
                    <a:pt x="43184" y="2559"/>
                  </a:moveTo>
                  <a:cubicBezTo>
                    <a:pt x="42750" y="14166"/>
                    <a:pt x="33215" y="23351"/>
                    <a:pt x="21600" y="23352"/>
                  </a:cubicBezTo>
                  <a:cubicBezTo>
                    <a:pt x="9670" y="23352"/>
                    <a:pt x="0" y="13681"/>
                    <a:pt x="0" y="1752"/>
                  </a:cubicBezTo>
                  <a:cubicBezTo>
                    <a:pt x="-1" y="1167"/>
                    <a:pt x="23" y="582"/>
                    <a:pt x="71" y="-1"/>
                  </a:cubicBezTo>
                  <a:lnTo>
                    <a:pt x="21600" y="175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58" name="Arc 34"/>
            <p:cNvSpPr>
              <a:spLocks/>
            </p:cNvSpPr>
            <p:nvPr/>
          </p:nvSpPr>
          <p:spPr bwMode="auto">
            <a:xfrm flipV="1">
              <a:off x="1728" y="3360"/>
              <a:ext cx="1488" cy="288"/>
            </a:xfrm>
            <a:custGeom>
              <a:avLst/>
              <a:gdLst>
                <a:gd name="T0" fmla="*/ 0 w 43184"/>
                <a:gd name="T1" fmla="*/ 0 h 23352"/>
                <a:gd name="T2" fmla="*/ 0 w 43184"/>
                <a:gd name="T3" fmla="*/ 0 h 23352"/>
                <a:gd name="T4" fmla="*/ 0 w 43184"/>
                <a:gd name="T5" fmla="*/ 0 h 23352"/>
                <a:gd name="T6" fmla="*/ 0 60000 65536"/>
                <a:gd name="T7" fmla="*/ 0 60000 65536"/>
                <a:gd name="T8" fmla="*/ 0 60000 65536"/>
                <a:gd name="T9" fmla="*/ 0 w 43184"/>
                <a:gd name="T10" fmla="*/ 0 h 23352"/>
                <a:gd name="T11" fmla="*/ 43184 w 43184"/>
                <a:gd name="T12" fmla="*/ 23352 h 23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4" h="23352" fill="none" extrusionOk="0">
                  <a:moveTo>
                    <a:pt x="43184" y="2559"/>
                  </a:moveTo>
                  <a:cubicBezTo>
                    <a:pt x="42750" y="14166"/>
                    <a:pt x="33215" y="23351"/>
                    <a:pt x="21600" y="23352"/>
                  </a:cubicBezTo>
                  <a:cubicBezTo>
                    <a:pt x="9670" y="23352"/>
                    <a:pt x="0" y="13681"/>
                    <a:pt x="0" y="1752"/>
                  </a:cubicBezTo>
                  <a:cubicBezTo>
                    <a:pt x="-1" y="1167"/>
                    <a:pt x="23" y="582"/>
                    <a:pt x="71" y="-1"/>
                  </a:cubicBezTo>
                </a:path>
                <a:path w="43184" h="23352" stroke="0" extrusionOk="0">
                  <a:moveTo>
                    <a:pt x="43184" y="2559"/>
                  </a:moveTo>
                  <a:cubicBezTo>
                    <a:pt x="42750" y="14166"/>
                    <a:pt x="33215" y="23351"/>
                    <a:pt x="21600" y="23352"/>
                  </a:cubicBezTo>
                  <a:cubicBezTo>
                    <a:pt x="9670" y="23352"/>
                    <a:pt x="0" y="13681"/>
                    <a:pt x="0" y="1752"/>
                  </a:cubicBezTo>
                  <a:cubicBezTo>
                    <a:pt x="-1" y="1167"/>
                    <a:pt x="23" y="582"/>
                    <a:pt x="71" y="-1"/>
                  </a:cubicBezTo>
                  <a:lnTo>
                    <a:pt x="21600" y="175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pt-BR"/>
            </a:p>
          </p:txBody>
        </p:sp>
        <p:sp>
          <p:nvSpPr>
            <p:cNvPr id="6159" name="Line 35"/>
            <p:cNvSpPr>
              <a:spLocks noChangeShapeType="1"/>
            </p:cNvSpPr>
            <p:nvPr/>
          </p:nvSpPr>
          <p:spPr bwMode="auto">
            <a:xfrm flipH="1">
              <a:off x="1728" y="2400"/>
              <a:ext cx="72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60" name="Line 36"/>
            <p:cNvSpPr>
              <a:spLocks noChangeShapeType="1"/>
            </p:cNvSpPr>
            <p:nvPr/>
          </p:nvSpPr>
          <p:spPr bwMode="auto">
            <a:xfrm>
              <a:off x="2448" y="2400"/>
              <a:ext cx="76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5549900" y="40894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>
                <a:latin typeface="Times New Roman" pitchFamily="18" charset="0"/>
              </a:rPr>
              <a:t>g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5321300" y="5156200"/>
            <a:ext cx="30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>
                <a:latin typeface="Times New Roman" pitchFamily="18" charset="0"/>
              </a:rPr>
              <a:t>r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4483100" y="4241800"/>
            <a:ext cx="30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>
                <a:latin typeface="Times New Roman" pitchFamily="18" charset="0"/>
              </a:rPr>
              <a:t>h</a:t>
            </a:r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2195513" y="4149725"/>
            <a:ext cx="2592387" cy="647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395288" y="3644900"/>
            <a:ext cx="4184650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solidFill>
                  <a:srgbClr val="FF0000"/>
                </a:solidFill>
              </a:rPr>
              <a:t>Note: </a:t>
            </a:r>
            <a:r>
              <a:rPr lang="pt-BR" b="1" i="1">
                <a:solidFill>
                  <a:srgbClr val="FF0000"/>
                </a:solidFill>
              </a:rPr>
              <a:t>g</a:t>
            </a:r>
            <a:r>
              <a:rPr lang="pt-BR" b="1">
                <a:solidFill>
                  <a:srgbClr val="FF0000"/>
                </a:solidFill>
              </a:rPr>
              <a:t>, </a:t>
            </a:r>
            <a:r>
              <a:rPr lang="pt-BR" b="1" i="1">
                <a:solidFill>
                  <a:srgbClr val="FF0000"/>
                </a:solidFill>
              </a:rPr>
              <a:t>h</a:t>
            </a:r>
            <a:r>
              <a:rPr lang="pt-BR" b="1">
                <a:solidFill>
                  <a:srgbClr val="FF0000"/>
                </a:solidFill>
              </a:rPr>
              <a:t> e </a:t>
            </a:r>
            <a:r>
              <a:rPr lang="pt-BR" b="1" i="1">
                <a:solidFill>
                  <a:srgbClr val="FF0000"/>
                </a:solidFill>
              </a:rPr>
              <a:t>r  </a:t>
            </a:r>
            <a:r>
              <a:rPr lang="pt-BR" b="1">
                <a:solidFill>
                  <a:srgbClr val="FF0000"/>
                </a:solidFill>
              </a:rPr>
              <a:t>formam um triângulo retângulo.</a:t>
            </a:r>
            <a:endParaRPr lang="pt-BR" b="1" i="1">
              <a:solidFill>
                <a:srgbClr val="FF0000"/>
              </a:solidFill>
            </a:endParaRPr>
          </a:p>
        </p:txBody>
      </p:sp>
      <p:sp>
        <p:nvSpPr>
          <p:cNvPr id="615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0" name="Retângulo com Único Canto Aparado e Arredondado 19"/>
          <p:cNvSpPr/>
          <p:nvPr/>
        </p:nvSpPr>
        <p:spPr>
          <a:xfrm>
            <a:off x="1835150" y="765175"/>
            <a:ext cx="4608513" cy="863600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1"/>
                </a:solidFill>
              </a:rPr>
              <a:t>CONE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1" grpId="0"/>
      <p:bldP spid="21542" grpId="0"/>
      <p:bldP spid="21543" grpId="0"/>
      <p:bldP spid="121872" grpId="0" animBg="1"/>
      <p:bldP spid="1218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379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379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" name="Retângulo com Único Canto Aparado e Arredondado 8"/>
          <p:cNvSpPr/>
          <p:nvPr/>
        </p:nvSpPr>
        <p:spPr>
          <a:xfrm>
            <a:off x="2124075" y="836613"/>
            <a:ext cx="4608513" cy="863600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1"/>
                </a:solidFill>
              </a:rPr>
              <a:t>VOLUME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11188" y="2349500"/>
            <a:ext cx="8208962" cy="1295400"/>
          </a:xfrm>
          <a:prstGeom prst="roundRect">
            <a:avLst/>
          </a:prstGeom>
          <a:solidFill>
            <a:schemeClr val="accent5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400" b="1" kern="0" dirty="0">
                <a:solidFill>
                  <a:schemeClr val="tx1"/>
                </a:solidFill>
                <a:latin typeface="+mj-lt"/>
                <a:ea typeface="Microsoft YaHei" pitchFamily="2"/>
                <a:cs typeface="Mangal" pitchFamily="2"/>
              </a:rPr>
              <a:t>Volume: é o espaço ocupado por um sólido, por um líquido ou por gás.</a:t>
            </a:r>
          </a:p>
        </p:txBody>
      </p:sp>
      <p:sp>
        <p:nvSpPr>
          <p:cNvPr id="11" name="Seta para baixo 10"/>
          <p:cNvSpPr/>
          <p:nvPr/>
        </p:nvSpPr>
        <p:spPr>
          <a:xfrm>
            <a:off x="4067175" y="1716088"/>
            <a:ext cx="649288" cy="574675"/>
          </a:xfrm>
          <a:prstGeom prst="downArrow">
            <a:avLst/>
          </a:prstGeom>
          <a:solidFill>
            <a:srgbClr val="004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800" name="Retângulo 7"/>
          <p:cNvSpPr>
            <a:spLocks noChangeArrowheads="1"/>
          </p:cNvSpPr>
          <p:nvPr/>
        </p:nvSpPr>
        <p:spPr bwMode="auto">
          <a:xfrm>
            <a:off x="611188" y="3789363"/>
            <a:ext cx="82089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	Quando trabalhamos com sólidos geométricos precisamos relembrar as principais relações entre as medidas de volume e de capacidade, veja:</a:t>
            </a:r>
          </a:p>
          <a:p>
            <a:pPr algn="just"/>
            <a:r>
              <a:rPr lang="pt-BR" sz="2400" b="1">
                <a:solidFill>
                  <a:srgbClr val="FF0000"/>
                </a:solidFill>
              </a:rPr>
              <a:t>1 m³ (metro cúbico) = 1 000 litro</a:t>
            </a:r>
          </a:p>
          <a:p>
            <a:pPr algn="just"/>
            <a:r>
              <a:rPr lang="pt-BR" sz="2400" b="1">
                <a:solidFill>
                  <a:srgbClr val="FF0000"/>
                </a:solidFill>
              </a:rPr>
              <a:t>1 dm³ (decímetro cúbico) = 1 litro</a:t>
            </a:r>
          </a:p>
          <a:p>
            <a:pPr algn="just"/>
            <a:r>
              <a:rPr lang="pt-BR" sz="2400" b="1">
                <a:solidFill>
                  <a:srgbClr val="FF0000"/>
                </a:solidFill>
              </a:rPr>
              <a:t>1 cm³ (centímetro cúbico) = 1 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38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4819" name="Retângulo 4"/>
          <p:cNvSpPr>
            <a:spLocks noChangeArrowheads="1"/>
          </p:cNvSpPr>
          <p:nvPr/>
        </p:nvSpPr>
        <p:spPr bwMode="auto">
          <a:xfrm>
            <a:off x="539750" y="1989138"/>
            <a:ext cx="7848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	</a:t>
            </a:r>
          </a:p>
          <a:p>
            <a:r>
              <a:rPr lang="pt-BR" sz="2400">
                <a:solidFill>
                  <a:srgbClr val="FF0000"/>
                </a:solidFill>
              </a:rPr>
              <a:t>                                                 </a:t>
            </a:r>
          </a:p>
          <a:p>
            <a:r>
              <a:rPr lang="pt-BR" sz="2400">
                <a:solidFill>
                  <a:srgbClr val="FF0000"/>
                </a:solidFill>
              </a:rPr>
              <a:t>                                                  </a:t>
            </a:r>
            <a:endParaRPr lang="pt-BR" sz="2400"/>
          </a:p>
          <a:p>
            <a:endParaRPr lang="pt-BR" sz="2400"/>
          </a:p>
        </p:txBody>
      </p:sp>
      <p:sp>
        <p:nvSpPr>
          <p:cNvPr id="3482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6" name="Retângulo com Único Canto Aparado e Arredondado 95"/>
          <p:cNvSpPr/>
          <p:nvPr/>
        </p:nvSpPr>
        <p:spPr>
          <a:xfrm>
            <a:off x="2124075" y="836613"/>
            <a:ext cx="5040313" cy="863600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1"/>
                </a:solidFill>
              </a:rPr>
              <a:t>VOLUME DO CONE</a:t>
            </a:r>
          </a:p>
        </p:txBody>
      </p:sp>
      <p:sp>
        <p:nvSpPr>
          <p:cNvPr id="34822" name="Retângulo 8"/>
          <p:cNvSpPr>
            <a:spLocks noChangeArrowheads="1"/>
          </p:cNvSpPr>
          <p:nvPr/>
        </p:nvSpPr>
        <p:spPr bwMode="auto">
          <a:xfrm>
            <a:off x="611188" y="1989138"/>
            <a:ext cx="4572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	</a:t>
            </a:r>
            <a:endParaRPr lang="pt-BR" sz="2200"/>
          </a:p>
        </p:txBody>
      </p:sp>
      <p:sp>
        <p:nvSpPr>
          <p:cNvPr id="34823" name="Retângulo 12"/>
          <p:cNvSpPr>
            <a:spLocks noChangeArrowheads="1"/>
          </p:cNvSpPr>
          <p:nvPr/>
        </p:nvSpPr>
        <p:spPr bwMode="auto">
          <a:xfrm>
            <a:off x="3779838" y="1844675"/>
            <a:ext cx="4572000" cy="2246313"/>
          </a:xfrm>
          <a:prstGeom prst="rect">
            <a:avLst/>
          </a:prstGeom>
          <a:solidFill>
            <a:srgbClr val="FFFF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/>
              <a:t>O volume de um cone é igual a 1/3 do volume de um cilindro de mesma área da base e mesma medida da altura. </a:t>
            </a:r>
            <a:r>
              <a:rPr lang="pt-BR" sz="1600">
                <a:solidFill>
                  <a:schemeClr val="bg1"/>
                </a:solidFill>
              </a:rPr>
              <a:t>...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14400" y="2359025"/>
            <a:ext cx="2590800" cy="3090863"/>
            <a:chOff x="576" y="1296"/>
            <a:chExt cx="1632" cy="1947"/>
          </a:xfrm>
        </p:grpSpPr>
        <p:sp>
          <p:nvSpPr>
            <p:cNvPr id="15" name="AutoShape 50"/>
            <p:cNvSpPr>
              <a:spLocks noChangeArrowheads="1"/>
            </p:cNvSpPr>
            <p:nvPr/>
          </p:nvSpPr>
          <p:spPr bwMode="auto">
            <a:xfrm>
              <a:off x="576" y="1296"/>
              <a:ext cx="1632" cy="1692"/>
            </a:xfrm>
            <a:prstGeom prst="triangle">
              <a:avLst>
                <a:gd name="adj" fmla="val 45588"/>
              </a:avLst>
            </a:prstGeom>
            <a:gradFill rotWithShape="0">
              <a:gsLst>
                <a:gs pos="0">
                  <a:srgbClr val="60E146">
                    <a:alpha val="91000"/>
                  </a:srgbClr>
                </a:gs>
                <a:gs pos="50000">
                  <a:srgbClr val="004747"/>
                </a:gs>
                <a:gs pos="100000">
                  <a:srgbClr val="0099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34832" name="Group 37"/>
            <p:cNvGrpSpPr>
              <a:grpSpLocks/>
            </p:cNvGrpSpPr>
            <p:nvPr/>
          </p:nvGrpSpPr>
          <p:grpSpPr bwMode="auto">
            <a:xfrm>
              <a:off x="576" y="2796"/>
              <a:ext cx="1632" cy="428"/>
              <a:chOff x="1013" y="1434"/>
              <a:chExt cx="1632" cy="428"/>
            </a:xfrm>
          </p:grpSpPr>
          <p:sp>
            <p:nvSpPr>
              <p:cNvPr id="34839" name="Arc 38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0E146"/>
                  </a:gs>
                  <a:gs pos="50000">
                    <a:srgbClr val="004747"/>
                  </a:gs>
                  <a:gs pos="100000">
                    <a:srgbClr val="009999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4840" name="Arc 39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0E146"/>
                  </a:gs>
                  <a:gs pos="50000">
                    <a:srgbClr val="004747"/>
                  </a:gs>
                  <a:gs pos="100000">
                    <a:srgbClr val="009999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4833" name="Line 43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4" name="Text Box 44"/>
            <p:cNvSpPr txBox="1">
              <a:spLocks noChangeArrowheads="1"/>
            </p:cNvSpPr>
            <p:nvPr/>
          </p:nvSpPr>
          <p:spPr bwMode="auto">
            <a:xfrm>
              <a:off x="1584" y="2952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b="1"/>
                <a:t>R</a:t>
              </a:r>
            </a:p>
          </p:txBody>
        </p:sp>
        <p:sp>
          <p:nvSpPr>
            <p:cNvPr id="34835" name="Text Box 45"/>
            <p:cNvSpPr txBox="1">
              <a:spLocks noChangeArrowheads="1"/>
            </p:cNvSpPr>
            <p:nvPr/>
          </p:nvSpPr>
          <p:spPr bwMode="auto">
            <a:xfrm>
              <a:off x="1206" y="2830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i="1"/>
                <a:t>x</a:t>
              </a:r>
            </a:p>
          </p:txBody>
        </p:sp>
        <p:sp>
          <p:nvSpPr>
            <p:cNvPr id="34836" name="Text Box 47"/>
            <p:cNvSpPr txBox="1">
              <a:spLocks noChangeArrowheads="1"/>
            </p:cNvSpPr>
            <p:nvPr/>
          </p:nvSpPr>
          <p:spPr bwMode="auto">
            <a:xfrm>
              <a:off x="1392" y="2208"/>
              <a:ext cx="2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h</a:t>
              </a:r>
            </a:p>
          </p:txBody>
        </p:sp>
        <p:sp>
          <p:nvSpPr>
            <p:cNvPr id="34837" name="Line 51"/>
            <p:cNvSpPr>
              <a:spLocks noChangeShapeType="1"/>
            </p:cNvSpPr>
            <p:nvPr/>
          </p:nvSpPr>
          <p:spPr bwMode="auto">
            <a:xfrm flipV="1">
              <a:off x="1332" y="129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38" name="Text Box 52"/>
            <p:cNvSpPr txBox="1">
              <a:spLocks noChangeArrowheads="1"/>
            </p:cNvSpPr>
            <p:nvPr/>
          </p:nvSpPr>
          <p:spPr bwMode="auto">
            <a:xfrm>
              <a:off x="1824" y="1920"/>
              <a:ext cx="2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b="1"/>
                <a:t>g</a:t>
              </a:r>
            </a:p>
          </p:txBody>
        </p:sp>
      </p:grpSp>
      <p:sp>
        <p:nvSpPr>
          <p:cNvPr id="34825" name="Retângulo 24"/>
          <p:cNvSpPr>
            <a:spLocks noChangeArrowheads="1"/>
          </p:cNvSpPr>
          <p:nvPr/>
        </p:nvSpPr>
        <p:spPr bwMode="auto">
          <a:xfrm>
            <a:off x="3924300" y="4149725"/>
            <a:ext cx="414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buFont typeface="Arial" charset="0"/>
              <a:buNone/>
            </a:pPr>
            <a:r>
              <a:rPr lang="pt-BR" sz="2400" b="1">
                <a:solidFill>
                  <a:srgbClr val="FF0000"/>
                </a:solidFill>
              </a:rPr>
              <a:t>Área da base  B = </a:t>
            </a:r>
            <a:r>
              <a:rPr lang="pt-BR" sz="2400" b="1"/>
              <a:t> </a:t>
            </a:r>
            <a:r>
              <a:rPr lang="el-GR" sz="2400" b="1">
                <a:solidFill>
                  <a:srgbClr val="FF0000"/>
                </a:solidFill>
              </a:rPr>
              <a:t>π </a:t>
            </a:r>
            <a:r>
              <a:rPr lang="pt-BR" sz="2400" b="1">
                <a:solidFill>
                  <a:srgbClr val="FF0000"/>
                </a:solidFill>
              </a:rPr>
              <a:t>.  r²</a:t>
            </a:r>
            <a:r>
              <a:rPr lang="pt-BR" sz="2400" b="1"/>
              <a:t>                          </a:t>
            </a:r>
          </a:p>
          <a:p>
            <a:pPr algn="r">
              <a:buFont typeface="Arial" charset="0"/>
              <a:buNone/>
            </a:pPr>
            <a:r>
              <a:rPr lang="pt-BR" sz="2400" b="1"/>
              <a:t>                 </a:t>
            </a:r>
            <a:r>
              <a:rPr lang="pt-BR" sz="2400" b="1">
                <a:solidFill>
                  <a:srgbClr val="FF0000"/>
                </a:solidFill>
              </a:rPr>
              <a:t>Volume = B . H</a:t>
            </a:r>
          </a:p>
          <a:p>
            <a:pPr algn="ctr">
              <a:buFont typeface="Arial" charset="0"/>
              <a:buNone/>
            </a:pPr>
            <a:r>
              <a:rPr lang="pt-BR" sz="2400" b="1">
                <a:solidFill>
                  <a:srgbClr val="FF0000"/>
                </a:solidFill>
              </a:rPr>
              <a:t>                                                  3</a:t>
            </a:r>
          </a:p>
        </p:txBody>
      </p:sp>
      <p:sp>
        <p:nvSpPr>
          <p:cNvPr id="34826" name="CaixaDeTexto 25"/>
          <p:cNvSpPr txBox="1">
            <a:spLocks noChangeArrowheads="1"/>
          </p:cNvSpPr>
          <p:nvPr/>
        </p:nvSpPr>
        <p:spPr bwMode="auto">
          <a:xfrm>
            <a:off x="5508625" y="5354638"/>
            <a:ext cx="3024188" cy="954087"/>
          </a:xfrm>
          <a:prstGeom prst="rect">
            <a:avLst/>
          </a:prstGeom>
          <a:solidFill>
            <a:srgbClr val="60E146"/>
          </a:solidFill>
          <a:ln w="349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 b="1"/>
              <a:t>V = </a:t>
            </a:r>
            <a:r>
              <a:rPr lang="el-GR" sz="2800" b="1"/>
              <a:t>π </a:t>
            </a:r>
            <a:r>
              <a:rPr lang="pt-BR" sz="2800" b="1"/>
              <a:t>.  r² . H</a:t>
            </a:r>
          </a:p>
          <a:p>
            <a:pPr algn="ctr"/>
            <a:r>
              <a:rPr lang="pt-BR" sz="2800" b="1"/>
              <a:t>        3</a:t>
            </a:r>
            <a:endParaRPr lang="pt-BR" sz="2800"/>
          </a:p>
        </p:txBody>
      </p:sp>
      <p:cxnSp>
        <p:nvCxnSpPr>
          <p:cNvPr id="28" name="Conector reto 27"/>
          <p:cNvCxnSpPr/>
          <p:nvPr/>
        </p:nvCxnSpPr>
        <p:spPr>
          <a:xfrm>
            <a:off x="7308850" y="4941888"/>
            <a:ext cx="863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6588125" y="5859463"/>
            <a:ext cx="14398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4823" grpId="0" animBg="1"/>
      <p:bldP spid="34825" grpId="0"/>
      <p:bldP spid="348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42047" name="Object 63"/>
          <p:cNvGraphicFramePr>
            <a:graphicFrameLocks noChangeAspect="1"/>
          </p:cNvGraphicFramePr>
          <p:nvPr/>
        </p:nvGraphicFramePr>
        <p:xfrm>
          <a:off x="2411413" y="1844675"/>
          <a:ext cx="2546350" cy="3552825"/>
        </p:xfrm>
        <a:graphic>
          <a:graphicData uri="http://schemas.openxmlformats.org/presentationml/2006/ole">
            <p:oleObj spid="_x0000_s1026" name="CorelDRAW" r:id="rId4" imgW="2201713" imgH="3072709" progId="CorelDRAW.Graphic.12">
              <p:embed/>
            </p:oleObj>
          </a:graphicData>
        </a:graphic>
      </p:graphicFrame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979488" y="5805488"/>
            <a:ext cx="8164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2800" b="1">
                <a:solidFill>
                  <a:srgbClr val="FF0000"/>
                </a:solidFill>
              </a:rPr>
              <a:t>A secção transversal forma o tronco de cone</a:t>
            </a:r>
          </a:p>
        </p:txBody>
      </p:sp>
      <p:sp>
        <p:nvSpPr>
          <p:cNvPr id="101453" name="Text Box 77"/>
          <p:cNvSpPr txBox="1">
            <a:spLocks noChangeArrowheads="1"/>
          </p:cNvSpPr>
          <p:nvPr/>
        </p:nvSpPr>
        <p:spPr bwMode="auto">
          <a:xfrm>
            <a:off x="5148263" y="828675"/>
            <a:ext cx="3457575" cy="1016000"/>
          </a:xfrm>
          <a:prstGeom prst="rect">
            <a:avLst/>
          </a:prstGeom>
          <a:noFill/>
          <a:ln w="38100" cmpd="dbl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>
                <a:solidFill>
                  <a:srgbClr val="660066"/>
                </a:solidFill>
                <a:sym typeface="Symbol" pitchFamily="18" charset="2"/>
              </a:rPr>
              <a:t>Chama-se secção transversal a intersecção de um cone com um plano paralelo à base.</a:t>
            </a:r>
          </a:p>
        </p:txBody>
      </p:sp>
      <p:cxnSp>
        <p:nvCxnSpPr>
          <p:cNvPr id="101466" name="AutoShape 90"/>
          <p:cNvCxnSpPr>
            <a:cxnSpLocks noChangeShapeType="1"/>
          </p:cNvCxnSpPr>
          <p:nvPr/>
        </p:nvCxnSpPr>
        <p:spPr bwMode="auto">
          <a:xfrm rot="5400000">
            <a:off x="3804444" y="2107407"/>
            <a:ext cx="1895475" cy="15128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01470" name="Text Box 94"/>
          <p:cNvSpPr txBox="1">
            <a:spLocks noChangeArrowheads="1"/>
          </p:cNvSpPr>
          <p:nvPr/>
        </p:nvSpPr>
        <p:spPr bwMode="auto">
          <a:xfrm>
            <a:off x="285750" y="776288"/>
            <a:ext cx="4321175" cy="708025"/>
          </a:xfrm>
          <a:prstGeom prst="rect">
            <a:avLst/>
          </a:prstGeom>
          <a:noFill/>
          <a:ln w="38100" cmpd="dbl">
            <a:solidFill>
              <a:srgbClr val="090ED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pt-BR" sz="4000" b="1">
                <a:solidFill>
                  <a:srgbClr val="090EDD"/>
                </a:solidFill>
              </a:rPr>
              <a:t>Seção Transversal</a:t>
            </a:r>
            <a:endParaRPr lang="pt-BR" sz="4000" b="1" u="sng">
              <a:solidFill>
                <a:srgbClr val="090EDD"/>
              </a:solidFill>
            </a:endParaRPr>
          </a:p>
        </p:txBody>
      </p:sp>
      <p:sp>
        <p:nvSpPr>
          <p:cNvPr id="42056" name="Text Box 72"/>
          <p:cNvSpPr txBox="1">
            <a:spLocks noChangeArrowheads="1"/>
          </p:cNvSpPr>
          <p:nvPr/>
        </p:nvSpPr>
        <p:spPr bwMode="auto">
          <a:xfrm>
            <a:off x="5143500" y="3213100"/>
            <a:ext cx="35290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solidFill>
                  <a:schemeClr val="accent2"/>
                </a:solidFill>
              </a:rPr>
              <a:t>Suas áreas são proporcionais.</a:t>
            </a:r>
          </a:p>
          <a:p>
            <a:pPr>
              <a:spcBef>
                <a:spcPct val="50000"/>
              </a:spcBef>
            </a:pPr>
            <a:endParaRPr lang="pt-BR" sz="1600" b="1">
              <a:solidFill>
                <a:schemeClr val="accent2"/>
              </a:solidFill>
            </a:endParaRPr>
          </a:p>
        </p:txBody>
      </p:sp>
      <p:graphicFrame>
        <p:nvGraphicFramePr>
          <p:cNvPr id="42057" name="Object 73"/>
          <p:cNvGraphicFramePr>
            <a:graphicFrameLocks noChangeAspect="1"/>
          </p:cNvGraphicFramePr>
          <p:nvPr/>
        </p:nvGraphicFramePr>
        <p:xfrm>
          <a:off x="5651500" y="3644900"/>
          <a:ext cx="2816225" cy="898525"/>
        </p:xfrm>
        <a:graphic>
          <a:graphicData uri="http://schemas.openxmlformats.org/presentationml/2006/ole">
            <p:oleObj spid="_x0000_s1027" name="Equation" r:id="rId5" imgW="1155600" imgH="368280" progId="Equation.DSMT4">
              <p:embed/>
            </p:oleObj>
          </a:graphicData>
        </a:graphic>
      </p:graphicFrame>
      <p:sp>
        <p:nvSpPr>
          <p:cNvPr id="42058" name="Text Box 74"/>
          <p:cNvSpPr txBox="1">
            <a:spLocks noChangeArrowheads="1"/>
          </p:cNvSpPr>
          <p:nvPr/>
        </p:nvSpPr>
        <p:spPr bwMode="auto">
          <a:xfrm>
            <a:off x="5195888" y="4581525"/>
            <a:ext cx="352901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solidFill>
                  <a:schemeClr val="accent2"/>
                </a:solidFill>
              </a:rPr>
              <a:t>Seus volumes são proporcionais.</a:t>
            </a:r>
          </a:p>
          <a:p>
            <a:pPr>
              <a:spcBef>
                <a:spcPct val="50000"/>
              </a:spcBef>
            </a:pPr>
            <a:endParaRPr lang="pt-BR" sz="1600" b="1">
              <a:solidFill>
                <a:schemeClr val="accent2"/>
              </a:solidFill>
            </a:endParaRPr>
          </a:p>
        </p:txBody>
      </p:sp>
      <p:graphicFrame>
        <p:nvGraphicFramePr>
          <p:cNvPr id="42059" name="Object 75"/>
          <p:cNvGraphicFramePr>
            <a:graphicFrameLocks noChangeAspect="1"/>
          </p:cNvGraphicFramePr>
          <p:nvPr/>
        </p:nvGraphicFramePr>
        <p:xfrm>
          <a:off x="6588125" y="4941888"/>
          <a:ext cx="990600" cy="836612"/>
        </p:xfrm>
        <a:graphic>
          <a:graphicData uri="http://schemas.openxmlformats.org/presentationml/2006/ole">
            <p:oleObj spid="_x0000_s1028" name="Equation" r:id="rId6" imgW="406080" imgH="342720" progId="Equation.DSMT4">
              <p:embed/>
            </p:oleObj>
          </a:graphicData>
        </a:graphic>
      </p:graphicFrame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5148263" y="2924175"/>
            <a:ext cx="39957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solidFill>
                  <a:schemeClr val="accent2"/>
                </a:solidFill>
              </a:rPr>
              <a:t>k = Constante de proporcionalidade.</a:t>
            </a:r>
          </a:p>
          <a:p>
            <a:pPr>
              <a:spcBef>
                <a:spcPct val="50000"/>
              </a:spcBef>
            </a:pPr>
            <a:endParaRPr lang="pt-BR" sz="1600" b="1">
              <a:solidFill>
                <a:schemeClr val="accent2"/>
              </a:solidFill>
            </a:endParaRPr>
          </a:p>
        </p:txBody>
      </p:sp>
      <p:graphicFrame>
        <p:nvGraphicFramePr>
          <p:cNvPr id="42070" name="Object 86"/>
          <p:cNvGraphicFramePr>
            <a:graphicFrameLocks noChangeAspect="1"/>
          </p:cNvGraphicFramePr>
          <p:nvPr/>
        </p:nvGraphicFramePr>
        <p:xfrm>
          <a:off x="5868988" y="1989138"/>
          <a:ext cx="2303462" cy="889000"/>
        </p:xfrm>
        <a:graphic>
          <a:graphicData uri="http://schemas.openxmlformats.org/presentationml/2006/ole">
            <p:oleObj spid="_x0000_s1029" name="Equation" r:id="rId7" imgW="888840" imgH="342720" progId="Equation.3">
              <p:embed/>
            </p:oleObj>
          </a:graphicData>
        </a:graphic>
      </p:graphicFrame>
      <p:graphicFrame>
        <p:nvGraphicFramePr>
          <p:cNvPr id="42049" name="Object 65"/>
          <p:cNvGraphicFramePr>
            <a:graphicFrameLocks noChangeAspect="1"/>
          </p:cNvGraphicFramePr>
          <p:nvPr/>
        </p:nvGraphicFramePr>
        <p:xfrm>
          <a:off x="611188" y="3429000"/>
          <a:ext cx="1579562" cy="812800"/>
        </p:xfrm>
        <a:graphic>
          <a:graphicData uri="http://schemas.openxmlformats.org/presentationml/2006/ole">
            <p:oleObj spid="_x0000_s1030" name="CorelDRAW" r:id="rId8" imgW="972109" imgH="499384" progId="CorelDRAW.Graphic.12">
              <p:embed/>
            </p:oleObj>
          </a:graphicData>
        </a:graphic>
      </p:graphicFrame>
      <p:sp>
        <p:nvSpPr>
          <p:cNvPr id="42062" name="Text Box 78"/>
          <p:cNvSpPr txBox="1">
            <a:spLocks noChangeArrowheads="1"/>
          </p:cNvSpPr>
          <p:nvPr/>
        </p:nvSpPr>
        <p:spPr bwMode="auto">
          <a:xfrm>
            <a:off x="3452813" y="3260725"/>
            <a:ext cx="642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solidFill>
                  <a:srgbClr val="000000"/>
                </a:solidFill>
                <a:latin typeface="Book Antiqua" pitchFamily="18" charset="0"/>
              </a:rPr>
              <a:t>h</a:t>
            </a: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3000375" y="2841625"/>
            <a:ext cx="642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solidFill>
                  <a:srgbClr val="000000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152628" name="Text Box 52"/>
          <p:cNvSpPr txBox="1">
            <a:spLocks noChangeArrowheads="1"/>
          </p:cNvSpPr>
          <p:nvPr/>
        </p:nvSpPr>
        <p:spPr bwMode="auto">
          <a:xfrm>
            <a:off x="285750" y="1989138"/>
            <a:ext cx="2054225" cy="2308225"/>
          </a:xfrm>
          <a:prstGeom prst="rect">
            <a:avLst/>
          </a:prstGeom>
          <a:noFill/>
          <a:ln w="38100" cmpd="dbl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>
                <a:solidFill>
                  <a:srgbClr val="660066"/>
                </a:solidFill>
              </a:rPr>
              <a:t>Note que o cone menor, acima da secção é semelhante ao cone original, o que significa que suas dimensões são proporcionais.</a:t>
            </a:r>
          </a:p>
        </p:txBody>
      </p:sp>
      <p:sp>
        <p:nvSpPr>
          <p:cNvPr id="104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0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0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26025 0.0037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2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800" decel="100000"/>
                                        <p:tgtEl>
                                          <p:spTgt spid="4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4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4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autoUpdateAnimBg="0"/>
      <p:bldP spid="101453" grpId="0" animBg="1"/>
      <p:bldP spid="101470" grpId="0" animBg="1" autoUpdateAnimBg="0"/>
      <p:bldP spid="42056" grpId="0"/>
      <p:bldP spid="42058" grpId="0"/>
      <p:bldP spid="42060" grpId="0"/>
      <p:bldP spid="42062" grpId="0"/>
      <p:bldP spid="42063" grpId="0"/>
      <p:bldP spid="1526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584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908175" y="1268413"/>
            <a:ext cx="144463" cy="2808287"/>
            <a:chOff x="1791" y="1797"/>
            <a:chExt cx="91" cy="817"/>
          </a:xfrm>
        </p:grpSpPr>
        <p:sp>
          <p:nvSpPr>
            <p:cNvPr id="35899" name="Line 42"/>
            <p:cNvSpPr>
              <a:spLocks noChangeShapeType="1"/>
            </p:cNvSpPr>
            <p:nvPr/>
          </p:nvSpPr>
          <p:spPr bwMode="auto">
            <a:xfrm flipV="1">
              <a:off x="1837" y="179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00" name="Line 43"/>
            <p:cNvSpPr>
              <a:spLocks noChangeShapeType="1"/>
            </p:cNvSpPr>
            <p:nvPr/>
          </p:nvSpPr>
          <p:spPr bwMode="auto">
            <a:xfrm>
              <a:off x="1791" y="1797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901" name="Line 44"/>
            <p:cNvSpPr>
              <a:spLocks noChangeShapeType="1"/>
            </p:cNvSpPr>
            <p:nvPr/>
          </p:nvSpPr>
          <p:spPr bwMode="auto">
            <a:xfrm>
              <a:off x="1791" y="2614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5845" name="Rectangle 2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sz="32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  <a:t/>
            </a:r>
            <a:br>
              <a:rPr sz="3200" smtClean="0">
                <a:latin typeface="Calibri" pitchFamily="34" charset="0"/>
                <a:ea typeface="Microsoft YaHei" pitchFamily="34" charset="-122"/>
                <a:cs typeface="Mangal" pitchFamily="18" charset="0"/>
              </a:rPr>
            </a:br>
            <a:endParaRPr sz="3200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5846" name="Rectangle 3"/>
          <p:cNvSpPr txBox="1">
            <a:spLocks noGrp="1"/>
          </p:cNvSpPr>
          <p:nvPr>
            <p:ph type="body" idx="1"/>
          </p:nvPr>
        </p:nvSpPr>
        <p:spPr>
          <a:xfrm>
            <a:off x="142875" y="558800"/>
            <a:ext cx="8786813" cy="4525963"/>
          </a:xfrm>
        </p:spPr>
        <p:txBody>
          <a:bodyPr lIns="91440" tIns="45720" rIns="91440" bIns="45720"/>
          <a:lstStyle/>
          <a:p>
            <a:pPr algn="ctr">
              <a:buFont typeface="Wingdings 2" pitchFamily="18" charset="2"/>
              <a:buNone/>
            </a:pPr>
            <a:r>
              <a:rPr sz="3600" b="1" smtClean="0">
                <a:solidFill>
                  <a:srgbClr val="090EDD"/>
                </a:solidFill>
                <a:latin typeface="Arial Rounded MT Bold" pitchFamily="34" charset="0"/>
                <a:ea typeface="Microsoft YaHei" pitchFamily="34" charset="-122"/>
                <a:cs typeface="Mangal" pitchFamily="18" charset="0"/>
              </a:rPr>
              <a:t>Semelhança de uma forma mais clara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124075" y="1268413"/>
            <a:ext cx="2087563" cy="3284537"/>
            <a:chOff x="612" y="2432"/>
            <a:chExt cx="1270" cy="1212"/>
          </a:xfrm>
        </p:grpSpPr>
        <p:grpSp>
          <p:nvGrpSpPr>
            <p:cNvPr id="35889" name="Group 5"/>
            <p:cNvGrpSpPr>
              <a:grpSpLocks/>
            </p:cNvGrpSpPr>
            <p:nvPr/>
          </p:nvGrpSpPr>
          <p:grpSpPr bwMode="auto">
            <a:xfrm>
              <a:off x="612" y="2432"/>
              <a:ext cx="1270" cy="1212"/>
              <a:chOff x="975" y="2069"/>
              <a:chExt cx="1270" cy="1212"/>
            </a:xfrm>
          </p:grpSpPr>
          <p:grpSp>
            <p:nvGrpSpPr>
              <p:cNvPr id="35891" name="Group 51"/>
              <p:cNvGrpSpPr>
                <a:grpSpLocks/>
              </p:cNvGrpSpPr>
              <p:nvPr/>
            </p:nvGrpSpPr>
            <p:grpSpPr bwMode="auto">
              <a:xfrm>
                <a:off x="975" y="2069"/>
                <a:ext cx="1270" cy="1212"/>
                <a:chOff x="376" y="1764"/>
                <a:chExt cx="1632" cy="1798"/>
              </a:xfrm>
            </p:grpSpPr>
            <p:sp>
              <p:nvSpPr>
                <p:cNvPr id="164871" name="AutoShape 49"/>
                <p:cNvSpPr>
                  <a:spLocks noChangeArrowheads="1"/>
                </p:cNvSpPr>
                <p:nvPr/>
              </p:nvSpPr>
              <p:spPr bwMode="auto">
                <a:xfrm>
                  <a:off x="376" y="1764"/>
                  <a:ext cx="1632" cy="1560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bg1"/>
                    </a:gs>
                    <a:gs pos="50000">
                      <a:schemeClr val="accent2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35896" name="Group 7"/>
                <p:cNvGrpSpPr>
                  <a:grpSpLocks/>
                </p:cNvGrpSpPr>
                <p:nvPr/>
              </p:nvGrpSpPr>
              <p:grpSpPr bwMode="auto">
                <a:xfrm>
                  <a:off x="376" y="3134"/>
                  <a:ext cx="1632" cy="428"/>
                  <a:chOff x="1013" y="1434"/>
                  <a:chExt cx="1632" cy="428"/>
                </a:xfrm>
              </p:grpSpPr>
              <p:sp>
                <p:nvSpPr>
                  <p:cNvPr id="35897" name="Arc 8"/>
                  <p:cNvSpPr>
                    <a:spLocks/>
                  </p:cNvSpPr>
                  <p:nvPr/>
                </p:nvSpPr>
                <p:spPr bwMode="auto">
                  <a:xfrm>
                    <a:off x="1013" y="1639"/>
                    <a:ext cx="1631" cy="223"/>
                  </a:xfrm>
                  <a:custGeom>
                    <a:avLst/>
                    <a:gdLst>
                      <a:gd name="T0" fmla="*/ 0 w 43200"/>
                      <a:gd name="T1" fmla="*/ 0 h 22358"/>
                      <a:gd name="T2" fmla="*/ 0 w 43200"/>
                      <a:gd name="T3" fmla="*/ 0 h 22358"/>
                      <a:gd name="T4" fmla="*/ 0 w 43200"/>
                      <a:gd name="T5" fmla="*/ 0 h 223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358"/>
                      <a:gd name="T11" fmla="*/ 43200 w 43200"/>
                      <a:gd name="T12" fmla="*/ 22358 h 223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358" fill="none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</a:path>
                      <a:path w="43200" h="22358" stroke="0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  <a:lnTo>
                          <a:pt x="21600" y="75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1"/>
                      </a:gs>
                    </a:gsLst>
                    <a:path path="rect">
                      <a:fillToRect l="100000" t="10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5898" name="Arc 9"/>
                  <p:cNvSpPr>
                    <a:spLocks/>
                  </p:cNvSpPr>
                  <p:nvPr/>
                </p:nvSpPr>
                <p:spPr bwMode="auto">
                  <a:xfrm flipV="1">
                    <a:off x="1014" y="1434"/>
                    <a:ext cx="1631" cy="223"/>
                  </a:xfrm>
                  <a:custGeom>
                    <a:avLst/>
                    <a:gdLst>
                      <a:gd name="T0" fmla="*/ 0 w 43200"/>
                      <a:gd name="T1" fmla="*/ 0 h 22358"/>
                      <a:gd name="T2" fmla="*/ 0 w 43200"/>
                      <a:gd name="T3" fmla="*/ 0 h 22358"/>
                      <a:gd name="T4" fmla="*/ 0 w 43200"/>
                      <a:gd name="T5" fmla="*/ 0 h 223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358"/>
                      <a:gd name="T11" fmla="*/ 43200 w 43200"/>
                      <a:gd name="T12" fmla="*/ 22358 h 223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358" fill="none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</a:path>
                      <a:path w="43200" h="22358" stroke="0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  <a:lnTo>
                          <a:pt x="21600" y="75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1"/>
                      </a:gs>
                    </a:gsLst>
                    <a:path path="rect">
                      <a:fillToRect r="100000" b="100000"/>
                    </a:path>
                  </a:gradFill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35892" name="Oval 30"/>
              <p:cNvSpPr>
                <a:spLocks noChangeArrowheads="1"/>
              </p:cNvSpPr>
              <p:nvPr/>
            </p:nvSpPr>
            <p:spPr bwMode="auto">
              <a:xfrm flipH="1">
                <a:off x="1644" y="3064"/>
                <a:ext cx="38" cy="3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93" name="Line 14"/>
              <p:cNvSpPr>
                <a:spLocks noChangeShapeType="1"/>
              </p:cNvSpPr>
              <p:nvPr/>
            </p:nvSpPr>
            <p:spPr bwMode="auto">
              <a:xfrm>
                <a:off x="975" y="3113"/>
                <a:ext cx="1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94" name="Line 13"/>
              <p:cNvSpPr>
                <a:spLocks noChangeShapeType="1"/>
              </p:cNvSpPr>
              <p:nvPr/>
            </p:nvSpPr>
            <p:spPr bwMode="auto">
              <a:xfrm>
                <a:off x="1610" y="2069"/>
                <a:ext cx="0" cy="9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5890" name="Rectangle 29"/>
            <p:cNvSpPr>
              <a:spLocks noChangeArrowheads="1"/>
            </p:cNvSpPr>
            <p:nvPr/>
          </p:nvSpPr>
          <p:spPr bwMode="auto">
            <a:xfrm flipH="1">
              <a:off x="1247" y="3385"/>
              <a:ext cx="112" cy="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2555875" y="1268413"/>
            <a:ext cx="1223963" cy="1871662"/>
            <a:chOff x="612" y="2432"/>
            <a:chExt cx="1270" cy="1212"/>
          </a:xfrm>
        </p:grpSpPr>
        <p:grpSp>
          <p:nvGrpSpPr>
            <p:cNvPr id="35879" name="Group 16"/>
            <p:cNvGrpSpPr>
              <a:grpSpLocks/>
            </p:cNvGrpSpPr>
            <p:nvPr/>
          </p:nvGrpSpPr>
          <p:grpSpPr bwMode="auto">
            <a:xfrm>
              <a:off x="612" y="2432"/>
              <a:ext cx="1270" cy="1212"/>
              <a:chOff x="975" y="2069"/>
              <a:chExt cx="1270" cy="1212"/>
            </a:xfrm>
          </p:grpSpPr>
          <p:grpSp>
            <p:nvGrpSpPr>
              <p:cNvPr id="35881" name="Group 51"/>
              <p:cNvGrpSpPr>
                <a:grpSpLocks/>
              </p:cNvGrpSpPr>
              <p:nvPr/>
            </p:nvGrpSpPr>
            <p:grpSpPr bwMode="auto">
              <a:xfrm>
                <a:off x="975" y="2069"/>
                <a:ext cx="1270" cy="1212"/>
                <a:chOff x="376" y="1764"/>
                <a:chExt cx="1632" cy="1798"/>
              </a:xfrm>
            </p:grpSpPr>
            <p:sp>
              <p:nvSpPr>
                <p:cNvPr id="164882" name="AutoShape 49"/>
                <p:cNvSpPr>
                  <a:spLocks noChangeArrowheads="1"/>
                </p:cNvSpPr>
                <p:nvPr/>
              </p:nvSpPr>
              <p:spPr bwMode="auto">
                <a:xfrm>
                  <a:off x="376" y="1764"/>
                  <a:ext cx="1632" cy="1560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bg1"/>
                    </a:gs>
                    <a:gs pos="50000">
                      <a:schemeClr val="accent2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35886" name="Group 7"/>
                <p:cNvGrpSpPr>
                  <a:grpSpLocks/>
                </p:cNvGrpSpPr>
                <p:nvPr/>
              </p:nvGrpSpPr>
              <p:grpSpPr bwMode="auto">
                <a:xfrm>
                  <a:off x="376" y="3134"/>
                  <a:ext cx="1632" cy="428"/>
                  <a:chOff x="1013" y="1434"/>
                  <a:chExt cx="1632" cy="428"/>
                </a:xfrm>
              </p:grpSpPr>
              <p:sp>
                <p:nvSpPr>
                  <p:cNvPr id="35887" name="Arc 8"/>
                  <p:cNvSpPr>
                    <a:spLocks/>
                  </p:cNvSpPr>
                  <p:nvPr/>
                </p:nvSpPr>
                <p:spPr bwMode="auto">
                  <a:xfrm>
                    <a:off x="1013" y="1639"/>
                    <a:ext cx="1631" cy="223"/>
                  </a:xfrm>
                  <a:custGeom>
                    <a:avLst/>
                    <a:gdLst>
                      <a:gd name="T0" fmla="*/ 0 w 43200"/>
                      <a:gd name="T1" fmla="*/ 0 h 22358"/>
                      <a:gd name="T2" fmla="*/ 0 w 43200"/>
                      <a:gd name="T3" fmla="*/ 0 h 22358"/>
                      <a:gd name="T4" fmla="*/ 0 w 43200"/>
                      <a:gd name="T5" fmla="*/ 0 h 223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358"/>
                      <a:gd name="T11" fmla="*/ 43200 w 43200"/>
                      <a:gd name="T12" fmla="*/ 22358 h 223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358" fill="none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</a:path>
                      <a:path w="43200" h="22358" stroke="0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  <a:lnTo>
                          <a:pt x="21600" y="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5888" name="Arc 9"/>
                  <p:cNvSpPr>
                    <a:spLocks/>
                  </p:cNvSpPr>
                  <p:nvPr/>
                </p:nvSpPr>
                <p:spPr bwMode="auto">
                  <a:xfrm flipV="1">
                    <a:off x="1014" y="1434"/>
                    <a:ext cx="1631" cy="223"/>
                  </a:xfrm>
                  <a:custGeom>
                    <a:avLst/>
                    <a:gdLst>
                      <a:gd name="T0" fmla="*/ 0 w 43200"/>
                      <a:gd name="T1" fmla="*/ 0 h 22358"/>
                      <a:gd name="T2" fmla="*/ 0 w 43200"/>
                      <a:gd name="T3" fmla="*/ 0 h 22358"/>
                      <a:gd name="T4" fmla="*/ 0 w 43200"/>
                      <a:gd name="T5" fmla="*/ 0 h 223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358"/>
                      <a:gd name="T11" fmla="*/ 43200 w 43200"/>
                      <a:gd name="T12" fmla="*/ 22358 h 223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358" fill="none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</a:path>
                      <a:path w="43200" h="22358" stroke="0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  <a:lnTo>
                          <a:pt x="21600" y="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35882" name="Oval 30"/>
              <p:cNvSpPr>
                <a:spLocks noChangeArrowheads="1"/>
              </p:cNvSpPr>
              <p:nvPr/>
            </p:nvSpPr>
            <p:spPr bwMode="auto">
              <a:xfrm flipH="1">
                <a:off x="1644" y="3064"/>
                <a:ext cx="38" cy="3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83" name="Line 14"/>
              <p:cNvSpPr>
                <a:spLocks noChangeShapeType="1"/>
              </p:cNvSpPr>
              <p:nvPr/>
            </p:nvSpPr>
            <p:spPr bwMode="auto">
              <a:xfrm>
                <a:off x="975" y="3113"/>
                <a:ext cx="1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84" name="Line 13"/>
              <p:cNvSpPr>
                <a:spLocks noChangeShapeType="1"/>
              </p:cNvSpPr>
              <p:nvPr/>
            </p:nvSpPr>
            <p:spPr bwMode="auto">
              <a:xfrm>
                <a:off x="1610" y="2069"/>
                <a:ext cx="0" cy="9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5880" name="Rectangle 29"/>
            <p:cNvSpPr>
              <a:spLocks noChangeArrowheads="1"/>
            </p:cNvSpPr>
            <p:nvPr/>
          </p:nvSpPr>
          <p:spPr bwMode="auto">
            <a:xfrm flipH="1">
              <a:off x="1247" y="3385"/>
              <a:ext cx="112" cy="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1908175" y="2852738"/>
            <a:ext cx="144463" cy="1225550"/>
            <a:chOff x="1791" y="1797"/>
            <a:chExt cx="91" cy="817"/>
          </a:xfrm>
        </p:grpSpPr>
        <p:sp>
          <p:nvSpPr>
            <p:cNvPr id="35876" name="Line 37"/>
            <p:cNvSpPr>
              <a:spLocks noChangeShapeType="1"/>
            </p:cNvSpPr>
            <p:nvPr/>
          </p:nvSpPr>
          <p:spPr bwMode="auto">
            <a:xfrm flipV="1">
              <a:off x="1837" y="1797"/>
              <a:ext cx="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77" name="Line 38"/>
            <p:cNvSpPr>
              <a:spLocks noChangeShapeType="1"/>
            </p:cNvSpPr>
            <p:nvPr/>
          </p:nvSpPr>
          <p:spPr bwMode="auto">
            <a:xfrm>
              <a:off x="1791" y="1797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78" name="Line 39"/>
            <p:cNvSpPr>
              <a:spLocks noChangeShapeType="1"/>
            </p:cNvSpPr>
            <p:nvPr/>
          </p:nvSpPr>
          <p:spPr bwMode="auto">
            <a:xfrm>
              <a:off x="1791" y="2614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4909" name="Text Box 45"/>
          <p:cNvSpPr txBox="1">
            <a:spLocks noChangeArrowheads="1"/>
          </p:cNvSpPr>
          <p:nvPr/>
        </p:nvSpPr>
        <p:spPr bwMode="auto">
          <a:xfrm>
            <a:off x="0" y="2997200"/>
            <a:ext cx="1835150" cy="8302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solidFill>
                  <a:srgbClr val="CC0000"/>
                </a:solidFill>
              </a:rPr>
              <a:t>Altura do tronco (H</a:t>
            </a:r>
            <a:r>
              <a:rPr lang="pt-BR" baseline="-25000">
                <a:solidFill>
                  <a:srgbClr val="CC0000"/>
                </a:solidFill>
              </a:rPr>
              <a:t>T</a:t>
            </a:r>
            <a:r>
              <a:rPr lang="pt-BR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164910" name="Text Box 46"/>
          <p:cNvSpPr txBox="1">
            <a:spLocks noChangeArrowheads="1"/>
          </p:cNvSpPr>
          <p:nvPr/>
        </p:nvSpPr>
        <p:spPr bwMode="auto">
          <a:xfrm>
            <a:off x="0" y="1484313"/>
            <a:ext cx="1835150" cy="12001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Altura do cone original (H)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2555875" y="1268413"/>
            <a:ext cx="1223963" cy="1871662"/>
            <a:chOff x="612" y="2432"/>
            <a:chExt cx="1270" cy="1212"/>
          </a:xfrm>
        </p:grpSpPr>
        <p:grpSp>
          <p:nvGrpSpPr>
            <p:cNvPr id="35866" name="Group 48"/>
            <p:cNvGrpSpPr>
              <a:grpSpLocks/>
            </p:cNvGrpSpPr>
            <p:nvPr/>
          </p:nvGrpSpPr>
          <p:grpSpPr bwMode="auto">
            <a:xfrm>
              <a:off x="612" y="2432"/>
              <a:ext cx="1270" cy="1212"/>
              <a:chOff x="975" y="2069"/>
              <a:chExt cx="1270" cy="1212"/>
            </a:xfrm>
          </p:grpSpPr>
          <p:grpSp>
            <p:nvGrpSpPr>
              <p:cNvPr id="35868" name="Group 51"/>
              <p:cNvGrpSpPr>
                <a:grpSpLocks/>
              </p:cNvGrpSpPr>
              <p:nvPr/>
            </p:nvGrpSpPr>
            <p:grpSpPr bwMode="auto">
              <a:xfrm>
                <a:off x="975" y="2069"/>
                <a:ext cx="1270" cy="1212"/>
                <a:chOff x="376" y="1764"/>
                <a:chExt cx="1632" cy="1798"/>
              </a:xfrm>
            </p:grpSpPr>
            <p:sp>
              <p:nvSpPr>
                <p:cNvPr id="164914" name="AutoShape 49"/>
                <p:cNvSpPr>
                  <a:spLocks noChangeArrowheads="1"/>
                </p:cNvSpPr>
                <p:nvPr/>
              </p:nvSpPr>
              <p:spPr bwMode="auto">
                <a:xfrm>
                  <a:off x="376" y="1764"/>
                  <a:ext cx="1632" cy="1560"/>
                </a:xfrm>
                <a:prstGeom prst="triangle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bg1"/>
                    </a:gs>
                    <a:gs pos="50000">
                      <a:schemeClr val="accent2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35873" name="Group 7"/>
                <p:cNvGrpSpPr>
                  <a:grpSpLocks/>
                </p:cNvGrpSpPr>
                <p:nvPr/>
              </p:nvGrpSpPr>
              <p:grpSpPr bwMode="auto">
                <a:xfrm>
                  <a:off x="376" y="3134"/>
                  <a:ext cx="1632" cy="428"/>
                  <a:chOff x="1013" y="1434"/>
                  <a:chExt cx="1632" cy="428"/>
                </a:xfrm>
              </p:grpSpPr>
              <p:sp>
                <p:nvSpPr>
                  <p:cNvPr id="35874" name="Arc 8"/>
                  <p:cNvSpPr>
                    <a:spLocks/>
                  </p:cNvSpPr>
                  <p:nvPr/>
                </p:nvSpPr>
                <p:spPr bwMode="auto">
                  <a:xfrm>
                    <a:off x="1013" y="1639"/>
                    <a:ext cx="1631" cy="223"/>
                  </a:xfrm>
                  <a:custGeom>
                    <a:avLst/>
                    <a:gdLst>
                      <a:gd name="T0" fmla="*/ 0 w 43200"/>
                      <a:gd name="T1" fmla="*/ 0 h 22358"/>
                      <a:gd name="T2" fmla="*/ 0 w 43200"/>
                      <a:gd name="T3" fmla="*/ 0 h 22358"/>
                      <a:gd name="T4" fmla="*/ 0 w 43200"/>
                      <a:gd name="T5" fmla="*/ 0 h 223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358"/>
                      <a:gd name="T11" fmla="*/ 43200 w 43200"/>
                      <a:gd name="T12" fmla="*/ 22358 h 223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358" fill="none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</a:path>
                      <a:path w="43200" h="22358" stroke="0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  <a:lnTo>
                          <a:pt x="21600" y="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5875" name="Arc 9"/>
                  <p:cNvSpPr>
                    <a:spLocks/>
                  </p:cNvSpPr>
                  <p:nvPr/>
                </p:nvSpPr>
                <p:spPr bwMode="auto">
                  <a:xfrm flipV="1">
                    <a:off x="1014" y="1434"/>
                    <a:ext cx="1631" cy="223"/>
                  </a:xfrm>
                  <a:custGeom>
                    <a:avLst/>
                    <a:gdLst>
                      <a:gd name="T0" fmla="*/ 0 w 43200"/>
                      <a:gd name="T1" fmla="*/ 0 h 22358"/>
                      <a:gd name="T2" fmla="*/ 0 w 43200"/>
                      <a:gd name="T3" fmla="*/ 0 h 22358"/>
                      <a:gd name="T4" fmla="*/ 0 w 43200"/>
                      <a:gd name="T5" fmla="*/ 0 h 223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358"/>
                      <a:gd name="T11" fmla="*/ 43200 w 43200"/>
                      <a:gd name="T12" fmla="*/ 22358 h 223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358" fill="none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</a:path>
                      <a:path w="43200" h="22358" stroke="0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  <a:lnTo>
                          <a:pt x="21600" y="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35869" name="Oval 30"/>
              <p:cNvSpPr>
                <a:spLocks noChangeArrowheads="1"/>
              </p:cNvSpPr>
              <p:nvPr/>
            </p:nvSpPr>
            <p:spPr bwMode="auto">
              <a:xfrm flipH="1">
                <a:off x="1644" y="3064"/>
                <a:ext cx="38" cy="3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70" name="Line 14"/>
              <p:cNvSpPr>
                <a:spLocks noChangeShapeType="1"/>
              </p:cNvSpPr>
              <p:nvPr/>
            </p:nvSpPr>
            <p:spPr bwMode="auto">
              <a:xfrm>
                <a:off x="975" y="3113"/>
                <a:ext cx="1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71" name="Line 13"/>
              <p:cNvSpPr>
                <a:spLocks noChangeShapeType="1"/>
              </p:cNvSpPr>
              <p:nvPr/>
            </p:nvSpPr>
            <p:spPr bwMode="auto">
              <a:xfrm>
                <a:off x="1610" y="2069"/>
                <a:ext cx="0" cy="9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5867" name="Rectangle 29"/>
            <p:cNvSpPr>
              <a:spLocks noChangeArrowheads="1"/>
            </p:cNvSpPr>
            <p:nvPr/>
          </p:nvSpPr>
          <p:spPr bwMode="auto">
            <a:xfrm flipH="1">
              <a:off x="1247" y="3385"/>
              <a:ext cx="112" cy="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7308850" y="1773238"/>
            <a:ext cx="144463" cy="1657350"/>
            <a:chOff x="1791" y="1797"/>
            <a:chExt cx="91" cy="817"/>
          </a:xfrm>
        </p:grpSpPr>
        <p:sp>
          <p:nvSpPr>
            <p:cNvPr id="35863" name="Line 59"/>
            <p:cNvSpPr>
              <a:spLocks noChangeShapeType="1"/>
            </p:cNvSpPr>
            <p:nvPr/>
          </p:nvSpPr>
          <p:spPr bwMode="auto">
            <a:xfrm flipV="1">
              <a:off x="1837" y="179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64" name="Line 60"/>
            <p:cNvSpPr>
              <a:spLocks noChangeShapeType="1"/>
            </p:cNvSpPr>
            <p:nvPr/>
          </p:nvSpPr>
          <p:spPr bwMode="auto">
            <a:xfrm>
              <a:off x="1791" y="1797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65" name="Line 61"/>
            <p:cNvSpPr>
              <a:spLocks noChangeShapeType="1"/>
            </p:cNvSpPr>
            <p:nvPr/>
          </p:nvSpPr>
          <p:spPr bwMode="auto">
            <a:xfrm>
              <a:off x="1791" y="2614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4926" name="Text Box 62"/>
          <p:cNvSpPr txBox="1">
            <a:spLocks noChangeArrowheads="1"/>
          </p:cNvSpPr>
          <p:nvPr/>
        </p:nvSpPr>
        <p:spPr bwMode="auto">
          <a:xfrm>
            <a:off x="7451725" y="1928813"/>
            <a:ext cx="1835150" cy="13239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Altura do cone semelhante (h)</a:t>
            </a:r>
          </a:p>
        </p:txBody>
      </p:sp>
      <p:sp>
        <p:nvSpPr>
          <p:cNvPr id="164928" name="Line 64"/>
          <p:cNvSpPr>
            <a:spLocks noChangeShapeType="1"/>
          </p:cNvSpPr>
          <p:nvPr/>
        </p:nvSpPr>
        <p:spPr bwMode="auto">
          <a:xfrm>
            <a:off x="3779838" y="2924175"/>
            <a:ext cx="43180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930" name="Line 66"/>
          <p:cNvSpPr>
            <a:spLocks noChangeShapeType="1"/>
          </p:cNvSpPr>
          <p:nvPr/>
        </p:nvSpPr>
        <p:spPr bwMode="auto">
          <a:xfrm flipV="1">
            <a:off x="2339975" y="3429000"/>
            <a:ext cx="1511300" cy="2016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4931" name="Text Box 67"/>
          <p:cNvSpPr txBox="1">
            <a:spLocks noChangeArrowheads="1"/>
          </p:cNvSpPr>
          <p:nvPr/>
        </p:nvSpPr>
        <p:spPr bwMode="auto">
          <a:xfrm>
            <a:off x="428625" y="5157788"/>
            <a:ext cx="2054225" cy="8302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Geratriz do Tronco (G</a:t>
            </a:r>
            <a:r>
              <a:rPr lang="pt-BR" baseline="-25000"/>
              <a:t>T</a:t>
            </a:r>
            <a:r>
              <a:rPr lang="pt-BR"/>
              <a:t>)</a:t>
            </a:r>
          </a:p>
        </p:txBody>
      </p:sp>
      <p:sp>
        <p:nvSpPr>
          <p:cNvPr id="164932" name="Line 68"/>
          <p:cNvSpPr>
            <a:spLocks noChangeShapeType="1"/>
          </p:cNvSpPr>
          <p:nvPr/>
        </p:nvSpPr>
        <p:spPr bwMode="auto">
          <a:xfrm>
            <a:off x="3163888" y="1214438"/>
            <a:ext cx="615950" cy="17097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4934" name="Line 70"/>
          <p:cNvSpPr>
            <a:spLocks noChangeShapeType="1"/>
          </p:cNvSpPr>
          <p:nvPr/>
        </p:nvSpPr>
        <p:spPr bwMode="auto">
          <a:xfrm flipH="1">
            <a:off x="3635375" y="1484313"/>
            <a:ext cx="865188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4935" name="Text Box 71"/>
          <p:cNvSpPr txBox="1">
            <a:spLocks noChangeArrowheads="1"/>
          </p:cNvSpPr>
          <p:nvPr/>
        </p:nvSpPr>
        <p:spPr bwMode="auto">
          <a:xfrm>
            <a:off x="4429125" y="1196975"/>
            <a:ext cx="4573588" cy="4302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200"/>
              <a:t>Geratriz do cone semelhante (g)</a:t>
            </a:r>
          </a:p>
        </p:txBody>
      </p:sp>
      <p:sp>
        <p:nvSpPr>
          <p:cNvPr id="164936" name="Text Box 72"/>
          <p:cNvSpPr txBox="1">
            <a:spLocks noChangeArrowheads="1"/>
          </p:cNvSpPr>
          <p:nvPr/>
        </p:nvSpPr>
        <p:spPr bwMode="auto">
          <a:xfrm>
            <a:off x="5003800" y="4292600"/>
            <a:ext cx="2520950" cy="400050"/>
          </a:xfrm>
          <a:prstGeom prst="rect">
            <a:avLst/>
          </a:prstGeom>
          <a:noFill/>
          <a:ln w="38100" cmpd="dbl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</a:rPr>
              <a:t>Obviamente G = g + G</a:t>
            </a:r>
            <a:r>
              <a:rPr lang="pt-BR" sz="2000" baseline="-250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64937" name="Text Box 73"/>
          <p:cNvSpPr txBox="1">
            <a:spLocks noChangeArrowheads="1"/>
          </p:cNvSpPr>
          <p:nvPr/>
        </p:nvSpPr>
        <p:spPr bwMode="auto">
          <a:xfrm>
            <a:off x="5003800" y="4868863"/>
            <a:ext cx="3024188" cy="862012"/>
          </a:xfrm>
          <a:prstGeom prst="rect">
            <a:avLst/>
          </a:prstGeom>
          <a:noFill/>
          <a:ln w="38100" cmpd="dbl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</a:rPr>
              <a:t>Outra conclusão lógica</a:t>
            </a:r>
          </a:p>
          <a:p>
            <a:pPr algn="ctr"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</a:rPr>
              <a:t>V = v + V</a:t>
            </a:r>
            <a:r>
              <a:rPr lang="pt-BR" sz="2000" baseline="-25000">
                <a:solidFill>
                  <a:srgbClr val="FF0000"/>
                </a:solidFill>
              </a:rPr>
              <a:t>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C 0.15226 0.01065 0.30469 0.02153 0.36893 0.03403 C 0.43316 0.04606 0.38316 0.0662 0.38455 0.07338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9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4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4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9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4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4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4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4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4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6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09" grpId="0"/>
      <p:bldP spid="164926" grpId="0"/>
      <p:bldP spid="164928" grpId="0" animBg="1"/>
      <p:bldP spid="164930" grpId="0" animBg="1"/>
      <p:bldP spid="164932" grpId="0" animBg="1"/>
      <p:bldP spid="164934" grpId="0" animBg="1"/>
      <p:bldP spid="164935" grpId="0"/>
      <p:bldP spid="164936" grpId="0" animBg="1"/>
      <p:bldP spid="1649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05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68313" y="981075"/>
            <a:ext cx="3130550" cy="4967288"/>
            <a:chOff x="182" y="709"/>
            <a:chExt cx="1941" cy="1996"/>
          </a:xfrm>
        </p:grpSpPr>
        <p:grpSp>
          <p:nvGrpSpPr>
            <p:cNvPr id="2080" name="Group 23"/>
            <p:cNvGrpSpPr>
              <a:grpSpLocks/>
            </p:cNvGrpSpPr>
            <p:nvPr/>
          </p:nvGrpSpPr>
          <p:grpSpPr bwMode="auto">
            <a:xfrm>
              <a:off x="182" y="709"/>
              <a:ext cx="1941" cy="1996"/>
              <a:chOff x="340" y="1071"/>
              <a:chExt cx="1633" cy="1679"/>
            </a:xfrm>
          </p:grpSpPr>
          <p:grpSp>
            <p:nvGrpSpPr>
              <p:cNvPr id="2083" name="Group 18"/>
              <p:cNvGrpSpPr>
                <a:grpSpLocks/>
              </p:cNvGrpSpPr>
              <p:nvPr/>
            </p:nvGrpSpPr>
            <p:grpSpPr bwMode="auto">
              <a:xfrm>
                <a:off x="340" y="1167"/>
                <a:ext cx="1633" cy="1352"/>
                <a:chOff x="340" y="1167"/>
                <a:chExt cx="1633" cy="1352"/>
              </a:xfrm>
            </p:grpSpPr>
            <p:sp>
              <p:nvSpPr>
                <p:cNvPr id="2087" name="AutoShape 15"/>
                <p:cNvSpPr>
                  <a:spLocks noChangeArrowheads="1"/>
                </p:cNvSpPr>
                <p:nvPr/>
              </p:nvSpPr>
              <p:spPr bwMode="auto">
                <a:xfrm flipV="1">
                  <a:off x="340" y="1253"/>
                  <a:ext cx="1633" cy="108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497 w 21600"/>
                    <a:gd name="T13" fmla="*/ 4502 h 21600"/>
                    <a:gd name="T14" fmla="*/ 17103 w 21600"/>
                    <a:gd name="T15" fmla="*/ 1709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C99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pt-BR"/>
                </a:p>
              </p:txBody>
            </p:sp>
            <p:sp>
              <p:nvSpPr>
                <p:cNvPr id="2088" name="Oval 16"/>
                <p:cNvSpPr>
                  <a:spLocks noChangeArrowheads="1"/>
                </p:cNvSpPr>
                <p:nvPr/>
              </p:nvSpPr>
              <p:spPr bwMode="auto">
                <a:xfrm>
                  <a:off x="748" y="1167"/>
                  <a:ext cx="817" cy="182"/>
                </a:xfrm>
                <a:prstGeom prst="ellipse">
                  <a:avLst/>
                </a:prstGeom>
                <a:solidFill>
                  <a:srgbClr val="993366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89" name="Oval 17"/>
                <p:cNvSpPr>
                  <a:spLocks noChangeArrowheads="1"/>
                </p:cNvSpPr>
                <p:nvPr/>
              </p:nvSpPr>
              <p:spPr bwMode="auto">
                <a:xfrm>
                  <a:off x="343" y="2168"/>
                  <a:ext cx="1630" cy="351"/>
                </a:xfrm>
                <a:prstGeom prst="ellipse">
                  <a:avLst/>
                </a:prstGeom>
                <a:solidFill>
                  <a:srgbClr val="993366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084" name="Line 19"/>
              <p:cNvSpPr>
                <a:spLocks noChangeShapeType="1"/>
              </p:cNvSpPr>
              <p:nvPr/>
            </p:nvSpPr>
            <p:spPr bwMode="auto">
              <a:xfrm>
                <a:off x="1159" y="1071"/>
                <a:ext cx="0" cy="16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85" name="Line 20"/>
              <p:cNvSpPr>
                <a:spLocks noChangeShapeType="1"/>
              </p:cNvSpPr>
              <p:nvPr/>
            </p:nvSpPr>
            <p:spPr bwMode="auto">
              <a:xfrm>
                <a:off x="1156" y="2341"/>
                <a:ext cx="8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86" name="Line 21"/>
              <p:cNvSpPr>
                <a:spLocks noChangeShapeType="1"/>
              </p:cNvSpPr>
              <p:nvPr/>
            </p:nvSpPr>
            <p:spPr bwMode="auto">
              <a:xfrm>
                <a:off x="1156" y="1253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81" name="Oval 27"/>
            <p:cNvSpPr>
              <a:spLocks noChangeArrowheads="1"/>
            </p:cNvSpPr>
            <p:nvPr/>
          </p:nvSpPr>
          <p:spPr bwMode="auto">
            <a:xfrm>
              <a:off x="1129" y="90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2" name="Oval 28"/>
            <p:cNvSpPr>
              <a:spLocks noChangeArrowheads="1"/>
            </p:cNvSpPr>
            <p:nvPr/>
          </p:nvSpPr>
          <p:spPr bwMode="auto">
            <a:xfrm>
              <a:off x="1129" y="219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700338" y="692150"/>
            <a:ext cx="3529012" cy="646113"/>
          </a:xfrm>
          <a:prstGeom prst="rect">
            <a:avLst/>
          </a:prstGeom>
          <a:noFill/>
          <a:ln w="38100" cmpd="dbl">
            <a:solidFill>
              <a:srgbClr val="090ED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600" dirty="0">
                <a:solidFill>
                  <a:srgbClr val="090E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Tronco de Cone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3563938" y="1773238"/>
            <a:ext cx="2087562" cy="557212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800" b="1">
                <a:latin typeface="Book Antiqua" pitchFamily="18" charset="0"/>
              </a:rPr>
              <a:t>Elementos: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5946775" y="1268413"/>
            <a:ext cx="3017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FF0000"/>
                </a:solidFill>
                <a:latin typeface="Book Antiqua" pitchFamily="18" charset="0"/>
              </a:rPr>
              <a:t>R </a:t>
            </a:r>
            <a:r>
              <a:rPr lang="pt-BR" sz="2000" b="1">
                <a:solidFill>
                  <a:srgbClr val="FF0000"/>
                </a:solidFill>
                <a:latin typeface="Book Antiqua" pitchFamily="18" charset="0"/>
                <a:sym typeface="Symbol" pitchFamily="18" charset="2"/>
              </a:rPr>
              <a:t> raio da base maior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5975350" y="1628775"/>
            <a:ext cx="2989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FF0000"/>
                </a:solidFill>
                <a:latin typeface="Book Antiqua" pitchFamily="18" charset="0"/>
              </a:rPr>
              <a:t>r </a:t>
            </a:r>
            <a:r>
              <a:rPr lang="pt-BR" sz="2000" b="1">
                <a:solidFill>
                  <a:srgbClr val="FF0000"/>
                </a:solidFill>
                <a:latin typeface="Book Antiqua" pitchFamily="18" charset="0"/>
                <a:sym typeface="Symbol" pitchFamily="18" charset="2"/>
              </a:rPr>
              <a:t> raio da base menor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5975350" y="2009775"/>
            <a:ext cx="2773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FF0000"/>
                </a:solidFill>
                <a:latin typeface="Book Antiqua" pitchFamily="18" charset="0"/>
              </a:rPr>
              <a:t>h</a:t>
            </a:r>
            <a:r>
              <a:rPr lang="pt-BR" sz="2000" b="1" baseline="-25000">
                <a:solidFill>
                  <a:srgbClr val="FF0000"/>
                </a:solidFill>
                <a:latin typeface="Book Antiqua" pitchFamily="18" charset="0"/>
              </a:rPr>
              <a:t>T</a:t>
            </a:r>
            <a:r>
              <a:rPr lang="pt-BR" sz="2000" b="1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pt-BR" sz="2000" b="1">
                <a:solidFill>
                  <a:srgbClr val="FF0000"/>
                </a:solidFill>
                <a:latin typeface="Book Antiqua" pitchFamily="18" charset="0"/>
                <a:sym typeface="Symbol" pitchFamily="18" charset="2"/>
              </a:rPr>
              <a:t> altura do tronco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5975350" y="2370138"/>
            <a:ext cx="2989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 b="1">
                <a:solidFill>
                  <a:srgbClr val="FF0000"/>
                </a:solidFill>
                <a:latin typeface="Book Antiqua" pitchFamily="18" charset="0"/>
              </a:rPr>
              <a:t>g</a:t>
            </a:r>
            <a:r>
              <a:rPr lang="pt-BR" sz="2000" b="1" baseline="-25000">
                <a:solidFill>
                  <a:srgbClr val="FF0000"/>
                </a:solidFill>
                <a:latin typeface="Book Antiqua" pitchFamily="18" charset="0"/>
              </a:rPr>
              <a:t>T</a:t>
            </a:r>
            <a:r>
              <a:rPr lang="pt-BR" sz="2000" b="1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pt-BR" sz="2000" b="1">
                <a:solidFill>
                  <a:srgbClr val="FF0000"/>
                </a:solidFill>
                <a:latin typeface="Book Antiqua" pitchFamily="18" charset="0"/>
                <a:sym typeface="Symbol" pitchFamily="18" charset="2"/>
              </a:rPr>
              <a:t> geratriz do tronco</a:t>
            </a:r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2555875" y="4357688"/>
            <a:ext cx="608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solidFill>
                  <a:schemeClr val="bg1"/>
                </a:solidFill>
                <a:latin typeface="Book Antiqua" pitchFamily="18" charset="0"/>
              </a:rPr>
              <a:t>R</a:t>
            </a:r>
          </a:p>
        </p:txBody>
      </p: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2236788" y="1125538"/>
            <a:ext cx="608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solidFill>
                  <a:schemeClr val="bg1"/>
                </a:solidFill>
                <a:latin typeface="Book Antiqua" pitchFamily="18" charset="0"/>
              </a:rPr>
              <a:t>r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2751138" y="2781300"/>
            <a:ext cx="608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latin typeface="Book Antiqua" pitchFamily="18" charset="0"/>
              </a:rPr>
              <a:t>g</a:t>
            </a:r>
            <a:r>
              <a:rPr lang="pt-BR" b="1" baseline="-25000">
                <a:latin typeface="Book Antiqua" pitchFamily="18" charset="0"/>
              </a:rPr>
              <a:t>T</a:t>
            </a:r>
            <a:endParaRPr lang="pt-BR" b="1">
              <a:latin typeface="Book Antiqua" pitchFamily="18" charset="0"/>
            </a:endParaRPr>
          </a:p>
        </p:txBody>
      </p:sp>
      <p:sp>
        <p:nvSpPr>
          <p:cNvPr id="96292" name="Text Box 36"/>
          <p:cNvSpPr txBox="1">
            <a:spLocks noChangeArrowheads="1"/>
          </p:cNvSpPr>
          <p:nvPr/>
        </p:nvSpPr>
        <p:spPr bwMode="auto">
          <a:xfrm>
            <a:off x="1597025" y="2852738"/>
            <a:ext cx="6080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latin typeface="Book Antiqua" pitchFamily="18" charset="0"/>
              </a:rPr>
              <a:t>h</a:t>
            </a:r>
            <a:r>
              <a:rPr lang="pt-BR" b="1" baseline="-25000">
                <a:latin typeface="Book Antiqua" pitchFamily="18" charset="0"/>
              </a:rPr>
              <a:t>T</a:t>
            </a:r>
            <a:endParaRPr lang="pt-BR" b="1">
              <a:latin typeface="Book Antiqua" pitchFamily="18" charset="0"/>
            </a:endParaRPr>
          </a:p>
        </p:txBody>
      </p:sp>
      <p:sp>
        <p:nvSpPr>
          <p:cNvPr id="96307" name="AutoShape 51"/>
          <p:cNvSpPr>
            <a:spLocks/>
          </p:cNvSpPr>
          <p:nvPr/>
        </p:nvSpPr>
        <p:spPr bwMode="auto">
          <a:xfrm>
            <a:off x="5824538" y="1296988"/>
            <a:ext cx="100012" cy="1484312"/>
          </a:xfrm>
          <a:prstGeom prst="leftBrace">
            <a:avLst>
              <a:gd name="adj1" fmla="val 1236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7762" name="Text Box 66"/>
          <p:cNvSpPr txBox="1">
            <a:spLocks noChangeArrowheads="1"/>
          </p:cNvSpPr>
          <p:nvPr/>
        </p:nvSpPr>
        <p:spPr bwMode="auto">
          <a:xfrm>
            <a:off x="828675" y="5805488"/>
            <a:ext cx="8135938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solidFill>
                  <a:srgbClr val="FF0000"/>
                </a:solidFill>
              </a:rPr>
              <a:t>As fórmulas do tronco de cone são todas dedutíveis a partir da semelhança.</a:t>
            </a:r>
          </a:p>
        </p:txBody>
      </p:sp>
      <p:graphicFrame>
        <p:nvGraphicFramePr>
          <p:cNvPr id="157807" name="Group 111"/>
          <p:cNvGraphicFramePr>
            <a:graphicFrameLocks noGrp="1"/>
          </p:cNvGraphicFramePr>
          <p:nvPr/>
        </p:nvGraphicFramePr>
        <p:xfrm>
          <a:off x="3995738" y="2997200"/>
          <a:ext cx="4537075" cy="2628900"/>
        </p:xfrm>
        <a:graphic>
          <a:graphicData uri="http://schemas.openxmlformats.org/drawingml/2006/table">
            <a:tbl>
              <a:tblPr/>
              <a:tblGrid>
                <a:gridCol w="2268537"/>
                <a:gridCol w="2268538"/>
              </a:tblGrid>
              <a:tr h="67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Área Lateral do Tronco(A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LT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r>
                        <a:rPr kumimoji="0" lang="pt-BR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LT</a:t>
                      </a: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= </a:t>
                      </a: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(R + r)g</a:t>
                      </a:r>
                      <a:r>
                        <a:rPr kumimoji="0" lang="pt-BR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T</a:t>
                      </a: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1000"/>
                      </a:schemeClr>
                    </a:solidFill>
                  </a:tcPr>
                </a:tc>
              </a:tr>
              <a:tr h="909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Área Total do Tronco(A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TT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TT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= A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LT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+ A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b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+ A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TT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= 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(R + r)</a:t>
                      </a:r>
                      <a:r>
                        <a:rPr kumimoji="0" lang="pt-B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g</a:t>
                      </a:r>
                      <a:r>
                        <a:rPr kumimoji="0" lang="pt-BR" sz="1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T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+ (r</a:t>
                      </a:r>
                      <a:r>
                        <a:rPr kumimoji="0" lang="pt-BR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2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+ R</a:t>
                      </a:r>
                      <a:r>
                        <a:rPr kumimoji="0" lang="pt-BR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2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1000"/>
                      </a:schemeClr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Volume do Tronco (V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= V - v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V</a:t>
                      </a:r>
                      <a:r>
                        <a:rPr kumimoji="0" lang="pt-BR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T</a:t>
                      </a: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</a:rPr>
                        <a:t> =              (r² + rR + R²)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1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808" name="Object 2"/>
          <p:cNvGraphicFramePr>
            <a:graphicFrameLocks noChangeAspect="1"/>
          </p:cNvGraphicFramePr>
          <p:nvPr/>
        </p:nvGraphicFramePr>
        <p:xfrm>
          <a:off x="6804025" y="5084763"/>
          <a:ext cx="576263" cy="461962"/>
        </p:xfrm>
        <a:graphic>
          <a:graphicData uri="http://schemas.openxmlformats.org/presentationml/2006/ole">
            <p:oleObj spid="_x0000_s2050" name="Equação" r:id="rId4" imgW="317160" imgH="393480" progId="Equation.3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  <p:bldP spid="96264" grpId="0" animBg="1"/>
      <p:bldP spid="96265" grpId="0"/>
      <p:bldP spid="96266" grpId="0"/>
      <p:bldP spid="96267" grpId="0"/>
      <p:bldP spid="96268" grpId="0"/>
      <p:bldP spid="96278" grpId="0"/>
      <p:bldP spid="96280" grpId="0"/>
      <p:bldP spid="96282" grpId="0"/>
      <p:bldP spid="96292" grpId="0"/>
      <p:bldP spid="96307" grpId="0" animBg="1"/>
      <p:bldP spid="1577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686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6868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2773" name="Retângulo 4"/>
          <p:cNvSpPr>
            <a:spLocks noChangeArrowheads="1"/>
          </p:cNvSpPr>
          <p:nvPr/>
        </p:nvSpPr>
        <p:spPr bwMode="auto">
          <a:xfrm>
            <a:off x="395288" y="2433638"/>
            <a:ext cx="8424862" cy="708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EXEMPLO 1: </a:t>
            </a:r>
            <a:r>
              <a:rPr lang="pt-BR" sz="2000" b="1"/>
              <a:t>Um copo será fabricado no formato de um cone com as seguintes medidas: 4 cm de raio e 12 cm de altura. Qual será a capacidade do copo?</a:t>
            </a:r>
          </a:p>
        </p:txBody>
      </p:sp>
      <p:sp>
        <p:nvSpPr>
          <p:cNvPr id="6" name="Retângulo com Único Canto Aparado e Arredondado 5"/>
          <p:cNvSpPr/>
          <p:nvPr/>
        </p:nvSpPr>
        <p:spPr>
          <a:xfrm>
            <a:off x="539750" y="1054100"/>
            <a:ext cx="5688013" cy="935038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1"/>
                </a:solidFill>
              </a:rPr>
              <a:t>APLICAÇÃO DO VOLUME DO CONE</a:t>
            </a:r>
          </a:p>
        </p:txBody>
      </p:sp>
      <p:pic>
        <p:nvPicPr>
          <p:cNvPr id="32777" name="Picture 7" descr="http://publicdomainvectors.org/photos/People_16_Teacher_Black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692150"/>
            <a:ext cx="1658937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8" name="Retângulo 9"/>
          <p:cNvSpPr>
            <a:spLocks noChangeArrowheads="1"/>
          </p:cNvSpPr>
          <p:nvPr/>
        </p:nvSpPr>
        <p:spPr bwMode="auto">
          <a:xfrm rot="-5400000">
            <a:off x="7757319" y="924719"/>
            <a:ext cx="158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pic>
        <p:nvPicPr>
          <p:cNvPr id="36873" name="Picture 12" descr="http://www.mundoeducacao.com/upload/conteudo/Untitled-14(9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4438" y="3438525"/>
            <a:ext cx="3887787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 autoUpdateAnimBg="0"/>
      <p:bldP spid="6" grpId="0" animBg="1" autoUpdateAnimBg="0"/>
      <p:bldP spid="3277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7891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789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3798" name="Retângulo 5"/>
          <p:cNvSpPr>
            <a:spLocks noChangeArrowheads="1"/>
          </p:cNvSpPr>
          <p:nvPr/>
        </p:nvSpPr>
        <p:spPr bwMode="auto">
          <a:xfrm>
            <a:off x="250825" y="836613"/>
            <a:ext cx="8569325" cy="101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EXEMPLO 2: </a:t>
            </a:r>
            <a:r>
              <a:rPr lang="pt-BR" sz="2000" b="1"/>
              <a:t>Uma casquinha de sorvete possui o formato de um cone reto com altura de 10 cm e raio da base medindo 5 cm. Determine o volume da casquinha.</a:t>
            </a:r>
          </a:p>
        </p:txBody>
      </p:sp>
      <p:pic>
        <p:nvPicPr>
          <p:cNvPr id="37894" name="Picture 9" descr="http://www.mundoeducacao.com/upload/conteudo/Untitled-16(5).jpg"/>
          <p:cNvPicPr>
            <a:picLocks noChangeAspect="1" noChangeArrowheads="1"/>
          </p:cNvPicPr>
          <p:nvPr/>
        </p:nvPicPr>
        <p:blipFill>
          <a:blip r:embed="rId3"/>
          <a:srcRect r="54150"/>
          <a:stretch>
            <a:fillRect/>
          </a:stretch>
        </p:blipFill>
        <p:spPr bwMode="auto">
          <a:xfrm>
            <a:off x="390525" y="1989138"/>
            <a:ext cx="151765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Retângulo 8"/>
          <p:cNvSpPr>
            <a:spLocks noChangeArrowheads="1"/>
          </p:cNvSpPr>
          <p:nvPr/>
        </p:nvSpPr>
        <p:spPr bwMode="auto">
          <a:xfrm>
            <a:off x="3924300" y="2420938"/>
            <a:ext cx="48958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rgbClr val="FF0000"/>
                </a:solidFill>
              </a:rPr>
              <a:t>O volume da casquinha é de 261,66 cm³, que corresponde a, aproximadamente, 261 ml.</a:t>
            </a:r>
          </a:p>
        </p:txBody>
      </p:sp>
      <p:pic>
        <p:nvPicPr>
          <p:cNvPr id="9" name="Picture 9" descr="http://www.mundoeducacao.com/upload/conteudo/Untitled-16(5).jpg"/>
          <p:cNvPicPr>
            <a:picLocks noChangeAspect="1" noChangeArrowheads="1"/>
          </p:cNvPicPr>
          <p:nvPr/>
        </p:nvPicPr>
        <p:blipFill>
          <a:blip r:embed="rId3"/>
          <a:srcRect l="51857" t="7092"/>
          <a:stretch>
            <a:fillRect/>
          </a:stretch>
        </p:blipFill>
        <p:spPr bwMode="auto">
          <a:xfrm>
            <a:off x="1835150" y="1916113"/>
            <a:ext cx="1663700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323850" y="3933825"/>
            <a:ext cx="8496300" cy="9223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rgbClr val="FF0000"/>
                </a:solidFill>
              </a:rPr>
              <a:t>EXEMPLO 3: </a:t>
            </a:r>
            <a:r>
              <a:rPr lang="pt-BR" b="1"/>
              <a:t>Um depósito de grãos apresenta a forma de um tronco de cone cujo raio da base maior mede 12 metros e o raio da base menor tem 7 metros de comprimento. Calcule a capacidade desse depósito sabendo que sua altura é de 9 metros.</a:t>
            </a:r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395288" y="4941888"/>
            <a:ext cx="49688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Solução: Calcular a capacidade do depósito é o mesmo que calcular seu volume. Temos que:</a:t>
            </a:r>
            <a:br>
              <a:rPr lang="pt-BR">
                <a:solidFill>
                  <a:srgbClr val="FF0000"/>
                </a:solidFill>
              </a:rPr>
            </a:br>
            <a:r>
              <a:rPr lang="pt-BR">
                <a:solidFill>
                  <a:srgbClr val="FF0000"/>
                </a:solidFill>
              </a:rPr>
              <a:t>h = 9 m;   R = 12 m;   r = 7 m</a:t>
            </a:r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395288" y="5867400"/>
            <a:ext cx="4537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Aplicando a fórmula do volume, obtemos:</a:t>
            </a:r>
          </a:p>
        </p:txBody>
      </p:sp>
      <p:pic>
        <p:nvPicPr>
          <p:cNvPr id="37897" name="Picture 9" descr="http://www.alunosonline.com.br/upload/conteudo/images/volumetcone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3800" y="4962525"/>
            <a:ext cx="2092325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 autoUpdateAnimBg="0"/>
      <p:bldP spid="37895" grpId="0"/>
      <p:bldP spid="10" grpId="0" animBg="1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891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891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4821" name="Retângulo 4"/>
          <p:cNvSpPr>
            <a:spLocks noChangeArrowheads="1"/>
          </p:cNvSpPr>
          <p:nvPr/>
        </p:nvSpPr>
        <p:spPr bwMode="auto">
          <a:xfrm>
            <a:off x="323850" y="765175"/>
            <a:ext cx="8424863" cy="6778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EXEMPLO</a:t>
            </a:r>
            <a:r>
              <a:rPr lang="pt-BR" b="1">
                <a:solidFill>
                  <a:srgbClr val="FF0000"/>
                </a:solidFill>
              </a:rPr>
              <a:t> 4 : </a:t>
            </a:r>
            <a:r>
              <a:rPr lang="pt-BR" b="1"/>
              <a:t>(ENEM 2010) </a:t>
            </a:r>
            <a:r>
              <a:rPr lang="pt-BR"/>
              <a:t>Um arquiteto está fazendo um projeto de iluminação de ambiente e necessita saber a altura que deverá instalar a luminária ilustrada na figura</a:t>
            </a:r>
          </a:p>
        </p:txBody>
      </p:sp>
      <p:pic>
        <p:nvPicPr>
          <p:cNvPr id="38918" name="Picture 27" descr="http://soumaisenem.com.br/sites/default/files/captura_de_tela_2012-10-31_as_17.24.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1916113"/>
            <a:ext cx="1879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Retângulo 25"/>
          <p:cNvSpPr>
            <a:spLocks noChangeArrowheads="1"/>
          </p:cNvSpPr>
          <p:nvPr/>
        </p:nvSpPr>
        <p:spPr bwMode="auto">
          <a:xfrm>
            <a:off x="323850" y="1557338"/>
            <a:ext cx="8424863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Sabendo-se que a luminária deverá iluminar uma área circular de 28,26m</a:t>
            </a:r>
            <a:r>
              <a:rPr lang="pt-BR" baseline="30000"/>
              <a:t>2</a:t>
            </a:r>
            <a:r>
              <a:rPr lang="pt-BR"/>
              <a:t>, considerando π(pi) = 3,14 , a altura h será igual a</a:t>
            </a:r>
          </a:p>
          <a:p>
            <a:pPr algn="just"/>
            <a:r>
              <a:rPr lang="pt-BR"/>
              <a:t>a) 3 m.   </a:t>
            </a:r>
          </a:p>
          <a:p>
            <a:pPr algn="just"/>
            <a:r>
              <a:rPr lang="pt-BR"/>
              <a:t>b) 4 m.   </a:t>
            </a:r>
          </a:p>
          <a:p>
            <a:pPr algn="just"/>
            <a:r>
              <a:rPr lang="pt-BR"/>
              <a:t>c) 5 m.   </a:t>
            </a:r>
          </a:p>
          <a:p>
            <a:pPr algn="just"/>
            <a:r>
              <a:rPr lang="pt-BR"/>
              <a:t>d) 9 m.   </a:t>
            </a:r>
          </a:p>
          <a:p>
            <a:pPr algn="just"/>
            <a:r>
              <a:rPr lang="pt-BR"/>
              <a:t>e) 16 m.  </a:t>
            </a:r>
          </a:p>
        </p:txBody>
      </p:sp>
      <p:pic>
        <p:nvPicPr>
          <p:cNvPr id="38920" name="Picture 29" descr="http://soumaisenem.com.br/sites/default/files/captura_de_tela_2012-10-31_as_17.36.2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508500"/>
            <a:ext cx="20288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Retângulo 27"/>
          <p:cNvSpPr>
            <a:spLocks noChangeArrowheads="1"/>
          </p:cNvSpPr>
          <p:nvPr/>
        </p:nvSpPr>
        <p:spPr bwMode="auto">
          <a:xfrm>
            <a:off x="323850" y="3789363"/>
            <a:ext cx="33115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Sabe-se que área circular da base a ser iluminada é de 28,26m2, ou seja, </a:t>
            </a:r>
          </a:p>
        </p:txBody>
      </p:sp>
      <p:pic>
        <p:nvPicPr>
          <p:cNvPr id="38922" name="Picture 31" descr="http://soumaisenem.com.br/sites/default/files/captura_de_tela_2012-10-31_as_17.42.3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4076700"/>
            <a:ext cx="33813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CaixaDeTexto 29"/>
          <p:cNvSpPr txBox="1">
            <a:spLocks noChangeArrowheads="1"/>
          </p:cNvSpPr>
          <p:nvPr/>
        </p:nvSpPr>
        <p:spPr bwMode="auto">
          <a:xfrm>
            <a:off x="323850" y="2378075"/>
            <a:ext cx="576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8919" grpId="0"/>
      <p:bldP spid="38921" grpId="0"/>
      <p:bldP spid="389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993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994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8917" name="CaixaDeTexto 1"/>
          <p:cNvSpPr txBox="1">
            <a:spLocks noChangeArrowheads="1"/>
          </p:cNvSpPr>
          <p:nvPr/>
        </p:nvSpPr>
        <p:spPr bwMode="auto">
          <a:xfrm>
            <a:off x="468313" y="908050"/>
            <a:ext cx="6048375" cy="646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RECURSOS COMPLEMENTARES</a:t>
            </a:r>
          </a:p>
        </p:txBody>
      </p:sp>
      <p:pic>
        <p:nvPicPr>
          <p:cNvPr id="38919" name="Picture 8" descr="http://publicdomainvectors.org/photos/Katzenbaer_LAN-Party_picto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765175"/>
            <a:ext cx="9890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tângulo 9"/>
          <p:cNvSpPr>
            <a:spLocks noChangeArrowheads="1"/>
          </p:cNvSpPr>
          <p:nvPr/>
        </p:nvSpPr>
        <p:spPr bwMode="auto">
          <a:xfrm rot="-5400000">
            <a:off x="7725569" y="924719"/>
            <a:ext cx="158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39944" name="Retângulo 8"/>
          <p:cNvSpPr>
            <a:spLocks noChangeArrowheads="1"/>
          </p:cNvSpPr>
          <p:nvPr/>
        </p:nvSpPr>
        <p:spPr bwMode="auto">
          <a:xfrm>
            <a:off x="250825" y="1773238"/>
            <a:ext cx="8642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	O cone é um importante sólido da geometria. Estão relacionados ao cone, elementos importantes da matemática como as cônicas que envolvem as curvas da parábola, círculo, elipse e hipérbole. Nessa aula apresentamos uma forma de manipular o sólido em 3D usando o programa de apresentações do </a:t>
            </a:r>
            <a:r>
              <a:rPr lang="pt-BR" b="1"/>
              <a:t>BrOffice, o Impress </a:t>
            </a:r>
            <a:r>
              <a:rPr lang="pt-BR"/>
              <a:t>(</a:t>
            </a:r>
            <a:r>
              <a:rPr lang="pt-BR">
                <a:hlinkClick r:id="rId4"/>
              </a:rPr>
              <a:t>http://www.broffice.org</a:t>
            </a:r>
            <a:r>
              <a:rPr lang="pt-BR"/>
              <a:t>). </a:t>
            </a:r>
          </a:p>
          <a:p>
            <a:pPr algn="just"/>
            <a:r>
              <a:rPr lang="pt-BR"/>
              <a:t>	Proponha que os alunos conheçam melhor o cone por meio da criação dos seus próprios cones. Para isso o Impress oferece um excelente recurso de desenho de objetos em 3D.</a:t>
            </a:r>
          </a:p>
          <a:p>
            <a:pPr algn="just"/>
            <a:r>
              <a:rPr lang="pt-BR"/>
              <a:t>	Uma vez que os alunos tenham tido a oportunidade de manipular e conhecer um pouco mais sobre o cone, pode-se partir para um aprofundamento do estudo do cone. A classificação de um cone é o próximo passo.</a:t>
            </a:r>
          </a:p>
          <a:p>
            <a:pPr algn="just"/>
            <a:r>
              <a:rPr lang="pt-BR"/>
              <a:t>	Com os recursos apresentados até aqui é possível partir para um trabalho que envolva a aplicação do que foi estudado. Procurem aplicações do cone na vida cotidiana e também realizar cálculos de volume. Se possível, a continuidade do trabalho com o programa de apresentações Impress/BrOffice nesse conteúdo poderia tornar a aula mais interessante.</a:t>
            </a:r>
          </a:p>
          <a:p>
            <a:pPr algn="just"/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20" grpId="0"/>
      <p:bldP spid="399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4096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40964" name="CaixaDeTexto 1"/>
          <p:cNvSpPr txBox="1">
            <a:spLocks noChangeArrowheads="1"/>
          </p:cNvSpPr>
          <p:nvPr/>
        </p:nvSpPr>
        <p:spPr bwMode="auto">
          <a:xfrm>
            <a:off x="468313" y="908050"/>
            <a:ext cx="4032250" cy="6477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REFERÊNCIAS</a:t>
            </a:r>
          </a:p>
        </p:txBody>
      </p:sp>
      <p:sp>
        <p:nvSpPr>
          <p:cNvPr id="4096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0966" name="Retângulo 6"/>
          <p:cNvSpPr>
            <a:spLocks noChangeArrowheads="1"/>
          </p:cNvSpPr>
          <p:nvPr/>
        </p:nvSpPr>
        <p:spPr bwMode="auto">
          <a:xfrm>
            <a:off x="250825" y="1628775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2600"/>
              </a:lnSpc>
            </a:pPr>
            <a:r>
              <a:rPr lang="pt-BR"/>
              <a:t>DANTE, L. R.  2013. </a:t>
            </a:r>
            <a:r>
              <a:rPr lang="pt-BR" b="1"/>
              <a:t>Matemática: Contexto e Aplicações. </a:t>
            </a:r>
            <a:r>
              <a:rPr lang="pt-BR"/>
              <a:t>2a ed. 2° ano. São Paulo: Ática.</a:t>
            </a:r>
          </a:p>
          <a:p>
            <a:pPr algn="just">
              <a:lnSpc>
                <a:spcPts val="2600"/>
              </a:lnSpc>
            </a:pPr>
            <a:r>
              <a:rPr lang="pt-BR"/>
              <a:t>IEZZI, G. e colaboradores. 2013. </a:t>
            </a:r>
            <a:r>
              <a:rPr lang="pt-BR" b="1"/>
              <a:t>MATEMÁTICA – CIÊNCIA E APLICAÇÕES. </a:t>
            </a:r>
            <a:r>
              <a:rPr lang="pt-BR"/>
              <a:t>7ª ed. 2° ano. São Paulo: Saraiva.</a:t>
            </a:r>
          </a:p>
          <a:p>
            <a:pPr algn="just">
              <a:lnSpc>
                <a:spcPts val="2600"/>
              </a:lnSpc>
            </a:pPr>
            <a:r>
              <a:rPr lang="pt-BR"/>
              <a:t>LEONARDO, F. M. de. </a:t>
            </a:r>
            <a:r>
              <a:rPr lang="pt-BR" b="1"/>
              <a:t>Conexões com a Matemática</a:t>
            </a:r>
            <a:r>
              <a:rPr lang="pt-BR"/>
              <a:t>. Obra coletiva. 2ª ed. 2° ano. São Paulo: Editora Moderna, 2013.</a:t>
            </a:r>
          </a:p>
          <a:p>
            <a:pPr algn="just">
              <a:lnSpc>
                <a:spcPts val="2600"/>
              </a:lnSpc>
            </a:pPr>
            <a:r>
              <a:rPr lang="pt-BR"/>
              <a:t>PAIVA, M. 2009. </a:t>
            </a:r>
            <a:r>
              <a:rPr lang="pt-BR" b="1"/>
              <a:t>Matemática - Paiva.</a:t>
            </a:r>
            <a:r>
              <a:rPr lang="pt-BR"/>
              <a:t> 1a ed. 2 ° ano. São Paulo: Moderna.</a:t>
            </a:r>
          </a:p>
          <a:p>
            <a:pPr algn="just">
              <a:lnSpc>
                <a:spcPct val="150000"/>
              </a:lnSpc>
            </a:pPr>
            <a:r>
              <a:rPr lang="pt-BR"/>
              <a:t>http://www.brasilescola.com/matematica/cone.htm. Acesso em 24/07/2015 </a:t>
            </a:r>
          </a:p>
          <a:p>
            <a:pPr algn="just">
              <a:lnSpc>
                <a:spcPct val="150000"/>
              </a:lnSpc>
            </a:pPr>
            <a:r>
              <a:rPr lang="pt-BR"/>
              <a:t>http://www.infoescola.com/geometria-espacial/cone/. Acesso em 24/07/2015  </a:t>
            </a:r>
          </a:p>
          <a:p>
            <a:pPr algn="just">
              <a:lnSpc>
                <a:spcPct val="150000"/>
              </a:lnSpc>
            </a:pPr>
            <a:r>
              <a:rPr lang="pt-BR"/>
              <a:t>http://www.matematicadidatica.com.br/Solidos-Geometricos-Area-Volume-Cone.aspx. Acesso em 26/07/2015 </a:t>
            </a:r>
          </a:p>
          <a:p>
            <a:pPr algn="just">
              <a:lnSpc>
                <a:spcPct val="150000"/>
              </a:lnSpc>
            </a:pPr>
            <a:r>
              <a:rPr lang="pt-BR"/>
              <a:t>http://www.mundoeducacao.com/matematica/volume-cone.htm. Acesso em 26/07/2015 </a:t>
            </a:r>
          </a:p>
          <a:p>
            <a:pPr algn="just">
              <a:lnSpc>
                <a:spcPct val="150000"/>
              </a:lnSpc>
            </a:pPr>
            <a:r>
              <a:rPr lang="pt-BR"/>
              <a:t>https://pt.wikipedia.org/wiki/Cone. Acesso em 24/07/2015 </a:t>
            </a:r>
          </a:p>
          <a:p>
            <a:pPr algn="just"/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7171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7" name="Retângulo com Único Canto Aparado e Arredondado 6"/>
          <p:cNvSpPr/>
          <p:nvPr/>
        </p:nvSpPr>
        <p:spPr>
          <a:xfrm>
            <a:off x="1763713" y="836613"/>
            <a:ext cx="5472112" cy="863600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1"/>
                </a:solidFill>
              </a:rPr>
              <a:t>CONE E O COTIDIANO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95288" y="2276475"/>
            <a:ext cx="8424862" cy="865188"/>
          </a:xfrm>
          <a:prstGeom prst="roundRect">
            <a:avLst/>
          </a:prstGeom>
          <a:solidFill>
            <a:schemeClr val="accent5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400" dirty="0">
                <a:solidFill>
                  <a:schemeClr val="tx2"/>
                </a:solidFill>
              </a:rPr>
              <a:t>	</a:t>
            </a:r>
            <a:r>
              <a:rPr lang="pt-BR" sz="2400" dirty="0">
                <a:solidFill>
                  <a:schemeClr val="tx1"/>
                </a:solidFill>
              </a:rPr>
              <a:t>Estão presentes de inúmeras maneiras em nossa vida cotidiana. Veja alguns exemplos.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4211638" y="1700213"/>
            <a:ext cx="647700" cy="576262"/>
          </a:xfrm>
          <a:prstGeom prst="downArrow">
            <a:avLst/>
          </a:prstGeom>
          <a:solidFill>
            <a:srgbClr val="004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7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7176" name="Picture 15" descr="File:Con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300" y="3284538"/>
            <a:ext cx="295275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tângulo 15"/>
          <p:cNvSpPr>
            <a:spLocks noChangeArrowheads="1"/>
          </p:cNvSpPr>
          <p:nvPr/>
        </p:nvSpPr>
        <p:spPr bwMode="auto">
          <a:xfrm rot="-5400000">
            <a:off x="3404394" y="4525169"/>
            <a:ext cx="2881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pt-BR" sz="1000"/>
              <a:t>Imagem disponibiizada por Norm~commonswiki/public domain</a:t>
            </a:r>
            <a:endParaRPr lang="pt-BR" sz="1000">
              <a:cs typeface="Times New Roman" pitchFamily="18" charset="0"/>
            </a:endParaRPr>
          </a:p>
        </p:txBody>
      </p:sp>
      <p:pic>
        <p:nvPicPr>
          <p:cNvPr id="7178" name="Picture 17" descr="http://publicdomainvectors.org/photos/icecream_co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57838" y="3429000"/>
            <a:ext cx="1144587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9" name="Retângulo 17"/>
          <p:cNvSpPr>
            <a:spLocks noChangeArrowheads="1"/>
          </p:cNvSpPr>
          <p:nvPr/>
        </p:nvSpPr>
        <p:spPr bwMode="auto">
          <a:xfrm rot="-5400000">
            <a:off x="5976938" y="5049837"/>
            <a:ext cx="1697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0" grpId="0" animBg="1" autoUpdateAnimBg="0"/>
      <p:bldP spid="12" grpId="0" animBg="1" autoUpdateAnimBg="0"/>
      <p:bldP spid="7177" grpId="0"/>
      <p:bldP spid="71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4" name="Tabela 1"/>
          <p:cNvGraphicFramePr>
            <a:graphicFrameLocks noGrp="1"/>
          </p:cNvGraphicFramePr>
          <p:nvPr/>
        </p:nvGraphicFramePr>
        <p:xfrm>
          <a:off x="468313" y="2205038"/>
          <a:ext cx="8362950" cy="2403002"/>
        </p:xfrm>
        <a:graphic>
          <a:graphicData uri="http://schemas.openxmlformats.org/drawingml/2006/table">
            <a:tbl>
              <a:tblPr/>
              <a:tblGrid>
                <a:gridCol w="432312"/>
                <a:gridCol w="2160318"/>
                <a:gridCol w="4818527"/>
                <a:gridCol w="951793"/>
              </a:tblGrid>
              <a:tr h="57608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Slide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Autoria / Licença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Link da Fonte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Data do Acesso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LucasVB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domain</a:t>
                      </a:r>
                      <a:endParaRPr lang="pt-BR" sz="11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https://commons.wikimedia.org/wiki/File:Blue-cone.png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24/07/2015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4 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A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Norm~commonswiki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domain</a:t>
                      </a:r>
                      <a:endParaRPr lang="pt-BR" sz="11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https://commons.wikimedia.org/wiki/File:Cones.jpg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24/07/2015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4</a:t>
                      </a:r>
                      <a:r>
                        <a:rPr lang="pt-BR" sz="11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B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http://publicdomainvectors.org/pt/vetorial-gratis/Clipart-vetorial-de-sorvete-em-um-cone/10957.html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26/07/2015</a:t>
                      </a:r>
                      <a:endParaRPr lang="pt-BR" sz="11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marL="0" marR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dirty="0" smtClean="0">
                          <a:latin typeface="+mj-lt"/>
                        </a:rPr>
                        <a:t>http://publicdomainvectors.org/pt/vetorial-gratis/Professor-de-ensino-de-gr%C3%A1ficos-</a:t>
                      </a:r>
                      <a:r>
                        <a:rPr lang="pt-BR" sz="1100" b="0" i="0" dirty="0" err="1" smtClean="0">
                          <a:latin typeface="+mj-lt"/>
                        </a:rPr>
                        <a:t>vetoriais-de-matem</a:t>
                      </a:r>
                      <a:r>
                        <a:rPr lang="pt-BR" sz="1100" b="0" i="0" dirty="0" smtClean="0">
                          <a:latin typeface="+mj-lt"/>
                        </a:rPr>
                        <a:t>%C3%A1tica/7500.</a:t>
                      </a:r>
                      <a:r>
                        <a:rPr lang="pt-BR" sz="1100" b="0" i="0" dirty="0" err="1" smtClean="0">
                          <a:latin typeface="+mj-lt"/>
                        </a:rPr>
                        <a:t>html</a:t>
                      </a:r>
                      <a:endParaRPr lang="pt-BR" sz="11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26/07/2015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100" i="0" dirty="0" smtClean="0">
                          <a:latin typeface="+mj-lt"/>
                        </a:rPr>
                        <a:t>38</a:t>
                      </a:r>
                      <a:endParaRPr lang="pt-BR" sz="110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0" dirty="0" smtClean="0">
                          <a:latin typeface="+mj-lt"/>
                        </a:rPr>
                        <a:t>http://publicdomainvectors.org/pt/vetorial-gratis/Sinal-de-vector-dispon%C3%</a:t>
                      </a:r>
                      <a:r>
                        <a:rPr lang="pt-BR" sz="1100" i="0" dirty="0" err="1" smtClean="0">
                          <a:latin typeface="+mj-lt"/>
                        </a:rPr>
                        <a:t>ADvel-de-acesso-de-computador</a:t>
                      </a:r>
                      <a:r>
                        <a:rPr lang="pt-BR" sz="1100" i="0" dirty="0" smtClean="0">
                          <a:latin typeface="+mj-lt"/>
                        </a:rPr>
                        <a:t>/9513.</a:t>
                      </a:r>
                      <a:r>
                        <a:rPr lang="pt-BR" sz="1100" i="0" dirty="0" err="1" smtClean="0">
                          <a:latin typeface="+mj-lt"/>
                        </a:rPr>
                        <a:t>html</a:t>
                      </a:r>
                      <a:endParaRPr lang="pt-BR" sz="110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26/07/2015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024" name="CaixaDeTexto 1"/>
          <p:cNvSpPr txBox="1">
            <a:spLocks noChangeArrowheads="1"/>
          </p:cNvSpPr>
          <p:nvPr/>
        </p:nvSpPr>
        <p:spPr bwMode="auto">
          <a:xfrm>
            <a:off x="468313" y="981075"/>
            <a:ext cx="4679950" cy="646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TABELAS DE IMAGENS</a:t>
            </a:r>
          </a:p>
        </p:txBody>
      </p:sp>
      <p:sp>
        <p:nvSpPr>
          <p:cNvPr id="4202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819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819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tângulo com Único Canto Aparado e Arredondado 5"/>
          <p:cNvSpPr/>
          <p:nvPr/>
        </p:nvSpPr>
        <p:spPr>
          <a:xfrm>
            <a:off x="1763713" y="836613"/>
            <a:ext cx="5472112" cy="863600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1"/>
                </a:solidFill>
              </a:rPr>
              <a:t>CLASSIFICAÇÃO DO CONE</a:t>
            </a:r>
          </a:p>
        </p:txBody>
      </p:sp>
      <p:graphicFrame>
        <p:nvGraphicFramePr>
          <p:cNvPr id="7" name="Diagrama 6"/>
          <p:cNvGraphicFramePr/>
          <p:nvPr/>
        </p:nvGraphicFramePr>
        <p:xfrm>
          <a:off x="827584" y="1196752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755650" y="5373688"/>
            <a:ext cx="7704138" cy="922337"/>
          </a:xfrm>
          <a:prstGeom prst="rect">
            <a:avLst/>
          </a:prstGeom>
          <a:solidFill>
            <a:srgbClr val="60E146">
              <a:alpha val="6117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Observação: O cone circular reto é chamado de cone equilátero se a sua seção meridiana é uma região triangular equilátera e neste caso a medida da geratriz é igual à medida do diâmetro da base.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Graphic spid="7" grpId="0">
        <p:bldAsOne/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0" y="4191000"/>
            <a:ext cx="5646738" cy="2039938"/>
            <a:chOff x="0" y="2640"/>
            <a:chExt cx="3557" cy="1285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-5388421">
              <a:off x="1136" y="1504"/>
              <a:ext cx="1285" cy="3557"/>
            </a:xfrm>
            <a:prstGeom prst="flowChartDocument">
              <a:avLst/>
            </a:prstGeom>
            <a:gradFill rotWithShape="0">
              <a:gsLst>
                <a:gs pos="0">
                  <a:srgbClr val="CCECFF"/>
                </a:gs>
                <a:gs pos="50000">
                  <a:srgbClr val="CCECFF">
                    <a:gamma/>
                    <a:tint val="12157"/>
                    <a:invGamma/>
                  </a:srgbClr>
                </a:gs>
                <a:gs pos="100000">
                  <a:srgbClr val="CCEC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70" y="3456"/>
              <a:ext cx="318" cy="442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50000">
                  <a:srgbClr val="CCECFF">
                    <a:gamma/>
                    <a:tint val="12157"/>
                    <a:invGamma/>
                  </a:srgbClr>
                </a:gs>
                <a:gs pos="100000">
                  <a:srgbClr val="CCE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itchFamily="18" charset="2"/>
                </a:rPr>
                <a:t>a</a:t>
              </a:r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533400" y="990600"/>
            <a:ext cx="2590800" cy="4337050"/>
            <a:chOff x="336" y="624"/>
            <a:chExt cx="1632" cy="2732"/>
          </a:xfrm>
          <a:solidFill>
            <a:srgbClr val="60E146"/>
          </a:solidFill>
        </p:grpSpPr>
        <p:sp>
          <p:nvSpPr>
            <p:cNvPr id="8234" name="AutoShape 233"/>
            <p:cNvSpPr>
              <a:spLocks noChangeArrowheads="1"/>
            </p:cNvSpPr>
            <p:nvPr/>
          </p:nvSpPr>
          <p:spPr bwMode="auto">
            <a:xfrm>
              <a:off x="336" y="624"/>
              <a:ext cx="1632" cy="2508"/>
            </a:xfrm>
            <a:prstGeom prst="triangle">
              <a:avLst>
                <a:gd name="adj" fmla="val 10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4" name="Group 231"/>
            <p:cNvGrpSpPr>
              <a:grpSpLocks/>
            </p:cNvGrpSpPr>
            <p:nvPr/>
          </p:nvGrpSpPr>
          <p:grpSpPr bwMode="auto">
            <a:xfrm>
              <a:off x="336" y="2928"/>
              <a:ext cx="1632" cy="428"/>
              <a:chOff x="336" y="2928"/>
              <a:chExt cx="1632" cy="428"/>
            </a:xfrm>
            <a:grpFill/>
          </p:grpSpPr>
          <p:sp>
            <p:nvSpPr>
              <p:cNvPr id="8236" name="Arc 14"/>
              <p:cNvSpPr>
                <a:spLocks/>
              </p:cNvSpPr>
              <p:nvPr/>
            </p:nvSpPr>
            <p:spPr bwMode="auto">
              <a:xfrm>
                <a:off x="336" y="3133"/>
                <a:ext cx="1631" cy="223"/>
              </a:xfrm>
              <a:custGeom>
                <a:avLst/>
                <a:gdLst>
                  <a:gd name="T0" fmla="*/ 62 w 43200"/>
                  <a:gd name="T1" fmla="*/ 0 h 22358"/>
                  <a:gd name="T2" fmla="*/ 0 w 43200"/>
                  <a:gd name="T3" fmla="*/ 0 h 22358"/>
                  <a:gd name="T4" fmla="*/ 31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8237" name="Arc 15"/>
              <p:cNvSpPr>
                <a:spLocks/>
              </p:cNvSpPr>
              <p:nvPr/>
            </p:nvSpPr>
            <p:spPr bwMode="auto">
              <a:xfrm flipV="1">
                <a:off x="337" y="2928"/>
                <a:ext cx="1631" cy="223"/>
              </a:xfrm>
              <a:custGeom>
                <a:avLst/>
                <a:gdLst>
                  <a:gd name="T0" fmla="*/ 62 w 43200"/>
                  <a:gd name="T1" fmla="*/ 0 h 22358"/>
                  <a:gd name="T2" fmla="*/ 0 w 43200"/>
                  <a:gd name="T3" fmla="*/ 0 h 22358"/>
                  <a:gd name="T4" fmla="*/ 31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3256" name="Line 184"/>
          <p:cNvSpPr>
            <a:spLocks noChangeShapeType="1"/>
          </p:cNvSpPr>
          <p:nvPr/>
        </p:nvSpPr>
        <p:spPr bwMode="auto">
          <a:xfrm flipV="1">
            <a:off x="1409700" y="228600"/>
            <a:ext cx="1981200" cy="586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" name="Group 191"/>
          <p:cNvGrpSpPr>
            <a:grpSpLocks/>
          </p:cNvGrpSpPr>
          <p:nvPr/>
        </p:nvGrpSpPr>
        <p:grpSpPr bwMode="auto">
          <a:xfrm>
            <a:off x="1606550" y="4710113"/>
            <a:ext cx="796925" cy="808037"/>
            <a:chOff x="948" y="3168"/>
            <a:chExt cx="502" cy="509"/>
          </a:xfrm>
        </p:grpSpPr>
        <p:sp>
          <p:nvSpPr>
            <p:cNvPr id="9258" name="Text Box 192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3200" b="1"/>
                <a:t>O</a:t>
              </a:r>
              <a:endParaRPr lang="pt-BR" b="1"/>
            </a:p>
          </p:txBody>
        </p:sp>
        <p:sp>
          <p:nvSpPr>
            <p:cNvPr id="3265" name="Text Box 193"/>
            <p:cNvSpPr txBox="1">
              <a:spLocks noChangeArrowheads="1"/>
            </p:cNvSpPr>
            <p:nvPr/>
          </p:nvSpPr>
          <p:spPr bwMode="auto">
            <a:xfrm>
              <a:off x="948" y="3168"/>
              <a:ext cx="24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  <a:endParaRPr lang="pt-BR" sz="4000" b="1">
                <a:latin typeface="Adelaide" pitchFamily="34" charset="0"/>
              </a:endParaRPr>
            </a:p>
          </p:txBody>
        </p:sp>
      </p:grpSp>
      <p:grpSp>
        <p:nvGrpSpPr>
          <p:cNvPr id="6" name="Group 235"/>
          <p:cNvGrpSpPr>
            <a:grpSpLocks/>
          </p:cNvGrpSpPr>
          <p:nvPr/>
        </p:nvGrpSpPr>
        <p:grpSpPr bwMode="auto">
          <a:xfrm>
            <a:off x="4038600" y="990600"/>
            <a:ext cx="533400" cy="4038600"/>
            <a:chOff x="2544" y="624"/>
            <a:chExt cx="336" cy="2544"/>
          </a:xfrm>
        </p:grpSpPr>
        <p:grpSp>
          <p:nvGrpSpPr>
            <p:cNvPr id="9248" name="Group 202"/>
            <p:cNvGrpSpPr>
              <a:grpSpLocks/>
            </p:cNvGrpSpPr>
            <p:nvPr/>
          </p:nvGrpSpPr>
          <p:grpSpPr bwMode="auto">
            <a:xfrm>
              <a:off x="2544" y="624"/>
              <a:ext cx="336" cy="2544"/>
              <a:chOff x="3000" y="1368"/>
              <a:chExt cx="336" cy="1920"/>
            </a:xfrm>
          </p:grpSpPr>
          <p:sp>
            <p:nvSpPr>
              <p:cNvPr id="9255" name="Line 199"/>
              <p:cNvSpPr>
                <a:spLocks noChangeShapeType="1"/>
              </p:cNvSpPr>
              <p:nvPr/>
            </p:nvSpPr>
            <p:spPr bwMode="auto">
              <a:xfrm>
                <a:off x="3000" y="32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56" name="Line 200"/>
              <p:cNvSpPr>
                <a:spLocks noChangeShapeType="1"/>
              </p:cNvSpPr>
              <p:nvPr/>
            </p:nvSpPr>
            <p:spPr bwMode="auto">
              <a:xfrm>
                <a:off x="3000" y="13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57" name="Line 201"/>
              <p:cNvSpPr>
                <a:spLocks noChangeShapeType="1"/>
              </p:cNvSpPr>
              <p:nvPr/>
            </p:nvSpPr>
            <p:spPr bwMode="auto">
              <a:xfrm>
                <a:off x="3168" y="1368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9249" name="Group 206"/>
            <p:cNvGrpSpPr>
              <a:grpSpLocks/>
            </p:cNvGrpSpPr>
            <p:nvPr/>
          </p:nvGrpSpPr>
          <p:grpSpPr bwMode="auto">
            <a:xfrm>
              <a:off x="2616" y="3054"/>
              <a:ext cx="96" cy="96"/>
              <a:chOff x="3072" y="3174"/>
              <a:chExt cx="96" cy="96"/>
            </a:xfrm>
          </p:grpSpPr>
          <p:sp>
            <p:nvSpPr>
              <p:cNvPr id="9253" name="Rectangle 204"/>
              <p:cNvSpPr>
                <a:spLocks noChangeArrowheads="1"/>
              </p:cNvSpPr>
              <p:nvPr/>
            </p:nvSpPr>
            <p:spPr bwMode="auto">
              <a:xfrm>
                <a:off x="3072" y="3174"/>
                <a:ext cx="96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54" name="Oval 205"/>
              <p:cNvSpPr>
                <a:spLocks noChangeArrowheads="1"/>
              </p:cNvSpPr>
              <p:nvPr/>
            </p:nvSpPr>
            <p:spPr bwMode="auto">
              <a:xfrm>
                <a:off x="3090" y="31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9250" name="Group 207"/>
            <p:cNvGrpSpPr>
              <a:grpSpLocks/>
            </p:cNvGrpSpPr>
            <p:nvPr/>
          </p:nvGrpSpPr>
          <p:grpSpPr bwMode="auto">
            <a:xfrm>
              <a:off x="2616" y="624"/>
              <a:ext cx="96" cy="96"/>
              <a:chOff x="3072" y="3174"/>
              <a:chExt cx="96" cy="96"/>
            </a:xfrm>
          </p:grpSpPr>
          <p:sp>
            <p:nvSpPr>
              <p:cNvPr id="9251" name="Rectangle 208"/>
              <p:cNvSpPr>
                <a:spLocks noChangeArrowheads="1"/>
              </p:cNvSpPr>
              <p:nvPr/>
            </p:nvSpPr>
            <p:spPr bwMode="auto">
              <a:xfrm>
                <a:off x="3072" y="3174"/>
                <a:ext cx="96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52" name="Oval 209"/>
              <p:cNvSpPr>
                <a:spLocks noChangeArrowheads="1"/>
              </p:cNvSpPr>
              <p:nvPr/>
            </p:nvSpPr>
            <p:spPr bwMode="auto">
              <a:xfrm>
                <a:off x="3090" y="31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275" name="Text Box 203"/>
          <p:cNvSpPr txBox="1">
            <a:spLocks noChangeArrowheads="1"/>
          </p:cNvSpPr>
          <p:nvPr/>
        </p:nvSpPr>
        <p:spPr bwMode="auto">
          <a:xfrm>
            <a:off x="4095750" y="2667000"/>
            <a:ext cx="468313" cy="617538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h</a:t>
            </a:r>
          </a:p>
        </p:txBody>
      </p:sp>
      <p:grpSp>
        <p:nvGrpSpPr>
          <p:cNvPr id="10" name="Group 222"/>
          <p:cNvGrpSpPr>
            <a:grpSpLocks/>
          </p:cNvGrpSpPr>
          <p:nvPr/>
        </p:nvGrpSpPr>
        <p:grpSpPr bwMode="auto">
          <a:xfrm>
            <a:off x="2425700" y="4705350"/>
            <a:ext cx="2608263" cy="1673225"/>
            <a:chOff x="1534" y="2964"/>
            <a:chExt cx="1643" cy="1054"/>
          </a:xfrm>
        </p:grpSpPr>
        <p:grpSp>
          <p:nvGrpSpPr>
            <p:cNvPr id="9241" name="Group 220"/>
            <p:cNvGrpSpPr>
              <a:grpSpLocks/>
            </p:cNvGrpSpPr>
            <p:nvPr/>
          </p:nvGrpSpPr>
          <p:grpSpPr bwMode="auto">
            <a:xfrm>
              <a:off x="2112" y="3552"/>
              <a:ext cx="1065" cy="466"/>
              <a:chOff x="1584" y="3744"/>
              <a:chExt cx="1065" cy="466"/>
            </a:xfrm>
          </p:grpSpPr>
          <p:sp>
            <p:nvSpPr>
              <p:cNvPr id="3284" name="Text Box 212"/>
              <p:cNvSpPr txBox="1">
                <a:spLocks noChangeArrowheads="1"/>
              </p:cNvSpPr>
              <p:nvPr/>
            </p:nvSpPr>
            <p:spPr bwMode="auto">
              <a:xfrm>
                <a:off x="1584" y="3744"/>
                <a:ext cx="1065" cy="466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4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a</a:t>
                </a:r>
                <a:r>
                  <a:rPr lang="pt-BR" sz="4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</a:t>
                </a:r>
                <a:r>
                  <a:rPr lang="pt-BR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90º</a:t>
                </a:r>
                <a:endParaRPr lang="pt-BR" sz="4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endParaRPr>
              </a:p>
            </p:txBody>
          </p:sp>
          <p:grpSp>
            <p:nvGrpSpPr>
              <p:cNvPr id="9244" name="Group 219"/>
              <p:cNvGrpSpPr>
                <a:grpSpLocks/>
              </p:cNvGrpSpPr>
              <p:nvPr/>
            </p:nvGrpSpPr>
            <p:grpSpPr bwMode="auto">
              <a:xfrm>
                <a:off x="1950" y="3954"/>
                <a:ext cx="144" cy="144"/>
                <a:chOff x="1056" y="4080"/>
                <a:chExt cx="144" cy="144"/>
              </a:xfrm>
            </p:grpSpPr>
            <p:sp>
              <p:nvSpPr>
                <p:cNvPr id="9245" name="Line 216"/>
                <p:cNvSpPr>
                  <a:spLocks noChangeShapeType="1"/>
                </p:cNvSpPr>
                <p:nvPr/>
              </p:nvSpPr>
              <p:spPr bwMode="auto">
                <a:xfrm>
                  <a:off x="1056" y="412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246" name="Line 217"/>
                <p:cNvSpPr>
                  <a:spLocks noChangeShapeType="1"/>
                </p:cNvSpPr>
                <p:nvPr/>
              </p:nvSpPr>
              <p:spPr bwMode="auto">
                <a:xfrm>
                  <a:off x="1056" y="417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247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1098" y="408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cxnSp>
          <p:nvCxnSpPr>
            <p:cNvPr id="9242" name="AutoShape 221"/>
            <p:cNvCxnSpPr>
              <a:cxnSpLocks noChangeShapeType="1"/>
              <a:stCxn id="3284" idx="0"/>
            </p:cNvCxnSpPr>
            <p:nvPr/>
          </p:nvCxnSpPr>
          <p:spPr bwMode="auto">
            <a:xfrm rot="5400000" flipH="1">
              <a:off x="1802" y="2696"/>
              <a:ext cx="576" cy="111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297" name="Text Box 225"/>
          <p:cNvSpPr txBox="1">
            <a:spLocks noChangeArrowheads="1"/>
          </p:cNvSpPr>
          <p:nvPr/>
        </p:nvSpPr>
        <p:spPr bwMode="auto">
          <a:xfrm>
            <a:off x="5391150" y="3981450"/>
            <a:ext cx="3619500" cy="584200"/>
          </a:xfrm>
          <a:prstGeom prst="rect">
            <a:avLst/>
          </a:prstGeom>
          <a:solidFill>
            <a:srgbClr val="60E146"/>
          </a:solidFill>
          <a:ln w="57150" cmpd="thinThick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/>
              <a:t>Cone Oblíquo.</a:t>
            </a:r>
          </a:p>
        </p:txBody>
      </p:sp>
      <p:sp>
        <p:nvSpPr>
          <p:cNvPr id="3283" name="Arc 211"/>
          <p:cNvSpPr>
            <a:spLocks/>
          </p:cNvSpPr>
          <p:nvPr/>
        </p:nvSpPr>
        <p:spPr bwMode="auto">
          <a:xfrm>
            <a:off x="1800225" y="4413250"/>
            <a:ext cx="660400" cy="544513"/>
          </a:xfrm>
          <a:custGeom>
            <a:avLst/>
            <a:gdLst>
              <a:gd name="T0" fmla="*/ 2147483647 w 21599"/>
              <a:gd name="T1" fmla="*/ 0 h 20521"/>
              <a:gd name="T2" fmla="*/ 2147483647 w 21599"/>
              <a:gd name="T3" fmla="*/ 2147483647 h 20521"/>
              <a:gd name="T4" fmla="*/ 0 w 21599"/>
              <a:gd name="T5" fmla="*/ 2147483647 h 20521"/>
              <a:gd name="T6" fmla="*/ 0 60000 65536"/>
              <a:gd name="T7" fmla="*/ 0 60000 65536"/>
              <a:gd name="T8" fmla="*/ 0 60000 65536"/>
              <a:gd name="T9" fmla="*/ 0 w 21599"/>
              <a:gd name="T10" fmla="*/ 0 h 20521"/>
              <a:gd name="T11" fmla="*/ 21599 w 21599"/>
              <a:gd name="T12" fmla="*/ 20521 h 205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0521" fill="none" extrusionOk="0">
                <a:moveTo>
                  <a:pt x="6741" y="0"/>
                </a:moveTo>
                <a:cubicBezTo>
                  <a:pt x="15523" y="2885"/>
                  <a:pt x="21495" y="11038"/>
                  <a:pt x="21598" y="20281"/>
                </a:cubicBezTo>
              </a:path>
              <a:path w="21599" h="20521" stroke="0" extrusionOk="0">
                <a:moveTo>
                  <a:pt x="6741" y="0"/>
                </a:moveTo>
                <a:cubicBezTo>
                  <a:pt x="15523" y="2885"/>
                  <a:pt x="21495" y="11038"/>
                  <a:pt x="21598" y="20281"/>
                </a:cubicBezTo>
                <a:lnTo>
                  <a:pt x="0" y="20521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rgbClr val="FF0000"/>
              </a:gs>
            </a:gsLst>
            <a:path path="rect">
              <a:fillToRect t="100000" r="100000"/>
            </a:path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96" name="Rectangle 224"/>
          <p:cNvSpPr>
            <a:spLocks noChangeArrowheads="1"/>
          </p:cNvSpPr>
          <p:nvPr/>
        </p:nvSpPr>
        <p:spPr bwMode="auto">
          <a:xfrm>
            <a:off x="5257800" y="723900"/>
            <a:ext cx="3657600" cy="2400300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95" name="Text Box 223"/>
          <p:cNvSpPr txBox="1">
            <a:spLocks noChangeArrowheads="1"/>
          </p:cNvSpPr>
          <p:nvPr/>
        </p:nvSpPr>
        <p:spPr bwMode="auto">
          <a:xfrm>
            <a:off x="5353050" y="768350"/>
            <a:ext cx="33877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>
                <a:solidFill>
                  <a:srgbClr val="FF0000"/>
                </a:solidFill>
              </a:rPr>
              <a:t>V</a:t>
            </a:r>
            <a:r>
              <a:rPr lang="pt-BR" sz="3200"/>
              <a:t> é vértice</a:t>
            </a:r>
          </a:p>
          <a:p>
            <a:r>
              <a:rPr lang="pt-BR" sz="3600">
                <a:solidFill>
                  <a:srgbClr val="FF0000"/>
                </a:solidFill>
              </a:rPr>
              <a:t>R</a:t>
            </a:r>
            <a:r>
              <a:rPr lang="pt-BR" sz="3200"/>
              <a:t> é raio da base</a:t>
            </a:r>
          </a:p>
          <a:p>
            <a:r>
              <a:rPr lang="pt-BR" sz="3600">
                <a:solidFill>
                  <a:srgbClr val="FF0000"/>
                </a:solidFill>
              </a:rPr>
              <a:t>h</a:t>
            </a:r>
            <a:r>
              <a:rPr lang="pt-BR" sz="3200"/>
              <a:t> é altura</a:t>
            </a:r>
          </a:p>
          <a:p>
            <a:r>
              <a:rPr lang="pt-BR" sz="3600">
                <a:solidFill>
                  <a:srgbClr val="FF0000"/>
                </a:solidFill>
              </a:rPr>
              <a:t>g</a:t>
            </a:r>
            <a:r>
              <a:rPr lang="pt-BR" sz="3200"/>
              <a:t> é geratriz</a:t>
            </a:r>
          </a:p>
        </p:txBody>
      </p:sp>
      <p:grpSp>
        <p:nvGrpSpPr>
          <p:cNvPr id="13" name="Group 240"/>
          <p:cNvGrpSpPr>
            <a:grpSpLocks/>
          </p:cNvGrpSpPr>
          <p:nvPr/>
        </p:nvGrpSpPr>
        <p:grpSpPr bwMode="auto">
          <a:xfrm>
            <a:off x="533400" y="4965700"/>
            <a:ext cx="2571750" cy="1588"/>
            <a:chOff x="336" y="3128"/>
            <a:chExt cx="1620" cy="1"/>
          </a:xfrm>
        </p:grpSpPr>
        <p:sp>
          <p:nvSpPr>
            <p:cNvPr id="9239" name="Line 186"/>
            <p:cNvSpPr>
              <a:spLocks noChangeShapeType="1"/>
            </p:cNvSpPr>
            <p:nvPr/>
          </p:nvSpPr>
          <p:spPr bwMode="auto">
            <a:xfrm>
              <a:off x="1176" y="3129"/>
              <a:ext cx="7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40" name="Line 230"/>
            <p:cNvSpPr>
              <a:spLocks noChangeShapeType="1"/>
            </p:cNvSpPr>
            <p:nvPr/>
          </p:nvSpPr>
          <p:spPr bwMode="auto">
            <a:xfrm>
              <a:off x="336" y="3128"/>
              <a:ext cx="7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308" name="Text Box 236"/>
          <p:cNvSpPr txBox="1">
            <a:spLocks noChangeArrowheads="1"/>
          </p:cNvSpPr>
          <p:nvPr/>
        </p:nvSpPr>
        <p:spPr bwMode="auto">
          <a:xfrm>
            <a:off x="1028700" y="449580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R</a:t>
            </a:r>
          </a:p>
        </p:txBody>
      </p:sp>
      <p:sp>
        <p:nvSpPr>
          <p:cNvPr id="3309" name="Text Box 237"/>
          <p:cNvSpPr txBox="1">
            <a:spLocks noChangeArrowheads="1"/>
          </p:cNvSpPr>
          <p:nvPr/>
        </p:nvSpPr>
        <p:spPr bwMode="auto">
          <a:xfrm>
            <a:off x="3194050" y="628650"/>
            <a:ext cx="463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V</a:t>
            </a:r>
          </a:p>
        </p:txBody>
      </p:sp>
      <p:sp>
        <p:nvSpPr>
          <p:cNvPr id="3313" name="Text Box 241"/>
          <p:cNvSpPr txBox="1">
            <a:spLocks noChangeArrowheads="1"/>
          </p:cNvSpPr>
          <p:nvPr/>
        </p:nvSpPr>
        <p:spPr bwMode="auto">
          <a:xfrm>
            <a:off x="990600" y="2743200"/>
            <a:ext cx="565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g’</a:t>
            </a:r>
          </a:p>
        </p:txBody>
      </p:sp>
      <p:sp>
        <p:nvSpPr>
          <p:cNvPr id="3314" name="Text Box 242"/>
          <p:cNvSpPr txBox="1">
            <a:spLocks noChangeArrowheads="1"/>
          </p:cNvSpPr>
          <p:nvPr/>
        </p:nvSpPr>
        <p:spPr bwMode="auto">
          <a:xfrm>
            <a:off x="3200400" y="2895600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g</a:t>
            </a:r>
          </a:p>
        </p:txBody>
      </p:sp>
      <p:grpSp>
        <p:nvGrpSpPr>
          <p:cNvPr id="14" name="Group 245"/>
          <p:cNvGrpSpPr>
            <a:grpSpLocks/>
          </p:cNvGrpSpPr>
          <p:nvPr/>
        </p:nvGrpSpPr>
        <p:grpSpPr bwMode="auto">
          <a:xfrm>
            <a:off x="1295400" y="304800"/>
            <a:ext cx="2057400" cy="1150938"/>
            <a:chOff x="816" y="192"/>
            <a:chExt cx="1296" cy="725"/>
          </a:xfrm>
        </p:grpSpPr>
        <p:sp>
          <p:nvSpPr>
            <p:cNvPr id="9237" name="Line 244"/>
            <p:cNvSpPr>
              <a:spLocks noChangeShapeType="1"/>
            </p:cNvSpPr>
            <p:nvPr/>
          </p:nvSpPr>
          <p:spPr bwMode="auto">
            <a:xfrm flipV="1">
              <a:off x="1440" y="192"/>
              <a:ext cx="67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38" name="Text Box 243"/>
            <p:cNvSpPr txBox="1">
              <a:spLocks noChangeArrowheads="1"/>
            </p:cNvSpPr>
            <p:nvPr/>
          </p:nvSpPr>
          <p:spPr bwMode="auto">
            <a:xfrm>
              <a:off x="816" y="528"/>
              <a:ext cx="649" cy="389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3200"/>
                <a:t>eixo</a:t>
              </a:r>
            </a:p>
          </p:txBody>
        </p:sp>
      </p:grpSp>
      <p:sp>
        <p:nvSpPr>
          <p:cNvPr id="923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3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5"/>
                            </p:stCondLst>
                            <p:childTnLst>
                              <p:par>
                                <p:cTn id="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5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3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3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75"/>
                            </p:stCondLst>
                            <p:childTnLst>
                              <p:par>
                                <p:cTn id="8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3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3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75"/>
                            </p:stCondLst>
                            <p:childTnLst>
                              <p:par>
                                <p:cTn id="8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3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3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75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3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3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425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" grpId="0" animBg="1"/>
      <p:bldP spid="3275" grpId="0" animBg="1" autoUpdateAnimBg="0"/>
      <p:bldP spid="3297" grpId="0" animBg="1" autoUpdateAnimBg="0"/>
      <p:bldP spid="3283" grpId="0" animBg="1"/>
      <p:bldP spid="3296" grpId="0" animBg="1"/>
      <p:bldP spid="3295" grpId="0" build="p" autoUpdateAnimBg="0" advAuto="0"/>
      <p:bldP spid="3308" grpId="0" build="p" autoUpdateAnimBg="0" advAuto="0"/>
      <p:bldP spid="3309" grpId="0" build="p" autoUpdateAnimBg="0" advAuto="0"/>
      <p:bldP spid="3313" grpId="0" autoUpdateAnimBg="0"/>
      <p:bldP spid="3314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24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33122" name="Rectangle 2"/>
          <p:cNvSpPr txBox="1">
            <a:spLocks noGrp="1"/>
          </p:cNvSpPr>
          <p:nvPr>
            <p:ph type="title"/>
          </p:nvPr>
        </p:nvSpPr>
        <p:spPr>
          <a:xfrm>
            <a:off x="468313" y="5805488"/>
            <a:ext cx="8183562" cy="576262"/>
          </a:xfrm>
        </p:spPr>
        <p:txBody>
          <a:bodyPr lIns="91440" tIns="45720" rIns="91440" bIns="45720" anchor="t"/>
          <a:lstStyle/>
          <a:p>
            <a:r>
              <a:rPr sz="2000" b="1" smtClean="0">
                <a:solidFill>
                  <a:srgbClr val="090EDD"/>
                </a:solidFill>
                <a:latin typeface="Arial" charset="0"/>
                <a:ea typeface="Microsoft YaHei" pitchFamily="34" charset="-122"/>
                <a:cs typeface="Arial" charset="0"/>
              </a:rPr>
              <a:t>Note que quando o cone é reto o eixo coincide com a altura.</a:t>
            </a:r>
          </a:p>
        </p:txBody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>
          <a:xfrm>
            <a:off x="468313" y="828675"/>
            <a:ext cx="8461375" cy="1808163"/>
          </a:xfrm>
        </p:spPr>
        <p:txBody>
          <a:bodyPr lIns="91440" tIns="45720" rIns="91440" bIns="45720"/>
          <a:lstStyle/>
          <a:p>
            <a:pPr>
              <a:buFont typeface="Wingdings 2" pitchFamily="18" charset="2"/>
              <a:buNone/>
              <a:defRPr/>
            </a:pPr>
            <a:r>
              <a:rPr sz="2400" dirty="0" smtClean="0">
                <a:latin typeface="+mn-lt"/>
                <a:cs typeface="Arial" charset="0"/>
              </a:rPr>
              <a:t>O eixo do cone é o segmento que liga o vértice ao centro da base.</a:t>
            </a:r>
          </a:p>
          <a:p>
            <a:pPr>
              <a:buFont typeface="Wingdings 2" pitchFamily="18" charset="2"/>
              <a:buNone/>
              <a:defRPr/>
            </a:pPr>
            <a:r>
              <a:rPr sz="2400" dirty="0" smtClean="0">
                <a:latin typeface="+mn-lt"/>
                <a:cs typeface="Arial" charset="0"/>
              </a:rPr>
              <a:t>Se o eixo é </a:t>
            </a:r>
            <a:r>
              <a:rPr sz="2400" b="1" dirty="0" smtClean="0">
                <a:solidFill>
                  <a:srgbClr val="FF0000"/>
                </a:solidFill>
                <a:latin typeface="+mn-lt"/>
                <a:cs typeface="Arial" charset="0"/>
              </a:rPr>
              <a:t>perpendicular</a:t>
            </a:r>
            <a:r>
              <a:rPr sz="2400" dirty="0" smtClean="0">
                <a:latin typeface="+mn-lt"/>
                <a:cs typeface="Arial" charset="0"/>
              </a:rPr>
              <a:t> à base, o cone é </a:t>
            </a:r>
            <a:r>
              <a:rPr sz="2400" b="1" dirty="0" smtClean="0">
                <a:solidFill>
                  <a:srgbClr val="FF0000"/>
                </a:solidFill>
                <a:latin typeface="+mn-lt"/>
                <a:cs typeface="Arial" charset="0"/>
              </a:rPr>
              <a:t>reto</a:t>
            </a:r>
            <a:r>
              <a:rPr sz="2400" dirty="0" smtClean="0">
                <a:latin typeface="+mn-lt"/>
                <a:cs typeface="Arial" charset="0"/>
              </a:rPr>
              <a:t>. </a:t>
            </a:r>
          </a:p>
          <a:p>
            <a:pPr>
              <a:buFont typeface="Wingdings 2" pitchFamily="18" charset="2"/>
              <a:buNone/>
              <a:defRPr/>
            </a:pPr>
            <a:r>
              <a:rPr sz="2400" dirty="0" smtClean="0">
                <a:latin typeface="+mn-lt"/>
                <a:cs typeface="Arial" charset="0"/>
              </a:rPr>
              <a:t>Se o eixo </a:t>
            </a:r>
            <a:r>
              <a:rPr sz="2400" b="1" dirty="0" smtClean="0">
                <a:solidFill>
                  <a:srgbClr val="FF0000"/>
                </a:solidFill>
                <a:latin typeface="+mn-lt"/>
                <a:cs typeface="Arial" charset="0"/>
              </a:rPr>
              <a:t>não</a:t>
            </a:r>
            <a:r>
              <a:rPr sz="2400" dirty="0" smtClean="0">
                <a:latin typeface="+mn-lt"/>
                <a:cs typeface="Arial" charset="0"/>
              </a:rPr>
              <a:t> é </a:t>
            </a:r>
            <a:r>
              <a:rPr sz="2400" b="1" dirty="0" smtClean="0">
                <a:solidFill>
                  <a:srgbClr val="FF0000"/>
                </a:solidFill>
                <a:latin typeface="+mn-lt"/>
                <a:cs typeface="Arial" charset="0"/>
              </a:rPr>
              <a:t>perpendicular</a:t>
            </a:r>
            <a:r>
              <a:rPr sz="2400" dirty="0" smtClean="0">
                <a:latin typeface="+mn-lt"/>
                <a:cs typeface="Arial" charset="0"/>
              </a:rPr>
              <a:t> à base, o  cone é </a:t>
            </a:r>
            <a:r>
              <a:rPr sz="2400" b="1" dirty="0" smtClean="0">
                <a:solidFill>
                  <a:srgbClr val="FF0000"/>
                </a:solidFill>
                <a:latin typeface="+mn-lt"/>
                <a:cs typeface="Arial" charset="0"/>
              </a:rPr>
              <a:t>oblíquo</a:t>
            </a:r>
            <a:r>
              <a:rPr sz="2400" dirty="0" smtClean="0">
                <a:latin typeface="+mn-lt"/>
                <a:cs typeface="Arial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3665538"/>
            <a:ext cx="2016125" cy="1924050"/>
            <a:chOff x="612" y="2432"/>
            <a:chExt cx="1270" cy="121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2" y="2432"/>
              <a:ext cx="1270" cy="1212"/>
              <a:chOff x="975" y="2069"/>
              <a:chExt cx="1270" cy="1212"/>
            </a:xfrm>
            <a:grpFill/>
          </p:grpSpPr>
          <p:grpSp>
            <p:nvGrpSpPr>
              <p:cNvPr id="4" name="Group 51"/>
              <p:cNvGrpSpPr>
                <a:grpSpLocks/>
              </p:cNvGrpSpPr>
              <p:nvPr/>
            </p:nvGrpSpPr>
            <p:grpSpPr bwMode="auto">
              <a:xfrm>
                <a:off x="975" y="2069"/>
                <a:ext cx="1270" cy="1212"/>
                <a:chOff x="376" y="1764"/>
                <a:chExt cx="1632" cy="1798"/>
              </a:xfrm>
              <a:grpFill/>
            </p:grpSpPr>
            <p:sp>
              <p:nvSpPr>
                <p:cNvPr id="133127" name="AutoShape 49"/>
                <p:cNvSpPr>
                  <a:spLocks noChangeArrowheads="1"/>
                </p:cNvSpPr>
                <p:nvPr/>
              </p:nvSpPr>
              <p:spPr bwMode="auto">
                <a:xfrm>
                  <a:off x="376" y="1764"/>
                  <a:ext cx="1632" cy="1561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376" y="3134"/>
                  <a:ext cx="1632" cy="428"/>
                  <a:chOff x="1013" y="1434"/>
                  <a:chExt cx="1632" cy="428"/>
                </a:xfrm>
                <a:grpFill/>
              </p:grpSpPr>
              <p:sp>
                <p:nvSpPr>
                  <p:cNvPr id="9242" name="Arc 8"/>
                  <p:cNvSpPr>
                    <a:spLocks/>
                  </p:cNvSpPr>
                  <p:nvPr/>
                </p:nvSpPr>
                <p:spPr bwMode="auto">
                  <a:xfrm>
                    <a:off x="1013" y="1639"/>
                    <a:ext cx="1631" cy="223"/>
                  </a:xfrm>
                  <a:custGeom>
                    <a:avLst/>
                    <a:gdLst>
                      <a:gd name="T0" fmla="*/ 62 w 43200"/>
                      <a:gd name="T1" fmla="*/ 0 h 22358"/>
                      <a:gd name="T2" fmla="*/ 0 w 43200"/>
                      <a:gd name="T3" fmla="*/ 0 h 22358"/>
                      <a:gd name="T4" fmla="*/ 31 w 43200"/>
                      <a:gd name="T5" fmla="*/ 0 h 223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358"/>
                      <a:gd name="T11" fmla="*/ 43200 w 43200"/>
                      <a:gd name="T12" fmla="*/ 22358 h 223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358" fill="none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</a:path>
                      <a:path w="43200" h="22358" stroke="0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  <a:lnTo>
                          <a:pt x="21600" y="758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pt-BR"/>
                  </a:p>
                </p:txBody>
              </p:sp>
              <p:sp>
                <p:nvSpPr>
                  <p:cNvPr id="9243" name="Arc 9"/>
                  <p:cNvSpPr>
                    <a:spLocks/>
                  </p:cNvSpPr>
                  <p:nvPr/>
                </p:nvSpPr>
                <p:spPr bwMode="auto">
                  <a:xfrm flipV="1">
                    <a:off x="1014" y="1434"/>
                    <a:ext cx="1631" cy="223"/>
                  </a:xfrm>
                  <a:custGeom>
                    <a:avLst/>
                    <a:gdLst>
                      <a:gd name="T0" fmla="*/ 62 w 43200"/>
                      <a:gd name="T1" fmla="*/ 0 h 22358"/>
                      <a:gd name="T2" fmla="*/ 0 w 43200"/>
                      <a:gd name="T3" fmla="*/ 0 h 22358"/>
                      <a:gd name="T4" fmla="*/ 31 w 43200"/>
                      <a:gd name="T5" fmla="*/ 0 h 22358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358"/>
                      <a:gd name="T11" fmla="*/ 43200 w 43200"/>
                      <a:gd name="T12" fmla="*/ 22358 h 2235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358" fill="none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</a:path>
                      <a:path w="43200" h="22358" stroke="0" extrusionOk="0">
                        <a:moveTo>
                          <a:pt x="43186" y="0"/>
                        </a:moveTo>
                        <a:cubicBezTo>
                          <a:pt x="43195" y="252"/>
                          <a:pt x="43200" y="505"/>
                          <a:pt x="43200" y="758"/>
                        </a:cubicBezTo>
                        <a:cubicBezTo>
                          <a:pt x="43200" y="12687"/>
                          <a:pt x="33529" y="22358"/>
                          <a:pt x="21600" y="22358"/>
                        </a:cubicBezTo>
                        <a:cubicBezTo>
                          <a:pt x="9690" y="22358"/>
                          <a:pt x="27" y="12717"/>
                          <a:pt x="0" y="807"/>
                        </a:cubicBezTo>
                        <a:lnTo>
                          <a:pt x="21600" y="758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>
                      <a:defRPr/>
                    </a:pPr>
                    <a:endParaRPr lang="pt-BR"/>
                  </a:p>
                </p:txBody>
              </p:sp>
            </p:grpSp>
          </p:grpSp>
          <p:sp>
            <p:nvSpPr>
              <p:cNvPr id="9237" name="Oval 30"/>
              <p:cNvSpPr>
                <a:spLocks noChangeArrowheads="1"/>
              </p:cNvSpPr>
              <p:nvPr/>
            </p:nvSpPr>
            <p:spPr bwMode="auto">
              <a:xfrm flipH="1">
                <a:off x="1644" y="3064"/>
                <a:ext cx="38" cy="33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9238" name="Line 14"/>
              <p:cNvSpPr>
                <a:spLocks noChangeShapeType="1"/>
              </p:cNvSpPr>
              <p:nvPr/>
            </p:nvSpPr>
            <p:spPr bwMode="auto">
              <a:xfrm>
                <a:off x="975" y="3113"/>
                <a:ext cx="127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9239" name="Line 13"/>
              <p:cNvSpPr>
                <a:spLocks noChangeShapeType="1"/>
              </p:cNvSpPr>
              <p:nvPr/>
            </p:nvSpPr>
            <p:spPr bwMode="auto">
              <a:xfrm>
                <a:off x="1610" y="2069"/>
                <a:ext cx="0" cy="99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9235" name="Rectangle 29"/>
            <p:cNvSpPr>
              <a:spLocks noChangeArrowheads="1"/>
            </p:cNvSpPr>
            <p:nvPr/>
          </p:nvSpPr>
          <p:spPr bwMode="auto">
            <a:xfrm flipH="1">
              <a:off x="1247" y="3385"/>
              <a:ext cx="112" cy="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33135" name="Line 15"/>
          <p:cNvSpPr>
            <a:spLocks noChangeShapeType="1"/>
          </p:cNvSpPr>
          <p:nvPr/>
        </p:nvSpPr>
        <p:spPr bwMode="auto">
          <a:xfrm flipH="1">
            <a:off x="2124075" y="4076700"/>
            <a:ext cx="1079500" cy="7921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3203575" y="3860800"/>
            <a:ext cx="2154238" cy="369888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>
                <a:solidFill>
                  <a:srgbClr val="090EDD"/>
                </a:solidFill>
              </a:rPr>
              <a:t>Eixo = Altura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1357313" y="2609850"/>
            <a:ext cx="6572250" cy="36988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>
                <a:solidFill>
                  <a:srgbClr val="FF0000"/>
                </a:solidFill>
              </a:rPr>
              <a:t>A altura é sempre perpendicular ao plano.</a:t>
            </a:r>
          </a:p>
        </p:txBody>
      </p:sp>
      <p:sp>
        <p:nvSpPr>
          <p:cNvPr id="133138" name="Freeform 18"/>
          <p:cNvSpPr>
            <a:spLocks/>
          </p:cNvSpPr>
          <p:nvPr/>
        </p:nvSpPr>
        <p:spPr bwMode="auto">
          <a:xfrm rot="-242262">
            <a:off x="4937125" y="3357563"/>
            <a:ext cx="2874963" cy="2039937"/>
          </a:xfrm>
          <a:custGeom>
            <a:avLst/>
            <a:gdLst>
              <a:gd name="T0" fmla="*/ 998 w 1996"/>
              <a:gd name="T1" fmla="*/ 1361 h 1361"/>
              <a:gd name="T2" fmla="*/ 1996 w 1996"/>
              <a:gd name="T3" fmla="*/ 0 h 1361"/>
              <a:gd name="T4" fmla="*/ 0 w 1996"/>
              <a:gd name="T5" fmla="*/ 1316 h 1361"/>
              <a:gd name="T6" fmla="*/ 998 w 1996"/>
              <a:gd name="T7" fmla="*/ 1361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1996"/>
              <a:gd name="T13" fmla="*/ 0 h 1361"/>
              <a:gd name="T14" fmla="*/ 1996 w 1996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6" h="1361">
                <a:moveTo>
                  <a:pt x="998" y="1361"/>
                </a:moveTo>
                <a:lnTo>
                  <a:pt x="1996" y="0"/>
                </a:lnTo>
                <a:lnTo>
                  <a:pt x="0" y="1316"/>
                </a:lnTo>
                <a:lnTo>
                  <a:pt x="998" y="1361"/>
                </a:ln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2700000" scaled="1"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33139" name="Oval 19"/>
          <p:cNvSpPr>
            <a:spLocks noChangeArrowheads="1"/>
          </p:cNvSpPr>
          <p:nvPr/>
        </p:nvSpPr>
        <p:spPr bwMode="auto">
          <a:xfrm>
            <a:off x="5003800" y="5300663"/>
            <a:ext cx="1439863" cy="288925"/>
          </a:xfrm>
          <a:prstGeom prst="ellipse">
            <a:avLst/>
          </a:pr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33140" name="Line 20"/>
          <p:cNvSpPr>
            <a:spLocks noChangeShapeType="1"/>
          </p:cNvSpPr>
          <p:nvPr/>
        </p:nvSpPr>
        <p:spPr bwMode="auto">
          <a:xfrm flipH="1">
            <a:off x="5757863" y="3284538"/>
            <a:ext cx="1946275" cy="21272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41" name="Line 21"/>
          <p:cNvSpPr>
            <a:spLocks noChangeShapeType="1"/>
          </p:cNvSpPr>
          <p:nvPr/>
        </p:nvSpPr>
        <p:spPr bwMode="auto">
          <a:xfrm>
            <a:off x="5003800" y="5445125"/>
            <a:ext cx="14351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>
            <a:off x="6443663" y="5445125"/>
            <a:ext cx="12303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>
            <a:off x="7740650" y="3284538"/>
            <a:ext cx="0" cy="21272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 rot="-2860715">
            <a:off x="6078538" y="4292600"/>
            <a:ext cx="796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solidFill>
                  <a:schemeClr val="accent2"/>
                </a:solidFill>
              </a:rPr>
              <a:t>eixo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 rot="-5400000">
            <a:off x="7065963" y="4164013"/>
            <a:ext cx="1125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solidFill>
                  <a:srgbClr val="090EDD"/>
                </a:solidFill>
              </a:rPr>
              <a:t>altura</a:t>
            </a:r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596188" y="5300663"/>
            <a:ext cx="139700" cy="144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3147" name="Oval 27"/>
          <p:cNvSpPr>
            <a:spLocks noChangeArrowheads="1"/>
          </p:cNvSpPr>
          <p:nvPr/>
        </p:nvSpPr>
        <p:spPr bwMode="auto">
          <a:xfrm>
            <a:off x="7667625" y="5373688"/>
            <a:ext cx="36513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0" name="Oval 30"/>
          <p:cNvSpPr>
            <a:spLocks noChangeArrowheads="1"/>
          </p:cNvSpPr>
          <p:nvPr/>
        </p:nvSpPr>
        <p:spPr bwMode="auto">
          <a:xfrm flipH="1">
            <a:off x="2051050" y="5229225"/>
            <a:ext cx="60325" cy="52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2000" fill="hold"/>
                                        <p:tgtEl>
                                          <p:spTgt spid="13313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/>
      <p:bldP spid="133135" grpId="0" animBg="1"/>
      <p:bldP spid="133136" grpId="0" animBg="1"/>
      <p:bldP spid="133137" grpId="0" animBg="1"/>
      <p:bldP spid="133137" grpId="1" animBg="1"/>
      <p:bldP spid="133139" grpId="0" animBg="1"/>
      <p:bldP spid="133140" grpId="0" animBg="1"/>
      <p:bldP spid="133141" grpId="0" animBg="1"/>
      <p:bldP spid="133142" grpId="0" animBg="1"/>
      <p:bldP spid="133143" grpId="0" animBg="1"/>
      <p:bldP spid="133145" grpId="0"/>
      <p:bldP spid="133146" grpId="0" animBg="1"/>
      <p:bldP spid="1331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126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3676650" y="2851150"/>
            <a:ext cx="5072063" cy="2017713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314575" y="668338"/>
            <a:ext cx="4418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 u="sng"/>
              <a:t>Cone Circular Reto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96900" y="2800350"/>
            <a:ext cx="2590800" cy="2854325"/>
            <a:chOff x="376" y="1764"/>
            <a:chExt cx="1632" cy="1798"/>
          </a:xfrm>
          <a:gradFill>
            <a:gsLst>
              <a:gs pos="0">
                <a:schemeClr val="accent6">
                  <a:alpha val="70000"/>
                </a:schemeClr>
              </a:gs>
              <a:gs pos="50000">
                <a:srgbClr val="996633"/>
              </a:gs>
              <a:gs pos="100000">
                <a:srgbClr val="C4A789"/>
              </a:gs>
            </a:gsLst>
            <a:lin ang="0" scaled="1"/>
          </a:gradFill>
        </p:grpSpPr>
        <p:sp>
          <p:nvSpPr>
            <p:cNvPr id="10267" name="AutoShape 49"/>
            <p:cNvSpPr>
              <a:spLocks noChangeArrowheads="1"/>
            </p:cNvSpPr>
            <p:nvPr/>
          </p:nvSpPr>
          <p:spPr bwMode="auto">
            <a:xfrm>
              <a:off x="376" y="1764"/>
              <a:ext cx="1632" cy="1560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6" y="3134"/>
              <a:ext cx="1632" cy="428"/>
              <a:chOff x="1013" y="1434"/>
              <a:chExt cx="1632" cy="428"/>
            </a:xfrm>
            <a:grpFill/>
          </p:grpSpPr>
          <p:sp>
            <p:nvSpPr>
              <p:cNvPr id="6152" name="Arc 8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153" name="Arc 9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1892300" y="203835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87375" y="529907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028700" y="4857750"/>
            <a:ext cx="1143000" cy="930275"/>
            <a:chOff x="948" y="3168"/>
            <a:chExt cx="502" cy="586"/>
          </a:xfrm>
        </p:grpSpPr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32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</a:t>
              </a: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</a:p>
          </p:txBody>
        </p: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948" y="3168"/>
              <a:ext cx="8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pt-BR" sz="4000" b="1">
                <a:effectLst>
                  <a:outerShdw blurRad="38100" dist="38100" dir="2700000" algn="tl">
                    <a:srgbClr val="FFFFFF"/>
                  </a:outerShdw>
                </a:effectLst>
                <a:latin typeface="Adelaide" pitchFamily="34" charset="0"/>
              </a:endParaRPr>
            </a:p>
          </p:txBody>
        </p:sp>
      </p:grp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2546350" y="3568700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g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3657600" y="3870325"/>
            <a:ext cx="2000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000"/>
              <a:t>No </a:t>
            </a:r>
            <a:r>
              <a:rPr lang="pt-BR" sz="4000" b="1">
                <a:latin typeface="Symbol" pitchFamily="18" charset="2"/>
              </a:rPr>
              <a:t>D</a:t>
            </a:r>
            <a:r>
              <a:rPr lang="pt-BR" sz="3000"/>
              <a:t>VOA : </a:t>
            </a:r>
            <a:endParaRPr lang="pt-BR" sz="3200"/>
          </a:p>
        </p:txBody>
      </p:sp>
      <p:sp>
        <p:nvSpPr>
          <p:cNvPr id="6183" name="Oval 39"/>
          <p:cNvSpPr>
            <a:spLocks noChangeArrowheads="1"/>
          </p:cNvSpPr>
          <p:nvPr/>
        </p:nvSpPr>
        <p:spPr bwMode="auto">
          <a:xfrm>
            <a:off x="1854200" y="270510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4" name="Oval 40"/>
          <p:cNvSpPr>
            <a:spLocks noChangeArrowheads="1"/>
          </p:cNvSpPr>
          <p:nvPr/>
        </p:nvSpPr>
        <p:spPr bwMode="auto">
          <a:xfrm>
            <a:off x="3136900" y="527050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5" name="Oval 41"/>
          <p:cNvSpPr>
            <a:spLocks noChangeArrowheads="1"/>
          </p:cNvSpPr>
          <p:nvPr/>
        </p:nvSpPr>
        <p:spPr bwMode="auto">
          <a:xfrm>
            <a:off x="571500" y="527050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3232150" y="500380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A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76200" y="500380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B</a:t>
            </a:r>
          </a:p>
        </p:txBody>
      </p:sp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1898650" y="2316163"/>
            <a:ext cx="463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V</a:t>
            </a:r>
          </a:p>
        </p:txBody>
      </p: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1908175" y="1347788"/>
            <a:ext cx="5141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 u="sng"/>
              <a:t>ou Cone de Revolução</a:t>
            </a: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5508625" y="3954463"/>
            <a:ext cx="1881188" cy="554037"/>
          </a:xfrm>
          <a:prstGeom prst="rect">
            <a:avLst/>
          </a:prstGeom>
          <a:solidFill>
            <a:srgbClr val="996633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pt-BR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pt-B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h</a:t>
            </a:r>
            <a:r>
              <a:rPr lang="pt-BR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pt-B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R</a:t>
            </a:r>
            <a:r>
              <a:rPr lang="pt-BR" sz="3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196" name="AutoShape 52"/>
          <p:cNvSpPr>
            <a:spLocks noChangeArrowheads="1"/>
          </p:cNvSpPr>
          <p:nvPr/>
        </p:nvSpPr>
        <p:spPr bwMode="auto">
          <a:xfrm>
            <a:off x="1905000" y="2838450"/>
            <a:ext cx="1276350" cy="2457450"/>
          </a:xfrm>
          <a:prstGeom prst="rtTriangle">
            <a:avLst/>
          </a:prstGeom>
          <a:gradFill rotWithShape="0">
            <a:gsLst>
              <a:gs pos="0">
                <a:srgbClr val="FFFFCC"/>
              </a:gs>
              <a:gs pos="100000">
                <a:srgbClr val="CC9900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 flipH="1">
            <a:off x="1885950" y="5067300"/>
            <a:ext cx="228600" cy="228600"/>
            <a:chOff x="2784" y="2352"/>
            <a:chExt cx="144" cy="144"/>
          </a:xfrm>
        </p:grpSpPr>
        <p:sp>
          <p:nvSpPr>
            <p:cNvPr id="11289" name="Rectangle 29"/>
            <p:cNvSpPr>
              <a:spLocks noChangeArrowheads="1"/>
            </p:cNvSpPr>
            <p:nvPr/>
          </p:nvSpPr>
          <p:spPr bwMode="auto">
            <a:xfrm>
              <a:off x="2784" y="23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90" name="Oval 30"/>
            <p:cNvSpPr>
              <a:spLocks noChangeArrowheads="1"/>
            </p:cNvSpPr>
            <p:nvPr/>
          </p:nvSpPr>
          <p:spPr bwMode="auto">
            <a:xfrm>
              <a:off x="2832" y="24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2305050" y="4895850"/>
            <a:ext cx="439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/>
              <a:t>R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1866900" y="4152900"/>
            <a:ext cx="430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/>
              <a:t>h</a:t>
            </a:r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3624263" y="3022600"/>
            <a:ext cx="54848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pt-BR" sz="3000"/>
              <a:t>O eixo é perpendicular ao plano da base. </a:t>
            </a:r>
            <a:endParaRPr lang="pt-BR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75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75"/>
                            </p:stCondLst>
                            <p:childTnLst>
                              <p:par>
                                <p:cTn id="5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5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50"/>
                            </p:stCondLst>
                            <p:childTnLst>
                              <p:par>
                                <p:cTn id="6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6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9" grpId="0" animBg="1"/>
      <p:bldP spid="6147" grpId="0" autoUpdateAnimBg="0"/>
      <p:bldP spid="6157" grpId="0" animBg="1"/>
      <p:bldP spid="6158" grpId="0" animBg="1"/>
      <p:bldP spid="6172" grpId="0" build="p" autoUpdateAnimBg="0" advAuto="0"/>
      <p:bldP spid="6178" grpId="0" autoUpdateAnimBg="0"/>
      <p:bldP spid="6183" grpId="0" animBg="1"/>
      <p:bldP spid="6184" grpId="0" animBg="1"/>
      <p:bldP spid="6185" grpId="0" animBg="1"/>
      <p:bldP spid="6188" grpId="0" autoUpdateAnimBg="0"/>
      <p:bldP spid="6189" grpId="0" autoUpdateAnimBg="0"/>
      <p:bldP spid="6190" grpId="0" autoUpdateAnimBg="0"/>
      <p:bldP spid="6191" grpId="0" autoUpdateAnimBg="0"/>
      <p:bldP spid="6192" grpId="0" animBg="1" autoUpdateAnimBg="0"/>
      <p:bldP spid="6196" grpId="0" animBg="1"/>
      <p:bldP spid="6181" grpId="0" build="p" autoUpdateAnimBg="0" advAuto="0"/>
      <p:bldP spid="6176" grpId="0" build="p" autoUpdateAnimBg="0" advAuto="0"/>
      <p:bldP spid="61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 </a:t>
            </a:r>
            <a:r>
              <a:rPr lang="en-US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cone.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5088" y="738188"/>
            <a:ext cx="907891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endParaRPr lang="pt-BR" sz="33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2514600"/>
            <a:ext cx="2216150" cy="3543300"/>
            <a:chOff x="768" y="1584"/>
            <a:chExt cx="1396" cy="2232"/>
          </a:xfrm>
        </p:grpSpPr>
        <p:sp>
          <p:nvSpPr>
            <p:cNvPr id="12302" name="Arc 5"/>
            <p:cNvSpPr>
              <a:spLocks/>
            </p:cNvSpPr>
            <p:nvPr/>
          </p:nvSpPr>
          <p:spPr bwMode="auto">
            <a:xfrm>
              <a:off x="912" y="3456"/>
              <a:ext cx="542" cy="360"/>
            </a:xfrm>
            <a:custGeom>
              <a:avLst/>
              <a:gdLst>
                <a:gd name="T0" fmla="*/ 0 w 28756"/>
                <a:gd name="T1" fmla="*/ 0 h 21600"/>
                <a:gd name="T2" fmla="*/ 0 w 28756"/>
                <a:gd name="T3" fmla="*/ 0 h 21600"/>
                <a:gd name="T4" fmla="*/ 0 w 287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8756"/>
                <a:gd name="T10" fmla="*/ 0 h 21600"/>
                <a:gd name="T11" fmla="*/ 28756 w 287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56" h="21600" fill="none" extrusionOk="0">
                  <a:moveTo>
                    <a:pt x="28756" y="9782"/>
                  </a:moveTo>
                  <a:cubicBezTo>
                    <a:pt x="25073" y="17032"/>
                    <a:pt x="17630" y="21599"/>
                    <a:pt x="9498" y="21600"/>
                  </a:cubicBezTo>
                  <a:cubicBezTo>
                    <a:pt x="6205" y="21600"/>
                    <a:pt x="2957" y="20847"/>
                    <a:pt x="0" y="19399"/>
                  </a:cubicBezTo>
                </a:path>
                <a:path w="28756" h="21600" stroke="0" extrusionOk="0">
                  <a:moveTo>
                    <a:pt x="28756" y="9782"/>
                  </a:moveTo>
                  <a:cubicBezTo>
                    <a:pt x="25073" y="17032"/>
                    <a:pt x="17630" y="21599"/>
                    <a:pt x="9498" y="21600"/>
                  </a:cubicBezTo>
                  <a:cubicBezTo>
                    <a:pt x="6205" y="21600"/>
                    <a:pt x="2957" y="20847"/>
                    <a:pt x="0" y="19399"/>
                  </a:cubicBezTo>
                  <a:lnTo>
                    <a:pt x="949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2303" name="Group 6"/>
            <p:cNvGrpSpPr>
              <a:grpSpLocks/>
            </p:cNvGrpSpPr>
            <p:nvPr/>
          </p:nvGrpSpPr>
          <p:grpSpPr bwMode="auto">
            <a:xfrm>
              <a:off x="768" y="1584"/>
              <a:ext cx="1396" cy="2064"/>
              <a:chOff x="768" y="1584"/>
              <a:chExt cx="1396" cy="2064"/>
            </a:xfrm>
          </p:grpSpPr>
          <p:sp>
            <p:nvSpPr>
              <p:cNvPr id="12304" name="AutoShape 7" descr="Diagonal para cima escura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12" cy="1488"/>
              </a:xfrm>
              <a:prstGeom prst="rtTriangle">
                <a:avLst/>
              </a:prstGeom>
              <a:pattFill prst="dkUpDiag">
                <a:fgClr>
                  <a:srgbClr val="FF9900"/>
                </a:fgClr>
                <a:bgClr>
                  <a:srgbClr val="FFFF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305" name="Line 8"/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0" cy="20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2306" name="Group 9"/>
              <p:cNvGrpSpPr>
                <a:grpSpLocks/>
              </p:cNvGrpSpPr>
              <p:nvPr/>
            </p:nvGrpSpPr>
            <p:grpSpPr bwMode="auto">
              <a:xfrm>
                <a:off x="1056" y="3216"/>
                <a:ext cx="144" cy="144"/>
                <a:chOff x="1056" y="1920"/>
                <a:chExt cx="144" cy="144"/>
              </a:xfrm>
            </p:grpSpPr>
            <p:sp>
              <p:nvSpPr>
                <p:cNvPr id="1231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56" y="1920"/>
                  <a:ext cx="144" cy="1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311" name="Oval 11"/>
                <p:cNvSpPr>
                  <a:spLocks noChangeArrowheads="1"/>
                </p:cNvSpPr>
                <p:nvPr/>
              </p:nvSpPr>
              <p:spPr bwMode="auto">
                <a:xfrm>
                  <a:off x="1104" y="196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2307" name="Text Box 12"/>
              <p:cNvSpPr txBox="1">
                <a:spLocks noChangeArrowheads="1"/>
              </p:cNvSpPr>
              <p:nvPr/>
            </p:nvSpPr>
            <p:spPr bwMode="auto">
              <a:xfrm>
                <a:off x="768" y="1776"/>
                <a:ext cx="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A</a:t>
                </a:r>
              </a:p>
            </p:txBody>
          </p:sp>
          <p:sp>
            <p:nvSpPr>
              <p:cNvPr id="12308" name="Text Box 13"/>
              <p:cNvSpPr txBox="1">
                <a:spLocks noChangeArrowheads="1"/>
              </p:cNvSpPr>
              <p:nvPr/>
            </p:nvSpPr>
            <p:spPr bwMode="auto">
              <a:xfrm>
                <a:off x="792" y="3192"/>
                <a:ext cx="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B</a:t>
                </a:r>
              </a:p>
            </p:txBody>
          </p:sp>
          <p:sp>
            <p:nvSpPr>
              <p:cNvPr id="12309" name="Text Box 14"/>
              <p:cNvSpPr txBox="1">
                <a:spLocks noChangeArrowheads="1"/>
              </p:cNvSpPr>
              <p:nvPr/>
            </p:nvSpPr>
            <p:spPr bwMode="auto">
              <a:xfrm>
                <a:off x="1906" y="3168"/>
                <a:ext cx="2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/>
                  <a:t>C</a:t>
                </a:r>
              </a:p>
            </p:txBody>
          </p:sp>
        </p:grpSp>
      </p:grpSp>
      <p:sp>
        <p:nvSpPr>
          <p:cNvPr id="12294" name="Line 15"/>
          <p:cNvSpPr>
            <a:spLocks noChangeShapeType="1"/>
          </p:cNvSpPr>
          <p:nvPr/>
        </p:nvSpPr>
        <p:spPr bwMode="auto">
          <a:xfrm>
            <a:off x="6486525" y="2514600"/>
            <a:ext cx="0" cy="388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5" name="AutoShape 16"/>
          <p:cNvSpPr>
            <a:spLocks noChangeArrowheads="1"/>
          </p:cNvSpPr>
          <p:nvPr/>
        </p:nvSpPr>
        <p:spPr bwMode="auto">
          <a:xfrm>
            <a:off x="5181600" y="2819400"/>
            <a:ext cx="2628900" cy="2352675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FFFF66"/>
              </a:gs>
              <a:gs pos="50000">
                <a:srgbClr val="FFCC00"/>
              </a:gs>
              <a:gs pos="100000">
                <a:srgbClr val="FFFF66"/>
              </a:gs>
            </a:gsLst>
            <a:lin ang="0" scaled="1"/>
          </a:gra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6" name="Arc 17"/>
          <p:cNvSpPr>
            <a:spLocks/>
          </p:cNvSpPr>
          <p:nvPr/>
        </p:nvSpPr>
        <p:spPr bwMode="auto">
          <a:xfrm>
            <a:off x="5200650" y="5053013"/>
            <a:ext cx="2593975" cy="541337"/>
          </a:xfrm>
          <a:custGeom>
            <a:avLst/>
            <a:gdLst>
              <a:gd name="T0" fmla="*/ 2147483647 w 43200"/>
              <a:gd name="T1" fmla="*/ 2147483647 h 27552"/>
              <a:gd name="T2" fmla="*/ 2147483647 w 43200"/>
              <a:gd name="T3" fmla="*/ 0 h 27552"/>
              <a:gd name="T4" fmla="*/ 2147483647 w 43200"/>
              <a:gd name="T5" fmla="*/ 2147483647 h 27552"/>
              <a:gd name="T6" fmla="*/ 0 60000 65536"/>
              <a:gd name="T7" fmla="*/ 0 60000 65536"/>
              <a:gd name="T8" fmla="*/ 0 60000 65536"/>
              <a:gd name="T9" fmla="*/ 0 w 43200"/>
              <a:gd name="T10" fmla="*/ 0 h 27552"/>
              <a:gd name="T11" fmla="*/ 43200 w 43200"/>
              <a:gd name="T12" fmla="*/ 27552 h 27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7552" fill="none" extrusionOk="0">
                <a:moveTo>
                  <a:pt x="43186" y="5194"/>
                </a:moveTo>
                <a:cubicBezTo>
                  <a:pt x="43195" y="5446"/>
                  <a:pt x="43200" y="5699"/>
                  <a:pt x="43200" y="5952"/>
                </a:cubicBezTo>
                <a:cubicBezTo>
                  <a:pt x="43200" y="17881"/>
                  <a:pt x="33529" y="27552"/>
                  <a:pt x="21600" y="27552"/>
                </a:cubicBezTo>
                <a:cubicBezTo>
                  <a:pt x="9670" y="27552"/>
                  <a:pt x="0" y="17881"/>
                  <a:pt x="0" y="5952"/>
                </a:cubicBezTo>
                <a:cubicBezTo>
                  <a:pt x="-1" y="3938"/>
                  <a:pt x="281" y="1935"/>
                  <a:pt x="836" y="0"/>
                </a:cubicBezTo>
              </a:path>
              <a:path w="43200" h="27552" stroke="0" extrusionOk="0">
                <a:moveTo>
                  <a:pt x="43186" y="5194"/>
                </a:moveTo>
                <a:cubicBezTo>
                  <a:pt x="43195" y="5446"/>
                  <a:pt x="43200" y="5699"/>
                  <a:pt x="43200" y="5952"/>
                </a:cubicBezTo>
                <a:cubicBezTo>
                  <a:pt x="43200" y="17881"/>
                  <a:pt x="33529" y="27552"/>
                  <a:pt x="21600" y="27552"/>
                </a:cubicBezTo>
                <a:cubicBezTo>
                  <a:pt x="9670" y="27552"/>
                  <a:pt x="0" y="17881"/>
                  <a:pt x="0" y="5952"/>
                </a:cubicBezTo>
                <a:cubicBezTo>
                  <a:pt x="-1" y="3938"/>
                  <a:pt x="281" y="1935"/>
                  <a:pt x="836" y="0"/>
                </a:cubicBezTo>
                <a:lnTo>
                  <a:pt x="21600" y="5952"/>
                </a:lnTo>
                <a:close/>
              </a:path>
            </a:pathLst>
          </a:custGeom>
          <a:gradFill rotWithShape="0">
            <a:gsLst>
              <a:gs pos="0">
                <a:srgbClr val="FFFF66"/>
              </a:gs>
              <a:gs pos="50000">
                <a:srgbClr val="FFCC00"/>
              </a:gs>
              <a:gs pos="100000">
                <a:srgbClr val="FFFF66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7" name="Line 18"/>
          <p:cNvSpPr>
            <a:spLocks noChangeShapeType="1"/>
          </p:cNvSpPr>
          <p:nvPr/>
        </p:nvSpPr>
        <p:spPr bwMode="auto">
          <a:xfrm>
            <a:off x="6496050" y="2828925"/>
            <a:ext cx="1301750" cy="2333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8" name="Line 19"/>
          <p:cNvSpPr>
            <a:spLocks noChangeShapeType="1"/>
          </p:cNvSpPr>
          <p:nvPr/>
        </p:nvSpPr>
        <p:spPr bwMode="auto">
          <a:xfrm flipH="1">
            <a:off x="5203825" y="2790825"/>
            <a:ext cx="1301750" cy="2333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299" name="Line 20"/>
          <p:cNvSpPr>
            <a:spLocks noChangeShapeType="1"/>
          </p:cNvSpPr>
          <p:nvPr/>
        </p:nvSpPr>
        <p:spPr bwMode="auto">
          <a:xfrm>
            <a:off x="6486525" y="2828925"/>
            <a:ext cx="0" cy="26860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0" name="Arc 21"/>
          <p:cNvSpPr>
            <a:spLocks/>
          </p:cNvSpPr>
          <p:nvPr/>
        </p:nvSpPr>
        <p:spPr bwMode="auto">
          <a:xfrm flipV="1">
            <a:off x="5249863" y="4808538"/>
            <a:ext cx="2495550" cy="422275"/>
          </a:xfrm>
          <a:custGeom>
            <a:avLst/>
            <a:gdLst>
              <a:gd name="T0" fmla="*/ 2147483647 w 41594"/>
              <a:gd name="T1" fmla="*/ 2147483647 h 21600"/>
              <a:gd name="T2" fmla="*/ 0 w 41594"/>
              <a:gd name="T3" fmla="*/ 2147483647 h 21600"/>
              <a:gd name="T4" fmla="*/ 2147483647 w 41594"/>
              <a:gd name="T5" fmla="*/ 0 h 21600"/>
              <a:gd name="T6" fmla="*/ 0 60000 65536"/>
              <a:gd name="T7" fmla="*/ 0 60000 65536"/>
              <a:gd name="T8" fmla="*/ 0 60000 65536"/>
              <a:gd name="T9" fmla="*/ 0 w 41594"/>
              <a:gd name="T10" fmla="*/ 0 h 21600"/>
              <a:gd name="T11" fmla="*/ 41594 w 4159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594" h="21600" fill="none" extrusionOk="0">
                <a:moveTo>
                  <a:pt x="41594" y="4198"/>
                </a:moveTo>
                <a:cubicBezTo>
                  <a:pt x="39590" y="14312"/>
                  <a:pt x="30716" y="21599"/>
                  <a:pt x="20406" y="21600"/>
                </a:cubicBezTo>
                <a:cubicBezTo>
                  <a:pt x="11206" y="21600"/>
                  <a:pt x="3016" y="15773"/>
                  <a:pt x="-1" y="7082"/>
                </a:cubicBezTo>
              </a:path>
              <a:path w="41594" h="21600" stroke="0" extrusionOk="0">
                <a:moveTo>
                  <a:pt x="41594" y="4198"/>
                </a:moveTo>
                <a:cubicBezTo>
                  <a:pt x="39590" y="14312"/>
                  <a:pt x="30716" y="21599"/>
                  <a:pt x="20406" y="21600"/>
                </a:cubicBezTo>
                <a:cubicBezTo>
                  <a:pt x="11206" y="21600"/>
                  <a:pt x="3016" y="15773"/>
                  <a:pt x="-1" y="7082"/>
                </a:cubicBezTo>
                <a:lnTo>
                  <a:pt x="20406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301" name="Text Box 24"/>
          <p:cNvSpPr txBox="1">
            <a:spLocks noChangeArrowheads="1"/>
          </p:cNvSpPr>
          <p:nvPr/>
        </p:nvSpPr>
        <p:spPr bwMode="auto">
          <a:xfrm>
            <a:off x="539750" y="738188"/>
            <a:ext cx="837565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/>
            <a:r>
              <a:rPr lang="pt-BR" sz="3300" u="sng"/>
              <a:t>Cone de Revolução</a:t>
            </a:r>
            <a:r>
              <a:rPr lang="pt-BR" sz="3300"/>
              <a:t>: </a:t>
            </a:r>
          </a:p>
          <a:p>
            <a:pPr marL="514350" indent="-514350" algn="just">
              <a:lnSpc>
                <a:spcPct val="90000"/>
              </a:lnSpc>
            </a:pPr>
            <a:r>
              <a:rPr lang="pt-BR" sz="3000"/>
              <a:t>   Um  cone  reto pode  ser  obtido  ao girar um </a:t>
            </a:r>
          </a:p>
          <a:p>
            <a:pPr marL="514350" indent="-514350" algn="just">
              <a:lnSpc>
                <a:spcPct val="90000"/>
              </a:lnSpc>
            </a:pPr>
            <a:r>
              <a:rPr lang="pt-BR" sz="3000"/>
              <a:t>   </a:t>
            </a:r>
            <a:r>
              <a:rPr lang="pt-BR" sz="3600" b="1">
                <a:latin typeface="Symbol" pitchFamily="18" charset="2"/>
              </a:rPr>
              <a:t>D </a:t>
            </a:r>
            <a:r>
              <a:rPr lang="pt-BR" sz="3000"/>
              <a:t>retângulo em torno de um dos seus lados. </a:t>
            </a:r>
            <a:endParaRPr lang="pt-BR" sz="3600" b="1">
              <a:latin typeface="Symbol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1434</Words>
  <Application>Microsoft Office PowerPoint</Application>
  <PresentationFormat>Apresentação na tela (4:3)</PresentationFormat>
  <Paragraphs>368</Paragraphs>
  <Slides>40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40</vt:i4>
      </vt:variant>
    </vt:vector>
  </HeadingPairs>
  <TitlesOfParts>
    <vt:vector size="57" baseType="lpstr">
      <vt:lpstr>Calibri</vt:lpstr>
      <vt:lpstr>Arial</vt:lpstr>
      <vt:lpstr>Microsoft YaHei</vt:lpstr>
      <vt:lpstr>Mangal</vt:lpstr>
      <vt:lpstr>Arial Unicode MS</vt:lpstr>
      <vt:lpstr>Tahoma</vt:lpstr>
      <vt:lpstr>Times New Roman</vt:lpstr>
      <vt:lpstr>Symbol</vt:lpstr>
      <vt:lpstr>Wingdings 2</vt:lpstr>
      <vt:lpstr>Adelaide</vt:lpstr>
      <vt:lpstr>Book Antiqua</vt:lpstr>
      <vt:lpstr>Arial Rounded MT Bold</vt:lpstr>
      <vt:lpstr>Verdana</vt:lpstr>
      <vt:lpstr>Padrão</vt:lpstr>
      <vt:lpstr>CorelDRAW 12.0 Graphic</vt:lpstr>
      <vt:lpstr>MathType 5.0 Equation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Note que quando o cone é reto o eixo coincide com a altura.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 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211</cp:revision>
  <dcterms:created xsi:type="dcterms:W3CDTF">2015-04-17T15:03:36Z</dcterms:created>
  <dcterms:modified xsi:type="dcterms:W3CDTF">2015-10-06T14:24:35Z</dcterms:modified>
</cp:coreProperties>
</file>