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3" r:id="rId3"/>
  </p:sldMasterIdLst>
  <p:notesMasterIdLst>
    <p:notesMasterId r:id="rId41"/>
  </p:notesMasterIdLst>
  <p:sldIdLst>
    <p:sldId id="300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1" r:id="rId12"/>
    <p:sldId id="270" r:id="rId13"/>
    <p:sldId id="272" r:id="rId14"/>
    <p:sldId id="273" r:id="rId15"/>
    <p:sldId id="274" r:id="rId16"/>
    <p:sldId id="267" r:id="rId17"/>
    <p:sldId id="282" r:id="rId18"/>
    <p:sldId id="278" r:id="rId19"/>
    <p:sldId id="277" r:id="rId20"/>
    <p:sldId id="276" r:id="rId21"/>
    <p:sldId id="281" r:id="rId22"/>
    <p:sldId id="284" r:id="rId23"/>
    <p:sldId id="285" r:id="rId24"/>
    <p:sldId id="286" r:id="rId25"/>
    <p:sldId id="287" r:id="rId26"/>
    <p:sldId id="288" r:id="rId27"/>
    <p:sldId id="289" r:id="rId28"/>
    <p:sldId id="283" r:id="rId29"/>
    <p:sldId id="291" r:id="rId30"/>
    <p:sldId id="292" r:id="rId31"/>
    <p:sldId id="295" r:id="rId32"/>
    <p:sldId id="290" r:id="rId33"/>
    <p:sldId id="297" r:id="rId34"/>
    <p:sldId id="275" r:id="rId35"/>
    <p:sldId id="293" r:id="rId36"/>
    <p:sldId id="294" r:id="rId37"/>
    <p:sldId id="296" r:id="rId38"/>
    <p:sldId id="298" r:id="rId39"/>
    <p:sldId id="299" r:id="rId4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027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5" autoAdjust="0"/>
    <p:restoredTop sz="94638" autoAdjust="0"/>
  </p:normalViewPr>
  <p:slideViewPr>
    <p:cSldViewPr>
      <p:cViewPr varScale="1">
        <p:scale>
          <a:sx n="75" d="100"/>
          <a:sy n="75" d="100"/>
        </p:scale>
        <p:origin x="-123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8921244-49A9-4C87-B329-A3F8D180FEA8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91EEDEC-6CCE-4DEC-A7DC-631A308F7D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7135637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C9EB02-E5A8-467D-ABE1-FED9F3EEEB1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6D2050-85F4-47FA-BEA1-F9E9E9C928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400E87-0EB1-4A24-A01C-BBD6199CF9BD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50B886-21B7-4A36-B1CE-37406167056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2EE0E0-1D81-4292-A7A0-19D8CEE6D2E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480D23-CC5C-47BC-98CF-4111B9D23B9A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BCC19A-401D-4F4C-B44B-E0CD578D37A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pt-B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AE04D6-F0A3-4D69-9113-966DE96253D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pt-B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686B02-825E-4CA2-8C4B-62F70702925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pt-B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19313B-4212-47D2-91FA-925AB4D5DF0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pt-B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1E22B1-E8E7-4958-985B-8ED9A5E01EA7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347921-5085-4DEF-A74B-CBA2F349768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3A357C-1789-4BC8-985E-4C8F80BFB54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pt-B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C118B8-FF19-427C-A5C2-A95CBA3785F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pt-B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C5DB87-9F72-481A-8E5B-1995AD21E56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pt-B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F49C97-B6B9-4DB2-BF11-0868781C0B2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pt-B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8219FB-CD6F-4930-9AC5-870FF8DA923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pt-B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987909-F5D1-4896-8A00-85627B59C959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pt-B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0B6305-51CB-4820-889C-8DA839BBF005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pt-B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0F7424-7D7A-4F1E-8C03-69ED2EBA1E8A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pt-B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9392B3-5BAC-4FE7-9EE6-B2DD89F4B1A7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pt-B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0AF24F-42E3-4C3D-9406-92A550C91D7A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946E0C-9FF1-43B0-A15F-DC36585FFAD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17240A-8800-40B2-8E90-87982E16746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pt-B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62D2AB-2A50-45FB-9F11-615E8FA9AE9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64E4A4-CCE5-468B-B672-A7B9E6F02E8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3AB8F5-471B-48AF-8F91-EBB1A19ABD1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52C7DD-2C0B-47C4-A8A7-E1FE96C03B7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95C76C-826A-4750-A04D-C31C8EFB679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D968FB-3A04-4C58-8E68-901EABC025E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249FEA-2DEE-43C5-B6EB-5E9C58D3EF5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58FB9-5CD3-4538-9A3B-664EE0E6F085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1CFFC-DB0B-4B8A-8930-3854CFAB1F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B422C-993E-480D-B071-931DF99BDC6A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B7D88-1B87-4B4F-926C-03567562FFE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CEFD5-8194-4AA1-9191-4BB853146539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D3A89-3CBE-4039-8EBE-8D0A033F6CA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60A72-601A-4C0A-AB5E-A4206B3E9AFA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D42E0-41CE-45A6-A3DA-76DC86958BD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9D231-7095-40ED-B5AB-DC06E631BD64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48C3A-A5B6-4DB7-A500-05BAC07FAE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81B11-2845-4520-A079-D72949010BD1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E13CC-C2C9-40E3-8836-CC19C69A68B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917E5-B267-4FB8-939C-CAB2A7919ADA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77392-7FAE-41BC-8785-A1753E99E8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0F78A-CA96-421E-812A-10A0E84C35B4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D9264-39DC-4117-8257-B9589B05DC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246A9-5D22-47AB-A189-F157618A722A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8CA9C-AC4E-43B4-A38F-76B7AEF5CE5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FEEFE-248B-42C2-B01E-7E4F1EEB1D32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42276-A538-428B-908A-026F4E42C85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6C574-9301-41B3-BDEE-3CD754D2691C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EBCF5-747E-4BD2-9EC6-317F9BD8CD5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B8DE2-ACDB-424B-B397-B4867750EBF8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95984-9D08-4259-AB3F-C22F16ED0FF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2187C-803B-4B23-946C-9A3AFED52302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295E6-BBC2-4021-8AAB-43631614AB6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9799F-AB5E-4415-95B0-8FC2216A847F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5F843-6A83-4CFD-BB78-C74CDB04F73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C3305-D8CB-46EA-AE42-A5F38BE6736E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40CA0-8D65-483B-86F2-E51C3CCA40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28610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34580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3024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66176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65312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19609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924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A2059-2E15-4291-9061-7D93AC07B1DA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DC8A5-77C7-413F-8631-5F2C0213BA1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11011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30357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99648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18/11/2012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039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91E01-B484-4E1A-8877-5758B81D8C22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C3643-BF0E-460E-9308-D8E1EB4474F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85AD5-A195-46A3-9E2E-7FD712DA77B9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FC389-42F6-44F4-B0AA-F75F5903E3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1DD78-5A8E-4520-AAD2-ED1DFBA86485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217EE-FE10-40D7-A0A9-26AF8B4640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FC2B6-FFBB-4ECF-BFE7-23664EEC5188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63345-4DAD-447A-AC36-0E420968965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0F0C1-5DC3-48FB-867B-ADD259E260F6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CCABA-5C2A-4158-A5BC-AB5A1D4A87E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7F214-F86B-43C9-BB50-1978C2A624F1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0EAE4-8F22-4A4C-A22B-3356621B795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6B176E0-072F-4E97-8EBF-58264350B0F6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76DF4A3-891B-42F3-891C-2FC90F746E5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1" name="Imagem 6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3315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800D235-C69A-4311-94DB-2819C48A200D}" type="datetimeFigureOut">
              <a:rPr lang="pt-BR"/>
              <a:pPr>
                <a:defRPr/>
              </a:pPr>
              <a:t>18/11/2012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7C82D09-DDC3-43E1-9C30-CDE0ACAEC4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18/11/2012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pic>
        <p:nvPicPr>
          <p:cNvPr id="7" name="Imagem 7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8380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ortaldoprofessor.mec.gov.br/fichaTecnicaAula.html?aula=12340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nte.eti.br/edumatec/attachments/008_Rita%20de%20Cassia%20Gomes%20de%20Lima.pdf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educacao.uol.com.br/matematica" TargetMode="External"/><Relationship Id="rId13" Type="http://schemas.openxmlformats.org/officeDocument/2006/relationships/hyperlink" Target="http://revistaescola.abril.com.br/" TargetMode="External"/><Relationship Id="rId3" Type="http://schemas.openxmlformats.org/officeDocument/2006/relationships/hyperlink" Target="http://www.dominiopublico.gov.br/" TargetMode="External"/><Relationship Id="rId7" Type="http://schemas.openxmlformats.org/officeDocument/2006/relationships/hyperlink" Target="http://futuro.usp.br/" TargetMode="External"/><Relationship Id="rId12" Type="http://schemas.openxmlformats.org/officeDocument/2006/relationships/hyperlink" Target="http://www.ime.unicamp.br/lem/" TargetMode="External"/><Relationship Id="rId2" Type="http://schemas.openxmlformats.org/officeDocument/2006/relationships/hyperlink" Target="http://bit.ly/vencedoresp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bem.com.br/index.php" TargetMode="External"/><Relationship Id="rId11" Type="http://schemas.openxmlformats.org/officeDocument/2006/relationships/hyperlink" Target="http://www.enem.inep.gov.br/" TargetMode="External"/><Relationship Id="rId5" Type="http://schemas.openxmlformats.org/officeDocument/2006/relationships/hyperlink" Target="http://tvescola.mec.gov.br/" TargetMode="External"/><Relationship Id="rId15" Type="http://schemas.openxmlformats.org/officeDocument/2006/relationships/hyperlink" Target="http://www.sbhmat.com.br/" TargetMode="External"/><Relationship Id="rId10" Type="http://schemas.openxmlformats.org/officeDocument/2006/relationships/hyperlink" Target="http://www.eciencia.usp.br/" TargetMode="External"/><Relationship Id="rId4" Type="http://schemas.openxmlformats.org/officeDocument/2006/relationships/hyperlink" Target="http://www.gente.eti.br/edumatec/index.php?option=com_content&amp;view=article&amp;id=9&amp;Itemid=12" TargetMode="External"/><Relationship Id="rId9" Type="http://schemas.openxmlformats.org/officeDocument/2006/relationships/hyperlink" Target="http://portal.mec.gov.br/index.php?option=com_content&amp;view=article&amp;id=12814&amp;Itemid=872" TargetMode="External"/><Relationship Id="rId14" Type="http://schemas.openxmlformats.org/officeDocument/2006/relationships/hyperlink" Target="http://www.somatematica.com.br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6"/>
          <p:cNvSpPr txBox="1">
            <a:spLocks noChangeArrowheads="1"/>
          </p:cNvSpPr>
          <p:nvPr/>
        </p:nvSpPr>
        <p:spPr bwMode="auto">
          <a:xfrm>
            <a:off x="0" y="4350583"/>
            <a:ext cx="9143999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 </a:t>
            </a:r>
            <a:r>
              <a:rPr lang="pt-BR" sz="36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Matemática e </a:t>
            </a: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suas </a:t>
            </a:r>
            <a:endParaRPr lang="pt-BR" sz="3600" b="1" dirty="0" smtClean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36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Tecnologias </a:t>
            </a: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- </a:t>
            </a:r>
            <a:r>
              <a:rPr lang="pt-BR" sz="36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Matemática</a:t>
            </a:r>
            <a:endParaRPr lang="pt-BR" sz="3600" b="1" dirty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rgbClr val="102766"/>
                </a:solidFill>
                <a:latin typeface="Calibri" pitchFamily="34" charset="0"/>
                <a:cs typeface="+mn-cs"/>
              </a:rPr>
              <a:t>Ensino Fundamental, </a:t>
            </a:r>
            <a:r>
              <a:rPr lang="pt-BR" sz="2000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6º Ano</a:t>
            </a:r>
            <a:endParaRPr lang="pt-BR" sz="2000" dirty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Contagem de possibilidades: </a:t>
            </a:r>
            <a:endParaRPr lang="pt-BR" sz="2400" b="1" dirty="0" smtClean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4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princípio </a:t>
            </a:r>
            <a:r>
              <a:rPr lang="pt-BR" sz="24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multiplicativo - conceitos iniciais</a:t>
            </a:r>
          </a:p>
        </p:txBody>
      </p:sp>
    </p:spTree>
    <p:extLst>
      <p:ext uri="{BB962C8B-B14F-4D97-AF65-F5344CB8AC3E}">
        <p14:creationId xmlns="" xmlns:p14="http://schemas.microsoft.com/office/powerpoint/2010/main" val="3512262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179388" y="1700213"/>
            <a:ext cx="8424862" cy="438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pt-BR" sz="2300" dirty="0">
                <a:solidFill>
                  <a:srgbClr val="002060"/>
                </a:solidFill>
              </a:rPr>
              <a:t>Elba tem 3 saias e 4 blusas. Ela decidiu que vai se vestir de forma diferente todos os dias, até esgotar todas as opções de saias e blusas de que dispõem.</a:t>
            </a:r>
          </a:p>
          <a:p>
            <a:pPr algn="just">
              <a:lnSpc>
                <a:spcPct val="150000"/>
              </a:lnSpc>
              <a:defRPr/>
            </a:pPr>
            <a:r>
              <a:rPr lang="pt-BR" sz="2300" dirty="0">
                <a:solidFill>
                  <a:srgbClr val="002060"/>
                </a:solidFill>
              </a:rPr>
              <a:t>Indique a afirmação verdadeira: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dirty="0"/>
              <a:t>Ela pode se vestir durante duas semanas, sem repetir a mesma combinação;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dirty="0"/>
              <a:t>As combinações são insuficientes para ela se vestir durante uma semana;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dirty="0"/>
              <a:t>Ela pode formar 7 combinações diferentes de saia e blusa;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dirty="0"/>
              <a:t>Ela pode formar 12 combinações diferentes de saia e blusa</a:t>
            </a:r>
            <a:r>
              <a:rPr lang="pt-BR" dirty="0" smtClean="0"/>
              <a:t>.</a:t>
            </a:r>
            <a:endParaRPr lang="pt-BR" sz="2200" dirty="0">
              <a:solidFill>
                <a:srgbClr val="002060"/>
              </a:solidFill>
            </a:endParaRPr>
          </a:p>
        </p:txBody>
      </p:sp>
      <p:sp>
        <p:nvSpPr>
          <p:cNvPr id="4505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 sz="1400">
                <a:solidFill>
                  <a:schemeClr val="bg1"/>
                </a:solidFill>
                <a:latin typeface="Calibri" pitchFamily="34" charset="0"/>
              </a:rPr>
              <a:t>CONTAGEM DE POSSIBILIDADES: princípio multiplicativo – conceitos iniciais</a:t>
            </a:r>
          </a:p>
        </p:txBody>
      </p:sp>
      <p:sp>
        <p:nvSpPr>
          <p:cNvPr id="8" name="Retângulo 7"/>
          <p:cNvSpPr/>
          <p:nvPr/>
        </p:nvSpPr>
        <p:spPr>
          <a:xfrm>
            <a:off x="323528" y="980728"/>
            <a:ext cx="842493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lgerian"/>
              </a:rPr>
              <a:t>COMBINANDO ROUPAS</a:t>
            </a: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6804025" y="6021388"/>
            <a:ext cx="21605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rgbClr val="00B050"/>
                </a:solidFill>
              </a:rPr>
              <a:t>Resposta</a:t>
            </a:r>
          </a:p>
          <a:p>
            <a:r>
              <a:rPr lang="pt-BR">
                <a:solidFill>
                  <a:srgbClr val="00B050"/>
                </a:solidFill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CaixaDeTexto 8"/>
          <p:cNvSpPr txBox="1">
            <a:spLocks noChangeArrowheads="1"/>
          </p:cNvSpPr>
          <p:nvPr/>
        </p:nvSpPr>
        <p:spPr bwMode="auto">
          <a:xfrm>
            <a:off x="250825" y="1916113"/>
            <a:ext cx="8642350" cy="2239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Com  as cores verde, amarelo e vermelho, quantos semáforos diferentes poderíamos </a:t>
            </a:r>
            <a:r>
              <a:rPr lang="pt-BR" sz="2400" dirty="0" smtClean="0"/>
              <a:t>ter (sem </a:t>
            </a:r>
            <a:r>
              <a:rPr lang="pt-BR" sz="2400" dirty="0"/>
              <a:t>repetir </a:t>
            </a:r>
            <a:r>
              <a:rPr lang="pt-BR" sz="2400" dirty="0" smtClean="0"/>
              <a:t>cores) </a:t>
            </a:r>
            <a:r>
              <a:rPr lang="pt-BR" sz="2400" dirty="0"/>
              <a:t>num mesmo semáforo e considerando que elas possam aparecer em qualquer posição</a:t>
            </a:r>
            <a:r>
              <a:rPr lang="pt-BR" sz="2400" dirty="0" smtClean="0"/>
              <a:t>?</a:t>
            </a:r>
            <a:endParaRPr lang="pt-BR" sz="2200" dirty="0">
              <a:solidFill>
                <a:srgbClr val="002060"/>
              </a:solidFill>
            </a:endParaRPr>
          </a:p>
        </p:txBody>
      </p:sp>
      <p:sp>
        <p:nvSpPr>
          <p:cNvPr id="47106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 sz="1400">
                <a:solidFill>
                  <a:schemeClr val="bg1"/>
                </a:solidFill>
                <a:latin typeface="Calibri" pitchFamily="34" charset="0"/>
              </a:rPr>
              <a:t>CONTAGEM DE POSSIBILIDADES: princípio multiplicativo – conceitos iniciais</a:t>
            </a:r>
          </a:p>
        </p:txBody>
      </p:sp>
      <p:sp>
        <p:nvSpPr>
          <p:cNvPr id="8" name="Retângulo 7"/>
          <p:cNvSpPr/>
          <p:nvPr/>
        </p:nvSpPr>
        <p:spPr>
          <a:xfrm>
            <a:off x="323528" y="980728"/>
            <a:ext cx="842493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lgerian"/>
              </a:rPr>
              <a:t> O SEMÁFORO</a:t>
            </a: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6804025" y="6021388"/>
            <a:ext cx="21605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rgbClr val="00B050"/>
                </a:solidFill>
              </a:rPr>
              <a:t>Resposta</a:t>
            </a:r>
          </a:p>
          <a:p>
            <a:r>
              <a:rPr lang="pt-BR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6" name="Quadro 5"/>
          <p:cNvSpPr/>
          <p:nvPr/>
        </p:nvSpPr>
        <p:spPr>
          <a:xfrm>
            <a:off x="4572000" y="3645024"/>
            <a:ext cx="1008112" cy="2808312"/>
          </a:xfrm>
          <a:prstGeom prst="fram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43438" y="3716338"/>
            <a:ext cx="865187" cy="26654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4860032" y="3789040"/>
            <a:ext cx="504056" cy="57606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4860032" y="5589240"/>
            <a:ext cx="504056" cy="576064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4860032" y="4725144"/>
            <a:ext cx="504056" cy="576064"/>
          </a:xfrm>
          <a:prstGeom prst="ellipse">
            <a:avLst/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CaixaDeTexto 8"/>
          <p:cNvSpPr txBox="1">
            <a:spLocks noChangeArrowheads="1"/>
          </p:cNvSpPr>
          <p:nvPr/>
        </p:nvSpPr>
        <p:spPr bwMode="auto">
          <a:xfrm>
            <a:off x="1475296" y="1842780"/>
            <a:ext cx="61214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/>
              <a:t>(CENTURION, JALUBO, LELLIS, 2007) Para ir </a:t>
            </a:r>
            <a:r>
              <a:rPr lang="pt-BR" sz="2000" dirty="0" smtClean="0"/>
              <a:t>à </a:t>
            </a:r>
            <a:r>
              <a:rPr lang="pt-BR" sz="2000" dirty="0"/>
              <a:t>cidade, dona </a:t>
            </a:r>
            <a:r>
              <a:rPr lang="pt-BR" sz="2000" dirty="0" smtClean="0"/>
              <a:t>Luísa </a:t>
            </a:r>
            <a:r>
              <a:rPr lang="pt-BR" sz="2000" dirty="0"/>
              <a:t>sempre passa na casa de Lilica.</a:t>
            </a:r>
          </a:p>
          <a:p>
            <a:pPr algn="just">
              <a:lnSpc>
                <a:spcPct val="150000"/>
              </a:lnSpc>
            </a:pPr>
            <a:r>
              <a:rPr lang="pt-BR" sz="2000" dirty="0"/>
              <a:t>Ela pode ir por vários caminhos para a cidade. Um deles é pegar a estrada </a:t>
            </a:r>
            <a:r>
              <a:rPr lang="pt-BR" sz="2000" dirty="0">
                <a:solidFill>
                  <a:srgbClr val="00B0F0"/>
                </a:solidFill>
              </a:rPr>
              <a:t>a</a:t>
            </a:r>
            <a:r>
              <a:rPr lang="pt-BR" sz="2000" dirty="0"/>
              <a:t> e depois </a:t>
            </a:r>
            <a:r>
              <a:rPr lang="pt-BR" sz="2000" dirty="0">
                <a:solidFill>
                  <a:srgbClr val="00B0F0"/>
                </a:solidFill>
              </a:rPr>
              <a:t>1</a:t>
            </a:r>
            <a:r>
              <a:rPr lang="pt-BR" sz="2000" dirty="0"/>
              <a:t> (caminho </a:t>
            </a:r>
            <a:r>
              <a:rPr lang="pt-BR" sz="2000" dirty="0">
                <a:solidFill>
                  <a:srgbClr val="00B0F0"/>
                </a:solidFill>
              </a:rPr>
              <a:t>a1</a:t>
            </a:r>
            <a:r>
              <a:rPr lang="pt-BR" sz="2000" dirty="0"/>
              <a:t>); o outro é percorrer </a:t>
            </a:r>
            <a:r>
              <a:rPr lang="pt-BR" sz="2000" dirty="0">
                <a:solidFill>
                  <a:srgbClr val="00B0F0"/>
                </a:solidFill>
              </a:rPr>
              <a:t>b</a:t>
            </a:r>
            <a:r>
              <a:rPr lang="pt-BR" sz="2000" dirty="0"/>
              <a:t> e depois </a:t>
            </a:r>
            <a:r>
              <a:rPr lang="pt-BR" sz="2000" dirty="0">
                <a:solidFill>
                  <a:srgbClr val="00B0F0"/>
                </a:solidFill>
              </a:rPr>
              <a:t>1</a:t>
            </a:r>
            <a:r>
              <a:rPr lang="pt-BR" sz="2000" dirty="0"/>
              <a:t> (caminho </a:t>
            </a:r>
            <a:r>
              <a:rPr lang="pt-BR" sz="2000" dirty="0">
                <a:solidFill>
                  <a:srgbClr val="00B0F0"/>
                </a:solidFill>
              </a:rPr>
              <a:t>b1</a:t>
            </a:r>
            <a:r>
              <a:rPr lang="pt-BR" sz="2000" dirty="0"/>
              <a:t>) etc.</a:t>
            </a:r>
            <a:endParaRPr lang="pt-BR" sz="2200" dirty="0">
              <a:solidFill>
                <a:srgbClr val="002060"/>
              </a:solidFill>
            </a:endParaRPr>
          </a:p>
        </p:txBody>
      </p:sp>
      <p:sp>
        <p:nvSpPr>
          <p:cNvPr id="49154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 sz="1400">
                <a:solidFill>
                  <a:schemeClr val="bg1"/>
                </a:solidFill>
                <a:latin typeface="Calibri" pitchFamily="34" charset="0"/>
              </a:rPr>
              <a:t>CONTAGEM DE POSSIBILIDADES: princípio multiplicativo – conceitos iniciais</a:t>
            </a:r>
          </a:p>
        </p:txBody>
      </p:sp>
      <p:sp>
        <p:nvSpPr>
          <p:cNvPr id="8" name="Retângulo 7"/>
          <p:cNvSpPr/>
          <p:nvPr/>
        </p:nvSpPr>
        <p:spPr>
          <a:xfrm>
            <a:off x="323528" y="980728"/>
            <a:ext cx="842493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lgerian"/>
              </a:rPr>
              <a:t> PARA IR À CIDADE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395288" y="4652963"/>
            <a:ext cx="8424862" cy="1584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lnSpc>
                <a:spcPct val="150000"/>
              </a:lnSpc>
              <a:defRPr/>
            </a:pPr>
            <a:r>
              <a:rPr lang="pt-BR" sz="17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a)  Indique todos os caminhos da casa da dona Luísa à cidade que passam por a;</a:t>
            </a:r>
          </a:p>
          <a:p>
            <a:pPr algn="just">
              <a:lnSpc>
                <a:spcPct val="150000"/>
              </a:lnSpc>
              <a:defRPr/>
            </a:pPr>
            <a:r>
              <a:rPr lang="pt-BR" sz="17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b) Indique todos os caminhos da casa da dona Luísa à cidade que passam por b; </a:t>
            </a:r>
          </a:p>
          <a:p>
            <a:pPr algn="just">
              <a:lnSpc>
                <a:spcPct val="150000"/>
              </a:lnSpc>
              <a:defRPr/>
            </a:pPr>
            <a:r>
              <a:rPr lang="pt-BR" sz="17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c)  Quantos são os caminhos da casa da dona Luísa à cidade?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CaixaDeTexto 8"/>
          <p:cNvSpPr txBox="1">
            <a:spLocks noChangeArrowheads="1"/>
          </p:cNvSpPr>
          <p:nvPr/>
        </p:nvSpPr>
        <p:spPr bwMode="auto">
          <a:xfrm>
            <a:off x="250825" y="1916113"/>
            <a:ext cx="864235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Existem 3 estradas que ligam Petrolina a </a:t>
            </a:r>
            <a:r>
              <a:rPr lang="pt-BR" sz="2400" dirty="0" err="1"/>
              <a:t>Orocó</a:t>
            </a:r>
            <a:r>
              <a:rPr lang="pt-BR" sz="2400" dirty="0"/>
              <a:t> e duas que ligam </a:t>
            </a:r>
            <a:r>
              <a:rPr lang="pt-BR" sz="2400" dirty="0" err="1"/>
              <a:t>Orocó</a:t>
            </a:r>
            <a:r>
              <a:rPr lang="pt-BR" sz="2400" dirty="0"/>
              <a:t> a Salgueiro. De quantas maneiras </a:t>
            </a:r>
            <a:r>
              <a:rPr lang="pt-BR" sz="2400" dirty="0" smtClean="0"/>
              <a:t>diferentes </a:t>
            </a:r>
            <a:r>
              <a:rPr lang="pt-BR" sz="2400" dirty="0"/>
              <a:t>Mateus pode ir de Petrolina a Salgueiro, passando por </a:t>
            </a:r>
            <a:r>
              <a:rPr lang="pt-BR" sz="2400" dirty="0" err="1"/>
              <a:t>Orocó</a:t>
            </a:r>
            <a:r>
              <a:rPr lang="pt-BR" sz="2400" dirty="0"/>
              <a:t>? </a:t>
            </a:r>
            <a:endParaRPr lang="pt-BR" sz="2200" dirty="0">
              <a:solidFill>
                <a:srgbClr val="002060"/>
              </a:solidFill>
            </a:endParaRPr>
          </a:p>
        </p:txBody>
      </p:sp>
      <p:sp>
        <p:nvSpPr>
          <p:cNvPr id="51202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 sz="1400">
                <a:solidFill>
                  <a:schemeClr val="bg1"/>
                </a:solidFill>
                <a:latin typeface="Calibri" pitchFamily="34" charset="0"/>
              </a:rPr>
              <a:t>CONTAGEM DE POSSIBILIDADES: princípio multiplicativo – conceitos iniciais</a:t>
            </a:r>
          </a:p>
        </p:txBody>
      </p:sp>
      <p:sp>
        <p:nvSpPr>
          <p:cNvPr id="8" name="Retângulo 7"/>
          <p:cNvSpPr/>
          <p:nvPr/>
        </p:nvSpPr>
        <p:spPr>
          <a:xfrm>
            <a:off x="323528" y="1124744"/>
            <a:ext cx="842493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lgerian"/>
              </a:rPr>
              <a:t> </a:t>
            </a:r>
            <a:r>
              <a:rPr lang="pt-BR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lgerian"/>
              </a:rPr>
              <a:t>DE PETROLINA PARA SALGUEIRO</a:t>
            </a: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6804025" y="6021388"/>
            <a:ext cx="21605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rgbClr val="00B050"/>
                </a:solidFill>
              </a:rPr>
              <a:t>Resposta</a:t>
            </a:r>
          </a:p>
          <a:p>
            <a:r>
              <a:rPr lang="pt-BR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611188" y="4797425"/>
            <a:ext cx="1657350" cy="7191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PETROLINA-PE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3779838" y="4797425"/>
            <a:ext cx="1655762" cy="7191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OROCÓ-PE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6875463" y="4868863"/>
            <a:ext cx="1657350" cy="7207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SALGUEIRO-PE</a:t>
            </a:r>
          </a:p>
        </p:txBody>
      </p:sp>
      <p:sp>
        <p:nvSpPr>
          <p:cNvPr id="17" name="Seta circular 16"/>
          <p:cNvSpPr/>
          <p:nvPr/>
        </p:nvSpPr>
        <p:spPr>
          <a:xfrm>
            <a:off x="2339975" y="4652963"/>
            <a:ext cx="1439863" cy="431800"/>
          </a:xfrm>
          <a:prstGeom prst="circular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Seta circular 17"/>
          <p:cNvSpPr/>
          <p:nvPr/>
        </p:nvSpPr>
        <p:spPr>
          <a:xfrm>
            <a:off x="2339975" y="5084763"/>
            <a:ext cx="1439863" cy="288925"/>
          </a:xfrm>
          <a:prstGeom prst="circular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Seta circular 18"/>
          <p:cNvSpPr/>
          <p:nvPr/>
        </p:nvSpPr>
        <p:spPr>
          <a:xfrm flipV="1">
            <a:off x="2339975" y="5300663"/>
            <a:ext cx="1439863" cy="360362"/>
          </a:xfrm>
          <a:prstGeom prst="circular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Seta circular 19"/>
          <p:cNvSpPr/>
          <p:nvPr/>
        </p:nvSpPr>
        <p:spPr>
          <a:xfrm>
            <a:off x="5435600" y="4652963"/>
            <a:ext cx="1439863" cy="431800"/>
          </a:xfrm>
          <a:prstGeom prst="circular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1" name="Seta circular 20"/>
          <p:cNvSpPr/>
          <p:nvPr/>
        </p:nvSpPr>
        <p:spPr>
          <a:xfrm flipV="1">
            <a:off x="5435600" y="5300663"/>
            <a:ext cx="1439863" cy="360362"/>
          </a:xfrm>
          <a:prstGeom prst="circular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CaixaDeTexto 8"/>
          <p:cNvSpPr txBox="1">
            <a:spLocks noChangeArrowheads="1"/>
          </p:cNvSpPr>
          <p:nvPr/>
        </p:nvSpPr>
        <p:spPr bwMode="auto">
          <a:xfrm>
            <a:off x="179388" y="1700213"/>
            <a:ext cx="8713787" cy="1619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300" dirty="0" err="1">
                <a:solidFill>
                  <a:srgbClr val="002060"/>
                </a:solidFill>
              </a:rPr>
              <a:t>Kaio</a:t>
            </a:r>
            <a:r>
              <a:rPr lang="pt-BR" sz="2300" dirty="0">
                <a:solidFill>
                  <a:srgbClr val="002060"/>
                </a:solidFill>
              </a:rPr>
              <a:t> tem 3 calças (azul, branca, cinza) e 4 camisas (marrom, preta, rosa e vermelha). Quantas e quais são as </a:t>
            </a:r>
            <a:r>
              <a:rPr lang="pt-BR" sz="2300" dirty="0" smtClean="0">
                <a:solidFill>
                  <a:srgbClr val="002060"/>
                </a:solidFill>
              </a:rPr>
              <a:t>combinações que </a:t>
            </a:r>
            <a:r>
              <a:rPr lang="pt-BR" sz="2300" dirty="0">
                <a:solidFill>
                  <a:srgbClr val="002060"/>
                </a:solidFill>
              </a:rPr>
              <a:t>ele pode fazer sempre usando uma calça e uma camisa</a:t>
            </a:r>
            <a:r>
              <a:rPr lang="pt-BR" sz="2300" dirty="0" smtClean="0">
                <a:solidFill>
                  <a:srgbClr val="002060"/>
                </a:solidFill>
              </a:rPr>
              <a:t>?</a:t>
            </a:r>
            <a:endParaRPr lang="pt-BR" sz="2200" dirty="0">
              <a:solidFill>
                <a:srgbClr val="002060"/>
              </a:solidFill>
            </a:endParaRPr>
          </a:p>
        </p:txBody>
      </p:sp>
      <p:sp>
        <p:nvSpPr>
          <p:cNvPr id="53250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 sz="1400">
                <a:solidFill>
                  <a:schemeClr val="bg1"/>
                </a:solidFill>
                <a:latin typeface="Calibri" pitchFamily="34" charset="0"/>
              </a:rPr>
              <a:t>CONTAGEM DE POSSIBILIDADES: princípio multiplicativo – conceitos iniciais</a:t>
            </a:r>
          </a:p>
        </p:txBody>
      </p:sp>
      <p:sp>
        <p:nvSpPr>
          <p:cNvPr id="8" name="Retângulo 7"/>
          <p:cNvSpPr/>
          <p:nvPr/>
        </p:nvSpPr>
        <p:spPr>
          <a:xfrm>
            <a:off x="323528" y="980728"/>
            <a:ext cx="842493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lgerian"/>
              </a:rPr>
              <a:t>PREENCHENDO TABELA 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68313" y="3429000"/>
          <a:ext cx="8208910" cy="295232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41782"/>
                <a:gridCol w="1641782"/>
                <a:gridCol w="1641782"/>
                <a:gridCol w="1641782"/>
                <a:gridCol w="1641782"/>
              </a:tblGrid>
              <a:tr h="738082"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Camisa</a:t>
                      </a:r>
                    </a:p>
                    <a:p>
                      <a:r>
                        <a:rPr lang="pt-BR" dirty="0" smtClean="0"/>
                        <a:t>Calça</a:t>
                      </a:r>
                      <a:endParaRPr lang="pt-B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pt-BR" b="0" dirty="0" smtClean="0">
                          <a:solidFill>
                            <a:srgbClr val="002060"/>
                          </a:solidFill>
                        </a:rPr>
                        <a:t>MARROM(M)</a:t>
                      </a:r>
                      <a:endParaRPr lang="pt-BR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0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pt-BR" b="0" dirty="0" smtClean="0">
                          <a:solidFill>
                            <a:srgbClr val="002060"/>
                          </a:solidFill>
                        </a:rPr>
                        <a:t>PRETA(P)</a:t>
                      </a:r>
                      <a:endParaRPr lang="pt-BR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0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pt-BR" b="0" dirty="0" smtClean="0">
                          <a:solidFill>
                            <a:srgbClr val="002060"/>
                          </a:solidFill>
                        </a:rPr>
                        <a:t>ROSA(R)</a:t>
                      </a:r>
                      <a:endParaRPr lang="pt-BR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0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pt-BR" b="0" dirty="0" smtClean="0">
                          <a:solidFill>
                            <a:srgbClr val="002060"/>
                          </a:solidFill>
                        </a:rPr>
                        <a:t>VERMELHA(V)</a:t>
                      </a:r>
                      <a:endParaRPr lang="pt-BR" b="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738082">
                <a:tc>
                  <a:txBody>
                    <a:bodyPr/>
                    <a:lstStyle/>
                    <a:p>
                      <a:pPr algn="l"/>
                      <a:endParaRPr lang="pt-BR" dirty="0" smtClean="0">
                        <a:solidFill>
                          <a:srgbClr val="002060"/>
                        </a:solidFill>
                      </a:endParaRPr>
                    </a:p>
                    <a:p>
                      <a:pPr algn="l"/>
                      <a:r>
                        <a:rPr lang="pt-BR" dirty="0" smtClean="0">
                          <a:solidFill>
                            <a:srgbClr val="002060"/>
                          </a:solidFill>
                        </a:rPr>
                        <a:t>AZUL (A)</a:t>
                      </a:r>
                      <a:endParaRPr lang="pt-BR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738082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>
                          <a:solidFill>
                            <a:srgbClr val="002060"/>
                          </a:solidFill>
                        </a:rPr>
                        <a:t>BRANCA (B)</a:t>
                      </a:r>
                      <a:endParaRPr lang="pt-BR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738082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>
                          <a:solidFill>
                            <a:srgbClr val="002060"/>
                          </a:solidFill>
                        </a:rPr>
                        <a:t>CINZA(C)</a:t>
                      </a:r>
                      <a:endParaRPr lang="pt-BR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179388" y="1557338"/>
            <a:ext cx="8496300" cy="142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solidFill>
                  <a:srgbClr val="002060"/>
                </a:solidFill>
              </a:rPr>
              <a:t>Em um baile há 3 rapazes (Antônio, Beto, </a:t>
            </a:r>
            <a:r>
              <a:rPr lang="pt-BR" sz="2000" dirty="0" err="1">
                <a:solidFill>
                  <a:srgbClr val="002060"/>
                </a:solidFill>
              </a:rPr>
              <a:t>Cido</a:t>
            </a:r>
            <a:r>
              <a:rPr lang="pt-BR" sz="2000" dirty="0">
                <a:solidFill>
                  <a:srgbClr val="002060"/>
                </a:solidFill>
              </a:rPr>
              <a:t>) e 5 moças (Duda, Elba, Fátima, Gabriela, </a:t>
            </a:r>
            <a:r>
              <a:rPr lang="pt-BR" sz="2000" dirty="0" err="1">
                <a:solidFill>
                  <a:srgbClr val="002060"/>
                </a:solidFill>
              </a:rPr>
              <a:t>Hermina</a:t>
            </a:r>
            <a:r>
              <a:rPr lang="pt-BR" sz="2000" dirty="0">
                <a:solidFill>
                  <a:srgbClr val="002060"/>
                </a:solidFill>
              </a:rPr>
              <a:t>). Deseja-se formar casais de sexos opostos, quantos e quais casais podem ser formados?  </a:t>
            </a:r>
            <a:endParaRPr lang="pt-BR" sz="2200" dirty="0">
              <a:solidFill>
                <a:srgbClr val="002060"/>
              </a:solidFill>
            </a:endParaRPr>
          </a:p>
        </p:txBody>
      </p:sp>
      <p:sp>
        <p:nvSpPr>
          <p:cNvPr id="5529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 sz="1400">
                <a:solidFill>
                  <a:schemeClr val="bg1"/>
                </a:solidFill>
                <a:latin typeface="Calibri" pitchFamily="34" charset="0"/>
              </a:rPr>
              <a:t>CONTAGEM DE POSSIBILIDADES: princípio multiplicativo – conceitos iniciais</a:t>
            </a:r>
          </a:p>
        </p:txBody>
      </p:sp>
      <p:sp>
        <p:nvSpPr>
          <p:cNvPr id="8" name="Retângulo 7"/>
          <p:cNvSpPr/>
          <p:nvPr/>
        </p:nvSpPr>
        <p:spPr>
          <a:xfrm>
            <a:off x="323528" y="908720"/>
            <a:ext cx="842493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lgerian"/>
              </a:rPr>
              <a:t>O BAILE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323850" y="3068638"/>
          <a:ext cx="8424938" cy="331236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789793"/>
                <a:gridCol w="1327029"/>
                <a:gridCol w="1327029"/>
                <a:gridCol w="1327029"/>
                <a:gridCol w="1327029"/>
                <a:gridCol w="1327029"/>
              </a:tblGrid>
              <a:tr h="935789"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  Moças</a:t>
                      </a:r>
                    </a:p>
                    <a:p>
                      <a:endParaRPr lang="pt-BR" dirty="0" smtClean="0"/>
                    </a:p>
                    <a:p>
                      <a:r>
                        <a:rPr lang="pt-BR" dirty="0" smtClean="0"/>
                        <a:t>Rapazes</a:t>
                      </a:r>
                      <a:endParaRPr lang="pt-BR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DUDA</a:t>
                      </a:r>
                    </a:p>
                    <a:p>
                      <a:pPr algn="ctr"/>
                      <a:r>
                        <a:rPr lang="pt-BR" dirty="0" smtClean="0"/>
                        <a:t>D</a:t>
                      </a:r>
                      <a:endParaRPr lang="pt-BR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ELBA</a:t>
                      </a:r>
                    </a:p>
                    <a:p>
                      <a:pPr algn="ctr"/>
                      <a:r>
                        <a:rPr lang="pt-BR" dirty="0" smtClean="0"/>
                        <a:t>E</a:t>
                      </a:r>
                      <a:endParaRPr lang="pt-BR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FÁTIMA</a:t>
                      </a:r>
                    </a:p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GABRIELA</a:t>
                      </a:r>
                    </a:p>
                    <a:p>
                      <a:pPr algn="ctr"/>
                      <a:r>
                        <a:rPr lang="pt-BR" dirty="0" smtClean="0"/>
                        <a:t>G</a:t>
                      </a:r>
                      <a:endParaRPr lang="pt-BR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HERMINA</a:t>
                      </a:r>
                    </a:p>
                    <a:p>
                      <a:pPr algn="ctr"/>
                      <a:r>
                        <a:rPr lang="pt-BR" dirty="0" smtClean="0"/>
                        <a:t>H</a:t>
                      </a:r>
                      <a:endParaRPr lang="pt-BR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792193">
                <a:tc>
                  <a:txBody>
                    <a:bodyPr/>
                    <a:lstStyle/>
                    <a:p>
                      <a:pPr algn="l"/>
                      <a:endParaRPr lang="pt-BR" dirty="0" smtClean="0"/>
                    </a:p>
                    <a:p>
                      <a:pPr algn="l"/>
                      <a:r>
                        <a:rPr lang="pt-BR" dirty="0" smtClean="0"/>
                        <a:t>ANTÔNIO (A)</a:t>
                      </a:r>
                      <a:endParaRPr lang="pt-BR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792193">
                <a:tc>
                  <a:txBody>
                    <a:bodyPr/>
                    <a:lstStyle/>
                    <a:p>
                      <a:pPr algn="l"/>
                      <a:endParaRPr lang="pt-BR" dirty="0" smtClean="0"/>
                    </a:p>
                    <a:p>
                      <a:pPr algn="l"/>
                      <a:r>
                        <a:rPr lang="pt-BR" dirty="0" smtClean="0"/>
                        <a:t>BETO (B)</a:t>
                      </a:r>
                      <a:endParaRPr lang="pt-BR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792193">
                <a:tc>
                  <a:txBody>
                    <a:bodyPr/>
                    <a:lstStyle/>
                    <a:p>
                      <a:pPr algn="l"/>
                      <a:endParaRPr lang="pt-BR" dirty="0" smtClean="0"/>
                    </a:p>
                    <a:p>
                      <a:pPr algn="l"/>
                      <a:r>
                        <a:rPr lang="pt-BR" dirty="0" smtClean="0"/>
                        <a:t>CIDO(C)</a:t>
                      </a:r>
                      <a:endParaRPr lang="pt-BR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CaixaDeTexto 8"/>
          <p:cNvSpPr txBox="1">
            <a:spLocks noChangeArrowheads="1"/>
          </p:cNvSpPr>
          <p:nvPr/>
        </p:nvSpPr>
        <p:spPr bwMode="auto">
          <a:xfrm>
            <a:off x="2843213" y="2060575"/>
            <a:ext cx="5761037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solidFill>
                  <a:srgbClr val="002060"/>
                </a:solidFill>
              </a:rPr>
              <a:t>Amanda, Cláudio e Vítor participaram de uma Olimpíada de Matemática na Escola Antônio Padilha. O diagrama seguinte é para mostrar uma forma de calcular o número de maneiras possíveis de premiar o campeão e o vice-campeão da olimpíada. Complete a ilustração. </a:t>
            </a:r>
          </a:p>
        </p:txBody>
      </p:sp>
      <p:sp>
        <p:nvSpPr>
          <p:cNvPr id="57346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 sz="1400">
                <a:solidFill>
                  <a:schemeClr val="bg1"/>
                </a:solidFill>
                <a:latin typeface="Calibri" pitchFamily="34" charset="0"/>
              </a:rPr>
              <a:t>CONTAGEM DE POSSIBILIDADES: princípio multiplicativo – conceitos iniciais</a:t>
            </a:r>
          </a:p>
        </p:txBody>
      </p:sp>
      <p:sp>
        <p:nvSpPr>
          <p:cNvPr id="8" name="Retângulo 7"/>
          <p:cNvSpPr/>
          <p:nvPr/>
        </p:nvSpPr>
        <p:spPr>
          <a:xfrm>
            <a:off x="323528" y="980728"/>
            <a:ext cx="842493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lgerian"/>
              </a:rPr>
              <a:t>PREENCHENDO DIAGRAMAS</a:t>
            </a:r>
          </a:p>
        </p:txBody>
      </p:sp>
      <p:pic>
        <p:nvPicPr>
          <p:cNvPr id="6" name="Picture 2" descr="http://upload.wikimedia.org/wikipedia/commons/2/2c/Certificado_OBMEP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61558" b="68557"/>
          <a:stretch/>
        </p:blipFill>
        <p:spPr bwMode="auto">
          <a:xfrm>
            <a:off x="350009" y="3068960"/>
            <a:ext cx="2343426" cy="14375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323528" y="4581128"/>
            <a:ext cx="2369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Imagem:</a:t>
            </a:r>
            <a:r>
              <a:rPr lang="pt-BR" sz="1000" dirty="0" err="1"/>
              <a:t>JeanCDS</a:t>
            </a:r>
            <a:r>
              <a:rPr lang="pt-BR" sz="1000" dirty="0"/>
              <a:t> / Certificado Olimpíada Brasileira de Matemática das Escolas Públicas / </a:t>
            </a:r>
            <a:r>
              <a:rPr lang="pt-BR" sz="1000" dirty="0" smtClean="0"/>
              <a:t>GNU </a:t>
            </a:r>
            <a:r>
              <a:rPr lang="pt-BR" sz="1000" dirty="0" err="1"/>
              <a:t>Free</a:t>
            </a:r>
            <a:r>
              <a:rPr lang="pt-BR" sz="1000" dirty="0"/>
              <a:t> </a:t>
            </a:r>
            <a:r>
              <a:rPr lang="pt-BR" sz="1000" dirty="0" err="1"/>
              <a:t>Documentation</a:t>
            </a:r>
            <a:r>
              <a:rPr lang="pt-BR" sz="1000" dirty="0"/>
              <a:t> </a:t>
            </a:r>
            <a:r>
              <a:rPr lang="pt-BR" sz="1000" dirty="0" err="1"/>
              <a:t>License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CaixaDeTexto 8"/>
          <p:cNvSpPr txBox="1">
            <a:spLocks noChangeArrowheads="1"/>
          </p:cNvSpPr>
          <p:nvPr/>
        </p:nvSpPr>
        <p:spPr bwMode="auto">
          <a:xfrm>
            <a:off x="179388" y="1700213"/>
            <a:ext cx="8713787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endParaRPr lang="pt-BR" sz="220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pt-BR" sz="220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pt-BR" sz="220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pt-BR" sz="220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pt-BR" sz="220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pt-BR" sz="220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pt-BR" sz="2200">
              <a:solidFill>
                <a:srgbClr val="002060"/>
              </a:solidFill>
            </a:endParaRPr>
          </a:p>
        </p:txBody>
      </p:sp>
      <p:sp>
        <p:nvSpPr>
          <p:cNvPr id="59394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 sz="1400">
                <a:solidFill>
                  <a:schemeClr val="bg1"/>
                </a:solidFill>
                <a:latin typeface="Calibri" pitchFamily="34" charset="0"/>
              </a:rPr>
              <a:t>CONTAGEM DE POSSIBILIDADES: princípio multiplicativo – conceitos iniciais</a:t>
            </a:r>
          </a:p>
        </p:txBody>
      </p:sp>
      <p:sp>
        <p:nvSpPr>
          <p:cNvPr id="8" name="Retângulo 7"/>
          <p:cNvSpPr/>
          <p:nvPr/>
        </p:nvSpPr>
        <p:spPr>
          <a:xfrm>
            <a:off x="323528" y="1052736"/>
            <a:ext cx="8424936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lgerian"/>
              </a:rPr>
              <a:t>RESOLVENDO O PROBLEMA COM DIAGRAMAS</a:t>
            </a:r>
          </a:p>
        </p:txBody>
      </p:sp>
      <p:sp>
        <p:nvSpPr>
          <p:cNvPr id="6" name="Retângulo 5"/>
          <p:cNvSpPr/>
          <p:nvPr/>
        </p:nvSpPr>
        <p:spPr>
          <a:xfrm>
            <a:off x="323850" y="1773238"/>
            <a:ext cx="8640763" cy="5762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pt-BR" dirty="0"/>
              <a:t>          CAMPEÃO                                   VICE-CAMPEÃO                            PREMIADOS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95288" y="2708275"/>
            <a:ext cx="2376487" cy="4333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395288" y="4221163"/>
            <a:ext cx="2376487" cy="431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395288" y="5732463"/>
            <a:ext cx="2376487" cy="4333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3276600" y="2420938"/>
            <a:ext cx="2374900" cy="431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3276600" y="3068638"/>
            <a:ext cx="2374900" cy="431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3276600" y="3789363"/>
            <a:ext cx="2374900" cy="431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3276600" y="4437063"/>
            <a:ext cx="2374900" cy="431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3276600" y="6021388"/>
            <a:ext cx="2374900" cy="431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3276600" y="5300663"/>
            <a:ext cx="2374900" cy="431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cxnSp>
        <p:nvCxnSpPr>
          <p:cNvPr id="20" name="Conector de seta reta 19"/>
          <p:cNvCxnSpPr>
            <a:stCxn id="10" idx="3"/>
            <a:endCxn id="13" idx="1"/>
          </p:cNvCxnSpPr>
          <p:nvPr/>
        </p:nvCxnSpPr>
        <p:spPr>
          <a:xfrm flipV="1">
            <a:off x="2771775" y="2636838"/>
            <a:ext cx="504825" cy="2873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0" idx="3"/>
            <a:endCxn id="14" idx="1"/>
          </p:cNvCxnSpPr>
          <p:nvPr/>
        </p:nvCxnSpPr>
        <p:spPr>
          <a:xfrm>
            <a:off x="2771775" y="2924175"/>
            <a:ext cx="504825" cy="3603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 flipV="1">
            <a:off x="2771775" y="4076700"/>
            <a:ext cx="504825" cy="2889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2771775" y="4365625"/>
            <a:ext cx="504825" cy="358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endCxn id="18" idx="1"/>
          </p:cNvCxnSpPr>
          <p:nvPr/>
        </p:nvCxnSpPr>
        <p:spPr>
          <a:xfrm flipV="1">
            <a:off x="2771775" y="5516563"/>
            <a:ext cx="504825" cy="4333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2771775" y="5949950"/>
            <a:ext cx="504825" cy="358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5940425" y="2420938"/>
            <a:ext cx="3024188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5940425" y="3068638"/>
            <a:ext cx="3024188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5940425" y="3789363"/>
            <a:ext cx="3024188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5940425" y="4437063"/>
            <a:ext cx="3024188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5940425" y="5300663"/>
            <a:ext cx="3024188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5940425" y="6021388"/>
            <a:ext cx="3024188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27" name="Conector de seta reta 26"/>
          <p:cNvCxnSpPr/>
          <p:nvPr/>
        </p:nvCxnSpPr>
        <p:spPr>
          <a:xfrm>
            <a:off x="5651500" y="2636838"/>
            <a:ext cx="36036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5651500" y="3284538"/>
            <a:ext cx="36036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5651500" y="4005263"/>
            <a:ext cx="36036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5651500" y="4652963"/>
            <a:ext cx="36036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>
            <a:off x="5651500" y="5516563"/>
            <a:ext cx="36036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5651500" y="6237288"/>
            <a:ext cx="36036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CaixaDeTexto 8"/>
          <p:cNvSpPr txBox="1">
            <a:spLocks noChangeArrowheads="1"/>
          </p:cNvSpPr>
          <p:nvPr/>
        </p:nvSpPr>
        <p:spPr bwMode="auto">
          <a:xfrm>
            <a:off x="323850" y="1773238"/>
            <a:ext cx="84963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>
                <a:solidFill>
                  <a:srgbClr val="002060"/>
                </a:solidFill>
              </a:rPr>
              <a:t>Thomaz gosta de brincar lançando moedas. Dessa vez, ele lançou, uma após a outra, duas moedas. Quais resultados ele pode obter no lançamento destas moedas? </a:t>
            </a:r>
          </a:p>
        </p:txBody>
      </p:sp>
      <p:sp>
        <p:nvSpPr>
          <p:cNvPr id="61442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 sz="1400">
                <a:solidFill>
                  <a:schemeClr val="bg1"/>
                </a:solidFill>
                <a:latin typeface="Calibri" pitchFamily="34" charset="0"/>
              </a:rPr>
              <a:t>CONTAGEM DE POSSIBILIDADES: princípio multiplicativo – conceitos iniciais</a:t>
            </a:r>
          </a:p>
        </p:txBody>
      </p:sp>
      <p:sp>
        <p:nvSpPr>
          <p:cNvPr id="8" name="Retângulo 7"/>
          <p:cNvSpPr/>
          <p:nvPr/>
        </p:nvSpPr>
        <p:spPr>
          <a:xfrm>
            <a:off x="395536" y="980728"/>
            <a:ext cx="842493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lgerian"/>
              </a:rPr>
              <a:t>LANÇANDO MOEDAS</a:t>
            </a:r>
          </a:p>
        </p:txBody>
      </p:sp>
      <p:sp>
        <p:nvSpPr>
          <p:cNvPr id="7" name="Retângulo 6"/>
          <p:cNvSpPr/>
          <p:nvPr/>
        </p:nvSpPr>
        <p:spPr>
          <a:xfrm>
            <a:off x="323850" y="3429000"/>
            <a:ext cx="8640763" cy="5762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pt-BR" dirty="0"/>
              <a:t>         1ª MOEDA                                     2ª MOEDA                                           RESULTADOS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95288" y="4365625"/>
            <a:ext cx="2376487" cy="431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395288" y="5876925"/>
            <a:ext cx="2376487" cy="431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3276600" y="4076700"/>
            <a:ext cx="2374900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3276600" y="4724400"/>
            <a:ext cx="2374900" cy="433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3276600" y="5445125"/>
            <a:ext cx="2374900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3276600" y="6092825"/>
            <a:ext cx="2374900" cy="43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cxnSp>
        <p:nvCxnSpPr>
          <p:cNvPr id="18" name="Conector de seta reta 17"/>
          <p:cNvCxnSpPr>
            <a:stCxn id="12" idx="3"/>
            <a:endCxn id="14" idx="1"/>
          </p:cNvCxnSpPr>
          <p:nvPr/>
        </p:nvCxnSpPr>
        <p:spPr>
          <a:xfrm flipV="1">
            <a:off x="2771775" y="4292600"/>
            <a:ext cx="504825" cy="2889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12" idx="3"/>
            <a:endCxn id="15" idx="1"/>
          </p:cNvCxnSpPr>
          <p:nvPr/>
        </p:nvCxnSpPr>
        <p:spPr>
          <a:xfrm>
            <a:off x="2771775" y="4581525"/>
            <a:ext cx="504825" cy="3603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V="1">
            <a:off x="2771775" y="5732463"/>
            <a:ext cx="504825" cy="2889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2771775" y="6021388"/>
            <a:ext cx="504825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5940425" y="4076700"/>
            <a:ext cx="3024188" cy="431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5940425" y="4724400"/>
            <a:ext cx="3024188" cy="433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5940425" y="5445125"/>
            <a:ext cx="3024188" cy="431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940425" y="6092825"/>
            <a:ext cx="3024188" cy="431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26" name="Conector de seta reta 25"/>
          <p:cNvCxnSpPr/>
          <p:nvPr/>
        </p:nvCxnSpPr>
        <p:spPr>
          <a:xfrm>
            <a:off x="5651500" y="4292600"/>
            <a:ext cx="36036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5651500" y="6308725"/>
            <a:ext cx="36036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5651500" y="4941888"/>
            <a:ext cx="36036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5651500" y="5661025"/>
            <a:ext cx="36036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395288" y="2060575"/>
            <a:ext cx="4896792" cy="3808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300" dirty="0">
                <a:solidFill>
                  <a:srgbClr val="002060"/>
                </a:solidFill>
              </a:rPr>
              <a:t>Seu João ainda gosta de enviar cartas para os seus amigos e familiares. Ele possui 10 envelopes de cores diferentes e 3 tipos de selos. De quais modos diferentes ele pode enviar uma </a:t>
            </a:r>
            <a:r>
              <a:rPr lang="pt-BR" sz="2300" dirty="0" smtClean="0">
                <a:solidFill>
                  <a:srgbClr val="002060"/>
                </a:solidFill>
              </a:rPr>
              <a:t>carta, </a:t>
            </a:r>
            <a:r>
              <a:rPr lang="pt-BR" sz="2300" dirty="0">
                <a:solidFill>
                  <a:srgbClr val="002060"/>
                </a:solidFill>
              </a:rPr>
              <a:t>utilizando 1 envelope e 1 selo? </a:t>
            </a:r>
            <a:endParaRPr lang="pt-BR" sz="2200" dirty="0">
              <a:solidFill>
                <a:srgbClr val="002060"/>
              </a:solidFill>
            </a:endParaRPr>
          </a:p>
        </p:txBody>
      </p:sp>
      <p:sp>
        <p:nvSpPr>
          <p:cNvPr id="63490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 sz="1400">
                <a:solidFill>
                  <a:schemeClr val="bg1"/>
                </a:solidFill>
                <a:latin typeface="Calibri" pitchFamily="34" charset="0"/>
              </a:rPr>
              <a:t>CONTAGEM DE POSSIBILIDADES: princípio multiplicativo – conceitos iniciais</a:t>
            </a:r>
          </a:p>
        </p:txBody>
      </p:sp>
      <p:sp>
        <p:nvSpPr>
          <p:cNvPr id="8" name="Retângulo 7"/>
          <p:cNvSpPr/>
          <p:nvPr/>
        </p:nvSpPr>
        <p:spPr>
          <a:xfrm>
            <a:off x="323528" y="1052736"/>
            <a:ext cx="842493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lgerian"/>
              </a:rPr>
              <a:t>QUEM AINDA MANDA CARTAS?</a:t>
            </a:r>
          </a:p>
        </p:txBody>
      </p:sp>
      <p:pic>
        <p:nvPicPr>
          <p:cNvPr id="7" name="Picture 2" descr="File:Coloured, textured craft card edi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2348880"/>
            <a:ext cx="3384376" cy="2952328"/>
          </a:xfrm>
          <a:prstGeom prst="rect">
            <a:avLst/>
          </a:prstGeom>
          <a:noFill/>
        </p:spPr>
      </p:pic>
      <p:sp>
        <p:nvSpPr>
          <p:cNvPr id="10" name="CaixaDeTexto 9"/>
          <p:cNvSpPr txBox="1"/>
          <p:nvPr/>
        </p:nvSpPr>
        <p:spPr>
          <a:xfrm>
            <a:off x="5508104" y="530120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Imagem: </a:t>
            </a:r>
            <a:r>
              <a:rPr lang="en-US" sz="1000" dirty="0" err="1" smtClean="0"/>
              <a:t>MichaelMaggs</a:t>
            </a:r>
            <a:r>
              <a:rPr lang="en-US" sz="1000" dirty="0" smtClean="0"/>
              <a:t> / Creative </a:t>
            </a:r>
            <a:r>
              <a:rPr lang="en-US" sz="1000" dirty="0"/>
              <a:t>Commons Attribution-Share Alike 3.0 </a:t>
            </a:r>
            <a:r>
              <a:rPr lang="en-US" sz="1000" dirty="0" err="1"/>
              <a:t>Unported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 sz="1400">
                <a:solidFill>
                  <a:schemeClr val="bg1"/>
                </a:solidFill>
                <a:latin typeface="Calibri" pitchFamily="34" charset="0"/>
              </a:rPr>
              <a:t>CONTAGEM DE POSSIBILIDADES: princípio multiplicativo – conceitos iniciais</a:t>
            </a:r>
          </a:p>
        </p:txBody>
      </p:sp>
      <p:sp>
        <p:nvSpPr>
          <p:cNvPr id="8" name="Retângulo 7"/>
          <p:cNvSpPr/>
          <p:nvPr/>
        </p:nvSpPr>
        <p:spPr>
          <a:xfrm>
            <a:off x="395536" y="1052736"/>
            <a:ext cx="8352928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lgerian"/>
              </a:rPr>
              <a:t>COM QUE ROUPA EU VOU?</a:t>
            </a:r>
          </a:p>
        </p:txBody>
      </p:sp>
      <p:sp>
        <p:nvSpPr>
          <p:cNvPr id="28676" name="CaixaDeTexto 8"/>
          <p:cNvSpPr txBox="1">
            <a:spLocks noChangeArrowheads="1"/>
          </p:cNvSpPr>
          <p:nvPr/>
        </p:nvSpPr>
        <p:spPr bwMode="auto">
          <a:xfrm>
            <a:off x="395536" y="1646989"/>
            <a:ext cx="8569325" cy="1703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(MORI e ONAGA, 2007- </a:t>
            </a:r>
            <a:r>
              <a:rPr lang="pt-BR" dirty="0" smtClean="0"/>
              <a:t>Adaptada) </a:t>
            </a:r>
            <a:r>
              <a:rPr lang="pt-BR" dirty="0"/>
              <a:t>Davi tem 3 camisas de cores diferentes: amarela, vermelha e azul. Ele tem também 2 calças de cores diferentes: azul e verde</a:t>
            </a:r>
            <a:r>
              <a:rPr lang="pt-BR" dirty="0" smtClean="0"/>
              <a:t>. Quantas </a:t>
            </a:r>
            <a:r>
              <a:rPr lang="pt-BR" dirty="0"/>
              <a:t>combinações diferentes ele pode fazer, escolhendo uma camisa e uma calça? </a:t>
            </a:r>
          </a:p>
        </p:txBody>
      </p:sp>
      <p:pic>
        <p:nvPicPr>
          <p:cNvPr id="6" name="Picture 2" descr="http://upload.wikimedia.org/wikipedia/commons/0/08/Wardrobe_%28165%2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7802" t="14194"/>
          <a:stretch/>
        </p:blipFill>
        <p:spPr bwMode="auto">
          <a:xfrm>
            <a:off x="5022205" y="3350019"/>
            <a:ext cx="1690389" cy="31093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File:MM Smile Da 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922" y="3350019"/>
            <a:ext cx="2055572" cy="31093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 rot="16200000">
            <a:off x="5379233" y="4700340"/>
            <a:ext cx="3100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Imagem : (a) Auréola / </a:t>
            </a:r>
            <a:r>
              <a:rPr lang="pt-BR" sz="1000" dirty="0" err="1"/>
              <a:t>Public</a:t>
            </a:r>
            <a:r>
              <a:rPr lang="pt-BR" sz="1000" dirty="0"/>
              <a:t> Domain; (b) James Cambridge / </a:t>
            </a:r>
            <a:r>
              <a:rPr lang="pt-BR" sz="1000" dirty="0" err="1"/>
              <a:t>Public</a:t>
            </a:r>
            <a:r>
              <a:rPr lang="pt-BR" sz="1000" dirty="0"/>
              <a:t> 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395288" y="1916113"/>
            <a:ext cx="8424862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/>
              <a:t>Douglas tem 9 camisas e 11 calças compridas. Então, ele pode vestir-se de:</a:t>
            </a:r>
            <a:endParaRPr lang="pt-BR" sz="2400">
              <a:solidFill>
                <a:srgbClr val="0070C0"/>
              </a:solidFill>
            </a:endParaRPr>
          </a:p>
          <a:p>
            <a:pPr marL="0" lvl="1" algn="just">
              <a:lnSpc>
                <a:spcPct val="150000"/>
              </a:lnSpc>
              <a:buFont typeface="Calibri" pitchFamily="34" charset="0"/>
              <a:buAutoNum type="alphaLcParenR"/>
            </a:pPr>
            <a:r>
              <a:rPr lang="pt-BR" sz="2400">
                <a:solidFill>
                  <a:srgbClr val="0070C0"/>
                </a:solidFill>
              </a:rPr>
              <a:t> 20 maneiras diferentes;</a:t>
            </a:r>
          </a:p>
          <a:p>
            <a:pPr marL="0" lvl="1" algn="just">
              <a:lnSpc>
                <a:spcPct val="150000"/>
              </a:lnSpc>
              <a:buFont typeface="Calibri" pitchFamily="34" charset="0"/>
              <a:buAutoNum type="alphaLcParenR"/>
            </a:pPr>
            <a:r>
              <a:rPr lang="pt-BR" sz="2400">
                <a:solidFill>
                  <a:srgbClr val="0070C0"/>
                </a:solidFill>
              </a:rPr>
              <a:t> 21 maneiras diferentes;</a:t>
            </a:r>
          </a:p>
          <a:p>
            <a:pPr marL="0" lvl="1" algn="just">
              <a:lnSpc>
                <a:spcPct val="150000"/>
              </a:lnSpc>
              <a:buFont typeface="Calibri" pitchFamily="34" charset="0"/>
              <a:buAutoNum type="alphaLcParenR"/>
            </a:pPr>
            <a:r>
              <a:rPr lang="pt-BR" sz="2400">
                <a:solidFill>
                  <a:srgbClr val="0070C0"/>
                </a:solidFill>
              </a:rPr>
              <a:t> 100 maneiras diferentes;</a:t>
            </a:r>
          </a:p>
          <a:p>
            <a:pPr marL="0" lvl="1" algn="just">
              <a:lnSpc>
                <a:spcPct val="150000"/>
              </a:lnSpc>
              <a:buFont typeface="Calibri" pitchFamily="34" charset="0"/>
              <a:buAutoNum type="alphaLcParenR"/>
            </a:pPr>
            <a:r>
              <a:rPr lang="pt-BR" sz="2400">
                <a:solidFill>
                  <a:srgbClr val="0070C0"/>
                </a:solidFill>
              </a:rPr>
              <a:t> 2 maneiras diferentes;</a:t>
            </a:r>
          </a:p>
          <a:p>
            <a:pPr marL="0" lvl="1" algn="just">
              <a:lnSpc>
                <a:spcPct val="150000"/>
              </a:lnSpc>
              <a:buFont typeface="Calibri" pitchFamily="34" charset="0"/>
              <a:buAutoNum type="alphaLcParenR"/>
            </a:pPr>
            <a:r>
              <a:rPr lang="pt-BR" sz="2400">
                <a:solidFill>
                  <a:srgbClr val="0070C0"/>
                </a:solidFill>
              </a:rPr>
              <a:t> 99 maneiras diferentes.</a:t>
            </a:r>
            <a:endParaRPr lang="pt-BR" sz="2200">
              <a:solidFill>
                <a:srgbClr val="0070C0"/>
              </a:solidFill>
            </a:endParaRPr>
          </a:p>
        </p:txBody>
      </p:sp>
      <p:sp>
        <p:nvSpPr>
          <p:cNvPr id="6553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 sz="1400">
                <a:solidFill>
                  <a:schemeClr val="bg1"/>
                </a:solidFill>
                <a:latin typeface="Calibri" pitchFamily="34" charset="0"/>
              </a:rPr>
              <a:t>CONTAGEM DE POSSIBILIDADES: princípio multiplicativo – conceitos iniciais</a:t>
            </a:r>
          </a:p>
        </p:txBody>
      </p:sp>
      <p:sp>
        <p:nvSpPr>
          <p:cNvPr id="8" name="Retângulo 7"/>
          <p:cNvSpPr/>
          <p:nvPr/>
        </p:nvSpPr>
        <p:spPr>
          <a:xfrm>
            <a:off x="323528" y="1052736"/>
            <a:ext cx="842493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lgerian"/>
              </a:rPr>
              <a:t>AS ROUPAS DE DOUGLAS</a:t>
            </a: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6732588" y="6021388"/>
            <a:ext cx="21605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rgbClr val="00B050"/>
                </a:solidFill>
              </a:rPr>
              <a:t>Resposta</a:t>
            </a:r>
          </a:p>
          <a:p>
            <a:r>
              <a:rPr lang="pt-BR">
                <a:solidFill>
                  <a:srgbClr val="00B050"/>
                </a:solidFill>
              </a:rPr>
              <a:t>99 maneiras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219730" y="5663567"/>
            <a:ext cx="316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Imagem: </a:t>
            </a:r>
            <a:r>
              <a:rPr lang="en-US" sz="1000" dirty="0"/>
              <a:t>Pearson Scott </a:t>
            </a:r>
            <a:r>
              <a:rPr lang="en-US" sz="1000" dirty="0" err="1"/>
              <a:t>Foresman</a:t>
            </a:r>
            <a:r>
              <a:rPr lang="en-US" sz="1000" dirty="0"/>
              <a:t> </a:t>
            </a:r>
            <a:r>
              <a:rPr lang="en-US" sz="1000" dirty="0" smtClean="0"/>
              <a:t> / Public </a:t>
            </a:r>
            <a:r>
              <a:rPr lang="en-US" sz="1000" dirty="0"/>
              <a:t>Domain</a:t>
            </a:r>
            <a:endParaRPr lang="pt-BR" sz="1000" dirty="0"/>
          </a:p>
        </p:txBody>
      </p:sp>
      <p:pic>
        <p:nvPicPr>
          <p:cNvPr id="10" name="Picture 2" descr="File:Flatirons (PSF)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1280"/>
          <a:stretch/>
        </p:blipFill>
        <p:spPr bwMode="auto">
          <a:xfrm>
            <a:off x="5219901" y="2726078"/>
            <a:ext cx="3407208" cy="29374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395288" y="2060575"/>
            <a:ext cx="83534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600"/>
              <a:t>Com os algarismos 1, 2, 3, 4 e 5, quais números de dois algarismos diferentes (sem repetição), podemos formar?</a:t>
            </a:r>
            <a:endParaRPr lang="pt-BR" sz="2600">
              <a:solidFill>
                <a:srgbClr val="0070C0"/>
              </a:solidFill>
            </a:endParaRPr>
          </a:p>
        </p:txBody>
      </p:sp>
      <p:sp>
        <p:nvSpPr>
          <p:cNvPr id="67586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 sz="1400">
                <a:solidFill>
                  <a:schemeClr val="bg1"/>
                </a:solidFill>
                <a:latin typeface="Calibri" pitchFamily="34" charset="0"/>
              </a:rPr>
              <a:t>CONTAGEM DE POSSIBILIDADES: princípio multiplicativo – conceitos iniciais</a:t>
            </a:r>
          </a:p>
        </p:txBody>
      </p:sp>
      <p:sp>
        <p:nvSpPr>
          <p:cNvPr id="8" name="Retângulo 7"/>
          <p:cNvSpPr/>
          <p:nvPr/>
        </p:nvSpPr>
        <p:spPr>
          <a:xfrm>
            <a:off x="323528" y="1052736"/>
            <a:ext cx="842493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lgerian"/>
              </a:rPr>
              <a:t>FORMANDO NÚMEROS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2915816" y="3789040"/>
            <a:ext cx="954107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12</a:t>
            </a:r>
          </a:p>
          <a:p>
            <a:pPr algn="ctr">
              <a:defRPr/>
            </a:pPr>
            <a:r>
              <a:rPr lang="pt-BR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21</a:t>
            </a:r>
          </a:p>
          <a:p>
            <a:pPr algn="ctr">
              <a:defRPr/>
            </a:pPr>
            <a:r>
              <a:rPr lang="pt-BR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 sz="1400">
                <a:solidFill>
                  <a:schemeClr val="bg1"/>
                </a:solidFill>
                <a:latin typeface="Calibri" pitchFamily="34" charset="0"/>
              </a:rPr>
              <a:t>CONTAGEM DE POSSIBILIDADES: princípio multiplicativo – conceitos iniciais</a:t>
            </a:r>
          </a:p>
        </p:txBody>
      </p:sp>
      <p:sp>
        <p:nvSpPr>
          <p:cNvPr id="8" name="Retângulo 7"/>
          <p:cNvSpPr/>
          <p:nvPr/>
        </p:nvSpPr>
        <p:spPr>
          <a:xfrm>
            <a:off x="323528" y="1052736"/>
            <a:ext cx="842493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lgerian"/>
              </a:rPr>
              <a:t> FÁBRICA DE BICICLETAS</a:t>
            </a:r>
          </a:p>
        </p:txBody>
      </p:sp>
      <p:sp>
        <p:nvSpPr>
          <p:cNvPr id="69635" name="CaixaDeTexto 5"/>
          <p:cNvSpPr txBox="1">
            <a:spLocks noChangeArrowheads="1"/>
          </p:cNvSpPr>
          <p:nvPr/>
        </p:nvSpPr>
        <p:spPr bwMode="auto">
          <a:xfrm>
            <a:off x="323850" y="1989138"/>
            <a:ext cx="8424863" cy="16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300" dirty="0">
                <a:solidFill>
                  <a:srgbClr val="002060"/>
                </a:solidFill>
              </a:rPr>
              <a:t>Uma </a:t>
            </a:r>
            <a:r>
              <a:rPr lang="pt-BR" sz="2300" dirty="0" smtClean="0">
                <a:solidFill>
                  <a:srgbClr val="002060"/>
                </a:solidFill>
              </a:rPr>
              <a:t>fábrica </a:t>
            </a:r>
            <a:r>
              <a:rPr lang="pt-BR" sz="2300" dirty="0">
                <a:solidFill>
                  <a:srgbClr val="002060"/>
                </a:solidFill>
              </a:rPr>
              <a:t>apresenta uma bicicleta em quatro modelos diferentes e em sete cores distintas. Davi quer comprar uma bicicleta </a:t>
            </a:r>
            <a:r>
              <a:rPr lang="pt-BR" sz="2300" dirty="0" smtClean="0">
                <a:solidFill>
                  <a:srgbClr val="002060"/>
                </a:solidFill>
              </a:rPr>
              <a:t>dessa </a:t>
            </a:r>
            <a:r>
              <a:rPr lang="pt-BR" sz="2300" dirty="0">
                <a:solidFill>
                  <a:srgbClr val="002060"/>
                </a:solidFill>
              </a:rPr>
              <a:t>fábrica, quantas opções de escolha ele possui?</a:t>
            </a:r>
            <a:endParaRPr lang="pt-BR" sz="2200" dirty="0">
              <a:solidFill>
                <a:srgbClr val="002060"/>
              </a:solidFill>
            </a:endParaRP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6588125" y="5876925"/>
            <a:ext cx="21605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solidFill>
                  <a:srgbClr val="00B050"/>
                </a:solidFill>
              </a:rPr>
              <a:t>Resposta</a:t>
            </a:r>
          </a:p>
          <a:p>
            <a:r>
              <a:rPr lang="pt-BR">
                <a:solidFill>
                  <a:srgbClr val="00B050"/>
                </a:solidFill>
              </a:rPr>
              <a:t>28 opções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 sz="1400">
                <a:solidFill>
                  <a:schemeClr val="bg1"/>
                </a:solidFill>
                <a:latin typeface="Calibri" pitchFamily="34" charset="0"/>
              </a:rPr>
              <a:t>CONTAGEM DE POSSIBILIDADES: princípio multiplicativo – conceitos iniciais</a:t>
            </a:r>
          </a:p>
        </p:txBody>
      </p:sp>
      <p:sp>
        <p:nvSpPr>
          <p:cNvPr id="8" name="Retângulo 7"/>
          <p:cNvSpPr/>
          <p:nvPr/>
        </p:nvSpPr>
        <p:spPr>
          <a:xfrm>
            <a:off x="323528" y="1052736"/>
            <a:ext cx="842493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lgerian"/>
              </a:rPr>
              <a:t> CRIANDO PROBLEMAS</a:t>
            </a:r>
          </a:p>
        </p:txBody>
      </p:sp>
      <p:sp>
        <p:nvSpPr>
          <p:cNvPr id="71683" name="CaixaDeTexto 5"/>
          <p:cNvSpPr txBox="1">
            <a:spLocks noChangeArrowheads="1"/>
          </p:cNvSpPr>
          <p:nvPr/>
        </p:nvSpPr>
        <p:spPr bwMode="auto">
          <a:xfrm>
            <a:off x="323850" y="2205038"/>
            <a:ext cx="8424863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>
                <a:solidFill>
                  <a:srgbClr val="002060"/>
                </a:solidFill>
              </a:rPr>
              <a:t>Elabore um problema que possa ser resolvido com a expressão indicada no quadro abaixo: </a:t>
            </a:r>
          </a:p>
        </p:txBody>
      </p:sp>
      <p:sp>
        <p:nvSpPr>
          <p:cNvPr id="7" name="Retângulo 6"/>
          <p:cNvSpPr/>
          <p:nvPr/>
        </p:nvSpPr>
        <p:spPr>
          <a:xfrm>
            <a:off x="1475656" y="3612285"/>
            <a:ext cx="3384376" cy="16561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pt-BR" sz="80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4 x 8</a:t>
            </a:r>
          </a:p>
        </p:txBody>
      </p:sp>
      <p:sp>
        <p:nvSpPr>
          <p:cNvPr id="9" name="CaixaDeTexto 8"/>
          <p:cNvSpPr txBox="1"/>
          <p:nvPr/>
        </p:nvSpPr>
        <p:spPr>
          <a:xfrm rot="16200000">
            <a:off x="6252241" y="4932866"/>
            <a:ext cx="3076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Imagem:</a:t>
            </a:r>
            <a:r>
              <a:rPr lang="en-US" sz="1000" dirty="0" err="1"/>
              <a:t>mdemon</a:t>
            </a:r>
            <a:r>
              <a:rPr lang="en-US" sz="1000" dirty="0"/>
              <a:t> </a:t>
            </a:r>
            <a:r>
              <a:rPr lang="en-US" sz="1000" dirty="0" smtClean="0"/>
              <a:t> / </a:t>
            </a:r>
            <a:r>
              <a:rPr lang="en-US" sz="1000" dirty="0"/>
              <a:t>Creative Commons Attribution-Share Alike 2.0 Generic</a:t>
            </a:r>
            <a:endParaRPr lang="pt-BR" sz="1000" dirty="0"/>
          </a:p>
        </p:txBody>
      </p:sp>
      <p:pic>
        <p:nvPicPr>
          <p:cNvPr id="10" name="Picture 2" descr="File:People using laptop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928" t="9678" r="34786"/>
          <a:stretch/>
        </p:blipFill>
        <p:spPr bwMode="auto">
          <a:xfrm>
            <a:off x="5004048" y="3594707"/>
            <a:ext cx="2575586" cy="30764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 sz="1400">
                <a:solidFill>
                  <a:schemeClr val="bg1"/>
                </a:solidFill>
                <a:latin typeface="Calibri" pitchFamily="34" charset="0"/>
              </a:rPr>
              <a:t>CONTAGEM DE POSSIBILIDADES: princípio multiplicativo – conceitos iniciais</a:t>
            </a:r>
          </a:p>
        </p:txBody>
      </p:sp>
      <p:sp>
        <p:nvSpPr>
          <p:cNvPr id="8" name="Retângulo 7"/>
          <p:cNvSpPr/>
          <p:nvPr/>
        </p:nvSpPr>
        <p:spPr>
          <a:xfrm>
            <a:off x="323528" y="1052736"/>
            <a:ext cx="842493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lgerian"/>
              </a:rPr>
              <a:t> ELABORANDO PROBLEMAS</a:t>
            </a:r>
          </a:p>
        </p:txBody>
      </p:sp>
      <p:sp>
        <p:nvSpPr>
          <p:cNvPr id="73731" name="CaixaDeTexto 5"/>
          <p:cNvSpPr txBox="1">
            <a:spLocks noChangeArrowheads="1"/>
          </p:cNvSpPr>
          <p:nvPr/>
        </p:nvSpPr>
        <p:spPr bwMode="auto">
          <a:xfrm>
            <a:off x="323850" y="1916113"/>
            <a:ext cx="8424863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600" dirty="0">
                <a:solidFill>
                  <a:srgbClr val="002060"/>
                </a:solidFill>
              </a:rPr>
              <a:t>Dessa </a:t>
            </a:r>
            <a:r>
              <a:rPr lang="pt-BR" sz="2600" dirty="0" smtClean="0">
                <a:solidFill>
                  <a:srgbClr val="002060"/>
                </a:solidFill>
              </a:rPr>
              <a:t>vez, </a:t>
            </a:r>
            <a:r>
              <a:rPr lang="pt-BR" sz="2600" dirty="0">
                <a:solidFill>
                  <a:srgbClr val="002060"/>
                </a:solidFill>
              </a:rPr>
              <a:t>elabore e resolva um problema, cuja solução possa ser feita a partir dos dados do </a:t>
            </a:r>
            <a:r>
              <a:rPr lang="pt-BR" sz="2600" dirty="0" smtClean="0">
                <a:solidFill>
                  <a:srgbClr val="002060"/>
                </a:solidFill>
              </a:rPr>
              <a:t>quadro: </a:t>
            </a:r>
            <a:r>
              <a:rPr lang="pt-BR" sz="2600" dirty="0">
                <a:solidFill>
                  <a:srgbClr val="002060"/>
                </a:solidFill>
              </a:rPr>
              <a:t>seguinte: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468313" y="3429000"/>
          <a:ext cx="8280920" cy="295232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304256"/>
                <a:gridCol w="1836204"/>
                <a:gridCol w="2070230"/>
                <a:gridCol w="2070230"/>
              </a:tblGrid>
              <a:tr h="738082">
                <a:tc>
                  <a:txBody>
                    <a:bodyPr/>
                    <a:lstStyle/>
                    <a:p>
                      <a:r>
                        <a:rPr lang="pt-BR" dirty="0" smtClean="0"/>
                        <a:t>               </a:t>
                      </a:r>
                      <a:r>
                        <a:rPr lang="pt-BR" sz="1600" dirty="0" smtClean="0"/>
                        <a:t>Dias</a:t>
                      </a:r>
                      <a:r>
                        <a:rPr lang="pt-BR" sz="1600" baseline="0" dirty="0" smtClean="0"/>
                        <a:t> da Semana</a:t>
                      </a:r>
                      <a:endParaRPr lang="pt-BR" sz="1600" dirty="0" smtClean="0"/>
                    </a:p>
                    <a:p>
                      <a:r>
                        <a:rPr lang="pt-BR" sz="1600" dirty="0" smtClean="0"/>
                        <a:t>História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 smtClean="0"/>
                    </a:p>
                    <a:p>
                      <a:pPr algn="ctr"/>
                      <a:r>
                        <a:rPr lang="pt-BR" b="0" dirty="0" smtClean="0"/>
                        <a:t>TERÇA (T)</a:t>
                      </a:r>
                      <a:endParaRPr lang="pt-BR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 smtClean="0"/>
                    </a:p>
                    <a:p>
                      <a:pPr algn="ctr"/>
                      <a:r>
                        <a:rPr lang="pt-BR" b="0" dirty="0" smtClean="0"/>
                        <a:t>QUINTA</a:t>
                      </a:r>
                      <a:r>
                        <a:rPr lang="pt-BR" b="0" baseline="0" dirty="0" smtClean="0"/>
                        <a:t> (Q)</a:t>
                      </a:r>
                      <a:endParaRPr lang="pt-BR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 smtClean="0"/>
                    </a:p>
                    <a:p>
                      <a:pPr algn="ctr"/>
                      <a:r>
                        <a:rPr lang="pt-BR" b="0" dirty="0" smtClean="0"/>
                        <a:t>SÁBADO (S)</a:t>
                      </a:r>
                      <a:endParaRPr lang="pt-BR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738082">
                <a:tc>
                  <a:txBody>
                    <a:bodyPr/>
                    <a:lstStyle/>
                    <a:p>
                      <a:pPr algn="l"/>
                      <a:endParaRPr lang="pt-BR" dirty="0" smtClean="0"/>
                    </a:p>
                    <a:p>
                      <a:pPr algn="l"/>
                      <a:r>
                        <a:rPr lang="pt-BR" dirty="0" smtClean="0"/>
                        <a:t>BRANCA DE NEVES (B)</a:t>
                      </a:r>
                      <a:endParaRPr lang="pt-BR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738082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CHAPEUZINHO VERMELHO (C)</a:t>
                      </a:r>
                      <a:endParaRPr lang="pt-BR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738082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ROMEU E JULIETA (R)</a:t>
                      </a:r>
                      <a:endParaRPr lang="pt-BR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CaixaDeTexto 8"/>
          <p:cNvSpPr txBox="1">
            <a:spLocks noChangeArrowheads="1"/>
          </p:cNvSpPr>
          <p:nvPr/>
        </p:nvSpPr>
        <p:spPr bwMode="auto">
          <a:xfrm>
            <a:off x="323850" y="1700213"/>
            <a:ext cx="84963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>
                <a:solidFill>
                  <a:srgbClr val="002060"/>
                </a:solidFill>
              </a:rPr>
              <a:t>Como é bom inventar histórias com Matemática. Dessa </a:t>
            </a:r>
            <a:r>
              <a:rPr lang="pt-BR" sz="2200" dirty="0" smtClean="0">
                <a:solidFill>
                  <a:srgbClr val="002060"/>
                </a:solidFill>
              </a:rPr>
              <a:t>vez, </a:t>
            </a:r>
            <a:r>
              <a:rPr lang="pt-BR" sz="2200" dirty="0">
                <a:solidFill>
                  <a:srgbClr val="002060"/>
                </a:solidFill>
              </a:rPr>
              <a:t>crie e resolva um </a:t>
            </a:r>
            <a:r>
              <a:rPr lang="pt-BR" sz="2200" dirty="0" smtClean="0">
                <a:solidFill>
                  <a:srgbClr val="002060"/>
                </a:solidFill>
              </a:rPr>
              <a:t>problema </a:t>
            </a:r>
            <a:r>
              <a:rPr lang="pt-BR" sz="2200" dirty="0">
                <a:solidFill>
                  <a:srgbClr val="002060"/>
                </a:solidFill>
              </a:rPr>
              <a:t>a partir da árvores de possibilidades abaixo:</a:t>
            </a:r>
          </a:p>
        </p:txBody>
      </p:sp>
      <p:sp>
        <p:nvSpPr>
          <p:cNvPr id="7577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 sz="1400">
                <a:solidFill>
                  <a:schemeClr val="bg1"/>
                </a:solidFill>
                <a:latin typeface="Calibri" pitchFamily="34" charset="0"/>
              </a:rPr>
              <a:t>CONTAGEM DE POSSIBILIDADES: princípio multiplicativo – conceitos iniciais</a:t>
            </a:r>
          </a:p>
        </p:txBody>
      </p:sp>
      <p:sp>
        <p:nvSpPr>
          <p:cNvPr id="8" name="Retângulo 7"/>
          <p:cNvSpPr/>
          <p:nvPr/>
        </p:nvSpPr>
        <p:spPr>
          <a:xfrm>
            <a:off x="395536" y="980728"/>
            <a:ext cx="842493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lgerian"/>
              </a:rPr>
              <a:t>INVENTANDO HISTÓRIA</a:t>
            </a:r>
          </a:p>
        </p:txBody>
      </p:sp>
      <p:sp>
        <p:nvSpPr>
          <p:cNvPr id="7" name="Retângulo 6"/>
          <p:cNvSpPr/>
          <p:nvPr/>
        </p:nvSpPr>
        <p:spPr>
          <a:xfrm>
            <a:off x="323850" y="2781300"/>
            <a:ext cx="8640763" cy="5762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pt-BR" dirty="0"/>
              <a:t>         1ª MOEDA                                     2ª MOEDA                                           RESULTADOS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95288" y="3716338"/>
            <a:ext cx="2376487" cy="4333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395288" y="5516563"/>
            <a:ext cx="2376487" cy="4333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3276600" y="3429000"/>
            <a:ext cx="2374900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3276600" y="3860800"/>
            <a:ext cx="2374900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3276600" y="4292600"/>
            <a:ext cx="2374900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3276600" y="5805488"/>
            <a:ext cx="2374900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cxnSp>
        <p:nvCxnSpPr>
          <p:cNvPr id="18" name="Conector de seta reta 17"/>
          <p:cNvCxnSpPr>
            <a:stCxn id="12" idx="3"/>
            <a:endCxn id="14" idx="1"/>
          </p:cNvCxnSpPr>
          <p:nvPr/>
        </p:nvCxnSpPr>
        <p:spPr>
          <a:xfrm flipV="1">
            <a:off x="2771775" y="3644900"/>
            <a:ext cx="504825" cy="2889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12" idx="3"/>
            <a:endCxn id="15" idx="1"/>
          </p:cNvCxnSpPr>
          <p:nvPr/>
        </p:nvCxnSpPr>
        <p:spPr>
          <a:xfrm>
            <a:off x="2771775" y="3933825"/>
            <a:ext cx="504825" cy="1428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13" idx="3"/>
          </p:cNvCxnSpPr>
          <p:nvPr/>
        </p:nvCxnSpPr>
        <p:spPr>
          <a:xfrm flipV="1">
            <a:off x="2771775" y="5157788"/>
            <a:ext cx="504825" cy="5746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2771775" y="5732463"/>
            <a:ext cx="504825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5940425" y="3429000"/>
            <a:ext cx="3024188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5940425" y="3860800"/>
            <a:ext cx="3024188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5940425" y="4292600"/>
            <a:ext cx="3024188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940425" y="5805488"/>
            <a:ext cx="3024188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3276600" y="5373688"/>
            <a:ext cx="2374900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28" name="Retângulo 27"/>
          <p:cNvSpPr/>
          <p:nvPr/>
        </p:nvSpPr>
        <p:spPr>
          <a:xfrm>
            <a:off x="3276600" y="4941888"/>
            <a:ext cx="2374900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29" name="Retângulo 28"/>
          <p:cNvSpPr/>
          <p:nvPr/>
        </p:nvSpPr>
        <p:spPr>
          <a:xfrm>
            <a:off x="5940425" y="5445125"/>
            <a:ext cx="3024188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5940425" y="5013325"/>
            <a:ext cx="3024188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cxnSp>
        <p:nvCxnSpPr>
          <p:cNvPr id="31" name="Conector de seta reta 30"/>
          <p:cNvCxnSpPr>
            <a:endCxn id="16" idx="1"/>
          </p:cNvCxnSpPr>
          <p:nvPr/>
        </p:nvCxnSpPr>
        <p:spPr>
          <a:xfrm>
            <a:off x="2771775" y="3933825"/>
            <a:ext cx="504825" cy="5746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13" idx="3"/>
          </p:cNvCxnSpPr>
          <p:nvPr/>
        </p:nvCxnSpPr>
        <p:spPr>
          <a:xfrm flipV="1">
            <a:off x="2771775" y="5589588"/>
            <a:ext cx="576263" cy="1428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>
            <a:off x="5651500" y="3716338"/>
            <a:ext cx="36036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>
            <a:off x="5651500" y="4076700"/>
            <a:ext cx="36036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>
            <a:off x="5651500" y="4508500"/>
            <a:ext cx="36036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>
            <a:off x="5651500" y="5229225"/>
            <a:ext cx="36036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>
            <a:off x="5651500" y="5661025"/>
            <a:ext cx="36036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5651500" y="6021388"/>
            <a:ext cx="36036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215615" y="1688614"/>
            <a:ext cx="8640762" cy="37240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rgbClr val="002060"/>
                </a:solidFill>
              </a:rPr>
              <a:t>(IEZZI, DOLCE, MACHADO, 2009 - </a:t>
            </a:r>
            <a:r>
              <a:rPr lang="pt-BR" sz="2000" dirty="0" smtClean="0">
                <a:solidFill>
                  <a:srgbClr val="002060"/>
                </a:solidFill>
              </a:rPr>
              <a:t>Adaptada</a:t>
            </a:r>
            <a:r>
              <a:rPr lang="pt-BR" sz="2000" dirty="0">
                <a:solidFill>
                  <a:srgbClr val="002060"/>
                </a:solidFill>
              </a:rPr>
              <a:t>) Marco Antônio quer visitar Talita no próximo sábado. Para chegar à casa da amiga, Marco Antônio pode escolher um entre três caminhos. Para voltar, ele também pode escolher qualquer um dos três caminhos.</a:t>
            </a:r>
          </a:p>
          <a:p>
            <a:pPr marL="514350" indent="-514350" algn="just">
              <a:defRPr/>
            </a:pPr>
            <a:endParaRPr lang="pt-BR" dirty="0">
              <a:solidFill>
                <a:srgbClr val="002060"/>
              </a:solidFill>
            </a:endParaRPr>
          </a:p>
          <a:p>
            <a:pPr marL="514350" indent="-514350" algn="just">
              <a:buFontTx/>
              <a:buAutoNum type="alphaLcParenR"/>
              <a:defRPr/>
            </a:pPr>
            <a:r>
              <a:rPr lang="pt-BR" dirty="0">
                <a:solidFill>
                  <a:srgbClr val="002060"/>
                </a:solidFill>
              </a:rPr>
              <a:t>De quantos modos ele pode fazer o percurso de ida e volta?</a:t>
            </a:r>
          </a:p>
          <a:p>
            <a:pPr marL="514350" indent="-514350" algn="just">
              <a:buFontTx/>
              <a:buAutoNum type="alphaLcParenR"/>
              <a:defRPr/>
            </a:pPr>
            <a:r>
              <a:rPr lang="pt-BR" dirty="0">
                <a:solidFill>
                  <a:srgbClr val="002060"/>
                </a:solidFill>
              </a:rPr>
              <a:t>Quantas visitas ele pode fazer, sem repetir o mesmo percurso de ida e volta?</a:t>
            </a:r>
          </a:p>
          <a:p>
            <a:pPr marL="514350" indent="-514350" algn="just">
              <a:buFontTx/>
              <a:buAutoNum type="alphaLcParenR"/>
              <a:defRPr/>
            </a:pPr>
            <a:r>
              <a:rPr lang="pt-BR" dirty="0">
                <a:solidFill>
                  <a:srgbClr val="002060"/>
                </a:solidFill>
              </a:rPr>
              <a:t>De quantos modos ele pode visitar Talita indo por um caminho e voltando por outro?  </a:t>
            </a:r>
          </a:p>
          <a:p>
            <a:pPr algn="just">
              <a:lnSpc>
                <a:spcPct val="150000"/>
              </a:lnSpc>
              <a:defRPr/>
            </a:pPr>
            <a:endParaRPr lang="pt-BR" sz="2200" dirty="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pt-BR" sz="2200" dirty="0">
              <a:solidFill>
                <a:srgbClr val="002060"/>
              </a:solidFill>
            </a:endParaRPr>
          </a:p>
        </p:txBody>
      </p:sp>
      <p:sp>
        <p:nvSpPr>
          <p:cNvPr id="77827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 sz="1400">
                <a:solidFill>
                  <a:schemeClr val="bg1"/>
                </a:solidFill>
                <a:latin typeface="Calibri" pitchFamily="34" charset="0"/>
              </a:rPr>
              <a:t>CONTAGEM DE POSSIBILIDADES: princípio multiplicativo – conceitos iniciais</a:t>
            </a:r>
          </a:p>
        </p:txBody>
      </p:sp>
      <p:sp>
        <p:nvSpPr>
          <p:cNvPr id="8" name="Retângulo 7"/>
          <p:cNvSpPr/>
          <p:nvPr/>
        </p:nvSpPr>
        <p:spPr>
          <a:xfrm>
            <a:off x="323528" y="980728"/>
            <a:ext cx="842493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lgerian"/>
              </a:rPr>
              <a:t>VISITA DE SÁBADO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237164" y="4534564"/>
            <a:ext cx="1511300" cy="1076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1600" dirty="0">
                <a:solidFill>
                  <a:srgbClr val="00B050"/>
                </a:solidFill>
              </a:rPr>
              <a:t>Resposta</a:t>
            </a:r>
          </a:p>
          <a:p>
            <a:pPr marL="342900" indent="-342900">
              <a:buFontTx/>
              <a:buAutoNum type="alphaLcParenR"/>
              <a:defRPr/>
            </a:pPr>
            <a:r>
              <a:rPr lang="pt-BR" sz="1600" dirty="0">
                <a:solidFill>
                  <a:srgbClr val="00B050"/>
                </a:solidFill>
              </a:rPr>
              <a:t>9 modos</a:t>
            </a:r>
          </a:p>
          <a:p>
            <a:pPr marL="342900" indent="-342900">
              <a:buFontTx/>
              <a:buAutoNum type="alphaLcParenR"/>
              <a:defRPr/>
            </a:pPr>
            <a:r>
              <a:rPr lang="pt-BR" sz="1600" dirty="0">
                <a:solidFill>
                  <a:srgbClr val="00B050"/>
                </a:solidFill>
              </a:rPr>
              <a:t>9 visitas</a:t>
            </a:r>
          </a:p>
          <a:p>
            <a:pPr marL="342900" indent="-342900">
              <a:buFontTx/>
              <a:buAutoNum type="alphaLcParenR"/>
              <a:defRPr/>
            </a:pPr>
            <a:r>
              <a:rPr lang="pt-BR" sz="1600" dirty="0">
                <a:solidFill>
                  <a:srgbClr val="00B050"/>
                </a:solidFill>
              </a:rPr>
              <a:t>6 modos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179388" y="1700213"/>
            <a:ext cx="8640762" cy="44012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sz="2000" dirty="0">
                <a:solidFill>
                  <a:srgbClr val="002060"/>
                </a:solidFill>
              </a:rPr>
              <a:t>(IEZZI, DOLCE, MACHADO, 2009 - Adaptada) Jair dispõe de duas calças e cinco camisas. </a:t>
            </a:r>
          </a:p>
          <a:p>
            <a:pPr algn="just">
              <a:defRPr/>
            </a:pPr>
            <a:endParaRPr lang="pt-BR" sz="2000" dirty="0">
              <a:solidFill>
                <a:srgbClr val="002060"/>
              </a:solidFill>
            </a:endParaRPr>
          </a:p>
          <a:p>
            <a:pPr algn="just">
              <a:defRPr/>
            </a:pPr>
            <a:endParaRPr lang="pt-BR" sz="2000" dirty="0">
              <a:solidFill>
                <a:srgbClr val="002060"/>
              </a:solidFill>
            </a:endParaRPr>
          </a:p>
          <a:p>
            <a:pPr algn="just">
              <a:defRPr/>
            </a:pPr>
            <a:endParaRPr lang="pt-BR" sz="2000" dirty="0">
              <a:solidFill>
                <a:srgbClr val="002060"/>
              </a:solidFill>
            </a:endParaRPr>
          </a:p>
          <a:p>
            <a:pPr marL="457200" indent="-457200" algn="just">
              <a:buFontTx/>
              <a:buAutoNum type="alphaLcParenR"/>
              <a:defRPr/>
            </a:pPr>
            <a:endParaRPr lang="pt-BR" sz="2000" dirty="0">
              <a:solidFill>
                <a:srgbClr val="002060"/>
              </a:solidFill>
            </a:endParaRPr>
          </a:p>
          <a:p>
            <a:pPr marL="457200" indent="-457200" algn="just">
              <a:buFontTx/>
              <a:buAutoNum type="alphaLcParenR"/>
              <a:defRPr/>
            </a:pPr>
            <a:endParaRPr lang="pt-BR" sz="2000" dirty="0">
              <a:solidFill>
                <a:srgbClr val="002060"/>
              </a:solidFill>
            </a:endParaRPr>
          </a:p>
          <a:p>
            <a:pPr marL="457200" indent="-457200" algn="just">
              <a:buFontTx/>
              <a:buAutoNum type="alphaLcParenR"/>
              <a:defRPr/>
            </a:pPr>
            <a:endParaRPr lang="pt-BR" sz="2000" dirty="0">
              <a:solidFill>
                <a:srgbClr val="002060"/>
              </a:solidFill>
            </a:endParaRPr>
          </a:p>
          <a:p>
            <a:pPr marL="457200" indent="-457200" algn="just">
              <a:buFontTx/>
              <a:buAutoNum type="alphaLcParenR"/>
              <a:defRPr/>
            </a:pPr>
            <a:endParaRPr lang="pt-BR" sz="2000" dirty="0">
              <a:solidFill>
                <a:srgbClr val="002060"/>
              </a:solidFill>
            </a:endParaRPr>
          </a:p>
          <a:p>
            <a:pPr marL="457200" indent="-457200" algn="just">
              <a:buFontTx/>
              <a:buAutoNum type="alphaLcParenR"/>
              <a:defRPr/>
            </a:pPr>
            <a:r>
              <a:rPr lang="pt-BR" sz="2000" dirty="0">
                <a:solidFill>
                  <a:srgbClr val="002060"/>
                </a:solidFill>
              </a:rPr>
              <a:t>De quantos modos ele pode escolher uma calça e uma camisa para se vestir?</a:t>
            </a:r>
          </a:p>
          <a:p>
            <a:pPr marL="457200" indent="-457200" algn="just">
              <a:defRPr/>
            </a:pPr>
            <a:endParaRPr lang="pt-BR" sz="2000" dirty="0">
              <a:solidFill>
                <a:srgbClr val="002060"/>
              </a:solidFill>
            </a:endParaRPr>
          </a:p>
          <a:p>
            <a:pPr marL="457200" indent="-457200" algn="just">
              <a:defRPr/>
            </a:pPr>
            <a:r>
              <a:rPr lang="pt-BR" sz="2000" dirty="0">
                <a:solidFill>
                  <a:srgbClr val="002060"/>
                </a:solidFill>
              </a:rPr>
              <a:t>b)  Quantos dias ele pode usar essas peças de roupa sem repetir o mesmo conjunto calça-camisa, vestindo um conjunto por dia</a:t>
            </a:r>
            <a:r>
              <a:rPr lang="pt-BR" sz="2000" dirty="0" smtClean="0">
                <a:solidFill>
                  <a:srgbClr val="002060"/>
                </a:solidFill>
              </a:rPr>
              <a:t>?</a:t>
            </a:r>
            <a:endParaRPr lang="pt-BR" sz="2200" dirty="0">
              <a:solidFill>
                <a:srgbClr val="002060"/>
              </a:solidFill>
            </a:endParaRPr>
          </a:p>
        </p:txBody>
      </p:sp>
      <p:sp>
        <p:nvSpPr>
          <p:cNvPr id="79874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 sz="1400">
                <a:solidFill>
                  <a:schemeClr val="bg1"/>
                </a:solidFill>
                <a:latin typeface="Calibri" pitchFamily="34" charset="0"/>
              </a:rPr>
              <a:t>CONTAGEM DE POSSIBILIDADES: princípio multiplicativo – conceitos iniciais</a:t>
            </a:r>
          </a:p>
        </p:txBody>
      </p:sp>
      <p:sp>
        <p:nvSpPr>
          <p:cNvPr id="8" name="Retângulo 7"/>
          <p:cNvSpPr/>
          <p:nvPr/>
        </p:nvSpPr>
        <p:spPr>
          <a:xfrm>
            <a:off x="323528" y="980728"/>
            <a:ext cx="842493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lgerian"/>
              </a:rPr>
              <a:t>VISITA DE SÁBADO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724525" y="6092825"/>
            <a:ext cx="30241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1600" dirty="0">
                <a:solidFill>
                  <a:srgbClr val="00B050"/>
                </a:solidFill>
              </a:rPr>
              <a:t>Resposta</a:t>
            </a:r>
          </a:p>
          <a:p>
            <a:pPr marL="342900" indent="-342900">
              <a:buFontTx/>
              <a:buAutoNum type="alphaLcParenR"/>
              <a:defRPr/>
            </a:pPr>
            <a:r>
              <a:rPr lang="pt-BR" sz="1600" dirty="0">
                <a:solidFill>
                  <a:srgbClr val="00B050"/>
                </a:solidFill>
              </a:rPr>
              <a:t>10 modos      b) 10 dias</a:t>
            </a:r>
          </a:p>
        </p:txBody>
      </p:sp>
      <p:pic>
        <p:nvPicPr>
          <p:cNvPr id="7" name="Picture 2" descr="http://upload.wikimedia.org/wikipedia/commons/0/08/Wardrobe_%28165%2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97" t="14194" r="21195" b="18084"/>
          <a:stretch/>
        </p:blipFill>
        <p:spPr bwMode="auto">
          <a:xfrm>
            <a:off x="3718223" y="2060848"/>
            <a:ext cx="2005905" cy="24540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 rot="16200000">
            <a:off x="4703974" y="3098554"/>
            <a:ext cx="2475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Imagem : </a:t>
            </a:r>
            <a:r>
              <a:rPr lang="pt-BR" sz="1000" dirty="0" smtClean="0"/>
              <a:t>(James </a:t>
            </a:r>
            <a:r>
              <a:rPr lang="pt-BR" sz="1000" dirty="0"/>
              <a:t>Cambridge / </a:t>
            </a:r>
            <a:r>
              <a:rPr lang="pt-BR" sz="1000" dirty="0" err="1"/>
              <a:t>Public</a:t>
            </a:r>
            <a:r>
              <a:rPr lang="pt-BR" sz="1000" dirty="0"/>
              <a:t> 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179388" y="1700213"/>
            <a:ext cx="8640762" cy="42473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pt-BR" sz="2000" dirty="0">
                <a:solidFill>
                  <a:srgbClr val="002060"/>
                </a:solidFill>
              </a:rPr>
              <a:t>Todas as tardes Duda vai a sorveteria, lá existem quatro tipos de sabores: chocolate, morango, creme e passas. </a:t>
            </a:r>
            <a:r>
              <a:rPr lang="pt-BR" sz="2000" dirty="0" smtClean="0">
                <a:solidFill>
                  <a:srgbClr val="002060"/>
                </a:solidFill>
              </a:rPr>
              <a:t>Todos </a:t>
            </a:r>
            <a:r>
              <a:rPr lang="pt-BR" sz="2000" dirty="0">
                <a:solidFill>
                  <a:srgbClr val="002060"/>
                </a:solidFill>
              </a:rPr>
              <a:t>os </a:t>
            </a:r>
            <a:r>
              <a:rPr lang="pt-BR" sz="2000" dirty="0" smtClean="0">
                <a:solidFill>
                  <a:srgbClr val="002060"/>
                </a:solidFill>
              </a:rPr>
              <a:t>dias, </a:t>
            </a:r>
            <a:r>
              <a:rPr lang="pt-BR" sz="2000" dirty="0">
                <a:solidFill>
                  <a:srgbClr val="002060"/>
                </a:solidFill>
              </a:rPr>
              <a:t>ela compra uma bola de sorvete com um tipo de cobertura que pode ser de morango, caramelo ou de chocolate.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000" dirty="0">
                <a:solidFill>
                  <a:srgbClr val="002060"/>
                </a:solidFill>
              </a:rPr>
              <a:t>De quantos modos pode ser composto o sorvete com uma bola e uma cobertura?</a:t>
            </a:r>
          </a:p>
          <a:p>
            <a:pPr marL="457200" indent="-457200" algn="just">
              <a:lnSpc>
                <a:spcPct val="150000"/>
              </a:lnSpc>
              <a:buFontTx/>
              <a:buAutoNum type="alphaLcParenR"/>
              <a:defRPr/>
            </a:pPr>
            <a:r>
              <a:rPr lang="pt-BR" sz="2000" dirty="0">
                <a:solidFill>
                  <a:srgbClr val="002060"/>
                </a:solidFill>
              </a:rPr>
              <a:t>No domingo, Duda resolveu </a:t>
            </a:r>
            <a:r>
              <a:rPr lang="pt-BR" sz="2000" dirty="0" smtClean="0">
                <a:solidFill>
                  <a:srgbClr val="002060"/>
                </a:solidFill>
              </a:rPr>
              <a:t>variar </a:t>
            </a:r>
            <a:r>
              <a:rPr lang="pt-BR" sz="2000" dirty="0">
                <a:solidFill>
                  <a:srgbClr val="002060"/>
                </a:solidFill>
              </a:rPr>
              <a:t>e pediu duas bolas de sorvetes diferentes, sem cobertura. Quais e quantas são as possibilidades que ela tem para escolher essas duas bolas de sorvete</a:t>
            </a:r>
            <a:r>
              <a:rPr lang="pt-BR" sz="2000" dirty="0" smtClean="0">
                <a:solidFill>
                  <a:srgbClr val="002060"/>
                </a:solidFill>
              </a:rPr>
              <a:t>?</a:t>
            </a:r>
            <a:endParaRPr lang="pt-BR" sz="2200" dirty="0">
              <a:solidFill>
                <a:srgbClr val="002060"/>
              </a:solidFill>
            </a:endParaRPr>
          </a:p>
        </p:txBody>
      </p:sp>
      <p:sp>
        <p:nvSpPr>
          <p:cNvPr id="81922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 sz="1400">
                <a:solidFill>
                  <a:schemeClr val="bg1"/>
                </a:solidFill>
                <a:latin typeface="Calibri" pitchFamily="34" charset="0"/>
              </a:rPr>
              <a:t>CONTAGEM DE POSSIBILIDADES: princípio multiplicativo – conceitos iniciais</a:t>
            </a:r>
          </a:p>
        </p:txBody>
      </p:sp>
      <p:sp>
        <p:nvSpPr>
          <p:cNvPr id="8" name="Retângulo 7"/>
          <p:cNvSpPr/>
          <p:nvPr/>
        </p:nvSpPr>
        <p:spPr>
          <a:xfrm>
            <a:off x="323528" y="980728"/>
            <a:ext cx="842493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lgerian"/>
              </a:rPr>
              <a:t>DUDA ADORA SORVETES  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555875" y="6021388"/>
            <a:ext cx="63373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1600" dirty="0">
                <a:solidFill>
                  <a:srgbClr val="00B050"/>
                </a:solidFill>
              </a:rPr>
              <a:t>Resposta</a:t>
            </a:r>
          </a:p>
          <a:p>
            <a:pPr marL="342900" indent="-342900">
              <a:buFontTx/>
              <a:buAutoNum type="alphaLcParenR"/>
              <a:defRPr/>
            </a:pPr>
            <a:r>
              <a:rPr lang="pt-BR" sz="1600" dirty="0">
                <a:solidFill>
                  <a:srgbClr val="00B050"/>
                </a:solidFill>
              </a:rPr>
              <a:t>12 modos      b) 6 possibilidades (listar as combinações)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179388" y="1700213"/>
            <a:ext cx="8640762" cy="46628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pt-BR" sz="2200" dirty="0">
                <a:solidFill>
                  <a:srgbClr val="002060"/>
                </a:solidFill>
              </a:rPr>
              <a:t>(BONJORNO, AYRTON, 2007 - </a:t>
            </a:r>
            <a:r>
              <a:rPr lang="pt-BR" sz="2200" dirty="0" smtClean="0">
                <a:solidFill>
                  <a:srgbClr val="002060"/>
                </a:solidFill>
              </a:rPr>
              <a:t>Adaptada) </a:t>
            </a:r>
            <a:r>
              <a:rPr lang="pt-BR" sz="2200" dirty="0">
                <a:solidFill>
                  <a:srgbClr val="002060"/>
                </a:solidFill>
              </a:rPr>
              <a:t>Para Gabriel ir de uma cidade </a:t>
            </a:r>
            <a:r>
              <a:rPr lang="pt-BR" sz="2200" dirty="0">
                <a:solidFill>
                  <a:srgbClr val="00B0F0"/>
                </a:solidFill>
              </a:rPr>
              <a:t>A</a:t>
            </a:r>
            <a:r>
              <a:rPr lang="pt-BR" sz="2200" dirty="0">
                <a:solidFill>
                  <a:srgbClr val="002060"/>
                </a:solidFill>
              </a:rPr>
              <a:t> para uma cidade </a:t>
            </a: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pt-BR" sz="2200" dirty="0">
                <a:solidFill>
                  <a:srgbClr val="002060"/>
                </a:solidFill>
              </a:rPr>
              <a:t>, existem 3 estradas, </a:t>
            </a:r>
            <a:r>
              <a:rPr lang="pt-BR" sz="2200" dirty="0" smtClean="0">
                <a:solidFill>
                  <a:srgbClr val="002060"/>
                </a:solidFill>
              </a:rPr>
              <a:t>e, </a:t>
            </a:r>
            <a:r>
              <a:rPr lang="pt-BR" sz="2200" dirty="0">
                <a:solidFill>
                  <a:srgbClr val="002060"/>
                </a:solidFill>
              </a:rPr>
              <a:t>da cidade </a:t>
            </a: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pt-BR" sz="2200" dirty="0">
                <a:solidFill>
                  <a:srgbClr val="002060"/>
                </a:solidFill>
              </a:rPr>
              <a:t> para a cidade C, existem outras três 3 estradas.</a:t>
            </a:r>
          </a:p>
          <a:p>
            <a:pPr algn="just">
              <a:lnSpc>
                <a:spcPct val="150000"/>
              </a:lnSpc>
              <a:defRPr/>
            </a:pPr>
            <a:endParaRPr lang="pt-BR" sz="2200" dirty="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pt-BR" sz="2200" dirty="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pt-BR" sz="2200" dirty="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pt-BR" sz="2200" dirty="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pt-BR" sz="2200" dirty="0">
                <a:solidFill>
                  <a:srgbClr val="002060"/>
                </a:solidFill>
              </a:rPr>
              <a:t>Considerando todas as </a:t>
            </a:r>
            <a:r>
              <a:rPr lang="pt-BR" sz="2200" dirty="0" smtClean="0">
                <a:solidFill>
                  <a:srgbClr val="002060"/>
                </a:solidFill>
              </a:rPr>
              <a:t>estradas: </a:t>
            </a:r>
            <a:r>
              <a:rPr lang="pt-BR" sz="2200" dirty="0">
                <a:solidFill>
                  <a:srgbClr val="002060"/>
                </a:solidFill>
              </a:rPr>
              <a:t>de quantas maneiras diferentes um </a:t>
            </a:r>
            <a:r>
              <a:rPr lang="pt-BR" sz="2200" dirty="0" smtClean="0">
                <a:solidFill>
                  <a:srgbClr val="002060"/>
                </a:solidFill>
              </a:rPr>
              <a:t>motorista </a:t>
            </a:r>
            <a:r>
              <a:rPr lang="pt-BR" sz="2200" dirty="0">
                <a:solidFill>
                  <a:srgbClr val="002060"/>
                </a:solidFill>
              </a:rPr>
              <a:t>poderá ir de </a:t>
            </a:r>
            <a:r>
              <a:rPr lang="pt-BR" sz="2200" dirty="0">
                <a:solidFill>
                  <a:srgbClr val="00B0F0"/>
                </a:solidFill>
              </a:rPr>
              <a:t>A</a:t>
            </a:r>
            <a:r>
              <a:rPr lang="pt-BR" sz="2200" dirty="0">
                <a:solidFill>
                  <a:srgbClr val="002060"/>
                </a:solidFill>
              </a:rPr>
              <a:t> para </a:t>
            </a:r>
            <a:r>
              <a:rPr lang="pt-BR" sz="2200" dirty="0">
                <a:solidFill>
                  <a:srgbClr val="00B050"/>
                </a:solidFill>
              </a:rPr>
              <a:t>C</a:t>
            </a:r>
            <a:r>
              <a:rPr lang="pt-BR" sz="2200" dirty="0">
                <a:solidFill>
                  <a:srgbClr val="002060"/>
                </a:solidFill>
              </a:rPr>
              <a:t> passando por </a:t>
            </a:r>
            <a:r>
              <a:rPr lang="pt-BR" sz="2200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pt-BR" sz="2200" dirty="0" smtClean="0">
                <a:solidFill>
                  <a:srgbClr val="002060"/>
                </a:solidFill>
              </a:rPr>
              <a:t>?</a:t>
            </a:r>
            <a:endParaRPr lang="pt-BR" sz="2200" dirty="0">
              <a:solidFill>
                <a:srgbClr val="002060"/>
              </a:solidFill>
            </a:endParaRPr>
          </a:p>
        </p:txBody>
      </p:sp>
      <p:sp>
        <p:nvSpPr>
          <p:cNvPr id="83970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 sz="1400">
                <a:solidFill>
                  <a:schemeClr val="bg1"/>
                </a:solidFill>
                <a:latin typeface="Calibri" pitchFamily="34" charset="0"/>
              </a:rPr>
              <a:t>CONTAGEM DE POSSIBILIDADES: princípio multiplicativo – conceitos iniciais</a:t>
            </a:r>
          </a:p>
        </p:txBody>
      </p:sp>
      <p:sp>
        <p:nvSpPr>
          <p:cNvPr id="8" name="Retângulo 7"/>
          <p:cNvSpPr/>
          <p:nvPr/>
        </p:nvSpPr>
        <p:spPr>
          <a:xfrm>
            <a:off x="323528" y="980728"/>
            <a:ext cx="842493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lgerian"/>
              </a:rPr>
              <a:t>VIAJANDO ENTRE AS CIDADES 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948488" y="6027738"/>
            <a:ext cx="1727200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1600" dirty="0">
                <a:solidFill>
                  <a:srgbClr val="00B050"/>
                </a:solidFill>
              </a:rPr>
              <a:t>Resposta</a:t>
            </a:r>
          </a:p>
          <a:p>
            <a:pPr marL="342900" indent="-342900">
              <a:defRPr/>
            </a:pPr>
            <a:r>
              <a:rPr lang="pt-BR" sz="1600" dirty="0">
                <a:solidFill>
                  <a:srgbClr val="00B050"/>
                </a:solidFill>
              </a:rPr>
              <a:t>9 maneiras</a:t>
            </a:r>
          </a:p>
          <a:p>
            <a:pPr marL="342900" indent="-342900">
              <a:defRPr/>
            </a:pPr>
            <a:endParaRPr lang="pt-BR" sz="1600" dirty="0">
              <a:solidFill>
                <a:srgbClr val="00B050"/>
              </a:solidFill>
            </a:endParaRPr>
          </a:p>
        </p:txBody>
      </p:sp>
      <p:sp>
        <p:nvSpPr>
          <p:cNvPr id="7" name="Arco 6"/>
          <p:cNvSpPr/>
          <p:nvPr/>
        </p:nvSpPr>
        <p:spPr>
          <a:xfrm>
            <a:off x="1735085" y="3566853"/>
            <a:ext cx="2340768" cy="876290"/>
          </a:xfrm>
          <a:prstGeom prst="arc">
            <a:avLst>
              <a:gd name="adj1" fmla="val 3675251"/>
              <a:gd name="adj2" fmla="val 1014462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Arco 10"/>
          <p:cNvSpPr/>
          <p:nvPr/>
        </p:nvSpPr>
        <p:spPr>
          <a:xfrm>
            <a:off x="3970963" y="3566853"/>
            <a:ext cx="2340768" cy="876290"/>
          </a:xfrm>
          <a:prstGeom prst="arc">
            <a:avLst>
              <a:gd name="adj1" fmla="val 3675251"/>
              <a:gd name="adj2" fmla="val 1014462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Arco 11"/>
          <p:cNvSpPr/>
          <p:nvPr/>
        </p:nvSpPr>
        <p:spPr>
          <a:xfrm>
            <a:off x="1787869" y="3959279"/>
            <a:ext cx="1842616" cy="1080120"/>
          </a:xfrm>
          <a:prstGeom prst="arc">
            <a:avLst>
              <a:gd name="adj1" fmla="val 1210619"/>
              <a:gd name="adj2" fmla="val 709466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rco 12"/>
          <p:cNvSpPr/>
          <p:nvPr/>
        </p:nvSpPr>
        <p:spPr>
          <a:xfrm>
            <a:off x="3944526" y="3959279"/>
            <a:ext cx="1842616" cy="1080120"/>
          </a:xfrm>
          <a:prstGeom prst="arc">
            <a:avLst>
              <a:gd name="adj1" fmla="val 4441972"/>
              <a:gd name="adj2" fmla="val 955889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rco 13"/>
          <p:cNvSpPr/>
          <p:nvPr/>
        </p:nvSpPr>
        <p:spPr>
          <a:xfrm>
            <a:off x="1198593" y="3356874"/>
            <a:ext cx="2520280" cy="1016197"/>
          </a:xfrm>
          <a:prstGeom prst="arc">
            <a:avLst>
              <a:gd name="adj1" fmla="val 11024041"/>
              <a:gd name="adj2" fmla="val 1951383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Arco 14"/>
          <p:cNvSpPr/>
          <p:nvPr/>
        </p:nvSpPr>
        <p:spPr>
          <a:xfrm>
            <a:off x="3756468" y="3356874"/>
            <a:ext cx="2520280" cy="1016197"/>
          </a:xfrm>
          <a:prstGeom prst="arc">
            <a:avLst>
              <a:gd name="adj1" fmla="val 11970599"/>
              <a:gd name="adj2" fmla="val 2081184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Grupo 15"/>
          <p:cNvGrpSpPr/>
          <p:nvPr/>
        </p:nvGrpSpPr>
        <p:grpSpPr>
          <a:xfrm>
            <a:off x="395536" y="3424110"/>
            <a:ext cx="2063197" cy="1848928"/>
            <a:chOff x="-6085184" y="2132856"/>
            <a:chExt cx="2304256" cy="2064952"/>
          </a:xfrm>
        </p:grpSpPr>
        <p:pic>
          <p:nvPicPr>
            <p:cNvPr id="17" name="Picture 2" descr="File:Na Koloseum i K Franciszki Rzymianki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085184" y="2469616"/>
              <a:ext cx="2304256" cy="172819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CaixaDeTexto 17"/>
            <p:cNvSpPr txBox="1"/>
            <p:nvPr/>
          </p:nvSpPr>
          <p:spPr>
            <a:xfrm>
              <a:off x="-6064292" y="2132856"/>
              <a:ext cx="4038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000" dirty="0" smtClean="0"/>
                <a:t>A</a:t>
              </a:r>
              <a:endParaRPr lang="pt-BR" sz="4000" dirty="0"/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2998855" y="3003108"/>
            <a:ext cx="1198283" cy="1848928"/>
            <a:chOff x="-3493458" y="2132856"/>
            <a:chExt cx="1338287" cy="2064952"/>
          </a:xfrm>
        </p:grpSpPr>
        <p:pic>
          <p:nvPicPr>
            <p:cNvPr id="20" name="Picture 4" descr="File:Tour eiffel at sunrise from the trocadero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b="9236"/>
            <a:stretch/>
          </p:blipFill>
          <p:spPr bwMode="auto">
            <a:xfrm>
              <a:off x="-3420888" y="2474597"/>
              <a:ext cx="1265717" cy="172321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CaixaDeTexto 20"/>
            <p:cNvSpPr txBox="1"/>
            <p:nvPr/>
          </p:nvSpPr>
          <p:spPr>
            <a:xfrm>
              <a:off x="-3493458" y="2132856"/>
              <a:ext cx="4038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000" dirty="0"/>
                <a:t>B</a:t>
              </a:r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4655039" y="3212976"/>
            <a:ext cx="1986475" cy="1848929"/>
            <a:chOff x="-2039181" y="2132856"/>
            <a:chExt cx="2218569" cy="2064953"/>
          </a:xfrm>
        </p:grpSpPr>
        <p:pic>
          <p:nvPicPr>
            <p:cNvPr id="23" name="Picture 6" descr="http://upload.wikimedia.org/wikipedia/commons/4/4f/Montjuic_Placa_Espanya_Barcelona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35131" b="28249"/>
            <a:stretch/>
          </p:blipFill>
          <p:spPr bwMode="auto">
            <a:xfrm>
              <a:off x="-1908720" y="2469617"/>
              <a:ext cx="2088108" cy="172819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CaixaDeTexto 23"/>
            <p:cNvSpPr txBox="1"/>
            <p:nvPr/>
          </p:nvSpPr>
          <p:spPr>
            <a:xfrm>
              <a:off x="-2039181" y="2132856"/>
              <a:ext cx="4038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000" dirty="0" smtClean="0"/>
                <a:t>C</a:t>
              </a:r>
              <a:endParaRPr lang="pt-BR" sz="4000" dirty="0"/>
            </a:p>
          </p:txBody>
        </p:sp>
      </p:grpSp>
      <p:sp>
        <p:nvSpPr>
          <p:cNvPr id="25" name="CaixaDeTexto 24"/>
          <p:cNvSpPr txBox="1"/>
          <p:nvPr/>
        </p:nvSpPr>
        <p:spPr>
          <a:xfrm>
            <a:off x="6641514" y="4046242"/>
            <a:ext cx="23229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Imagem </a:t>
            </a:r>
            <a:r>
              <a:rPr lang="pt-BR" sz="1000" dirty="0" smtClean="0"/>
              <a:t>: (a) </a:t>
            </a:r>
            <a:r>
              <a:rPr lang="it-IT" sz="1000" dirty="0"/>
              <a:t>Radomil / Roma /  GNU Free Documentation License</a:t>
            </a:r>
            <a:r>
              <a:rPr lang="pt-BR" sz="1000" dirty="0" smtClean="0"/>
              <a:t>; (b) </a:t>
            </a:r>
            <a:r>
              <a:rPr lang="fr-FR" sz="1000" dirty="0"/>
              <a:t>Tristan Nitot / Paris Tour eiffel /  GNU Free Documentation License</a:t>
            </a:r>
            <a:r>
              <a:rPr lang="pt-BR" sz="1000" dirty="0" smtClean="0"/>
              <a:t> ; (</a:t>
            </a:r>
            <a:r>
              <a:rPr lang="pt-BR" sz="1000" dirty="0"/>
              <a:t>c) </a:t>
            </a:r>
            <a:r>
              <a:rPr lang="pt-BR" sz="1000" dirty="0" err="1"/>
              <a:t>Baikonur</a:t>
            </a:r>
            <a:r>
              <a:rPr lang="pt-BR" sz="1000" dirty="0"/>
              <a:t> /  Barcelona  / GNU </a:t>
            </a:r>
            <a:r>
              <a:rPr lang="pt-BR" sz="1000" dirty="0" err="1"/>
              <a:t>Free</a:t>
            </a:r>
            <a:r>
              <a:rPr lang="pt-BR" sz="1000" dirty="0"/>
              <a:t> </a:t>
            </a:r>
            <a:r>
              <a:rPr lang="pt-BR" sz="1000" dirty="0" err="1"/>
              <a:t>Documentation</a:t>
            </a:r>
            <a:r>
              <a:rPr lang="pt-BR" sz="1000" dirty="0"/>
              <a:t> </a:t>
            </a:r>
            <a:r>
              <a:rPr lang="pt-BR" sz="1000" dirty="0" err="1"/>
              <a:t>License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CaixaDeTexto 8"/>
          <p:cNvSpPr txBox="1">
            <a:spLocks noChangeArrowheads="1"/>
          </p:cNvSpPr>
          <p:nvPr/>
        </p:nvSpPr>
        <p:spPr bwMode="auto">
          <a:xfrm>
            <a:off x="323850" y="1844675"/>
            <a:ext cx="856932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endParaRPr lang="pt-BR" sz="2200"/>
          </a:p>
          <a:p>
            <a:pPr algn="just">
              <a:lnSpc>
                <a:spcPct val="150000"/>
              </a:lnSpc>
            </a:pPr>
            <a:endParaRPr lang="pt-BR" sz="2200"/>
          </a:p>
          <a:p>
            <a:pPr algn="just">
              <a:lnSpc>
                <a:spcPct val="150000"/>
              </a:lnSpc>
            </a:pPr>
            <a:endParaRPr lang="pt-BR" sz="2200"/>
          </a:p>
        </p:txBody>
      </p:sp>
      <p:sp>
        <p:nvSpPr>
          <p:cNvPr id="30722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 sz="1400">
                <a:solidFill>
                  <a:schemeClr val="bg1"/>
                </a:solidFill>
                <a:latin typeface="Calibri" pitchFamily="34" charset="0"/>
              </a:rPr>
              <a:t>CONTAGEM DE POSSIBILIDADES: princípio multiplicativo – conceitos iniciais</a:t>
            </a:r>
          </a:p>
        </p:txBody>
      </p:sp>
      <p:sp>
        <p:nvSpPr>
          <p:cNvPr id="8" name="Retângulo 7"/>
          <p:cNvSpPr/>
          <p:nvPr/>
        </p:nvSpPr>
        <p:spPr>
          <a:xfrm>
            <a:off x="1403648" y="1052736"/>
            <a:ext cx="6696744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lgerian"/>
              </a:rPr>
              <a:t>MODELANDO A SOLUÇÃO</a:t>
            </a:r>
          </a:p>
        </p:txBody>
      </p:sp>
      <p:sp>
        <p:nvSpPr>
          <p:cNvPr id="6" name="Retângulo com Canto Diagonal Aparado 5"/>
          <p:cNvSpPr/>
          <p:nvPr/>
        </p:nvSpPr>
        <p:spPr>
          <a:xfrm>
            <a:off x="4067944" y="1916832"/>
            <a:ext cx="4176464" cy="1368152"/>
          </a:xfrm>
          <a:prstGeom prst="snip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Vamos juntos tentar resolver este problema?</a:t>
            </a:r>
          </a:p>
        </p:txBody>
      </p:sp>
      <p:sp>
        <p:nvSpPr>
          <p:cNvPr id="12" name="Nuvem 11"/>
          <p:cNvSpPr/>
          <p:nvPr/>
        </p:nvSpPr>
        <p:spPr>
          <a:xfrm>
            <a:off x="684213" y="2276475"/>
            <a:ext cx="3240087" cy="360045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pt-BR" sz="2800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Como podemos começar?</a:t>
            </a:r>
          </a:p>
          <a:p>
            <a:pPr algn="ctr">
              <a:lnSpc>
                <a:spcPct val="150000"/>
              </a:lnSpc>
              <a:defRPr/>
            </a:pP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 descr="File:Writing Gir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3356992"/>
            <a:ext cx="3816424" cy="2592288"/>
          </a:xfrm>
          <a:prstGeom prst="round2DiagRect">
            <a:avLst/>
          </a:prstGeom>
          <a:noFill/>
        </p:spPr>
      </p:pic>
      <p:sp>
        <p:nvSpPr>
          <p:cNvPr id="10" name="CaixaDeTexto 9"/>
          <p:cNvSpPr txBox="1"/>
          <p:nvPr/>
        </p:nvSpPr>
        <p:spPr>
          <a:xfrm>
            <a:off x="4270568" y="6021288"/>
            <a:ext cx="38298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err="1"/>
              <a:t>Imagem:Stilfehler</a:t>
            </a:r>
            <a:r>
              <a:rPr lang="pt-BR" sz="1000" dirty="0"/>
              <a:t> /  GNU </a:t>
            </a:r>
            <a:r>
              <a:rPr lang="pt-BR" sz="1000" dirty="0" err="1"/>
              <a:t>Free</a:t>
            </a:r>
            <a:r>
              <a:rPr lang="pt-BR" sz="1000" dirty="0"/>
              <a:t> </a:t>
            </a:r>
            <a:r>
              <a:rPr lang="pt-BR" sz="1000" dirty="0" err="1"/>
              <a:t>Documentation</a:t>
            </a:r>
            <a:r>
              <a:rPr lang="pt-BR" sz="1000" dirty="0"/>
              <a:t> </a:t>
            </a:r>
            <a:r>
              <a:rPr lang="pt-BR" sz="1000" dirty="0" err="1"/>
              <a:t>License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179388" y="1700213"/>
            <a:ext cx="5256212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300" dirty="0">
                <a:solidFill>
                  <a:srgbClr val="002060"/>
                </a:solidFill>
              </a:rPr>
              <a:t>Davi, Eduarda, Mateus e </a:t>
            </a:r>
            <a:r>
              <a:rPr lang="pt-BR" sz="2300" dirty="0" err="1">
                <a:solidFill>
                  <a:srgbClr val="002060"/>
                </a:solidFill>
              </a:rPr>
              <a:t>Talyson</a:t>
            </a:r>
            <a:r>
              <a:rPr lang="pt-BR" sz="2300" dirty="0">
                <a:solidFill>
                  <a:srgbClr val="002060"/>
                </a:solidFill>
              </a:rPr>
              <a:t> estudam juntos todas as tardes. Ao término das </a:t>
            </a:r>
            <a:r>
              <a:rPr lang="pt-BR" sz="2300" dirty="0" smtClean="0">
                <a:solidFill>
                  <a:srgbClr val="002060"/>
                </a:solidFill>
              </a:rPr>
              <a:t>atividades, despediram-se </a:t>
            </a:r>
            <a:r>
              <a:rPr lang="pt-BR" sz="2300" dirty="0">
                <a:solidFill>
                  <a:srgbClr val="002060"/>
                </a:solidFill>
              </a:rPr>
              <a:t>com um </a:t>
            </a:r>
            <a:r>
              <a:rPr lang="pt-BR" sz="2300" dirty="0" smtClean="0">
                <a:solidFill>
                  <a:srgbClr val="002060"/>
                </a:solidFill>
              </a:rPr>
              <a:t>abraço </a:t>
            </a:r>
            <a:r>
              <a:rPr lang="pt-BR" sz="2300" dirty="0">
                <a:solidFill>
                  <a:srgbClr val="002060"/>
                </a:solidFill>
              </a:rPr>
              <a:t>de modo </a:t>
            </a:r>
            <a:r>
              <a:rPr lang="pt-BR" sz="2300" dirty="0" smtClean="0">
                <a:solidFill>
                  <a:srgbClr val="002060"/>
                </a:solidFill>
              </a:rPr>
              <a:t>que, todos se </a:t>
            </a:r>
            <a:r>
              <a:rPr lang="pt-BR" sz="2300" dirty="0">
                <a:solidFill>
                  <a:srgbClr val="002060"/>
                </a:solidFill>
              </a:rPr>
              <a:t>abraçaram e foram abraçados.</a:t>
            </a:r>
          </a:p>
          <a:p>
            <a:pPr algn="just">
              <a:lnSpc>
                <a:spcPct val="150000"/>
              </a:lnSpc>
            </a:pPr>
            <a:r>
              <a:rPr lang="pt-BR" sz="2300" dirty="0">
                <a:solidFill>
                  <a:srgbClr val="002060"/>
                </a:solidFill>
              </a:rPr>
              <a:t>Quantos abraços ocorreram?</a:t>
            </a:r>
          </a:p>
          <a:p>
            <a:pPr algn="just">
              <a:lnSpc>
                <a:spcPct val="150000"/>
              </a:lnSpc>
            </a:pPr>
            <a:r>
              <a:rPr lang="pt-BR" sz="2300" dirty="0">
                <a:solidFill>
                  <a:srgbClr val="002060"/>
                </a:solidFill>
              </a:rPr>
              <a:t>E se fossem 8 pessoas, quantos abraços ocorreriam?   </a:t>
            </a:r>
            <a:endParaRPr lang="pt-BR" sz="2200" dirty="0">
              <a:solidFill>
                <a:srgbClr val="002060"/>
              </a:solidFill>
            </a:endParaRPr>
          </a:p>
        </p:txBody>
      </p:sp>
      <p:sp>
        <p:nvSpPr>
          <p:cNvPr id="8601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 sz="1400">
                <a:solidFill>
                  <a:schemeClr val="bg1"/>
                </a:solidFill>
                <a:latin typeface="Calibri" pitchFamily="34" charset="0"/>
              </a:rPr>
              <a:t>CONTAGEM DE POSSIBILIDADES: princípio multiplicativo – conceitos iniciais</a:t>
            </a:r>
          </a:p>
        </p:txBody>
      </p:sp>
      <p:sp>
        <p:nvSpPr>
          <p:cNvPr id="8" name="Retângulo 7"/>
          <p:cNvSpPr/>
          <p:nvPr/>
        </p:nvSpPr>
        <p:spPr>
          <a:xfrm>
            <a:off x="323528" y="980728"/>
            <a:ext cx="842493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lgerian"/>
              </a:rPr>
              <a:t>DESAFIO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732588" y="5589588"/>
            <a:ext cx="2160587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dirty="0">
                <a:solidFill>
                  <a:srgbClr val="00B050"/>
                </a:solidFill>
              </a:rPr>
              <a:t>Resposta</a:t>
            </a:r>
          </a:p>
          <a:p>
            <a:pPr marL="342900" indent="-342900">
              <a:buFontTx/>
              <a:buAutoNum type="alphaLcParenR"/>
              <a:defRPr/>
            </a:pPr>
            <a:r>
              <a:rPr lang="pt-BR" dirty="0">
                <a:solidFill>
                  <a:srgbClr val="00B050"/>
                </a:solidFill>
              </a:rPr>
              <a:t>6 abraços</a:t>
            </a:r>
          </a:p>
          <a:p>
            <a:pPr marL="342900" indent="-342900">
              <a:buFontTx/>
              <a:buAutoNum type="alphaLcParenR"/>
              <a:defRPr/>
            </a:pPr>
            <a:r>
              <a:rPr lang="pt-BR" dirty="0">
                <a:solidFill>
                  <a:srgbClr val="00B050"/>
                </a:solidFill>
              </a:rPr>
              <a:t>28 abraços</a:t>
            </a:r>
          </a:p>
        </p:txBody>
      </p:sp>
      <p:pic>
        <p:nvPicPr>
          <p:cNvPr id="7" name="Picture 2" descr="File:New Zealand - Going to school - 939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360" r="25361"/>
          <a:stretch/>
        </p:blipFill>
        <p:spPr bwMode="auto">
          <a:xfrm>
            <a:off x="6268500" y="1844824"/>
            <a:ext cx="2160240" cy="29261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 sz="1400">
                <a:solidFill>
                  <a:schemeClr val="bg1"/>
                </a:solidFill>
                <a:latin typeface="Calibri" pitchFamily="34" charset="0"/>
              </a:rPr>
              <a:t>CONTAGEM DE POSSIBILIDADES: princípio multiplicativo – conceitos iniciais</a:t>
            </a:r>
          </a:p>
        </p:txBody>
      </p:sp>
      <p:sp>
        <p:nvSpPr>
          <p:cNvPr id="8" name="Retângulo 7"/>
          <p:cNvSpPr/>
          <p:nvPr/>
        </p:nvSpPr>
        <p:spPr>
          <a:xfrm>
            <a:off x="323528" y="980728"/>
            <a:ext cx="842493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lgerian"/>
              </a:rPr>
              <a:t>E AGORA?</a:t>
            </a:r>
          </a:p>
        </p:txBody>
      </p:sp>
      <p:sp>
        <p:nvSpPr>
          <p:cNvPr id="7" name="Texto explicativo em forma de nuvem 6"/>
          <p:cNvSpPr/>
          <p:nvPr/>
        </p:nvSpPr>
        <p:spPr>
          <a:xfrm>
            <a:off x="395288" y="1773238"/>
            <a:ext cx="8353425" cy="4535487"/>
          </a:xfrm>
          <a:prstGeom prst="cloudCallout">
            <a:avLst>
              <a:gd name="adj1" fmla="val -30777"/>
              <a:gd name="adj2" fmla="val 482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pt-BR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Você aprendeu muitas coisas </a:t>
            </a:r>
            <a:r>
              <a:rPr lang="pt-BR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até agora, </a:t>
            </a:r>
            <a:r>
              <a:rPr lang="pt-BR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não é mesmo?</a:t>
            </a:r>
          </a:p>
          <a:p>
            <a:pPr algn="ctr">
              <a:lnSpc>
                <a:spcPct val="150000"/>
              </a:lnSpc>
              <a:defRPr/>
            </a:pPr>
            <a:r>
              <a:rPr lang="pt-BR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Será que você conseguiria resolver outra  vez o problema das moedas, só que desta vez lançando 10 </a:t>
            </a:r>
            <a:r>
              <a:rPr lang="pt-BR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moedas?</a:t>
            </a:r>
            <a:endParaRPr lang="pt-BR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pt-BR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Escreva um </a:t>
            </a:r>
            <a:r>
              <a:rPr lang="pt-BR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bilhete, </a:t>
            </a:r>
            <a:r>
              <a:rPr lang="pt-BR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explicando como você resolveria o problema e depois envie para um(a) amigo(a) da sua sala!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61214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 sz="1400">
                <a:solidFill>
                  <a:schemeClr val="bg1"/>
                </a:solidFill>
                <a:latin typeface="Calibri" pitchFamily="34" charset="0"/>
              </a:rPr>
              <a:t>CONTAGEM DE POSSIBILIDADES: princípio multiplicativo – conceitos iniciais</a:t>
            </a:r>
          </a:p>
        </p:txBody>
      </p:sp>
      <p:sp>
        <p:nvSpPr>
          <p:cNvPr id="8" name="Retângulo 7"/>
          <p:cNvSpPr/>
          <p:nvPr/>
        </p:nvSpPr>
        <p:spPr>
          <a:xfrm>
            <a:off x="1835696" y="1052736"/>
            <a:ext cx="51315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lgerian"/>
              </a:rPr>
              <a:t>SUGESTÃO DE </a:t>
            </a:r>
            <a:r>
              <a:rPr lang="pt-BR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lgerian"/>
              </a:rPr>
              <a:t>AULA:</a:t>
            </a:r>
            <a:endParaRPr lang="pt-BR" sz="40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lgerian"/>
            </a:endParaRPr>
          </a:p>
        </p:txBody>
      </p:sp>
      <p:sp>
        <p:nvSpPr>
          <p:cNvPr id="90115" name="Retângulo 8"/>
          <p:cNvSpPr>
            <a:spLocks noChangeArrowheads="1"/>
          </p:cNvSpPr>
          <p:nvPr/>
        </p:nvSpPr>
        <p:spPr bwMode="auto">
          <a:xfrm>
            <a:off x="395288" y="1844675"/>
            <a:ext cx="82804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200" dirty="0">
                <a:solidFill>
                  <a:srgbClr val="0070C0"/>
                </a:solidFill>
              </a:rPr>
              <a:t>Noções de contagem - princípio multiplicativo</a:t>
            </a:r>
          </a:p>
          <a:p>
            <a:endParaRPr lang="pt-BR" sz="2200" dirty="0"/>
          </a:p>
          <a:p>
            <a:r>
              <a:rPr lang="pt-BR" sz="2400" dirty="0">
                <a:solidFill>
                  <a:srgbClr val="0070C0"/>
                </a:solidFill>
              </a:rPr>
              <a:t>Autora:</a:t>
            </a:r>
            <a:r>
              <a:rPr lang="pt-BR" sz="2400" dirty="0"/>
              <a:t> Rita Santos Guimarães</a:t>
            </a:r>
          </a:p>
          <a:p>
            <a:endParaRPr lang="pt-BR" sz="2400" dirty="0"/>
          </a:p>
          <a:p>
            <a:r>
              <a:rPr lang="pt-BR" sz="2400" dirty="0">
                <a:solidFill>
                  <a:srgbClr val="0070C0"/>
                </a:solidFill>
              </a:rPr>
              <a:t>Disponível em </a:t>
            </a:r>
            <a:r>
              <a:rPr lang="pt-BR" sz="1400" dirty="0">
                <a:hlinkClick r:id="rId3"/>
              </a:rPr>
              <a:t>http://portaldoprofessor.mec.gov.br/fichaTecnicaAula.html?aula=12340</a:t>
            </a:r>
            <a:endParaRPr lang="pt-BR" sz="1400" dirty="0"/>
          </a:p>
          <a:p>
            <a:endParaRPr lang="pt-BR" sz="1400" dirty="0"/>
          </a:p>
          <a:p>
            <a:pPr algn="just">
              <a:lnSpc>
                <a:spcPct val="150000"/>
              </a:lnSpc>
            </a:pPr>
            <a:r>
              <a:rPr lang="pt-BR" sz="2400" dirty="0">
                <a:solidFill>
                  <a:srgbClr val="0070C0"/>
                </a:solidFill>
              </a:rPr>
              <a:t>O que o aluno poderá aprender com esta aula:</a:t>
            </a:r>
          </a:p>
          <a:p>
            <a:pPr algn="just">
              <a:lnSpc>
                <a:spcPct val="150000"/>
              </a:lnSpc>
            </a:pPr>
            <a:r>
              <a:rPr lang="pt-BR" sz="2400" dirty="0"/>
              <a:t>Conhecer, compreender e utilizar o Princípio Multiplicativo, ou Princípio Fundamental da Contagem.</a:t>
            </a:r>
          </a:p>
          <a:p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445624" cy="1143000"/>
          </a:xfrm>
        </p:spPr>
        <p:txBody>
          <a:bodyPr/>
          <a:lstStyle/>
          <a:p>
            <a:pPr>
              <a:defRPr/>
            </a:pPr>
            <a:r>
              <a:rPr lang="pt-BR" sz="27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lgerian"/>
              </a:rPr>
              <a:t>SUGESTÃO DE LEITURA PARA O PROFESSOR(A):</a:t>
            </a:r>
            <a:endParaRPr lang="pt-BR" sz="27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lgerian"/>
            </a:endParaRPr>
          </a:p>
        </p:txBody>
      </p:sp>
      <p:sp>
        <p:nvSpPr>
          <p:cNvPr id="92162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76103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 sz="1400">
                <a:solidFill>
                  <a:schemeClr val="bg1"/>
                </a:solidFill>
                <a:latin typeface="Calibri" pitchFamily="34" charset="0"/>
              </a:rPr>
              <a:t>CONTAGEM DE POSSIBILIDADES: princípio multiplicativo – conceitos iniciais</a:t>
            </a:r>
          </a:p>
        </p:txBody>
      </p:sp>
      <p:sp>
        <p:nvSpPr>
          <p:cNvPr id="92163" name="Retângulo 6"/>
          <p:cNvSpPr>
            <a:spLocks noChangeArrowheads="1"/>
          </p:cNvSpPr>
          <p:nvPr/>
        </p:nvSpPr>
        <p:spPr bwMode="auto">
          <a:xfrm>
            <a:off x="395288" y="6165850"/>
            <a:ext cx="85693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>
                <a:hlinkClick r:id="rId2"/>
              </a:rPr>
              <a:t>http://www.gente.eti.br/edumatec/attachments/008_Rita%20de%20Cassia%20Gomes%20de%20Lima.pdf</a:t>
            </a:r>
            <a:endParaRPr lang="pt-BR" sz="1400"/>
          </a:p>
        </p:txBody>
      </p:sp>
      <p:sp>
        <p:nvSpPr>
          <p:cNvPr id="92164" name="CaixaDeTexto 9"/>
          <p:cNvSpPr txBox="1">
            <a:spLocks noChangeArrowheads="1"/>
          </p:cNvSpPr>
          <p:nvPr/>
        </p:nvSpPr>
        <p:spPr bwMode="auto">
          <a:xfrm>
            <a:off x="395288" y="2060575"/>
            <a:ext cx="82804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dirty="0" smtClean="0">
                <a:solidFill>
                  <a:srgbClr val="002060"/>
                </a:solidFill>
              </a:rPr>
              <a:t>O  </a:t>
            </a:r>
            <a:r>
              <a:rPr lang="pt-BR" dirty="0">
                <a:solidFill>
                  <a:srgbClr val="002060"/>
                </a:solidFill>
              </a:rPr>
              <a:t>RACIOCÍNIO COMBINATÓRIO DE ALUNOS </a:t>
            </a:r>
          </a:p>
          <a:p>
            <a:pPr algn="ctr"/>
            <a:r>
              <a:rPr lang="pt-BR" dirty="0">
                <a:solidFill>
                  <a:srgbClr val="002060"/>
                </a:solidFill>
              </a:rPr>
              <a:t>DA EDUCAÇÃO DE JOVENS E ADULTOS: </a:t>
            </a:r>
          </a:p>
          <a:p>
            <a:pPr algn="ctr"/>
            <a:r>
              <a:rPr lang="pt-BR" dirty="0">
                <a:solidFill>
                  <a:srgbClr val="002060"/>
                </a:solidFill>
              </a:rPr>
              <a:t>DO INÍCIO DA ESCOLARIZAÇÃO ATÉ O ENSINO MÉDIO</a:t>
            </a:r>
          </a:p>
          <a:p>
            <a:pPr algn="ctr"/>
            <a:endParaRPr lang="pt-BR" dirty="0">
              <a:solidFill>
                <a:srgbClr val="0070C0"/>
              </a:solidFill>
            </a:endParaRPr>
          </a:p>
          <a:p>
            <a:pPr algn="ctr"/>
            <a:r>
              <a:rPr lang="pt-BR" dirty="0">
                <a:solidFill>
                  <a:srgbClr val="0070C0"/>
                </a:solidFill>
              </a:rPr>
              <a:t>Dissertação de Mestrado </a:t>
            </a:r>
          </a:p>
          <a:p>
            <a:pPr algn="ctr"/>
            <a:endParaRPr lang="pt-BR" dirty="0"/>
          </a:p>
          <a:p>
            <a:pPr algn="ctr"/>
            <a:r>
              <a:rPr lang="pt-BR" sz="1600" dirty="0"/>
              <a:t>Autora: RITA DE CÁSSIA GOMES DE LIMA</a:t>
            </a:r>
          </a:p>
          <a:p>
            <a:pPr algn="ctr"/>
            <a:endParaRPr lang="pt-BR" sz="1600" dirty="0"/>
          </a:p>
          <a:p>
            <a:pPr algn="ctr"/>
            <a:r>
              <a:rPr lang="pt-BR" sz="1600" dirty="0"/>
              <a:t>Orientadora: </a:t>
            </a:r>
            <a:r>
              <a:rPr lang="pt-BR" sz="1600" dirty="0" err="1"/>
              <a:t>PROFª</a:t>
            </a:r>
            <a:r>
              <a:rPr lang="pt-BR" sz="1600" dirty="0"/>
              <a:t> </a:t>
            </a:r>
            <a:r>
              <a:rPr lang="pt-BR" sz="1600" dirty="0" err="1"/>
              <a:t>DRª</a:t>
            </a:r>
            <a:r>
              <a:rPr lang="pt-BR" sz="1600" dirty="0"/>
              <a:t>  RUTE ELIZABETE DE SOUZA ROSA BORBA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Mestrado em Educação Matemática e Tecnológica | UFPE</a:t>
            </a:r>
          </a:p>
        </p:txBody>
      </p:sp>
      <p:sp>
        <p:nvSpPr>
          <p:cNvPr id="92165" name="CaixaDeTexto 5"/>
          <p:cNvSpPr txBox="1">
            <a:spLocks noChangeArrowheads="1"/>
          </p:cNvSpPr>
          <p:nvPr/>
        </p:nvSpPr>
        <p:spPr bwMode="auto">
          <a:xfrm>
            <a:off x="900113" y="5589588"/>
            <a:ext cx="6172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dirty="0"/>
              <a:t>Dissertação completa para consulta e impressão livre </a:t>
            </a:r>
            <a:r>
              <a:rPr lang="pt-BR" dirty="0" smtClean="0"/>
              <a:t>em: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323850" y="1844675"/>
            <a:ext cx="8496300" cy="4608513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Banco de Aulas da Secretaria de Educação de PE - </a:t>
            </a:r>
            <a:r>
              <a:rPr lang="pt-BR" sz="1600" u="sng" dirty="0" smtClean="0">
                <a:hlinkClick r:id="rId2"/>
              </a:rPr>
              <a:t>http://bit.ly/vencedorespa</a:t>
            </a:r>
            <a:endParaRPr lang="pt-BR" sz="1600" dirty="0" smtClean="0"/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Domínio Público - </a:t>
            </a:r>
            <a:r>
              <a:rPr lang="pt-BR" sz="1600" dirty="0" smtClean="0">
                <a:hlinkClick r:id="rId3"/>
              </a:rPr>
              <a:t>http://www.dominiopublico.gov.br</a:t>
            </a:r>
            <a:endParaRPr lang="pt-BR" sz="1600" dirty="0" smtClean="0"/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Revista EM </a:t>
            </a:r>
            <a:r>
              <a:rPr lang="pt-BR" sz="1600" dirty="0" err="1" smtClean="0"/>
              <a:t>TEIA|UFPE</a:t>
            </a:r>
            <a:r>
              <a:rPr lang="pt-BR" sz="1600" dirty="0" smtClean="0"/>
              <a:t> –  </a:t>
            </a:r>
            <a:r>
              <a:rPr lang="pt-BR" sz="1200" dirty="0" smtClean="0">
                <a:hlinkClick r:id="rId4"/>
              </a:rPr>
              <a:t>http://www.gente.eti.br/edumatec/index.</a:t>
            </a:r>
            <a:r>
              <a:rPr lang="pt-BR" sz="1200" dirty="0" err="1" smtClean="0">
                <a:hlinkClick r:id="rId4"/>
              </a:rPr>
              <a:t>php</a:t>
            </a:r>
            <a:r>
              <a:rPr lang="pt-BR" sz="1200" dirty="0" smtClean="0">
                <a:hlinkClick r:id="rId4"/>
              </a:rPr>
              <a:t>?</a:t>
            </a:r>
            <a:r>
              <a:rPr lang="pt-BR" sz="1200" dirty="0" err="1" smtClean="0">
                <a:hlinkClick r:id="rId4"/>
              </a:rPr>
              <a:t>option</a:t>
            </a:r>
            <a:r>
              <a:rPr lang="pt-BR" sz="1200" dirty="0" smtClean="0">
                <a:hlinkClick r:id="rId4"/>
              </a:rPr>
              <a:t>=</a:t>
            </a:r>
            <a:r>
              <a:rPr lang="pt-BR" sz="1200" dirty="0" err="1" smtClean="0">
                <a:hlinkClick r:id="rId4"/>
              </a:rPr>
              <a:t>com_content&amp;view</a:t>
            </a:r>
            <a:r>
              <a:rPr lang="pt-BR" sz="1200" dirty="0" smtClean="0">
                <a:hlinkClick r:id="rId4"/>
              </a:rPr>
              <a:t>=</a:t>
            </a:r>
            <a:r>
              <a:rPr lang="pt-BR" sz="1200" dirty="0" err="1" smtClean="0">
                <a:hlinkClick r:id="rId4"/>
              </a:rPr>
              <a:t>article&amp;id</a:t>
            </a:r>
            <a:r>
              <a:rPr lang="pt-BR" sz="1200" dirty="0" smtClean="0">
                <a:hlinkClick r:id="rId4"/>
              </a:rPr>
              <a:t>=9&amp;</a:t>
            </a:r>
            <a:r>
              <a:rPr lang="pt-BR" sz="1200" dirty="0" err="1" smtClean="0">
                <a:hlinkClick r:id="rId4"/>
              </a:rPr>
              <a:t>Itemid</a:t>
            </a:r>
            <a:r>
              <a:rPr lang="pt-BR" sz="1200" dirty="0" smtClean="0">
                <a:hlinkClick r:id="rId4"/>
              </a:rPr>
              <a:t>=12</a:t>
            </a:r>
            <a:endParaRPr lang="pt-BR" sz="1200" dirty="0" smtClean="0"/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TV Escola - </a:t>
            </a:r>
            <a:r>
              <a:rPr lang="pt-BR" sz="1600" dirty="0" smtClean="0">
                <a:hlinkClick r:id="rId5"/>
              </a:rPr>
              <a:t>http://tvescola.mec.gov.br/</a:t>
            </a:r>
            <a:endParaRPr lang="pt-BR" sz="1600" dirty="0" smtClean="0"/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SBEM - </a:t>
            </a:r>
            <a:r>
              <a:rPr lang="pt-BR" sz="1600" dirty="0" smtClean="0">
                <a:hlinkClick r:id="rId6"/>
              </a:rPr>
              <a:t>http://www.sbem.com.br/index.</a:t>
            </a:r>
            <a:r>
              <a:rPr lang="pt-BR" sz="1600" dirty="0" err="1" smtClean="0">
                <a:hlinkClick r:id="rId6"/>
              </a:rPr>
              <a:t>php</a:t>
            </a:r>
            <a:endParaRPr lang="pt-BR" sz="1600" dirty="0" smtClean="0"/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Escola do Futuro – </a:t>
            </a:r>
            <a:r>
              <a:rPr lang="pt-BR" sz="1600" dirty="0" smtClean="0">
                <a:hlinkClick r:id="rId7"/>
              </a:rPr>
              <a:t>http://futuro.usp.br</a:t>
            </a:r>
            <a:endParaRPr lang="pt-BR" sz="1600" dirty="0" smtClean="0"/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Matemática UOL - </a:t>
            </a:r>
            <a:r>
              <a:rPr lang="pt-BR" sz="1600" dirty="0" smtClean="0">
                <a:hlinkClick r:id="rId8"/>
              </a:rPr>
              <a:t>http://educacao.uol.com.br/matematica</a:t>
            </a:r>
            <a:endParaRPr lang="pt-BR" sz="1600" dirty="0" smtClean="0"/>
          </a:p>
          <a:p>
            <a:pPr marL="0" indent="0">
              <a:buFont typeface="Arial" charset="0"/>
              <a:buNone/>
              <a:defRPr/>
            </a:pPr>
            <a:r>
              <a:rPr lang="pt-BR" sz="1600" dirty="0" smtClean="0"/>
              <a:t>Coleção Explorando o Ensino da Matemática (Portal do professor)  - </a:t>
            </a:r>
            <a:r>
              <a:rPr lang="pt-BR" sz="1600" dirty="0" smtClean="0">
                <a:hlinkClick r:id="rId9"/>
              </a:rPr>
              <a:t>http://portal.mec.gov.br</a:t>
            </a:r>
            <a:endParaRPr lang="pt-BR" sz="1600" dirty="0" smtClean="0"/>
          </a:p>
          <a:p>
            <a:pPr>
              <a:buFont typeface="Arial" charset="0"/>
              <a:buNone/>
              <a:defRPr/>
            </a:pPr>
            <a:r>
              <a:rPr lang="pt-BR" sz="1600" dirty="0" smtClean="0"/>
              <a:t>Companhia dos Números - </a:t>
            </a:r>
            <a:r>
              <a:rPr lang="pt-BR" sz="1600" dirty="0" smtClean="0">
                <a:hlinkClick r:id="rId10"/>
              </a:rPr>
              <a:t>http://www.ciadosnumeros.com.br/</a:t>
            </a:r>
            <a:endParaRPr lang="pt-BR" sz="1600" dirty="0" smtClean="0"/>
          </a:p>
          <a:p>
            <a:pPr>
              <a:buFont typeface="Arial" charset="0"/>
              <a:buNone/>
              <a:defRPr/>
            </a:pPr>
            <a:r>
              <a:rPr lang="pt-BR" sz="1600" dirty="0" smtClean="0"/>
              <a:t>Site do ENEM - </a:t>
            </a:r>
            <a:r>
              <a:rPr lang="pt-BR" sz="1600" dirty="0" smtClean="0">
                <a:hlinkClick r:id="rId11"/>
              </a:rPr>
              <a:t>http://www.enem.inep.gov.br</a:t>
            </a:r>
            <a:endParaRPr lang="pt-BR" sz="1600" dirty="0" smtClean="0"/>
          </a:p>
          <a:p>
            <a:pPr>
              <a:buFont typeface="Arial" charset="0"/>
              <a:buNone/>
              <a:defRPr/>
            </a:pPr>
            <a:r>
              <a:rPr lang="pt-BR" sz="1600" dirty="0" err="1" smtClean="0"/>
              <a:t>LEM-Laboratório</a:t>
            </a:r>
            <a:r>
              <a:rPr lang="pt-BR" sz="1600" dirty="0" smtClean="0"/>
              <a:t> do Ensino da Matemática - </a:t>
            </a:r>
            <a:r>
              <a:rPr lang="pt-BR" sz="1600" dirty="0" smtClean="0">
                <a:hlinkClick r:id="rId12"/>
              </a:rPr>
              <a:t>http://www.ime.unicamp.br/lem/</a:t>
            </a:r>
            <a:endParaRPr lang="pt-BR" sz="1600" dirty="0" smtClean="0"/>
          </a:p>
          <a:p>
            <a:pPr>
              <a:buFont typeface="Arial" charset="0"/>
              <a:buNone/>
              <a:defRPr/>
            </a:pPr>
            <a:r>
              <a:rPr lang="pt-BR" sz="1600" dirty="0" smtClean="0"/>
              <a:t>Associação de Professores de </a:t>
            </a:r>
            <a:r>
              <a:rPr lang="pt-BR" sz="1600" dirty="0" err="1" smtClean="0"/>
              <a:t>Matemática|Portugal</a:t>
            </a:r>
            <a:r>
              <a:rPr lang="pt-BR" sz="1600" dirty="0" smtClean="0"/>
              <a:t> – </a:t>
            </a:r>
          </a:p>
          <a:p>
            <a:pPr>
              <a:buFont typeface="Arial" charset="0"/>
              <a:buNone/>
              <a:defRPr/>
            </a:pPr>
            <a:r>
              <a:rPr lang="pt-BR" sz="1600" dirty="0" smtClean="0"/>
              <a:t>Revista Mova Escola - </a:t>
            </a:r>
            <a:r>
              <a:rPr lang="pt-BR" sz="1600" dirty="0" smtClean="0">
                <a:hlinkClick r:id="rId13"/>
              </a:rPr>
              <a:t>http://revistaescola.abril.com.br/</a:t>
            </a:r>
            <a:endParaRPr lang="pt-BR" sz="1600" dirty="0" smtClean="0"/>
          </a:p>
          <a:p>
            <a:pPr>
              <a:buFont typeface="Arial" charset="0"/>
              <a:buNone/>
              <a:defRPr/>
            </a:pPr>
            <a:r>
              <a:rPr lang="pt-BR" sz="1600" dirty="0" smtClean="0"/>
              <a:t>Só Matemática - </a:t>
            </a:r>
            <a:r>
              <a:rPr lang="pt-BR" sz="1600" dirty="0" smtClean="0">
                <a:hlinkClick r:id="rId14"/>
              </a:rPr>
              <a:t>http://www.somatematica.com.br/</a:t>
            </a:r>
            <a:endParaRPr lang="pt-BR" sz="1600" dirty="0" smtClean="0"/>
          </a:p>
          <a:p>
            <a:pPr>
              <a:buFont typeface="Arial" charset="0"/>
              <a:buNone/>
              <a:defRPr/>
            </a:pPr>
            <a:r>
              <a:rPr lang="pt-BR" sz="1600" dirty="0" smtClean="0"/>
              <a:t>Revista Brasileira de História da Matemática - </a:t>
            </a:r>
            <a:r>
              <a:rPr lang="pt-BR" sz="1600" dirty="0" smtClean="0">
                <a:hlinkClick r:id="rId15"/>
              </a:rPr>
              <a:t>http://www.sbhmat.com.br/</a:t>
            </a:r>
            <a:endParaRPr lang="pt-BR" sz="1600" dirty="0" smtClean="0"/>
          </a:p>
          <a:p>
            <a:pPr>
              <a:buFont typeface="Arial" charset="0"/>
              <a:buNone/>
              <a:defRPr/>
            </a:pPr>
            <a:endParaRPr lang="pt-BR" sz="1600" dirty="0" smtClean="0"/>
          </a:p>
          <a:p>
            <a:pPr>
              <a:buFont typeface="Arial" charset="0"/>
              <a:buNone/>
              <a:defRPr/>
            </a:pPr>
            <a:endParaRPr lang="pt-BR" dirty="0" smtClean="0">
              <a:solidFill>
                <a:srgbClr val="002060"/>
              </a:solidFill>
            </a:endParaRPr>
          </a:p>
          <a:p>
            <a:pPr marL="514350" indent="-514350" algn="just">
              <a:buFont typeface="Arial" charset="0"/>
              <a:buNone/>
              <a:defRPr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 algn="just">
              <a:buFont typeface="Arial" charset="0"/>
              <a:buNone/>
              <a:defRPr/>
            </a:pPr>
            <a:endParaRPr lang="pt-BR" dirty="0" smtClean="0">
              <a:solidFill>
                <a:srgbClr val="FF0000"/>
              </a:solidFill>
            </a:endParaRPr>
          </a:p>
        </p:txBody>
      </p:sp>
      <p:sp>
        <p:nvSpPr>
          <p:cNvPr id="93186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76103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 sz="1400">
                <a:solidFill>
                  <a:schemeClr val="bg1"/>
                </a:solidFill>
                <a:latin typeface="Calibri" pitchFamily="34" charset="0"/>
              </a:rPr>
              <a:t>CONTAGEM DE POSSIBILIDADES: princípio multiplicativo – conceitos iniciais</a:t>
            </a:r>
          </a:p>
        </p:txBody>
      </p:sp>
      <p:sp>
        <p:nvSpPr>
          <p:cNvPr id="7" name="Retângulo 6"/>
          <p:cNvSpPr/>
          <p:nvPr/>
        </p:nvSpPr>
        <p:spPr>
          <a:xfrm>
            <a:off x="179512" y="1052736"/>
            <a:ext cx="8712968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lgerian"/>
              </a:rPr>
              <a:t>INDICAÇÕES DE SITES PARA O PROFESSOR(A</a:t>
            </a:r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lgerian"/>
              </a:rPr>
              <a:t>):</a:t>
            </a:r>
            <a:endParaRPr lang="pt-BR" sz="2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lgeri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395288" y="1700213"/>
            <a:ext cx="8497887" cy="4249737"/>
          </a:xfrm>
        </p:spPr>
        <p:txBody>
          <a:bodyPr/>
          <a:lstStyle/>
          <a:p>
            <a:pPr marL="0" indent="0" algn="just">
              <a:buFont typeface="Arial" charset="0"/>
              <a:buNone/>
              <a:defRPr/>
            </a:pPr>
            <a:r>
              <a:rPr lang="pt-BR" sz="1700" dirty="0" smtClean="0"/>
              <a:t>CENTURION, Marília Ramos;  JALUBO, José; LELLIS, Marcelo. Matemática na Medida Certa. Ensino Fundamental, 5ª série. São Paulo: </a:t>
            </a:r>
            <a:r>
              <a:rPr lang="pt-BR" sz="1700" dirty="0" err="1" smtClean="0"/>
              <a:t>Scipione</a:t>
            </a:r>
            <a:r>
              <a:rPr lang="pt-BR" sz="1700" dirty="0" smtClean="0"/>
              <a:t>, 2007</a:t>
            </a:r>
          </a:p>
          <a:p>
            <a:pPr marL="0" indent="0">
              <a:buFont typeface="Arial" charset="0"/>
              <a:buNone/>
              <a:defRPr/>
            </a:pPr>
            <a:endParaRPr lang="pt-BR" sz="1700" dirty="0" smtClean="0"/>
          </a:p>
          <a:p>
            <a:pPr marL="0" indent="0" algn="just">
              <a:buFont typeface="Arial" charset="0"/>
              <a:buNone/>
              <a:defRPr/>
            </a:pPr>
            <a:r>
              <a:rPr lang="pt-BR" sz="1700" dirty="0" smtClean="0"/>
              <a:t>IEZZI, Gelson; DOLCE, Osvaldo; MACHADO, Antonio. Matemática e Realidade. Ensino Fundamental, 5ª série. São Paulo: Atual, 2009</a:t>
            </a:r>
          </a:p>
          <a:p>
            <a:pPr marL="0" indent="0">
              <a:buFont typeface="Arial" charset="0"/>
              <a:buNone/>
              <a:defRPr/>
            </a:pPr>
            <a:endParaRPr lang="pt-BR" sz="1700" dirty="0" smtClean="0"/>
          </a:p>
          <a:p>
            <a:pPr marL="0" indent="0" algn="just">
              <a:buFont typeface="Arial" charset="0"/>
              <a:buNone/>
              <a:defRPr/>
            </a:pPr>
            <a:r>
              <a:rPr lang="pt-BR" sz="1700" dirty="0" smtClean="0"/>
              <a:t>BONJORNO, José Roberto. OLIVARES, Ayrton. Matemática Fazendo a Diferença. Ensino Fundamental, 6º ano. São Paulo: FTD, 2006</a:t>
            </a:r>
          </a:p>
          <a:p>
            <a:pPr marL="0" indent="0">
              <a:buFont typeface="Arial" charset="0"/>
              <a:buNone/>
              <a:defRPr/>
            </a:pPr>
            <a:endParaRPr lang="pt-BR" sz="1700" dirty="0" smtClean="0"/>
          </a:p>
          <a:p>
            <a:pPr marL="0" indent="0" algn="just">
              <a:buFont typeface="Arial" charset="0"/>
              <a:buNone/>
              <a:defRPr/>
            </a:pPr>
            <a:r>
              <a:rPr lang="pt-BR" sz="1700" dirty="0" smtClean="0"/>
              <a:t>SMOLE, Kátia Cristina </a:t>
            </a:r>
            <a:r>
              <a:rPr lang="pt-BR" sz="1700" dirty="0" err="1" smtClean="0"/>
              <a:t>Stocco</a:t>
            </a:r>
            <a:r>
              <a:rPr lang="pt-BR" sz="1700" dirty="0" smtClean="0"/>
              <a:t>; DINIZ, Maria Ignez de Souza Vieira. Matemática: Ensino Médio. Editora Saraiva. 5ª edição. 1º ano Ensino Médio. São Paulo 2005.</a:t>
            </a:r>
          </a:p>
          <a:p>
            <a:pPr marL="0" indent="0">
              <a:buFont typeface="Arial" charset="0"/>
              <a:buNone/>
              <a:defRPr/>
            </a:pPr>
            <a:endParaRPr lang="pt-BR" sz="1700" dirty="0" smtClean="0"/>
          </a:p>
          <a:p>
            <a:pPr marL="0" indent="0" algn="just">
              <a:buFont typeface="Arial" charset="0"/>
              <a:buNone/>
              <a:defRPr/>
            </a:pPr>
            <a:r>
              <a:rPr lang="pt-BR" sz="1700" dirty="0" smtClean="0"/>
              <a:t>PERNAMBUCO. Base Curricular Comum para as redes públicas de ensino: matemática. Recife: SE, 2008.</a:t>
            </a:r>
          </a:p>
          <a:p>
            <a:pPr marL="0" indent="0">
              <a:buFont typeface="Arial" charset="0"/>
              <a:buNone/>
              <a:defRPr/>
            </a:pPr>
            <a:endParaRPr lang="pt-BR" sz="1700" dirty="0" smtClean="0"/>
          </a:p>
          <a:p>
            <a:pPr marL="0" indent="0" algn="just">
              <a:buFont typeface="Arial" charset="0"/>
              <a:buNone/>
              <a:defRPr/>
            </a:pPr>
            <a:r>
              <a:rPr lang="pt-BR" sz="1700" dirty="0" smtClean="0"/>
              <a:t>PERNAMBUCO. Orientações teórico-metodológicas. Matemática. Ensino Médio. Recife: SE, 2008.</a:t>
            </a:r>
          </a:p>
          <a:p>
            <a:pPr>
              <a:buFont typeface="Arial" charset="0"/>
              <a:buNone/>
              <a:defRPr/>
            </a:pPr>
            <a:endParaRPr lang="pt-BR" dirty="0" smtClean="0">
              <a:solidFill>
                <a:srgbClr val="002060"/>
              </a:solidFill>
            </a:endParaRPr>
          </a:p>
          <a:p>
            <a:pPr marL="514350" indent="-514350" algn="just">
              <a:buFont typeface="Arial" charset="0"/>
              <a:buNone/>
              <a:defRPr/>
            </a:pPr>
            <a:endParaRPr lang="pt-BR" dirty="0" smtClean="0">
              <a:solidFill>
                <a:srgbClr val="FF0000"/>
              </a:solidFill>
            </a:endParaRPr>
          </a:p>
          <a:p>
            <a:pPr marL="514350" indent="-514350" algn="just">
              <a:buFont typeface="Arial" charset="0"/>
              <a:buNone/>
              <a:defRPr/>
            </a:pPr>
            <a:endParaRPr lang="pt-BR" dirty="0" smtClean="0">
              <a:solidFill>
                <a:srgbClr val="FF0000"/>
              </a:solidFill>
            </a:endParaRPr>
          </a:p>
        </p:txBody>
      </p:sp>
      <p:sp>
        <p:nvSpPr>
          <p:cNvPr id="94210" name="CaixaDeTexto 3"/>
          <p:cNvSpPr txBox="1">
            <a:spLocks noChangeArrowheads="1"/>
          </p:cNvSpPr>
          <p:nvPr/>
        </p:nvSpPr>
        <p:spPr bwMode="auto">
          <a:xfrm>
            <a:off x="34925" y="119063"/>
            <a:ext cx="583247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400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 sz="1400">
                <a:solidFill>
                  <a:schemeClr val="bg1"/>
                </a:solidFill>
                <a:latin typeface="Calibri" pitchFamily="34" charset="0"/>
              </a:rPr>
              <a:t>CONTAGEM DE POSSIBILIDADES: princípio multiplicativo – conceitos iniciais</a:t>
            </a:r>
          </a:p>
        </p:txBody>
      </p:sp>
      <p:sp>
        <p:nvSpPr>
          <p:cNvPr id="7" name="Retângulo 6"/>
          <p:cNvSpPr/>
          <p:nvPr/>
        </p:nvSpPr>
        <p:spPr>
          <a:xfrm>
            <a:off x="179512" y="1052736"/>
            <a:ext cx="871296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lgerian"/>
              </a:rPr>
              <a:t>REFERÊNCIAS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85763" y="130175"/>
            <a:ext cx="5481637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pt-BR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Tabela de Imagens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79513" y="1412776"/>
          <a:ext cx="8784974" cy="5186820"/>
        </p:xfrm>
        <a:graphic>
          <a:graphicData uri="http://schemas.openxmlformats.org/drawingml/2006/table">
            <a:tbl>
              <a:tblPr/>
              <a:tblGrid>
                <a:gridCol w="572242"/>
                <a:gridCol w="3316884"/>
                <a:gridCol w="3887737"/>
                <a:gridCol w="1008111"/>
              </a:tblGrid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n° do slide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direito da imagem como está ao lado da foto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 do site onde se consegiu a informação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do Acesso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2.a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Auréola / Public Domain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http://commons.wikimedia.org/wiki/File:MM_Smile_Da_.jpg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05/09/2012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2.b |27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James Cambridge / Public Domain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http://commons.wikimedia.org/wiki/File:Wardrobe_(165).jpg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05/09/2012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Stilfehler /  GNU Free Documentation License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http://commons.wikimedia.org/wiki/File:Writing_Girl.jpg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05/09/2012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 | 8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Alessio Damato /  GNU Free Documentation License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http://commons.wikimedia.org/wiki/File:Italian_ice_cream.jpg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05/09/2012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The people from the Tango! Project / Public Domain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http://commons.wikimedia.org/wiki/File:Face-glasses.svg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05/09/2012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64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JeanCDS / Certificado Olimpíada Brasileira de Matemática das Escolas Públicas /  GNU Free Documentation License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http://commons.wikimedia.org/wiki/File:Certificado_OBMEP.jpg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05/09/2012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64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MichaelMaggs /  Creative Commons Attribution-Share Alike 3.0 Unported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http://commons.wikimedia.org/wiki/File:Coloured,_textured_craft_card_edit.jpg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05/09/2012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Pearson Scott Foresman /  Public Domain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http://commons.wikimedia.org/wiki/File:Flatirons_(PSF).png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05/09/2012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mdemon /  Creative Commons Attribution-Share Alike 2.0 Generic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http://commons.wikimedia.org/wiki/File:People_using_laptops.jpg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05/09/2012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29.a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Radomil / Roma /  GNU Free Documentation License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http://commons.wikimedia.org/wiki/File:Na_Koloseum_i_K_Franciszki_Rzymianki.JPG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05/09/2012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220296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385763" y="130175"/>
            <a:ext cx="5481637" cy="56197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pt-BR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Tabela de Imagens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79513" y="1412776"/>
          <a:ext cx="8784974" cy="1947815"/>
        </p:xfrm>
        <a:graphic>
          <a:graphicData uri="http://schemas.openxmlformats.org/drawingml/2006/table">
            <a:tbl>
              <a:tblPr/>
              <a:tblGrid>
                <a:gridCol w="572242"/>
                <a:gridCol w="3316884"/>
                <a:gridCol w="3887737"/>
                <a:gridCol w="1008111"/>
              </a:tblGrid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n° do slide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direito da imagem como está ao lado da foto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link do site onde se consegiu a informação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do Acesso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02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64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29.b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Tristan Nitot / Paris Tour eiffel /  GNU Free Documentation License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http://commons.wikimedia.org/wiki/File:Tour_eiffel_at_sunrise_from_the_trocadero.jpg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05/09/2012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64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29.c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Baikonur /  Barcelona  / GNU Free Documentation License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http://commons.wikimedia.org/wiki/File:Montjuic_Placa_Espanya_Barcelona.jpg?uselang=pt-br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05/09/2012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646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Jorge Royan /  Creative Commons Attribution-Share Alike 3.0 Unported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http://commons.wikimedia.org/wiki/File:New_Zealand_-_Going_to_school_-_9394.jpg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05/09/2012</a:t>
                      </a:r>
                    </a:p>
                  </a:txBody>
                  <a:tcPr marL="5515" marR="5515" marT="551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21950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395288" y="1916113"/>
            <a:ext cx="8569325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>
                <a:solidFill>
                  <a:srgbClr val="002060"/>
                </a:solidFill>
              </a:rPr>
              <a:t>Se Davi decidir ir com a calça azul, quais combinações ele pode formar? </a:t>
            </a:r>
          </a:p>
          <a:p>
            <a:pPr algn="just">
              <a:lnSpc>
                <a:spcPct val="150000"/>
              </a:lnSpc>
            </a:pPr>
            <a:endParaRPr lang="pt-BR" sz="220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pt-BR" sz="220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pt-BR" sz="220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pt-BR" sz="220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pt-BR" sz="220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pt-BR" sz="220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BR" sz="2200">
                <a:solidFill>
                  <a:srgbClr val="002060"/>
                </a:solidFill>
              </a:rPr>
              <a:t>Com a calça azul, quantas combinações ele pode formar?</a:t>
            </a:r>
          </a:p>
        </p:txBody>
      </p:sp>
      <p:sp>
        <p:nvSpPr>
          <p:cNvPr id="32770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 sz="1400">
                <a:solidFill>
                  <a:schemeClr val="bg1"/>
                </a:solidFill>
                <a:latin typeface="Calibri" pitchFamily="34" charset="0"/>
              </a:rPr>
              <a:t>CONTAGEM DE POSSIBILIDADES: princípio multiplicativo – conceitos iniciais</a:t>
            </a:r>
          </a:p>
        </p:txBody>
      </p:sp>
      <p:sp>
        <p:nvSpPr>
          <p:cNvPr id="8" name="Retângulo 7"/>
          <p:cNvSpPr/>
          <p:nvPr/>
        </p:nvSpPr>
        <p:spPr>
          <a:xfrm>
            <a:off x="1403648" y="1052736"/>
            <a:ext cx="6696744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lgerian"/>
              </a:rPr>
              <a:t>MODELANDO A SOLUÇÃO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908175" y="3068638"/>
            <a:ext cx="2447925" cy="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CALÇA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076825" y="3068638"/>
            <a:ext cx="2447925" cy="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CAMISA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1908175" y="3860800"/>
            <a:ext cx="2447925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5076825" y="3860800"/>
            <a:ext cx="2447925" cy="647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1908175" y="4581525"/>
            <a:ext cx="2447925" cy="647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5076825" y="4581525"/>
            <a:ext cx="2447925" cy="647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5076825" y="5300663"/>
            <a:ext cx="2447925" cy="6492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1908175" y="5300663"/>
            <a:ext cx="2447925" cy="6492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21" name="Seta para a direita 20"/>
          <p:cNvSpPr/>
          <p:nvPr/>
        </p:nvSpPr>
        <p:spPr>
          <a:xfrm>
            <a:off x="179388" y="4005263"/>
            <a:ext cx="1655762" cy="576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>
                <a:latin typeface="Arial" pitchFamily="34" charset="0"/>
                <a:cs typeface="Arial" pitchFamily="34" charset="0"/>
              </a:rPr>
              <a:t>1 combinação</a:t>
            </a:r>
          </a:p>
        </p:txBody>
      </p:sp>
      <p:sp>
        <p:nvSpPr>
          <p:cNvPr id="22" name="Seta para a direita 21"/>
          <p:cNvSpPr/>
          <p:nvPr/>
        </p:nvSpPr>
        <p:spPr>
          <a:xfrm>
            <a:off x="179388" y="4652963"/>
            <a:ext cx="1655762" cy="57626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500" dirty="0">
                <a:latin typeface="Arial" pitchFamily="34" charset="0"/>
                <a:cs typeface="Arial" pitchFamily="34" charset="0"/>
              </a:rPr>
              <a:t>2 combinações</a:t>
            </a:r>
          </a:p>
        </p:txBody>
      </p:sp>
      <p:sp>
        <p:nvSpPr>
          <p:cNvPr id="23" name="Seta para a direita 22"/>
          <p:cNvSpPr/>
          <p:nvPr/>
        </p:nvSpPr>
        <p:spPr>
          <a:xfrm>
            <a:off x="179388" y="5373688"/>
            <a:ext cx="1655762" cy="57626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500" dirty="0">
                <a:latin typeface="Arial" pitchFamily="34" charset="0"/>
                <a:cs typeface="Arial" pitchFamily="34" charset="0"/>
              </a:rPr>
              <a:t>3 combinações</a:t>
            </a:r>
          </a:p>
        </p:txBody>
      </p:sp>
      <p:sp>
        <p:nvSpPr>
          <p:cNvPr id="24" name="Arredondar Retângulo no Mesmo Canto Lateral 23"/>
          <p:cNvSpPr/>
          <p:nvPr/>
        </p:nvSpPr>
        <p:spPr>
          <a:xfrm>
            <a:off x="2268538" y="4221163"/>
            <a:ext cx="4895850" cy="1584325"/>
          </a:xfrm>
          <a:prstGeom prst="round2Same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pt-BR" sz="36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ctr">
              <a:defRPr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combinações com a calça azul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5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4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395288" y="1916113"/>
            <a:ext cx="8569325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>
                <a:solidFill>
                  <a:srgbClr val="002060"/>
                </a:solidFill>
              </a:rPr>
              <a:t>E com a calça verde, quais combinações ele pode formar? </a:t>
            </a:r>
          </a:p>
          <a:p>
            <a:pPr algn="just">
              <a:lnSpc>
                <a:spcPct val="150000"/>
              </a:lnSpc>
            </a:pPr>
            <a:endParaRPr lang="pt-BR" sz="220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pt-BR" sz="220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pt-BR" sz="220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pt-BR" sz="220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pt-BR" sz="220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pt-BR" sz="220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lang="pt-BR" sz="220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BR" sz="2200">
                <a:solidFill>
                  <a:srgbClr val="002060"/>
                </a:solidFill>
              </a:rPr>
              <a:t>E agora, com a calça verde, quantas combinações?</a:t>
            </a:r>
          </a:p>
        </p:txBody>
      </p:sp>
      <p:sp>
        <p:nvSpPr>
          <p:cNvPr id="34818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 sz="1400">
                <a:solidFill>
                  <a:schemeClr val="bg1"/>
                </a:solidFill>
                <a:latin typeface="Calibri" pitchFamily="34" charset="0"/>
              </a:rPr>
              <a:t>CONTAGEM DE POSSIBILIDADES: princípio multiplicativo – conceitos iniciais</a:t>
            </a:r>
          </a:p>
        </p:txBody>
      </p:sp>
      <p:sp>
        <p:nvSpPr>
          <p:cNvPr id="8" name="Retângulo 7"/>
          <p:cNvSpPr/>
          <p:nvPr/>
        </p:nvSpPr>
        <p:spPr>
          <a:xfrm>
            <a:off x="1403648" y="1052736"/>
            <a:ext cx="6696744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lgerian"/>
              </a:rPr>
              <a:t>MODELANDO A SOLUÇÃO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908175" y="3068638"/>
            <a:ext cx="2447925" cy="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CALÇA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076825" y="3068638"/>
            <a:ext cx="2447925" cy="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CAMISA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1908175" y="3860800"/>
            <a:ext cx="2447925" cy="6477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5076825" y="3860800"/>
            <a:ext cx="2447925" cy="647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1908175" y="4581525"/>
            <a:ext cx="2447925" cy="6477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5076825" y="4581525"/>
            <a:ext cx="2447925" cy="647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5076825" y="5300663"/>
            <a:ext cx="2447925" cy="6492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1908175" y="5300663"/>
            <a:ext cx="2447925" cy="64928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21" name="Seta para a direita 20"/>
          <p:cNvSpPr/>
          <p:nvPr/>
        </p:nvSpPr>
        <p:spPr>
          <a:xfrm>
            <a:off x="179388" y="4005263"/>
            <a:ext cx="1655762" cy="5762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600" dirty="0">
                <a:latin typeface="Arial" pitchFamily="34" charset="0"/>
                <a:cs typeface="Arial" pitchFamily="34" charset="0"/>
              </a:rPr>
              <a:t>1 combinação</a:t>
            </a:r>
          </a:p>
        </p:txBody>
      </p:sp>
      <p:sp>
        <p:nvSpPr>
          <p:cNvPr id="22" name="Seta para a direita 21"/>
          <p:cNvSpPr/>
          <p:nvPr/>
        </p:nvSpPr>
        <p:spPr>
          <a:xfrm>
            <a:off x="250825" y="4652963"/>
            <a:ext cx="1657350" cy="57626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500" dirty="0">
                <a:latin typeface="Arial" pitchFamily="34" charset="0"/>
                <a:cs typeface="Arial" pitchFamily="34" charset="0"/>
              </a:rPr>
              <a:t>2 combinações</a:t>
            </a:r>
          </a:p>
        </p:txBody>
      </p:sp>
      <p:sp>
        <p:nvSpPr>
          <p:cNvPr id="23" name="Seta para a direita 22"/>
          <p:cNvSpPr/>
          <p:nvPr/>
        </p:nvSpPr>
        <p:spPr>
          <a:xfrm>
            <a:off x="250825" y="5373688"/>
            <a:ext cx="1657350" cy="57626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1500" dirty="0">
                <a:latin typeface="Arial" pitchFamily="34" charset="0"/>
                <a:cs typeface="Arial" pitchFamily="34" charset="0"/>
              </a:rPr>
              <a:t>3 combinações</a:t>
            </a:r>
          </a:p>
        </p:txBody>
      </p:sp>
      <p:sp>
        <p:nvSpPr>
          <p:cNvPr id="24" name="Arredondar Retângulo no Mesmo Canto Lateral 23"/>
          <p:cNvSpPr/>
          <p:nvPr/>
        </p:nvSpPr>
        <p:spPr>
          <a:xfrm>
            <a:off x="2268538" y="4221163"/>
            <a:ext cx="4895850" cy="1584325"/>
          </a:xfrm>
          <a:prstGeom prst="round2Same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pt-BR" sz="36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ctr">
              <a:defRPr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combinações com a calça verde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6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CaixaDeTexto 8"/>
          <p:cNvSpPr txBox="1">
            <a:spLocks noChangeArrowheads="1"/>
          </p:cNvSpPr>
          <p:nvPr/>
        </p:nvSpPr>
        <p:spPr bwMode="auto">
          <a:xfrm>
            <a:off x="323850" y="2060575"/>
            <a:ext cx="8569325" cy="658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>
                <a:solidFill>
                  <a:srgbClr val="002060"/>
                </a:solidFill>
              </a:rPr>
              <a:t>Então, quantas combinações ele pode formar</a:t>
            </a:r>
            <a:r>
              <a:rPr lang="pt-BR" sz="2800" dirty="0" smtClean="0">
                <a:solidFill>
                  <a:srgbClr val="002060"/>
                </a:solidFill>
              </a:rPr>
              <a:t>?</a:t>
            </a:r>
            <a:endParaRPr lang="pt-BR" sz="2200" dirty="0">
              <a:solidFill>
                <a:srgbClr val="002060"/>
              </a:solidFill>
            </a:endParaRPr>
          </a:p>
        </p:txBody>
      </p:sp>
      <p:sp>
        <p:nvSpPr>
          <p:cNvPr id="36866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 sz="1400">
                <a:solidFill>
                  <a:schemeClr val="bg1"/>
                </a:solidFill>
                <a:latin typeface="Calibri" pitchFamily="34" charset="0"/>
              </a:rPr>
              <a:t>CONTAGEM DE POSSIBILIDADES: princípio multiplicativo – conceitos iniciais</a:t>
            </a:r>
          </a:p>
        </p:txBody>
      </p:sp>
      <p:sp>
        <p:nvSpPr>
          <p:cNvPr id="8" name="Retângulo 7"/>
          <p:cNvSpPr/>
          <p:nvPr/>
        </p:nvSpPr>
        <p:spPr>
          <a:xfrm>
            <a:off x="395536" y="1124744"/>
            <a:ext cx="842493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lgerian"/>
              </a:rPr>
              <a:t>CONCLUINDO A SOLUÇÃO</a:t>
            </a:r>
          </a:p>
        </p:txBody>
      </p:sp>
      <p:sp>
        <p:nvSpPr>
          <p:cNvPr id="26" name="Arredondar Retângulo no Mesmo Canto Lateral 25"/>
          <p:cNvSpPr/>
          <p:nvPr/>
        </p:nvSpPr>
        <p:spPr>
          <a:xfrm>
            <a:off x="250825" y="2997200"/>
            <a:ext cx="2160588" cy="2519363"/>
          </a:xfrm>
          <a:prstGeom prst="round2Same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pt-BR" sz="36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ctr">
              <a:defRPr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combinações com a calça azul</a:t>
            </a:r>
          </a:p>
        </p:txBody>
      </p:sp>
      <p:sp>
        <p:nvSpPr>
          <p:cNvPr id="27" name="Arredondar Retângulo no Mesmo Canto Lateral 26"/>
          <p:cNvSpPr/>
          <p:nvPr/>
        </p:nvSpPr>
        <p:spPr>
          <a:xfrm>
            <a:off x="3276600" y="2997200"/>
            <a:ext cx="2159000" cy="2519363"/>
          </a:xfrm>
          <a:prstGeom prst="round2Same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pt-BR" sz="36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ctr">
              <a:defRPr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combinações com a calça verde</a:t>
            </a:r>
          </a:p>
        </p:txBody>
      </p:sp>
      <p:sp>
        <p:nvSpPr>
          <p:cNvPr id="28" name="Mais 27"/>
          <p:cNvSpPr/>
          <p:nvPr/>
        </p:nvSpPr>
        <p:spPr>
          <a:xfrm>
            <a:off x="2555875" y="3500438"/>
            <a:ext cx="576263" cy="720725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9" name="Igual 28"/>
          <p:cNvSpPr/>
          <p:nvPr/>
        </p:nvSpPr>
        <p:spPr>
          <a:xfrm>
            <a:off x="5651500" y="3573463"/>
            <a:ext cx="576263" cy="719137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1" name="Arredondar Retângulo no Mesmo Canto Lateral 30"/>
          <p:cNvSpPr/>
          <p:nvPr/>
        </p:nvSpPr>
        <p:spPr>
          <a:xfrm>
            <a:off x="6443663" y="2997200"/>
            <a:ext cx="2160587" cy="2519363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36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pt-BR" sz="36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ctr">
              <a:defRPr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combinações diferentes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CaixaDeTexto 8"/>
          <p:cNvSpPr txBox="1">
            <a:spLocks noChangeArrowheads="1"/>
          </p:cNvSpPr>
          <p:nvPr/>
        </p:nvSpPr>
        <p:spPr bwMode="auto">
          <a:xfrm>
            <a:off x="250825" y="1773238"/>
            <a:ext cx="8569325" cy="1951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/>
              <a:t>Davi foi a uma sorveteria de </a:t>
            </a:r>
            <a:r>
              <a:rPr lang="pt-BR" sz="2800" dirty="0" err="1"/>
              <a:t>Orocó-PE</a:t>
            </a:r>
            <a:r>
              <a:rPr lang="pt-BR" sz="2800" dirty="0"/>
              <a:t> e, diante de tantos </a:t>
            </a:r>
            <a:r>
              <a:rPr lang="pt-BR" sz="2800" dirty="0" smtClean="0"/>
              <a:t>sabores, </a:t>
            </a:r>
            <a:r>
              <a:rPr lang="pt-BR" sz="2800" dirty="0"/>
              <a:t>ficou sem saber como escolher apenas duas opções de sorvete. </a:t>
            </a:r>
            <a:endParaRPr lang="pt-BR" sz="2200" dirty="0">
              <a:solidFill>
                <a:srgbClr val="002060"/>
              </a:solidFill>
            </a:endParaRPr>
          </a:p>
        </p:txBody>
      </p:sp>
      <p:sp>
        <p:nvSpPr>
          <p:cNvPr id="38914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 sz="1400">
                <a:solidFill>
                  <a:schemeClr val="bg1"/>
                </a:solidFill>
                <a:latin typeface="Calibri" pitchFamily="34" charset="0"/>
              </a:rPr>
              <a:t>CONTAGEM DE POSSIBILIDADES: princípio multiplicativo – conceitos iniciais</a:t>
            </a:r>
          </a:p>
        </p:txBody>
      </p:sp>
      <p:sp>
        <p:nvSpPr>
          <p:cNvPr id="8" name="Retângulo 7"/>
          <p:cNvSpPr/>
          <p:nvPr/>
        </p:nvSpPr>
        <p:spPr>
          <a:xfrm>
            <a:off x="395536" y="1124744"/>
            <a:ext cx="842493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lgerian"/>
              </a:rPr>
              <a:t>UMA DÚVIDA DELICIOSA</a:t>
            </a:r>
          </a:p>
        </p:txBody>
      </p:sp>
      <p:sp>
        <p:nvSpPr>
          <p:cNvPr id="12" name="Fluxograma: Processo 11"/>
          <p:cNvSpPr/>
          <p:nvPr/>
        </p:nvSpPr>
        <p:spPr>
          <a:xfrm>
            <a:off x="4285397" y="3773715"/>
            <a:ext cx="4607778" cy="1599501"/>
          </a:xfrm>
          <a:prstGeom prst="flowChart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lnSpc>
                <a:spcPct val="150000"/>
              </a:lnSpc>
              <a:defRPr/>
            </a:pPr>
            <a:r>
              <a:rPr lang="pt-BR" dirty="0">
                <a:latin typeface="Arial" pitchFamily="34" charset="0"/>
                <a:cs typeface="Arial" pitchFamily="34" charset="0"/>
              </a:rPr>
              <a:t>A sorveteria oferece 12 sabores diferentes.</a:t>
            </a:r>
          </a:p>
          <a:p>
            <a:pPr algn="just">
              <a:lnSpc>
                <a:spcPct val="150000"/>
              </a:lnSpc>
              <a:defRPr/>
            </a:pPr>
            <a:r>
              <a:rPr lang="pt-BR" dirty="0">
                <a:latin typeface="Arial" pitchFamily="34" charset="0"/>
                <a:cs typeface="Arial" pitchFamily="34" charset="0"/>
              </a:rPr>
              <a:t>De quantas maneiras diferentes ele pode escolher dois sabores diferentes?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23528" y="6381328"/>
            <a:ext cx="37032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Imagem: </a:t>
            </a:r>
            <a:r>
              <a:rPr lang="it-IT" sz="1000" dirty="0"/>
              <a:t>Alessio Damato /  GNU Free Documentation License</a:t>
            </a:r>
            <a:endParaRPr lang="pt-BR" sz="1000" dirty="0"/>
          </a:p>
        </p:txBody>
      </p:sp>
      <p:pic>
        <p:nvPicPr>
          <p:cNvPr id="10" name="Picture 2" descr="File:Italian ice cream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2086"/>
          <a:stretch/>
        </p:blipFill>
        <p:spPr bwMode="auto">
          <a:xfrm>
            <a:off x="395536" y="3773714"/>
            <a:ext cx="3631250" cy="26076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827584" y="4074563"/>
            <a:ext cx="3304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Imagem: </a:t>
            </a:r>
            <a:r>
              <a:rPr lang="it-IT" sz="1000" dirty="0"/>
              <a:t>Alessio Damato /  GNU Free Documentation License</a:t>
            </a:r>
            <a:endParaRPr lang="pt-BR" sz="1000" dirty="0"/>
          </a:p>
        </p:txBody>
      </p:sp>
      <p:pic>
        <p:nvPicPr>
          <p:cNvPr id="10" name="Picture 2" descr="File:Italian ice cream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2086"/>
          <a:stretch/>
        </p:blipFill>
        <p:spPr bwMode="auto">
          <a:xfrm>
            <a:off x="899592" y="1721144"/>
            <a:ext cx="3240360" cy="23269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1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 sz="1400">
                <a:solidFill>
                  <a:schemeClr val="bg1"/>
                </a:solidFill>
                <a:latin typeface="Calibri" pitchFamily="34" charset="0"/>
              </a:rPr>
              <a:t>CONTAGEM DE POSSIBILIDADES: princípio multiplicativo – conceitos iniciais</a:t>
            </a:r>
          </a:p>
        </p:txBody>
      </p:sp>
      <p:sp>
        <p:nvSpPr>
          <p:cNvPr id="8" name="Retângulo 7"/>
          <p:cNvSpPr/>
          <p:nvPr/>
        </p:nvSpPr>
        <p:spPr>
          <a:xfrm>
            <a:off x="395536" y="980728"/>
            <a:ext cx="842493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lgerian"/>
              </a:rPr>
              <a:t>MODELANDO A SOLUÇÃO</a:t>
            </a:r>
          </a:p>
        </p:txBody>
      </p:sp>
      <p:sp>
        <p:nvSpPr>
          <p:cNvPr id="7" name="Retângulo 6"/>
          <p:cNvSpPr/>
          <p:nvPr/>
        </p:nvSpPr>
        <p:spPr>
          <a:xfrm>
            <a:off x="4787900" y="1916113"/>
            <a:ext cx="3960813" cy="23764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lnSpc>
                <a:spcPct val="150000"/>
              </a:lnSpc>
              <a:defRPr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Vamos supor, que uma das opções de Davi, seja o sorvete de chocolate.</a:t>
            </a:r>
          </a:p>
          <a:p>
            <a:pPr algn="just">
              <a:lnSpc>
                <a:spcPct val="150000"/>
              </a:lnSpc>
              <a:defRPr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Então, quantas opções ele tem para escolher a segunda opção?</a:t>
            </a: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323528" y="4509120"/>
          <a:ext cx="8496948" cy="201622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8079"/>
                <a:gridCol w="708079"/>
                <a:gridCol w="708079"/>
                <a:gridCol w="708079"/>
                <a:gridCol w="708079"/>
                <a:gridCol w="708079"/>
                <a:gridCol w="708079"/>
                <a:gridCol w="708079"/>
                <a:gridCol w="708079"/>
                <a:gridCol w="708079"/>
                <a:gridCol w="708079"/>
                <a:gridCol w="708079"/>
              </a:tblGrid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>
                          <a:solidFill>
                            <a:srgbClr val="FF0000"/>
                          </a:solidFill>
                        </a:rPr>
                        <a:t>1ª opção</a:t>
                      </a:r>
                      <a:endParaRPr lang="pt-BR" sz="1600" b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smtClean="0"/>
                        <a:t>chocolate</a:t>
                      </a:r>
                      <a:endParaRPr lang="pt-BR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 smtClean="0"/>
                        <a:t>chocolate</a:t>
                      </a:r>
                    </a:p>
                    <a:p>
                      <a:pPr algn="ctr"/>
                      <a:endParaRPr lang="pt-BR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 smtClean="0"/>
                        <a:t>chocolate</a:t>
                      </a:r>
                    </a:p>
                    <a:p>
                      <a:pPr algn="ctr"/>
                      <a:endParaRPr lang="pt-BR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 smtClean="0"/>
                        <a:t>chocolate</a:t>
                      </a:r>
                    </a:p>
                    <a:p>
                      <a:pPr algn="ctr"/>
                      <a:endParaRPr lang="pt-BR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 smtClean="0"/>
                        <a:t>chocolate</a:t>
                      </a:r>
                    </a:p>
                    <a:p>
                      <a:pPr algn="ctr"/>
                      <a:endParaRPr lang="pt-BR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 smtClean="0"/>
                        <a:t>chocolate</a:t>
                      </a:r>
                    </a:p>
                    <a:p>
                      <a:pPr algn="ctr"/>
                      <a:endParaRPr lang="pt-BR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 smtClean="0"/>
                        <a:t>chocolate</a:t>
                      </a:r>
                    </a:p>
                    <a:p>
                      <a:pPr algn="ctr"/>
                      <a:endParaRPr lang="pt-BR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 smtClean="0"/>
                        <a:t>chocolate</a:t>
                      </a:r>
                    </a:p>
                    <a:p>
                      <a:pPr algn="ctr"/>
                      <a:endParaRPr lang="pt-BR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 smtClean="0"/>
                        <a:t>chocolate</a:t>
                      </a:r>
                    </a:p>
                    <a:p>
                      <a:pPr algn="ctr"/>
                      <a:endParaRPr lang="pt-BR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 smtClean="0"/>
                        <a:t>chocolate</a:t>
                      </a:r>
                    </a:p>
                    <a:p>
                      <a:pPr algn="ctr"/>
                      <a:endParaRPr lang="pt-BR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 smtClean="0"/>
                        <a:t>chocolate</a:t>
                      </a:r>
                    </a:p>
                    <a:p>
                      <a:pPr algn="ctr"/>
                      <a:endParaRPr lang="pt-BR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/>
                </a:tc>
              </a:tr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rgbClr val="FF0000"/>
                          </a:solidFill>
                        </a:rPr>
                        <a:t>2ª opção</a:t>
                      </a:r>
                      <a:endParaRPr lang="pt-BR" sz="1600" b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00B050"/>
                          </a:solidFill>
                        </a:rPr>
                        <a:t>milho</a:t>
                      </a:r>
                      <a:endParaRPr lang="pt-BR" sz="1600" b="1" dirty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00B050"/>
                          </a:solidFill>
                        </a:rPr>
                        <a:t>creme</a:t>
                      </a:r>
                      <a:endParaRPr lang="pt-BR" sz="1600" b="1" dirty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00B050"/>
                          </a:solidFill>
                        </a:rPr>
                        <a:t>pistache</a:t>
                      </a:r>
                      <a:endParaRPr lang="pt-BR" sz="1600" b="1" dirty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00B050"/>
                          </a:solidFill>
                        </a:rPr>
                        <a:t>graviola</a:t>
                      </a:r>
                      <a:endParaRPr lang="pt-BR" sz="1600" b="1" dirty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00B050"/>
                          </a:solidFill>
                        </a:rPr>
                        <a:t>tamarindo</a:t>
                      </a:r>
                      <a:endParaRPr lang="pt-BR" sz="1600" b="1" dirty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00B050"/>
                          </a:solidFill>
                        </a:rPr>
                        <a:t>morango</a:t>
                      </a:r>
                      <a:endParaRPr lang="pt-BR" sz="1600" b="1" dirty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00B050"/>
                          </a:solidFill>
                        </a:rPr>
                        <a:t>manga</a:t>
                      </a:r>
                      <a:endParaRPr lang="pt-BR" sz="1600" b="1" dirty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00B050"/>
                          </a:solidFill>
                        </a:rPr>
                        <a:t>limão</a:t>
                      </a:r>
                      <a:endParaRPr lang="pt-BR" sz="1600" b="1" dirty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00B050"/>
                          </a:solidFill>
                        </a:rPr>
                        <a:t>coco</a:t>
                      </a:r>
                      <a:endParaRPr lang="pt-BR" sz="1600" b="1" dirty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00B050"/>
                          </a:solidFill>
                        </a:rPr>
                        <a:t>umbu</a:t>
                      </a:r>
                      <a:endParaRPr lang="pt-BR" sz="1600" b="1" dirty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00B050"/>
                          </a:solidFill>
                        </a:rPr>
                        <a:t>cupuaçu</a:t>
                      </a:r>
                      <a:endParaRPr lang="pt-BR" sz="1600" b="1" dirty="0">
                        <a:solidFill>
                          <a:srgbClr val="00B05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vert="vert270"/>
                </a:tc>
              </a:tr>
            </a:tbl>
          </a:graphicData>
        </a:graphic>
      </p:graphicFrame>
      <p:sp>
        <p:nvSpPr>
          <p:cNvPr id="15" name="Arredondar Retângulo em um Canto Diagonal 14"/>
          <p:cNvSpPr/>
          <p:nvPr/>
        </p:nvSpPr>
        <p:spPr>
          <a:xfrm>
            <a:off x="1078991" y="1896338"/>
            <a:ext cx="7058025" cy="2376487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sz="26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Para escolher o segundo </a:t>
            </a:r>
            <a:r>
              <a:rPr lang="pt-BR" sz="2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sabor, </a:t>
            </a:r>
            <a:r>
              <a:rPr lang="pt-BR" sz="26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ele ainda tem </a:t>
            </a:r>
            <a:r>
              <a:rPr lang="pt-BR" sz="2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11</a:t>
            </a:r>
            <a:r>
              <a:rPr lang="pt-BR" sz="26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opções.</a:t>
            </a:r>
          </a:p>
          <a:p>
            <a:pPr algn="ctr">
              <a:defRPr/>
            </a:pPr>
            <a:endParaRPr lang="pt-BR" sz="2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pt-BR" sz="2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11</a:t>
            </a:r>
            <a:r>
              <a:rPr lang="pt-BR" sz="26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formas de escolher dois </a:t>
            </a:r>
            <a:r>
              <a:rPr lang="pt-BR" sz="2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sabores, </a:t>
            </a:r>
            <a:r>
              <a:rPr lang="pt-BR" sz="26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sendo um deles de chocolate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CaixaDeTexto 3"/>
          <p:cNvSpPr txBox="1">
            <a:spLocks noChangeArrowheads="1"/>
          </p:cNvSpPr>
          <p:nvPr/>
        </p:nvSpPr>
        <p:spPr bwMode="auto">
          <a:xfrm>
            <a:off x="179388" y="115888"/>
            <a:ext cx="56880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b="1">
                <a:solidFill>
                  <a:schemeClr val="bg1"/>
                </a:solidFill>
                <a:latin typeface="Calibri" pitchFamily="34" charset="0"/>
              </a:rPr>
              <a:t>MATEMÁTICA, 6º ANO</a:t>
            </a:r>
          </a:p>
          <a:p>
            <a:r>
              <a:rPr lang="pt-BR" sz="1400">
                <a:solidFill>
                  <a:schemeClr val="bg1"/>
                </a:solidFill>
                <a:latin typeface="Calibri" pitchFamily="34" charset="0"/>
              </a:rPr>
              <a:t>CONTAGEM DE POSSIBILIDADES: princípio multiplicativo – conceitos iniciais</a:t>
            </a:r>
          </a:p>
        </p:txBody>
      </p:sp>
      <p:sp>
        <p:nvSpPr>
          <p:cNvPr id="8" name="Retângulo 7"/>
          <p:cNvSpPr/>
          <p:nvPr/>
        </p:nvSpPr>
        <p:spPr>
          <a:xfrm>
            <a:off x="395536" y="980728"/>
            <a:ext cx="842493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lgerian"/>
              </a:rPr>
              <a:t>SISTEMATIZANDO A SOLUÇÃO</a:t>
            </a:r>
          </a:p>
        </p:txBody>
      </p:sp>
      <p:sp>
        <p:nvSpPr>
          <p:cNvPr id="12" name="Fluxograma: Armazenamento de acesso seqüencial 11"/>
          <p:cNvSpPr/>
          <p:nvPr/>
        </p:nvSpPr>
        <p:spPr>
          <a:xfrm rot="10800000">
            <a:off x="3347864" y="1961581"/>
            <a:ext cx="5688013" cy="4105275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13" name="Retângulo com Canto Diagonal Aparado 12"/>
          <p:cNvSpPr/>
          <p:nvPr/>
        </p:nvSpPr>
        <p:spPr>
          <a:xfrm>
            <a:off x="3851275" y="2852738"/>
            <a:ext cx="3816350" cy="2879725"/>
          </a:xfrm>
          <a:prstGeom prst="snip2Diag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pt-BR" sz="2000" dirty="0"/>
              <a:t>Pronto, você já sabe que ele tem </a:t>
            </a:r>
            <a:r>
              <a:rPr lang="pt-BR" sz="2000" dirty="0">
                <a:solidFill>
                  <a:srgbClr val="FF0000"/>
                </a:solidFill>
              </a:rPr>
              <a:t>11</a:t>
            </a:r>
            <a:r>
              <a:rPr lang="pt-BR" sz="2000" dirty="0"/>
              <a:t> maneiras de escolher dois sabores diferentes de sorvete, sendo um deles de </a:t>
            </a:r>
            <a:r>
              <a:rPr lang="pt-BR" sz="2000" dirty="0" smtClean="0"/>
              <a:t>chocolate.</a:t>
            </a:r>
            <a:endParaRPr lang="pt-BR" sz="2000" dirty="0"/>
          </a:p>
          <a:p>
            <a:pPr algn="ctr">
              <a:lnSpc>
                <a:spcPct val="150000"/>
              </a:lnSpc>
              <a:defRPr/>
            </a:pPr>
            <a:endParaRPr lang="pt-BR" sz="2000" dirty="0"/>
          </a:p>
          <a:p>
            <a:pPr algn="ctr">
              <a:lnSpc>
                <a:spcPct val="150000"/>
              </a:lnSpc>
              <a:defRPr/>
            </a:pPr>
            <a:r>
              <a:rPr lang="pt-BR" sz="2000" dirty="0"/>
              <a:t>E quantas maneiras ele tem se um dos sabores for creme?</a:t>
            </a:r>
          </a:p>
        </p:txBody>
      </p:sp>
      <p:sp>
        <p:nvSpPr>
          <p:cNvPr id="16" name="Arredondar Retângulo em um Canto Diagonal 15"/>
          <p:cNvSpPr/>
          <p:nvPr/>
        </p:nvSpPr>
        <p:spPr>
          <a:xfrm>
            <a:off x="0" y="5157192"/>
            <a:ext cx="9144000" cy="1628775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lnSpc>
                <a:spcPct val="150000"/>
              </a:lnSpc>
              <a:defRPr/>
            </a:pPr>
            <a:r>
              <a:rPr lang="pt-BR" sz="2200" dirty="0">
                <a:latin typeface="Arial" pitchFamily="34" charset="0"/>
                <a:cs typeface="Arial" pitchFamily="34" charset="0"/>
              </a:rPr>
              <a:t>Então, como resolver o problema? Ou seja, de quantas maneiras diferentes Davi pode escolher dois sabores diferentes?</a:t>
            </a:r>
          </a:p>
        </p:txBody>
      </p:sp>
      <p:pic>
        <p:nvPicPr>
          <p:cNvPr id="9" name="Picture 2" descr="http://upload.wikimedia.org/wikipedia/commons/thumb/0/0f/Face-glasses.svg/1000px-Face-glasses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700808"/>
            <a:ext cx="3312368" cy="33123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261810" y="4761997"/>
            <a:ext cx="2859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Imagem: </a:t>
            </a:r>
            <a:r>
              <a:rPr lang="en-US" sz="1000" dirty="0"/>
              <a:t>The people from the Tango! Project / Public Domain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</TotalTime>
  <Words>2903</Words>
  <Application>Microsoft Office PowerPoint</Application>
  <PresentationFormat>Apresentação na tela (4:3)</PresentationFormat>
  <Paragraphs>500</Paragraphs>
  <Slides>37</Slides>
  <Notes>31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37</vt:i4>
      </vt:variant>
    </vt:vector>
  </HeadingPairs>
  <TitlesOfParts>
    <vt:vector size="40" baseType="lpstr">
      <vt:lpstr>Tema do Office</vt:lpstr>
      <vt:lpstr>Personalizar design</vt:lpstr>
      <vt:lpstr>1_Tema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SUGESTÃO DE LEITURA PARA O PROFESSOR(A):</vt:lpstr>
      <vt:lpstr>Slide 34</vt:lpstr>
      <vt:lpstr>Slide 35</vt:lpstr>
      <vt:lpstr>Slide 36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Luizfilg</dc:creator>
  <cp:lastModifiedBy>Ana Cristina</cp:lastModifiedBy>
  <cp:revision>253</cp:revision>
  <dcterms:created xsi:type="dcterms:W3CDTF">2011-07-13T12:53:46Z</dcterms:created>
  <dcterms:modified xsi:type="dcterms:W3CDTF">2012-11-18T13:06:15Z</dcterms:modified>
</cp:coreProperties>
</file>