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EA66-6284-442B-AF17-39D49B1791C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10211-0568-4109-82D5-E689074A97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9167F-1623-4840-895D-84AAB0352AC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F29A5-2E6C-4CEB-A6F6-53612965BB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A380A-F216-4967-BF25-2AA82A412858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138E5-FCD4-4857-9978-CAB3DFCE27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6F059-0D14-416A-85F0-20F048CFACF4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9E58B-3DA9-4036-9277-60EAA0E382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F14D2-3356-4E29-9894-B3B43E7A722F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CFA0B-2B4C-4995-BC0D-DB31B06B65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7F5A-92B3-4B00-9F7D-19F086AC48D0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8E53-E2DF-4B06-A10A-2C011FCCCA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AEF93-1543-41F8-BDD9-9F45B58A90E2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BC68-1193-4937-9894-56F9C80075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9AB28-9F7E-4E79-8BF8-07C122DD5FE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01C37-1C02-4C1D-A87D-47DBC01FB4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7BF9B-3031-4DF8-95D9-DBA350166AD7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2888-93D3-4B24-B486-F9BDDD23B5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9D9ED-6B97-492D-A6C8-189673CC1C9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25AA4-39C8-461A-AFC2-011E2AE55F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039E-C775-4E79-9E0E-6B435B38184C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7B8C9-448C-465A-A9B0-074A7C5E59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890EDD-D934-4A7A-BDDE-278BE85626E2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AC16AC-6900-4094-9D6D-66540ADA05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atematica.com.br/fundam/decimais/decimais4.ph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 txBox="1">
            <a:spLocks noChangeArrowheads="1"/>
          </p:cNvSpPr>
          <p:nvPr/>
        </p:nvSpPr>
        <p:spPr bwMode="auto">
          <a:xfrm>
            <a:off x="1835150" y="3789363"/>
            <a:ext cx="6302375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4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2400" i="1" dirty="0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2400" i="1" dirty="0">
                <a:solidFill>
                  <a:schemeClr val="bg1"/>
                </a:solidFill>
              </a:rPr>
              <a:t>Frações: frações decimais – resolução de situações problemas.</a:t>
            </a:r>
          </a:p>
          <a:p>
            <a:pPr algn="ctr"/>
            <a:endParaRPr lang="pt-BR" altLang="pt-BR" sz="4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785813" y="928688"/>
            <a:ext cx="75723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Qual o valor do algarismo 5, se ele ocupa a ordem:</a:t>
            </a:r>
          </a:p>
          <a:p>
            <a:endParaRPr lang="pt-BR"/>
          </a:p>
          <a:p>
            <a:r>
              <a:rPr lang="pt-BR"/>
              <a:t>Das centenas?</a:t>
            </a:r>
          </a:p>
          <a:p>
            <a:endParaRPr lang="pt-BR"/>
          </a:p>
          <a:p>
            <a:r>
              <a:rPr lang="pt-BR"/>
              <a:t>                                              5 na ordem das centenas vale 5 x 100</a:t>
            </a:r>
          </a:p>
          <a:p>
            <a:endParaRPr lang="pt-BR"/>
          </a:p>
          <a:p>
            <a:r>
              <a:rPr lang="pt-BR"/>
              <a:t>Das dezenas?</a:t>
            </a:r>
          </a:p>
          <a:p>
            <a:endParaRPr lang="pt-BR"/>
          </a:p>
          <a:p>
            <a:r>
              <a:rPr lang="pt-BR"/>
              <a:t>                                              5 na ordem da dezenas vale 5 x 10</a:t>
            </a:r>
          </a:p>
          <a:p>
            <a:endParaRPr lang="pt-BR"/>
          </a:p>
          <a:p>
            <a:r>
              <a:rPr lang="pt-BR"/>
              <a:t>Das unidades simples?</a:t>
            </a:r>
          </a:p>
          <a:p>
            <a:endParaRPr lang="pt-BR"/>
          </a:p>
          <a:p>
            <a:r>
              <a:rPr lang="pt-BR"/>
              <a:t>                                             5 na ordem das unidades simples vale 5 x 1</a:t>
            </a:r>
          </a:p>
          <a:p>
            <a:endParaRPr lang="pt-BR"/>
          </a:p>
          <a:p>
            <a:r>
              <a:rPr lang="pt-BR"/>
              <a:t>                   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    </a:t>
            </a:r>
          </a:p>
          <a:p>
            <a:endParaRPr lang="pt-BR"/>
          </a:p>
          <a:p>
            <a:r>
              <a:rPr lang="pt-BR"/>
              <a:t>   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57250" y="2071688"/>
          <a:ext cx="22145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45"/>
                <a:gridCol w="553645"/>
                <a:gridCol w="553645"/>
                <a:gridCol w="553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57250" y="3143250"/>
          <a:ext cx="22145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45"/>
                <a:gridCol w="553645"/>
                <a:gridCol w="553645"/>
                <a:gridCol w="553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57250" y="4214813"/>
          <a:ext cx="22145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45"/>
                <a:gridCol w="589363"/>
                <a:gridCol w="517927"/>
                <a:gridCol w="553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857250" y="5000625"/>
            <a:ext cx="7143750" cy="9286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Quando um algarismo é deslocado uma ordem à direita, o seu valor passa a ser 1/10 do anterior.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4375" y="1071563"/>
            <a:ext cx="7858125" cy="4246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cs typeface="Arial" charset="0"/>
              </a:rPr>
              <a:t>Numeral decimal</a:t>
            </a: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r>
              <a:rPr lang="pt-BR" dirty="0">
                <a:cs typeface="Arial" charset="0"/>
              </a:rPr>
              <a:t>Os números decimais são outro modo de representar as frações, precisamos representar partes da unidade. Então vamos ampliar o sistema de numeração decimal da seguinte maneira:</a:t>
            </a: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cs typeface="Arial" charset="0"/>
              </a:rPr>
              <a:t>Colocamos uma vírgula para separar as unidades inteiras das partes da unidade.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cs typeface="Arial" charset="0"/>
              </a:rPr>
              <a:t>Criamos novas ordens à  direita da vírgula – ordem decimais ( ou casas decimais).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 Não devemos esquecer que cada ordem vale 1/10 da ordem que está à sua esquerda.</a:t>
            </a:r>
          </a:p>
          <a:p>
            <a:pPr>
              <a:defRPr/>
            </a:pPr>
            <a:endParaRPr lang="pt-BR" dirty="0">
              <a:cs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28625" y="1643063"/>
          <a:ext cx="8215313" cy="35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4"/>
                <a:gridCol w="825504"/>
                <a:gridCol w="912819"/>
                <a:gridCol w="904883"/>
                <a:gridCol w="920755"/>
                <a:gridCol w="912819"/>
                <a:gridCol w="912819"/>
                <a:gridCol w="968383"/>
                <a:gridCol w="857255"/>
              </a:tblGrid>
              <a:tr h="409339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Centenas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Dezenas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Unidade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Décimos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Centésimos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Milésimos</a:t>
                      </a:r>
                      <a:endParaRPr lang="pt-BR" sz="1200" dirty="0"/>
                    </a:p>
                  </a:txBody>
                  <a:tcPr/>
                </a:tc>
              </a:tr>
              <a:tr h="706530">
                <a:tc>
                  <a:txBody>
                    <a:bodyPr/>
                    <a:lstStyle/>
                    <a:p>
                      <a:r>
                        <a:rPr lang="pt-BR" dirty="0" smtClean="0"/>
                        <a:t>Numero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Parte  inteira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Parte decimal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0,17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0,254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5,6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7,18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18,391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14340" name="CaixaDeTexto 3"/>
          <p:cNvSpPr txBox="1">
            <a:spLocks noChangeArrowheads="1"/>
          </p:cNvSpPr>
          <p:nvPr/>
        </p:nvSpPr>
        <p:spPr bwMode="auto">
          <a:xfrm>
            <a:off x="714375" y="1000125"/>
            <a:ext cx="814387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Exemplos:</a:t>
            </a:r>
          </a:p>
          <a:p>
            <a:endParaRPr lang="pt-BR"/>
          </a:p>
          <a:p>
            <a:r>
              <a:rPr lang="pt-BR"/>
              <a:t>0,9     nove décimos</a:t>
            </a:r>
          </a:p>
          <a:p>
            <a:endParaRPr lang="pt-BR"/>
          </a:p>
          <a:p>
            <a:r>
              <a:rPr lang="pt-BR"/>
              <a:t>0,17  um décimo e sete centésimo ou dezessete centésimo</a:t>
            </a:r>
          </a:p>
          <a:p>
            <a:endParaRPr lang="pt-BR"/>
          </a:p>
          <a:p>
            <a:r>
              <a:rPr lang="pt-BR"/>
              <a:t>0,254 dois décimos, cinco centésimo e quatro milésimo , ou duzentos e cinqüenta e quatro milésimo </a:t>
            </a:r>
          </a:p>
          <a:p>
            <a:endParaRPr lang="pt-BR"/>
          </a:p>
          <a:p>
            <a:r>
              <a:rPr lang="pt-BR"/>
              <a:t>5,6 cinco inteiros e sete décimos</a:t>
            </a:r>
          </a:p>
          <a:p>
            <a:endParaRPr lang="pt-BR"/>
          </a:p>
          <a:p>
            <a:r>
              <a:rPr lang="pt-BR"/>
              <a:t>7,18 sete inteiros, um décimo e oito centésimo ou sete inteiros e dezoito centésimos</a:t>
            </a:r>
          </a:p>
          <a:p>
            <a:endParaRPr lang="pt-BR"/>
          </a:p>
          <a:p>
            <a:r>
              <a:rPr lang="pt-BR"/>
              <a:t>18,391 dezoito inteiros, três décimos, nove centésimos e um milésimo ou dezoito inteiro e trezentos e noventa e um milésimos.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63" y="1571625"/>
          <a:ext cx="8215312" cy="43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4"/>
                <a:gridCol w="825504"/>
                <a:gridCol w="912819"/>
                <a:gridCol w="904883"/>
                <a:gridCol w="920755"/>
                <a:gridCol w="912819"/>
                <a:gridCol w="912819"/>
                <a:gridCol w="968383"/>
                <a:gridCol w="857255"/>
              </a:tblGrid>
              <a:tr h="409339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Centenas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Dezenas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Unidade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Décimos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Centésimos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Milésimos</a:t>
                      </a:r>
                      <a:endParaRPr lang="pt-BR" sz="1200" dirty="0"/>
                    </a:p>
                  </a:txBody>
                  <a:tcPr/>
                </a:tc>
              </a:tr>
              <a:tr h="706530">
                <a:tc>
                  <a:txBody>
                    <a:bodyPr/>
                    <a:lstStyle/>
                    <a:p>
                      <a:r>
                        <a:rPr lang="pt-BR" dirty="0" smtClean="0"/>
                        <a:t>Numero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Parte  inteira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Parte decimal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0,10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1,15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7,258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1,58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9,25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33,125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25,12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pt-BR" dirty="0" smtClean="0"/>
                        <a:t>112,25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76" name="CaixaDeTexto 4"/>
          <p:cNvSpPr txBox="1">
            <a:spLocks noChangeArrowheads="1"/>
          </p:cNvSpPr>
          <p:nvPr/>
        </p:nvSpPr>
        <p:spPr bwMode="auto">
          <a:xfrm>
            <a:off x="714375" y="1071563"/>
            <a:ext cx="4857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Complete a tabela abaixo: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16388" name="CaixaDeTexto 3"/>
          <p:cNvSpPr txBox="1">
            <a:spLocks noChangeArrowheads="1"/>
          </p:cNvSpPr>
          <p:nvPr/>
        </p:nvSpPr>
        <p:spPr bwMode="auto">
          <a:xfrm>
            <a:off x="857250" y="1000125"/>
            <a:ext cx="757237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Como transformar um numeral decimal em fração decimal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Vamos transformar 0,097 em fração decimal.</a:t>
            </a:r>
          </a:p>
          <a:p>
            <a:endParaRPr lang="pt-BR"/>
          </a:p>
          <a:p>
            <a:r>
              <a:rPr lang="pt-BR"/>
              <a:t>Como 0,097 representa 97 milésimos, temos:</a:t>
            </a:r>
          </a:p>
          <a:p>
            <a:endParaRPr lang="pt-BR"/>
          </a:p>
          <a:p>
            <a:r>
              <a:rPr lang="pt-BR"/>
              <a:t>0,097 = </a:t>
            </a:r>
          </a:p>
          <a:p>
            <a:endParaRPr lang="pt-BR"/>
          </a:p>
          <a:p>
            <a:r>
              <a:rPr lang="pt-BR"/>
              <a:t>Vamos transformar 5,69 em fração decimal.</a:t>
            </a:r>
          </a:p>
          <a:p>
            <a:endParaRPr lang="pt-BR"/>
          </a:p>
          <a:p>
            <a:r>
              <a:rPr lang="pt-BR"/>
              <a:t>Como 5,69 representa 5 inteiros e 69 centésimos, temos:</a:t>
            </a:r>
          </a:p>
          <a:p>
            <a:endParaRPr lang="pt-BR"/>
          </a:p>
          <a:p>
            <a:r>
              <a:rPr lang="pt-BR"/>
              <a:t>5,69 = 5                       5,69 =         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50" y="5072063"/>
            <a:ext cx="7286625" cy="10715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Para transformar um numeral decimal em fração decimal, escreve-se uma fração cujo numerador é numeral decimal sem vírgula  e cujo denominador é o algarismo 1 (um) seguido de tantos zeros quantas forem as casas decimais do numero dado.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5" y="2857500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5</a:t>
            </a:r>
            <a:endParaRPr lang="pt-BR"/>
          </a:p>
        </p:txBody>
      </p:sp>
      <p:pic>
        <p:nvPicPr>
          <p:cNvPr id="16394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5" y="4424363"/>
            <a:ext cx="357188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6397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75" y="4500563"/>
            <a:ext cx="333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1563" y="1000125"/>
            <a:ext cx="6786562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cs typeface="Arial" charset="0"/>
              </a:rPr>
              <a:t>Exercícios de Aplicação</a:t>
            </a: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pt-BR" dirty="0">
                <a:cs typeface="Arial" charset="0"/>
              </a:rPr>
              <a:t>Transforme em fração o números decimais: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a) 0,15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b) 75,401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c) 66,123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d) 1,125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e) 0,013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f) 9,12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g)10,25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18436" name="CaixaDeTexto 3"/>
          <p:cNvSpPr txBox="1">
            <a:spLocks noChangeArrowheads="1"/>
          </p:cNvSpPr>
          <p:nvPr/>
        </p:nvSpPr>
        <p:spPr bwMode="auto">
          <a:xfrm>
            <a:off x="714375" y="1000125"/>
            <a:ext cx="7715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Como transformar uma fração decimal em numeral decimal</a:t>
            </a:r>
          </a:p>
          <a:p>
            <a:endParaRPr lang="pt-BR"/>
          </a:p>
          <a:p>
            <a:r>
              <a:rPr lang="pt-BR"/>
              <a:t>Vamos transformar               em decimal.</a:t>
            </a:r>
          </a:p>
          <a:p>
            <a:endParaRPr lang="pt-BR"/>
          </a:p>
          <a:p>
            <a:r>
              <a:rPr lang="pt-BR"/>
              <a:t>Como 81/10000 representa 81 décimos de  milésimos, logo:               = 0,0081</a:t>
            </a:r>
          </a:p>
          <a:p>
            <a:endParaRPr lang="pt-BR"/>
          </a:p>
          <a:p>
            <a:r>
              <a:rPr lang="pt-BR"/>
              <a:t>Vamos transformar                 em decimal.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Como 4287/1000 representa 4 inteiros e 287 milésimos.Logo:                 = 4,287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57250" y="4857750"/>
            <a:ext cx="7286625" cy="10715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Para transformar uma fração decimal em numeral decimal escreve-se o numerador da fração com tantas ordens( ou casas) quanto forem os zeros do denominador.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88" y="1500188"/>
            <a:ext cx="561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8442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13" y="2071688"/>
            <a:ext cx="561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8445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63" y="2643188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8448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3429000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813" y="1071563"/>
            <a:ext cx="7929562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cs typeface="Arial" charset="0"/>
              </a:rPr>
              <a:t>2. Transforme em numeral decimal:</a:t>
            </a: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a)                                                   f)  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b)                                                   g) 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c)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d) 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e) 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38" y="1571625"/>
            <a:ext cx="561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6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38" y="2428875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68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38" y="3286125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71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38" y="4071938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74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38" y="4786313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7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1571625"/>
            <a:ext cx="333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8" name="Rectangle 2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80" name="Picture 2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500" y="2428875"/>
            <a:ext cx="228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20484" name="CaixaDeTexto 3"/>
          <p:cNvSpPr txBox="1">
            <a:spLocks noChangeArrowheads="1"/>
          </p:cNvSpPr>
          <p:nvPr/>
        </p:nvSpPr>
        <p:spPr bwMode="auto">
          <a:xfrm>
            <a:off x="571500" y="1000125"/>
            <a:ext cx="785812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Taxa porcentuais</a:t>
            </a:r>
          </a:p>
          <a:p>
            <a:endParaRPr lang="pt-BR"/>
          </a:p>
          <a:p>
            <a:r>
              <a:rPr lang="pt-BR"/>
              <a:t>As frações centesimais podem ser representadas em forma de taxa porcentual.</a:t>
            </a:r>
          </a:p>
          <a:p>
            <a:endParaRPr lang="pt-BR"/>
          </a:p>
          <a:p>
            <a:r>
              <a:rPr lang="pt-BR"/>
              <a:t>Exemplos: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14375" y="2857500"/>
          <a:ext cx="6096000" cy="2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Fração</a:t>
                      </a:r>
                      <a:r>
                        <a:rPr lang="pt-BR" baseline="0" dirty="0" smtClean="0"/>
                        <a:t> centesimal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Taxa porcentual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7% (sete por cento)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30% (trinta</a:t>
                      </a:r>
                      <a:r>
                        <a:rPr lang="pt-BR" baseline="0" dirty="0" smtClean="0"/>
                        <a:t> por cento)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115%</a:t>
                      </a:r>
                      <a:r>
                        <a:rPr lang="pt-BR" baseline="0" dirty="0" smtClean="0"/>
                        <a:t> (cento e quinze por cento)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050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813" y="3286125"/>
            <a:ext cx="333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4" name="Rectangle 7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0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050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813" y="3929063"/>
            <a:ext cx="333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7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0509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813" y="4572000"/>
            <a:ext cx="333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0" name="Rectangle 1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 b="1">
              <a:solidFill>
                <a:schemeClr val="bg1"/>
              </a:solidFill>
            </a:endParaRPr>
          </a:p>
        </p:txBody>
      </p:sp>
      <p:sp>
        <p:nvSpPr>
          <p:cNvPr id="3076" name="Retângulo 3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3077" name="CaixaDeTexto 5"/>
          <p:cNvSpPr txBox="1">
            <a:spLocks noChangeArrowheads="1"/>
          </p:cNvSpPr>
          <p:nvPr/>
        </p:nvSpPr>
        <p:spPr bwMode="auto">
          <a:xfrm>
            <a:off x="1143000" y="1143000"/>
            <a:ext cx="65008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Material dourado</a:t>
            </a:r>
          </a:p>
          <a:p>
            <a:pPr algn="ctr"/>
            <a:endParaRPr lang="pt-BR"/>
          </a:p>
          <a:p>
            <a:pPr algn="ctr"/>
            <a:r>
              <a:rPr lang="pt-BR"/>
              <a:t>Material dourado- foi criado, no inicio do século XX, por uma professora Italiana chamada Maria Montessori, com objetivo de ajudar as crianças a aprender matemática.</a:t>
            </a:r>
          </a:p>
          <a:p>
            <a:pPr algn="ctr"/>
            <a:endParaRPr lang="pt-BR"/>
          </a:p>
          <a:p>
            <a:pPr algn="ctr"/>
            <a:r>
              <a:rPr lang="pt-BR"/>
              <a:t>O material dourado é composto de  quatro peças representadas pelos desenhos:</a:t>
            </a:r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  <a:p>
            <a:pPr algn="ctr"/>
            <a:endParaRPr lang="pt-BR"/>
          </a:p>
        </p:txBody>
      </p:sp>
      <p:sp>
        <p:nvSpPr>
          <p:cNvPr id="3078" name="AutoShape 8" descr="https://sites.google.com/site/emefcapelozza/311013_i05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9" name="AutoShape 10" descr="https://sites.google.com/site/emefcapelozza/311013_i05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80" name="AutoShape 12" descr="https://sites.google.com/site/emefcapelozza/311013_i05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308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3643313"/>
            <a:ext cx="5591175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21508" name="CaixaDeTexto 3"/>
          <p:cNvSpPr txBox="1">
            <a:spLocks noChangeArrowheads="1"/>
          </p:cNvSpPr>
          <p:nvPr/>
        </p:nvSpPr>
        <p:spPr bwMode="auto">
          <a:xfrm>
            <a:off x="714375" y="1143000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As taxas porcentuais também podem ser expressas por números decimais.</a:t>
            </a:r>
          </a:p>
          <a:p>
            <a:endParaRPr lang="pt-BR"/>
          </a:p>
          <a:p>
            <a:r>
              <a:rPr lang="pt-BR"/>
              <a:t>Exemplos:</a:t>
            </a:r>
          </a:p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85813" y="2071688"/>
          <a:ext cx="6096000" cy="400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157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Taxa</a:t>
                      </a:r>
                      <a:r>
                        <a:rPr lang="pt-BR" baseline="0" dirty="0" smtClean="0"/>
                        <a:t> porcentual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Fração</a:t>
                      </a:r>
                      <a:endParaRPr lang="pt-BR" dirty="0"/>
                    </a:p>
                  </a:txBody>
                  <a:tcPr/>
                </a:tc>
              </a:tr>
              <a:tr h="818602">
                <a:tc>
                  <a:txBody>
                    <a:bodyPr/>
                    <a:lstStyle/>
                    <a:p>
                      <a:r>
                        <a:rPr lang="pt-BR" dirty="0" smtClean="0"/>
                        <a:t>3,5%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</a:t>
                      </a:r>
                    </a:p>
                    <a:p>
                      <a:r>
                        <a:rPr lang="pt-BR" dirty="0" smtClean="0"/>
                        <a:t>              =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1064183">
                <a:tc>
                  <a:txBody>
                    <a:bodyPr/>
                    <a:lstStyle/>
                    <a:p>
                      <a:r>
                        <a:rPr lang="pt-BR" dirty="0" smtClean="0"/>
                        <a:t>4,7%                                    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</a:t>
                      </a:r>
                    </a:p>
                    <a:p>
                      <a:r>
                        <a:rPr lang="pt-BR" dirty="0" smtClean="0"/>
                        <a:t>            =  </a:t>
                      </a:r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1064183">
                <a:tc>
                  <a:txBody>
                    <a:bodyPr/>
                    <a:lstStyle/>
                    <a:p>
                      <a:r>
                        <a:rPr lang="pt-BR" dirty="0" smtClean="0"/>
                        <a:t>62,3%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</a:t>
                      </a:r>
                    </a:p>
                    <a:p>
                      <a:r>
                        <a:rPr lang="pt-BR" dirty="0" smtClean="0"/>
                        <a:t>            =    </a:t>
                      </a:r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1527" name="Rectangle 8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2152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8" y="3000375"/>
            <a:ext cx="35718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9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88" y="3000375"/>
            <a:ext cx="500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3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1531" name="Rectangle 13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153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1533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500" y="3929063"/>
            <a:ext cx="3571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1535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0" y="3929063"/>
            <a:ext cx="447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6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500" y="5072063"/>
            <a:ext cx="428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7" name="Picture 1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3" y="5072063"/>
            <a:ext cx="500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3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1539" name="Rectangle 21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1540" name="Rectangle 22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22532" name="CaixaDeTexto 3"/>
          <p:cNvSpPr txBox="1">
            <a:spLocks noChangeArrowheads="1"/>
          </p:cNvSpPr>
          <p:nvPr/>
        </p:nvSpPr>
        <p:spPr bwMode="auto">
          <a:xfrm>
            <a:off x="714375" y="1214438"/>
            <a:ext cx="72151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3. Construa em seu caderno a tabela a seguir, usando as frações centesimais abaixo: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22540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" y="2143125"/>
            <a:ext cx="4286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2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25" y="2143125"/>
            <a:ext cx="9683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2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88" y="2143125"/>
            <a:ext cx="10795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63" y="2143125"/>
            <a:ext cx="1047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5" y="2143125"/>
            <a:ext cx="11588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88" y="2143125"/>
            <a:ext cx="4286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6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50" name="Rectangle 27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51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600">
                <a:cs typeface="Times New Roman" pitchFamily="18" charset="0"/>
              </a:rPr>
              <a:t>   </a:t>
            </a:r>
            <a:endParaRPr lang="pt-BR"/>
          </a:p>
        </p:txBody>
      </p:sp>
      <p:sp>
        <p:nvSpPr>
          <p:cNvPr id="22552" name="Rectangle 2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31" name="Tabela 30"/>
          <p:cNvGraphicFramePr>
            <a:graphicFrameLocks noGrp="1"/>
          </p:cNvGraphicFramePr>
          <p:nvPr/>
        </p:nvGraphicFramePr>
        <p:xfrm>
          <a:off x="785813" y="3000375"/>
          <a:ext cx="714375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3571900"/>
              </a:tblGrid>
              <a:tr h="30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FRAÇÃO CENTESIMAL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TAXA PORCENTUAL</a:t>
                      </a:r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714375" y="1000125"/>
            <a:ext cx="757237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4. Construa  em seu caderno a tabela a seguir, usando as taxas porcentuais abaixo:</a:t>
            </a:r>
          </a:p>
          <a:p>
            <a:endParaRPr lang="pt-BR"/>
          </a:p>
          <a:p>
            <a:r>
              <a:rPr lang="pt-BR" sz="2800"/>
              <a:t> 25%  80%   75%   15%   55%   147%    250%   10%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8688" y="2428875"/>
          <a:ext cx="7000875" cy="333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41"/>
                <a:gridCol w="2333641"/>
                <a:gridCol w="233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Taxa porcentual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Fração centesimal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Fração irredutível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25%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25/100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1/4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928688" y="2428875"/>
          <a:ext cx="7000875" cy="333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41"/>
                <a:gridCol w="2333641"/>
                <a:gridCol w="233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Taxa porcentual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Fração centesimal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Numeral</a:t>
                      </a:r>
                      <a:r>
                        <a:rPr lang="pt-BR" baseline="0" dirty="0" smtClean="0"/>
                        <a:t> decimal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19%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19/100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622" name="CaixaDeTexto 4"/>
          <p:cNvSpPr txBox="1">
            <a:spLocks noChangeArrowheads="1"/>
          </p:cNvSpPr>
          <p:nvPr/>
        </p:nvSpPr>
        <p:spPr bwMode="auto">
          <a:xfrm>
            <a:off x="785813" y="928688"/>
            <a:ext cx="77866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5. Usando as taxas porcentuais abaixo, construa em seu caderno a tabela  a seguir.</a:t>
            </a:r>
          </a:p>
          <a:p>
            <a:endParaRPr lang="pt-BR"/>
          </a:p>
          <a:p>
            <a:r>
              <a:rPr lang="pt-BR" sz="2800"/>
              <a:t>19%  100%  213%  151,4%   21%  37,3%  4,81%  6,7%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7188" y="857250"/>
            <a:ext cx="842962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cs typeface="Arial" charset="0"/>
              </a:rPr>
              <a:t>6. Escreva de duas maneiras diferentes como se lê cada número decimal a seguir.</a:t>
            </a: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1,253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0,96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100,2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6,093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2,5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125,263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1,50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800" dirty="0">
                <a:cs typeface="Arial" charset="0"/>
              </a:rPr>
              <a:t>52,3</a:t>
            </a:r>
          </a:p>
          <a:p>
            <a:pPr>
              <a:defRPr/>
            </a:pPr>
            <a:endParaRPr lang="pt-BR" sz="2800" dirty="0">
              <a:cs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1500" y="928688"/>
            <a:ext cx="828675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cs typeface="Arial" charset="0"/>
              </a:rPr>
              <a:t>7. Responda:</a:t>
            </a: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cs typeface="Arial" charset="0"/>
              </a:rPr>
              <a:t>Quanto é 25% de 400?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b)   Quanto é 90%  de 50?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r>
              <a:rPr lang="pt-BR" dirty="0">
                <a:cs typeface="Arial" charset="0"/>
              </a:rPr>
              <a:t>c)    Se 30% de um número é 51, qual é o número?</a:t>
            </a: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buFontTx/>
              <a:buAutoNum type="alphaLcParenR" startAt="5"/>
              <a:defRPr/>
            </a:pPr>
            <a:r>
              <a:rPr lang="pt-BR" dirty="0">
                <a:cs typeface="Arial" charset="0"/>
              </a:rPr>
              <a:t>Se </a:t>
            </a:r>
            <a:r>
              <a:rPr lang="pt-BR" dirty="0">
                <a:cs typeface="Arial" charset="0"/>
              </a:rPr>
              <a:t>15% de um número é 6, qual é o número</a:t>
            </a:r>
            <a:r>
              <a:rPr lang="pt-BR" dirty="0">
                <a:cs typeface="Arial" charset="0"/>
              </a:rPr>
              <a:t>?</a:t>
            </a:r>
          </a:p>
          <a:p>
            <a:pPr marL="342900" indent="-342900">
              <a:buFontTx/>
              <a:buAutoNum type="alphaLcParenR" startAt="5"/>
              <a:defRPr/>
            </a:pPr>
            <a:endParaRPr lang="pt-BR" dirty="0">
              <a:cs typeface="Arial" charset="0"/>
            </a:endParaRPr>
          </a:p>
          <a:p>
            <a:pPr marL="342900" indent="-342900">
              <a:buFontTx/>
              <a:buAutoNum type="alphaLcParenR" startAt="5"/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 marL="342900" indent="-342900"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r>
              <a:rPr lang="pt-BR" dirty="0">
                <a:cs typeface="Arial" charset="0"/>
              </a:rPr>
              <a:t>Link para  jogo online.</a:t>
            </a:r>
            <a:endParaRPr lang="pt-BR" dirty="0">
              <a:cs typeface="Arial" charset="0"/>
            </a:endParaRP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endParaRPr lang="pt-BR" dirty="0">
              <a:cs typeface="Arial" charset="0"/>
            </a:endParaRPr>
          </a:p>
          <a:p>
            <a:pPr>
              <a:defRPr/>
            </a:pPr>
            <a:endParaRPr lang="pt-BR" dirty="0">
              <a:cs typeface="Arial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928688" y="5572125"/>
            <a:ext cx="7929562" cy="42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http://escola.britannica.com.br/resources/lm/GM_5_25/GM_5_25.htm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pic>
        <p:nvPicPr>
          <p:cNvPr id="27651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tângulo 2"/>
          <p:cNvSpPr>
            <a:spLocks noChangeArrowheads="1"/>
          </p:cNvSpPr>
          <p:nvPr/>
        </p:nvSpPr>
        <p:spPr bwMode="auto">
          <a:xfrm>
            <a:off x="857250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27653" name="CaixaDeTexto 4"/>
          <p:cNvSpPr txBox="1">
            <a:spLocks noChangeArrowheads="1"/>
          </p:cNvSpPr>
          <p:nvPr/>
        </p:nvSpPr>
        <p:spPr bwMode="auto">
          <a:xfrm>
            <a:off x="500063" y="1000125"/>
            <a:ext cx="80010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ea typeface="ヒラギノ角ゴ Pro W3"/>
                <a:cs typeface="ヒラギノ角ゴ Pro W3"/>
              </a:rPr>
              <a:t>REFERÊNCIAS</a:t>
            </a:r>
          </a:p>
          <a:p>
            <a:endParaRPr lang="pt-BR">
              <a:ea typeface="ヒラギノ角ゴ Pro W3"/>
              <a:cs typeface="ヒラギノ角ゴ Pro W3"/>
            </a:endParaRPr>
          </a:p>
          <a:p>
            <a:r>
              <a:rPr lang="pt-BR">
                <a:ea typeface="ヒラギノ角ゴ Pro W3"/>
                <a:cs typeface="ヒラギノ角ゴ Pro W3"/>
              </a:rPr>
              <a:t>JOAMIR Roberto, Patricia Moreno, </a:t>
            </a:r>
            <a:r>
              <a:rPr lang="pt-BR" b="1">
                <a:ea typeface="ヒラギノ角ゴ Pro W3"/>
                <a:cs typeface="ヒラギノ角ゴ Pro W3"/>
              </a:rPr>
              <a:t>Vontade de Saber Matemática</a:t>
            </a:r>
            <a:r>
              <a:rPr lang="pt-BR">
                <a:ea typeface="ヒラギノ角ゴ Pro W3"/>
                <a:cs typeface="ヒラギノ角ゴ Pro W3"/>
              </a:rPr>
              <a:t>, 6º ano, 2ª Edição – São Paulo: FTD, 2012.</a:t>
            </a:r>
          </a:p>
          <a:p>
            <a:endParaRPr lang="pt-BR">
              <a:ea typeface="ヒラギノ角ゴ Pro W3"/>
              <a:cs typeface="ヒラギノ角ゴ Pro W3"/>
            </a:endParaRPr>
          </a:p>
          <a:p>
            <a:r>
              <a:rPr lang="pt-BR">
                <a:ea typeface="ヒラギノ角ゴ Pro W3"/>
                <a:cs typeface="ヒラギノ角ゴ Pro W3"/>
              </a:rPr>
              <a:t>GELSON  lezzi, Osvaldo Dolce, </a:t>
            </a:r>
            <a:r>
              <a:rPr lang="pt-BR" b="1">
                <a:ea typeface="ヒラギノ角ゴ Pro W3"/>
                <a:cs typeface="ヒラギノ角ゴ Pro W3"/>
              </a:rPr>
              <a:t>Antonio Machado. Matemática e Realidade</a:t>
            </a:r>
            <a:r>
              <a:rPr lang="pt-BR">
                <a:ea typeface="ヒラギノ角ゴ Pro W3"/>
                <a:cs typeface="ヒラギノ角ゴ Pro W3"/>
              </a:rPr>
              <a:t>,6º ano, 5ª Edição- São Paulo: Atual, 2005.</a:t>
            </a:r>
          </a:p>
          <a:p>
            <a:endParaRPr lang="pt-BR">
              <a:ea typeface="ヒラギノ角ゴ Pro W3"/>
              <a:cs typeface="ヒラギノ角ゴ Pro W3"/>
            </a:endParaRPr>
          </a:p>
          <a:p>
            <a:r>
              <a:rPr lang="pt-BR">
                <a:ea typeface="ヒラギノ角ゴ Pro W3"/>
                <a:cs typeface="ヒラギノ角ゴ Pro W3"/>
              </a:rPr>
              <a:t>GIOVANNI Júnior, José RUI.</a:t>
            </a:r>
            <a:r>
              <a:rPr lang="pt-BR" b="1">
                <a:ea typeface="ヒラギノ角ゴ Pro W3"/>
                <a:cs typeface="ヒラギノ角ゴ Pro W3"/>
              </a:rPr>
              <a:t> A conquista da matemática, </a:t>
            </a:r>
            <a:r>
              <a:rPr lang="pt-BR">
                <a:ea typeface="ヒラギノ角ゴ Pro W3"/>
                <a:cs typeface="ヒラギノ角ゴ Pro W3"/>
              </a:rPr>
              <a:t>6º ano</a:t>
            </a:r>
            <a:r>
              <a:rPr lang="pt-BR" b="1">
                <a:ea typeface="ヒラギノ角ゴ Pro W3"/>
                <a:cs typeface="ヒラギノ角ゴ Pro W3"/>
              </a:rPr>
              <a:t>, </a:t>
            </a:r>
            <a:r>
              <a:rPr lang="pt-BR">
                <a:ea typeface="ヒラギノ角ゴ Pro W3"/>
                <a:cs typeface="ヒラギノ角ゴ Pro W3"/>
              </a:rPr>
              <a:t>5ª Edição ,Ed. Renovada.- São Paulo:FTD,2009 </a:t>
            </a:r>
          </a:p>
          <a:p>
            <a:endParaRPr lang="pt-BR">
              <a:ea typeface="ヒラギノ角ゴ Pro W3"/>
              <a:cs typeface="ヒラギノ角ゴ Pro W3"/>
            </a:endParaRPr>
          </a:p>
          <a:p>
            <a:r>
              <a:rPr lang="pt-BR">
                <a:ea typeface="ヒラギノ角ゴ Pro W3"/>
                <a:cs typeface="ヒラギノ角ゴ Pro W3"/>
                <a:hlinkClick r:id="rId3"/>
              </a:rPr>
              <a:t>http://www.somatematica.com.br/fundam/decimais/decimais4.php</a:t>
            </a:r>
            <a:endParaRPr lang="pt-BR">
              <a:ea typeface="ヒラギノ角ゴ Pro W3"/>
              <a:cs typeface="ヒラギノ角ゴ Pro W3"/>
            </a:endParaRPr>
          </a:p>
          <a:p>
            <a:endParaRPr lang="pt-BR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88" y="1397000"/>
          <a:ext cx="8572500" cy="4805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358"/>
                <a:gridCol w="3027922"/>
                <a:gridCol w="2143141"/>
                <a:gridCol w="214314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Nº do</a:t>
                      </a:r>
                    </a:p>
                    <a:p>
                      <a:r>
                        <a:rPr lang="pt-BR" sz="1200" dirty="0" smtClean="0"/>
                        <a:t>slide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Direito da imagem como está ao lado da foto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Link do site onde se conseguiu</a:t>
                      </a:r>
                      <a:r>
                        <a:rPr lang="pt-BR" sz="1200" baseline="0" dirty="0" smtClean="0"/>
                        <a:t> a informação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Data do acesso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r>
                        <a:rPr lang="pt-BR" sz="1200" baseline="0" dirty="0" smtClean="0"/>
                        <a:t> a 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Public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Domain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http://emefcapelozza.blogspot.com.br/2015/02/material-dourado.html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21/07/15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743" name="CaixaDeTexto 4"/>
          <p:cNvSpPr txBox="1">
            <a:spLocks noChangeArrowheads="1"/>
          </p:cNvSpPr>
          <p:nvPr/>
        </p:nvSpPr>
        <p:spPr bwMode="auto">
          <a:xfrm>
            <a:off x="357188" y="857250"/>
            <a:ext cx="4214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TABELA DE IMAGENS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tângulo 6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4100" name="CaixaDeTexto 3"/>
          <p:cNvSpPr txBox="1">
            <a:spLocks noChangeArrowheads="1"/>
          </p:cNvSpPr>
          <p:nvPr/>
        </p:nvSpPr>
        <p:spPr bwMode="auto">
          <a:xfrm>
            <a:off x="1000125" y="1357313"/>
            <a:ext cx="70723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Observe que:</a:t>
            </a:r>
          </a:p>
          <a:p>
            <a:endParaRPr lang="pt-BR"/>
          </a:p>
          <a:p>
            <a:pPr>
              <a:buFont typeface="Arial" pitchFamily="34" charset="0"/>
              <a:buChar char="•"/>
            </a:pPr>
            <a:r>
              <a:rPr lang="pt-BR"/>
              <a:t>A barra é formada por 10 cubinhos:</a:t>
            </a:r>
          </a:p>
          <a:p>
            <a:pPr>
              <a:buFont typeface="Arial" pitchFamily="34" charset="0"/>
              <a:buChar char="•"/>
            </a:pPr>
            <a:endParaRPr lang="pt-BR"/>
          </a:p>
          <a:p>
            <a:endParaRPr lang="pt-BR"/>
          </a:p>
          <a:p>
            <a:pPr>
              <a:buFont typeface="Arial" pitchFamily="34" charset="0"/>
              <a:buChar char="•"/>
            </a:pPr>
            <a:endParaRPr lang="pt-BR"/>
          </a:p>
          <a:p>
            <a:pPr>
              <a:buFont typeface="Arial" pitchFamily="34" charset="0"/>
              <a:buChar char="•"/>
            </a:pPr>
            <a:endParaRPr lang="pt-BR"/>
          </a:p>
          <a:p>
            <a:pPr>
              <a:buFont typeface="Arial" pitchFamily="34" charset="0"/>
              <a:buChar char="•"/>
            </a:pPr>
            <a:r>
              <a:rPr lang="pt-BR"/>
              <a:t>A placa é formada por 10 barras:</a:t>
            </a:r>
          </a:p>
          <a:p>
            <a:pPr>
              <a:buFont typeface="Arial" pitchFamily="34" charset="0"/>
              <a:buChar char="•"/>
            </a:pPr>
            <a:endParaRPr lang="pt-BR"/>
          </a:p>
          <a:p>
            <a:pPr>
              <a:buFont typeface="Arial" pitchFamily="34" charset="0"/>
              <a:buChar char="•"/>
            </a:pPr>
            <a:endParaRPr lang="pt-BR"/>
          </a:p>
          <a:p>
            <a:pPr>
              <a:buFont typeface="Arial" pitchFamily="34" charset="0"/>
              <a:buChar char="•"/>
            </a:pPr>
            <a:endParaRPr lang="pt-BR"/>
          </a:p>
          <a:p>
            <a:pPr>
              <a:buFont typeface="Arial" pitchFamily="34" charset="0"/>
              <a:buChar char="•"/>
            </a:pPr>
            <a:endParaRPr lang="pt-BR"/>
          </a:p>
          <a:p>
            <a:pPr>
              <a:buFont typeface="Arial" pitchFamily="34" charset="0"/>
              <a:buChar char="•"/>
            </a:pPr>
            <a:endParaRPr lang="pt-BR"/>
          </a:p>
          <a:p>
            <a:pPr>
              <a:buFont typeface="Arial" pitchFamily="34" charset="0"/>
              <a:buChar char="•"/>
            </a:pPr>
            <a:r>
              <a:rPr lang="pt-BR"/>
              <a:t>O cubo é formado por 10 placas:</a:t>
            </a:r>
          </a:p>
          <a:p>
            <a:endParaRPr lang="pt-BR"/>
          </a:p>
          <a:p>
            <a:endParaRPr lang="pt-BR"/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785813"/>
            <a:ext cx="1422400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88" y="2143125"/>
            <a:ext cx="1522412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6963" y="3857625"/>
            <a:ext cx="1697037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857250" y="1143000"/>
            <a:ext cx="664368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Frações decimal</a:t>
            </a:r>
          </a:p>
          <a:p>
            <a:endParaRPr lang="pt-BR"/>
          </a:p>
          <a:p>
            <a:r>
              <a:rPr lang="pt-BR"/>
              <a:t>Se tomarmos o cubo maior como unidade, que fração o cubo maior  a placa representa?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2571750"/>
            <a:ext cx="18573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ector de seta reta 8"/>
          <p:cNvCxnSpPr/>
          <p:nvPr/>
        </p:nvCxnSpPr>
        <p:spPr>
          <a:xfrm>
            <a:off x="3786188" y="3286125"/>
            <a:ext cx="15001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2428875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2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5" y="4572000"/>
            <a:ext cx="504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tângulo 3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642938" y="1143000"/>
            <a:ext cx="75009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Que fração do cubo maior 5 placas representam?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                          </a:t>
            </a:r>
          </a:p>
          <a:p>
            <a:endParaRPr lang="pt-BR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785938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1785938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8" y="1785938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75" y="1785938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785938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15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58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0" y="4500563"/>
            <a:ext cx="504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1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857250" y="1000125"/>
            <a:ext cx="7429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Que fração do cubo maior 1 barra representa? E 3 barras?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928813"/>
            <a:ext cx="22383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de seta reta 6"/>
          <p:cNvCxnSpPr/>
          <p:nvPr/>
        </p:nvCxnSpPr>
        <p:spPr>
          <a:xfrm>
            <a:off x="2928938" y="2786063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3" y="1785938"/>
            <a:ext cx="1209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7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75" y="2286000"/>
            <a:ext cx="76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500313" y="3857625"/>
            <a:ext cx="85725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718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13" y="3857625"/>
            <a:ext cx="1209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0" y="3857625"/>
            <a:ext cx="1209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88" y="3857625"/>
            <a:ext cx="1209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86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688" y="4071938"/>
            <a:ext cx="76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7" name="Rectangle 17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71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71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8196" name="CaixaDeTexto 3"/>
          <p:cNvSpPr txBox="1">
            <a:spLocks noChangeArrowheads="1"/>
          </p:cNvSpPr>
          <p:nvPr/>
        </p:nvSpPr>
        <p:spPr bwMode="auto">
          <a:xfrm>
            <a:off x="1000125" y="1357313"/>
            <a:ext cx="714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Que fração do cubo maior 1 cubinho representa? E 7 cubinhos?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2571750"/>
            <a:ext cx="20669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/>
          <p:nvPr/>
        </p:nvCxnSpPr>
        <p:spPr>
          <a:xfrm>
            <a:off x="3500438" y="3286125"/>
            <a:ext cx="928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86125" y="4071938"/>
            <a:ext cx="857250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2857500"/>
            <a:ext cx="1409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38" y="4572000"/>
            <a:ext cx="107156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0" y="4357688"/>
            <a:ext cx="1071563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3" y="5143500"/>
            <a:ext cx="1079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4332288"/>
            <a:ext cx="1071562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63" y="5143500"/>
            <a:ext cx="1187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38" y="5286375"/>
            <a:ext cx="11430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25" y="4786313"/>
            <a:ext cx="10858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8209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2928938"/>
            <a:ext cx="1009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21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8212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4714875"/>
            <a:ext cx="1009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luxograma: Processo alternativo 22"/>
          <p:cNvSpPr/>
          <p:nvPr/>
        </p:nvSpPr>
        <p:spPr>
          <a:xfrm>
            <a:off x="3571875" y="6000750"/>
            <a:ext cx="5429250" cy="35718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https://www.youtube.com/watch?v=3LFh6-VCeXM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2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82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</p:pic>
      <p:sp>
        <p:nvSpPr>
          <p:cNvPr id="9219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 decimais – resolução de situações problemas.</a:t>
            </a: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785813" y="1214438"/>
            <a:ext cx="71437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Observe que os denominadores dessas frações são potências de 10: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                     ,              ,                   ,                   ,                     ,                         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Essas frações são chamadas </a:t>
            </a:r>
            <a:r>
              <a:rPr lang="pt-BR" b="1"/>
              <a:t>frações decimais</a:t>
            </a:r>
            <a:r>
              <a:rPr lang="pt-BR"/>
              <a:t>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75" y="2214563"/>
            <a:ext cx="504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2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25" y="2214563"/>
            <a:ext cx="504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3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38" y="2214563"/>
            <a:ext cx="76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500" y="2214563"/>
            <a:ext cx="76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23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37" name="Picture 2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5" y="2214563"/>
            <a:ext cx="1009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23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40" name="Picture 2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63" y="2214563"/>
            <a:ext cx="1009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1" name="Rectangle 26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857250" y="4857750"/>
            <a:ext cx="7143750" cy="9286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Chama-se frações decimal toda fração em que o denominador é uma potência de 10 com expoente natural.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tângulo 2"/>
          <p:cNvSpPr>
            <a:spLocks noChangeArrowheads="1"/>
          </p:cNvSpPr>
          <p:nvPr/>
        </p:nvSpPr>
        <p:spPr bwMode="auto">
          <a:xfrm>
            <a:off x="714375" y="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Ensino Fundamental , 6º ano</a:t>
            </a:r>
          </a:p>
          <a:p>
            <a:pPr algn="ctr"/>
            <a:r>
              <a:rPr lang="pt-BR" altLang="pt-BR" sz="1200" i="1">
                <a:solidFill>
                  <a:schemeClr val="bg1"/>
                </a:solidFill>
              </a:rPr>
              <a:t>Frações: frações decimais – resolução de situações problemas.</a:t>
            </a:r>
          </a:p>
        </p:txBody>
      </p:sp>
      <p:sp>
        <p:nvSpPr>
          <p:cNvPr id="10244" name="CaixaDeTexto 3"/>
          <p:cNvSpPr txBox="1">
            <a:spLocks noChangeArrowheads="1"/>
          </p:cNvSpPr>
          <p:nvPr/>
        </p:nvSpPr>
        <p:spPr bwMode="auto">
          <a:xfrm>
            <a:off x="714375" y="1000125"/>
            <a:ext cx="77152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No sistema de numeração decimal. Cada número natural é representado por um numeral formado por um ou mais algarismo.</a:t>
            </a:r>
          </a:p>
          <a:p>
            <a:endParaRPr lang="pt-BR"/>
          </a:p>
          <a:p>
            <a:r>
              <a:rPr lang="pt-BR"/>
              <a:t>Cada algarismo que compõe o numeral ocupa uma certa ordem.</a:t>
            </a:r>
          </a:p>
          <a:p>
            <a:endParaRPr lang="pt-BR"/>
          </a:p>
          <a:p>
            <a:r>
              <a:rPr lang="pt-BR"/>
              <a:t>Exemplo: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Qual o valor do algarismo 5 nesse numeral?</a:t>
            </a:r>
          </a:p>
          <a:p>
            <a:r>
              <a:rPr lang="pt-BR"/>
              <a:t>O valor do algarismo no numeral depende da ordem que ele ocupa.</a:t>
            </a:r>
          </a:p>
          <a:p>
            <a:endParaRPr lang="pt-BR"/>
          </a:p>
          <a:p>
            <a:r>
              <a:rPr lang="pt-BR"/>
              <a:t>Assim, 5 na unidade  de milhar vale 5 x 1000, ou seja , 5000.</a:t>
            </a:r>
          </a:p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57250" y="2928938"/>
          <a:ext cx="7143750" cy="101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1428760"/>
                <a:gridCol w="1428760"/>
                <a:gridCol w="1428760"/>
                <a:gridCol w="1428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Unidade de milhar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Centena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Dezena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Unidade simples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1622</Words>
  <Application>Microsoft Office PowerPoint</Application>
  <PresentationFormat>Apresentação na tela (4:3)</PresentationFormat>
  <Paragraphs>478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Calibri</vt:lpstr>
      <vt:lpstr>Arial</vt:lpstr>
      <vt:lpstr>Times New Roman</vt:lpstr>
      <vt:lpstr>ヒラギノ角ゴ Pro W3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80</cp:revision>
  <dcterms:created xsi:type="dcterms:W3CDTF">2015-04-17T18:03:36Z</dcterms:created>
  <dcterms:modified xsi:type="dcterms:W3CDTF">2015-10-09T14:39:32Z</dcterms:modified>
</cp:coreProperties>
</file>