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050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2" autoAdjust="0"/>
  </p:normalViewPr>
  <p:slideViewPr>
    <p:cSldViewPr>
      <p:cViewPr>
        <p:scale>
          <a:sx n="76" d="100"/>
          <a:sy n="76" d="100"/>
        </p:scale>
        <p:origin x="-2634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DEB522F5-06B6-4614-A0C0-9519D60AEBC8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84827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19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xmlns="" val="3278039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0413" algn="l"/>
        <a:tab pos="5484813" algn="l"/>
        <a:tab pos="6399213" algn="l"/>
        <a:tab pos="7315200" algn="l"/>
        <a:tab pos="8228013" algn="l"/>
        <a:tab pos="9142413" algn="l"/>
        <a:tab pos="10056813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024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126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29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31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33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36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CA5A0-B87D-49D6-9617-D9E5104EE7F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7463172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AEBA9-46BB-49E7-8814-EFF1B9941B5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2845023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C1B41-F969-4FF1-8D61-168C674326A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6536781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DD50A-CAF0-4A50-A2FE-5ACD0F3FBE7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8224056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93C4D-11A8-4E7A-A72D-3335D9138C4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524362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FC4A7-8D65-47C2-AE19-8C41A9D1834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76241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CD0D5-46DB-4947-BB39-9256845FDDB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4553356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3484-31D1-4E4B-BF4D-01B2960BA6C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5657046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BC6F-583F-4E47-88BB-68D44650471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53984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23135-76D5-4742-8D3B-F418F804641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8404564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EA9F3-F740-48C1-A0A9-1CD7D1FCC6F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5315480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8318FB03-1760-4B1A-94ED-E24FDC86861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0413" algn="l"/>
          <a:tab pos="5484813" algn="l"/>
          <a:tab pos="6399213" algn="l"/>
          <a:tab pos="7315200" algn="l"/>
          <a:tab pos="8228013" algn="l"/>
          <a:tab pos="9142413" algn="l"/>
          <a:tab pos="10056813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0413" algn="l"/>
          <a:tab pos="5484813" algn="l"/>
          <a:tab pos="6399213" algn="l"/>
          <a:tab pos="7315200" algn="l"/>
          <a:tab pos="8228013" algn="l"/>
          <a:tab pos="9142413" algn="l"/>
          <a:tab pos="10056813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0413" algn="l"/>
          <a:tab pos="5484813" algn="l"/>
          <a:tab pos="6399213" algn="l"/>
          <a:tab pos="7315200" algn="l"/>
          <a:tab pos="8228013" algn="l"/>
          <a:tab pos="9142413" algn="l"/>
          <a:tab pos="10056813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0413" algn="l"/>
          <a:tab pos="5484813" algn="l"/>
          <a:tab pos="6399213" algn="l"/>
          <a:tab pos="7315200" algn="l"/>
          <a:tab pos="8228013" algn="l"/>
          <a:tab pos="9142413" algn="l"/>
          <a:tab pos="10056813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0413" algn="l"/>
          <a:tab pos="5484813" algn="l"/>
          <a:tab pos="6399213" algn="l"/>
          <a:tab pos="7315200" algn="l"/>
          <a:tab pos="8228013" algn="l"/>
          <a:tab pos="9142413" algn="l"/>
          <a:tab pos="10056813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0413" algn="l"/>
          <a:tab pos="5484813" algn="l"/>
          <a:tab pos="6399213" algn="l"/>
          <a:tab pos="7315200" algn="l"/>
          <a:tab pos="8228013" algn="l"/>
          <a:tab pos="9142413" algn="l"/>
          <a:tab pos="10056813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0413" algn="l"/>
          <a:tab pos="5484813" algn="l"/>
          <a:tab pos="6399213" algn="l"/>
          <a:tab pos="7315200" algn="l"/>
          <a:tab pos="8228013" algn="l"/>
          <a:tab pos="9142413" algn="l"/>
          <a:tab pos="10056813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0413" algn="l"/>
          <a:tab pos="5484813" algn="l"/>
          <a:tab pos="6399213" algn="l"/>
          <a:tab pos="7315200" algn="l"/>
          <a:tab pos="8228013" algn="l"/>
          <a:tab pos="9142413" algn="l"/>
          <a:tab pos="10056813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0413" algn="l"/>
          <a:tab pos="5484813" algn="l"/>
          <a:tab pos="6399213" algn="l"/>
          <a:tab pos="7315200" algn="l"/>
          <a:tab pos="8228013" algn="l"/>
          <a:tab pos="9142413" algn="l"/>
          <a:tab pos="10056813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2.jpe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2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8.png"/><Relationship Id="rId4" Type="http://schemas.openxmlformats.org/officeDocument/2006/relationships/image" Target="../media/image30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jpe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2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32.png"/><Relationship Id="rId10" Type="http://schemas.openxmlformats.org/officeDocument/2006/relationships/image" Target="../media/image71.png"/><Relationship Id="rId4" Type="http://schemas.openxmlformats.org/officeDocument/2006/relationships/image" Target="../media/image31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antaterezinhaclinica.com.br/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2051720" y="3501008"/>
            <a:ext cx="6302375" cy="2495171"/>
          </a:xfrm>
          <a:custGeom>
            <a:avLst/>
            <a:gdLst>
              <a:gd name="T0" fmla="*/ 919411473 w 21600"/>
              <a:gd name="T1" fmla="*/ 0 h 21600"/>
              <a:gd name="T2" fmla="*/ 1838822946 w 21600"/>
              <a:gd name="T3" fmla="*/ 81780787 h 21600"/>
              <a:gd name="T4" fmla="*/ 919411473 w 21600"/>
              <a:gd name="T5" fmla="*/ 163561574 h 21600"/>
              <a:gd name="T6" fmla="*/ 0 w 21600"/>
              <a:gd name="T7" fmla="*/ 8178078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000" b="1" dirty="0" smtClean="0">
                <a:solidFill>
                  <a:srgbClr val="FFFFFF"/>
                </a:solidFill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</a:endParaRPr>
          </a:p>
          <a:p>
            <a:pPr algn="ctr" eaLnBrk="1" hangingPunct="1">
              <a:spcBef>
                <a:spcPct val="0"/>
              </a:spcBef>
            </a:pPr>
            <a:r>
              <a:rPr lang="pt-BR" altLang="pt-BR" sz="1800" i="1" dirty="0">
                <a:solidFill>
                  <a:srgbClr val="FFFFFF"/>
                </a:solidFill>
              </a:rPr>
              <a:t>Ensino Fundamental, 6</a:t>
            </a:r>
            <a:r>
              <a:rPr lang="pt-BR" altLang="pt-BR" sz="1800" i="1" dirty="0" smtClean="0">
                <a:solidFill>
                  <a:srgbClr val="FFFFFF"/>
                </a:solidFill>
              </a:rPr>
              <a:t>º </a:t>
            </a:r>
            <a:r>
              <a:rPr lang="pt-BR" altLang="pt-BR" sz="1800" i="1" dirty="0">
                <a:solidFill>
                  <a:srgbClr val="FFFFFF"/>
                </a:solidFill>
              </a:rPr>
              <a:t>Ano</a:t>
            </a:r>
          </a:p>
          <a:p>
            <a:pPr algn="ctr"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  <a:p>
            <a:pPr algn="ctr" eaLnBrk="1" hangingPunct="1">
              <a:spcBef>
                <a:spcPct val="0"/>
              </a:spcBef>
            </a:pPr>
            <a:r>
              <a:rPr lang="pt-BR" altLang="pt-BR" sz="2000" b="1" i="1" dirty="0">
                <a:solidFill>
                  <a:srgbClr val="FFFFFF"/>
                </a:solidFill>
              </a:rPr>
              <a:t>Frações:</a:t>
            </a:r>
            <a:r>
              <a:rPr lang="pt-BR" altLang="pt-BR" sz="2000" i="1" dirty="0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3813" y="0"/>
            <a:ext cx="9167813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EQUIVALÊNCIA DE FRAÇÕES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198" name="CaixaDeTexto 3"/>
              <p:cNvSpPr txBox="1">
                <a:spLocks noChangeArrowheads="1"/>
              </p:cNvSpPr>
              <p:nvPr/>
            </p:nvSpPr>
            <p:spPr bwMode="auto">
              <a:xfrm>
                <a:off x="339725" y="1361769"/>
                <a:ext cx="8480425" cy="1529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pt-BR" altLang="pt-BR" dirty="0" smtClean="0">
                  <a:latin typeface="Arial" charset="0"/>
                </a:endParaRPr>
              </a:p>
              <a:p>
                <a:pPr eaLnBrk="1" hangingPunct="1"/>
                <a:r>
                  <a:rPr lang="pt-BR" altLang="pt-BR" dirty="0" smtClean="0">
                    <a:latin typeface="Arial" charset="0"/>
                  </a:rPr>
                  <a:t>Dizemos, então,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altLang="pt-BR" dirty="0" smtClean="0">
                    <a:latin typeface="Arial" charset="0"/>
                  </a:rPr>
                  <a:t> 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altLang="pt-BR" dirty="0" smtClean="0">
                    <a:latin typeface="Arial" charset="0"/>
                  </a:rPr>
                  <a:t> são </a:t>
                </a:r>
                <a:r>
                  <a:rPr lang="pt-BR" altLang="pt-BR" i="1" dirty="0" smtClean="0">
                    <a:latin typeface="Arial" charset="0"/>
                  </a:rPr>
                  <a:t>frações equivalentes </a:t>
                </a:r>
                <a:r>
                  <a:rPr lang="pt-BR" altLang="pt-BR" dirty="0" smtClean="0">
                    <a:latin typeface="Arial" charset="0"/>
                  </a:rPr>
                  <a:t>e indicamos assim: </a:t>
                </a:r>
              </a:p>
              <a:p>
                <a:pPr algn="ctr"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altLang="pt-BR" dirty="0">
                    <a:latin typeface="Arial" charset="0"/>
                  </a:rPr>
                  <a:t> </a:t>
                </a:r>
                <a:r>
                  <a:rPr lang="pt-BR" altLang="pt-BR" dirty="0" smtClean="0">
                    <a:latin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pt-BR" altLang="pt-BR" dirty="0">
                  <a:latin typeface="Arial" charset="0"/>
                </a:endParaRPr>
              </a:p>
              <a:p>
                <a:pPr eaLnBrk="1" hangingPunct="1"/>
                <a:r>
                  <a:rPr lang="pt-BR" altLang="pt-BR" dirty="0" smtClean="0">
                    <a:latin typeface="Arial" charset="0"/>
                  </a:rPr>
                  <a:t> </a:t>
                </a:r>
              </a:p>
            </p:txBody>
          </p:sp>
        </mc:Choice>
        <mc:Fallback>
          <p:sp>
            <p:nvSpPr>
              <p:cNvPr id="8198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25" y="1361769"/>
                <a:ext cx="8480425" cy="1529521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3"/>
          <p:cNvSpPr txBox="1">
            <a:spLocks noChangeArrowheads="1"/>
          </p:cNvSpPr>
          <p:nvPr/>
        </p:nvSpPr>
        <p:spPr bwMode="auto">
          <a:xfrm>
            <a:off x="339725" y="2891290"/>
            <a:ext cx="8480425" cy="9233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/>
            <a:endParaRPr lang="pt-BR" altLang="pt-BR" dirty="0" smtClean="0">
              <a:latin typeface="Arial" charset="0"/>
            </a:endParaRPr>
          </a:p>
          <a:p>
            <a:pPr algn="just" eaLnBrk="1" hangingPunct="1"/>
            <a:r>
              <a:rPr lang="pt-BR" altLang="pt-BR" dirty="0">
                <a:latin typeface="Arial" charset="0"/>
              </a:rPr>
              <a:t> </a:t>
            </a:r>
            <a:r>
              <a:rPr lang="pt-BR" altLang="pt-BR" dirty="0" smtClean="0">
                <a:latin typeface="Arial" charset="0"/>
              </a:rPr>
              <a:t>       Frações equivalentes têm o mesmo valor em relação a mesma unidade.</a:t>
            </a:r>
            <a:endParaRPr lang="pt-BR" altLang="pt-BR" dirty="0">
              <a:latin typeface="Arial" charset="0"/>
            </a:endParaRPr>
          </a:p>
          <a:p>
            <a:pPr eaLnBrk="1" hangingPunct="1"/>
            <a:r>
              <a:rPr lang="pt-BR" altLang="pt-BR" dirty="0" smtClean="0">
                <a:latin typeface="Arial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CaixaDeTexto 3"/>
              <p:cNvSpPr txBox="1">
                <a:spLocks noChangeArrowheads="1"/>
              </p:cNvSpPr>
              <p:nvPr/>
            </p:nvSpPr>
            <p:spPr bwMode="auto">
              <a:xfrm>
                <a:off x="370607" y="4142568"/>
                <a:ext cx="8480425" cy="2198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pt-BR" altLang="pt-BR" dirty="0" smtClean="0">
                    <a:latin typeface="Arial" charset="0"/>
                  </a:rPr>
                  <a:t>Como verificar se duas ou mais frações são equivalentes?</a:t>
                </a:r>
              </a:p>
              <a:p>
                <a:pPr algn="ctr" eaLnBrk="1" hangingPunct="1"/>
                <a:endParaRPr lang="pt-BR" altLang="pt-BR" i="1" dirty="0" smtClean="0">
                  <a:latin typeface="Cambria Math"/>
                </a:endParaRPr>
              </a:p>
              <a:p>
                <a:pPr algn="just" eaLnBrk="1" hangingPunct="1"/>
                <a:r>
                  <a:rPr lang="pt-BR" altLang="pt-BR" dirty="0" smtClean="0">
                    <a:latin typeface="Arial" charset="0"/>
                  </a:rPr>
                  <a:t>	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 b="0" i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 b="0" i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altLang="pt-BR" dirty="0" smtClean="0">
                    <a:latin typeface="Arial" charset="0"/>
                  </a:rPr>
                  <a:t>       = </a:t>
                </a:r>
                <a:r>
                  <a:rPr lang="pt-BR" altLang="pt-BR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altLang="pt-BR" dirty="0" smtClean="0">
                    <a:latin typeface="Arial" charset="0"/>
                  </a:rPr>
                  <a:t>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 b="0" i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 b="0" i="0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pt-BR" altLang="pt-BR" dirty="0" smtClean="0">
                    <a:latin typeface="Arial" charset="0"/>
                  </a:rPr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 b="0" i="0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pt-BR" altLang="pt-BR" dirty="0" smtClean="0">
                  <a:latin typeface="Arial" charset="0"/>
                </a:endParaRPr>
              </a:p>
              <a:p>
                <a:pPr eaLnBrk="1" hangingPunct="1"/>
                <a:endParaRPr lang="pt-BR" altLang="pt-BR" dirty="0">
                  <a:latin typeface="Arial" charset="0"/>
                </a:endParaRPr>
              </a:p>
              <a:p>
                <a:pPr algn="just" eaLnBrk="1" hangingPunct="1"/>
                <a:r>
                  <a:rPr lang="pt-BR" altLang="pt-BR" dirty="0" smtClean="0">
                    <a:latin typeface="Arial" charset="0"/>
                  </a:rPr>
                  <a:t>	Duas frações são </a:t>
                </a:r>
                <a:r>
                  <a:rPr lang="pt-BR" altLang="pt-BR" b="1" dirty="0" smtClean="0">
                    <a:latin typeface="Arial" charset="0"/>
                  </a:rPr>
                  <a:t>equivalentes</a:t>
                </a:r>
                <a:r>
                  <a:rPr lang="pt-BR" altLang="pt-BR" dirty="0" smtClean="0">
                    <a:latin typeface="Arial" charset="0"/>
                  </a:rPr>
                  <a:t> quando, ao multiplicarmos ou dividirmos o numerador e o denominador de uma delas por um mesmo número natural diferente de zero, obtemos outra fração. </a:t>
                </a:r>
              </a:p>
            </p:txBody>
          </p:sp>
        </mc:Choice>
        <mc:Fallback>
          <p:sp>
            <p:nvSpPr>
              <p:cNvPr id="15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607" y="4142568"/>
                <a:ext cx="8480425" cy="2198743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647" t="-1389" r="-575" b="-3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2634413" y="4537524"/>
            <a:ext cx="4320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634413" y="5088050"/>
            <a:ext cx="4320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CaixaDeTexto 20"/>
              <p:cNvSpPr txBox="1"/>
              <p:nvPr/>
            </p:nvSpPr>
            <p:spPr>
              <a:xfrm>
                <a:off x="5652120" y="4537523"/>
                <a:ext cx="4320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÷</m:t>
                    </m:r>
                  </m:oMath>
                </a14:m>
                <a:r>
                  <a:rPr lang="pt-B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37523"/>
                <a:ext cx="432048" cy="307777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1961" r="-1408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CaixaDeTexto 21"/>
              <p:cNvSpPr txBox="1"/>
              <p:nvPr/>
            </p:nvSpPr>
            <p:spPr>
              <a:xfrm>
                <a:off x="5652120" y="5088049"/>
                <a:ext cx="4320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÷</m:t>
                    </m:r>
                  </m:oMath>
                </a14:m>
                <a:r>
                  <a:rPr lang="pt-B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088049"/>
                <a:ext cx="432048" cy="307777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t="-2000" r="-1408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723057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813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EQUIVALÊNCIA DE FRAÇÕES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8" name="CaixaDeTexto 3"/>
          <p:cNvSpPr txBox="1">
            <a:spLocks noChangeArrowheads="1"/>
          </p:cNvSpPr>
          <p:nvPr/>
        </p:nvSpPr>
        <p:spPr bwMode="auto">
          <a:xfrm>
            <a:off x="312917" y="2759098"/>
            <a:ext cx="84804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/>
            <a:r>
              <a:rPr lang="pt-BR" altLang="pt-BR" dirty="0" smtClean="0">
                <a:latin typeface="Arial" charset="0"/>
              </a:rPr>
              <a:t>3.Dois alunos foram ao quadro negro e escreveram as seguintes frações:</a:t>
            </a:r>
          </a:p>
          <a:p>
            <a:pPr algn="just" eaLnBrk="1" hangingPunct="1"/>
            <a:endParaRPr lang="pt-BR" altLang="pt-BR" dirty="0">
              <a:latin typeface="Arial" charset="0"/>
            </a:endParaRPr>
          </a:p>
          <a:p>
            <a:pPr algn="just" eaLnBrk="1" hangingPunct="1"/>
            <a:r>
              <a:rPr lang="pt-BR" altLang="pt-BR" dirty="0" smtClean="0">
                <a:latin typeface="Arial" charset="0"/>
              </a:rPr>
              <a:t>                                                 a) Quais frações representam o mesmo número?</a:t>
            </a:r>
          </a:p>
          <a:p>
            <a:pPr algn="just" eaLnBrk="1" hangingPunct="1"/>
            <a:r>
              <a:rPr lang="pt-BR" altLang="pt-BR" dirty="0">
                <a:latin typeface="Arial" charset="0"/>
              </a:rPr>
              <a:t> </a:t>
            </a:r>
            <a:r>
              <a:rPr lang="pt-BR" altLang="pt-BR" dirty="0" smtClean="0">
                <a:latin typeface="Arial" charset="0"/>
              </a:rPr>
              <a:t>                                                       </a:t>
            </a:r>
            <a:r>
              <a:rPr lang="pt-BR" altLang="pt-BR" dirty="0" smtClean="0">
                <a:solidFill>
                  <a:srgbClr val="00B0F0"/>
                </a:solidFill>
                <a:latin typeface="Arial" charset="0"/>
              </a:rPr>
              <a:t>Resposta:</a:t>
            </a:r>
          </a:p>
          <a:p>
            <a:pPr algn="just" eaLnBrk="1" hangingPunct="1"/>
            <a:r>
              <a:rPr lang="pt-BR" altLang="pt-BR" dirty="0">
                <a:solidFill>
                  <a:srgbClr val="00B0F0"/>
                </a:solidFill>
                <a:latin typeface="Arial" charset="0"/>
              </a:rPr>
              <a:t> </a:t>
            </a:r>
            <a:r>
              <a:rPr lang="pt-BR" altLang="pt-BR" dirty="0" smtClean="0">
                <a:solidFill>
                  <a:srgbClr val="00B0F0"/>
                </a:solidFill>
                <a:latin typeface="Arial" charset="0"/>
              </a:rPr>
              <a:t>                                                           </a:t>
            </a:r>
          </a:p>
          <a:p>
            <a:pPr algn="just" eaLnBrk="1" hangingPunct="1"/>
            <a:r>
              <a:rPr lang="pt-BR" altLang="pt-BR" dirty="0">
                <a:solidFill>
                  <a:srgbClr val="00B0F0"/>
                </a:solidFill>
                <a:latin typeface="Arial" charset="0"/>
              </a:rPr>
              <a:t> </a:t>
            </a:r>
            <a:r>
              <a:rPr lang="pt-BR" altLang="pt-BR" dirty="0" smtClean="0">
                <a:solidFill>
                  <a:srgbClr val="00B0F0"/>
                </a:solidFill>
                <a:latin typeface="Arial" charset="0"/>
              </a:rPr>
              <a:t>                                                                </a:t>
            </a:r>
            <a:r>
              <a:rPr lang="pt-BR" altLang="pt-BR" dirty="0" smtClean="0">
                <a:latin typeface="Arial" charset="0"/>
              </a:rPr>
              <a:t>=</a:t>
            </a:r>
            <a:r>
              <a:rPr lang="pt-BR" altLang="pt-BR" dirty="0" smtClean="0">
                <a:solidFill>
                  <a:srgbClr val="00B0F0"/>
                </a:solidFill>
                <a:latin typeface="Arial" charset="0"/>
              </a:rPr>
              <a:t>  </a:t>
            </a:r>
          </a:p>
          <a:p>
            <a:pPr algn="just" eaLnBrk="1" hangingPunct="1"/>
            <a:endParaRPr lang="pt-BR" altLang="pt-BR" dirty="0" smtClean="0">
              <a:solidFill>
                <a:srgbClr val="00B0F0"/>
              </a:solidFill>
              <a:latin typeface="Arial" charset="0"/>
            </a:endParaRPr>
          </a:p>
          <a:p>
            <a:pPr algn="just" eaLnBrk="1" hangingPunct="1"/>
            <a:r>
              <a:rPr lang="pt-BR" altLang="pt-BR" dirty="0">
                <a:solidFill>
                  <a:srgbClr val="00B0F0"/>
                </a:solidFill>
                <a:latin typeface="Arial" charset="0"/>
              </a:rPr>
              <a:t> </a:t>
            </a:r>
            <a:r>
              <a:rPr lang="pt-BR" altLang="pt-BR" dirty="0" smtClean="0">
                <a:solidFill>
                  <a:srgbClr val="00B0F0"/>
                </a:solidFill>
                <a:latin typeface="Arial" charset="0"/>
              </a:rPr>
              <a:t>                                                 </a:t>
            </a:r>
            <a:r>
              <a:rPr lang="pt-BR" altLang="pt-BR" dirty="0" smtClean="0">
                <a:latin typeface="Arial" charset="0"/>
              </a:rPr>
              <a:t>b) Como são chamadas as frações que                 			       representam o mesmo número?</a:t>
            </a:r>
            <a:r>
              <a:rPr lang="pt-BR" altLang="pt-BR" dirty="0" smtClean="0">
                <a:solidFill>
                  <a:srgbClr val="00B0F0"/>
                </a:solidFill>
                <a:latin typeface="Arial" charset="0"/>
              </a:rPr>
              <a:t> </a:t>
            </a:r>
          </a:p>
          <a:p>
            <a:pPr algn="just" eaLnBrk="1" hangingPunct="1"/>
            <a:r>
              <a:rPr lang="pt-BR" altLang="pt-BR" dirty="0" smtClean="0">
                <a:solidFill>
                  <a:srgbClr val="00B0F0"/>
                </a:solidFill>
                <a:latin typeface="Arial" charset="0"/>
              </a:rPr>
              <a:t>                                                        Resposta:</a:t>
            </a:r>
          </a:p>
          <a:p>
            <a:pPr algn="just" eaLnBrk="1" hangingPunct="1"/>
            <a:r>
              <a:rPr lang="pt-BR" altLang="pt-BR" dirty="0">
                <a:solidFill>
                  <a:srgbClr val="00B0F0"/>
                </a:solidFill>
                <a:latin typeface="Arial" charset="0"/>
              </a:rPr>
              <a:t> </a:t>
            </a:r>
            <a:r>
              <a:rPr lang="pt-BR" altLang="pt-BR" dirty="0" smtClean="0">
                <a:solidFill>
                  <a:srgbClr val="00B0F0"/>
                </a:solidFill>
                <a:latin typeface="Arial" charset="0"/>
              </a:rPr>
              <a:t>                                                         </a:t>
            </a:r>
            <a:r>
              <a:rPr lang="pt-BR" altLang="pt-BR" dirty="0" smtClean="0">
                <a:latin typeface="Arial" charset="0"/>
              </a:rPr>
              <a:t>Frações equivalentes.</a:t>
            </a:r>
            <a:endParaRPr lang="pt-BR" altLang="pt-BR" dirty="0">
              <a:latin typeface="Arial" charset="0"/>
            </a:endParaRPr>
          </a:p>
          <a:p>
            <a:pPr algn="just" eaLnBrk="1" hangingPunct="1"/>
            <a:r>
              <a:rPr lang="pt-BR" altLang="pt-BR" dirty="0" smtClean="0">
                <a:solidFill>
                  <a:srgbClr val="00B0F0"/>
                </a:solidFill>
                <a:latin typeface="Arial" charset="0"/>
              </a:rPr>
              <a:t>                                                            </a:t>
            </a:r>
          </a:p>
        </p:txBody>
      </p:sp>
      <p:sp>
        <p:nvSpPr>
          <p:cNvPr id="12" name="Texto Explicativo 3 (Sem Bordas) 11"/>
          <p:cNvSpPr/>
          <p:nvPr/>
        </p:nvSpPr>
        <p:spPr>
          <a:xfrm>
            <a:off x="468313" y="1557338"/>
            <a:ext cx="2016125" cy="935037"/>
          </a:xfrm>
          <a:prstGeom prst="callout3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ATIVIDADE RESOLVIDA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61" y="3140969"/>
            <a:ext cx="2804195" cy="14590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aixaDeTexto 3"/>
              <p:cNvSpPr txBox="1"/>
              <p:nvPr/>
            </p:nvSpPr>
            <p:spPr>
              <a:xfrm>
                <a:off x="3995936" y="3952983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952983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CaixaDeTexto 16"/>
              <p:cNvSpPr txBox="1"/>
              <p:nvPr/>
            </p:nvSpPr>
            <p:spPr>
              <a:xfrm>
                <a:off x="1657734" y="335724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34" y="3357246"/>
                <a:ext cx="432048" cy="63478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CaixaDeTexto 23"/>
              <p:cNvSpPr txBox="1"/>
              <p:nvPr/>
            </p:nvSpPr>
            <p:spPr>
              <a:xfrm>
                <a:off x="4788024" y="3947741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947741"/>
                <a:ext cx="432048" cy="634789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/>
          <p:cNvSpPr txBox="1"/>
          <p:nvPr/>
        </p:nvSpPr>
        <p:spPr>
          <a:xfrm>
            <a:off x="4211960" y="3877451"/>
            <a:ext cx="4320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211960" y="4428641"/>
            <a:ext cx="4320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693" y="4582530"/>
            <a:ext cx="1008682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pixabay.com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4491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10648"/>
            <a:ext cx="9167813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EQUIVALÊNCIA DE FRAÇÕES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exto Explicativo 3 (Sem Bordas) 11"/>
          <p:cNvSpPr/>
          <p:nvPr/>
        </p:nvSpPr>
        <p:spPr>
          <a:xfrm>
            <a:off x="468313" y="1557338"/>
            <a:ext cx="2016125" cy="935037"/>
          </a:xfrm>
          <a:prstGeom prst="callout3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ATIVIDADE RESOLVIDA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CaixaDeTexto 16"/>
              <p:cNvSpPr txBox="1"/>
              <p:nvPr/>
            </p:nvSpPr>
            <p:spPr>
              <a:xfrm>
                <a:off x="1657734" y="335724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34" y="3357246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aixaDeTexto 5"/>
              <p:cNvSpPr txBox="1"/>
              <p:nvPr/>
            </p:nvSpPr>
            <p:spPr>
              <a:xfrm>
                <a:off x="468313" y="2852936"/>
                <a:ext cx="8351837" cy="247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4. Indique na reta numérica, as seguintes frações.</a:t>
                </a:r>
              </a:p>
              <a:p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;</a:t>
                </a:r>
                <a:r>
                  <a:rPr lang="pt-BR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;</a:t>
                </a:r>
                <a:r>
                  <a:rPr lang="pt-BR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r>
                  <a:rPr lang="pt-BR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7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r>
                  <a:rPr lang="pt-BR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6</m:t>
                        </m:r>
                      </m:den>
                    </m:f>
                  </m:oMath>
                </a14:m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Resposta:</a:t>
                </a:r>
              </a:p>
              <a:p>
                <a:endParaRPr lang="pt-BR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2852936"/>
                <a:ext cx="8351837" cy="2473947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657" t="-1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971600" y="4869160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237657" y="4884656"/>
            <a:ext cx="36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004048" y="4884656"/>
            <a:ext cx="36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868144" y="4884656"/>
            <a:ext cx="36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732240" y="4884656"/>
            <a:ext cx="36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tângulo 9"/>
              <p:cNvSpPr/>
              <p:nvPr/>
            </p:nvSpPr>
            <p:spPr>
              <a:xfrm>
                <a:off x="4583906" y="4884656"/>
                <a:ext cx="36580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906" y="4884656"/>
                <a:ext cx="365806" cy="610936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tângulo 10"/>
              <p:cNvSpPr/>
              <p:nvPr/>
            </p:nvSpPr>
            <p:spPr>
              <a:xfrm>
                <a:off x="4572000" y="4253094"/>
                <a:ext cx="36580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53094"/>
                <a:ext cx="365806" cy="6127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Retângulo 13"/>
              <p:cNvSpPr/>
              <p:nvPr/>
            </p:nvSpPr>
            <p:spPr>
              <a:xfrm>
                <a:off x="5345087" y="4865826"/>
                <a:ext cx="36580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087" y="4865826"/>
                <a:ext cx="365806" cy="610936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Retângulo 14"/>
              <p:cNvSpPr/>
              <p:nvPr/>
            </p:nvSpPr>
            <p:spPr>
              <a:xfrm>
                <a:off x="5366791" y="4244221"/>
                <a:ext cx="36580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9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791" y="4244221"/>
                <a:ext cx="365806" cy="612732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tângulo 15"/>
              <p:cNvSpPr/>
              <p:nvPr/>
            </p:nvSpPr>
            <p:spPr>
              <a:xfrm>
                <a:off x="7094983" y="4918671"/>
                <a:ext cx="365806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00B05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00B05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983" y="4918671"/>
                <a:ext cx="365806" cy="609077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tângulo 18"/>
              <p:cNvSpPr/>
              <p:nvPr/>
            </p:nvSpPr>
            <p:spPr>
              <a:xfrm>
                <a:off x="7054480" y="4256428"/>
                <a:ext cx="49404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00B05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00B05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80" y="4256428"/>
                <a:ext cx="494046" cy="612732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15188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9438"/>
            <a:ext cx="9167813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SIMPLIFICAÇÃO DE FRAÇÕES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CaixaDeTexto 16"/>
              <p:cNvSpPr txBox="1"/>
              <p:nvPr/>
            </p:nvSpPr>
            <p:spPr>
              <a:xfrm>
                <a:off x="1657734" y="335724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34" y="3357246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407083" y="1426391"/>
                <a:ext cx="4637267" cy="21360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u="sng" dirty="0" smtClean="0">
                    <a:latin typeface="Berlin Sans FB Demi" panose="020E0802020502020306" pitchFamily="34" charset="0"/>
                  </a:rPr>
                  <a:t>JORNAL DO SHOPING</a:t>
                </a:r>
              </a:p>
              <a:p>
                <a:pPr algn="ctr"/>
                <a:r>
                  <a:rPr lang="pt-BR" sz="1200" dirty="0" smtClean="0">
                    <a:latin typeface="Agency FB" panose="020B0503020202020204" pitchFamily="34" charset="0"/>
                  </a:rPr>
                  <a:t>Recife, 15  de maio de 2015                 Sexta-Feira</a:t>
                </a:r>
              </a:p>
              <a:p>
                <a:pPr algn="ctr"/>
                <a:endParaRPr lang="pt-BR" sz="1200" dirty="0">
                  <a:latin typeface="Agency FB" panose="020B0503020202020204" pitchFamily="34" charset="0"/>
                </a:endParaRPr>
              </a:p>
              <a:p>
                <a:pPr algn="ctr"/>
                <a:r>
                  <a:rPr lang="pt-BR" sz="1200" dirty="0" smtClean="0">
                    <a:latin typeface="Arial Black" panose="020B0A04020102020204" pitchFamily="34" charset="0"/>
                  </a:rPr>
                  <a:t>Cinema tem diminuição de público</a:t>
                </a:r>
              </a:p>
              <a:p>
                <a:pPr algn="ctr"/>
                <a:endParaRPr lang="pt-BR" sz="1200" dirty="0" smtClean="0">
                  <a:latin typeface="Arial Black" panose="020B0A04020102020204" pitchFamily="34" charset="0"/>
                </a:endParaRPr>
              </a:p>
              <a:p>
                <a:pPr algn="r"/>
                <a:r>
                  <a:rPr lang="pt-BR" sz="1200" dirty="0" smtClean="0">
                    <a:latin typeface="+mn-lt"/>
                  </a:rPr>
                  <a:t>A plateia  ocupou  apenas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200" b="0" i="0" smtClean="0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200" b="0" i="0" smtClean="0">
                            <a:latin typeface="+mn-lt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1200" dirty="0" smtClean="0">
                    <a:latin typeface="+mn-lt"/>
                  </a:rPr>
                  <a:t>  dos lugares.</a:t>
                </a:r>
              </a:p>
              <a:p>
                <a:pPr algn="r"/>
                <a:r>
                  <a:rPr lang="pt-BR" sz="1200" dirty="0" smtClean="0">
                    <a:latin typeface="+mn-lt"/>
                  </a:rPr>
                  <a:t>              		No filme  exibido , ontem, dos  60 lugares da sala do cinema, a plateia  ocupou  20 lugares.       </a:t>
                </a:r>
              </a:p>
              <a:p>
                <a:pPr algn="r"/>
                <a:endParaRPr lang="pt-BR" sz="1200" dirty="0">
                  <a:latin typeface="+mn-lt"/>
                </a:endParaRPr>
              </a:p>
              <a:p>
                <a:pPr algn="ctr"/>
                <a:endParaRPr lang="pt-BR" sz="1200" dirty="0" smtClean="0"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83" y="1426391"/>
                <a:ext cx="4637267" cy="2136098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t="-1143" r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171" y="2412559"/>
            <a:ext cx="1422587" cy="9446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aixaDeTexto 3"/>
              <p:cNvSpPr txBox="1"/>
              <p:nvPr/>
            </p:nvSpPr>
            <p:spPr>
              <a:xfrm>
                <a:off x="5292080" y="1484784"/>
                <a:ext cx="3528070" cy="201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Nas informações que aparecem na manchete deste jornal, podemos deduzir que as frações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20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são equivalentes.</a:t>
                </a:r>
              </a:p>
              <a:p>
                <a:pPr algn="just"/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Assim,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é uma </a:t>
                </a:r>
                <a:r>
                  <a:rPr lang="pt-B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fração simplificada </a:t>
                </a: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>
                            <a:latin typeface="Cambria Math"/>
                            <a:cs typeface="Arial" panose="020B0604020202020204" pitchFamily="34" charset="0"/>
                          </a:rPr>
                          <m:t>20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>
                            <a:latin typeface="Cambria Math"/>
                            <a:cs typeface="Arial" panose="020B0604020202020204" pitchFamily="34" charset="0"/>
                          </a:rPr>
                          <m:t>60</m:t>
                        </m:r>
                      </m:den>
                    </m:f>
                    <m:r>
                      <a:rPr lang="pt-BR" sz="1600" b="0" i="0" smtClean="0">
                        <a:latin typeface="Cambria Math"/>
                        <a:cs typeface="Arial" panose="020B0604020202020204" pitchFamily="34" charset="0"/>
                      </a:rPr>
                      <m:t> .</m:t>
                    </m:r>
                  </m:oMath>
                </a14:m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pt-B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3528070" cy="201132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l="-864" t="-909" r="-1036" b="-3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407083" y="3674640"/>
            <a:ext cx="841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Simplificar uma fração significa obter uma fração equivalente a ela, com numerador e denominador menores que os da fração original.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aixaDeTexto 5"/>
              <p:cNvSpPr txBox="1"/>
              <p:nvPr/>
            </p:nvSpPr>
            <p:spPr>
              <a:xfrm>
                <a:off x="407083" y="4509120"/>
                <a:ext cx="8413067" cy="731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Das frações equivalentes 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>
                            <a:latin typeface="Cambria Math"/>
                            <a:cs typeface="Arial" panose="020B0604020202020204" pitchFamily="34" charset="0"/>
                          </a:rPr>
                          <m:t>20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>
                            <a:latin typeface="Cambria Math"/>
                            <a:cs typeface="Arial" panose="020B0604020202020204" pitchFamily="34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, fração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é a mais simples possível, sendo assim, é chamada </a:t>
                </a:r>
                <a:r>
                  <a:rPr lang="pt-B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fração irredutível</a:t>
                </a: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83" y="4509120"/>
                <a:ext cx="8413067" cy="73199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l="-43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451171" y="3356992"/>
            <a:ext cx="795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 Narrow" panose="020B0606020202030204" pitchFamily="34" charset="0"/>
              </a:rPr>
              <a:t>Meiobit.com</a:t>
            </a:r>
            <a:endParaRPr lang="pt-BR" sz="1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100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-43504"/>
            <a:ext cx="9167813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 dirty="0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 dirty="0">
                <a:solidFill>
                  <a:srgbClr val="FFFFFF"/>
                </a:solidFill>
              </a:rPr>
              <a:t>Frações:</a:t>
            </a:r>
            <a:r>
              <a:rPr lang="pt-BR" altLang="pt-BR" sz="1200" i="1" dirty="0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 dirty="0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SIMPLIFICAÇÃO DE FRAÇÕES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CaixaDeTexto 16"/>
              <p:cNvSpPr txBox="1"/>
              <p:nvPr/>
            </p:nvSpPr>
            <p:spPr>
              <a:xfrm>
                <a:off x="1657734" y="335724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34" y="3357246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377372" y="1484784"/>
            <a:ext cx="841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Veja alguns exemplos de simplificação de fração: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233117" y="1856952"/>
            <a:ext cx="1682699" cy="791949"/>
            <a:chOff x="404668" y="1834951"/>
            <a:chExt cx="1682699" cy="79194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404668" y="1983838"/>
                  <a:ext cx="1682699" cy="489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10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14</m:t>
                          </m:r>
                        </m:den>
                      </m:f>
                    </m:oMath>
                  </a14:m>
                  <a:r>
                    <a:rPr lang="pt-BR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7</m:t>
                          </m:r>
                        </m:den>
                      </m:f>
                    </m:oMath>
                  </a14:m>
                  <a:r>
                    <a:rPr lang="pt-BR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endParaRPr lang="pt-B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68" y="1983838"/>
                  <a:ext cx="1682699" cy="489173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aixaDeTexto 15"/>
            <p:cNvSpPr txBox="1"/>
            <p:nvPr/>
          </p:nvSpPr>
          <p:spPr>
            <a:xfrm>
              <a:off x="765274" y="1834951"/>
              <a:ext cx="483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2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75451" y="2319123"/>
              <a:ext cx="483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2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897413" y="1923148"/>
            <a:ext cx="1682699" cy="791949"/>
            <a:chOff x="404668" y="1834951"/>
            <a:chExt cx="1682699" cy="79194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404668" y="1983838"/>
                  <a:ext cx="1682699" cy="489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21</m:t>
                          </m:r>
                        </m:den>
                      </m:f>
                    </m:oMath>
                  </a14:m>
                  <a:r>
                    <a:rPr lang="pt-BR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pt-BR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endParaRPr lang="pt-B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68" y="1983838"/>
                  <a:ext cx="1682699" cy="489173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 b="-3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/>
            <p:cNvSpPr txBox="1"/>
            <p:nvPr/>
          </p:nvSpPr>
          <p:spPr>
            <a:xfrm>
              <a:off x="765274" y="1834951"/>
              <a:ext cx="483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7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75451" y="2319123"/>
              <a:ext cx="483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7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777733" y="1856952"/>
            <a:ext cx="1682699" cy="791949"/>
            <a:chOff x="404668" y="1834951"/>
            <a:chExt cx="1682699" cy="79194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404668" y="1983838"/>
                  <a:ext cx="1682699" cy="489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12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18</m:t>
                          </m:r>
                        </m:den>
                      </m:f>
                    </m:oMath>
                  </a14:m>
                  <a:r>
                    <a:rPr lang="pt-BR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1600" b="0" i="0" smtClean="0"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pt-BR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endParaRPr lang="pt-B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68" y="1983838"/>
                  <a:ext cx="1682699" cy="489173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b="-3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aixaDeTexto 27"/>
            <p:cNvSpPr txBox="1"/>
            <p:nvPr/>
          </p:nvSpPr>
          <p:spPr>
            <a:xfrm>
              <a:off x="765274" y="1834951"/>
              <a:ext cx="483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6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75451" y="2319123"/>
              <a:ext cx="483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6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CaixaDeTexto 29"/>
          <p:cNvSpPr txBox="1"/>
          <p:nvPr/>
        </p:nvSpPr>
        <p:spPr>
          <a:xfrm>
            <a:off x="386329" y="2722161"/>
            <a:ext cx="8413067" cy="5847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simplificar uma fração, dividimos o numerador e denominador por um mesmo número maior que 1.</a:t>
            </a:r>
            <a:endParaRPr lang="pt-BR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o Explicativo 3 (Sem Bordas) 30"/>
          <p:cNvSpPr/>
          <p:nvPr/>
        </p:nvSpPr>
        <p:spPr>
          <a:xfrm>
            <a:off x="755576" y="3449138"/>
            <a:ext cx="2016125" cy="935037"/>
          </a:xfrm>
          <a:prstGeom prst="callout3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ATIVIDADE RESOLVIDA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CaixaDeTexto 33"/>
              <p:cNvSpPr txBox="1"/>
              <p:nvPr/>
            </p:nvSpPr>
            <p:spPr>
              <a:xfrm>
                <a:off x="339725" y="4581128"/>
                <a:ext cx="8413067" cy="1475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5. Identifique as frações que estão na forma irredutível.</a:t>
                </a:r>
              </a:p>
              <a:p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</a:p>
              <a:p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>
                            <a:latin typeface="Cambria Math"/>
                            <a:cs typeface="Arial" panose="020B0604020202020204" pitchFamily="3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5" y="4581128"/>
                <a:ext cx="8413067" cy="1475660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l="-435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ixaDeTexto 37"/>
          <p:cNvSpPr txBox="1"/>
          <p:nvPr/>
        </p:nvSpPr>
        <p:spPr>
          <a:xfrm>
            <a:off x="1308541" y="5044534"/>
            <a:ext cx="432049" cy="5488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681388" y="5026784"/>
            <a:ext cx="432049" cy="5488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932040" y="5044534"/>
            <a:ext cx="432049" cy="5488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444207" y="5026784"/>
            <a:ext cx="432049" cy="5488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83151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8" grpId="0" animBg="1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8" y="-43504"/>
            <a:ext cx="9167813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SIMPLIFICAÇÃO DE FRAÇÕES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aixaDeTexto 5"/>
              <p:cNvSpPr txBox="1"/>
              <p:nvPr/>
            </p:nvSpPr>
            <p:spPr>
              <a:xfrm>
                <a:off x="377372" y="1484784"/>
                <a:ext cx="8413067" cy="285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6. Sabendo que o 7º ano tem 12 meninos e 23 meninas, determine:</a:t>
                </a:r>
              </a:p>
              <a:p>
                <a:endParaRPr lang="pt-B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lphaLcParenR"/>
                </a:pP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 fração da classe os meninos representam;</a:t>
                </a:r>
              </a:p>
              <a:p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16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Resposta: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35</m:t>
                        </m:r>
                      </m:den>
                    </m:f>
                  </m:oMath>
                </a14:m>
                <a:endParaRPr lang="pt-B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b) Que fração da classe as meninas representam.</a:t>
                </a:r>
              </a:p>
              <a:p>
                <a:endParaRPr lang="pt-B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Resposta: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23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>
                            <a:latin typeface="Cambria Math"/>
                            <a:cs typeface="Arial" panose="020B0604020202020204" pitchFamily="34" charset="0"/>
                          </a:rPr>
                          <m:t>35</m:t>
                        </m:r>
                      </m:den>
                    </m:f>
                  </m:oMath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2" y="1484784"/>
                <a:ext cx="8413067" cy="2852191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435" t="-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com Único Canto Aparado 31"/>
          <p:cNvSpPr/>
          <p:nvPr/>
        </p:nvSpPr>
        <p:spPr>
          <a:xfrm>
            <a:off x="1882985" y="4761148"/>
            <a:ext cx="6624736" cy="1548172"/>
          </a:xfrm>
          <a:prstGeom prst="snip1Rect">
            <a:avLst/>
          </a:prstGeom>
          <a:solidFill>
            <a:srgbClr val="00B05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2051720" y="4941168"/>
                <a:ext cx="6264696" cy="109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latin typeface="Century Gothic" panose="020B0502020202020204" pitchFamily="34" charset="0"/>
                  </a:rPr>
                  <a:t>Desafio:</a:t>
                </a:r>
              </a:p>
              <a:p>
                <a:r>
                  <a:rPr lang="pt-BR" b="1" dirty="0" smtClean="0">
                    <a:latin typeface="Century Gothic" panose="020B0502020202020204" pitchFamily="34" charset="0"/>
                  </a:rPr>
                  <a:t>Carolina andou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1" i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1" i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b="1" dirty="0" smtClean="0">
                    <a:latin typeface="Century Gothic" panose="020B0502020202020204" pitchFamily="34" charset="0"/>
                  </a:rPr>
                  <a:t> de certo percurso e Pedro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1" i="0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1" i="0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r>
                  <a:rPr lang="pt-BR" b="1" dirty="0" smtClean="0">
                    <a:latin typeface="Century Gothic" panose="020B0502020202020204" pitchFamily="34" charset="0"/>
                  </a:rPr>
                  <a:t> do mesmo percurso . Quem andou mais?</a:t>
                </a:r>
                <a:endParaRPr lang="pt-BR" b="1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941168"/>
                <a:ext cx="6264696" cy="1090427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876" t="-2809" b="-84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275352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COMPARAÇÃO DE FRAÇÕES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377372" y="1484784"/>
            <a:ext cx="8413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Comparar duas frações de uma mesma unidade é dizer qual é a maior, qual é a menor ou se são equivalentes.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Vejamos!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1574" y="3830106"/>
            <a:ext cx="1893998" cy="584775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NUMERADORES IGUAIS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69580" y="2852936"/>
            <a:ext cx="6006876" cy="2308324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Frações que têm numeradores iguais, a menor delas é a que tem maior denominador.</a:t>
            </a:r>
          </a:p>
        </p:txBody>
      </p:sp>
      <p:sp>
        <p:nvSpPr>
          <p:cNvPr id="5" name="Retângulo 4"/>
          <p:cNvSpPr/>
          <p:nvPr/>
        </p:nvSpPr>
        <p:spPr>
          <a:xfrm>
            <a:off x="3053802" y="3310372"/>
            <a:ext cx="510086" cy="40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563888" y="3310372"/>
            <a:ext cx="510086" cy="401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069851" y="3310372"/>
            <a:ext cx="510086" cy="401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417975" y="3310372"/>
            <a:ext cx="510086" cy="401524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928061" y="3310372"/>
            <a:ext cx="510086" cy="40152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425221" y="3310372"/>
            <a:ext cx="510086" cy="40152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935307" y="3310372"/>
            <a:ext cx="510086" cy="40152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7445393" y="3310372"/>
            <a:ext cx="510086" cy="40152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CaixaDeTexto 32"/>
              <p:cNvSpPr txBox="1"/>
              <p:nvPr/>
            </p:nvSpPr>
            <p:spPr>
              <a:xfrm>
                <a:off x="3641926" y="3832804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926" y="3832804"/>
                <a:ext cx="432048" cy="63478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CaixaDeTexto 33"/>
              <p:cNvSpPr txBox="1"/>
              <p:nvPr/>
            </p:nvSpPr>
            <p:spPr>
              <a:xfrm>
                <a:off x="6719283" y="3838523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283" y="3838523"/>
                <a:ext cx="432048" cy="63478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028237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COMPARAÇÃO DE FRAÇÕES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339724" y="2132856"/>
            <a:ext cx="2113831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DENOMINADORES IGUAIS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85604" y="1731332"/>
            <a:ext cx="510086" cy="40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395690" y="1731332"/>
            <a:ext cx="510086" cy="401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901653" y="1731332"/>
            <a:ext cx="510086" cy="401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673018" y="1734833"/>
            <a:ext cx="510086" cy="401524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183104" y="1734833"/>
            <a:ext cx="510086" cy="401524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680264" y="1734833"/>
            <a:ext cx="510086" cy="401524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7190350" y="1734833"/>
            <a:ext cx="510086" cy="40152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CaixaDeTexto 32"/>
              <p:cNvSpPr txBox="1"/>
              <p:nvPr/>
            </p:nvSpPr>
            <p:spPr>
              <a:xfrm>
                <a:off x="3614529" y="2216985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29" y="2216985"/>
                <a:ext cx="432048" cy="63478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CaixaDeTexto 33"/>
              <p:cNvSpPr txBox="1"/>
              <p:nvPr/>
            </p:nvSpPr>
            <p:spPr>
              <a:xfrm>
                <a:off x="6561709" y="2216985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09" y="2216985"/>
                <a:ext cx="432048" cy="63478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/>
          <p:cNvSpPr txBox="1"/>
          <p:nvPr/>
        </p:nvSpPr>
        <p:spPr>
          <a:xfrm>
            <a:off x="2787422" y="1518181"/>
            <a:ext cx="6006876" cy="23083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Frações que têm denominadores iguais, a menor delas é a que tem menor numerador.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885604" y="2132856"/>
            <a:ext cx="510086" cy="401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46732" y="4360692"/>
            <a:ext cx="211383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NUMERADORES E DENOMINADORES DIFERENTES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CaixaDeTexto 31"/>
              <p:cNvSpPr txBox="1"/>
              <p:nvPr/>
            </p:nvSpPr>
            <p:spPr>
              <a:xfrm>
                <a:off x="2787422" y="3990965"/>
                <a:ext cx="6006876" cy="227408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USANDO FRAÇÕES EQUIVALENTES</a:t>
                </a:r>
              </a:p>
              <a:p>
                <a:r>
                  <a:rPr lang="pt-B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pt-BR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Encontrando os denominadores iguais: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pt-B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pt-BR" sz="16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pt-BR" sz="1600" b="0" i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pt-BR" sz="16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24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40</m:t>
                        </m:r>
                      </m:den>
                    </m:f>
                  </m:oMath>
                </a14:m>
                <a:endParaRPr lang="pt-B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10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pt-B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,</a:t>
                </a:r>
                <a:r>
                  <a:rPr lang="pt-BR" sz="16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15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24</m:t>
                        </m:r>
                      </m:den>
                    </m:f>
                    <m:r>
                      <a:rPr lang="pt-BR" sz="160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pt-BR" sz="16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40</m:t>
                        </m:r>
                      </m:den>
                    </m:f>
                  </m:oMath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22" y="3990965"/>
                <a:ext cx="6006876" cy="2274084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l="-303" t="-265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3140647" y="5157192"/>
            <a:ext cx="510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3104205" y="5805264"/>
            <a:ext cx="510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aixaDeTexto 7"/>
              <p:cNvSpPr txBox="1"/>
              <p:nvPr/>
            </p:nvSpPr>
            <p:spPr>
              <a:xfrm>
                <a:off x="5508104" y="5013176"/>
                <a:ext cx="3168352" cy="4919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&gt;</a:t>
                </a:r>
                <a:r>
                  <a:rPr lang="pt-BR" sz="1600" b="1" dirty="0">
                    <a:solidFill>
                      <a:schemeClr val="accent6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24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, então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013176"/>
                <a:ext cx="3168352" cy="491994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l="-1156" b="-3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017166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COMPARAÇÃO DE FRAÇÕES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371673" y="1809931"/>
            <a:ext cx="211383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NUMERADORES E DENOMINADORES DIFERENTES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787422" y="1809930"/>
            <a:ext cx="6006876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comparar duas frações com numeradores e denominadores diferentes, devemos inicialmente reduzi-las ao mesmo denominador.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 3 (Sem Bordas) 29"/>
          <p:cNvSpPr/>
          <p:nvPr/>
        </p:nvSpPr>
        <p:spPr>
          <a:xfrm>
            <a:off x="522628" y="2785541"/>
            <a:ext cx="2016125" cy="935037"/>
          </a:xfrm>
          <a:prstGeom prst="callout3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ATIVIDADE RESOLVIDA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522628" y="3864354"/>
                <a:ext cx="7987971" cy="238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7. Marcelo ganhou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um prêmio, e Carla,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. Qual deles ficou com a menor parte?</a:t>
                </a:r>
              </a:p>
              <a:p>
                <a:pPr algn="just"/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pt-B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pt-BR" sz="16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Resposta:</a:t>
                </a:r>
              </a:p>
              <a:p>
                <a:pPr algn="just"/>
                <a:r>
                  <a:rPr lang="pt-BR" sz="16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Usando frações equivalentes e reduzindo ao mesmo denominador:</a:t>
                </a: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600" b="1" dirty="0">
                    <a:cs typeface="Arial" panose="020B0604020202020204" pitchFamily="34" charset="0"/>
                  </a:rPr>
                  <a:t> </a:t>
                </a:r>
                <a:r>
                  <a:rPr lang="pt-BR" sz="1600" b="1" dirty="0" smtClean="0">
                    <a:cs typeface="Arial" panose="020B0604020202020204" pitchFamily="34" charset="0"/>
                  </a:rPr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pt-B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15</m:t>
                        </m:r>
                      </m:den>
                    </m:f>
                  </m:oMath>
                </a14:m>
                <a:endParaRPr lang="pt-BR" sz="1600" b="1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sz="1600" b="1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sz="1600" b="1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sz="16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8" y="3864354"/>
                <a:ext cx="7987971" cy="238809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>
            <a:off x="755576" y="5301208"/>
            <a:ext cx="510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5535817" y="5301208"/>
            <a:ext cx="510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CaixaDeTexto 37"/>
              <p:cNvSpPr txBox="1"/>
              <p:nvPr/>
            </p:nvSpPr>
            <p:spPr>
              <a:xfrm>
                <a:off x="2995760" y="5692544"/>
                <a:ext cx="5514839" cy="4898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&gt;</a:t>
                </a:r>
                <a:r>
                  <a:rPr lang="pt-BR" sz="1600" b="1" dirty="0">
                    <a:solidFill>
                      <a:schemeClr val="accent6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, então Marcelo ficou com a menor parte.</a:t>
                </a:r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760" y="5692544"/>
                <a:ext cx="5514839" cy="489878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552" b="-3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98462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COMPARAÇÃO DE FRAÇÕES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339725" y="1482602"/>
                <a:ext cx="8480425" cy="330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8. Um estudante leu um livro de poesia em três dias. No primeiro dia ele leu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600" b="1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 livro; no segundo,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 no terceiro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Qual foi o dia em que ele leu mais?</a:t>
                </a:r>
              </a:p>
              <a:p>
                <a:pPr algn="just"/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pt-BR" sz="16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Resposta:</a:t>
                </a: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pt-B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,</a:t>
                </a:r>
                <a:r>
                  <a:rPr lang="pt-BR" sz="16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60</m:t>
                        </m:r>
                      </m:den>
                    </m:f>
                    <m:r>
                      <a:rPr lang="pt-BR" sz="160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pt-BR" sz="1600" b="1" dirty="0" smtClean="0">
                  <a:cs typeface="Arial" panose="020B0604020202020204" pitchFamily="34" charset="0"/>
                </a:endParaRPr>
              </a:p>
              <a:p>
                <a:pPr algn="just"/>
                <a:endParaRPr lang="pt-BR" sz="1600" b="1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,</a:t>
                </a:r>
                <a:r>
                  <a:rPr lang="pt-BR" sz="16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60</m:t>
                        </m:r>
                      </m:den>
                    </m:f>
                    <m:r>
                      <a:rPr lang="pt-BR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pt-BR" sz="1600" b="1" dirty="0" smtClean="0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algn="just"/>
                <a:endParaRPr lang="pt-BR" sz="1600" b="1" dirty="0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latin typeface="Cambria Math"/>
                            <a:cs typeface="Arial" panose="020B0604020202020204" pitchFamily="34" charset="0"/>
                          </a:rPr>
                          <m:t>15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latin typeface="Cambria Math"/>
                            <a:cs typeface="Arial" panose="020B0604020202020204" pitchFamily="3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pt-B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,</a:t>
                </a:r>
                <a:r>
                  <a:rPr lang="pt-BR" sz="16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60</m:t>
                        </m:r>
                      </m:den>
                    </m:f>
                    <m:r>
                      <a:rPr lang="pt-BR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pt-BR" sz="1600" b="1" dirty="0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algn="just"/>
                <a:endParaRPr lang="pt-BR" sz="1600" b="1" dirty="0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5" y="1482602"/>
                <a:ext cx="8480425" cy="3303853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431" r="-3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>
            <a:off x="677538" y="2996952"/>
            <a:ext cx="510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CaixaDeTexto 37"/>
              <p:cNvSpPr txBox="1"/>
              <p:nvPr/>
            </p:nvSpPr>
            <p:spPr>
              <a:xfrm>
                <a:off x="3203848" y="3409775"/>
                <a:ext cx="4998764" cy="7382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60</m:t>
                        </m:r>
                      </m:den>
                    </m:f>
                    <m:r>
                      <a:rPr lang="pt-BR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pt-BR" sz="1600" b="1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60</m:t>
                        </m:r>
                      </m:den>
                    </m:f>
                    <m:r>
                      <a:rPr lang="pt-BR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pt-BR" sz="16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ial" panose="020B0604020202020204" pitchFamily="34" charset="0"/>
                      </a:rPr>
                      <m:t>  </m:t>
                    </m:r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então o estudante leu mais no terceiro dia.</a:t>
                </a:r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09775"/>
                <a:ext cx="4998764" cy="73821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732" r="-1098" b="-9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/>
          <p:nvPr/>
        </p:nvCxnSpPr>
        <p:spPr>
          <a:xfrm>
            <a:off x="716557" y="3680299"/>
            <a:ext cx="510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716557" y="4293096"/>
            <a:ext cx="510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4732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grpSp>
        <p:nvGrpSpPr>
          <p:cNvPr id="3076" name="Grupo 6"/>
          <p:cNvGrpSpPr>
            <a:grpSpLocks/>
          </p:cNvGrpSpPr>
          <p:nvPr/>
        </p:nvGrpSpPr>
        <p:grpSpPr bwMode="auto">
          <a:xfrm>
            <a:off x="320675" y="1093788"/>
            <a:ext cx="3617913" cy="4411662"/>
            <a:chOff x="320760" y="1093572"/>
            <a:chExt cx="3617629" cy="4411746"/>
          </a:xfrm>
        </p:grpSpPr>
        <p:pic>
          <p:nvPicPr>
            <p:cNvPr id="3079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60" y="2996952"/>
              <a:ext cx="2138382" cy="2508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o explicativo em forma de nuvem 4"/>
            <p:cNvSpPr/>
            <p:nvPr/>
          </p:nvSpPr>
          <p:spPr>
            <a:xfrm rot="545167">
              <a:off x="1447797" y="1093572"/>
              <a:ext cx="2490592" cy="188439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3081" name="CaixaDeTexto 5"/>
            <p:cNvSpPr txBox="1">
              <a:spLocks noChangeArrowheads="1"/>
            </p:cNvSpPr>
            <p:nvPr/>
          </p:nvSpPr>
          <p:spPr bwMode="auto">
            <a:xfrm>
              <a:off x="1792864" y="1328305"/>
              <a:ext cx="18002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  <a:defRPr sz="3200">
                  <a:solidFill>
                    <a:srgbClr val="000000"/>
                  </a:solidFill>
                  <a:latin typeface="Calibri" pitchFamily="34" charset="0"/>
                  <a:ea typeface="Microsoft YaHei" pitchFamily="34" charset="-122"/>
                  <a:cs typeface="Mangal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pt-BR" altLang="pt-BR" sz="22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O que quer dizer ... FRAÇÃO?</a:t>
              </a:r>
            </a:p>
          </p:txBody>
        </p:sp>
      </p:grpSp>
      <p:sp>
        <p:nvSpPr>
          <p:cNvPr id="3077" name="CaixaDeTexto 7"/>
          <p:cNvSpPr txBox="1">
            <a:spLocks noChangeArrowheads="1"/>
          </p:cNvSpPr>
          <p:nvPr/>
        </p:nvSpPr>
        <p:spPr bwMode="auto">
          <a:xfrm>
            <a:off x="320675" y="5681663"/>
            <a:ext cx="3603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000">
                <a:solidFill>
                  <a:schemeClr val="tx1"/>
                </a:solidFill>
                <a:latin typeface="Arial" charset="0"/>
                <a:cs typeface="Arial" charset="0"/>
              </a:rPr>
              <a:t>físicaemeducacao.blogpost.com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4071938" y="2708275"/>
            <a:ext cx="46767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pt-BR" altLang="pt-BR" sz="2000">
                <a:solidFill>
                  <a:schemeClr val="tx1"/>
                </a:solidFill>
                <a:latin typeface="Arial" charset="0"/>
                <a:cs typeface="Arial" charset="0"/>
              </a:rPr>
              <a:t>	Segundo o Dicionário da Língua Portuguesa Evanildo Bechara, fração significa, parcela de um todo; números de parcelas que se dividiu o todo.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PARÂMETROS CURRICULARES DE PERNAMBUCO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2282907"/>
              </p:ext>
            </p:extLst>
          </p:nvPr>
        </p:nvGraphicFramePr>
        <p:xfrm>
          <a:off x="339726" y="1397000"/>
          <a:ext cx="8480424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391"/>
                <a:gridCol w="1533631"/>
                <a:gridCol w="1533631"/>
                <a:gridCol w="4010771"/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Campos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Eixos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Conteúdos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Expectativas de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Aprendizagem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Números e Operações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Frações Equivalentes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6º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Identificar e</a:t>
                      </a:r>
                      <a:r>
                        <a:rPr lang="pt-BR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determinar frações equivalentes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CaixaDeTexto 9"/>
              <p:cNvSpPr txBox="1"/>
              <p:nvPr/>
            </p:nvSpPr>
            <p:spPr>
              <a:xfrm>
                <a:off x="339725" y="2780928"/>
                <a:ext cx="8480425" cy="363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Atividade</a:t>
                </a:r>
              </a:p>
              <a:p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arenR"/>
                </a:pP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fração equivalente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pt-BR" sz="1600" b="0" i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é:</a:t>
                </a:r>
              </a:p>
              <a:p>
                <a:endParaRPr lang="pt-B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9</m:t>
                        </m:r>
                      </m:den>
                    </m:f>
                  </m:oMath>
                </a14:m>
                <a:endParaRPr lang="pt-B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 Escreva uma fração equivalente a:</a:t>
                </a:r>
              </a:p>
              <a:p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de denominador 24</a:t>
                </a:r>
              </a:p>
              <a:p>
                <a:endParaRPr lang="pt-B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1600" b="0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cujo numerador seja 18 </a:t>
                </a:r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5" y="2780928"/>
                <a:ext cx="8480425" cy="3637471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431" t="-5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/>
          <p:cNvSpPr txBox="1"/>
          <p:nvPr/>
        </p:nvSpPr>
        <p:spPr>
          <a:xfrm>
            <a:off x="3203848" y="3830107"/>
            <a:ext cx="57606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CaixaDeTexto 11"/>
              <p:cNvSpPr txBox="1"/>
              <p:nvPr/>
            </p:nvSpPr>
            <p:spPr>
              <a:xfrm>
                <a:off x="2771800" y="5026459"/>
                <a:ext cx="432048" cy="63478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026459"/>
                <a:ext cx="432048" cy="63478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CaixaDeTexto 23"/>
              <p:cNvSpPr txBox="1"/>
              <p:nvPr/>
            </p:nvSpPr>
            <p:spPr>
              <a:xfrm>
                <a:off x="3226085" y="5661248"/>
                <a:ext cx="432048" cy="63478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18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085" y="5661248"/>
                <a:ext cx="432048" cy="634789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04330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ATIVIDADES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354312" y="1484784"/>
                <a:ext cx="8480425" cy="4636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Responda:</a:t>
                </a:r>
              </a:p>
              <a:p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R$ 120,00 têm o mesmo valor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14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de R$ 120,00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é equivalente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?</a:t>
                </a: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de R$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240,00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têm o mesmo valor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de R$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240,00 ?</a:t>
                </a: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 Que número deve ser colocado no lugar de        para se 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/>
                    </m:f>
                    <m:r>
                      <a:rPr lang="pt-BR" b="0" i="1" smtClean="0">
                        <a:latin typeface="Cambria Math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pt-B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3) Escreva a fração (irredutível) da hora que corresponde a:</a:t>
                </a: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a) 12 minutos             b) 30 minutos                c) 20 minutos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2" y="1484784"/>
                <a:ext cx="8480425" cy="4636397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575" t="-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trela de 6 Pontas 2"/>
          <p:cNvSpPr/>
          <p:nvPr/>
        </p:nvSpPr>
        <p:spPr>
          <a:xfrm>
            <a:off x="5220072" y="4274090"/>
            <a:ext cx="288032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trela de 6 Pontas 15"/>
          <p:cNvSpPr/>
          <p:nvPr/>
        </p:nvSpPr>
        <p:spPr>
          <a:xfrm>
            <a:off x="7144938" y="4509120"/>
            <a:ext cx="288032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3970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ATIVIDADES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354312" y="1484784"/>
                <a:ext cx="8480425" cy="474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4) O tanque de gasolina de uma moto tem capacidade para 20 litros.</a:t>
                </a: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 marcador de combustível está indicando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Encontre três frações equivalentes a esta.</a:t>
                </a: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5) Preparando-se para uma maratona, Paulo percorreu 15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quilômetros na primeira hora e 12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quilômetros na segunda hora. Quantos quilômetros ele percorreu nessas duas horas?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2" y="1484784"/>
                <a:ext cx="8480425" cy="4742388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575" t="-643" r="-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254" y="1921480"/>
            <a:ext cx="2296652" cy="171993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 rot="16200000">
            <a:off x="3226206" y="2803494"/>
            <a:ext cx="1429623" cy="2462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Motonline.com.br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7230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ATIVIDADES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354312" y="1484784"/>
                <a:ext cx="8480425" cy="4307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6) Sandra e Poliana estão lendo o mesmo jornal. Sandra já leu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do jornal. Poliana já leu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>
                            <a:latin typeface="Cambria Math"/>
                            <a:cs typeface="Arial" panose="020B0604020202020204" pitchFamily="34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do jornal. Nessas condições, qual das duas leu menos?</a:t>
                </a: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7) Numa corrida, dois atletas percorreram as distâncias abaixo:</a:t>
                </a: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Qual dos atletas, percorreu o maior percurso?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2" y="1484784"/>
                <a:ext cx="8480425" cy="4307141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575" r="-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2476" y="3032180"/>
            <a:ext cx="1422159" cy="18962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4669" y="3096910"/>
            <a:ext cx="1404156" cy="18722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aixaDeTexto 6"/>
              <p:cNvSpPr txBox="1"/>
              <p:nvPr/>
            </p:nvSpPr>
            <p:spPr>
              <a:xfrm>
                <a:off x="522883" y="3197789"/>
                <a:ext cx="1329481" cy="108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Carlos: </a:t>
                </a:r>
                <a:endParaRPr lang="pt-BR" i="1" dirty="0">
                  <a:latin typeface="Cambria Math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>
                            <a:latin typeface="Cambria Math"/>
                            <a:cs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>
                            <a:latin typeface="Cambria Math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da pista. </a:t>
                </a: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3" y="3197789"/>
                <a:ext cx="1329481" cy="108799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l="-4128" t="-2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CaixaDeTexto 14"/>
              <p:cNvSpPr txBox="1"/>
              <p:nvPr/>
            </p:nvSpPr>
            <p:spPr>
              <a:xfrm>
                <a:off x="7054506" y="3158125"/>
                <a:ext cx="1329481" cy="108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Carol: </a:t>
                </a:r>
                <a:endParaRPr lang="pt-BR" i="1" dirty="0">
                  <a:latin typeface="Cambria Math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>
                            <a:latin typeface="Cambria Math"/>
                            <a:cs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da pista. </a:t>
                </a: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506" y="3158125"/>
                <a:ext cx="1329481" cy="1087990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l="-3670" t="-27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/>
          <p:cNvSpPr txBox="1"/>
          <p:nvPr/>
        </p:nvSpPr>
        <p:spPr>
          <a:xfrm rot="16200000">
            <a:off x="2244578" y="3783012"/>
            <a:ext cx="1599089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www.supercoloring.com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5119703" y="3834558"/>
            <a:ext cx="1599089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www.supercoloring.com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21465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ATIVIDADES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354312" y="1484784"/>
                <a:ext cx="8480425" cy="4109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8)  A tabela mostra o número de pênaltis, batidos e convertidos em gol, que dois jogadores cobraram durante um campeonato de futebol.</a:t>
                </a: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AutoNum type="alphaLcParenR"/>
                </a:pP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 jogador foi mais eficiente nas </a:t>
                </a:r>
              </a:p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cobranças?</a:t>
                </a:r>
              </a:p>
              <a:p>
                <a:pPr marL="342900" indent="-342900" algn="just">
                  <a:buAutoNum type="alphaLcParenR"/>
                </a:pP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AutoNum type="alphaLcParenR"/>
                </a:pP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Como você fez para determinar </a:t>
                </a:r>
              </a:p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 que foi mais eficiente? </a:t>
                </a: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9) Simplifique as frações até torná-las irredutíveis.</a:t>
                </a: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2" y="1484784"/>
                <a:ext cx="8480425" cy="4109523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575" t="-742" r="-647" b="-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5757109"/>
              </p:ext>
            </p:extLst>
          </p:nvPr>
        </p:nvGraphicFramePr>
        <p:xfrm>
          <a:off x="4499992" y="2555406"/>
          <a:ext cx="4194686" cy="16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99"/>
                <a:gridCol w="1440160"/>
                <a:gridCol w="1538327"/>
              </a:tblGrid>
              <a:tr h="92712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Pênaltis batidos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Pênaltis</a:t>
                      </a:r>
                    </a:p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Convertidos em gol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26143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Márcio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26143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Alan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7770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RESPOSTAS DAS ATIVIDADES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aixaDeTexto 3"/>
              <p:cNvSpPr txBox="1"/>
              <p:nvPr/>
            </p:nvSpPr>
            <p:spPr>
              <a:xfrm>
                <a:off x="339726" y="1484784"/>
                <a:ext cx="4016250" cy="458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1) a) Sim;</a:t>
                </a:r>
              </a:p>
              <a:p>
                <a:r>
                  <a:rPr lang="pt-B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b) Não;</a:t>
                </a: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c) Não</a:t>
                </a:r>
              </a:p>
              <a:p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2) 30</a:t>
                </a: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3) 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 	</a:t>
                </a:r>
              </a:p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120</m:t>
                        </m:r>
                      </m:den>
                    </m:f>
                  </m:oMath>
                </a14:m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5) 66 km</a:t>
                </a: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6" y="1484784"/>
                <a:ext cx="4016250" cy="458593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1366" t="-6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CaixaDeTexto 11"/>
              <p:cNvSpPr txBox="1"/>
              <p:nvPr/>
            </p:nvSpPr>
            <p:spPr>
              <a:xfrm>
                <a:off x="4650333" y="1484784"/>
                <a:ext cx="4169817" cy="469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Sandra</a:t>
                </a: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7) Carlos</a:t>
                </a: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8) a) Márcio</a:t>
                </a:r>
              </a:p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b) Resposta pessoal</a:t>
                </a: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9)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  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 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33" y="1484784"/>
                <a:ext cx="4169817" cy="4695516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316" t="-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940968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2301080" y="851596"/>
            <a:ext cx="4647183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RESPOSTAS DOS DESAFIOS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aixaDeTexto 3"/>
              <p:cNvSpPr txBox="1"/>
              <p:nvPr/>
            </p:nvSpPr>
            <p:spPr>
              <a:xfrm>
                <a:off x="339726" y="1484784"/>
                <a:ext cx="8480424" cy="1642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Desafio 01: </a:t>
                </a:r>
                <a:r>
                  <a:rPr lang="pt-BR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Desafio 02: </a:t>
                </a:r>
                <a:r>
                  <a:rPr lang="pt-BR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Ambos percorreram a mesma distância. </a:t>
                </a: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6" y="1484784"/>
                <a:ext cx="8480424" cy="164295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406538" y="851596"/>
            <a:ext cx="1894542" cy="400050"/>
            <a:chOff x="406538" y="851596"/>
            <a:chExt cx="1894542" cy="400050"/>
          </a:xfrm>
        </p:grpSpPr>
        <p:sp>
          <p:nvSpPr>
            <p:cNvPr id="2" name="Retângulo 1"/>
            <p:cNvSpPr/>
            <p:nvPr/>
          </p:nvSpPr>
          <p:spPr>
            <a:xfrm>
              <a:off x="1636340" y="851596"/>
              <a:ext cx="664740" cy="400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071278" y="851596"/>
              <a:ext cx="664740" cy="4000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06538" y="851596"/>
              <a:ext cx="664740" cy="4000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21"/>
          <p:cNvGrpSpPr/>
          <p:nvPr/>
        </p:nvGrpSpPr>
        <p:grpSpPr>
          <a:xfrm rot="10800000">
            <a:off x="6948263" y="851596"/>
            <a:ext cx="1894542" cy="400050"/>
            <a:chOff x="406538" y="851596"/>
            <a:chExt cx="1894542" cy="400050"/>
          </a:xfrm>
        </p:grpSpPr>
        <p:sp>
          <p:nvSpPr>
            <p:cNvPr id="24" name="Retângulo 23"/>
            <p:cNvSpPr/>
            <p:nvPr/>
          </p:nvSpPr>
          <p:spPr>
            <a:xfrm>
              <a:off x="1636340" y="851596"/>
              <a:ext cx="664740" cy="400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071278" y="851596"/>
              <a:ext cx="664740" cy="4000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06538" y="851596"/>
              <a:ext cx="664740" cy="4000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2565722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2301080" y="851596"/>
            <a:ext cx="4647183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INDICAÇÕES DE SITES – Ensino da Matemática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305622" y="1624587"/>
            <a:ext cx="8480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http://www.sbm.org.br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Sociedade Brasileira de Matemática</a:t>
            </a: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www.somatematica.com.br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Só matemática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www.brasilescola.com/matematica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Brasil Escola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www.estudarmatematica.com.br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Estudar matemática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www.sbhmat.com.br 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Revista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Brasileira de História da Matemática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06538" y="1012726"/>
            <a:ext cx="1894542" cy="400050"/>
            <a:chOff x="406538" y="851596"/>
            <a:chExt cx="1894542" cy="400050"/>
          </a:xfrm>
        </p:grpSpPr>
        <p:sp>
          <p:nvSpPr>
            <p:cNvPr id="2" name="Retângulo 1"/>
            <p:cNvSpPr/>
            <p:nvPr/>
          </p:nvSpPr>
          <p:spPr>
            <a:xfrm>
              <a:off x="1636340" y="851596"/>
              <a:ext cx="664740" cy="400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071278" y="851596"/>
              <a:ext cx="664740" cy="4000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06538" y="851596"/>
              <a:ext cx="664740" cy="4000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21"/>
          <p:cNvGrpSpPr/>
          <p:nvPr/>
        </p:nvGrpSpPr>
        <p:grpSpPr>
          <a:xfrm rot="10800000">
            <a:off x="6948263" y="1012725"/>
            <a:ext cx="1894542" cy="400050"/>
            <a:chOff x="406538" y="851596"/>
            <a:chExt cx="1894542" cy="400050"/>
          </a:xfrm>
        </p:grpSpPr>
        <p:sp>
          <p:nvSpPr>
            <p:cNvPr id="24" name="Retângulo 23"/>
            <p:cNvSpPr/>
            <p:nvPr/>
          </p:nvSpPr>
          <p:spPr>
            <a:xfrm>
              <a:off x="1636340" y="851596"/>
              <a:ext cx="664740" cy="400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071278" y="851596"/>
              <a:ext cx="664740" cy="4000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06538" y="851596"/>
              <a:ext cx="664740" cy="4000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30158983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1403648" y="4941168"/>
            <a:ext cx="254086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77733" y="3511134"/>
            <a:ext cx="602185" cy="637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3504"/>
            <a:ext cx="9189051" cy="6935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2301080" y="1012666"/>
            <a:ext cx="464718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REFERÊNCIAS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CaixaDeTexto 17"/>
              <p:cNvSpPr txBox="1"/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56" y="3424390"/>
                <a:ext cx="432048" cy="63478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84726"/>
                <a:ext cx="432048" cy="63478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305622" y="1624587"/>
            <a:ext cx="84804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Andrini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, Álvaro –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Novo Praticando Matemática / Álvaro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Andrini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Maria José C. de V.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Zampirolo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– São Paulo: editora do Brasil, 2002;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Bonjorno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José Roberto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Matemática: fazendo a diferença / José Roberto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Bonjorno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Regina Azenha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Bonjorno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Ayrton Olivares. 1. ed. – São Paulo: FTD, 2006; 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Currículo de Matemática para o Ensino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undamental com Base nos Parâmetros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urriculares do Estado de Pernambuco;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Dante, Luiz Roberto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Teláris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Matemática / Luiz Roberto Dante.- 1.ed. – São Paulo: Ática, 2012;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Giovanni Júnior, José Ruy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Conquista da matemática, 6º ano / José Ruy Giovanni Júnior,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Benedicto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Castrucci. – Ed. Renovada. – São Paulo: FTD, 2009.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06538" y="1012726"/>
            <a:ext cx="1894542" cy="400050"/>
            <a:chOff x="406538" y="851596"/>
            <a:chExt cx="1894542" cy="400050"/>
          </a:xfrm>
        </p:grpSpPr>
        <p:sp>
          <p:nvSpPr>
            <p:cNvPr id="2" name="Retângulo 1"/>
            <p:cNvSpPr/>
            <p:nvPr/>
          </p:nvSpPr>
          <p:spPr>
            <a:xfrm>
              <a:off x="1636340" y="851596"/>
              <a:ext cx="664740" cy="400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071278" y="851596"/>
              <a:ext cx="664740" cy="4000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06538" y="851596"/>
              <a:ext cx="664740" cy="4000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21"/>
          <p:cNvGrpSpPr/>
          <p:nvPr/>
        </p:nvGrpSpPr>
        <p:grpSpPr>
          <a:xfrm rot="10800000">
            <a:off x="6948263" y="1012725"/>
            <a:ext cx="1894542" cy="400050"/>
            <a:chOff x="406538" y="851596"/>
            <a:chExt cx="1894542" cy="400050"/>
          </a:xfrm>
        </p:grpSpPr>
        <p:sp>
          <p:nvSpPr>
            <p:cNvPr id="24" name="Retângulo 23"/>
            <p:cNvSpPr/>
            <p:nvPr/>
          </p:nvSpPr>
          <p:spPr>
            <a:xfrm>
              <a:off x="1636340" y="851596"/>
              <a:ext cx="664740" cy="400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071278" y="851596"/>
              <a:ext cx="664740" cy="4000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06538" y="851596"/>
              <a:ext cx="664740" cy="4000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3005253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7892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70802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>
                <a:solidFill>
                  <a:schemeClr val="tx1"/>
                </a:solidFill>
                <a:latin typeface="Arial" charset="0"/>
                <a:cs typeface="Arial" charset="0"/>
              </a:rPr>
              <a:t>	Quantos exemplos você pode dar, pensando em situações do seu dia a dia em que utilizamos fração? 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39725" y="2276475"/>
            <a:ext cx="3941763" cy="122713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Pernambuco foi o estado com maior crescimento econômico, com taxa acumulada de 9,4% (janeiro/novembro 2010).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02163" y="2260600"/>
            <a:ext cx="3941762" cy="122713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Energia elétrica deve subir 38,3% neste ano, estima Banco Central.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484438" y="3933825"/>
            <a:ext cx="4492625" cy="2338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RECEITA - BOLO DE CENOURA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mic Sans MS" panose="030F0702030302020204" pitchFamily="66" charset="0"/>
                <a:cs typeface="Arial" panose="020B0604020202020204" pitchFamily="34" charset="0"/>
              </a:rPr>
              <a:t>1/2 xícara (chá) de óleo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mic Sans MS" panose="030F0702030302020204" pitchFamily="66" charset="0"/>
                <a:cs typeface="Arial" panose="020B0604020202020204" pitchFamily="34" charset="0"/>
              </a:rPr>
              <a:t>3 cenouras médias raladas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mic Sans MS" panose="030F0702030302020204" pitchFamily="66" charset="0"/>
                <a:cs typeface="Arial" panose="020B0604020202020204" pitchFamily="34" charset="0"/>
              </a:rPr>
              <a:t>4 ovos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mic Sans MS" panose="030F0702030302020204" pitchFamily="66" charset="0"/>
                <a:cs typeface="Arial" panose="020B0604020202020204" pitchFamily="34" charset="0"/>
              </a:rPr>
              <a:t>2 xícaras (chá) de açúcar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mic Sans MS" panose="030F0702030302020204" pitchFamily="66" charset="0"/>
                <a:cs typeface="Arial" panose="020B0604020202020204" pitchFamily="34" charset="0"/>
              </a:rPr>
              <a:t>2 e 1/2 xícaras (chá) de farinha de trigo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mic Sans MS" panose="030F0702030302020204" pitchFamily="66" charset="0"/>
                <a:cs typeface="Arial" panose="020B0604020202020204" pitchFamily="34" charset="0"/>
              </a:rPr>
              <a:t>1 colher (sopa) de fermento em pó Dr. Oetker.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</p:txBody>
      </p: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6026150" y="4087813"/>
            <a:ext cx="2401888" cy="1304925"/>
            <a:chOff x="6026904" y="4087416"/>
            <a:chExt cx="2401310" cy="1305663"/>
          </a:xfrm>
        </p:grpSpPr>
        <p:pic>
          <p:nvPicPr>
            <p:cNvPr id="4105" name="Imagem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904" y="4087416"/>
              <a:ext cx="1901696" cy="1015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7935771" y="4087416"/>
              <a:ext cx="492443" cy="1305663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  <a:hlinkClick r:id="rId5"/>
                </a:rPr>
                <a:t>www.santaterezinhaclinica.com.br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3813" y="0"/>
            <a:ext cx="9144001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5124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pt-BR" altLang="pt-BR" sz="2000">
                <a:solidFill>
                  <a:schemeClr val="bg1"/>
                </a:solidFill>
                <a:latin typeface="Arial" charset="0"/>
                <a:cs typeface="Arial" charset="0"/>
              </a:rPr>
              <a:t>FORMA MISTA DE UM NÚMERO RACIONAL</a:t>
            </a:r>
          </a:p>
        </p:txBody>
      </p:sp>
      <p:sp>
        <p:nvSpPr>
          <p:cNvPr id="4" name="CaixaDeTexto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9048" y="1484784"/>
            <a:ext cx="8481423" cy="491096"/>
          </a:xfrm>
          <a:prstGeom prst="rect">
            <a:avLst/>
          </a:prstGeom>
          <a:blipFill rotWithShape="1">
            <a:blip r:embed="rId4" cstate="print"/>
            <a:stretch>
              <a:fillRect b="-7500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pSp>
        <p:nvGrpSpPr>
          <p:cNvPr id="5126" name="Grupo 40"/>
          <p:cNvGrpSpPr>
            <a:grpSpLocks/>
          </p:cNvGrpSpPr>
          <p:nvPr/>
        </p:nvGrpSpPr>
        <p:grpSpPr bwMode="auto">
          <a:xfrm>
            <a:off x="339725" y="2144713"/>
            <a:ext cx="8480425" cy="1371600"/>
            <a:chOff x="456253" y="2135478"/>
            <a:chExt cx="8220203" cy="1510269"/>
          </a:xfrm>
        </p:grpSpPr>
        <p:pic>
          <p:nvPicPr>
            <p:cNvPr id="5147" name="Imagem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 rot="8142611">
              <a:off x="456253" y="2269242"/>
              <a:ext cx="732118" cy="732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48" name="Grupo 7"/>
            <p:cNvGrpSpPr>
              <a:grpSpLocks/>
            </p:cNvGrpSpPr>
            <p:nvPr/>
          </p:nvGrpSpPr>
          <p:grpSpPr bwMode="auto">
            <a:xfrm>
              <a:off x="1527029" y="2135478"/>
              <a:ext cx="7149427" cy="1510269"/>
              <a:chOff x="1571992" y="2135478"/>
              <a:chExt cx="7445478" cy="1510269"/>
            </a:xfrm>
          </p:grpSpPr>
          <p:pic>
            <p:nvPicPr>
              <p:cNvPr id="5149" name="Imagem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496656">
                <a:off x="1571991" y="2269242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0" name="Imagem 2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496656">
                <a:off x="3428175" y="2913629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1" name="Imagem 3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605598">
                <a:off x="2788195" y="2262100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2" name="Imagem 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605598">
                <a:off x="8285353" y="2221134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3" name="Imagem 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605598">
                <a:off x="6172571" y="2135479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4" name="Imagem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605598">
                <a:off x="7207908" y="2236336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5" name="Imagem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605598">
                <a:off x="5020443" y="2135479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6" name="Imagem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605598">
                <a:off x="3940323" y="2262100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7" name="Imagem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496656">
                <a:off x="4622346" y="2902169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8" name="Imagem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496656">
                <a:off x="5547133" y="2902169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59" name="Imagem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496656">
                <a:off x="6560596" y="2913628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60" name="Imagem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0000" b="50000"/>
              <a:stretch>
                <a:fillRect/>
              </a:stretch>
            </p:blipFill>
            <p:spPr bwMode="auto">
              <a:xfrm rot="6496656">
                <a:off x="2388544" y="2913630"/>
                <a:ext cx="732118" cy="73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2" name="CaixaDeTexto 4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3138" y="3771628"/>
            <a:ext cx="5356621" cy="491096"/>
          </a:xfrm>
          <a:prstGeom prst="rect">
            <a:avLst/>
          </a:prstGeom>
          <a:blipFill rotWithShape="1">
            <a:blip r:embed="rId6" cstate="print"/>
            <a:stretch>
              <a:fillRect b="-7500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47" name="CaixaDeTexto 4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97606" y="3752786"/>
            <a:ext cx="1622865" cy="612412"/>
          </a:xfrm>
          <a:prstGeom prst="rect">
            <a:avLst/>
          </a:prstGeom>
          <a:blipFill rotWithShape="1">
            <a:blip r:embed="rId7" cstate="print"/>
            <a:stretch>
              <a:fillRect b="-11000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48" name="CaixaDeTexto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0760" y="4653136"/>
            <a:ext cx="4975527" cy="768095"/>
          </a:xfrm>
          <a:prstGeom prst="rect">
            <a:avLst/>
          </a:prstGeom>
          <a:blipFill rotWithShape="1">
            <a:blip r:embed="rId8" cstate="print"/>
            <a:stretch>
              <a:fillRect l="-1103" t="-3968" b="-3968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pic>
        <p:nvPicPr>
          <p:cNvPr id="5130" name="Imagem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 b="50000"/>
          <a:stretch>
            <a:fillRect/>
          </a:stretch>
        </p:blipFill>
        <p:spPr bwMode="auto">
          <a:xfrm>
            <a:off x="5913438" y="5376863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1" name="Grupo 57"/>
          <p:cNvGrpSpPr>
            <a:grpSpLocks/>
          </p:cNvGrpSpPr>
          <p:nvPr/>
        </p:nvGrpSpPr>
        <p:grpSpPr bwMode="auto">
          <a:xfrm>
            <a:off x="2740025" y="5370513"/>
            <a:ext cx="1057275" cy="1060450"/>
            <a:chOff x="4380053" y="5054206"/>
            <a:chExt cx="1057260" cy="1061355"/>
          </a:xfrm>
        </p:grpSpPr>
        <p:pic>
          <p:nvPicPr>
            <p:cNvPr id="5143" name="Imagem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 rot="-5400000">
              <a:off x="4380053" y="5054206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4" name="Imagem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>
              <a:off x="4923202" y="5055300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5" name="Imagem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 rot="10800000">
              <a:off x="4388461" y="5587060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6" name="Imagem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 rot="5400000">
              <a:off x="4923202" y="5601450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32" name="Grupo 58"/>
          <p:cNvGrpSpPr>
            <a:grpSpLocks/>
          </p:cNvGrpSpPr>
          <p:nvPr/>
        </p:nvGrpSpPr>
        <p:grpSpPr bwMode="auto">
          <a:xfrm>
            <a:off x="3797300" y="5372100"/>
            <a:ext cx="1057275" cy="1062038"/>
            <a:chOff x="4380053" y="5054206"/>
            <a:chExt cx="1057260" cy="1061355"/>
          </a:xfrm>
        </p:grpSpPr>
        <p:pic>
          <p:nvPicPr>
            <p:cNvPr id="5139" name="Imagem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 rot="-5400000">
              <a:off x="4380053" y="5054206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" name="Imagem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>
              <a:off x="4923202" y="5055300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1" name="Imagem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 rot="10800000">
              <a:off x="4388461" y="5587060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2" name="Imagem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 rot="5400000">
              <a:off x="4923202" y="5601450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33" name="Grupo 63"/>
          <p:cNvGrpSpPr>
            <a:grpSpLocks/>
          </p:cNvGrpSpPr>
          <p:nvPr/>
        </p:nvGrpSpPr>
        <p:grpSpPr bwMode="auto">
          <a:xfrm>
            <a:off x="4856163" y="5357813"/>
            <a:ext cx="1057275" cy="1062037"/>
            <a:chOff x="4380053" y="5054206"/>
            <a:chExt cx="1057260" cy="1061355"/>
          </a:xfrm>
        </p:grpSpPr>
        <p:pic>
          <p:nvPicPr>
            <p:cNvPr id="5135" name="Imagem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 rot="-5400000">
              <a:off x="4380053" y="5054206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6" name="Imagem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>
              <a:off x="4923202" y="5055300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7" name="Image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 rot="10800000">
              <a:off x="4388461" y="5587060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8" name="Image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50000"/>
            <a:stretch>
              <a:fillRect/>
            </a:stretch>
          </p:blipFill>
          <p:spPr bwMode="auto">
            <a:xfrm rot="5400000">
              <a:off x="4923202" y="5601450"/>
              <a:ext cx="514111" cy="5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" name="CaixaDeTexto 6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47518" y="5539635"/>
            <a:ext cx="2184746" cy="706540"/>
          </a:xfrm>
          <a:prstGeom prst="rect">
            <a:avLst/>
          </a:prstGeom>
          <a:blipFill rotWithShape="1">
            <a:blip r:embed="rId10" cstate="print"/>
            <a:stretch>
              <a:fillRect l="-2228" b="-7759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3813" y="77788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6148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>
                <a:solidFill>
                  <a:schemeClr val="tx1"/>
                </a:solidFill>
                <a:latin typeface="Arial" charset="0"/>
                <a:cs typeface="Arial" charset="0"/>
              </a:rPr>
              <a:t>	FORMA MISTA DE UM NÚMERO RACIONAL</a:t>
            </a:r>
          </a:p>
        </p:txBody>
      </p:sp>
      <p:sp>
        <p:nvSpPr>
          <p:cNvPr id="4" name="CaixaDeTexto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9048" y="1484784"/>
            <a:ext cx="8481423" cy="3445751"/>
          </a:xfrm>
          <a:prstGeom prst="rect">
            <a:avLst/>
          </a:prstGeom>
          <a:blipFill rotWithShape="1">
            <a:blip r:embed="rId4" cstate="print"/>
            <a:stretch>
              <a:fillRect l="-647" t="-885" r="-719" b="-1947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cxnSp>
        <p:nvCxnSpPr>
          <p:cNvPr id="7" name="Conector angulado 6"/>
          <p:cNvCxnSpPr/>
          <p:nvPr/>
        </p:nvCxnSpPr>
        <p:spPr>
          <a:xfrm>
            <a:off x="3203575" y="2205038"/>
            <a:ext cx="863600" cy="431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/>
          <p:nvPr/>
        </p:nvCxnSpPr>
        <p:spPr>
          <a:xfrm rot="16200000" flipH="1">
            <a:off x="2339976" y="2349500"/>
            <a:ext cx="792162" cy="503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3813" y="77788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7172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>
                <a:solidFill>
                  <a:schemeClr val="tx1"/>
                </a:solidFill>
                <a:latin typeface="Arial" charset="0"/>
                <a:cs typeface="Arial" charset="0"/>
              </a:rPr>
              <a:t>	FORMA MISTA DE UM NÚMERO RACIONAL</a:t>
            </a: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339725" y="1484313"/>
            <a:ext cx="848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>
                <a:latin typeface="Arial" charset="0"/>
              </a:rPr>
              <a:t>TRANSFORMAÇÃO DE FRAÇÃO EM </a:t>
            </a:r>
            <a:r>
              <a:rPr lang="pt-BR" altLang="pt-BR" sz="2000">
                <a:latin typeface="Arial" charset="0"/>
              </a:rPr>
              <a:t>NÚMERO</a:t>
            </a:r>
            <a:r>
              <a:rPr lang="pt-BR" altLang="pt-BR">
                <a:latin typeface="Arial" charset="0"/>
              </a:rPr>
              <a:t> MISTO E VICE-VERSA</a:t>
            </a:r>
          </a:p>
        </p:txBody>
      </p:sp>
      <p:sp>
        <p:nvSpPr>
          <p:cNvPr id="5" name="CaixaDeTexto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9725" y="2204864"/>
            <a:ext cx="3941763" cy="4114716"/>
          </a:xfrm>
          <a:prstGeom prst="rect">
            <a:avLst/>
          </a:prstGeom>
          <a:blipFill rotWithShape="1">
            <a:blip r:embed="rId4" cstate="print"/>
            <a:stretch>
              <a:fillRect l="-1393" t="-741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2300288" y="3648075"/>
            <a:ext cx="46037" cy="217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484438" y="4149725"/>
            <a:ext cx="0" cy="28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484438" y="4437063"/>
            <a:ext cx="574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979613" y="4724400"/>
            <a:ext cx="504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ta para baixo 23"/>
          <p:cNvSpPr/>
          <p:nvPr/>
        </p:nvSpPr>
        <p:spPr>
          <a:xfrm>
            <a:off x="2324100" y="5013325"/>
            <a:ext cx="46038" cy="21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84213" y="5373688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684213" y="5589588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2" name="CaixaDeTexto 30"/>
          <p:cNvSpPr txBox="1">
            <a:spLocks noChangeArrowheads="1"/>
          </p:cNvSpPr>
          <p:nvPr/>
        </p:nvSpPr>
        <p:spPr bwMode="auto">
          <a:xfrm>
            <a:off x="1127125" y="5229225"/>
            <a:ext cx="5762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100" b="1">
                <a:latin typeface="Arial" charset="0"/>
              </a:rPr>
              <a:t>resto</a:t>
            </a:r>
          </a:p>
        </p:txBody>
      </p:sp>
      <p:sp>
        <p:nvSpPr>
          <p:cNvPr id="7183" name="CaixaDeTexto 33"/>
          <p:cNvSpPr txBox="1">
            <a:spLocks noChangeArrowheads="1"/>
          </p:cNvSpPr>
          <p:nvPr/>
        </p:nvSpPr>
        <p:spPr bwMode="auto">
          <a:xfrm>
            <a:off x="1152525" y="5491163"/>
            <a:ext cx="682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100" b="1">
                <a:latin typeface="Arial" charset="0"/>
              </a:rPr>
              <a:t>divisor</a:t>
            </a:r>
          </a:p>
        </p:txBody>
      </p:sp>
      <p:sp>
        <p:nvSpPr>
          <p:cNvPr id="7184" name="CaixaDeTexto 34"/>
          <p:cNvSpPr txBox="1">
            <a:spLocks noChangeArrowheads="1"/>
          </p:cNvSpPr>
          <p:nvPr/>
        </p:nvSpPr>
        <p:spPr bwMode="auto">
          <a:xfrm>
            <a:off x="1133475" y="5895975"/>
            <a:ext cx="8461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100" b="1">
                <a:latin typeface="Arial" charset="0"/>
              </a:rPr>
              <a:t>quociente</a:t>
            </a:r>
          </a:p>
        </p:txBody>
      </p:sp>
      <p:cxnSp>
        <p:nvCxnSpPr>
          <p:cNvPr id="33" name="Conector reto 32"/>
          <p:cNvCxnSpPr/>
          <p:nvPr/>
        </p:nvCxnSpPr>
        <p:spPr>
          <a:xfrm>
            <a:off x="468313" y="5589588"/>
            <a:ext cx="0" cy="43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68313" y="602615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90050" y="2204864"/>
            <a:ext cx="4086406" cy="3565335"/>
          </a:xfrm>
          <a:prstGeom prst="rect">
            <a:avLst/>
          </a:prstGeom>
          <a:blipFill rotWithShape="1">
            <a:blip r:embed="rId5" cstate="print"/>
            <a:stretch>
              <a:fillRect l="-1343" t="-855" b="-1368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5219700" y="3263900"/>
            <a:ext cx="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5219700" y="326390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CaixaDeTexto 44"/>
          <p:cNvSpPr txBox="1">
            <a:spLocks noChangeArrowheads="1"/>
          </p:cNvSpPr>
          <p:nvPr/>
        </p:nvSpPr>
        <p:spPr bwMode="auto">
          <a:xfrm>
            <a:off x="5888038" y="3132138"/>
            <a:ext cx="8461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100" b="1">
                <a:latin typeface="Arial" charset="0"/>
              </a:rPr>
              <a:t>quociente</a:t>
            </a:r>
          </a:p>
        </p:txBody>
      </p:sp>
      <p:cxnSp>
        <p:nvCxnSpPr>
          <p:cNvPr id="44" name="Conector reto 43"/>
          <p:cNvCxnSpPr/>
          <p:nvPr/>
        </p:nvCxnSpPr>
        <p:spPr>
          <a:xfrm flipV="1">
            <a:off x="5543550" y="3506788"/>
            <a:ext cx="0" cy="40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5543550" y="350678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3" name="CaixaDeTexto 49"/>
          <p:cNvSpPr txBox="1">
            <a:spLocks noChangeArrowheads="1"/>
          </p:cNvSpPr>
          <p:nvPr/>
        </p:nvSpPr>
        <p:spPr bwMode="auto">
          <a:xfrm>
            <a:off x="5888038" y="3387725"/>
            <a:ext cx="6826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100" b="1">
                <a:latin typeface="Arial" charset="0"/>
              </a:rPr>
              <a:t>divisor</a:t>
            </a:r>
          </a:p>
        </p:txBody>
      </p:sp>
      <p:cxnSp>
        <p:nvCxnSpPr>
          <p:cNvPr id="54" name="Conector reto 53"/>
          <p:cNvCxnSpPr/>
          <p:nvPr/>
        </p:nvCxnSpPr>
        <p:spPr>
          <a:xfrm flipV="1">
            <a:off x="5795963" y="3757613"/>
            <a:ext cx="0" cy="15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5795963" y="3757613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6" name="CaixaDeTexto 63"/>
          <p:cNvSpPr txBox="1">
            <a:spLocks noChangeArrowheads="1"/>
          </p:cNvSpPr>
          <p:nvPr/>
        </p:nvSpPr>
        <p:spPr bwMode="auto">
          <a:xfrm>
            <a:off x="6022975" y="3616325"/>
            <a:ext cx="5762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100" b="1">
                <a:latin typeface="Arial" charset="0"/>
              </a:rPr>
              <a:t>resto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3813" y="0"/>
            <a:ext cx="9167813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>
                <a:solidFill>
                  <a:schemeClr val="tx1"/>
                </a:solidFill>
                <a:latin typeface="Arial" charset="0"/>
                <a:cs typeface="Arial" charset="0"/>
              </a:rPr>
              <a:t>	FORMA MISTA DE UM NÚMERO RACIONAL</a:t>
            </a:r>
          </a:p>
        </p:txBody>
      </p:sp>
      <p:sp>
        <p:nvSpPr>
          <p:cNvPr id="2" name="Texto Explicativo 3 (Sem Bordas) 1"/>
          <p:cNvSpPr/>
          <p:nvPr/>
        </p:nvSpPr>
        <p:spPr>
          <a:xfrm>
            <a:off x="468313" y="1557338"/>
            <a:ext cx="2016125" cy="935037"/>
          </a:xfrm>
          <a:prstGeom prst="callout3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ATIVIDADE RESOLVIDA</a:t>
            </a:r>
          </a:p>
        </p:txBody>
      </p:sp>
      <p:sp>
        <p:nvSpPr>
          <p:cNvPr id="8198" name="CaixaDeTexto 3"/>
          <p:cNvSpPr txBox="1">
            <a:spLocks noChangeArrowheads="1"/>
          </p:cNvSpPr>
          <p:nvPr/>
        </p:nvSpPr>
        <p:spPr bwMode="auto">
          <a:xfrm>
            <a:off x="468313" y="2852738"/>
            <a:ext cx="820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dirty="0">
                <a:latin typeface="Arial" charset="0"/>
              </a:rPr>
              <a:t>1.Escreva a quantidade de morangos nas formas fracionárias e mista.</a:t>
            </a:r>
          </a:p>
        </p:txBody>
      </p:sp>
      <p:grpSp>
        <p:nvGrpSpPr>
          <p:cNvPr id="8199" name="Grupo 9"/>
          <p:cNvGrpSpPr>
            <a:grpSpLocks/>
          </p:cNvGrpSpPr>
          <p:nvPr/>
        </p:nvGrpSpPr>
        <p:grpSpPr bwMode="auto">
          <a:xfrm>
            <a:off x="2405063" y="3344863"/>
            <a:ext cx="3829050" cy="806450"/>
            <a:chOff x="1463796" y="3412828"/>
            <a:chExt cx="3828284" cy="805583"/>
          </a:xfrm>
        </p:grpSpPr>
        <p:pic>
          <p:nvPicPr>
            <p:cNvPr id="8201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496827">
              <a:off x="1463796" y="3412829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2" name="Imagem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496827">
              <a:off x="2123769" y="3412828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3" name="Imagem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496827">
              <a:off x="2779318" y="3412829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4" name="Imagem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496827">
              <a:off x="3413260" y="3412830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5" name="Imagem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496827">
              <a:off x="3985768" y="3412829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Imagem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3843" t="5811" r="13962" b="11491"/>
            <a:stretch>
              <a:fillRect/>
            </a:stretch>
          </p:blipFill>
          <p:spPr bwMode="auto">
            <a:xfrm>
              <a:off x="4706349" y="3501008"/>
              <a:ext cx="585731" cy="717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aixaDeTexto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4197954"/>
            <a:ext cx="7992888" cy="1511119"/>
          </a:xfrm>
          <a:prstGeom prst="rect">
            <a:avLst/>
          </a:prstGeom>
          <a:blipFill rotWithShape="1">
            <a:blip r:embed="rId6" cstate="print"/>
            <a:stretch>
              <a:fillRect l="-610" t="-2016" b="-4032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3813" y="0"/>
            <a:ext cx="9167813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>
                <a:solidFill>
                  <a:schemeClr val="tx1"/>
                </a:solidFill>
                <a:latin typeface="Arial" charset="0"/>
                <a:cs typeface="Arial" charset="0"/>
              </a:rPr>
              <a:t>	FORMA MISTA DE UM NÚMERO RACIONAL</a:t>
            </a:r>
          </a:p>
        </p:txBody>
      </p:sp>
      <p:sp>
        <p:nvSpPr>
          <p:cNvPr id="8198" name="CaixaDeTexto 3"/>
          <p:cNvSpPr txBox="1">
            <a:spLocks noChangeArrowheads="1"/>
          </p:cNvSpPr>
          <p:nvPr/>
        </p:nvSpPr>
        <p:spPr bwMode="auto">
          <a:xfrm>
            <a:off x="339725" y="1556792"/>
            <a:ext cx="8480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dirty="0" smtClean="0">
                <a:latin typeface="Arial" charset="0"/>
              </a:rPr>
              <a:t>.</a:t>
            </a:r>
            <a:endParaRPr lang="pt-BR" altLang="pt-BR" dirty="0">
              <a:latin typeface="Arial" charset="0"/>
            </a:endParaRPr>
          </a:p>
        </p:txBody>
      </p:sp>
      <p:sp>
        <p:nvSpPr>
          <p:cNvPr id="15" name="Texto Explicativo 3 (Sem Bordas) 14"/>
          <p:cNvSpPr/>
          <p:nvPr/>
        </p:nvSpPr>
        <p:spPr>
          <a:xfrm>
            <a:off x="468313" y="1557338"/>
            <a:ext cx="2016125" cy="935037"/>
          </a:xfrm>
          <a:prstGeom prst="callout3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ATIVIDADE RESOLVIDA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aixaDeTexto 2"/>
              <p:cNvSpPr txBox="1"/>
              <p:nvPr/>
            </p:nvSpPr>
            <p:spPr>
              <a:xfrm>
                <a:off x="468313" y="2708920"/>
                <a:ext cx="8351837" cy="219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2. Pense na seguinte situação:</a:t>
                </a:r>
              </a:p>
              <a:p>
                <a:pPr algn="just"/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Três barras de chocolate precisa ser dividida igualmente entre duas crianças. Quanto cada criança receberia das barras de chocolate?</a:t>
                </a:r>
              </a:p>
              <a:p>
                <a:pPr algn="just"/>
                <a:endParaRPr lang="pt-B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pt-BR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Resolução:</a:t>
                </a:r>
              </a:p>
              <a:p>
                <a:pPr algn="just"/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Cada criança receberia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da barra de chocolate ou 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2708920"/>
                <a:ext cx="8351837" cy="219515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57" t="-1389" r="-584" b="-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com Único Canto Aparado 3"/>
          <p:cNvSpPr/>
          <p:nvPr/>
        </p:nvSpPr>
        <p:spPr>
          <a:xfrm>
            <a:off x="1907704" y="5229200"/>
            <a:ext cx="6624736" cy="1080120"/>
          </a:xfrm>
          <a:prstGeom prst="snip1Rect">
            <a:avLst/>
          </a:prstGeom>
          <a:solidFill>
            <a:srgbClr val="00B05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aixaDeTexto 5"/>
              <p:cNvSpPr txBox="1"/>
              <p:nvPr/>
            </p:nvSpPr>
            <p:spPr>
              <a:xfrm>
                <a:off x="1907704" y="5229200"/>
                <a:ext cx="6480720" cy="819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latin typeface="Century Gothic" panose="020B0502020202020204" pitchFamily="34" charset="0"/>
                    <a:ea typeface="BatangChe" panose="02030609000101010101" pitchFamily="49" charset="-127"/>
                  </a:rPr>
                  <a:t>Desafio!</a:t>
                </a:r>
              </a:p>
              <a:p>
                <a:r>
                  <a:rPr lang="pt-BR" b="1" dirty="0" smtClean="0">
                    <a:latin typeface="Century Gothic" panose="020B0502020202020204" pitchFamily="34" charset="0"/>
                    <a:ea typeface="BatangChe" panose="02030609000101010101" pitchFamily="49" charset="-127"/>
                  </a:rPr>
                  <a:t>Quem consegue representar a fração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latin typeface="Cambria Math"/>
                            <a:ea typeface="BatangChe" panose="02030609000101010101" pitchFamily="49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1" i="0" smtClean="0">
                            <a:latin typeface="Cambria Math"/>
                            <a:ea typeface="BatangChe" panose="02030609000101010101" pitchFamily="49" charset="-127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1" i="0" smtClean="0">
                            <a:latin typeface="Cambria Math"/>
                            <a:ea typeface="BatangChe" panose="02030609000101010101" pitchFamily="49" charset="-127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b="1" dirty="0" smtClean="0">
                    <a:latin typeface="Century Gothic" panose="020B0502020202020204" pitchFamily="34" charset="0"/>
                    <a:ea typeface="BatangChe" panose="02030609000101010101" pitchFamily="49" charset="-127"/>
                  </a:rPr>
                  <a:t> na forma mista?</a:t>
                </a:r>
                <a:endParaRPr lang="pt-BR" b="1" dirty="0">
                  <a:latin typeface="Century Gothic" panose="020B0502020202020204" pitchFamily="34" charset="0"/>
                  <a:ea typeface="BatangChe" panose="02030609000101010101" pitchFamily="49" charset="-127"/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229200"/>
                <a:ext cx="6480720" cy="819007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847" t="-3731" b="-2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134300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3813" y="0"/>
            <a:ext cx="9167813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aixaDeTexto 6"/>
          <p:cNvSpPr>
            <a:spLocks/>
          </p:cNvSpPr>
          <p:nvPr/>
        </p:nvSpPr>
        <p:spPr bwMode="auto">
          <a:xfrm>
            <a:off x="320675" y="77788"/>
            <a:ext cx="3960813" cy="647700"/>
          </a:xfrm>
          <a:custGeom>
            <a:avLst/>
            <a:gdLst>
              <a:gd name="T0" fmla="*/ 363140539 w 21600"/>
              <a:gd name="T1" fmla="*/ 0 h 21600"/>
              <a:gd name="T2" fmla="*/ 726281077 w 21600"/>
              <a:gd name="T3" fmla="*/ 9723176 h 21600"/>
              <a:gd name="T4" fmla="*/ 363140539 w 21600"/>
              <a:gd name="T5" fmla="*/ 19446353 h 21600"/>
              <a:gd name="T6" fmla="*/ 0 w 21600"/>
              <a:gd name="T7" fmla="*/ 972317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0413" algn="l"/>
                <a:tab pos="5484813" algn="l"/>
                <a:tab pos="6399213" algn="l"/>
                <a:tab pos="7315200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1200" b="1">
                <a:solidFill>
                  <a:srgbClr val="FFFFFF"/>
                </a:solidFill>
              </a:rPr>
              <a:t>Matemática, 6º Ano, </a:t>
            </a:r>
            <a:r>
              <a:rPr lang="pt-BR" altLang="pt-BR" sz="1200" b="1" i="1">
                <a:solidFill>
                  <a:srgbClr val="FFFFFF"/>
                </a:solidFill>
              </a:rPr>
              <a:t>Frações:</a:t>
            </a:r>
            <a:r>
              <a:rPr lang="pt-BR" altLang="pt-BR" sz="1200" i="1">
                <a:solidFill>
                  <a:srgbClr val="FFFFFF"/>
                </a:solidFill>
              </a:rPr>
              <a:t> número misto; equivalência de frações; simplificação de frações; comparação de frações.</a:t>
            </a:r>
          </a:p>
          <a:p>
            <a:pPr eaLnBrk="1" hangingPunct="1">
              <a:spcBef>
                <a:spcPct val="0"/>
              </a:spcBef>
            </a:pPr>
            <a:endParaRPr lang="pt-BR" altLang="pt-BR" sz="1200" i="1">
              <a:solidFill>
                <a:srgbClr val="FFFFFF"/>
              </a:solidFill>
            </a:endParaRP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339725" y="908050"/>
            <a:ext cx="8480425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EQUIVALÊNCIA DE FRAÇÕES</a:t>
            </a:r>
            <a:endParaRPr lang="pt-BR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198" name="CaixaDeTexto 3"/>
              <p:cNvSpPr txBox="1">
                <a:spLocks noChangeArrowheads="1"/>
              </p:cNvSpPr>
              <p:nvPr/>
            </p:nvSpPr>
            <p:spPr bwMode="auto">
              <a:xfrm>
                <a:off x="339725" y="1556792"/>
                <a:ext cx="8480425" cy="5458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pt-BR" altLang="pt-BR" dirty="0" smtClean="0">
                    <a:latin typeface="Arial" charset="0"/>
                  </a:rPr>
                  <a:t>Paulo e Roberto foram à padaria e pediram duas tortas de mesmo tamanho.</a:t>
                </a:r>
              </a:p>
              <a:p>
                <a:pPr marL="285750" indent="-285750" eaLnBrk="1" hangingPunct="1">
                  <a:buFont typeface="Wingdings" panose="05000000000000000000" pitchFamily="2" charset="2"/>
                  <a:buChar char="v"/>
                </a:pPr>
                <a:r>
                  <a:rPr lang="pt-BR" altLang="pt-BR" dirty="0" smtClean="0">
                    <a:latin typeface="Arial" charset="0"/>
                  </a:rPr>
                  <a:t>Paulo cortou uma torta em 4 partes iguais e separou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 b="0" i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 b="0" i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altLang="pt-BR" dirty="0" smtClean="0">
                    <a:latin typeface="Arial" charset="0"/>
                  </a:rPr>
                  <a:t> .</a:t>
                </a:r>
              </a:p>
              <a:p>
                <a:pPr marL="285750" indent="-285750" eaLnBrk="1" hangingPunct="1">
                  <a:buFont typeface="Wingdings" panose="05000000000000000000" pitchFamily="2" charset="2"/>
                  <a:buChar char="v"/>
                </a:pPr>
                <a:endParaRPr lang="pt-BR" altLang="pt-BR" dirty="0">
                  <a:latin typeface="Arial" charset="0"/>
                </a:endParaRPr>
              </a:p>
              <a:p>
                <a:pPr marL="285750" indent="-285750" eaLnBrk="1" hangingPunct="1">
                  <a:buFont typeface="Wingdings" panose="05000000000000000000" pitchFamily="2" charset="2"/>
                  <a:buChar char="v"/>
                </a:pPr>
                <a:endParaRPr lang="pt-BR" altLang="pt-BR" dirty="0" smtClean="0">
                  <a:latin typeface="Arial" charset="0"/>
                </a:endParaRPr>
              </a:p>
              <a:p>
                <a:pPr eaLnBrk="1" hangingPunct="1"/>
                <a:endParaRPr lang="pt-BR" altLang="pt-BR" dirty="0">
                  <a:latin typeface="Arial" charset="0"/>
                </a:endParaRPr>
              </a:p>
              <a:p>
                <a:pPr eaLnBrk="1" hangingPunct="1"/>
                <a:endParaRPr lang="pt-BR" altLang="pt-BR" dirty="0" smtClean="0">
                  <a:latin typeface="Arial" charset="0"/>
                </a:endParaRPr>
              </a:p>
              <a:p>
                <a:pPr eaLnBrk="1" hangingPunct="1"/>
                <a:endParaRPr lang="pt-BR" altLang="pt-BR" dirty="0">
                  <a:latin typeface="Arial" charset="0"/>
                </a:endParaRPr>
              </a:p>
              <a:p>
                <a:pPr marL="285750" indent="-285750" eaLnBrk="1" hangingPunct="1">
                  <a:buFont typeface="Wingdings" panose="05000000000000000000" pitchFamily="2" charset="2"/>
                  <a:buChar char="v"/>
                </a:pPr>
                <a:r>
                  <a:rPr lang="pt-BR" altLang="pt-BR" dirty="0" smtClean="0">
                    <a:latin typeface="Arial" charset="0"/>
                  </a:rPr>
                  <a:t>Roberto cortou a outra torta em 8 partes iguais e separou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 b="0" i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 b="0" i="0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pt-BR" altLang="pt-BR" b="0" i="1" smtClean="0">
                        <a:latin typeface="Cambria Math"/>
                      </a:rPr>
                      <m:t>.</m:t>
                    </m:r>
                  </m:oMath>
                </a14:m>
                <a:endParaRPr lang="pt-BR" altLang="pt-BR" dirty="0" smtClean="0">
                  <a:latin typeface="Arial" charset="0"/>
                </a:endParaRPr>
              </a:p>
              <a:p>
                <a:pPr marL="285750" indent="-285750" eaLnBrk="1" hangingPunct="1">
                  <a:buFont typeface="Wingdings" panose="05000000000000000000" pitchFamily="2" charset="2"/>
                  <a:buChar char="v"/>
                </a:pPr>
                <a:endParaRPr lang="pt-BR" altLang="pt-BR" dirty="0">
                  <a:latin typeface="Arial" charset="0"/>
                </a:endParaRPr>
              </a:p>
              <a:p>
                <a:pPr marL="285750" indent="-285750" eaLnBrk="1" hangingPunct="1">
                  <a:buFont typeface="Wingdings" panose="05000000000000000000" pitchFamily="2" charset="2"/>
                  <a:buChar char="v"/>
                </a:pPr>
                <a:endParaRPr lang="pt-BR" altLang="pt-BR" dirty="0" smtClean="0">
                  <a:latin typeface="Arial" charset="0"/>
                </a:endParaRPr>
              </a:p>
              <a:p>
                <a:pPr marL="285750" indent="-285750" eaLnBrk="1" hangingPunct="1">
                  <a:buFont typeface="Wingdings" panose="05000000000000000000" pitchFamily="2" charset="2"/>
                  <a:buChar char="v"/>
                </a:pPr>
                <a:endParaRPr lang="pt-BR" altLang="pt-BR" dirty="0">
                  <a:latin typeface="Arial" charset="0"/>
                </a:endParaRPr>
              </a:p>
              <a:p>
                <a:pPr marL="285750" indent="-285750" eaLnBrk="1" hangingPunct="1">
                  <a:buFont typeface="Wingdings" panose="05000000000000000000" pitchFamily="2" charset="2"/>
                  <a:buChar char="v"/>
                </a:pPr>
                <a:endParaRPr lang="pt-BR" altLang="pt-BR" dirty="0" smtClean="0">
                  <a:latin typeface="Arial" charset="0"/>
                </a:endParaRPr>
              </a:p>
              <a:p>
                <a:pPr eaLnBrk="1" hangingPunct="1"/>
                <a:endParaRPr lang="pt-BR" altLang="pt-BR" dirty="0" smtClean="0">
                  <a:latin typeface="Arial" charset="0"/>
                </a:endParaRPr>
              </a:p>
              <a:p>
                <a:pPr algn="just" eaLnBrk="1" hangingPunct="1"/>
                <a:r>
                  <a:rPr lang="pt-BR" altLang="pt-BR" dirty="0" smtClean="0">
                    <a:latin typeface="Arial" charset="0"/>
                  </a:rPr>
                  <a:t>Observando as figuras, podemos observar que a parte correspondente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altLang="pt-BR" dirty="0" smtClean="0">
                    <a:latin typeface="Arial" charset="0"/>
                  </a:rPr>
                  <a:t> é a mesma que corresponde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altLang="pt-BR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altLang="pt-BR" dirty="0" smtClean="0">
                    <a:latin typeface="Arial" charset="0"/>
                  </a:rPr>
                  <a:t>.</a:t>
                </a:r>
                <a:endParaRPr lang="pt-BR" altLang="pt-BR" dirty="0">
                  <a:latin typeface="Arial" charset="0"/>
                </a:endParaRPr>
              </a:p>
              <a:p>
                <a:pPr eaLnBrk="1" hangingPunct="1"/>
                <a:endParaRPr lang="pt-BR" altLang="pt-BR" dirty="0" smtClean="0">
                  <a:latin typeface="Arial" charset="0"/>
                </a:endParaRPr>
              </a:p>
              <a:p>
                <a:pPr eaLnBrk="1" hangingPunct="1"/>
                <a:endParaRPr lang="pt-BR" altLang="pt-BR" dirty="0" smtClean="0">
                  <a:latin typeface="Arial" charset="0"/>
                </a:endParaRPr>
              </a:p>
            </p:txBody>
          </p:sp>
        </mc:Choice>
        <mc:Fallback>
          <p:sp>
            <p:nvSpPr>
              <p:cNvPr id="8198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25" y="1556792"/>
                <a:ext cx="8480425" cy="5458161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47" t="-558" r="-5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3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b="50000"/>
          <a:stretch>
            <a:fillRect/>
          </a:stretch>
        </p:blipFill>
        <p:spPr bwMode="auto">
          <a:xfrm rot="10800000">
            <a:off x="1047787" y="2855509"/>
            <a:ext cx="664897" cy="72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3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b="50000"/>
          <a:stretch>
            <a:fillRect/>
          </a:stretch>
        </p:blipFill>
        <p:spPr bwMode="auto">
          <a:xfrm rot="16200000">
            <a:off x="1057762" y="2204863"/>
            <a:ext cx="664897" cy="66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3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b="50000"/>
          <a:stretch>
            <a:fillRect/>
          </a:stretch>
        </p:blipFill>
        <p:spPr bwMode="auto">
          <a:xfrm>
            <a:off x="2991601" y="2204863"/>
            <a:ext cx="568448" cy="66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m 3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b="50000"/>
          <a:stretch>
            <a:fillRect/>
          </a:stretch>
        </p:blipFill>
        <p:spPr bwMode="auto">
          <a:xfrm rot="5400000">
            <a:off x="2949198" y="2897912"/>
            <a:ext cx="653253" cy="56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/>
          <a:stretch/>
        </p:blipFill>
        <p:spPr bwMode="auto">
          <a:xfrm>
            <a:off x="3013473" y="4077071"/>
            <a:ext cx="654219" cy="128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97" r="50000"/>
          <a:stretch/>
        </p:blipFill>
        <p:spPr bwMode="auto">
          <a:xfrm>
            <a:off x="1039672" y="4077072"/>
            <a:ext cx="644948" cy="128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407753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1216</Words>
  <Application>Microsoft Office PowerPoint</Application>
  <PresentationFormat>Apresentação na tela (4:3)</PresentationFormat>
  <Paragraphs>278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bruno.araujo</cp:lastModifiedBy>
  <cp:revision>88</cp:revision>
  <dcterms:created xsi:type="dcterms:W3CDTF">2015-04-17T15:03:36Z</dcterms:created>
  <dcterms:modified xsi:type="dcterms:W3CDTF">2015-10-09T14:35:12Z</dcterms:modified>
</cp:coreProperties>
</file>