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/>
    <c:plotArea>
      <c:layout/>
      <c:barChart>
        <c:barDir val="col"/>
        <c:grouping val="clustered"/>
        <c:ser>
          <c:idx val="0"/>
          <c:order val="0"/>
          <c:tx>
            <c:strRef>
              <c:f>Plan1!$B$1</c:f>
              <c:strCache>
                <c:ptCount val="1"/>
                <c:pt idx="0">
                  <c:v>BICICLETAS VENDIDAS</c:v>
                </c:pt>
              </c:strCache>
            </c:strRef>
          </c:tx>
          <c:cat>
            <c:strRef>
              <c:f>Plan1!$A$2:$A$7</c:f>
              <c:strCache>
                <c:ptCount val="6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  <c:pt idx="4">
                  <c:v>MAIO</c:v>
                </c:pt>
                <c:pt idx="5">
                  <c:v>JUNHO</c:v>
                </c:pt>
              </c:strCache>
            </c:strRef>
          </c:cat>
          <c:val>
            <c:numRef>
              <c:f>Plan1!$B$2:$B$7</c:f>
              <c:numCache>
                <c:formatCode>General</c:formatCode>
                <c:ptCount val="6"/>
                <c:pt idx="0">
                  <c:v>8</c:v>
                </c:pt>
                <c:pt idx="1">
                  <c:v>10</c:v>
                </c:pt>
                <c:pt idx="2">
                  <c:v>6</c:v>
                </c:pt>
                <c:pt idx="3">
                  <c:v>11</c:v>
                </c:pt>
                <c:pt idx="4">
                  <c:v>15</c:v>
                </c:pt>
                <c:pt idx="5">
                  <c:v>25</c:v>
                </c:pt>
              </c:numCache>
            </c:numRef>
          </c:val>
        </c:ser>
        <c:dLbls>
          <c:showVal val="1"/>
        </c:dLbls>
        <c:axId val="54178176"/>
        <c:axId val="54180096"/>
      </c:barChart>
      <c:catAx>
        <c:axId val="541781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779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t>Mês</a:t>
                </a:r>
              </a:p>
            </c:rich>
          </c:tx>
          <c:layout>
            <c:manualLayout>
              <c:xMode val="edge"/>
              <c:yMode val="edge"/>
              <c:x val="0.73043026265073518"/>
              <c:y val="0.6532028317177484"/>
            </c:manualLayout>
          </c:layout>
        </c:title>
        <c:numFmt formatCode="General" sourceLinked="1"/>
        <c:tickLblPos val="nextTo"/>
        <c:crossAx val="54180096"/>
        <c:crosses val="autoZero"/>
        <c:auto val="1"/>
        <c:lblAlgn val="ctr"/>
        <c:lblOffset val="100"/>
      </c:catAx>
      <c:valAx>
        <c:axId val="541800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779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t>Nº de bicicletas vendidas</a:t>
                </a:r>
              </a:p>
            </c:rich>
          </c:tx>
          <c:layout>
            <c:manualLayout>
              <c:xMode val="edge"/>
              <c:yMode val="edge"/>
              <c:x val="2.2916652900904874E-2"/>
              <c:y val="9.1726950465853177E-2"/>
            </c:manualLayout>
          </c:layout>
        </c:title>
        <c:numFmt formatCode="General" sourceLinked="1"/>
        <c:tickLblPos val="nextTo"/>
        <c:crossAx val="54178176"/>
        <c:crosses val="autoZero"/>
        <c:crossBetween val="between"/>
      </c:valAx>
      <c:spPr>
        <a:noFill/>
        <a:ln w="25383">
          <a:noFill/>
        </a:ln>
      </c:spPr>
    </c:plotArea>
    <c:legend>
      <c:legendPos val="r"/>
    </c:legend>
    <c:plotVisOnly val="1"/>
    <c:dispBlanksAs val="gap"/>
  </c:chart>
  <c:txPr>
    <a:bodyPr/>
    <a:lstStyle/>
    <a:p>
      <a:pPr>
        <a:defRPr sz="1797"/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7"/>
  <c:chart>
    <c:title/>
    <c:plotArea>
      <c:layout/>
      <c:lineChart>
        <c:grouping val="standard"/>
        <c:ser>
          <c:idx val="0"/>
          <c:order val="0"/>
          <c:tx>
            <c:strRef>
              <c:f>Plan1!$B$1</c:f>
              <c:strCache>
                <c:ptCount val="1"/>
                <c:pt idx="0">
                  <c:v>SALÁRIO DOS VENDEDORES</c:v>
                </c:pt>
              </c:strCache>
            </c:strRef>
          </c:tx>
          <c:marker>
            <c:symbol val="none"/>
          </c:marker>
          <c:dLbls>
            <c:dLblPos val="t"/>
            <c:showVal val="1"/>
          </c:dLbls>
          <c:cat>
            <c:numRef>
              <c:f>Plan1!$A$2:$A$6</c:f>
              <c:numCache>
                <c:formatCode>General</c:formatCode>
                <c:ptCount val="5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Plan1!$B$2:$B$6</c:f>
              <c:numCache>
                <c:formatCode>General</c:formatCode>
                <c:ptCount val="5"/>
                <c:pt idx="0">
                  <c:v>678</c:v>
                </c:pt>
                <c:pt idx="1">
                  <c:v>698</c:v>
                </c:pt>
                <c:pt idx="2">
                  <c:v>718</c:v>
                </c:pt>
                <c:pt idx="3">
                  <c:v>738</c:v>
                </c:pt>
                <c:pt idx="4">
                  <c:v>758</c:v>
                </c:pt>
              </c:numCache>
            </c:numRef>
          </c:val>
        </c:ser>
        <c:dLbls>
          <c:showVal val="1"/>
        </c:dLbls>
        <c:marker val="1"/>
        <c:axId val="72550272"/>
        <c:axId val="72568832"/>
      </c:lineChart>
      <c:catAx>
        <c:axId val="725502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779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t>Total arrecadado (R$)</a:t>
                </a:r>
              </a:p>
            </c:rich>
          </c:tx>
        </c:title>
        <c:numFmt formatCode="General" sourceLinked="1"/>
        <c:tickLblPos val="nextTo"/>
        <c:crossAx val="72568832"/>
        <c:crosses val="autoZero"/>
        <c:auto val="1"/>
        <c:lblAlgn val="ctr"/>
        <c:lblOffset val="100"/>
      </c:catAx>
      <c:valAx>
        <c:axId val="725688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779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t>Salário (R$)</a:t>
                </a:r>
              </a:p>
            </c:rich>
          </c:tx>
        </c:title>
        <c:numFmt formatCode="General" sourceLinked="1"/>
        <c:tickLblPos val="nextTo"/>
        <c:crossAx val="72550272"/>
        <c:crosses val="autoZero"/>
        <c:crossBetween val="between"/>
      </c:valAx>
      <c:spPr>
        <a:noFill/>
        <a:ln w="25390">
          <a:noFill/>
        </a:ln>
      </c:spPr>
    </c:plotArea>
    <c:legend>
      <c:legendPos val="r"/>
    </c:legend>
    <c:plotVisOnly val="1"/>
    <c:dispBlanksAs val="gap"/>
  </c:chart>
  <c:txPr>
    <a:bodyPr/>
    <a:lstStyle/>
    <a:p>
      <a:pPr>
        <a:defRPr sz="1794"/>
      </a:pPr>
      <a:endParaRPr lang="pt-B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180BC-B92A-408D-83C9-B0373F93AA32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7425E-E458-43D7-A4DA-9148A9427C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D606F-6CE4-4D4E-BA1B-9E3DEFB325FC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F9658-995C-443F-93C5-61FADD7853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7D131-75BF-4C77-BE33-993534378F25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4B059-749B-4DE3-B66C-11D36C9F86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E2D1D-782A-445A-9A82-B51ACF511403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EE579-671A-41D3-8D40-3BD1E2E07E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06AF5-411B-4AB4-8E01-764D050E6892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C853E-4441-4FA9-8DBE-F18BC3A679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743DB-68FD-4519-A4D6-C02A8C695067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0AFD-B78A-453C-9D91-E3D7AFA0DB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917A0-F9F2-4394-B93A-3C02057B8046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557FD-407F-480E-8D69-8CE89C8981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3D45C-BF84-4A88-BC4C-BC410ACA8097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0B5B9-1D42-4706-B74B-47F3CB86B0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59EAB-CAD0-4862-8EEB-EEA10CB59966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AB985-C804-4A85-9A72-F772038E3D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945B1-B9C7-4918-A900-FFCDFF6DF8E1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63D73-460A-4FB7-B1C1-BF5DE245D2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ADF3E-8BC3-4718-A7EE-C347775BB5C6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60797-6858-4E9C-B459-BC9CDC271C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B7CF7-ED10-4F51-A346-2570282DA67D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8A416E-4351-4D30-B27A-323C3F9B48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5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4.wav"/><Relationship Id="rId4" Type="http://schemas.openxmlformats.org/officeDocument/2006/relationships/audio" Target="../media/audio5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4.wav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5.wav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2.jpeg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7" Type="http://schemas.openxmlformats.org/officeDocument/2006/relationships/image" Target="../media/image2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audio" Target="../media/audio5.wav"/><Relationship Id="rId4" Type="http://schemas.openxmlformats.org/officeDocument/2006/relationships/audio" Target="../media/audio8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5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5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pt.scribd.com/doc/42775919/27-A-nocao-de-funcao" TargetMode="External"/><Relationship Id="rId3" Type="http://schemas.openxmlformats.org/officeDocument/2006/relationships/audio" Target="../media/audio4.wav"/><Relationship Id="rId7" Type="http://schemas.openxmlformats.org/officeDocument/2006/relationships/hyperlink" Target="http://ecalculo.if.usp.br/funcoes/grandezas/grandezas.htm" TargetMode="Externa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1.wav"/><Relationship Id="rId4" Type="http://schemas.openxmlformats.org/officeDocument/2006/relationships/audio" Target="../media/audio5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1.wav"/><Relationship Id="rId4" Type="http://schemas.openxmlformats.org/officeDocument/2006/relationships/audio" Target="../media/audio5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1.wav"/><Relationship Id="rId4" Type="http://schemas.openxmlformats.org/officeDocument/2006/relationships/audio" Target="../media/audio5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8.wav"/><Relationship Id="rId4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ixaDeTexto 6"/>
          <p:cNvSpPr txBox="1">
            <a:spLocks noChangeArrowheads="1"/>
          </p:cNvSpPr>
          <p:nvPr/>
        </p:nvSpPr>
        <p:spPr bwMode="auto">
          <a:xfrm>
            <a:off x="1835150" y="3141663"/>
            <a:ext cx="6302375" cy="292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altLang="pt-BR" sz="4000" i="1" dirty="0">
              <a:solidFill>
                <a:schemeClr val="bg1"/>
              </a:solidFill>
            </a:endParaRPr>
          </a:p>
          <a:p>
            <a:pPr algn="ctr"/>
            <a:r>
              <a:rPr lang="pt-BR" altLang="pt-BR" sz="4000" i="1" dirty="0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2400" i="1" dirty="0">
                <a:solidFill>
                  <a:schemeClr val="bg1"/>
                </a:solidFill>
              </a:rPr>
              <a:t>Ensino Fundamental, 6º ano</a:t>
            </a:r>
          </a:p>
          <a:p>
            <a:pPr algn="ctr"/>
            <a:r>
              <a:rPr lang="pt-BR" altLang="pt-BR" sz="4000" i="1" dirty="0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</p:spTree>
  </p:cSld>
  <p:clrMapOvr>
    <a:masterClrMapping/>
  </p:clrMapOvr>
  <p:transition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764704"/>
            <a:ext cx="180020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Observe: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1484784"/>
            <a:ext cx="8784976" cy="10772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Vamos considerar que o custo do litro de um determinado combustível seja R$ 2,00. Então: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750" y="2708275"/>
            <a:ext cx="3816350" cy="10779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/>
              <a:t>Quantidade de combustível em litros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435600" y="2711450"/>
            <a:ext cx="2808288" cy="1077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Quantidade  a pagar em reais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71550" y="4005263"/>
            <a:ext cx="1223963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1 litro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71550" y="4716463"/>
            <a:ext cx="1368425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2 litros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71550" y="5437188"/>
            <a:ext cx="1368425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3 litros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588125" y="4005263"/>
            <a:ext cx="1439863" cy="584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2 reais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588125" y="4716463"/>
            <a:ext cx="1439863" cy="584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4 reais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588125" y="5445125"/>
            <a:ext cx="1439863" cy="5857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6 reais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2195513" y="4292600"/>
            <a:ext cx="4392612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2" idx="1"/>
          </p:cNvCxnSpPr>
          <p:nvPr/>
        </p:nvCxnSpPr>
        <p:spPr>
          <a:xfrm flipV="1">
            <a:off x="2347913" y="5008563"/>
            <a:ext cx="4240212" cy="4762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2339975" y="5729288"/>
            <a:ext cx="4240213" cy="4762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ld"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692696"/>
            <a:ext cx="5688632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Construindo uma tabelas temos: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79388" y="1349375"/>
          <a:ext cx="8496300" cy="399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QUANTIDADE DE COMBUSTÍVEL (Litros)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QUANTIA</a:t>
                      </a:r>
                      <a:r>
                        <a:rPr lang="pt-BR" baseline="0" dirty="0" smtClean="0"/>
                        <a:t> A PAGAR (Reais)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1438" y="5395913"/>
            <a:ext cx="8964612" cy="7699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/>
              <a:t>Observe que as grandezas estão VARIANDO e o valor da grandeza “quantia a pagar” DEPENDE do valor da grandeza  “quantidade de combustível”.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23728" y="1709519"/>
            <a:ext cx="4320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23728" y="2213575"/>
            <a:ext cx="4320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123728" y="2770475"/>
            <a:ext cx="4320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123728" y="3293695"/>
            <a:ext cx="4320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4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123728" y="3778587"/>
            <a:ext cx="50405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...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123728" y="4282643"/>
            <a:ext cx="576064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10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123728" y="4805863"/>
            <a:ext cx="576064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20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372200" y="1728683"/>
            <a:ext cx="4320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2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372200" y="2232739"/>
            <a:ext cx="4320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372200" y="2789639"/>
            <a:ext cx="4320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6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372200" y="3312859"/>
            <a:ext cx="4320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8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372200" y="3797751"/>
            <a:ext cx="50405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...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372200" y="4301807"/>
            <a:ext cx="576064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20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372200" y="4825027"/>
            <a:ext cx="576064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40</a:t>
            </a: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2555875" y="1990725"/>
            <a:ext cx="3816350" cy="635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2555875" y="2422525"/>
            <a:ext cx="3816350" cy="635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2555875" y="2998788"/>
            <a:ext cx="3816350" cy="635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2555875" y="3509963"/>
            <a:ext cx="3816350" cy="635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2627313" y="4021138"/>
            <a:ext cx="3744912" cy="381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2700338" y="4551363"/>
            <a:ext cx="3671887" cy="381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2700338" y="5094288"/>
            <a:ext cx="3671887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lu"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7504" y="2924944"/>
            <a:ext cx="8892480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A “quantidade de combustível” é uma GRANDEZA que está VARIANDO, ou seja, é uma VARIÁVEL,  assim como a “quantia a pagar”.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2008" y="4581128"/>
            <a:ext cx="8892480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Percebe-se também que a quantidade de combustível é uma VARIÁVEL  INDEPENDENTE  e a quantia a pagar é uma VARIÁVEL DEPENDENTE.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7950" y="703263"/>
            <a:ext cx="8856663" cy="21859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/>
              <a:t>De acordo com a tabela apresentada podemos confirmar que as duas grandezas apresentadas estão diretamente RELACIONADAS e uma DEPENDE da outra.</a:t>
            </a:r>
          </a:p>
        </p:txBody>
      </p:sp>
    </p:spTree>
  </p:cSld>
  <p:clrMapOvr>
    <a:masterClrMapping/>
  </p:clrMapOvr>
  <p:transition>
    <p:pull dir="rd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2492896"/>
            <a:ext cx="8784976" cy="27084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/>
              <a:t>Falando ainda de RELAÇÃO e DEPENDÊNCIA entre GRANDEZAS,  podemos dizer que a grandeza “quantidade a pagar”  está em FUNÇÃO da grandeza “quantidade de combustível”.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5157192"/>
            <a:ext cx="8784976" cy="10156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u="sng" dirty="0">
                <a:latin typeface="Times New Roman" pitchFamily="18" charset="0"/>
                <a:cs typeface="Times New Roman" pitchFamily="18" charset="0"/>
              </a:rPr>
              <a:t>SUGESTÃO</a:t>
            </a:r>
            <a:r>
              <a:rPr lang="pt-BR" sz="2000" b="1" dirty="0">
                <a:latin typeface="Times New Roman" pitchFamily="18" charset="0"/>
                <a:cs typeface="Times New Roman" pitchFamily="18" charset="0"/>
              </a:rPr>
              <a:t>: Procure no dicionário o significado da palavra FUNÇÃO  em matemática  e em outras áreas, e em seguida relacione com o significado apresentado acima.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7950" y="765175"/>
            <a:ext cx="8891588" cy="16605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 </a:t>
            </a:r>
            <a:r>
              <a:rPr lang="pt-BR" sz="3400" b="1" dirty="0"/>
              <a:t>Podemos observar ainda que, nessa situação cotidiana apresentada (abastecimento de um veículo) há uma VARIAÇÃO DE GRANDEZAS.</a:t>
            </a:r>
          </a:p>
        </p:txBody>
      </p:sp>
    </p:spTree>
  </p:cSld>
  <p:clrMapOvr>
    <a:masterClrMapping/>
  </p:clrMapOvr>
  <p:transition>
    <p:pull dir="ru"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0963" y="692150"/>
            <a:ext cx="4491037" cy="5222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/>
              <a:t>VEJAMOS OUTRA SITUAÇÃO: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950" y="1268413"/>
            <a:ext cx="6911975" cy="13843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Vamos observar na tabela abaixo, o cálculo do perímetro de um triângulo equilátero de acordo com a medida de seu lado: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92950" y="738188"/>
            <a:ext cx="1943100" cy="1076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600" b="1" dirty="0"/>
              <a:t>Observação: Peri, em grego, significa “ao redor”, e </a:t>
            </a:r>
            <a:r>
              <a:rPr lang="pt-BR" sz="1600" b="1" dirty="0" err="1"/>
              <a:t>metron</a:t>
            </a:r>
            <a:r>
              <a:rPr lang="pt-BR" sz="1600" b="1" dirty="0"/>
              <a:t> significa “medida”.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092950" y="1890713"/>
            <a:ext cx="1943100" cy="13223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600" b="1" dirty="0"/>
              <a:t>Observação:  Um triângulo equilátero possui todos os lados congruentes (iguais).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716088" y="3357563"/>
          <a:ext cx="6096000" cy="277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Medida de lado (cm)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Perímetro (cm)</a:t>
                      </a:r>
                      <a:endParaRPr lang="pt-BR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riângulo isósceles 8"/>
          <p:cNvSpPr/>
          <p:nvPr/>
        </p:nvSpPr>
        <p:spPr>
          <a:xfrm>
            <a:off x="395288" y="2708275"/>
            <a:ext cx="1008062" cy="792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179388" y="2636838"/>
            <a:ext cx="288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200"/>
              <a:t>a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187450" y="2636838"/>
            <a:ext cx="288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200"/>
              <a:t>a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684213" y="3348038"/>
            <a:ext cx="2873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200"/>
              <a:t>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908175" y="2698750"/>
            <a:ext cx="4032250" cy="58578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dirty="0"/>
              <a:t>Perímetro: P = a + a + a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131840" y="4364335"/>
            <a:ext cx="423664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3</a:t>
            </a:r>
            <a:r>
              <a:rPr lang="pt-BR" sz="3200" dirty="0"/>
              <a:t>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131840" y="4940399"/>
            <a:ext cx="423664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4</a:t>
            </a:r>
            <a:r>
              <a:rPr lang="pt-BR" sz="3200" dirty="0"/>
              <a:t>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140224" y="5516463"/>
            <a:ext cx="423664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5</a:t>
            </a:r>
            <a:r>
              <a:rPr lang="pt-BR" sz="3200" dirty="0"/>
              <a:t>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140224" y="3788271"/>
            <a:ext cx="423664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2</a:t>
            </a:r>
            <a:r>
              <a:rPr lang="pt-BR" sz="3200" dirty="0"/>
              <a:t>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092552" y="3788271"/>
            <a:ext cx="423664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6</a:t>
            </a:r>
            <a:r>
              <a:rPr lang="pt-BR" sz="3200" dirty="0"/>
              <a:t>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084168" y="4364335"/>
            <a:ext cx="423664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9</a:t>
            </a:r>
            <a:r>
              <a:rPr lang="pt-BR" sz="3200" dirty="0"/>
              <a:t>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012160" y="4940399"/>
            <a:ext cx="648072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12</a:t>
            </a:r>
            <a:r>
              <a:rPr lang="pt-BR" sz="3200" dirty="0"/>
              <a:t>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012160" y="5516463"/>
            <a:ext cx="648072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15</a:t>
            </a:r>
            <a:r>
              <a:rPr lang="pt-BR" sz="3200" dirty="0"/>
              <a:t> </a:t>
            </a:r>
          </a:p>
        </p:txBody>
      </p:sp>
    </p:spTree>
  </p:cSld>
  <p:clrMapOvr>
    <a:masterClrMapping/>
  </p:clrMapOvr>
  <p:transition>
    <p:zoom dir="in"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/>
      <p:bldP spid="11" grpId="0"/>
      <p:bldP spid="1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0963" y="765175"/>
            <a:ext cx="8883650" cy="317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4000" b="1" dirty="0"/>
              <a:t>Podemos notar que o perímetro do triângulo é uma VARIÁVEL que depende da VARIÁVEL medida do lado, ou seja, o perímetro do triângulo está em FUNÇÃO da medida do lado.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504" y="4042460"/>
            <a:ext cx="8883397" cy="18928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900" b="1" dirty="0"/>
              <a:t>Nessa RELAÇÃO, o perímetro do triângulo é a VARIÁVEL DEPENDENTE e a medida do lado é a VARIÁVEL INDEPENDENTE.</a:t>
            </a:r>
          </a:p>
        </p:txBody>
      </p:sp>
    </p:spTree>
  </p:cSld>
  <p:clrMapOvr>
    <a:masterClrMapping/>
  </p:clrMapOvr>
  <p:transition>
    <p:zoom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950" y="908050"/>
            <a:ext cx="8883650" cy="15700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Note que o perímetro do triângulo dado é três vezes a medida do lado e podemos representar essa RELAÇÃO pela fórmula:  P = 3a  ( P = a + a + a 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348038" y="3787775"/>
            <a:ext cx="2300287" cy="101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6000" b="1" dirty="0"/>
              <a:t>P = 3.a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27708" y="2996605"/>
            <a:ext cx="1686295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/>
              <a:t>perímetro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059956" y="5660901"/>
            <a:ext cx="322383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/>
              <a:t>quantidade de lados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36220" y="2780581"/>
            <a:ext cx="250741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/>
              <a:t>medida do lado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2484438" y="3500438"/>
            <a:ext cx="936625" cy="6477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4572000" y="4651375"/>
            <a:ext cx="144463" cy="1008063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5437188" y="3284538"/>
            <a:ext cx="1223962" cy="8636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1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5496" y="720526"/>
            <a:ext cx="9036495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Vamos agora observar o gráfico que representa a produção de automóveis no Brasil nos seis primeiros meses de 2009: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/>
          <a:srcRect l="18010" t="12869" r="17613" b="16628"/>
          <a:stretch>
            <a:fillRect/>
          </a:stretch>
        </p:blipFill>
        <p:spPr bwMode="auto">
          <a:xfrm>
            <a:off x="1258888" y="1654175"/>
            <a:ext cx="6591300" cy="451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2"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87338" y="765175"/>
            <a:ext cx="4679950" cy="522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NOTE QUE AS VARIÁVEIS SÃO: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184130" y="764704"/>
            <a:ext cx="374441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PRODUÇÃO E MÊS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388" y="1484313"/>
            <a:ext cx="8748712" cy="17541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600" b="1" dirty="0"/>
              <a:t>A produção DEPENDE do mês que está sendo analisado, ou seja, a produção está em FUNÇÃO do mês.</a:t>
            </a:r>
            <a:r>
              <a:rPr lang="pt-BR" sz="2800" b="1" dirty="0"/>
              <a:t>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5900" y="3492500"/>
            <a:ext cx="5040313" cy="584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Logo temos nessa RELAÇÃO: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87338" y="4633913"/>
            <a:ext cx="4679950" cy="584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VARIÁVEL INDEPENDENTE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7338" y="5426075"/>
            <a:ext cx="4608512" cy="584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VARIÁVEL DEPENDENTE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696075" y="3860800"/>
            <a:ext cx="1223963" cy="7080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000" b="1" dirty="0"/>
              <a:t>MÊS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336258" y="5157192"/>
            <a:ext cx="2664296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000" b="1" dirty="0"/>
              <a:t>PRODUÇÃO </a:t>
            </a:r>
          </a:p>
        </p:txBody>
      </p:sp>
      <p:cxnSp>
        <p:nvCxnSpPr>
          <p:cNvPr id="12" name="Conector de seta reta 11"/>
          <p:cNvCxnSpPr>
            <a:stCxn id="8" idx="3"/>
            <a:endCxn id="10" idx="1"/>
          </p:cNvCxnSpPr>
          <p:nvPr/>
        </p:nvCxnSpPr>
        <p:spPr>
          <a:xfrm flipV="1">
            <a:off x="4967288" y="4214813"/>
            <a:ext cx="1728787" cy="7112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9" idx="3"/>
          </p:cNvCxnSpPr>
          <p:nvPr/>
        </p:nvCxnSpPr>
        <p:spPr>
          <a:xfrm flipV="1">
            <a:off x="4895850" y="5511800"/>
            <a:ext cx="1439863" cy="206375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8"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925" y="746125"/>
            <a:ext cx="7343775" cy="522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AGORA VAMOS CALCULAR A ÁREA DE UM QUADRADO:</a:t>
            </a:r>
            <a:r>
              <a:rPr lang="pt-BR" sz="2800" b="1" dirty="0"/>
              <a:t>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6363" y="1393825"/>
            <a:ext cx="3960812" cy="1384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       </a:t>
            </a:r>
            <a:endParaRPr lang="pt-BR" sz="2800" dirty="0"/>
          </a:p>
          <a:p>
            <a:pPr>
              <a:defRPr/>
            </a:pPr>
            <a:r>
              <a:rPr lang="pt-BR" sz="2800" b="1" dirty="0"/>
              <a:t>   b</a:t>
            </a:r>
            <a:r>
              <a:rPr lang="pt-BR" sz="2800" dirty="0"/>
              <a:t>		</a:t>
            </a:r>
            <a:r>
              <a:rPr lang="pt-BR" sz="2800" b="1" dirty="0"/>
              <a:t>A = b . b = b²</a:t>
            </a:r>
            <a:endParaRPr lang="pt-BR" sz="2800" dirty="0"/>
          </a:p>
          <a:p>
            <a:pPr>
              <a:defRPr/>
            </a:pPr>
            <a:r>
              <a:rPr lang="pt-BR" sz="2800" b="1" dirty="0"/>
              <a:t>          b               A </a:t>
            </a:r>
            <a:r>
              <a:rPr lang="pt-BR" sz="2800" b="1" dirty="0"/>
              <a:t>= b²</a:t>
            </a:r>
          </a:p>
        </p:txBody>
      </p:sp>
      <p:sp>
        <p:nvSpPr>
          <p:cNvPr id="6" name="Retângulo 5"/>
          <p:cNvSpPr/>
          <p:nvPr/>
        </p:nvSpPr>
        <p:spPr>
          <a:xfrm>
            <a:off x="682625" y="1484313"/>
            <a:ext cx="792163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635375" y="2924175"/>
            <a:ext cx="3600450" cy="4921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600" b="1" dirty="0"/>
              <a:t>Observe a tabela abaixo: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451725" y="746125"/>
            <a:ext cx="1584325" cy="1384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b="1" dirty="0"/>
              <a:t>OBSERVAÇÃO: </a:t>
            </a:r>
          </a:p>
          <a:p>
            <a:pPr algn="just">
              <a:defRPr/>
            </a:pPr>
            <a:r>
              <a:rPr lang="pt-BR" sz="1400" b="1" dirty="0"/>
              <a:t>Para calcular a área de um quadrado multiplicamos  dois de seus lados.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6363" y="2976563"/>
            <a:ext cx="3386137" cy="5238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A = área </a:t>
            </a:r>
            <a:r>
              <a:rPr lang="pt-BR" sz="2800" b="1" dirty="0"/>
              <a:t>do quadrado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563938" y="2276475"/>
            <a:ext cx="4032250" cy="4460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300" b="1" dirty="0"/>
              <a:t>b = </a:t>
            </a:r>
            <a:r>
              <a:rPr lang="pt-BR" sz="2200" b="1" dirty="0"/>
              <a:t>medida </a:t>
            </a:r>
            <a:r>
              <a:rPr lang="pt-BR" sz="2200" b="1" dirty="0"/>
              <a:t>do lado do quadrado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1692275" y="2133600"/>
            <a:ext cx="358775" cy="8636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3132138" y="2060575"/>
            <a:ext cx="576262" cy="2159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282700" y="3500438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/>
                        <a:t>b</a:t>
                      </a:r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/>
                        <a:t>A = b²</a:t>
                      </a:r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/>
                        <a:t>A</a:t>
                      </a:r>
                      <a:endParaRPr lang="pt-B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/>
                        <a:t>1 cm</a:t>
                      </a:r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/>
                        <a:t>2cm</a:t>
                      </a:r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 smtClean="0"/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/>
                        <a:t>3cm</a:t>
                      </a:r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8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/>
                        <a:t>4cm</a:t>
                      </a:r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8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490913" y="4003675"/>
            <a:ext cx="1655762" cy="523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A = 1² = 1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490913" y="4508500"/>
            <a:ext cx="1655762" cy="522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/>
              <a:t>A = 2² = 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490913" y="5065713"/>
            <a:ext cx="1655762" cy="5222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/>
              <a:t>A = 3² = 9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419475" y="5588000"/>
            <a:ext cx="1800225" cy="523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/>
              <a:t>A = 4² = 16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867400" y="4003675"/>
            <a:ext cx="1008063" cy="523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1 cm²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867400" y="4560888"/>
            <a:ext cx="1008063" cy="523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4 cm²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867400" y="5065713"/>
            <a:ext cx="1008063" cy="5222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9 cm²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794375" y="5588000"/>
            <a:ext cx="1225550" cy="523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16 cm²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7451725" y="2185988"/>
            <a:ext cx="1584325" cy="1600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b="1" dirty="0"/>
              <a:t>SUGESTÃO: </a:t>
            </a:r>
          </a:p>
          <a:p>
            <a:pPr algn="just">
              <a:defRPr/>
            </a:pPr>
            <a:r>
              <a:rPr lang="pt-BR" sz="1400" b="1" dirty="0"/>
              <a:t>Entre no site www.mundoeducacao.com.br  para saber um pouco mais sobre as unidades de área.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139506" y="1405622"/>
            <a:ext cx="324036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dirty="0"/>
              <a:t>A medida de uma superfície chama-se de ÁREA.</a:t>
            </a:r>
          </a:p>
        </p:txBody>
      </p:sp>
    </p:spTree>
  </p:cSld>
  <p:clrMapOvr>
    <a:masterClrMapping/>
  </p:clrMapOvr>
  <p:transition>
    <p:wheel spokes="3"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7504" y="776317"/>
            <a:ext cx="8964488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600" b="1" dirty="0"/>
              <a:t>Parâmetros para a Educação Básica do Estado de Pernambuco.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7504" y="1412776"/>
            <a:ext cx="8964488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/>
              <a:t>Parâmetros Curriculares de Matemática para o Ensino Fundamental e Médio.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07950" y="3365500"/>
            <a:ext cx="8964613" cy="28003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/>
              <a:t>6.3 ÁLGEBRA E FUNÇÕES</a:t>
            </a:r>
            <a:r>
              <a:rPr lang="pt-BR" sz="2200" dirty="0"/>
              <a:t> </a:t>
            </a:r>
          </a:p>
          <a:p>
            <a:pPr algn="just">
              <a:defRPr/>
            </a:pPr>
            <a:r>
              <a:rPr lang="pt-BR" sz="2200" dirty="0"/>
              <a:t>O estabelecimento de relações entre grandezas deve ser tomado como ponto de partida para o estudo da noção de </a:t>
            </a:r>
            <a:r>
              <a:rPr lang="pt-BR" sz="2200" b="1" dirty="0"/>
              <a:t>função</a:t>
            </a:r>
            <a:r>
              <a:rPr lang="pt-BR" sz="2200" dirty="0"/>
              <a:t>. O aprofundamento dessa noção deve ter sua origem em atividades ligadas a situações do cotidiano do estudante, evitando-se a sistematização precoce. Situações que envolvam a </a:t>
            </a:r>
            <a:r>
              <a:rPr lang="pt-BR" sz="2200" b="1" dirty="0"/>
              <a:t>proporcionalidade</a:t>
            </a:r>
            <a:r>
              <a:rPr lang="pt-BR" sz="2200" dirty="0"/>
              <a:t> também podem se aprofundadas nessa fase. Em particular, a articulação de problemas envolvendo proporcionalidade com estudo da </a:t>
            </a:r>
            <a:r>
              <a:rPr lang="pt-BR" sz="2200" b="1" dirty="0"/>
              <a:t>função linear</a:t>
            </a:r>
            <a:r>
              <a:rPr lang="pt-BR" sz="2200" dirty="0"/>
              <a:t> constitui um tópico relevante.</a:t>
            </a:r>
            <a:r>
              <a:rPr lang="pt-BR" dirty="0"/>
              <a:t>(PÁGINA 103)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7504" y="2453987"/>
            <a:ext cx="8964488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/>
              <a:t>6.EXPECTATIVAS DE APRENDIZAGEM PARA OS ANOS FINAIS DO ENSINO FUNDAMENTAL.</a:t>
            </a:r>
          </a:p>
        </p:txBody>
      </p:sp>
    </p:spTree>
  </p:cSld>
  <p:clrMapOvr>
    <a:masterClrMapping/>
  </p:clrMapOvr>
  <p:transition>
    <p:randomBar/>
    <p:sndAc>
      <p:stSnd>
        <p:snd r:embed="rId2" name="voltage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388" y="764306"/>
            <a:ext cx="8713092" cy="19389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000" b="1" dirty="0"/>
              <a:t>Podemos observar na tabela que a cada valor atribuído à medida do lado do quadrado está ASSOCIADO a UM valor correspondente à área desse quadrado, ou seja,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8" y="2706688"/>
            <a:ext cx="8713787" cy="101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000" b="1" dirty="0"/>
              <a:t>A área do quadrado está em FUNÇÃO da medida de seu lado.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388" y="3716338"/>
            <a:ext cx="8713787" cy="101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000" b="1" dirty="0"/>
              <a:t>Temos então as variáveis “área do quadrado” e “medida do lado do quadrado” onde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39750" y="4778375"/>
            <a:ext cx="7632700" cy="5222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A área do quadrado é a VARIÁVEL DEPENDENTE 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7950" y="5300663"/>
            <a:ext cx="8856663" cy="8001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300" b="1" dirty="0"/>
              <a:t>a “medida dos do lado do quadrado” é a VARIÁVEL INDEPENDENTE  da FUNÇÃO.</a:t>
            </a:r>
          </a:p>
        </p:txBody>
      </p:sp>
    </p:spTree>
  </p:cSld>
  <p:clrMapOvr>
    <a:masterClrMapping/>
  </p:clrMapOvr>
  <p:transition>
    <p:strips dir="ld"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598937" y="745540"/>
            <a:ext cx="2016224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ATIVIDADES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7950" y="1196975"/>
            <a:ext cx="8891588" cy="892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600" b="1" dirty="0"/>
              <a:t>1) Observe o gráfico que mostra as vendas mensais de bicicletas em uma loja no primeiro semestre do ano passado.</a:t>
            </a:r>
          </a:p>
        </p:txBody>
      </p:sp>
      <p:graphicFrame>
        <p:nvGraphicFramePr>
          <p:cNvPr id="9" name="Gráfico 8"/>
          <p:cNvGraphicFramePr>
            <a:graphicFrameLocks/>
          </p:cNvGraphicFramePr>
          <p:nvPr/>
        </p:nvGraphicFramePr>
        <p:xfrm>
          <a:off x="1179513" y="1836738"/>
          <a:ext cx="6908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ransition>
    <p:cover dir="d"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9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44463" y="746125"/>
            <a:ext cx="1979612" cy="522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RESPONDA: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44463" y="1449388"/>
            <a:ext cx="8748712" cy="5222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a) No gráfico dado, quais as variáveis que se relacionam?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403350" y="2114550"/>
            <a:ext cx="6481763" cy="522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Resposta: NÚMERO DE BICICLETAS E MÊS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07950" y="2743200"/>
            <a:ext cx="4248150" cy="5222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b) Complete a frase abaixo: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4925" y="3481388"/>
            <a:ext cx="9001125" cy="1570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514350" indent="-514350" algn="just">
              <a:defRPr/>
            </a:pPr>
            <a:r>
              <a:rPr lang="pt-BR" sz="3200" b="1" dirty="0"/>
              <a:t>I)   A variável dependente é o __________________</a:t>
            </a:r>
          </a:p>
          <a:p>
            <a:pPr marL="514350" indent="-514350" algn="just">
              <a:defRPr/>
            </a:pPr>
            <a:endParaRPr lang="pt-BR" sz="3200" b="1" dirty="0"/>
          </a:p>
          <a:p>
            <a:pPr marL="514350" indent="-514350" algn="just">
              <a:defRPr/>
            </a:pPr>
            <a:r>
              <a:rPr lang="pt-BR" sz="3200" b="1" dirty="0"/>
              <a:t>e a variável independente é o ________________.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076825" y="3409950"/>
            <a:ext cx="3816350" cy="523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NÚMERO DE BICICLETAS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373813" y="4346575"/>
            <a:ext cx="935037" cy="522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MÊS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07950" y="5138738"/>
            <a:ext cx="8856663" cy="9540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c) A cada mês apresentado no gráfico estão associadas mais de uma quantidade de bicicletas?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084888" y="5551488"/>
            <a:ext cx="2447925" cy="5222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Resposta: NÃO</a:t>
            </a:r>
          </a:p>
        </p:txBody>
      </p:sp>
    </p:spTree>
  </p:cSld>
  <p:clrMapOvr>
    <a:masterClrMapping/>
  </p:clrMapOvr>
  <p:transition>
    <p:strips dir="ru"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950" y="765175"/>
            <a:ext cx="8891588" cy="1384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2) Em cada item está descrita uma relação entre duas variáveis. Determine, em cada caso, a variável independente e a variável dependente.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4463" y="2205038"/>
            <a:ext cx="8891587" cy="9540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a)A nota de um estudante em uma avaliação e o número de questões corretas.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4463" y="4221163"/>
            <a:ext cx="8891587" cy="9540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b) A altura de um edifício e o tempo necessário para uma pessoa subir pela escada até o último andar.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8425" y="5116513"/>
            <a:ext cx="3708400" cy="5222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VARIÁVEL DEPENDENTE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8425" y="5661025"/>
            <a:ext cx="4105275" cy="5222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VARIÁVEL INDEPENDENTE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076825" y="3141663"/>
            <a:ext cx="3455988" cy="5238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NOTA DO ESTUDANTE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716463" y="3717925"/>
            <a:ext cx="4392612" cy="5238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Nº DE QUESTÕES CORRETAS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7950" y="3141663"/>
            <a:ext cx="3706813" cy="5238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VARIÁVEL DEPENDENTE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7950" y="3717925"/>
            <a:ext cx="4103688" cy="5238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VARIÁVEL INDEPENDENTE</a:t>
            </a:r>
          </a:p>
        </p:txBody>
      </p:sp>
      <p:cxnSp>
        <p:nvCxnSpPr>
          <p:cNvPr id="13" name="Conector de seta reta 12"/>
          <p:cNvCxnSpPr>
            <a:stCxn id="11" idx="3"/>
            <a:endCxn id="9" idx="1"/>
          </p:cNvCxnSpPr>
          <p:nvPr/>
        </p:nvCxnSpPr>
        <p:spPr>
          <a:xfrm>
            <a:off x="3814763" y="3403600"/>
            <a:ext cx="1262062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10" idx="1"/>
          </p:cNvCxnSpPr>
          <p:nvPr/>
        </p:nvCxnSpPr>
        <p:spPr>
          <a:xfrm flipV="1">
            <a:off x="4211638" y="3979863"/>
            <a:ext cx="504825" cy="46037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076825" y="5168900"/>
            <a:ext cx="3455988" cy="523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ALTURA DO EDIFÍCIO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716463" y="5661025"/>
            <a:ext cx="4392612" cy="6778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900" b="1" dirty="0"/>
              <a:t>TEMPO NECESSÁRIO PARA SUBIR AS ESCADAS.</a:t>
            </a:r>
          </a:p>
        </p:txBody>
      </p:sp>
      <p:cxnSp>
        <p:nvCxnSpPr>
          <p:cNvPr id="17" name="Conector de seta reta 16"/>
          <p:cNvCxnSpPr>
            <a:endCxn id="15" idx="1"/>
          </p:cNvCxnSpPr>
          <p:nvPr/>
        </p:nvCxnSpPr>
        <p:spPr>
          <a:xfrm>
            <a:off x="3814763" y="5430838"/>
            <a:ext cx="1262062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3"/>
          </p:cNvCxnSpPr>
          <p:nvPr/>
        </p:nvCxnSpPr>
        <p:spPr>
          <a:xfrm flipV="1">
            <a:off x="4203700" y="5876925"/>
            <a:ext cx="512763" cy="4603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newsflash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44463" y="763588"/>
            <a:ext cx="8891587" cy="9540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c) A quantidade de água desperdiçada e o tempo que uma torneira fica gotejando.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4925" y="2513013"/>
            <a:ext cx="388937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/>
              <a:t>QUANTIDADE DE ÁGUA DESPERDIÇADA.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716463" y="2525713"/>
            <a:ext cx="4392612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/>
              <a:t>TEMPO QUE A TORNEIRA FICA GOTEJANDO.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07950" y="1700213"/>
            <a:ext cx="3706813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VARIÁVEL DEPENDENTE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716463" y="1700213"/>
            <a:ext cx="4103687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VARIÁVEL INDEPENDENTE</a:t>
            </a:r>
          </a:p>
        </p:txBody>
      </p:sp>
      <p:cxnSp>
        <p:nvCxnSpPr>
          <p:cNvPr id="21" name="Conector de seta reta 20"/>
          <p:cNvCxnSpPr>
            <a:stCxn id="19" idx="2"/>
          </p:cNvCxnSpPr>
          <p:nvPr/>
        </p:nvCxnSpPr>
        <p:spPr>
          <a:xfrm flipH="1">
            <a:off x="1908175" y="2224088"/>
            <a:ext cx="52388" cy="358775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6804025" y="2224088"/>
            <a:ext cx="0" cy="4318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44463" y="3411538"/>
            <a:ext cx="8891587" cy="954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d) O custo de um pacote com dez pães e o preço por quilograma do pão.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4925" y="5319713"/>
            <a:ext cx="3889375" cy="831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/>
              <a:t>CUSTO DO PACOTE COM DEZ PÃES.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716463" y="5332413"/>
            <a:ext cx="4392612" cy="831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/>
              <a:t>PREÇO POR QUILOGRAMA DE PÃO.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07950" y="4437063"/>
            <a:ext cx="3706813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VARIÁVEL DEPENDENTE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716463" y="4437063"/>
            <a:ext cx="4103687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VARIÁVEL INDEPENDENTE</a:t>
            </a:r>
          </a:p>
        </p:txBody>
      </p:sp>
      <p:cxnSp>
        <p:nvCxnSpPr>
          <p:cNvPr id="28" name="Conector de seta reta 27"/>
          <p:cNvCxnSpPr>
            <a:stCxn id="26" idx="2"/>
          </p:cNvCxnSpPr>
          <p:nvPr/>
        </p:nvCxnSpPr>
        <p:spPr>
          <a:xfrm flipH="1">
            <a:off x="1908175" y="4960938"/>
            <a:ext cx="52388" cy="358775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6804025" y="4960938"/>
            <a:ext cx="0" cy="4318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lu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4463" y="746125"/>
            <a:ext cx="8891587" cy="13843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3) O gráfico a seguir representa o salário dos vendedores de uma loja em relação ao total arrecadado nas vendas realizadas por eles em um mês.</a:t>
            </a:r>
          </a:p>
        </p:txBody>
      </p:sp>
      <p:graphicFrame>
        <p:nvGraphicFramePr>
          <p:cNvPr id="5" name="Gráfico 4"/>
          <p:cNvGraphicFramePr>
            <a:graphicFrameLocks/>
          </p:cNvGraphicFramePr>
          <p:nvPr/>
        </p:nvGraphicFramePr>
        <p:xfrm>
          <a:off x="1263650" y="1974850"/>
          <a:ext cx="6807200" cy="477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>
    <p:split orient="vert"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4463" y="765175"/>
            <a:ext cx="8891587" cy="5540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000" b="1" dirty="0"/>
              <a:t>a) Qual é a variável dependente? E a independente?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8" y="1465263"/>
            <a:ext cx="1800225" cy="5238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RESPOSTA: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95513" y="1476375"/>
            <a:ext cx="6804025" cy="584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SALÁRIO É A VARIÁVEL DEPENDENTE 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7950" y="2205038"/>
            <a:ext cx="8891588" cy="584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TOTAL ARRECADADO É A VARIÁVEL INDEPENDENTE.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0825" y="2852738"/>
            <a:ext cx="8569325" cy="6461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600" b="1" dirty="0"/>
              <a:t>b) O salário mensal esta em função de que?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7950" y="3625850"/>
            <a:ext cx="1800225" cy="5238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RESPOSTA: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39750" y="4284663"/>
            <a:ext cx="7632700" cy="584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ESTÁ EM FUNÇÃO DO TOTAL ARRECADADO.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7950" y="4941888"/>
            <a:ext cx="8891588" cy="1200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Sugestão: Aprofunde seus conhecimentos sobre funções acessando os sites: </a:t>
            </a:r>
            <a:r>
              <a:rPr lang="pt-BR" sz="2400" b="1" dirty="0">
                <a:solidFill>
                  <a:schemeClr val="tx1"/>
                </a:solidFill>
                <a:hlinkClick r:id="rId7"/>
              </a:rPr>
              <a:t>http://ecalculo.if.usp.br/funcoes/grandezas/grandezas.htm</a:t>
            </a:r>
            <a:r>
              <a:rPr lang="pt-BR" sz="2400" b="1" dirty="0">
                <a:solidFill>
                  <a:schemeClr val="tx1"/>
                </a:solidFill>
              </a:rPr>
              <a:t>, </a:t>
            </a:r>
            <a:r>
              <a:rPr lang="pt-BR" sz="2400" b="1" dirty="0">
                <a:solidFill>
                  <a:schemeClr val="tx1"/>
                </a:solidFill>
                <a:hlinkClick r:id="rId8"/>
              </a:rPr>
              <a:t>http://pt.scribd.com/doc/42775919/27-A-nocao-de-funcao</a:t>
            </a:r>
            <a:r>
              <a:rPr lang="pt-BR" sz="2400" b="1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>
    <p:plus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4463" y="836613"/>
            <a:ext cx="8891587" cy="5540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000" b="1" dirty="0"/>
              <a:t>SUGESTÃO DE REVISÃO.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4463" y="1628775"/>
            <a:ext cx="8891587" cy="101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000" b="1" dirty="0"/>
              <a:t>Assistir o NOVOTELECURSO Ensino Médio, aula 27, dos 56 segundos aos 4 minutos e 23 segundos iniciais.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7950" y="3162300"/>
            <a:ext cx="8891588" cy="554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000" b="1" dirty="0"/>
              <a:t>SUGESTÃO DE  ATIVIDADE EM GRUPO.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7950" y="3938588"/>
            <a:ext cx="8891588" cy="19383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000" b="1" dirty="0"/>
              <a:t>	Dividir a sala em equipes para que elaborem algumas relações entre duas variáveis existentes no meio em que vivem, determinando em cada caso, a variável dependente e a variável independente.</a:t>
            </a:r>
          </a:p>
        </p:txBody>
      </p:sp>
    </p:spTree>
  </p:cSld>
  <p:clrMapOvr>
    <a:masterClrMapping/>
  </p:clrMapOvr>
  <p:transition>
    <p:checker dir="vert"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0825" y="764704"/>
            <a:ext cx="8642350" cy="7080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/>
              <a:t>BIBLIOGRAFIA</a:t>
            </a:r>
            <a:endParaRPr lang="pt-BR" sz="4000" b="1" i="1" dirty="0"/>
          </a:p>
        </p:txBody>
      </p:sp>
      <p:sp>
        <p:nvSpPr>
          <p:cNvPr id="5" name="CaixaDeTexto 6"/>
          <p:cNvSpPr txBox="1">
            <a:spLocks noChangeArrowheads="1"/>
          </p:cNvSpPr>
          <p:nvPr/>
        </p:nvSpPr>
        <p:spPr bwMode="auto">
          <a:xfrm>
            <a:off x="250825" y="1544638"/>
            <a:ext cx="8569325" cy="4605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Behrens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Marilda Aparecida, O paradigma emergente e a prática pedagógica, 4ª edição, Petrópolis-RJ, Vozes, 2010.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-Parâmetros para a Educação Básica de Pernambuco, 2012.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-Parâmetros curriculares nacionais: Matemática, Ensino Médio – Brasília : MEC.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-Ribeiro, Jackson, Matemática: ciência, linguagem e tecnologia, 1,Ensino Médio,São Paulo, 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Scipione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2010.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-Souza, 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Joamir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Roberto de, Novo Olhar Matemática,  vol. 1,1 ed.,São Paulo, FTD, 2010.</a:t>
            </a:r>
          </a:p>
          <a:p>
            <a:pPr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-Projeto 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Araribá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matemática obra coletiva, 5ª série, 1 ed.,São Paulo, Moderna, 2006.</a:t>
            </a:r>
          </a:p>
          <a:p>
            <a:pPr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-Bigode, Antônio José Lopes, Matemática hoje é feita assim,  5ª série, São Paulo, FTD, 2000.</a:t>
            </a:r>
          </a:p>
          <a:p>
            <a:pPr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Bonjorno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José Roberto, Matemática: fazendo a diferença, 5ª série, 1 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ed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São Paulo, FTD, 2006.</a:t>
            </a:r>
          </a:p>
          <a:p>
            <a:pPr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-Giovanni, José Ruy, Matemática pensar e descobrir: o + novo, 5ª série ,São Paulo, FTD, 2002.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-www.somatematica.com.br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-http://tvescola.mec.gov.br/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-www.brasilescola.com/matematica/tipo-matrizes.htm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www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matematicoteca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.blogspot.com.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br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/2011/08/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tipos-de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-matrizes.html</a:t>
            </a:r>
          </a:p>
        </p:txBody>
      </p:sp>
    </p:spTree>
  </p:cSld>
  <p:clrMapOvr>
    <a:masterClrMapping/>
  </p:clrMapOvr>
  <p:transition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504" y="737409"/>
            <a:ext cx="8964488" cy="1323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/>
              <a:t>Olá pessoal! Eu gosto muito de matemática!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2157441"/>
            <a:ext cx="3995936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600" b="1" dirty="0"/>
              <a:t>VOCÊS TAMBÉM GOSTAM?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2157441"/>
            <a:ext cx="2987824" cy="4924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600" b="1" dirty="0"/>
              <a:t>EU JÁ SABIA DISSO!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9512" y="2721892"/>
            <a:ext cx="8496944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/>
              <a:t>EU ESTOU COM UMA DÚVIDA E GOSTARIA QUE VOCÊS ME AJUDASSEM. ISSO É POSSÍVEL?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79512" y="3730004"/>
            <a:ext cx="2736304" cy="4924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600" b="1" dirty="0"/>
              <a:t>ENTÃO VEJAMOS: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79512" y="4306068"/>
            <a:ext cx="8712968" cy="169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600" b="1" dirty="0"/>
              <a:t>EM DIVERSAS SITUAÇÕES DO DIA A DIA É POSSÍVEL MEDIR OBJETOS  COMO POR EXEMPLO, A LARGURA E O COMPRIMENTO DE UM LIVRO E MUITAS OUTRAS COISAS.  DAÍ VEM MINHA DÚVIDA: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76600" y="5675313"/>
            <a:ext cx="5832475" cy="706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000" b="1" dirty="0"/>
              <a:t>TUDO PODE SER MEDIDO?</a:t>
            </a:r>
          </a:p>
        </p:txBody>
      </p:sp>
    </p:spTree>
  </p:cSld>
  <p:clrMapOvr>
    <a:masterClrMapping/>
  </p:clrMapOvr>
  <p:transition>
    <p:wipe dir="d"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504" y="755993"/>
            <a:ext cx="1656184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Analise: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504" y="1412776"/>
            <a:ext cx="8784976" cy="20621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Uma pessoa ao construir uma casa certamente espera que seja bonita, tenha conforto, segurança mas também leva em conta o custo, a área construída, o tempo de construção, etc.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11560" y="3573016"/>
            <a:ext cx="7848872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Todos os atributos descritos dessa casa como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9512" y="4293096"/>
            <a:ext cx="144016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BELEZA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79712" y="4293096"/>
            <a:ext cx="2232248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CONFORTO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572000" y="4293096"/>
            <a:ext cx="2376264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SEGURANÇA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308304" y="4293096"/>
            <a:ext cx="144016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CUSTO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95288" y="4941888"/>
            <a:ext cx="3600450" cy="584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ÁREA CONSTRUÍDA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067175" y="4941888"/>
            <a:ext cx="4681538" cy="58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TEMPO DE CONSTRUÇÃO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5288" y="5589588"/>
            <a:ext cx="3816350" cy="585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podem ser medidos?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356100" y="5661025"/>
            <a:ext cx="4319588" cy="585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600" b="1" dirty="0"/>
              <a:t>Nota: Consultar o dicionário sobre o significado da palavra atributo.</a:t>
            </a:r>
          </a:p>
        </p:txBody>
      </p:sp>
    </p:spTree>
  </p:cSld>
  <p:clrMapOvr>
    <a:masterClrMapping/>
  </p:clrMapOvr>
  <p:transition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504" y="767606"/>
            <a:ext cx="8784976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/>
              <a:t>Alguns desses atributos podem ser medidos, outros não!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1520" y="1929026"/>
            <a:ext cx="4104456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Citem os atributos que podem ser medidos: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788024" y="1929026"/>
            <a:ext cx="4104456" cy="10772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E os atributos que não podem ser medidos: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88024" y="3297178"/>
            <a:ext cx="144016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BELEZA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588224" y="3297178"/>
            <a:ext cx="2232248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CONFORTO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724128" y="4089266"/>
            <a:ext cx="2376264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SEGURANÇA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19672" y="3153162"/>
            <a:ext cx="144016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CUSTO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9750" y="3863975"/>
            <a:ext cx="3600450" cy="5857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ÁREA CONSTRUÍDA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79388" y="4584700"/>
            <a:ext cx="4537075" cy="58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TEMPO DE CONSTRUÇÃO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259632" y="5373216"/>
            <a:ext cx="6408712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4000" b="1" dirty="0"/>
              <a:t>É ISSO AÍ!!!! PARABÉNS!!!!!!!</a:t>
            </a:r>
          </a:p>
        </p:txBody>
      </p:sp>
    </p:spTree>
  </p:cSld>
  <p:clrMapOvr>
    <a:masterClrMapping/>
  </p:clrMapOvr>
  <p:transition>
    <p:wipe dir="r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388" y="709613"/>
            <a:ext cx="8713787" cy="20621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 Ouvi dizer que, em matemática, esses atributos que </a:t>
            </a:r>
            <a:r>
              <a:rPr lang="pt-BR" sz="3200" dirty="0"/>
              <a:t>PODEM SER MEDIDOS</a:t>
            </a:r>
            <a:r>
              <a:rPr lang="pt-BR" sz="3200" b="1" dirty="0"/>
              <a:t> recebem uma denominação especial, alguém poderia me dizer qual é essa denominação?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8" y="2698750"/>
            <a:ext cx="8713787" cy="12620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/>
              <a:t>ESSES ATRIBUTOS QUE PODEM SER MEDIDO SÃO CHAMADOS DE </a:t>
            </a:r>
            <a:r>
              <a:rPr lang="pt-BR" sz="4400" b="1" dirty="0">
                <a:solidFill>
                  <a:schemeClr val="bg1"/>
                </a:solidFill>
              </a:rPr>
              <a:t>GRANDEZAS</a:t>
            </a:r>
            <a:r>
              <a:rPr lang="pt-BR" sz="3200" b="1" dirty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95536" y="3843655"/>
            <a:ext cx="828092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No dia a dia lidamos com diferentes grandezas: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7950" y="5092700"/>
            <a:ext cx="1368425" cy="584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 ÁREA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700338" y="4427538"/>
            <a:ext cx="3167062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 COMPRIMENTO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940425" y="4427538"/>
            <a:ext cx="3024188" cy="584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 TEMPERATURA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07950" y="4427538"/>
            <a:ext cx="2519363" cy="58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 VELOCIDADE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619250" y="5092700"/>
            <a:ext cx="1584325" cy="584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MASSA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348038" y="5092700"/>
            <a:ext cx="2519362" cy="584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CAPACIDADE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011863" y="5084763"/>
            <a:ext cx="1728787" cy="584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VOLUME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763713" y="5732463"/>
            <a:ext cx="1512887" cy="587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TEMPO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084888" y="5741988"/>
            <a:ext cx="3024187" cy="584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ENTRE OUTRAS.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492500" y="5732463"/>
            <a:ext cx="2376488" cy="587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PERÍMETRO</a:t>
            </a:r>
          </a:p>
        </p:txBody>
      </p:sp>
    </p:spTree>
  </p:cSld>
  <p:clrMapOvr>
    <a:masterClrMapping/>
  </p:clrMapOvr>
  <p:transition>
    <p:wipe dir="u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69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388" y="763588"/>
            <a:ext cx="8713787" cy="5140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/>
              <a:t>Grandezas – Introdução</a:t>
            </a:r>
          </a:p>
          <a:p>
            <a:pPr algn="ctr">
              <a:defRPr/>
            </a:pPr>
            <a:endParaRPr lang="pt-BR" sz="1400" dirty="0"/>
          </a:p>
          <a:p>
            <a:pPr algn="just">
              <a:defRPr/>
            </a:pPr>
            <a:r>
              <a:rPr lang="pt-BR" sz="2000" dirty="0"/>
              <a:t>	</a:t>
            </a:r>
            <a:r>
              <a:rPr lang="pt-BR" sz="2200" b="1" dirty="0"/>
              <a:t>Entendemos por grandeza tudo aquilo que pode ser medido, contado. As grandezas podem ter suas medidas aumentadas ou diminuídas.</a:t>
            </a:r>
            <a:br>
              <a:rPr lang="pt-BR" sz="2200" b="1" dirty="0"/>
            </a:br>
            <a:r>
              <a:rPr lang="pt-BR" sz="2200" b="1" dirty="0"/>
              <a:t>	Alguns exemplos de grandeza: o volume, a massa, a superfície, o comprimento, a capacidade, a velocidade, o tempo, o custo e a produção.</a:t>
            </a:r>
          </a:p>
          <a:p>
            <a:pPr algn="just">
              <a:defRPr/>
            </a:pPr>
            <a:r>
              <a:rPr lang="pt-BR" sz="2200" b="1" dirty="0"/>
              <a:t>	É comum ao nosso dia-a-dia situações em que relacionamos duas ou mais grandezas. Por exemplo:</a:t>
            </a:r>
          </a:p>
          <a:p>
            <a:pPr algn="just">
              <a:defRPr/>
            </a:pPr>
            <a:r>
              <a:rPr lang="pt-BR" sz="2200" b="1" dirty="0"/>
              <a:t>	Em uma corrida de "quilômetros contra o relógio", quanto maior for a velocidade, menor será o tempo gasto nessa prova. Aqui as grandezas são a velocidade e o tempo.</a:t>
            </a:r>
          </a:p>
          <a:p>
            <a:pPr algn="just">
              <a:defRPr/>
            </a:pPr>
            <a:r>
              <a:rPr lang="pt-BR" sz="2200" b="1" dirty="0"/>
              <a:t>	Num forno utilizado para a produção de ferro fundido comum, quanto maior for o tempo de uso, maior será a produção de ferro. Nesse caso, as grandezas são o tempo e a produção.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39552" y="5805264"/>
            <a:ext cx="8064896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000" dirty="0"/>
              <a:t>Retirado do site: http://www.somatematica.com.br/fundam/grandeza.</a:t>
            </a:r>
            <a:r>
              <a:rPr lang="pt-BR" sz="2000" dirty="0" err="1"/>
              <a:t>php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9388" y="836613"/>
            <a:ext cx="2376487" cy="3683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/>
              <a:t>VAMOS LER O TEXTO:</a:t>
            </a:r>
          </a:p>
        </p:txBody>
      </p:sp>
    </p:spTree>
  </p:cSld>
  <p:clrMapOvr>
    <a:masterClrMapping/>
  </p:clrMapOvr>
  <p:transition>
    <p:wedge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08175" y="6011863"/>
            <a:ext cx="676910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/>
              <a:t>Retirado do Livro Projeto </a:t>
            </a:r>
            <a:r>
              <a:rPr lang="pt-BR" b="1" dirty="0" err="1"/>
              <a:t>Araribá</a:t>
            </a:r>
            <a:r>
              <a:rPr lang="pt-BR" b="1" dirty="0"/>
              <a:t> , Matemática , 5ª Série, página 276.</a:t>
            </a:r>
          </a:p>
        </p:txBody>
      </p:sp>
      <p:pic>
        <p:nvPicPr>
          <p:cNvPr id="5" name="Picture 7" descr="E:\Scan 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774700"/>
            <a:ext cx="77755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187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6º ANO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Funções: conceitos iniciais – variação de grandezas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758895"/>
            <a:ext cx="7344816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/>
              <a:t> </a:t>
            </a:r>
            <a:r>
              <a:rPr lang="pt-BR" sz="3200" b="1" dirty="0"/>
              <a:t>Vamos analisar agora a seguinte situação: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1343670"/>
            <a:ext cx="8784976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/>
              <a:t> </a:t>
            </a:r>
            <a:r>
              <a:rPr lang="pt-BR" sz="3200" b="1" dirty="0"/>
              <a:t>Ao abastecer um veículo nos deparamos com as grandezas “quantidade de combustível” e “quantidade a pagar”.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2951073"/>
            <a:ext cx="2880320" cy="20621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O que podemos perceber entre essas duas grandezas?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03575" y="3000375"/>
            <a:ext cx="2520950" cy="15700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Elas estão diretamente relacionadas!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940425" y="3000375"/>
            <a:ext cx="3024188" cy="2062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/>
              <a:t> </a:t>
            </a:r>
            <a:r>
              <a:rPr lang="pt-BR" sz="3200" b="1" dirty="0"/>
              <a:t>Observe que uma grandeza depende da outra: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79512" y="5085184"/>
            <a:ext cx="8784976" cy="10772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/>
              <a:t>A quantidade a pagar depende da quantidade de combustível abastecido.</a:t>
            </a:r>
          </a:p>
        </p:txBody>
      </p:sp>
    </p:spTree>
  </p:cSld>
  <p:clrMapOvr>
    <a:masterClrMapping/>
  </p:clrMapOvr>
  <p:transition>
    <p:pull dir="r"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2074</Words>
  <Application>Microsoft Office PowerPoint</Application>
  <PresentationFormat>Apresentação na tela (4:3)</PresentationFormat>
  <Paragraphs>287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Calibri</vt:lpstr>
      <vt:lpstr>Arial</vt:lpstr>
      <vt:lpstr>Times New Roman</vt:lpstr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bruno.araujo</cp:lastModifiedBy>
  <cp:revision>31</cp:revision>
  <dcterms:created xsi:type="dcterms:W3CDTF">2015-04-17T18:03:36Z</dcterms:created>
  <dcterms:modified xsi:type="dcterms:W3CDTF">2015-10-09T14:31:44Z</dcterms:modified>
</cp:coreProperties>
</file>