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32"/>
  </p:notesMasterIdLst>
  <p:sldIdLst>
    <p:sldId id="28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4" r:id="rId17"/>
    <p:sldId id="275" r:id="rId18"/>
    <p:sldId id="276" r:id="rId19"/>
    <p:sldId id="277" r:id="rId20"/>
    <p:sldId id="273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027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\Desktop\CONTROLE_CONSUMO%20CELP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esquisa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dirty="0" smtClean="0"/>
              <a:t>Maior Torcida</a:t>
            </a:r>
            <a:endParaRPr lang="pt-BR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spPr>
            <a:gradFill>
              <a:gsLst>
                <a:gs pos="0">
                  <a:srgbClr val="FF0000"/>
                </a:gs>
                <a:gs pos="53000">
                  <a:schemeClr val="bg1"/>
                </a:gs>
                <a:gs pos="15000">
                  <a:schemeClr val="bg1"/>
                </a:gs>
                <a:gs pos="27000">
                  <a:schemeClr val="bg1"/>
                </a:gs>
                <a:gs pos="41000">
                  <a:schemeClr val="tx1"/>
                </a:gs>
                <a:gs pos="66000">
                  <a:schemeClr val="bg1"/>
                </a:gs>
                <a:gs pos="78000">
                  <a:srgbClr val="FF0000"/>
                </a:gs>
                <a:gs pos="87000">
                  <a:schemeClr val="bg1"/>
                </a:gs>
              </a:gsLst>
              <a:lin ang="5400000" scaled="0"/>
            </a:gradFill>
            <a:ln>
              <a:solidFill>
                <a:schemeClr val="tx1"/>
              </a:solidFill>
            </a:ln>
          </c:spPr>
          <c:dPt>
            <c:idx val="0"/>
            <c:spPr>
              <a:solidFill>
                <a:schemeClr val="accent3"/>
              </a:solidFill>
              <a:ln>
                <a:solidFill>
                  <a:schemeClr val="tx1"/>
                </a:solidFill>
              </a:ln>
            </c:spPr>
          </c:dPt>
          <c:dPt>
            <c:idx val="1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c:spPr>
          </c:dPt>
          <c:dPt>
            <c:idx val="2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</c:spPr>
          </c:dPt>
          <c:dLbls>
            <c:dLbl>
              <c:idx val="0"/>
              <c:layout>
                <c:manualLayout>
                  <c:x val="3.3846784776902887E-3"/>
                  <c:y val="0.28003567913385863"/>
                </c:manualLayout>
              </c:layout>
              <c:spPr/>
              <c:txPr>
                <a:bodyPr/>
                <a:lstStyle/>
                <a:p>
                  <a:pPr>
                    <a:defRPr sz="1600"/>
                  </a:pPr>
                  <a:endParaRPr lang="pt-BR"/>
                </a:p>
              </c:txPr>
              <c:showCatName val="1"/>
            </c:dLbl>
            <c:dLbl>
              <c:idx val="1"/>
              <c:layout>
                <c:manualLayout>
                  <c:x val="-0.15813120123405092"/>
                  <c:y val="-0.17092733563016693"/>
                </c:manualLayout>
              </c:layout>
              <c:tx>
                <c:rich>
                  <a:bodyPr/>
                  <a:lstStyle/>
                  <a:p>
                    <a:pPr>
                      <a:defRPr sz="1600">
                        <a:solidFill>
                          <a:schemeClr val="tx1"/>
                        </a:solidFill>
                      </a:defRPr>
                    </a:pPr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Sport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c:rich>
              </c:tx>
              <c:spPr/>
              <c:showCatName val="1"/>
            </c:dLbl>
            <c:dLbl>
              <c:idx val="2"/>
              <c:layout>
                <c:manualLayout>
                  <c:x val="0.16451724381051691"/>
                  <c:y val="-0.16883021445275859"/>
                </c:manualLayout>
              </c:layout>
              <c:tx>
                <c:rich>
                  <a:bodyPr/>
                  <a:lstStyle/>
                  <a:p>
                    <a:pPr>
                      <a:defRPr sz="1600"/>
                    </a:pPr>
                    <a:r>
                      <a:rPr lang="en-US" sz="1600" dirty="0" smtClean="0"/>
                      <a:t>Santa</a:t>
                    </a:r>
                    <a:endParaRPr lang="en-US" sz="1600" dirty="0"/>
                  </a:p>
                </c:rich>
              </c:tx>
              <c:spPr/>
              <c:showCatName val="1"/>
            </c:dLbl>
            <c:showCatName val="1"/>
            <c:showLeaderLines val="1"/>
          </c:dLbls>
          <c:cat>
            <c:strRef>
              <c:f>Plan1!$A$2:$A$5</c:f>
              <c:strCache>
                <c:ptCount val="3"/>
                <c:pt idx="0">
                  <c:v>Náutico</c:v>
                </c:pt>
                <c:pt idx="1">
                  <c:v>Santa</c:v>
                </c:pt>
                <c:pt idx="2">
                  <c:v>Sport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</c:ser>
        <c:dLbls>
          <c:showCatName val="1"/>
        </c:dLbls>
        <c:firstSliceAng val="270"/>
      </c:pieChart>
    </c:plotArea>
    <c:plotVisOnly val="1"/>
    <c:dispBlanksAs val="zero"/>
  </c:chart>
  <c:txPr>
    <a:bodyPr/>
    <a:lstStyle/>
    <a:p>
      <a:pPr>
        <a:defRPr sz="1800"/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pt-BR" dirty="0" smtClean="0"/>
              <a:t>Maior Torcida</a:t>
            </a:r>
            <a:endParaRPr lang="pt-BR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Plan1!$B$1</c:f>
              <c:strCache>
                <c:ptCount val="1"/>
                <c:pt idx="0">
                  <c:v>Santa Cruz</c:v>
                </c:pt>
              </c:strCache>
            </c:strRef>
          </c:tx>
          <c:spPr>
            <a:solidFill>
              <a:srgbClr val="C00000"/>
            </a:solidFill>
          </c:spPr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Sport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Náutico</c:v>
                </c:pt>
              </c:strCache>
            </c:strRef>
          </c:tx>
          <c:cat>
            <c:numRef>
              <c:f>Plan1!$A$2</c:f>
              <c:numCache>
                <c:formatCode>General</c:formatCode>
                <c:ptCount val="1"/>
              </c:numCache>
            </c:numRef>
          </c:cat>
          <c:val>
            <c:numRef>
              <c:f>Plan1!$D$2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Val val="1"/>
        </c:dLbls>
        <c:gapWidth val="75"/>
        <c:axId val="88153088"/>
        <c:axId val="88249088"/>
      </c:barChart>
      <c:catAx>
        <c:axId val="88153088"/>
        <c:scaling>
          <c:orientation val="minMax"/>
        </c:scaling>
        <c:axPos val="b"/>
        <c:numFmt formatCode="General" sourceLinked="1"/>
        <c:majorTickMark val="none"/>
        <c:tickLblPos val="nextTo"/>
        <c:crossAx val="88249088"/>
        <c:crosses val="autoZero"/>
        <c:auto val="1"/>
        <c:lblAlgn val="ctr"/>
        <c:lblOffset val="100"/>
      </c:catAx>
      <c:valAx>
        <c:axId val="88249088"/>
        <c:scaling>
          <c:orientation val="minMax"/>
        </c:scaling>
        <c:axPos val="l"/>
        <c:numFmt formatCode="General" sourceLinked="1"/>
        <c:majorTickMark val="none"/>
        <c:tickLblPos val="nextTo"/>
        <c:crossAx val="8815308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/>
    </c:legend>
    <c:plotVisOnly val="1"/>
    <c:dispBlanksAs val="gap"/>
  </c:chart>
  <c:txPr>
    <a:bodyPr/>
    <a:lstStyle/>
    <a:p>
      <a:pPr>
        <a:defRPr sz="1800"/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Plan1!$A$2</c:f>
              <c:strCache>
                <c:ptCount val="1"/>
                <c:pt idx="0">
                  <c:v>Santa Cruz</c:v>
                </c:pt>
              </c:strCache>
            </c:strRef>
          </c:tx>
          <c:cat>
            <c:strRef>
              <c:f>Plan1!$B$1:$D$1</c:f>
              <c:strCache>
                <c:ptCount val="3"/>
                <c:pt idx="0">
                  <c:v>MENINO</c:v>
                </c:pt>
                <c:pt idx="1">
                  <c:v>MENINA</c:v>
                </c:pt>
                <c:pt idx="2">
                  <c:v>TOTAL</c:v>
                </c:pt>
              </c:strCache>
            </c:strRef>
          </c:cat>
          <c:val>
            <c:numRef>
              <c:f>Plan1!$B$2:$D$2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</c:ser>
        <c:ser>
          <c:idx val="1"/>
          <c:order val="1"/>
          <c:tx>
            <c:strRef>
              <c:f>Plan1!$A$3</c:f>
              <c:strCache>
                <c:ptCount val="1"/>
                <c:pt idx="0">
                  <c:v>Náutico</c:v>
                </c:pt>
              </c:strCache>
            </c:strRef>
          </c:tx>
          <c:cat>
            <c:strRef>
              <c:f>Plan1!$B$1:$D$1</c:f>
              <c:strCache>
                <c:ptCount val="3"/>
                <c:pt idx="0">
                  <c:v>MENINO</c:v>
                </c:pt>
                <c:pt idx="1">
                  <c:v>MENINA</c:v>
                </c:pt>
                <c:pt idx="2">
                  <c:v>TOTAL</c:v>
                </c:pt>
              </c:strCache>
            </c:strRef>
          </c:cat>
          <c:val>
            <c:numRef>
              <c:f>Plan1!$B$3:$D$3</c:f>
              <c:numCache>
                <c:formatCode>General</c:formatCode>
                <c:ptCount val="3"/>
                <c:pt idx="0">
                  <c:v>6</c:v>
                </c:pt>
                <c:pt idx="1">
                  <c:v>1</c:v>
                </c:pt>
                <c:pt idx="2">
                  <c:v>7</c:v>
                </c:pt>
              </c:numCache>
            </c:numRef>
          </c:val>
        </c:ser>
        <c:ser>
          <c:idx val="2"/>
          <c:order val="2"/>
          <c:tx>
            <c:strRef>
              <c:f>Plan1!$A$4</c:f>
              <c:strCache>
                <c:ptCount val="1"/>
                <c:pt idx="0">
                  <c:v>Sport</c:v>
                </c:pt>
              </c:strCache>
            </c:strRef>
          </c:tx>
          <c:cat>
            <c:strRef>
              <c:f>Plan1!$B$1:$D$1</c:f>
              <c:strCache>
                <c:ptCount val="3"/>
                <c:pt idx="0">
                  <c:v>MENINO</c:v>
                </c:pt>
                <c:pt idx="1">
                  <c:v>MENINA</c:v>
                </c:pt>
                <c:pt idx="2">
                  <c:v>TOTAL</c:v>
                </c:pt>
              </c:strCache>
            </c:strRef>
          </c:cat>
          <c:val>
            <c:numRef>
              <c:f>Plan1!$B$4:$D$4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</c:ser>
        <c:shape val="box"/>
        <c:axId val="60125952"/>
        <c:axId val="60127488"/>
        <c:axId val="0"/>
      </c:bar3DChart>
      <c:catAx>
        <c:axId val="60125952"/>
        <c:scaling>
          <c:orientation val="minMax"/>
        </c:scaling>
        <c:axPos val="b"/>
        <c:tickLblPos val="nextTo"/>
        <c:crossAx val="60127488"/>
        <c:crosses val="autoZero"/>
        <c:auto val="1"/>
        <c:lblAlgn val="ctr"/>
        <c:lblOffset val="100"/>
      </c:catAx>
      <c:valAx>
        <c:axId val="60127488"/>
        <c:scaling>
          <c:orientation val="minMax"/>
        </c:scaling>
        <c:axPos val="l"/>
        <c:majorGridlines/>
        <c:numFmt formatCode="General" sourceLinked="1"/>
        <c:tickLblPos val="nextTo"/>
        <c:crossAx val="60125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577657503867199"/>
          <c:y val="0.42026128616013825"/>
          <c:w val="0.13404827348243412"/>
          <c:h val="0.15664199063263251"/>
        </c:manualLayout>
      </c:layout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dirty="0"/>
              <a:t>Maior Torcida </a:t>
            </a:r>
            <a:r>
              <a:rPr lang="pt-BR" dirty="0" smtClean="0"/>
              <a:t>no </a:t>
            </a:r>
            <a:r>
              <a:rPr lang="pt-BR" dirty="0"/>
              <a:t>6º Ano</a:t>
            </a:r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Plan1!$A$2</c:f>
              <c:strCache>
                <c:ptCount val="1"/>
                <c:pt idx="0">
                  <c:v>Santa Cruz</c:v>
                </c:pt>
              </c:strCache>
            </c:strRef>
          </c:tx>
          <c:dLbls>
            <c:txPr>
              <a:bodyPr/>
              <a:lstStyle/>
              <a:p>
                <a:pPr>
                  <a:defRPr sz="1600" b="1"/>
                </a:pPr>
                <a:endParaRPr lang="pt-BR"/>
              </a:p>
            </c:txPr>
            <c:showVal val="1"/>
          </c:dLbls>
          <c:cat>
            <c:strRef>
              <c:f>Plan1!$B$1:$D$1</c:f>
              <c:strCache>
                <c:ptCount val="3"/>
                <c:pt idx="0">
                  <c:v>MENINO</c:v>
                </c:pt>
                <c:pt idx="1">
                  <c:v>MENINA</c:v>
                </c:pt>
                <c:pt idx="2">
                  <c:v>TOTAL</c:v>
                </c:pt>
              </c:strCache>
            </c:strRef>
          </c:cat>
          <c:val>
            <c:numRef>
              <c:f>Plan1!$B$2:$D$2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</c:ser>
        <c:ser>
          <c:idx val="1"/>
          <c:order val="1"/>
          <c:tx>
            <c:strRef>
              <c:f>Plan1!$A$3</c:f>
              <c:strCache>
                <c:ptCount val="1"/>
                <c:pt idx="0">
                  <c:v>Náutico</c:v>
                </c:pt>
              </c:strCache>
            </c:strRef>
          </c:tx>
          <c:dLbls>
            <c:txPr>
              <a:bodyPr/>
              <a:lstStyle/>
              <a:p>
                <a:pPr>
                  <a:defRPr sz="1600" b="1"/>
                </a:pPr>
                <a:endParaRPr lang="pt-BR"/>
              </a:p>
            </c:txPr>
            <c:showVal val="1"/>
          </c:dLbls>
          <c:cat>
            <c:strRef>
              <c:f>Plan1!$B$1:$D$1</c:f>
              <c:strCache>
                <c:ptCount val="3"/>
                <c:pt idx="0">
                  <c:v>MENINO</c:v>
                </c:pt>
                <c:pt idx="1">
                  <c:v>MENINA</c:v>
                </c:pt>
                <c:pt idx="2">
                  <c:v>TOTAL</c:v>
                </c:pt>
              </c:strCache>
            </c:strRef>
          </c:cat>
          <c:val>
            <c:numRef>
              <c:f>Plan1!$B$3:$D$3</c:f>
              <c:numCache>
                <c:formatCode>General</c:formatCode>
                <c:ptCount val="3"/>
                <c:pt idx="0">
                  <c:v>6</c:v>
                </c:pt>
                <c:pt idx="1">
                  <c:v>1</c:v>
                </c:pt>
                <c:pt idx="2">
                  <c:v>7</c:v>
                </c:pt>
              </c:numCache>
            </c:numRef>
          </c:val>
        </c:ser>
        <c:ser>
          <c:idx val="2"/>
          <c:order val="2"/>
          <c:tx>
            <c:strRef>
              <c:f>Plan1!$A$4</c:f>
              <c:strCache>
                <c:ptCount val="1"/>
                <c:pt idx="0">
                  <c:v>Sport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600" b="1" dirty="0"/>
                      <a:t>3</a:t>
                    </a:r>
                    <a:endParaRPr lang="en-US" b="1" dirty="0"/>
                  </a:p>
                </c:rich>
              </c:tx>
              <c:showVal val="1"/>
            </c:dLbl>
            <c:txPr>
              <a:bodyPr/>
              <a:lstStyle/>
              <a:p>
                <a:pPr>
                  <a:defRPr sz="1600" b="1"/>
                </a:pPr>
                <a:endParaRPr lang="pt-BR"/>
              </a:p>
            </c:txPr>
            <c:showVal val="1"/>
          </c:dLbls>
          <c:cat>
            <c:strRef>
              <c:f>Plan1!$B$1:$D$1</c:f>
              <c:strCache>
                <c:ptCount val="3"/>
                <c:pt idx="0">
                  <c:v>MENINO</c:v>
                </c:pt>
                <c:pt idx="1">
                  <c:v>MENINA</c:v>
                </c:pt>
                <c:pt idx="2">
                  <c:v>TOTAL</c:v>
                </c:pt>
              </c:strCache>
            </c:strRef>
          </c:cat>
          <c:val>
            <c:numRef>
              <c:f>Plan1!$B$4:$D$4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</c:ser>
        <c:dLbls>
          <c:showVal val="1"/>
        </c:dLbls>
        <c:shape val="box"/>
        <c:axId val="61326464"/>
        <c:axId val="61328000"/>
        <c:axId val="0"/>
      </c:bar3DChart>
      <c:catAx>
        <c:axId val="61326464"/>
        <c:scaling>
          <c:orientation val="minMax"/>
        </c:scaling>
        <c:axPos val="b"/>
        <c:majorTickMark val="none"/>
        <c:tickLblPos val="nextTo"/>
        <c:crossAx val="61328000"/>
        <c:crosses val="autoZero"/>
        <c:auto val="1"/>
        <c:lblAlgn val="ctr"/>
        <c:lblOffset val="100"/>
      </c:catAx>
      <c:valAx>
        <c:axId val="61328000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61326464"/>
        <c:crosses val="autoZero"/>
        <c:crossBetween val="between"/>
      </c:valAx>
    </c:plotArea>
    <c:legend>
      <c:legendPos val="t"/>
      <c:layout/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Tenho medo de...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Plan2!$B$1</c:f>
              <c:strCache>
                <c:ptCount val="1"/>
                <c:pt idx="0">
                  <c:v>Número de estudantes 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 sz="2000" b="1"/>
                </a:pPr>
                <a:endParaRPr lang="pt-BR"/>
              </a:p>
            </c:txPr>
            <c:showPercent val="1"/>
            <c:showLeaderLines val="1"/>
          </c:dLbls>
          <c:cat>
            <c:strRef>
              <c:f>Plan2!$A$2:$A$5</c:f>
              <c:strCache>
                <c:ptCount val="4"/>
                <c:pt idx="0">
                  <c:v>Rato </c:v>
                </c:pt>
                <c:pt idx="1">
                  <c:v>Cobra </c:v>
                </c:pt>
                <c:pt idx="2">
                  <c:v>Trovão </c:v>
                </c:pt>
                <c:pt idx="3">
                  <c:v>Sapo </c:v>
                </c:pt>
              </c:strCache>
            </c:strRef>
          </c:cat>
          <c:val>
            <c:numRef>
              <c:f>Plan2!$B$2:$B$5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  <c:txPr>
        <a:bodyPr/>
        <a:lstStyle/>
        <a:p>
          <a:pPr>
            <a:defRPr sz="1600"/>
          </a:pPr>
          <a:endParaRPr lang="pt-BR"/>
        </a:p>
      </c:txPr>
    </c:legend>
    <c:plotVisOnly val="1"/>
    <c:dispBlanksAs val="zero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lineChart>
        <c:grouping val="standard"/>
        <c:ser>
          <c:idx val="0"/>
          <c:order val="0"/>
          <c:tx>
            <c:strRef>
              <c:f>Plan2!$I$5</c:f>
              <c:strCache>
                <c:ptCount val="1"/>
                <c:pt idx="0">
                  <c:v>Consumo do Dia</c:v>
                </c:pt>
              </c:strCache>
            </c:strRef>
          </c:tx>
          <c:cat>
            <c:numRef>
              <c:f>Plan2!$J$4:$R$4</c:f>
              <c:numCache>
                <c:formatCode>dd/mmm</c:formatCode>
                <c:ptCount val="9"/>
                <c:pt idx="0">
                  <c:v>41000</c:v>
                </c:pt>
                <c:pt idx="1">
                  <c:v>41001</c:v>
                </c:pt>
                <c:pt idx="2">
                  <c:v>41002</c:v>
                </c:pt>
                <c:pt idx="3">
                  <c:v>41003</c:v>
                </c:pt>
                <c:pt idx="4">
                  <c:v>41004</c:v>
                </c:pt>
                <c:pt idx="5">
                  <c:v>41005</c:v>
                </c:pt>
                <c:pt idx="6">
                  <c:v>41006</c:v>
                </c:pt>
                <c:pt idx="7">
                  <c:v>41007</c:v>
                </c:pt>
                <c:pt idx="8">
                  <c:v>41008</c:v>
                </c:pt>
              </c:numCache>
            </c:numRef>
          </c:cat>
          <c:val>
            <c:numRef>
              <c:f>Plan2!$J$5:$R$5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4</c:v>
                </c:pt>
              </c:numCache>
            </c:numRef>
          </c:val>
        </c:ser>
        <c:ser>
          <c:idx val="1"/>
          <c:order val="1"/>
          <c:tx>
            <c:strRef>
              <c:f>Plan2!$I$6</c:f>
              <c:strCache>
                <c:ptCount val="1"/>
                <c:pt idx="0">
                  <c:v>Consumo da Noite</c:v>
                </c:pt>
              </c:strCache>
            </c:strRef>
          </c:tx>
          <c:cat>
            <c:numRef>
              <c:f>Plan2!$J$4:$R$4</c:f>
              <c:numCache>
                <c:formatCode>dd/mmm</c:formatCode>
                <c:ptCount val="9"/>
                <c:pt idx="0">
                  <c:v>41000</c:v>
                </c:pt>
                <c:pt idx="1">
                  <c:v>41001</c:v>
                </c:pt>
                <c:pt idx="2">
                  <c:v>41002</c:v>
                </c:pt>
                <c:pt idx="3">
                  <c:v>41003</c:v>
                </c:pt>
                <c:pt idx="4">
                  <c:v>41004</c:v>
                </c:pt>
                <c:pt idx="5">
                  <c:v>41005</c:v>
                </c:pt>
                <c:pt idx="6">
                  <c:v>41006</c:v>
                </c:pt>
                <c:pt idx="7">
                  <c:v>41007</c:v>
                </c:pt>
                <c:pt idx="8">
                  <c:v>41008</c:v>
                </c:pt>
              </c:numCache>
            </c:numRef>
          </c:cat>
          <c:val>
            <c:numRef>
              <c:f>Plan2!$J$6:$R$6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</c:numCache>
            </c:numRef>
          </c:val>
        </c:ser>
        <c:marker val="1"/>
        <c:axId val="59125120"/>
        <c:axId val="59131008"/>
      </c:lineChart>
      <c:dateAx>
        <c:axId val="59125120"/>
        <c:scaling>
          <c:orientation val="minMax"/>
        </c:scaling>
        <c:axPos val="b"/>
        <c:numFmt formatCode="dd/mmm" sourceLinked="1"/>
        <c:tickLblPos val="nextTo"/>
        <c:crossAx val="59131008"/>
        <c:crosses val="autoZero"/>
        <c:auto val="1"/>
        <c:lblOffset val="100"/>
        <c:baseTimeUnit val="days"/>
      </c:dateAx>
      <c:valAx>
        <c:axId val="59131008"/>
        <c:scaling>
          <c:orientation val="minMax"/>
        </c:scaling>
        <c:axPos val="l"/>
        <c:majorGridlines/>
        <c:numFmt formatCode="General" sourceLinked="1"/>
        <c:tickLblPos val="nextTo"/>
        <c:crossAx val="5912512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dirty="0"/>
              <a:t>Governo</a:t>
            </a:r>
            <a:r>
              <a:rPr lang="pt-BR" baseline="0" dirty="0"/>
              <a:t> de Pernambuco - Eleições </a:t>
            </a:r>
            <a:r>
              <a:rPr lang="pt-BR" baseline="0" dirty="0" smtClean="0"/>
              <a:t>2006/2º Turno</a:t>
            </a:r>
            <a:endParaRPr lang="pt-BR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Plan1!$A$11</c:f>
              <c:strCache>
                <c:ptCount val="1"/>
                <c:pt idx="0">
                  <c:v>PSB</c:v>
                </c:pt>
              </c:strCache>
            </c:strRef>
          </c:tx>
          <c:cat>
            <c:numRef>
              <c:f>Plan1!$B$10:$G$10</c:f>
              <c:numCache>
                <c:formatCode>dd/mmm</c:formatCode>
                <c:ptCount val="6"/>
                <c:pt idx="0">
                  <c:v>41137</c:v>
                </c:pt>
                <c:pt idx="1">
                  <c:v>41151</c:v>
                </c:pt>
                <c:pt idx="2">
                  <c:v>41158</c:v>
                </c:pt>
                <c:pt idx="3">
                  <c:v>41192</c:v>
                </c:pt>
                <c:pt idx="4">
                  <c:v>41197</c:v>
                </c:pt>
                <c:pt idx="5">
                  <c:v>41205</c:v>
                </c:pt>
              </c:numCache>
            </c:numRef>
          </c:cat>
          <c:val>
            <c:numRef>
              <c:f>Plan1!$B$11:$G$11</c:f>
              <c:numCache>
                <c:formatCode>General</c:formatCode>
                <c:ptCount val="6"/>
                <c:pt idx="0">
                  <c:v>34</c:v>
                </c:pt>
                <c:pt idx="1">
                  <c:v>36</c:v>
                </c:pt>
                <c:pt idx="2">
                  <c:v>38</c:v>
                </c:pt>
                <c:pt idx="3">
                  <c:v>56</c:v>
                </c:pt>
                <c:pt idx="4">
                  <c:v>58</c:v>
                </c:pt>
                <c:pt idx="5">
                  <c:v>60</c:v>
                </c:pt>
              </c:numCache>
            </c:numRef>
          </c:val>
        </c:ser>
        <c:ser>
          <c:idx val="1"/>
          <c:order val="1"/>
          <c:tx>
            <c:strRef>
              <c:f>Plan1!$A$12</c:f>
              <c:strCache>
                <c:ptCount val="1"/>
                <c:pt idx="0">
                  <c:v>PFL</c:v>
                </c:pt>
              </c:strCache>
            </c:strRef>
          </c:tx>
          <c:cat>
            <c:numRef>
              <c:f>Plan1!$B$10:$G$10</c:f>
              <c:numCache>
                <c:formatCode>dd/mmm</c:formatCode>
                <c:ptCount val="6"/>
                <c:pt idx="0">
                  <c:v>41137</c:v>
                </c:pt>
                <c:pt idx="1">
                  <c:v>41151</c:v>
                </c:pt>
                <c:pt idx="2">
                  <c:v>41158</c:v>
                </c:pt>
                <c:pt idx="3">
                  <c:v>41192</c:v>
                </c:pt>
                <c:pt idx="4">
                  <c:v>41197</c:v>
                </c:pt>
                <c:pt idx="5">
                  <c:v>41205</c:v>
                </c:pt>
              </c:numCache>
            </c:numRef>
          </c:cat>
          <c:val>
            <c:numRef>
              <c:f>Plan1!$B$12:$G$12</c:f>
              <c:numCache>
                <c:formatCode>General</c:formatCode>
                <c:ptCount val="6"/>
                <c:pt idx="0">
                  <c:v>49</c:v>
                </c:pt>
                <c:pt idx="1">
                  <c:v>51</c:v>
                </c:pt>
                <c:pt idx="2">
                  <c:v>49</c:v>
                </c:pt>
                <c:pt idx="3">
                  <c:v>36</c:v>
                </c:pt>
                <c:pt idx="4">
                  <c:v>33</c:v>
                </c:pt>
                <c:pt idx="5">
                  <c:v>33</c:v>
                </c:pt>
              </c:numCache>
            </c:numRef>
          </c:val>
        </c:ser>
        <c:ser>
          <c:idx val="2"/>
          <c:order val="2"/>
          <c:tx>
            <c:strRef>
              <c:f>Plan1!$A$13</c:f>
              <c:strCache>
                <c:ptCount val="1"/>
                <c:pt idx="0">
                  <c:v>Indecisos, Brancos e Nulos</c:v>
                </c:pt>
              </c:strCache>
            </c:strRef>
          </c:tx>
          <c:cat>
            <c:numRef>
              <c:f>Plan1!$B$10:$G$10</c:f>
              <c:numCache>
                <c:formatCode>dd/mmm</c:formatCode>
                <c:ptCount val="6"/>
                <c:pt idx="0">
                  <c:v>41137</c:v>
                </c:pt>
                <c:pt idx="1">
                  <c:v>41151</c:v>
                </c:pt>
                <c:pt idx="2">
                  <c:v>41158</c:v>
                </c:pt>
                <c:pt idx="3">
                  <c:v>41192</c:v>
                </c:pt>
                <c:pt idx="4">
                  <c:v>41197</c:v>
                </c:pt>
                <c:pt idx="5">
                  <c:v>41205</c:v>
                </c:pt>
              </c:numCache>
            </c:numRef>
          </c:cat>
          <c:val>
            <c:numRef>
              <c:f>Plan1!$B$13:$G$13</c:f>
              <c:numCache>
                <c:formatCode>General</c:formatCode>
                <c:ptCount val="6"/>
                <c:pt idx="0">
                  <c:v>18</c:v>
                </c:pt>
                <c:pt idx="1">
                  <c:v>13</c:v>
                </c:pt>
                <c:pt idx="2">
                  <c:v>13</c:v>
                </c:pt>
                <c:pt idx="3">
                  <c:v>8</c:v>
                </c:pt>
                <c:pt idx="4">
                  <c:v>9</c:v>
                </c:pt>
                <c:pt idx="5">
                  <c:v>7</c:v>
                </c:pt>
              </c:numCache>
            </c:numRef>
          </c:val>
        </c:ser>
        <c:dLbls>
          <c:showVal val="1"/>
        </c:dLbls>
        <c:marker val="1"/>
        <c:axId val="59018624"/>
        <c:axId val="59036800"/>
      </c:lineChart>
      <c:dateAx>
        <c:axId val="59018624"/>
        <c:scaling>
          <c:orientation val="minMax"/>
        </c:scaling>
        <c:axPos val="b"/>
        <c:numFmt formatCode="dd/mmm" sourceLinked="1"/>
        <c:majorTickMark val="none"/>
        <c:tickLblPos val="nextTo"/>
        <c:crossAx val="59036800"/>
        <c:crosses val="autoZero"/>
        <c:auto val="1"/>
        <c:lblOffset val="100"/>
        <c:baseTimeUnit val="days"/>
      </c:dateAx>
      <c:valAx>
        <c:axId val="59036800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59018624"/>
        <c:crosses val="autoZero"/>
        <c:crossBetween val="between"/>
      </c:valAx>
    </c:plotArea>
    <c:legend>
      <c:legendPos val="t"/>
      <c:layout/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B761F2-DD5F-421C-B8BB-5CE829E7C6CA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CE0D90A-042C-44C6-9DED-BB2AABE6E2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6522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045A-E260-418C-81AC-01966854DDD4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0B062-0343-4E8C-952C-E821AFB026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04BEC-833C-493D-8B97-070E6AFC49A8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551C9-0467-4D35-841B-987DB3F380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DB394-427D-4F65-B328-F3F92E8569F7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D216C-CC63-4D48-AE8A-FFFF44B74E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5B11D-4093-4FFC-B6CF-0288BF78E769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775B5-74A0-449D-A15F-EE5A0ECE79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A58E7-2C98-4A78-AF8E-7DB827A695A2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85C20-76D3-4731-978C-9CD9B75C85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86D5D-63C5-45F1-922B-1F07B2509560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E158F-3E2E-4D21-B3E5-49911FE9F0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1DFA7-0759-48A7-A3BC-4479DB65FD6E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B6133-0E7C-4C4F-BA2B-BF41EF58C3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6733D-FA79-4AEC-8BB4-A16A41E53AB9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57079-0A94-4D9C-8E32-3BEEDCA50F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82B72-E7A0-4D9D-8F27-DB1D3308B999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62302-A06D-409C-AD9C-23D6F705BE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8D015-5582-4321-88AD-4BEFA5DC3CDD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BC12B-82DD-404E-8B9D-682987AC2E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0039F-639F-455D-BFB4-AB31E076AAEA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EE2D0-9E22-44C7-A7C8-3DD0C21460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0AD1F-316B-4CBA-A707-6972A63A815F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F693D-0F8D-4C27-80F5-91EB7B3FAB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63F55-6524-4C85-8CC5-5362687F0A1F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5CA96-D84B-4A92-AA57-2E408EE74C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8B49A-8084-48C8-93C0-E0AE071AC66E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6418A-1071-4AA5-A3DA-964F79E91E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1B464-6D00-4CFF-8ACE-0A4D9F727366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98E11-268A-4090-BC40-7AD0E2A299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9082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94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946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4614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088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3185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8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0BA81-C791-45CC-BFAD-95EF5963E86F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EB2C9-3048-43CF-A56B-6C0810D207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86348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213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2903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161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EDAE0-0644-4778-8F6E-EBE9A7D70EBF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EFE16-A9F4-4721-BE9F-39C5A47B5A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E09B7-7A50-49A3-9BFB-5D18137B1602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E8E5F-88FC-488C-AFBD-F5DB555161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602B4-7163-4160-9B23-F9ECA63D527F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91758-05A4-4FB0-91B5-8FD6250E65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C1820-6E9E-4DF2-B390-824A5842CA52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BB703-E00A-44BE-8F26-E7A294B70E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CFEEF-87D6-4D51-9422-DD1D0E9BE17E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AC273-46E1-481F-A800-85BA645B7F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A5372-237D-434B-8B0C-2559EDA89F83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2E1B2-B325-4C13-9DEA-4C17E59EDA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A44BD13-945E-42F9-8AA1-7673FDD9ECE9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23745-5449-4D91-BD58-5FB7D6FAE8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AF78B2-B60A-4668-B890-E74B9EFD60D3}" type="datetimeFigureOut">
              <a:rPr lang="pt-BR"/>
              <a:pPr>
                <a:defRPr/>
              </a:pPr>
              <a:t>12/11/2012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9C4CA6-1E95-4D93-A82F-B3B3D21238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12/11/2012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258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exGAIE5sn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exGAIE5sn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xexGAIE5sn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kCUd4GJawQ" TargetMode="External"/><Relationship Id="rId2" Type="http://schemas.openxmlformats.org/officeDocument/2006/relationships/hyperlink" Target="http://www.youtube.com/watch?v=c7W9cwGUkt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rB7OHFYl1nk&amp;feature=relate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://www.duplipensar.net/dossies/eleicoes-2006/eleicao-para-governador-de-pernambuco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350583"/>
            <a:ext cx="914399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Ensino Fundamental, 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6º Ano</a:t>
            </a:r>
            <a:endParaRPr lang="pt-BR" sz="2000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Interpretando gráficos e tabelas – </a:t>
            </a:r>
            <a:endParaRPr lang="pt-BR" sz="24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em 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situações do cotidiano</a:t>
            </a:r>
          </a:p>
        </p:txBody>
      </p:sp>
    </p:spTree>
    <p:extLst>
      <p:ext uri="{BB962C8B-B14F-4D97-AF65-F5344CB8AC3E}">
        <p14:creationId xmlns="" xmlns:p14="http://schemas.microsoft.com/office/powerpoint/2010/main" val="6414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339752" y="1628800"/>
            <a:ext cx="4392488" cy="24929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600" dirty="0" smtClean="0">
                <a:solidFill>
                  <a:srgbClr val="002060"/>
                </a:solidFill>
                <a:latin typeface="+mn-lt"/>
              </a:rPr>
              <a:t>Na barra de ferramentas, na parte superior do software, devemos selecionar </a:t>
            </a:r>
            <a:r>
              <a:rPr lang="pt-BR" sz="2600" b="1" dirty="0" smtClean="0">
                <a:solidFill>
                  <a:srgbClr val="002060"/>
                </a:solidFill>
                <a:latin typeface="+mn-lt"/>
              </a:rPr>
              <a:t>INSERIR</a:t>
            </a:r>
            <a:r>
              <a:rPr lang="pt-BR" sz="2600" dirty="0" smtClean="0">
                <a:solidFill>
                  <a:srgbClr val="002060"/>
                </a:solidFill>
                <a:latin typeface="+mn-lt"/>
              </a:rPr>
              <a:t>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600" dirty="0" smtClean="0">
                <a:solidFill>
                  <a:srgbClr val="002060"/>
                </a:solidFill>
                <a:latin typeface="+mn-lt"/>
              </a:rPr>
              <a:t>Em seguida, selecionamos o </a:t>
            </a:r>
            <a:r>
              <a:rPr lang="pt-BR" sz="2600" b="1" dirty="0" smtClean="0">
                <a:solidFill>
                  <a:srgbClr val="002060"/>
                </a:solidFill>
                <a:latin typeface="+mn-lt"/>
              </a:rPr>
              <a:t>TIPO DE GRÁFICO </a:t>
            </a:r>
            <a:r>
              <a:rPr lang="pt-BR" sz="2600" dirty="0" smtClean="0">
                <a:solidFill>
                  <a:srgbClr val="002060"/>
                </a:solidFill>
                <a:latin typeface="+mn-lt"/>
              </a:rPr>
              <a:t>que queremos.</a:t>
            </a:r>
            <a:endParaRPr lang="pt-BR" sz="26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547664" y="5085184"/>
            <a:ext cx="637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Aprenda a criar gráficos no </a:t>
            </a:r>
            <a:r>
              <a:rPr lang="pt-BR" sz="2000" dirty="0" err="1" smtClean="0"/>
              <a:t>excel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Vídeo: </a:t>
            </a:r>
            <a:r>
              <a:rPr lang="pt-BR" sz="2000" dirty="0">
                <a:hlinkClick r:id="rId2"/>
              </a:rPr>
              <a:t>http://www.youtube.com/watch?v=xexGAIE5snI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</p:spPr>
        <p:txBody>
          <a:bodyPr/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Gráfico construído pelo Excel 2007</a:t>
            </a:r>
            <a:endParaRPr lang="pt-BR" sz="4000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539553" y="1829940"/>
          <a:ext cx="7488832" cy="447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07504" y="1412776"/>
            <a:ext cx="396044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latin typeface="+mn-lt"/>
              </a:rPr>
              <a:t>Dessa forma, o programa fornecerá:</a:t>
            </a:r>
            <a:endParaRPr lang="pt-BR" sz="2000" dirty="0">
              <a:latin typeface="+mn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164289" y="3068960"/>
            <a:ext cx="12961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n-lt"/>
              </a:rPr>
              <a:t>Legendas:</a:t>
            </a:r>
            <a:endParaRPr lang="pt-BR" dirty="0">
              <a:latin typeface="+mn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483769" y="6372036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n-lt"/>
              </a:rPr>
              <a:t>Entrevistados</a:t>
            </a:r>
            <a:endParaRPr lang="pt-BR" dirty="0">
              <a:latin typeface="+mn-lt"/>
            </a:endParaRPr>
          </a:p>
        </p:txBody>
      </p:sp>
      <p:sp>
        <p:nvSpPr>
          <p:cNvPr id="11" name="CaixaDeTexto 10"/>
          <p:cNvSpPr txBox="1"/>
          <p:nvPr/>
        </p:nvSpPr>
        <p:spPr>
          <a:xfrm rot="16200000">
            <a:off x="-967969" y="4000418"/>
            <a:ext cx="26642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n-lt"/>
              </a:rPr>
              <a:t>Número de estudantes</a:t>
            </a:r>
            <a:endParaRPr lang="pt-BR" dirty="0">
              <a:latin typeface="+mn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36296" y="5099700"/>
            <a:ext cx="1800200" cy="15696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+mn-lt"/>
              </a:rPr>
              <a:t>Mas o gráfico está sem o TÍTULO</a:t>
            </a:r>
            <a:endParaRPr lang="pt-BR" sz="2400" b="1" dirty="0">
              <a:latin typeface="+mn-lt"/>
            </a:endParaRPr>
          </a:p>
        </p:txBody>
      </p:sp>
      <p:sp>
        <p:nvSpPr>
          <p:cNvPr id="1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1850"/>
            <a:ext cx="8229600" cy="652934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Todo gráfico deve ter um TÍTULO!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55776" y="1916832"/>
            <a:ext cx="3960440" cy="2123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200" dirty="0" smtClean="0">
                <a:latin typeface="+mn-lt"/>
              </a:rPr>
              <a:t>Para escrever o título, devemos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200" dirty="0" smtClean="0">
                <a:latin typeface="+mn-lt"/>
              </a:rPr>
              <a:t>Clicar sobre o gráfico;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200" dirty="0" smtClean="0">
                <a:latin typeface="+mn-lt"/>
              </a:rPr>
              <a:t>Aparecerá, na parte superior, a opção </a:t>
            </a:r>
            <a:r>
              <a:rPr lang="pt-BR" sz="2200" b="1" dirty="0" smtClean="0">
                <a:latin typeface="+mn-lt"/>
              </a:rPr>
              <a:t>LAYOUT DE GRÁFICO</a:t>
            </a:r>
            <a:r>
              <a:rPr lang="pt-BR" sz="2200" dirty="0" smtClean="0">
                <a:latin typeface="+mn-lt"/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200" dirty="0" smtClean="0">
                <a:latin typeface="+mn-lt"/>
              </a:rPr>
              <a:t>Selecionar a opção onde aparece o título do gráfico.</a:t>
            </a:r>
            <a:endParaRPr lang="pt-BR" sz="2200" dirty="0">
              <a:latin typeface="+mn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547664" y="5085184"/>
            <a:ext cx="637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Aprenda a criar gráficos no </a:t>
            </a:r>
            <a:r>
              <a:rPr lang="pt-BR" sz="2000" dirty="0" err="1" smtClean="0"/>
              <a:t>excel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Vídeo: </a:t>
            </a:r>
            <a:r>
              <a:rPr lang="pt-BR" sz="2000" dirty="0">
                <a:hlinkClick r:id="rId2"/>
              </a:rPr>
              <a:t>http://www.youtube.com/watch?v=xexGAIE5snI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/>
          <p:nvPr/>
        </p:nvGraphicFramePr>
        <p:xfrm>
          <a:off x="899592" y="1484784"/>
          <a:ext cx="7128792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467544" y="5879013"/>
            <a:ext cx="799288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Em </a:t>
            </a:r>
            <a:r>
              <a:rPr lang="pt-BR" b="1" dirty="0" smtClean="0"/>
              <a:t>LAYOUT DE GRÁFICO</a:t>
            </a:r>
            <a:r>
              <a:rPr lang="pt-BR" dirty="0" smtClean="0"/>
              <a:t>, podemos alterar a aparência do gráfico, colocando os valores absolutos relativos ao número de estudantes entrevistados.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51520" y="1772816"/>
            <a:ext cx="223224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solidFill>
                  <a:srgbClr val="C00000"/>
                </a:solidFill>
                <a:latin typeface="+mn-lt"/>
              </a:rPr>
              <a:t>Para os meninos, O Náutico é o time preferido (6 no total).</a:t>
            </a:r>
            <a:endParaRPr lang="pt-BR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131840" y="2636912"/>
            <a:ext cx="223224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solidFill>
                  <a:srgbClr val="006600"/>
                </a:solidFill>
                <a:latin typeface="+mn-lt"/>
              </a:rPr>
              <a:t>Para as meninas, O Sport foi o mais votado (3 ao todo).</a:t>
            </a:r>
            <a:endParaRPr lang="pt-BR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660232" y="1558533"/>
            <a:ext cx="244827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solidFill>
                  <a:srgbClr val="0070C0"/>
                </a:solidFill>
                <a:latin typeface="+mn-lt"/>
              </a:rPr>
              <a:t>A maioria não prefere o Santa Cruz (apenas 5 votaram no Tricolor).</a:t>
            </a:r>
            <a:endParaRPr lang="pt-BR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831850"/>
            <a:ext cx="8229600" cy="652934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Todo gráfico deve ter um TÍTULO!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6" grpId="0" build="allAtOnce" animBg="1"/>
      <p:bldP spid="7" grpId="0" build="allAtOnce" animBg="1"/>
      <p:bldP spid="8" grpId="0" build="allAtOnce" animBg="1"/>
      <p:bldP spid="9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17110"/>
            <a:ext cx="8229600" cy="940966"/>
          </a:xfrm>
        </p:spPr>
        <p:txBody>
          <a:bodyPr/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Construção de uma tabela a partir de um gráfico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pt-BR" sz="2800" dirty="0" smtClean="0">
                <a:solidFill>
                  <a:srgbClr val="0070C0"/>
                </a:solidFill>
              </a:rPr>
              <a:t>Para construir, outra pesquisa poderá ser realizada:</a:t>
            </a:r>
          </a:p>
          <a:p>
            <a:pPr algn="just"/>
            <a:r>
              <a:rPr lang="pt-BR" dirty="0" smtClean="0">
                <a:solidFill>
                  <a:srgbClr val="006600"/>
                </a:solidFill>
              </a:rPr>
              <a:t>Do que você tem mais medo?</a:t>
            </a:r>
          </a:p>
          <a:p>
            <a:pPr algn="just"/>
            <a:r>
              <a:rPr lang="pt-BR" dirty="0" smtClean="0">
                <a:solidFill>
                  <a:srgbClr val="006600"/>
                </a:solidFill>
              </a:rPr>
              <a:t>(    ) Rato</a:t>
            </a:r>
          </a:p>
          <a:p>
            <a:pPr algn="just"/>
            <a:r>
              <a:rPr lang="pt-BR" dirty="0" smtClean="0">
                <a:solidFill>
                  <a:srgbClr val="006600"/>
                </a:solidFill>
              </a:rPr>
              <a:t>(    ) Cobra</a:t>
            </a:r>
          </a:p>
          <a:p>
            <a:pPr algn="just"/>
            <a:r>
              <a:rPr lang="pt-BR" dirty="0" smtClean="0">
                <a:solidFill>
                  <a:srgbClr val="006600"/>
                </a:solidFill>
              </a:rPr>
              <a:t>(    ) Trovão</a:t>
            </a:r>
          </a:p>
          <a:p>
            <a:pPr algn="just"/>
            <a:r>
              <a:rPr lang="pt-BR" dirty="0" smtClean="0">
                <a:solidFill>
                  <a:srgbClr val="006600"/>
                </a:solidFill>
              </a:rPr>
              <a:t>(    ) Sapo</a:t>
            </a:r>
          </a:p>
          <a:p>
            <a:pPr algn="just">
              <a:buFont typeface="Wingdings" pitchFamily="2" charset="2"/>
              <a:buChar char="v"/>
            </a:pPr>
            <a:r>
              <a:rPr lang="pt-BR" sz="2800" dirty="0" smtClean="0">
                <a:solidFill>
                  <a:srgbClr val="C00000"/>
                </a:solidFill>
              </a:rPr>
              <a:t>Dessa vez, deve-se anotar os resultados diretamente num gráfico no caderno:</a:t>
            </a:r>
            <a:endParaRPr lang="pt-BR" sz="2800" dirty="0">
              <a:solidFill>
                <a:srgbClr val="C00000"/>
              </a:solidFill>
            </a:endParaRPr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</p:spPr>
        <p:txBody>
          <a:bodyPr/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Produção de um gráfico no caderno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3528" y="1844824"/>
            <a:ext cx="4176464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000" dirty="0" smtClean="0">
                <a:solidFill>
                  <a:srgbClr val="002060"/>
                </a:solidFill>
                <a:latin typeface="+mn-lt"/>
              </a:rPr>
              <a:t>O gráfico poderá ser produzido traçando-se linhas verticais transversais às linhas horizontais do caderno;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000" dirty="0" smtClean="0">
                <a:solidFill>
                  <a:srgbClr val="002060"/>
                </a:solidFill>
                <a:latin typeface="+mn-lt"/>
              </a:rPr>
              <a:t>Assim, vários quadrados deverão ser formados, semelhantemente a um papel milimetrado;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000" dirty="0" smtClean="0">
                <a:solidFill>
                  <a:srgbClr val="002060"/>
                </a:solidFill>
                <a:latin typeface="+mn-lt"/>
              </a:rPr>
              <a:t>Cada quadradinho corresponderá a um voto;</a:t>
            </a:r>
          </a:p>
          <a:p>
            <a:pPr algn="just"/>
            <a:r>
              <a:rPr lang="pt-BR" sz="2000" dirty="0" smtClean="0">
                <a:solidFill>
                  <a:srgbClr val="002060"/>
                </a:solidFill>
                <a:latin typeface="+mn-lt"/>
              </a:rPr>
              <a:t>Cada variável (rato, cobra, trovão e sapo) deverá ter uma cor diferente na legenda.</a:t>
            </a: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4788024" y="1844824"/>
            <a:ext cx="4032448" cy="4824536"/>
            <a:chOff x="4788024" y="1700808"/>
            <a:chExt cx="4032448" cy="4824536"/>
          </a:xfrm>
        </p:grpSpPr>
        <p:sp>
          <p:nvSpPr>
            <p:cNvPr id="13" name="Retângulo 12"/>
            <p:cNvSpPr/>
            <p:nvPr/>
          </p:nvSpPr>
          <p:spPr>
            <a:xfrm>
              <a:off x="4788024" y="1700808"/>
              <a:ext cx="4032448" cy="4824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5056909" y="2204864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 14"/>
            <p:cNvSpPr/>
            <p:nvPr/>
          </p:nvSpPr>
          <p:spPr>
            <a:xfrm>
              <a:off x="5056909" y="2420888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5056909" y="2639596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 16"/>
            <p:cNvSpPr/>
            <p:nvPr/>
          </p:nvSpPr>
          <p:spPr>
            <a:xfrm>
              <a:off x="5056909" y="2858304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livre 17"/>
            <p:cNvSpPr/>
            <p:nvPr/>
          </p:nvSpPr>
          <p:spPr>
            <a:xfrm>
              <a:off x="5056909" y="3074328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>
              <a:off x="5056909" y="3290352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5056909" y="3509060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Forma livre 20"/>
            <p:cNvSpPr/>
            <p:nvPr/>
          </p:nvSpPr>
          <p:spPr>
            <a:xfrm>
              <a:off x="5056909" y="3727768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5056909" y="3943792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 22"/>
            <p:cNvSpPr/>
            <p:nvPr/>
          </p:nvSpPr>
          <p:spPr>
            <a:xfrm>
              <a:off x="5056909" y="4159816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056909" y="4378524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 24"/>
            <p:cNvSpPr/>
            <p:nvPr/>
          </p:nvSpPr>
          <p:spPr>
            <a:xfrm>
              <a:off x="5056909" y="4597232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orma livre 25"/>
            <p:cNvSpPr/>
            <p:nvPr/>
          </p:nvSpPr>
          <p:spPr>
            <a:xfrm>
              <a:off x="5056909" y="4813256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orma livre 26"/>
            <p:cNvSpPr/>
            <p:nvPr/>
          </p:nvSpPr>
          <p:spPr>
            <a:xfrm>
              <a:off x="5056909" y="5029280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livre 27"/>
            <p:cNvSpPr/>
            <p:nvPr/>
          </p:nvSpPr>
          <p:spPr>
            <a:xfrm>
              <a:off x="5056909" y="5247988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 28"/>
            <p:cNvSpPr/>
            <p:nvPr/>
          </p:nvSpPr>
          <p:spPr>
            <a:xfrm>
              <a:off x="5056909" y="5466696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 29"/>
            <p:cNvSpPr/>
            <p:nvPr/>
          </p:nvSpPr>
          <p:spPr>
            <a:xfrm>
              <a:off x="5056909" y="5682720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56909" y="5901428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 31"/>
            <p:cNvSpPr/>
            <p:nvPr/>
          </p:nvSpPr>
          <p:spPr>
            <a:xfrm>
              <a:off x="5056909" y="6120136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 32"/>
            <p:cNvSpPr/>
            <p:nvPr/>
          </p:nvSpPr>
          <p:spPr>
            <a:xfrm>
              <a:off x="5056909" y="6336160"/>
              <a:ext cx="3546764" cy="0"/>
            </a:xfrm>
            <a:custGeom>
              <a:avLst/>
              <a:gdLst>
                <a:gd name="connsiteX0" fmla="*/ 0 w 3546764"/>
                <a:gd name="connsiteY0" fmla="*/ 0 h 0"/>
                <a:gd name="connsiteX1" fmla="*/ 3546764 w 3546764"/>
                <a:gd name="connsiteY1" fmla="*/ 0 h 0"/>
                <a:gd name="connsiteX2" fmla="*/ 3546764 w 3546764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46764">
                  <a:moveTo>
                    <a:pt x="0" y="0"/>
                  </a:moveTo>
                  <a:lnTo>
                    <a:pt x="3546764" y="0"/>
                  </a:lnTo>
                  <a:lnTo>
                    <a:pt x="3546764" y="0"/>
                  </a:lnTo>
                </a:path>
              </a:pathLst>
            </a:cu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7847081" y="1844824"/>
              <a:ext cx="756592" cy="21602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 34"/>
            <p:cNvSpPr/>
            <p:nvPr/>
          </p:nvSpPr>
          <p:spPr>
            <a:xfrm>
              <a:off x="8029163" y="1883795"/>
              <a:ext cx="104327" cy="138081"/>
            </a:xfrm>
            <a:custGeom>
              <a:avLst/>
              <a:gdLst>
                <a:gd name="connsiteX0" fmla="*/ 0 w 104327"/>
                <a:gd name="connsiteY0" fmla="*/ 138081 h 138081"/>
                <a:gd name="connsiteX1" fmla="*/ 104327 w 104327"/>
                <a:gd name="connsiteY1" fmla="*/ 0 h 13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327" h="138081">
                  <a:moveTo>
                    <a:pt x="0" y="138081"/>
                  </a:moveTo>
                  <a:lnTo>
                    <a:pt x="104327" y="0"/>
                  </a:lnTo>
                </a:path>
              </a:pathLst>
            </a:custGeom>
            <a:noFill/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 35"/>
            <p:cNvSpPr/>
            <p:nvPr/>
          </p:nvSpPr>
          <p:spPr>
            <a:xfrm>
              <a:off x="8316416" y="1883794"/>
              <a:ext cx="104327" cy="138081"/>
            </a:xfrm>
            <a:custGeom>
              <a:avLst/>
              <a:gdLst>
                <a:gd name="connsiteX0" fmla="*/ 0 w 104327"/>
                <a:gd name="connsiteY0" fmla="*/ 138081 h 138081"/>
                <a:gd name="connsiteX1" fmla="*/ 104327 w 104327"/>
                <a:gd name="connsiteY1" fmla="*/ 0 h 13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327" h="138081">
                  <a:moveTo>
                    <a:pt x="0" y="138081"/>
                  </a:moveTo>
                  <a:lnTo>
                    <a:pt x="104327" y="0"/>
                  </a:lnTo>
                </a:path>
              </a:pathLst>
            </a:custGeom>
            <a:noFill/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5056909" y="2386784"/>
              <a:ext cx="1655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Tenho medo de:</a:t>
              </a:r>
              <a:endParaRPr lang="pt-BR" sz="1600" dirty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012160" y="4162560"/>
              <a:ext cx="218708" cy="86934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230868" y="4378463"/>
              <a:ext cx="218708" cy="65069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446500" y="4594487"/>
              <a:ext cx="218708" cy="4338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reto 40"/>
            <p:cNvCxnSpPr/>
            <p:nvPr/>
          </p:nvCxnSpPr>
          <p:spPr>
            <a:xfrm>
              <a:off x="6012160" y="3292975"/>
              <a:ext cx="0" cy="1738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>
              <a:off x="6012160" y="4594487"/>
              <a:ext cx="13086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V="1">
              <a:off x="6012160" y="4374899"/>
              <a:ext cx="1308666" cy="3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6012160" y="4162560"/>
              <a:ext cx="13086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>
              <a:off x="6012160" y="3946496"/>
              <a:ext cx="13086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>
              <a:off x="6012160" y="3725023"/>
              <a:ext cx="13086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>
              <a:off x="6229199" y="3725023"/>
              <a:ext cx="0" cy="1306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6449576" y="3727213"/>
              <a:ext cx="0" cy="1306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tângulo 48"/>
            <p:cNvSpPr/>
            <p:nvPr/>
          </p:nvSpPr>
          <p:spPr>
            <a:xfrm>
              <a:off x="6665208" y="4813195"/>
              <a:ext cx="218708" cy="21514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/>
            <p:cNvCxnSpPr/>
            <p:nvPr/>
          </p:nvCxnSpPr>
          <p:spPr>
            <a:xfrm>
              <a:off x="7109640" y="3721459"/>
              <a:ext cx="0" cy="1306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/>
            <p:nvPr/>
          </p:nvCxnSpPr>
          <p:spPr>
            <a:xfrm>
              <a:off x="7320826" y="3721459"/>
              <a:ext cx="0" cy="1306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 flipV="1">
              <a:off x="6012160" y="5029158"/>
              <a:ext cx="1944216" cy="2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flipV="1">
              <a:off x="6012160" y="4811413"/>
              <a:ext cx="1308666" cy="1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6665208" y="3725023"/>
              <a:ext cx="0" cy="1306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6880170" y="3721459"/>
              <a:ext cx="0" cy="1306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/>
            <p:cNvSpPr txBox="1"/>
            <p:nvPr/>
          </p:nvSpPr>
          <p:spPr>
            <a:xfrm>
              <a:off x="5754723" y="5428800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Rato</a:t>
              </a:r>
              <a:endParaRPr lang="pt-BR" sz="1600" dirty="0"/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7147338" y="5428800"/>
              <a:ext cx="81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Trovão</a:t>
              </a:r>
              <a:endParaRPr lang="pt-BR" sz="1600" dirty="0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7091827" y="5543470"/>
              <a:ext cx="111022" cy="10921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699212" y="5543469"/>
              <a:ext cx="111022" cy="1092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5754722" y="5868000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Cobra</a:t>
              </a:r>
              <a:endParaRPr lang="pt-BR" sz="1600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7147337" y="5868000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Sapo</a:t>
              </a:r>
              <a:endParaRPr lang="pt-BR" sz="1600" dirty="0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7091826" y="5982670"/>
              <a:ext cx="111022" cy="1092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699212" y="5982670"/>
              <a:ext cx="111022" cy="1092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776128" y="478226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1</a:t>
              </a:r>
              <a:endParaRPr lang="pt-BR" sz="1200" b="1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5776128" y="456531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2</a:t>
              </a:r>
              <a:endParaRPr lang="pt-BR" sz="1200" b="1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5776128" y="434462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3</a:t>
              </a: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5776128" y="412882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4</a:t>
              </a:r>
              <a:endParaRPr lang="pt-BR" sz="1200" b="1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5776128" y="391556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5</a:t>
              </a:r>
              <a:endParaRPr lang="pt-BR" sz="1200" b="1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5776128" y="369409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/>
                <a:t>6</a:t>
              </a:r>
              <a:endParaRPr lang="pt-BR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9964"/>
            <a:ext cx="8229600" cy="580926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Interpretando o gráfico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14350" indent="-514350" algn="just">
              <a:buNone/>
            </a:pPr>
            <a:r>
              <a:rPr lang="pt-BR" sz="2400" dirty="0" smtClean="0"/>
              <a:t>1) Visualmente, a maioria dos estudantes têm mais medo de quê?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pt-BR" sz="2400" b="1" dirty="0" smtClean="0">
                <a:solidFill>
                  <a:srgbClr val="FF0000"/>
                </a:solidFill>
              </a:rPr>
              <a:t>Cobra</a:t>
            </a:r>
            <a:r>
              <a:rPr lang="pt-BR" sz="2400" dirty="0" smtClean="0"/>
              <a:t>.</a:t>
            </a:r>
          </a:p>
          <a:p>
            <a:pPr marL="514350" indent="-514350" algn="just">
              <a:buNone/>
            </a:pPr>
            <a:r>
              <a:rPr lang="pt-BR" sz="2400" dirty="0" smtClean="0"/>
              <a:t>2) Em números absolutos, quantas pessoas têm medo de rato, de cobra, de trovão e de sapo?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pt-BR" sz="2400" b="1" dirty="0" smtClean="0">
                <a:solidFill>
                  <a:srgbClr val="FF0000"/>
                </a:solidFill>
              </a:rPr>
              <a:t>Rato, 2; cobra, 4; trovão, 3; sapo, 1.</a:t>
            </a:r>
          </a:p>
          <a:p>
            <a:pPr marL="514350" indent="-514350" algn="just">
              <a:buNone/>
            </a:pPr>
            <a:r>
              <a:rPr lang="pt-BR" sz="2400" dirty="0" smtClean="0"/>
              <a:t>3) Quantos estudantes foram entrevistados no total?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pt-BR" sz="2400" b="1" dirty="0" smtClean="0">
                <a:solidFill>
                  <a:srgbClr val="FF0000"/>
                </a:solidFill>
              </a:rPr>
              <a:t>10 estudantes.</a:t>
            </a:r>
          </a:p>
          <a:p>
            <a:pPr marL="514350" indent="-514350" algn="just">
              <a:buNone/>
            </a:pPr>
            <a:r>
              <a:rPr lang="pt-BR" sz="2400" dirty="0" smtClean="0"/>
              <a:t>4) Qual o título do gráfico?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pt-BR" sz="2400" b="1" dirty="0" smtClean="0">
                <a:solidFill>
                  <a:srgbClr val="FF0000"/>
                </a:solidFill>
              </a:rPr>
              <a:t>“Tenho medo de”.</a:t>
            </a:r>
          </a:p>
          <a:p>
            <a:pPr marL="514350" indent="-514350" algn="just">
              <a:buNone/>
            </a:pPr>
            <a:r>
              <a:rPr lang="pt-BR" sz="2400" dirty="0" smtClean="0"/>
              <a:t>5) Construa uma tabela a partir das informações do gráfico.</a:t>
            </a:r>
            <a:endParaRPr lang="pt-BR" sz="2400" dirty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1850"/>
            <a:ext cx="8229600" cy="652934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Tabela: Tenho medo de...</a:t>
            </a:r>
            <a:endParaRPr lang="pt-BR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753145" y="2060848"/>
          <a:ext cx="5483151" cy="2952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26"/>
                <a:gridCol w="4176125"/>
              </a:tblGrid>
              <a:tr h="65181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Medo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Número de estudantes</a:t>
                      </a:r>
                      <a:endParaRPr lang="pt-BR" sz="2800" dirty="0"/>
                    </a:p>
                  </a:txBody>
                  <a:tcPr/>
                </a:tc>
              </a:tr>
              <a:tr h="57512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Rato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/>
                </a:tc>
              </a:tr>
              <a:tr h="57512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Cobra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/>
                </a:tc>
              </a:tr>
              <a:tr h="57512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Trovão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/>
                </a:tc>
              </a:tr>
              <a:tr h="57512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Sapo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75866"/>
            <a:ext cx="8229600" cy="580926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Gráfico de Setores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403448" y="1745254"/>
            <a:ext cx="8229600" cy="82068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pt-BR" sz="2400" dirty="0" smtClean="0"/>
              <a:t>Para construir, podemos utilizar os valores da tabela anterior;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400" dirty="0" smtClean="0"/>
              <a:t>Usando o Excel 2007, temos</a:t>
            </a:r>
          </a:p>
          <a:p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10136" y="2865130"/>
            <a:ext cx="212372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2060"/>
                </a:solidFill>
                <a:latin typeface="+mn-lt"/>
              </a:rPr>
              <a:t>Selecionamos a tabela;</a:t>
            </a:r>
            <a:endParaRPr lang="pt-BR" sz="16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563888" y="3369186"/>
            <a:ext cx="201622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2060"/>
                </a:solidFill>
                <a:latin typeface="+mn-lt"/>
              </a:rPr>
              <a:t>Clicamos em INSERIR;</a:t>
            </a:r>
            <a:endParaRPr lang="pt-BR" sz="16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563888" y="4110752"/>
            <a:ext cx="201622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2060"/>
                </a:solidFill>
                <a:latin typeface="+mn-lt"/>
              </a:rPr>
              <a:t>Procuramos a opção PIZZA 3D;</a:t>
            </a:r>
            <a:endParaRPr lang="pt-BR" sz="16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547664" y="5313402"/>
            <a:ext cx="637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Aprenda a criar gráficos no </a:t>
            </a:r>
            <a:r>
              <a:rPr lang="pt-BR" sz="2000" dirty="0" err="1" smtClean="0"/>
              <a:t>excel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Vídeo: </a:t>
            </a:r>
            <a:r>
              <a:rPr lang="pt-BR" sz="2000" dirty="0">
                <a:hlinkClick r:id="rId2"/>
              </a:rPr>
              <a:t>http://www.youtube.com/watch?v=xexGAIE5snI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6" grpId="0" build="allAtOnce" animBg="1"/>
      <p:bldP spid="18" grpId="0" build="allAtOnce" animBg="1"/>
      <p:bldP spid="19" grpId="0" build="allAtOnce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Gráfico de Setores</a:t>
            </a:r>
            <a:endParaRPr lang="pt-BR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Gráfico 3"/>
          <p:cNvGraphicFramePr/>
          <p:nvPr/>
        </p:nvGraphicFramePr>
        <p:xfrm>
          <a:off x="1619672" y="1772816"/>
          <a:ext cx="662473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483768" y="5661248"/>
            <a:ext cx="3816424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+mn-lt"/>
              </a:rPr>
              <a:t>A maioria (</a:t>
            </a:r>
            <a:r>
              <a:rPr lang="pt-BR" b="1" dirty="0" smtClean="0">
                <a:latin typeface="+mn-lt"/>
              </a:rPr>
              <a:t>40%</a:t>
            </a:r>
            <a:r>
              <a:rPr lang="pt-BR" dirty="0" smtClean="0">
                <a:latin typeface="+mn-lt"/>
              </a:rPr>
              <a:t>) dos entrevistados disseram que têm medo de </a:t>
            </a:r>
            <a:r>
              <a:rPr lang="pt-BR" b="1" dirty="0" smtClean="0">
                <a:latin typeface="+mn-lt"/>
              </a:rPr>
              <a:t>COBRA.</a:t>
            </a:r>
            <a:endParaRPr lang="pt-BR" b="1" dirty="0"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7504" y="1556792"/>
            <a:ext cx="295232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+mn-lt"/>
              </a:rPr>
              <a:t>Em </a:t>
            </a:r>
            <a:r>
              <a:rPr lang="pt-BR" sz="2000" b="1" dirty="0" smtClean="0">
                <a:latin typeface="+mn-lt"/>
              </a:rPr>
              <a:t>LAYOUT DE GRÁFICO</a:t>
            </a:r>
            <a:r>
              <a:rPr lang="pt-BR" sz="2000" dirty="0" smtClean="0">
                <a:latin typeface="+mn-lt"/>
              </a:rPr>
              <a:t>, podemos obter a opção dos valores percentuais:</a:t>
            </a:r>
            <a:endParaRPr lang="pt-BR" sz="2000" dirty="0">
              <a:latin typeface="+mn-lt"/>
            </a:endParaRPr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  <p:bldP spid="5" grpId="0" build="allAtOnce" animBg="1"/>
      <p:bldP spid="6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Qual a maior torcida da sala?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67544" y="4581129"/>
            <a:ext cx="8136904" cy="2062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400" dirty="0" smtClean="0">
                <a:latin typeface="+mn-lt"/>
              </a:rPr>
              <a:t>Separar os estudantes em grupos de até 5 pessoas;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400" dirty="0" smtClean="0">
                <a:latin typeface="+mn-lt"/>
              </a:rPr>
              <a:t>Coletar os dados dessa pesquisa;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400" dirty="0" smtClean="0">
                <a:latin typeface="+mn-lt"/>
              </a:rPr>
              <a:t>Montar  uma tabela, separando uma coluna para as meninas e outra para os meninos;</a:t>
            </a:r>
          </a:p>
          <a:p>
            <a:pPr algn="ctr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FFFF00"/>
                </a:solidFill>
                <a:latin typeface="+mn-lt"/>
              </a:rPr>
              <a:t>Conforme o modelo:</a:t>
            </a:r>
            <a:endParaRPr lang="pt-BR" sz="24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71600" y="367663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+mn-lt"/>
              </a:rPr>
              <a:t>Santa Cruz</a:t>
            </a:r>
            <a:endParaRPr lang="pt-BR" b="1" dirty="0">
              <a:latin typeface="+mn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851920" y="364820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+mn-lt"/>
              </a:rPr>
              <a:t>Náutico</a:t>
            </a:r>
            <a:endParaRPr lang="pt-BR" b="1" dirty="0">
              <a:latin typeface="+mn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948264" y="36673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+mn-lt"/>
              </a:rPr>
              <a:t>Sport</a:t>
            </a:r>
            <a:endParaRPr lang="pt-BR" b="1" dirty="0">
              <a:latin typeface="+mn-lt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40889" y="4050638"/>
            <a:ext cx="8450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Imagens da esquerda para direita: (a/b/c/e) </a:t>
            </a:r>
            <a:r>
              <a:rPr lang="en-US" sz="1000" dirty="0" err="1"/>
              <a:t>Autor</a:t>
            </a:r>
            <a:r>
              <a:rPr lang="en-US" sz="1000" dirty="0"/>
              <a:t> Bruno-ban /  Creative Commons CC0 1.0 Universal Public Domain </a:t>
            </a:r>
            <a:r>
              <a:rPr lang="en-US" sz="1000" dirty="0" smtClean="0"/>
              <a:t>Dedication; (d/f) </a:t>
            </a:r>
            <a:r>
              <a:rPr lang="es-ES" sz="1000" dirty="0"/>
              <a:t>Autor Johan </a:t>
            </a:r>
            <a:r>
              <a:rPr lang="es-ES" sz="1000" dirty="0" err="1"/>
              <a:t>Elisson</a:t>
            </a:r>
            <a:r>
              <a:rPr lang="es-ES" sz="1000" dirty="0"/>
              <a:t> / </a:t>
            </a:r>
            <a:r>
              <a:rPr lang="es-ES" sz="1000" dirty="0" err="1"/>
              <a:t>disponibilizado</a:t>
            </a:r>
            <a:r>
              <a:rPr lang="es-ES" sz="1000" dirty="0"/>
              <a:t> por </a:t>
            </a:r>
            <a:r>
              <a:rPr lang="es-ES" sz="1000" dirty="0" err="1"/>
              <a:t>ElRaki</a:t>
            </a:r>
            <a:r>
              <a:rPr lang="es-ES" sz="1000" dirty="0"/>
              <a:t>  / GNU Free </a:t>
            </a:r>
            <a:r>
              <a:rPr lang="es-ES" sz="1000" dirty="0" err="1"/>
              <a:t>Documentation</a:t>
            </a:r>
            <a:r>
              <a:rPr lang="es-ES" sz="1000" dirty="0"/>
              <a:t> </a:t>
            </a:r>
            <a:r>
              <a:rPr lang="es-ES" sz="1000" dirty="0" err="1" smtClean="0"/>
              <a:t>License</a:t>
            </a:r>
            <a:r>
              <a:rPr lang="es-ES" sz="1000" dirty="0"/>
              <a:t>; (g/h/i) Autor Bruno-</a:t>
            </a:r>
            <a:r>
              <a:rPr lang="es-ES" sz="1000" dirty="0" err="1"/>
              <a:t>ban</a:t>
            </a:r>
            <a:r>
              <a:rPr lang="es-ES" sz="1000" dirty="0"/>
              <a:t> /  GNU Free </a:t>
            </a:r>
            <a:r>
              <a:rPr lang="es-ES" sz="1000" dirty="0" err="1"/>
              <a:t>Documentation</a:t>
            </a:r>
            <a:r>
              <a:rPr lang="es-ES" sz="1000" dirty="0"/>
              <a:t> </a:t>
            </a:r>
            <a:r>
              <a:rPr lang="es-ES" sz="1000" dirty="0" err="1" smtClean="0"/>
              <a:t>License</a:t>
            </a:r>
            <a:r>
              <a:rPr lang="es-ES" sz="1000" dirty="0" smtClean="0"/>
              <a:t>. </a:t>
            </a:r>
            <a:endParaRPr lang="pt-BR" sz="10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6178731" y="1732414"/>
            <a:ext cx="2612572" cy="1800200"/>
            <a:chOff x="6178731" y="1988840"/>
            <a:chExt cx="2612572" cy="1800200"/>
          </a:xfrm>
        </p:grpSpPr>
        <p:pic>
          <p:nvPicPr>
            <p:cNvPr id="18" name="Picture 4" descr="F:\PROF AUTOR 2 RETIFICADO\AULAS PREPARADAS\IMAGENS\GRÁFICOS E TABELAS\Kit_body_sport10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4385" y="1988840"/>
              <a:ext cx="1159451" cy="1800200"/>
            </a:xfrm>
            <a:prstGeom prst="rect">
              <a:avLst/>
            </a:prstGeom>
            <a:noFill/>
          </p:spPr>
        </p:pic>
        <p:pic>
          <p:nvPicPr>
            <p:cNvPr id="19" name="Picture 6" descr="File:Kit left arm sport10h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1167"/>
            <a:stretch/>
          </p:blipFill>
          <p:spPr bwMode="auto">
            <a:xfrm>
              <a:off x="6178731" y="1988840"/>
              <a:ext cx="745654" cy="1800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File:Kit right arm sport10h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2916"/>
            <a:stretch/>
          </p:blipFill>
          <p:spPr bwMode="auto">
            <a:xfrm>
              <a:off x="8066798" y="1988840"/>
              <a:ext cx="724505" cy="178883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o 20"/>
          <p:cNvGrpSpPr/>
          <p:nvPr/>
        </p:nvGrpSpPr>
        <p:grpSpPr>
          <a:xfrm>
            <a:off x="340890" y="1732414"/>
            <a:ext cx="2589165" cy="1788830"/>
            <a:chOff x="467544" y="1988840"/>
            <a:chExt cx="2589165" cy="1788830"/>
          </a:xfrm>
        </p:grpSpPr>
        <p:pic>
          <p:nvPicPr>
            <p:cNvPr id="22" name="Picture 10" descr="File:Kit left arm santacruz12h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3387"/>
            <a:stretch/>
          </p:blipFill>
          <p:spPr bwMode="auto">
            <a:xfrm>
              <a:off x="467544" y="1988840"/>
              <a:ext cx="720080" cy="178883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File:Kit body santacruz12h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988840"/>
              <a:ext cx="1152128" cy="178883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4" descr="Ficheiro:Kit right arm santacruz12h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3719"/>
            <a:stretch/>
          </p:blipFill>
          <p:spPr bwMode="auto">
            <a:xfrm>
              <a:off x="2339752" y="1988840"/>
              <a:ext cx="716957" cy="178883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24"/>
          <p:cNvGrpSpPr/>
          <p:nvPr/>
        </p:nvGrpSpPr>
        <p:grpSpPr>
          <a:xfrm>
            <a:off x="3265715" y="1700808"/>
            <a:ext cx="2602430" cy="1820436"/>
            <a:chOff x="3265714" y="1960416"/>
            <a:chExt cx="2717075" cy="1900632"/>
          </a:xfrm>
        </p:grpSpPr>
        <p:sp>
          <p:nvSpPr>
            <p:cNvPr id="26" name="Retângulo 25"/>
            <p:cNvSpPr/>
            <p:nvPr/>
          </p:nvSpPr>
          <p:spPr>
            <a:xfrm>
              <a:off x="5076056" y="2141240"/>
              <a:ext cx="792088" cy="129614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347864" y="1988840"/>
              <a:ext cx="792088" cy="129614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8" name="Picture 2" descr="F:\PROF AUTOR 2 RETIFICADO\AULAS PREPARADAS\IMAGENS\GRÁFICOS E TABELAS\Kit_body_nautico11h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95936" y="1960416"/>
              <a:ext cx="1224136" cy="1900632"/>
            </a:xfrm>
            <a:prstGeom prst="rect">
              <a:avLst/>
            </a:prstGeom>
            <a:noFill/>
          </p:spPr>
        </p:pic>
        <p:pic>
          <p:nvPicPr>
            <p:cNvPr id="29" name="Picture 18" descr="Miniatura ''(thumbnail)'' da versão das 22h37min de 9 de julho de 2005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6878"/>
            <a:stretch/>
          </p:blipFill>
          <p:spPr bwMode="auto">
            <a:xfrm>
              <a:off x="3265714" y="1960416"/>
              <a:ext cx="730222" cy="19006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2" descr="http://upload.wikimedia.org/wikipedia/commons/4/4c/Kit_right_arm_whiteborder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3625"/>
            <a:stretch/>
          </p:blipFill>
          <p:spPr bwMode="auto">
            <a:xfrm>
              <a:off x="5220072" y="1960416"/>
              <a:ext cx="762717" cy="190063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 animBg="1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/>
          <a:lstStyle/>
          <a:p>
            <a:r>
              <a:rPr lang="pt-BR" sz="4000" b="1" dirty="0" smtClean="0">
                <a:solidFill>
                  <a:srgbClr val="002060"/>
                </a:solidFill>
              </a:rPr>
              <a:t>Pesquisa: Quanto gastamos de energia elétrica?</a:t>
            </a:r>
            <a:endParaRPr lang="pt-BR" sz="4000" b="1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135761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pt-BR" sz="2800" dirty="0" smtClean="0">
                <a:solidFill>
                  <a:srgbClr val="006600"/>
                </a:solidFill>
              </a:rPr>
              <a:t>Para construir o gráfico de evolução do consumo diário de energia elétrica, recomenda-se que cada estudante preencha a seguinte tabela:</a:t>
            </a:r>
            <a:endParaRPr lang="pt-BR" sz="2800" dirty="0">
              <a:solidFill>
                <a:srgbClr val="006600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374848" y="3580224"/>
          <a:ext cx="84611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506"/>
                <a:gridCol w="1604010"/>
                <a:gridCol w="1468184"/>
                <a:gridCol w="1610042"/>
                <a:gridCol w="1783778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Data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Leitura – Manhã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Leitura – Noite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Consumo do Dia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Consumo da Noite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Observação*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54292" y="60845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i="1" dirty="0" smtClean="0">
                <a:latin typeface="+mn-lt"/>
              </a:rPr>
              <a:t>* Relatar caso não tenha ficado ninguém em casa em determinado período do dia ou tenha ligado muito uma bomba de sucção, por exemplo.</a:t>
            </a:r>
            <a:endParaRPr lang="pt-BR" sz="1600" b="1" i="1" dirty="0">
              <a:latin typeface="+mn-lt"/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5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48072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Gráfico de Evolução</a:t>
            </a:r>
            <a:endParaRPr lang="pt-BR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15616" y="5934773"/>
          <a:ext cx="6336704" cy="59057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61929"/>
                <a:gridCol w="574975"/>
                <a:gridCol w="574975"/>
                <a:gridCol w="574975"/>
                <a:gridCol w="574975"/>
                <a:gridCol w="574975"/>
                <a:gridCol w="574975"/>
                <a:gridCol w="574975"/>
                <a:gridCol w="574975"/>
                <a:gridCol w="574975"/>
              </a:tblGrid>
              <a:tr h="1968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/>
                        <a:t>Data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/>
                        <a:t>01/abr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/>
                        <a:t>02/abr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/>
                        <a:t>03/abr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/>
                        <a:t>04/abr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/>
                        <a:t>05/abr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/>
                        <a:t>06/abr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/>
                        <a:t>07/abr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/>
                        <a:t>08/abr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/>
                        <a:t>09/abr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68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/>
                        <a:t>Consumo do Dia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/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/>
                        <a:t>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/>
                        <a:t>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/>
                        <a:t>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/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/>
                        <a:t>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/>
                        <a:t>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/>
                        <a:t>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/>
                        <a:t>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1968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/>
                        <a:t>Consumo da Noite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/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/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/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/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/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/>
                        <a:t>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/>
                        <a:t>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/>
                        <a:t>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/>
                        <a:t>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1475656" y="1916832"/>
          <a:ext cx="5670376" cy="3243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678624" y="1844824"/>
            <a:ext cx="3275856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+mn-lt"/>
              </a:rPr>
              <a:t>Podemos observar no exemplo que o consumo dessa casa variou muito, tanto durante o dia quanto à noite.</a:t>
            </a:r>
            <a:endParaRPr lang="pt-BR" dirty="0">
              <a:latin typeface="+mn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724128" y="3956863"/>
            <a:ext cx="3275856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1600" dirty="0" smtClean="0">
                <a:latin typeface="+mn-lt"/>
              </a:rPr>
              <a:t>O gráfico de linhas ajudou a comparar como foi o consumo ao longo de 9 dias do mês de abril;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1600" dirty="0" smtClean="0">
                <a:latin typeface="+mn-lt"/>
              </a:rPr>
              <a:t>Percebemos, por exemplo, que apenas no dia </a:t>
            </a:r>
            <a:r>
              <a:rPr lang="pt-BR" sz="1600" b="1" dirty="0" smtClean="0">
                <a:latin typeface="+mn-lt"/>
              </a:rPr>
              <a:t>08/abr</a:t>
            </a:r>
            <a:r>
              <a:rPr lang="pt-BR" sz="1600" dirty="0" smtClean="0">
                <a:latin typeface="+mn-lt"/>
              </a:rPr>
              <a:t> foi que o </a:t>
            </a:r>
            <a:r>
              <a:rPr lang="pt-BR" sz="1600" b="1" i="1" dirty="0" smtClean="0">
                <a:latin typeface="+mn-lt"/>
              </a:rPr>
              <a:t>consumo da noite </a:t>
            </a:r>
            <a:r>
              <a:rPr lang="pt-BR" sz="1600" dirty="0" smtClean="0">
                <a:latin typeface="+mn-lt"/>
              </a:rPr>
              <a:t>foi </a:t>
            </a:r>
            <a:r>
              <a:rPr lang="pt-BR" sz="1600" b="1" dirty="0" smtClean="0">
                <a:latin typeface="+mn-lt"/>
              </a:rPr>
              <a:t>maior </a:t>
            </a:r>
            <a:r>
              <a:rPr lang="pt-BR" sz="1600" dirty="0" smtClean="0">
                <a:latin typeface="+mn-lt"/>
              </a:rPr>
              <a:t>que o do dia ao longo dos 9 dias.</a:t>
            </a:r>
            <a:endParaRPr lang="pt-BR" sz="1600" dirty="0">
              <a:latin typeface="+mn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23528" y="5229200"/>
            <a:ext cx="3275856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600" dirty="0" smtClean="0">
                <a:latin typeface="+mn-lt"/>
              </a:rPr>
              <a:t>A partir do gráfico, podemos construir a tabela:</a:t>
            </a:r>
            <a:endParaRPr lang="pt-BR" sz="1600" dirty="0">
              <a:latin typeface="+mn-lt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644008" y="2276872"/>
            <a:ext cx="648072" cy="201622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 rot="16200000">
            <a:off x="-654094" y="3254496"/>
            <a:ext cx="295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 smtClean="0"/>
              <a:t>Gráfico construído no Excel 2007</a:t>
            </a:r>
            <a:endParaRPr lang="pt-BR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category"/>
        </p:bldSub>
      </p:bldGraphic>
      <p:bldP spid="9" grpId="0" build="allAtOnce" animBg="1"/>
      <p:bldP spid="11" grpId="0" build="p" animBg="1"/>
      <p:bldP spid="12" grpId="0" build="allAtOnce" animBg="1"/>
      <p:bldP spid="13" grpId="0" animBg="1"/>
      <p:bldP spid="1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1850"/>
            <a:ext cx="8229600" cy="652934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Investigando a Conta de Luz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076056" y="2132856"/>
            <a:ext cx="3779912" cy="224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sz="2000" dirty="0" smtClean="0">
                <a:latin typeface="+mn-lt"/>
              </a:rPr>
              <a:t>A sua conta de luz possui tabelas para serem lidas e interpretadas;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000" dirty="0" smtClean="0">
                <a:latin typeface="+mn-lt"/>
              </a:rPr>
              <a:t>Também há um gráfico que nos mostra o </a:t>
            </a:r>
            <a:r>
              <a:rPr lang="pt-BR" sz="2000" b="1" dirty="0" smtClean="0">
                <a:latin typeface="+mn-lt"/>
              </a:rPr>
              <a:t>HISTÓRICO DO CONSUMO</a:t>
            </a:r>
            <a:r>
              <a:rPr lang="pt-BR" sz="2000" dirty="0" smtClean="0">
                <a:latin typeface="+mn-lt"/>
              </a:rPr>
              <a:t>, ou seja, </a:t>
            </a:r>
            <a:r>
              <a:rPr lang="pt-BR" sz="2000" b="1" i="1" dirty="0" smtClean="0">
                <a:latin typeface="+mn-lt"/>
              </a:rPr>
              <a:t>a evolução do consumo de energia </a:t>
            </a:r>
            <a:r>
              <a:rPr lang="pt-BR" sz="2000" dirty="0" smtClean="0">
                <a:latin typeface="+mn-lt"/>
              </a:rPr>
              <a:t>elétrica de sua casa ao longo de </a:t>
            </a:r>
            <a:r>
              <a:rPr lang="pt-BR" sz="2000" b="1" dirty="0" smtClean="0">
                <a:latin typeface="+mn-lt"/>
              </a:rPr>
              <a:t>1 ano</a:t>
            </a:r>
            <a:r>
              <a:rPr lang="pt-BR" sz="2000" dirty="0" smtClean="0">
                <a:latin typeface="+mn-lt"/>
              </a:rPr>
              <a:t>.</a:t>
            </a:r>
            <a:endParaRPr lang="pt-BR" sz="2000" dirty="0">
              <a:latin typeface="+mn-lt"/>
            </a:endParaRPr>
          </a:p>
        </p:txBody>
      </p:sp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2" name="Picture 2" descr="File:Conta da celpe.JPG"/>
          <p:cNvPicPr>
            <a:picLocks noChangeAspect="1" noChangeArrowheads="1"/>
          </p:cNvPicPr>
          <p:nvPr/>
        </p:nvPicPr>
        <p:blipFill>
          <a:blip r:embed="rId2" cstate="print"/>
          <a:srcRect l="10080" t="5501" r="9281" b="1739"/>
          <a:stretch>
            <a:fillRect/>
          </a:stretch>
        </p:blipFill>
        <p:spPr bwMode="auto">
          <a:xfrm>
            <a:off x="899592" y="1484785"/>
            <a:ext cx="3456384" cy="5301208"/>
          </a:xfrm>
          <a:prstGeom prst="rect">
            <a:avLst/>
          </a:prstGeom>
          <a:noFill/>
        </p:spPr>
      </p:pic>
      <p:sp>
        <p:nvSpPr>
          <p:cNvPr id="13" name="Elipse 12"/>
          <p:cNvSpPr/>
          <p:nvPr/>
        </p:nvSpPr>
        <p:spPr>
          <a:xfrm>
            <a:off x="2987824" y="4005065"/>
            <a:ext cx="1008112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3131840" y="5373217"/>
            <a:ext cx="1008112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115616" y="4077073"/>
            <a:ext cx="1368152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16200000">
            <a:off x="1828483" y="4012278"/>
            <a:ext cx="53012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 </a:t>
            </a:r>
            <a:r>
              <a:rPr lang="en-US" sz="1000" dirty="0" err="1" smtClean="0"/>
              <a:t>Imagem</a:t>
            </a:r>
            <a:r>
              <a:rPr lang="en-US" sz="1000" dirty="0" smtClean="0"/>
              <a:t>: </a:t>
            </a:r>
            <a:r>
              <a:rPr lang="en-US" sz="1000" dirty="0" err="1" smtClean="0"/>
              <a:t>Vania</a:t>
            </a:r>
            <a:r>
              <a:rPr lang="en-US" sz="1000" dirty="0" smtClean="0"/>
              <a:t> </a:t>
            </a:r>
            <a:r>
              <a:rPr lang="en-US" sz="1000" dirty="0" err="1" smtClean="0"/>
              <a:t>Teofilo</a:t>
            </a:r>
            <a:r>
              <a:rPr lang="en-US" sz="1000" dirty="0" smtClean="0"/>
              <a:t> / Creative Commons Attribution-Share Alike 3.0 </a:t>
            </a:r>
            <a:r>
              <a:rPr lang="en-US" sz="1000" dirty="0" err="1" smtClean="0"/>
              <a:t>Unported</a:t>
            </a:r>
            <a:r>
              <a:rPr lang="en-US" sz="1000" dirty="0" smtClean="0"/>
              <a:t>.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24942"/>
          </a:xfrm>
        </p:spPr>
        <p:txBody>
          <a:bodyPr/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Atividade: Interpretando a Conta de Luz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514350" indent="-514350" algn="just">
              <a:buFont typeface="+mj-lt"/>
              <a:buAutoNum type="arabicParenR"/>
            </a:pPr>
            <a:r>
              <a:rPr lang="pt-BR" sz="2600" dirty="0" smtClean="0">
                <a:solidFill>
                  <a:srgbClr val="002060"/>
                </a:solidFill>
              </a:rPr>
              <a:t>Qual a </a:t>
            </a:r>
            <a:r>
              <a:rPr lang="pt-BR" sz="2600" b="1" dirty="0" smtClean="0">
                <a:solidFill>
                  <a:srgbClr val="002060"/>
                </a:solidFill>
              </a:rPr>
              <a:t>data de vencimento </a:t>
            </a:r>
            <a:r>
              <a:rPr lang="pt-BR" sz="2600" dirty="0" smtClean="0">
                <a:solidFill>
                  <a:srgbClr val="002060"/>
                </a:solidFill>
              </a:rPr>
              <a:t>da conta de luz de sua casa?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pt-BR" sz="2600" dirty="0" smtClean="0">
                <a:solidFill>
                  <a:srgbClr val="002060"/>
                </a:solidFill>
              </a:rPr>
              <a:t>Quantos reais vocês pagaram de </a:t>
            </a:r>
            <a:r>
              <a:rPr lang="pt-BR" sz="2600" b="1" dirty="0" smtClean="0">
                <a:solidFill>
                  <a:srgbClr val="002060"/>
                </a:solidFill>
              </a:rPr>
              <a:t>taxa de iluminação </a:t>
            </a:r>
            <a:r>
              <a:rPr lang="pt-BR" sz="2600" dirty="0" smtClean="0">
                <a:solidFill>
                  <a:srgbClr val="002060"/>
                </a:solidFill>
              </a:rPr>
              <a:t>pública no mês investigado?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pt-BR" sz="2600" dirty="0" smtClean="0">
                <a:solidFill>
                  <a:srgbClr val="002060"/>
                </a:solidFill>
              </a:rPr>
              <a:t>Na tabela </a:t>
            </a:r>
            <a:r>
              <a:rPr lang="pt-BR" sz="2600" b="1" dirty="0" smtClean="0">
                <a:solidFill>
                  <a:srgbClr val="002060"/>
                </a:solidFill>
              </a:rPr>
              <a:t>COMPOSIÇÃO DO CONSUMO</a:t>
            </a:r>
            <a:r>
              <a:rPr lang="pt-BR" sz="2600" dirty="0" smtClean="0">
                <a:solidFill>
                  <a:srgbClr val="002060"/>
                </a:solidFill>
              </a:rPr>
              <a:t>, quantos reais foram destinados para pagar </a:t>
            </a:r>
            <a:r>
              <a:rPr lang="pt-BR" sz="2600" b="1" dirty="0" smtClean="0">
                <a:solidFill>
                  <a:srgbClr val="002060"/>
                </a:solidFill>
              </a:rPr>
              <a:t>tributos</a:t>
            </a:r>
            <a:r>
              <a:rPr lang="pt-BR" sz="2600" dirty="0" smtClean="0">
                <a:solidFill>
                  <a:srgbClr val="002060"/>
                </a:solidFill>
              </a:rPr>
              <a:t>? Qual esse valor em </a:t>
            </a:r>
            <a:r>
              <a:rPr lang="pt-BR" sz="2600" b="1" dirty="0" smtClean="0">
                <a:solidFill>
                  <a:srgbClr val="002060"/>
                </a:solidFill>
              </a:rPr>
              <a:t>%</a:t>
            </a:r>
            <a:r>
              <a:rPr lang="pt-BR" sz="2600" dirty="0" smtClean="0">
                <a:solidFill>
                  <a:srgbClr val="002060"/>
                </a:solidFill>
              </a:rPr>
              <a:t>?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pt-BR" sz="2600" dirty="0" smtClean="0">
                <a:solidFill>
                  <a:srgbClr val="002060"/>
                </a:solidFill>
              </a:rPr>
              <a:t>No gráfico </a:t>
            </a:r>
            <a:r>
              <a:rPr lang="pt-BR" sz="2600" b="1" dirty="0" smtClean="0">
                <a:solidFill>
                  <a:srgbClr val="002060"/>
                </a:solidFill>
              </a:rPr>
              <a:t>HISTÓRICO DO CONSUMO</a:t>
            </a:r>
            <a:r>
              <a:rPr lang="pt-BR" sz="2600" dirty="0" smtClean="0">
                <a:solidFill>
                  <a:srgbClr val="002060"/>
                </a:solidFill>
              </a:rPr>
              <a:t>, qual o mês que sua família </a:t>
            </a:r>
            <a:r>
              <a:rPr lang="pt-BR" sz="2600" b="1" i="1" dirty="0" smtClean="0">
                <a:solidFill>
                  <a:srgbClr val="002060"/>
                </a:solidFill>
              </a:rPr>
              <a:t>mais consumiu </a:t>
            </a:r>
            <a:r>
              <a:rPr lang="pt-BR" sz="2600" dirty="0" smtClean="0">
                <a:solidFill>
                  <a:srgbClr val="002060"/>
                </a:solidFill>
              </a:rPr>
              <a:t>energia elétrica?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pt-BR" sz="2600" dirty="0" smtClean="0">
                <a:solidFill>
                  <a:srgbClr val="002060"/>
                </a:solidFill>
              </a:rPr>
              <a:t>Em qual mês sua família </a:t>
            </a:r>
            <a:r>
              <a:rPr lang="pt-BR" sz="2600" b="1" i="1" dirty="0" smtClean="0">
                <a:solidFill>
                  <a:srgbClr val="002060"/>
                </a:solidFill>
              </a:rPr>
              <a:t>mais economizou </a:t>
            </a:r>
            <a:r>
              <a:rPr lang="pt-BR" sz="2600" dirty="0" smtClean="0">
                <a:solidFill>
                  <a:srgbClr val="002060"/>
                </a:solidFill>
              </a:rPr>
              <a:t>energia elétrica?</a:t>
            </a:r>
            <a:endParaRPr lang="pt-BR" sz="2600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96950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Como Economizar Energia Elétrica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pt-BR" sz="2800" dirty="0" smtClean="0"/>
              <a:t>Para aprender a economizar energia elétrica, recomenda-se assistir:</a:t>
            </a:r>
          </a:p>
          <a:p>
            <a:pPr algn="ctr">
              <a:buFont typeface="Wingdings" pitchFamily="2" charset="2"/>
              <a:buChar char="ü"/>
            </a:pPr>
            <a:r>
              <a:rPr lang="pt-BR" sz="2800" dirty="0" smtClean="0">
                <a:hlinkClick r:id="rId2"/>
              </a:rPr>
              <a:t>http://www.youtube.com/watch?v=c7W9cwGUktg</a:t>
            </a:r>
            <a:endParaRPr lang="pt-BR" sz="2800" dirty="0" smtClean="0"/>
          </a:p>
          <a:p>
            <a:pPr algn="just">
              <a:buFont typeface="Wingdings" pitchFamily="2" charset="2"/>
              <a:buChar char="q"/>
            </a:pPr>
            <a:r>
              <a:rPr lang="pt-BR" sz="2800" dirty="0" smtClean="0"/>
              <a:t>Para aprender a ler corretamente a conta de energia elétrica:</a:t>
            </a:r>
          </a:p>
          <a:p>
            <a:pPr algn="ctr">
              <a:buFont typeface="Wingdings" pitchFamily="2" charset="2"/>
              <a:buChar char="ü"/>
            </a:pPr>
            <a:r>
              <a:rPr lang="pt-BR" sz="2800" dirty="0" smtClean="0">
                <a:hlinkClick r:id="rId3"/>
              </a:rPr>
              <a:t>http://www.youtube.com/watch?v=SkCUd4GJawQ</a:t>
            </a:r>
            <a:endParaRPr lang="pt-BR" sz="2800" dirty="0" smtClean="0"/>
          </a:p>
          <a:p>
            <a:pPr algn="just">
              <a:buFont typeface="Wingdings" pitchFamily="2" charset="2"/>
              <a:buChar char="q"/>
            </a:pPr>
            <a:r>
              <a:rPr lang="pt-BR" sz="2800" dirty="0" smtClean="0"/>
              <a:t>Para entender o cálculo da sua conta de energia elétrica:</a:t>
            </a:r>
          </a:p>
          <a:p>
            <a:pPr algn="ctr">
              <a:buFont typeface="Wingdings" pitchFamily="2" charset="2"/>
              <a:buChar char="ü"/>
            </a:pPr>
            <a:r>
              <a:rPr lang="pt-BR" sz="2800" dirty="0" smtClean="0">
                <a:hlinkClick r:id="rId4"/>
              </a:rPr>
              <a:t>http://www.youtube.com/watch?v=rB7OHFYl1nk&amp;</a:t>
            </a:r>
            <a:r>
              <a:rPr lang="pt-BR" sz="2800" dirty="0" err="1" smtClean="0">
                <a:hlinkClick r:id="rId4"/>
              </a:rPr>
              <a:t>feature</a:t>
            </a:r>
            <a:r>
              <a:rPr lang="pt-BR" sz="2800" dirty="0" smtClean="0">
                <a:hlinkClick r:id="rId4"/>
              </a:rPr>
              <a:t>=</a:t>
            </a:r>
            <a:r>
              <a:rPr lang="pt-BR" sz="2800" dirty="0" err="1" smtClean="0">
                <a:hlinkClick r:id="rId4"/>
              </a:rPr>
              <a:t>related</a:t>
            </a:r>
            <a:endParaRPr lang="pt-BR" sz="2800" dirty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92088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Interpretando Pesquisas Eleitorais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pt-BR" sz="2000" dirty="0" smtClean="0"/>
              <a:t>No site </a:t>
            </a:r>
          </a:p>
          <a:p>
            <a:pPr algn="ctr">
              <a:buFont typeface="Wingdings" pitchFamily="2" charset="2"/>
              <a:buChar char="ü"/>
            </a:pPr>
            <a:r>
              <a:rPr lang="pt-BR" sz="2200" b="1" u="sng" dirty="0" smtClean="0">
                <a:hlinkClick r:id="rId2"/>
              </a:rPr>
              <a:t>http://</a:t>
            </a:r>
            <a:r>
              <a:rPr lang="pt-BR" sz="2200" b="1" dirty="0" smtClean="0">
                <a:hlinkClick r:id="rId2"/>
              </a:rPr>
              <a:t>www.duplipensar.net/dossies/eleicoes-2006/eleicao-para-governador-de-pernambuco.html</a:t>
            </a:r>
            <a:r>
              <a:rPr lang="pt-BR" sz="2200" dirty="0" smtClean="0"/>
              <a:t> (acesso em 12/07/2012)</a:t>
            </a:r>
          </a:p>
          <a:p>
            <a:pPr algn="just">
              <a:buFont typeface="Wingdings" pitchFamily="2" charset="2"/>
              <a:buChar char="q"/>
            </a:pPr>
            <a:r>
              <a:rPr lang="pt-BR" sz="2000" dirty="0" smtClean="0"/>
              <a:t>Encontramos uma pesquisa eleitoral ao </a:t>
            </a:r>
            <a:r>
              <a:rPr lang="pt-BR" sz="2000" b="1" dirty="0" smtClean="0"/>
              <a:t>Governo de Pernambuco </a:t>
            </a:r>
            <a:r>
              <a:rPr lang="pt-BR" sz="2000" dirty="0" smtClean="0"/>
              <a:t>nas </a:t>
            </a:r>
            <a:r>
              <a:rPr lang="pt-BR" sz="2000" b="1" dirty="0" smtClean="0"/>
              <a:t>Eleições de 2006</a:t>
            </a:r>
            <a:r>
              <a:rPr lang="pt-BR" sz="2000" dirty="0" smtClean="0"/>
              <a:t>:</a:t>
            </a:r>
            <a:endParaRPr lang="pt-BR" sz="2000" dirty="0"/>
          </a:p>
        </p:txBody>
      </p:sp>
      <p:graphicFrame>
        <p:nvGraphicFramePr>
          <p:cNvPr id="4" name="Gráfico 3"/>
          <p:cNvGraphicFramePr/>
          <p:nvPr/>
        </p:nvGraphicFramePr>
        <p:xfrm>
          <a:off x="1979712" y="3429000"/>
          <a:ext cx="5472608" cy="317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23928" y="456138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i="1" dirty="0" smtClean="0">
                <a:latin typeface="+mn-lt"/>
              </a:rPr>
              <a:t>Valores em %</a:t>
            </a:r>
            <a:endParaRPr lang="pt-BR" sz="1400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4" grpId="0">
        <p:bldSub>
          <a:bldChart bld="category"/>
        </p:bldSub>
      </p:bldGraphic>
      <p:bldP spid="7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14350" indent="-514350" algn="just">
              <a:buNone/>
            </a:pPr>
            <a:r>
              <a:rPr lang="pt-BR" sz="2000" dirty="0" smtClean="0"/>
              <a:t>1)	Qual tipo de gráfico foi utilizado para comparar as pesquisas realizadas?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pt-BR" sz="2000" dirty="0" smtClean="0">
                <a:solidFill>
                  <a:srgbClr val="FF0000"/>
                </a:solidFill>
              </a:rPr>
              <a:t>Gráfico de linhas (ou de evolução).</a:t>
            </a:r>
          </a:p>
          <a:p>
            <a:pPr marL="514350" indent="-514350" algn="just">
              <a:buNone/>
            </a:pPr>
            <a:r>
              <a:rPr lang="pt-BR" sz="2000" dirty="0" smtClean="0"/>
              <a:t>2)	Quais partidos políticos estavam na disputa do 2º turno?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pt-BR" sz="2000" dirty="0" smtClean="0">
                <a:solidFill>
                  <a:srgbClr val="FF0000"/>
                </a:solidFill>
              </a:rPr>
              <a:t>PFL e PSB</a:t>
            </a:r>
          </a:p>
          <a:p>
            <a:pPr marL="514350" indent="-514350" algn="just">
              <a:buAutoNum type="arabicParenR" startAt="3"/>
            </a:pPr>
            <a:r>
              <a:rPr lang="pt-BR" sz="2000" dirty="0" smtClean="0"/>
              <a:t>O candidato que estava em 1º lugar no início das pesquisas manteve sua posição na última pesquisa? A partir de qual pesquisa verificamos que esse candidato foi ultrapassado (se é que foi)?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pt-BR" sz="2000" dirty="0" smtClean="0">
                <a:solidFill>
                  <a:srgbClr val="FF0000"/>
                </a:solidFill>
              </a:rPr>
              <a:t>Não. O candidato do PFL começou na frente, mas foi ultrapassado a partir da 4ª pesquisa.</a:t>
            </a:r>
          </a:p>
          <a:p>
            <a:pPr marL="514350" indent="-514350" algn="just">
              <a:buAutoNum type="arabicParenR" startAt="4"/>
            </a:pPr>
            <a:r>
              <a:rPr lang="pt-BR" sz="2000" dirty="0" smtClean="0"/>
              <a:t>Houve aumento ou diminuição no número de indecisos, brancos e nulos? O que isso pode significar?</a:t>
            </a:r>
          </a:p>
          <a:p>
            <a:pPr marL="514350" indent="-514350" algn="just">
              <a:buFont typeface="Wingdings" pitchFamily="2" charset="2"/>
              <a:buChar char="ü"/>
            </a:pPr>
            <a:r>
              <a:rPr lang="pt-BR" sz="2000" dirty="0" smtClean="0">
                <a:solidFill>
                  <a:srgbClr val="FF0000"/>
                </a:solidFill>
              </a:rPr>
              <a:t>Houve diminuição, significando que mais pessoas optaram por um dos candidatos (provavelmente pelo candidato do PSB, que cresceu nas pesquisas).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792088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Interpretando Pesquisas Eleitorais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23529" y="1330414"/>
          <a:ext cx="8496942" cy="4973460"/>
        </p:xfrm>
        <a:graphic>
          <a:graphicData uri="http://schemas.openxmlformats.org/drawingml/2006/table">
            <a:tbl>
              <a:tblPr/>
              <a:tblGrid>
                <a:gridCol w="553480"/>
                <a:gridCol w="3208134"/>
                <a:gridCol w="3799225"/>
                <a:gridCol w="936103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Bruno-ban /  Creative Commons CC0 1.0 Universal Public Domain Dedication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http://commons.wikimedia.org/wiki/File:Kit_left_arm_santacruz12h.png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Bruno-ban /  Creative Commons CC0 1.0 Universal Public Domain Dedication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http://commons.wikimedia.org/wiki/File:Kit_body_santacruz12h.png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2c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Bruno-ban /  Creative Commons CC0 1.0 Universal Public Domain Dedication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http://commons.wikimedia.org/wiki/File:Kit_right_arm_santacruz12h.png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Johan Elisson / disponibilizado por ElRaki 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http://commons.wikimedia.org/wiki/File:Kit_left_arm_whiteborder.png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Bruno-ban /  Creative Commons CC0 1.0 Universal Public Domain Dedication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http://commons.wikimedia.org/wiki/File:Kit_body_nautico11h.png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2f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Johan Elisson / disponibilizado por ElRaki 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http://commons.wikimedia.org/wiki/File:Kit_right_arm_whiteborder.png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Bruno-ban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http://commons.wikimedia.org/wiki/File:Kit_left_arm_sport10h.png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2h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Bruno-ban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http://commons.wikimedia.org/wiki/File:Kit_body_sport10h.png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2i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Bruno-ban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http://commons.wikimedia.org/wiki/File:Kit_right_arm_sport10h.png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desconhecido / disponibilizado por Educorpo / Domínio Público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http://commons.wikimedia.org/wiki/File:Gr%C3%A1fico.jpg?uselang=pt-br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23529" y="1330414"/>
          <a:ext cx="8496942" cy="2374535"/>
        </p:xfrm>
        <a:graphic>
          <a:graphicData uri="http://schemas.openxmlformats.org/drawingml/2006/table">
            <a:tbl>
              <a:tblPr/>
              <a:tblGrid>
                <a:gridCol w="553480"/>
                <a:gridCol w="3208134"/>
                <a:gridCol w="3799225"/>
                <a:gridCol w="936103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Gráfico da frota da TAP (detalhe) / Autor Andrerjorge / Domínio Público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http://commons.wikimedia.org/wiki/File:GRAFICO_TAP.jpg?uselang=pt-br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7c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Autor Mjrl05 /  Creative Commons Atribuição-Partilha nos Termos da Mesma Licença 3.0 Unported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http://commons.wikimedia.org/wiki/File:Metoodo_grafico.jpg?uselang=pt-br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Vania Teofilo / Creative Commons Attribution-Share Alike 3.0 Unported. 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http://commons.wikimedia.org/wiki/File:Conta_da_celpe.JPG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19/10/2012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831850"/>
            <a:ext cx="8229600" cy="652934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Modelo da Tabela</a:t>
            </a:r>
            <a:endParaRPr lang="pt-BR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683568" y="2132856"/>
          <a:ext cx="7622794" cy="3063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32"/>
                <a:gridCol w="1751330"/>
                <a:gridCol w="1732280"/>
                <a:gridCol w="109785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Time do coração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Meninos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Meninas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Total</a:t>
                      </a:r>
                      <a:endParaRPr lang="pt-BR" sz="3200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Santa Cruz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Náutico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Sport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03858"/>
            <a:ext cx="8229600" cy="580926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Coleta de dados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6600"/>
                </a:solidFill>
              </a:rPr>
              <a:t>Os estudantes deverão transformar a dúvida sobre qual é a maior torcida em números para tirar algumas conclusões.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rgbClr val="0070C0"/>
                </a:solidFill>
              </a:rPr>
              <a:t>Para coletar os dados, poderão fazer rascunhos semelhantes a:</a:t>
            </a:r>
            <a:endParaRPr lang="pt-BR" sz="2800" dirty="0">
              <a:solidFill>
                <a:srgbClr val="0070C0"/>
              </a:solidFill>
            </a:endParaRPr>
          </a:p>
        </p:txBody>
      </p:sp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707544" y="4365103"/>
            <a:ext cx="3816424" cy="2376265"/>
            <a:chOff x="795797" y="4365103"/>
            <a:chExt cx="3816424" cy="2376265"/>
          </a:xfrm>
        </p:grpSpPr>
        <p:sp>
          <p:nvSpPr>
            <p:cNvPr id="9" name="CaixaDeTexto 8"/>
            <p:cNvSpPr txBox="1"/>
            <p:nvPr/>
          </p:nvSpPr>
          <p:spPr>
            <a:xfrm>
              <a:off x="1024563" y="5197381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Sport</a:t>
              </a:r>
              <a:endParaRPr lang="pt-BR" sz="2000" b="1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027931" y="5701437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Náutico</a:t>
              </a:r>
              <a:endParaRPr lang="pt-BR" sz="2000" b="1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027931" y="6202268"/>
              <a:ext cx="883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Santa</a:t>
              </a:r>
              <a:endParaRPr lang="pt-BR" sz="2000" b="1" dirty="0"/>
            </a:p>
          </p:txBody>
        </p:sp>
        <p:sp>
          <p:nvSpPr>
            <p:cNvPr id="14" name="Retângulo 4"/>
            <p:cNvSpPr/>
            <p:nvPr/>
          </p:nvSpPr>
          <p:spPr>
            <a:xfrm>
              <a:off x="2631737" y="5269849"/>
              <a:ext cx="297324" cy="299222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332" h="371690">
                  <a:moveTo>
                    <a:pt x="0" y="369332"/>
                  </a:moveTo>
                  <a:lnTo>
                    <a:pt x="0" y="0"/>
                  </a:lnTo>
                  <a:lnTo>
                    <a:pt x="369332" y="0"/>
                  </a:lnTo>
                  <a:cubicBezTo>
                    <a:pt x="369332" y="123111"/>
                    <a:pt x="369070" y="371690"/>
                    <a:pt x="369070" y="37169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2615756" y="4509118"/>
              <a:ext cx="492457" cy="492457"/>
              <a:chOff x="251520" y="4951413"/>
              <a:chExt cx="177800" cy="177800"/>
            </a:xfrm>
          </p:grpSpPr>
          <p:sp>
            <p:nvSpPr>
              <p:cNvPr id="28" name="Oval 1"/>
              <p:cNvSpPr/>
              <p:nvPr/>
            </p:nvSpPr>
            <p:spPr bwMode="auto">
              <a:xfrm>
                <a:off x="251520" y="5014913"/>
                <a:ext cx="112713" cy="1143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cxnSp>
            <p:nvCxnSpPr>
              <p:cNvPr id="29" name="Straight Arrow Connector 3"/>
              <p:cNvCxnSpPr>
                <a:stCxn id="28" idx="7"/>
              </p:cNvCxnSpPr>
              <p:nvPr/>
            </p:nvCxnSpPr>
            <p:spPr bwMode="auto">
              <a:xfrm flipV="1">
                <a:off x="348358" y="4951413"/>
                <a:ext cx="80962" cy="809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o 5"/>
            <p:cNvGrpSpPr/>
            <p:nvPr/>
          </p:nvGrpSpPr>
          <p:grpSpPr>
            <a:xfrm>
              <a:off x="3820133" y="4557313"/>
              <a:ext cx="306512" cy="543113"/>
              <a:chOff x="4464050" y="3567113"/>
              <a:chExt cx="90488" cy="160337"/>
            </a:xfrm>
          </p:grpSpPr>
          <p:sp>
            <p:nvSpPr>
              <p:cNvPr id="25" name="Oval 16"/>
              <p:cNvSpPr/>
              <p:nvPr/>
            </p:nvSpPr>
            <p:spPr bwMode="auto">
              <a:xfrm>
                <a:off x="4464050" y="3567113"/>
                <a:ext cx="90488" cy="9207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cxnSp>
            <p:nvCxnSpPr>
              <p:cNvPr id="26" name="Straight Connector 12"/>
              <p:cNvCxnSpPr>
                <a:stCxn id="25" idx="4"/>
              </p:cNvCxnSpPr>
              <p:nvPr/>
            </p:nvCxnSpPr>
            <p:spPr bwMode="auto">
              <a:xfrm>
                <a:off x="4510088" y="3659188"/>
                <a:ext cx="0" cy="682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1"/>
              <p:cNvCxnSpPr/>
              <p:nvPr/>
            </p:nvCxnSpPr>
            <p:spPr bwMode="auto">
              <a:xfrm>
                <a:off x="4483100" y="3695700"/>
                <a:ext cx="5238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tângulo 16"/>
            <p:cNvSpPr/>
            <p:nvPr/>
          </p:nvSpPr>
          <p:spPr>
            <a:xfrm>
              <a:off x="2631737" y="5752830"/>
              <a:ext cx="297324" cy="2973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livre 17"/>
            <p:cNvSpPr/>
            <p:nvPr/>
          </p:nvSpPr>
          <p:spPr>
            <a:xfrm>
              <a:off x="2635977" y="5748525"/>
              <a:ext cx="293370" cy="297180"/>
            </a:xfrm>
            <a:custGeom>
              <a:avLst/>
              <a:gdLst>
                <a:gd name="connsiteX0" fmla="*/ 293370 w 293370"/>
                <a:gd name="connsiteY0" fmla="*/ 0 h 297180"/>
                <a:gd name="connsiteX1" fmla="*/ 0 w 293370"/>
                <a:gd name="connsiteY1" fmla="*/ 297180 h 297180"/>
                <a:gd name="connsiteX2" fmla="*/ 0 w 293370"/>
                <a:gd name="connsiteY2" fmla="*/ 297180 h 297180"/>
                <a:gd name="connsiteX3" fmla="*/ 0 w 293370"/>
                <a:gd name="connsiteY3" fmla="*/ 297180 h 297180"/>
                <a:gd name="connsiteX4" fmla="*/ 0 w 293370"/>
                <a:gd name="connsiteY4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370" h="297180">
                  <a:moveTo>
                    <a:pt x="293370" y="0"/>
                  </a:moveTo>
                  <a:lnTo>
                    <a:pt x="0" y="297180"/>
                  </a:lnTo>
                  <a:lnTo>
                    <a:pt x="0" y="297180"/>
                  </a:lnTo>
                  <a:lnTo>
                    <a:pt x="0" y="297180"/>
                  </a:lnTo>
                  <a:lnTo>
                    <a:pt x="0" y="29718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livre 18"/>
            <p:cNvSpPr/>
            <p:nvPr/>
          </p:nvSpPr>
          <p:spPr>
            <a:xfrm>
              <a:off x="3100053" y="5739492"/>
              <a:ext cx="3810" cy="324000"/>
            </a:xfrm>
            <a:custGeom>
              <a:avLst/>
              <a:gdLst>
                <a:gd name="connsiteX0" fmla="*/ 0 w 3810"/>
                <a:gd name="connsiteY0" fmla="*/ 0 h 297180"/>
                <a:gd name="connsiteX1" fmla="*/ 3810 w 3810"/>
                <a:gd name="connsiteY1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" h="297180">
                  <a:moveTo>
                    <a:pt x="0" y="0"/>
                  </a:moveTo>
                  <a:lnTo>
                    <a:pt x="3810" y="29718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4"/>
            <p:cNvSpPr/>
            <p:nvPr/>
          </p:nvSpPr>
          <p:spPr>
            <a:xfrm>
              <a:off x="2631737" y="6252712"/>
              <a:ext cx="297324" cy="299222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332" h="371690">
                  <a:moveTo>
                    <a:pt x="0" y="369332"/>
                  </a:moveTo>
                  <a:lnTo>
                    <a:pt x="0" y="0"/>
                  </a:lnTo>
                  <a:lnTo>
                    <a:pt x="369332" y="0"/>
                  </a:lnTo>
                  <a:cubicBezTo>
                    <a:pt x="369332" y="123111"/>
                    <a:pt x="369070" y="371690"/>
                    <a:pt x="369070" y="37169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4"/>
            <p:cNvSpPr/>
            <p:nvPr/>
          </p:nvSpPr>
          <p:spPr>
            <a:xfrm>
              <a:off x="3824727" y="5269849"/>
              <a:ext cx="297324" cy="299222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332" h="371690">
                  <a:moveTo>
                    <a:pt x="0" y="369332"/>
                  </a:moveTo>
                  <a:lnTo>
                    <a:pt x="0" y="0"/>
                  </a:lnTo>
                  <a:lnTo>
                    <a:pt x="369332" y="0"/>
                  </a:lnTo>
                  <a:cubicBezTo>
                    <a:pt x="369332" y="123111"/>
                    <a:pt x="369070" y="371690"/>
                    <a:pt x="369070" y="37169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3822822" y="5740302"/>
              <a:ext cx="3810" cy="324000"/>
            </a:xfrm>
            <a:custGeom>
              <a:avLst/>
              <a:gdLst>
                <a:gd name="connsiteX0" fmla="*/ 0 w 3810"/>
                <a:gd name="connsiteY0" fmla="*/ 0 h 297180"/>
                <a:gd name="connsiteX1" fmla="*/ 3810 w 3810"/>
                <a:gd name="connsiteY1" fmla="*/ 297180 h 29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" h="297180">
                  <a:moveTo>
                    <a:pt x="0" y="0"/>
                  </a:moveTo>
                  <a:lnTo>
                    <a:pt x="3810" y="29718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4"/>
            <p:cNvSpPr/>
            <p:nvPr/>
          </p:nvSpPr>
          <p:spPr>
            <a:xfrm>
              <a:off x="3826632" y="6252712"/>
              <a:ext cx="297324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332" h="369332">
                  <a:moveTo>
                    <a:pt x="0" y="369332"/>
                  </a:moveTo>
                  <a:lnTo>
                    <a:pt x="0" y="0"/>
                  </a:lnTo>
                  <a:lnTo>
                    <a:pt x="36933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795797" y="4365103"/>
              <a:ext cx="3816424" cy="2376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676368" y="4365102"/>
            <a:ext cx="3816424" cy="2376265"/>
            <a:chOff x="4676368" y="4365102"/>
            <a:chExt cx="3816424" cy="2376265"/>
          </a:xfrm>
        </p:grpSpPr>
        <p:sp>
          <p:nvSpPr>
            <p:cNvPr id="31" name="CaixaDeTexto 30"/>
            <p:cNvSpPr txBox="1"/>
            <p:nvPr/>
          </p:nvSpPr>
          <p:spPr>
            <a:xfrm>
              <a:off x="4905134" y="5197380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Sport</a:t>
              </a:r>
              <a:endParaRPr lang="pt-BR" sz="2000" b="1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908502" y="5701436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Náutico</a:t>
              </a:r>
              <a:endParaRPr lang="pt-BR" sz="2000" b="1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908502" y="6202267"/>
              <a:ext cx="883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Santa</a:t>
              </a:r>
              <a:endParaRPr lang="pt-BR" sz="2000" b="1" dirty="0"/>
            </a:p>
          </p:txBody>
        </p:sp>
        <p:sp>
          <p:nvSpPr>
            <p:cNvPr id="34" name="Retângulo 4"/>
            <p:cNvSpPr/>
            <p:nvPr/>
          </p:nvSpPr>
          <p:spPr>
            <a:xfrm>
              <a:off x="6512308" y="5269848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6"/>
            <p:cNvGrpSpPr/>
            <p:nvPr/>
          </p:nvGrpSpPr>
          <p:grpSpPr>
            <a:xfrm>
              <a:off x="6496327" y="4509117"/>
              <a:ext cx="492457" cy="492457"/>
              <a:chOff x="251520" y="4951413"/>
              <a:chExt cx="177800" cy="177800"/>
            </a:xfrm>
          </p:grpSpPr>
          <p:sp>
            <p:nvSpPr>
              <p:cNvPr id="58" name="Oval 1"/>
              <p:cNvSpPr/>
              <p:nvPr/>
            </p:nvSpPr>
            <p:spPr bwMode="auto">
              <a:xfrm>
                <a:off x="251520" y="5014913"/>
                <a:ext cx="112713" cy="1143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cxnSp>
            <p:nvCxnSpPr>
              <p:cNvPr id="59" name="Straight Arrow Connector 3"/>
              <p:cNvCxnSpPr>
                <a:stCxn id="58" idx="7"/>
              </p:cNvCxnSpPr>
              <p:nvPr/>
            </p:nvCxnSpPr>
            <p:spPr bwMode="auto">
              <a:xfrm flipV="1">
                <a:off x="348358" y="4951413"/>
                <a:ext cx="80962" cy="809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37"/>
            <p:cNvGrpSpPr/>
            <p:nvPr/>
          </p:nvGrpSpPr>
          <p:grpSpPr>
            <a:xfrm>
              <a:off x="7700704" y="4557312"/>
              <a:ext cx="306512" cy="543113"/>
              <a:chOff x="4464050" y="3567113"/>
              <a:chExt cx="90488" cy="160337"/>
            </a:xfrm>
          </p:grpSpPr>
          <p:sp>
            <p:nvSpPr>
              <p:cNvPr id="55" name="Oval 16"/>
              <p:cNvSpPr/>
              <p:nvPr/>
            </p:nvSpPr>
            <p:spPr bwMode="auto">
              <a:xfrm>
                <a:off x="4464050" y="3567113"/>
                <a:ext cx="90488" cy="9207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cxnSp>
            <p:nvCxnSpPr>
              <p:cNvPr id="56" name="Straight Connector 12"/>
              <p:cNvCxnSpPr>
                <a:stCxn id="55" idx="4"/>
              </p:cNvCxnSpPr>
              <p:nvPr/>
            </p:nvCxnSpPr>
            <p:spPr bwMode="auto">
              <a:xfrm>
                <a:off x="4510088" y="3659188"/>
                <a:ext cx="0" cy="682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21"/>
              <p:cNvCxnSpPr/>
              <p:nvPr/>
            </p:nvCxnSpPr>
            <p:spPr bwMode="auto">
              <a:xfrm>
                <a:off x="4483100" y="3695700"/>
                <a:ext cx="5238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tângulo 36"/>
            <p:cNvSpPr/>
            <p:nvPr/>
          </p:nvSpPr>
          <p:spPr>
            <a:xfrm>
              <a:off x="4676368" y="4365102"/>
              <a:ext cx="3816424" cy="2376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4"/>
            <p:cNvSpPr/>
            <p:nvPr/>
          </p:nvSpPr>
          <p:spPr>
            <a:xfrm>
              <a:off x="6612369" y="5269848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4"/>
            <p:cNvSpPr/>
            <p:nvPr/>
          </p:nvSpPr>
          <p:spPr>
            <a:xfrm>
              <a:off x="6732240" y="5271747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4"/>
            <p:cNvSpPr/>
            <p:nvPr/>
          </p:nvSpPr>
          <p:spPr>
            <a:xfrm>
              <a:off x="6512308" y="5739491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"/>
            <p:cNvSpPr/>
            <p:nvPr/>
          </p:nvSpPr>
          <p:spPr>
            <a:xfrm>
              <a:off x="6612369" y="5739491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"/>
            <p:cNvSpPr/>
            <p:nvPr/>
          </p:nvSpPr>
          <p:spPr>
            <a:xfrm>
              <a:off x="6732240" y="5741390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"/>
            <p:cNvSpPr/>
            <p:nvPr/>
          </p:nvSpPr>
          <p:spPr>
            <a:xfrm>
              <a:off x="6832301" y="5739491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"/>
            <p:cNvSpPr/>
            <p:nvPr/>
          </p:nvSpPr>
          <p:spPr>
            <a:xfrm>
              <a:off x="7020272" y="5739491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"/>
            <p:cNvSpPr/>
            <p:nvPr/>
          </p:nvSpPr>
          <p:spPr>
            <a:xfrm>
              <a:off x="6512308" y="6252711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"/>
            <p:cNvSpPr/>
            <p:nvPr/>
          </p:nvSpPr>
          <p:spPr>
            <a:xfrm>
              <a:off x="6612369" y="6252711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"/>
            <p:cNvSpPr/>
            <p:nvPr/>
          </p:nvSpPr>
          <p:spPr>
            <a:xfrm>
              <a:off x="6732240" y="6254610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"/>
            <p:cNvSpPr/>
            <p:nvPr/>
          </p:nvSpPr>
          <p:spPr>
            <a:xfrm>
              <a:off x="7756589" y="5271747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"/>
            <p:cNvSpPr/>
            <p:nvPr/>
          </p:nvSpPr>
          <p:spPr>
            <a:xfrm>
              <a:off x="7856650" y="5271747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"/>
            <p:cNvSpPr/>
            <p:nvPr/>
          </p:nvSpPr>
          <p:spPr>
            <a:xfrm>
              <a:off x="7976521" y="5273646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4"/>
            <p:cNvSpPr/>
            <p:nvPr/>
          </p:nvSpPr>
          <p:spPr>
            <a:xfrm>
              <a:off x="7756589" y="5741390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4"/>
            <p:cNvSpPr/>
            <p:nvPr/>
          </p:nvSpPr>
          <p:spPr>
            <a:xfrm>
              <a:off x="7756589" y="6254610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4"/>
            <p:cNvSpPr/>
            <p:nvPr/>
          </p:nvSpPr>
          <p:spPr>
            <a:xfrm>
              <a:off x="7856650" y="6254610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4"/>
            <p:cNvSpPr/>
            <p:nvPr/>
          </p:nvSpPr>
          <p:spPr>
            <a:xfrm>
              <a:off x="6932362" y="5739491"/>
              <a:ext cx="0" cy="297324"/>
            </a:xfrm>
            <a:custGeom>
              <a:avLst/>
              <a:gdLst>
                <a:gd name="connsiteX0" fmla="*/ 0 w 369332"/>
                <a:gd name="connsiteY0" fmla="*/ 0 h 369332"/>
                <a:gd name="connsiteX1" fmla="*/ 369332 w 369332"/>
                <a:gd name="connsiteY1" fmla="*/ 0 h 369332"/>
                <a:gd name="connsiteX2" fmla="*/ 369332 w 369332"/>
                <a:gd name="connsiteY2" fmla="*/ 369332 h 369332"/>
                <a:gd name="connsiteX3" fmla="*/ 0 w 369332"/>
                <a:gd name="connsiteY3" fmla="*/ 369332 h 369332"/>
                <a:gd name="connsiteX4" fmla="*/ 0 w 369332"/>
                <a:gd name="connsiteY4" fmla="*/ 0 h 369332"/>
                <a:gd name="connsiteX0" fmla="*/ 369332 w 460772"/>
                <a:gd name="connsiteY0" fmla="*/ 369332 h 460772"/>
                <a:gd name="connsiteX1" fmla="*/ 0 w 460772"/>
                <a:gd name="connsiteY1" fmla="*/ 369332 h 460772"/>
                <a:gd name="connsiteX2" fmla="*/ 0 w 460772"/>
                <a:gd name="connsiteY2" fmla="*/ 0 h 460772"/>
                <a:gd name="connsiteX3" fmla="*/ 369332 w 460772"/>
                <a:gd name="connsiteY3" fmla="*/ 0 h 460772"/>
                <a:gd name="connsiteX4" fmla="*/ 460772 w 460772"/>
                <a:gd name="connsiteY4" fmla="*/ 460772 h 460772"/>
                <a:gd name="connsiteX0" fmla="*/ 369332 w 369332"/>
                <a:gd name="connsiteY0" fmla="*/ 369332 h 369332"/>
                <a:gd name="connsiteX1" fmla="*/ 0 w 369332"/>
                <a:gd name="connsiteY1" fmla="*/ 369332 h 369332"/>
                <a:gd name="connsiteX2" fmla="*/ 0 w 369332"/>
                <a:gd name="connsiteY2" fmla="*/ 0 h 369332"/>
                <a:gd name="connsiteX3" fmla="*/ 369332 w 369332"/>
                <a:gd name="connsiteY3" fmla="*/ 0 h 369332"/>
                <a:gd name="connsiteX4" fmla="*/ 369070 w 369332"/>
                <a:gd name="connsiteY4" fmla="*/ 366450 h 369332"/>
                <a:gd name="connsiteX0" fmla="*/ 369332 w 369332"/>
                <a:gd name="connsiteY0" fmla="*/ 369332 h 423096"/>
                <a:gd name="connsiteX1" fmla="*/ 331578 w 369332"/>
                <a:gd name="connsiteY1" fmla="*/ 423094 h 423096"/>
                <a:gd name="connsiteX2" fmla="*/ 0 w 369332"/>
                <a:gd name="connsiteY2" fmla="*/ 369332 h 423096"/>
                <a:gd name="connsiteX3" fmla="*/ 0 w 369332"/>
                <a:gd name="connsiteY3" fmla="*/ 0 h 423096"/>
                <a:gd name="connsiteX4" fmla="*/ 369332 w 369332"/>
                <a:gd name="connsiteY4" fmla="*/ 0 h 423096"/>
                <a:gd name="connsiteX5" fmla="*/ 369070 w 369332"/>
                <a:gd name="connsiteY5" fmla="*/ 366450 h 423096"/>
                <a:gd name="connsiteX0" fmla="*/ 369332 w 390030"/>
                <a:gd name="connsiteY0" fmla="*/ 369332 h 423096"/>
                <a:gd name="connsiteX1" fmla="*/ 331578 w 390030"/>
                <a:gd name="connsiteY1" fmla="*/ 423094 h 423096"/>
                <a:gd name="connsiteX2" fmla="*/ 0 w 390030"/>
                <a:gd name="connsiteY2" fmla="*/ 369332 h 423096"/>
                <a:gd name="connsiteX3" fmla="*/ 0 w 390030"/>
                <a:gd name="connsiteY3" fmla="*/ 0 h 423096"/>
                <a:gd name="connsiteX4" fmla="*/ 369332 w 390030"/>
                <a:gd name="connsiteY4" fmla="*/ 0 h 423096"/>
                <a:gd name="connsiteX5" fmla="*/ 390030 w 390030"/>
                <a:gd name="connsiteY5" fmla="*/ 369070 h 423096"/>
                <a:gd name="connsiteX0" fmla="*/ 369332 w 390030"/>
                <a:gd name="connsiteY0" fmla="*/ 447934 h 447934"/>
                <a:gd name="connsiteX1" fmla="*/ 331578 w 390030"/>
                <a:gd name="connsiteY1" fmla="*/ 423094 h 447934"/>
                <a:gd name="connsiteX2" fmla="*/ 0 w 390030"/>
                <a:gd name="connsiteY2" fmla="*/ 369332 h 447934"/>
                <a:gd name="connsiteX3" fmla="*/ 0 w 390030"/>
                <a:gd name="connsiteY3" fmla="*/ 0 h 447934"/>
                <a:gd name="connsiteX4" fmla="*/ 369332 w 390030"/>
                <a:gd name="connsiteY4" fmla="*/ 0 h 447934"/>
                <a:gd name="connsiteX5" fmla="*/ 390030 w 390030"/>
                <a:gd name="connsiteY5" fmla="*/ 369070 h 447934"/>
                <a:gd name="connsiteX0" fmla="*/ 331578 w 390030"/>
                <a:gd name="connsiteY0" fmla="*/ 423094 h 423094"/>
                <a:gd name="connsiteX1" fmla="*/ 0 w 390030"/>
                <a:gd name="connsiteY1" fmla="*/ 369332 h 423094"/>
                <a:gd name="connsiteX2" fmla="*/ 0 w 390030"/>
                <a:gd name="connsiteY2" fmla="*/ 0 h 423094"/>
                <a:gd name="connsiteX3" fmla="*/ 369332 w 390030"/>
                <a:gd name="connsiteY3" fmla="*/ 0 h 423094"/>
                <a:gd name="connsiteX4" fmla="*/ 390030 w 390030"/>
                <a:gd name="connsiteY4" fmla="*/ 369070 h 423094"/>
                <a:gd name="connsiteX0" fmla="*/ 0 w 390030"/>
                <a:gd name="connsiteY0" fmla="*/ 369332 h 369332"/>
                <a:gd name="connsiteX1" fmla="*/ 0 w 390030"/>
                <a:gd name="connsiteY1" fmla="*/ 0 h 369332"/>
                <a:gd name="connsiteX2" fmla="*/ 369332 w 390030"/>
                <a:gd name="connsiteY2" fmla="*/ 0 h 369332"/>
                <a:gd name="connsiteX3" fmla="*/ 390030 w 390030"/>
                <a:gd name="connsiteY3" fmla="*/ 369070 h 369332"/>
                <a:gd name="connsiteX0" fmla="*/ 0 w 369332"/>
                <a:gd name="connsiteY0" fmla="*/ 369332 h 371690"/>
                <a:gd name="connsiteX1" fmla="*/ 0 w 369332"/>
                <a:gd name="connsiteY1" fmla="*/ 0 h 371690"/>
                <a:gd name="connsiteX2" fmla="*/ 369332 w 369332"/>
                <a:gd name="connsiteY2" fmla="*/ 0 h 371690"/>
                <a:gd name="connsiteX3" fmla="*/ 369070 w 369332"/>
                <a:gd name="connsiteY3" fmla="*/ 371690 h 371690"/>
                <a:gd name="connsiteX0" fmla="*/ 0 w 369332"/>
                <a:gd name="connsiteY0" fmla="*/ 369332 h 369332"/>
                <a:gd name="connsiteX1" fmla="*/ 0 w 369332"/>
                <a:gd name="connsiteY1" fmla="*/ 0 h 369332"/>
                <a:gd name="connsiteX2" fmla="*/ 369332 w 369332"/>
                <a:gd name="connsiteY2" fmla="*/ 0 h 369332"/>
                <a:gd name="connsiteX0" fmla="*/ 0 w 0"/>
                <a:gd name="connsiteY0" fmla="*/ 369332 h 369332"/>
                <a:gd name="connsiteX1" fmla="*/ 0 w 0"/>
                <a:gd name="connsiteY1" fmla="*/ 0 h 36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69332">
                  <a:moveTo>
                    <a:pt x="0" y="36933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1850"/>
            <a:ext cx="8229600" cy="652934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Preenchimento da Tabela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Conforme o exemplo, a tabela preenchida ficaria: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683568" y="2885884"/>
          <a:ext cx="7622794" cy="3063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32"/>
                <a:gridCol w="1751330"/>
                <a:gridCol w="1732280"/>
                <a:gridCol w="109785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Time do coração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Meninos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Meninas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Total</a:t>
                      </a:r>
                      <a:endParaRPr lang="pt-BR" sz="3200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Santa Cruz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2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5</a:t>
                      </a:r>
                      <a:endParaRPr lang="pt-BR" sz="2800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Náutico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6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1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7</a:t>
                      </a:r>
                      <a:endParaRPr lang="pt-BR" sz="2800" dirty="0"/>
                    </a:p>
                  </a:txBody>
                  <a:tcPr/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Sport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3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6</a:t>
                      </a:r>
                      <a:endParaRPr lang="pt-BR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/>
          <a:lstStyle/>
          <a:p>
            <a:r>
              <a:rPr lang="pt-BR" b="1" dirty="0" smtClean="0">
                <a:solidFill>
                  <a:srgbClr val="002060"/>
                </a:solidFill>
              </a:rPr>
              <a:t>Análise dos dados obtidos</a:t>
            </a: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pt-BR" b="1" dirty="0" smtClean="0">
                <a:solidFill>
                  <a:srgbClr val="0070C0"/>
                </a:solidFill>
              </a:rPr>
              <a:t>A partir das informações obtidas com a pesquisa, responda: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pt-BR" sz="2800" dirty="0" smtClean="0"/>
              <a:t>Quantas pessoas foram entrevistadas na sala de aula?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pt-BR" sz="2800" dirty="0" smtClean="0"/>
              <a:t>Quantas meninas havia na sala durante a pesquisa?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pt-BR" sz="2800" dirty="0" smtClean="0"/>
              <a:t>Quantos meninos foram entrevistados ao todo?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pt-BR" sz="2800" dirty="0" smtClean="0"/>
              <a:t>Qual é a maior torcida na sala?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pt-BR" sz="2800" dirty="0" smtClean="0"/>
              <a:t>Entre os meninos, qual o time preferido da maioria?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pt-BR" sz="2800" dirty="0" smtClean="0"/>
              <a:t>E entre as meninas? Quem ganhou?</a:t>
            </a:r>
            <a:endParaRPr lang="pt-BR" dirty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1850"/>
            <a:ext cx="8229600" cy="652934"/>
          </a:xfrm>
        </p:spPr>
        <p:txBody>
          <a:bodyPr/>
          <a:lstStyle/>
          <a:p>
            <a:r>
              <a:rPr lang="pt-BR" sz="3800" b="1" dirty="0" smtClean="0">
                <a:solidFill>
                  <a:srgbClr val="002060"/>
                </a:solidFill>
              </a:rPr>
              <a:t>Construindo gráficos a partir de tabelas</a:t>
            </a:r>
            <a:endParaRPr lang="pt-BR" sz="3800" b="1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pt-BR" dirty="0" smtClean="0">
                <a:solidFill>
                  <a:srgbClr val="0070C0"/>
                </a:solidFill>
              </a:rPr>
              <a:t>Com os dados obtidos na pesquisa desenvolvida, pode-se usar os valores para construir gráficos: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95536" y="3507973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+mn-lt"/>
              </a:rPr>
              <a:t>Gráfico de barras</a:t>
            </a:r>
          </a:p>
          <a:p>
            <a:pPr algn="ctr"/>
            <a:r>
              <a:rPr lang="pt-BR" b="1" dirty="0" smtClean="0">
                <a:latin typeface="+mn-lt"/>
              </a:rPr>
              <a:t>(blocos ou colunas)</a:t>
            </a:r>
            <a:endParaRPr lang="pt-BR" b="1" dirty="0">
              <a:latin typeface="+mn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203848" y="549395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+mn-lt"/>
              </a:rPr>
              <a:t>Gráfico de setores</a:t>
            </a:r>
          </a:p>
          <a:p>
            <a:pPr algn="ctr"/>
            <a:r>
              <a:rPr lang="pt-BR" b="1" dirty="0" smtClean="0">
                <a:latin typeface="+mn-lt"/>
              </a:rPr>
              <a:t>(tipo pizza)</a:t>
            </a:r>
            <a:endParaRPr lang="pt-BR" b="1" dirty="0">
              <a:latin typeface="+mn-lt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084168" y="343596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+mn-lt"/>
              </a:rPr>
              <a:t>Gráfico de evolução (linhas)</a:t>
            </a:r>
            <a:endParaRPr lang="pt-BR" b="1" dirty="0">
              <a:latin typeface="+mn-lt"/>
            </a:endParaRPr>
          </a:p>
        </p:txBody>
      </p:sp>
      <p:pic>
        <p:nvPicPr>
          <p:cNvPr id="18" name="Picture 2" descr="File:Gráfic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7" y="4307241"/>
            <a:ext cx="2851185" cy="19281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ile:GRAFICO TA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223" t="10380" r="30715" b="22668"/>
          <a:stretch/>
        </p:blipFill>
        <p:spPr bwMode="auto">
          <a:xfrm>
            <a:off x="3420801" y="3507973"/>
            <a:ext cx="2167466" cy="16963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File:Metoodo grafic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12053"/>
            <a:ext cx="2849586" cy="20282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/>
          <p:cNvSpPr/>
          <p:nvPr/>
        </p:nvSpPr>
        <p:spPr>
          <a:xfrm>
            <a:off x="266087" y="6381328"/>
            <a:ext cx="8450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/>
              <a:t>Imagens da esquerda para direita</a:t>
            </a:r>
            <a:r>
              <a:rPr lang="pt-BR" sz="1000" dirty="0"/>
              <a:t>: (a) Autor desconhecido / disponibilizado por </a:t>
            </a:r>
            <a:r>
              <a:rPr lang="pt-BR" sz="1000" dirty="0" err="1"/>
              <a:t>Educorpo</a:t>
            </a:r>
            <a:r>
              <a:rPr lang="pt-BR" sz="1000" dirty="0"/>
              <a:t> / Domínio Público; (b) Gráfico da frota da TAP (detalhe) / Autor </a:t>
            </a:r>
            <a:r>
              <a:rPr lang="pt-BR" sz="1000" dirty="0" err="1"/>
              <a:t>Andrerjorge</a:t>
            </a:r>
            <a:r>
              <a:rPr lang="pt-BR" sz="1000" dirty="0"/>
              <a:t> / Domínio Público; (c) Autor Mjrl05 /  </a:t>
            </a:r>
            <a:r>
              <a:rPr lang="pt-BR" sz="1000" dirty="0" err="1"/>
              <a:t>Creative</a:t>
            </a:r>
            <a:r>
              <a:rPr lang="pt-BR" sz="1000" dirty="0"/>
              <a:t> </a:t>
            </a:r>
            <a:r>
              <a:rPr lang="pt-BR" sz="1000" dirty="0" err="1"/>
              <a:t>Commons</a:t>
            </a:r>
            <a:r>
              <a:rPr lang="pt-BR" sz="1000" dirty="0"/>
              <a:t> Atribuição-Partilha nos Termos da Mesma Licença 3.0 </a:t>
            </a:r>
            <a:r>
              <a:rPr lang="pt-BR" sz="1000" dirty="0" err="1" smtClean="0"/>
              <a:t>Unported</a:t>
            </a:r>
            <a:r>
              <a:rPr lang="pt-BR" sz="1000" dirty="0" smtClean="0"/>
              <a:t>.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59842"/>
            <a:ext cx="8229600" cy="724942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02060"/>
                </a:solidFill>
              </a:rPr>
              <a:t>Gráficos a serem construídos pelos estudantes</a:t>
            </a:r>
            <a:endParaRPr lang="pt-BR" sz="3200" b="1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q"/>
            </a:pPr>
            <a:r>
              <a:rPr lang="pt-BR" sz="2400" dirty="0" smtClean="0">
                <a:solidFill>
                  <a:srgbClr val="FF0000"/>
                </a:solidFill>
              </a:rPr>
              <a:t>Com os dados da tabela, os estudantes poderiam utilizar os cadernos para construírem gráficos semelhantes a: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71600" y="5877272"/>
            <a:ext cx="316835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b="1" i="1" dirty="0" smtClean="0">
                <a:latin typeface="+mn-lt"/>
              </a:rPr>
              <a:t>Gráfico de pizza construído para representar a maior torcida entre os meninos.</a:t>
            </a:r>
            <a:endParaRPr lang="pt-BR" b="1" i="1" dirty="0">
              <a:latin typeface="+mn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16016" y="5818038"/>
            <a:ext cx="316835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b="1" i="1" dirty="0" smtClean="0">
                <a:latin typeface="+mn-lt"/>
              </a:rPr>
              <a:t>Gráfico de colunas construído para representar a maior torcida entre as meninas.</a:t>
            </a:r>
            <a:endParaRPr lang="pt-BR" b="1" i="1" dirty="0">
              <a:latin typeface="+mn-lt"/>
            </a:endParaRPr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="" xmlns:p14="http://schemas.microsoft.com/office/powerpoint/2010/main" val="1246674674"/>
              </p:ext>
            </p:extLst>
          </p:nvPr>
        </p:nvGraphicFramePr>
        <p:xfrm>
          <a:off x="683568" y="2566078"/>
          <a:ext cx="3744416" cy="3469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/>
          <p:cNvGraphicFramePr/>
          <p:nvPr>
            <p:extLst>
              <p:ext uri="{D42A27DB-BD31-4B8C-83A1-F6EECF244321}">
                <p14:modId xmlns="" xmlns:p14="http://schemas.microsoft.com/office/powerpoint/2010/main" val="1961186725"/>
              </p:ext>
            </p:extLst>
          </p:nvPr>
        </p:nvGraphicFramePr>
        <p:xfrm>
          <a:off x="4522513" y="2567424"/>
          <a:ext cx="3555357" cy="323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9" grpId="0" build="allAtOnce" animBg="1"/>
      <p:bldP spid="11" grpId="0" build="allAtOnce" animBg="1"/>
      <p:bldGraphic spid="10" grpId="0">
        <p:bldAsOne/>
      </p:bldGraphic>
      <p:bldGraphic spid="1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3184" y="903858"/>
            <a:ext cx="8507288" cy="580926"/>
          </a:xfrm>
        </p:spPr>
        <p:txBody>
          <a:bodyPr/>
          <a:lstStyle/>
          <a:p>
            <a:r>
              <a:rPr lang="pt-BR" sz="3400" b="1" dirty="0" smtClean="0">
                <a:solidFill>
                  <a:srgbClr val="002060"/>
                </a:solidFill>
              </a:rPr>
              <a:t>Usando o computador para construir gráficos</a:t>
            </a:r>
            <a:endParaRPr lang="pt-BR" sz="3400" b="1" dirty="0">
              <a:solidFill>
                <a:srgbClr val="002060"/>
              </a:solidFill>
            </a:endParaRPr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0403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  <a:endParaRPr lang="pt-BR" b="1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alibri" pitchFamily="34" charset="0"/>
              </a:rPr>
              <a:t>Interpretação de gráficos e tabelas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735548" y="2924944"/>
            <a:ext cx="34563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dirty="0" smtClean="0">
                <a:latin typeface="+mn-lt"/>
              </a:rPr>
              <a:t>Clicar no </a:t>
            </a:r>
            <a:r>
              <a:rPr lang="pt-BR" b="1" dirty="0" smtClean="0">
                <a:latin typeface="+mn-lt"/>
              </a:rPr>
              <a:t>MENU INICIAR </a:t>
            </a:r>
            <a:r>
              <a:rPr lang="pt-BR" dirty="0" smtClean="0">
                <a:latin typeface="+mn-lt"/>
              </a:rPr>
              <a:t>do Windows;</a:t>
            </a:r>
          </a:p>
          <a:p>
            <a:pPr algn="just">
              <a:buFont typeface="Wingdings" pitchFamily="2" charset="2"/>
              <a:buChar char="ü"/>
            </a:pPr>
            <a:r>
              <a:rPr lang="pt-BR" dirty="0" smtClean="0">
                <a:latin typeface="+mn-lt"/>
              </a:rPr>
              <a:t>O </a:t>
            </a:r>
            <a:r>
              <a:rPr lang="pt-BR" b="1" dirty="0" smtClean="0">
                <a:latin typeface="+mn-lt"/>
              </a:rPr>
              <a:t>Excel </a:t>
            </a:r>
            <a:r>
              <a:rPr lang="pt-BR" dirty="0" smtClean="0">
                <a:latin typeface="+mn-lt"/>
              </a:rPr>
              <a:t>deverá ser selecionado.</a:t>
            </a:r>
            <a:endParaRPr lang="pt-BR" dirty="0">
              <a:latin typeface="+mn-l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699544" y="1556792"/>
            <a:ext cx="3528392" cy="10156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+mn-lt"/>
              </a:rPr>
              <a:t>Usando o Sistema Operacional </a:t>
            </a:r>
            <a:r>
              <a:rPr lang="pt-BR" sz="2000" b="1" dirty="0" smtClean="0">
                <a:latin typeface="+mn-lt"/>
              </a:rPr>
              <a:t>Windows 7</a:t>
            </a:r>
            <a:r>
              <a:rPr lang="pt-BR" sz="2000" dirty="0" smtClean="0">
                <a:latin typeface="+mn-lt"/>
              </a:rPr>
              <a:t> e o </a:t>
            </a:r>
            <a:r>
              <a:rPr lang="pt-BR" sz="2000" b="1" dirty="0" smtClean="0">
                <a:latin typeface="+mn-lt"/>
              </a:rPr>
              <a:t>Microsoft Excel 2007</a:t>
            </a:r>
            <a:r>
              <a:rPr lang="pt-BR" sz="2000" dirty="0" smtClean="0">
                <a:latin typeface="+mn-lt"/>
              </a:rPr>
              <a:t>:</a:t>
            </a:r>
            <a:endParaRPr lang="pt-BR" sz="2000" dirty="0">
              <a:latin typeface="+mn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807556" y="4288259"/>
            <a:ext cx="33123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+mn-lt"/>
              </a:rPr>
              <a:t>Reescrevemos a tabela no Excel:</a:t>
            </a:r>
            <a:endParaRPr lang="pt-BR" dirty="0">
              <a:latin typeface="+mn-lt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1212740"/>
              </p:ext>
            </p:extLst>
          </p:nvPr>
        </p:nvGraphicFramePr>
        <p:xfrm>
          <a:off x="1547416" y="4941168"/>
          <a:ext cx="58326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325854"/>
                <a:gridCol w="1338442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TIME FAVORITO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MENINA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Santa Cruz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Náutico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Sport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2" grpId="0" build="allAtOnce" animBg="1"/>
      <p:bldP spid="13" grpId="0" build="allAtOnce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1849</Words>
  <Application>Microsoft Office PowerPoint</Application>
  <PresentationFormat>Apresentação na tela (4:3)</PresentationFormat>
  <Paragraphs>370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Tema do Office</vt:lpstr>
      <vt:lpstr>Personalizar design</vt:lpstr>
      <vt:lpstr>1_Tema do Office</vt:lpstr>
      <vt:lpstr>Slide 1</vt:lpstr>
      <vt:lpstr>Qual a maior torcida da sala?</vt:lpstr>
      <vt:lpstr>Modelo da Tabela</vt:lpstr>
      <vt:lpstr>Coleta de dados</vt:lpstr>
      <vt:lpstr>Preenchimento da Tabela</vt:lpstr>
      <vt:lpstr>Análise dos dados obtidos</vt:lpstr>
      <vt:lpstr>Construindo gráficos a partir de tabelas</vt:lpstr>
      <vt:lpstr>Gráficos a serem construídos pelos estudantes</vt:lpstr>
      <vt:lpstr>Usando o computador para construir gráficos</vt:lpstr>
      <vt:lpstr>Slide 10</vt:lpstr>
      <vt:lpstr>Gráfico construído pelo Excel 2007</vt:lpstr>
      <vt:lpstr>Todo gráfico deve ter um TÍTULO!</vt:lpstr>
      <vt:lpstr>Todo gráfico deve ter um TÍTULO!</vt:lpstr>
      <vt:lpstr>Construção de uma tabela a partir de um gráfico</vt:lpstr>
      <vt:lpstr>Produção de um gráfico no caderno</vt:lpstr>
      <vt:lpstr>Interpretando o gráfico</vt:lpstr>
      <vt:lpstr>Tabela: Tenho medo de...</vt:lpstr>
      <vt:lpstr>Gráfico de Setores</vt:lpstr>
      <vt:lpstr>Gráfico de Setores</vt:lpstr>
      <vt:lpstr>Pesquisa: Quanto gastamos de energia elétrica?</vt:lpstr>
      <vt:lpstr>Gráfico de Evolução</vt:lpstr>
      <vt:lpstr>Investigando a Conta de Luz</vt:lpstr>
      <vt:lpstr>Atividade: Interpretando a Conta de Luz</vt:lpstr>
      <vt:lpstr>Como Economizar Energia Elétrica</vt:lpstr>
      <vt:lpstr>Interpretando Pesquisas Eleitorais</vt:lpstr>
      <vt:lpstr>Interpretando Pesquisas Eleitorais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Carol</cp:lastModifiedBy>
  <cp:revision>325</cp:revision>
  <dcterms:created xsi:type="dcterms:W3CDTF">2011-07-13T12:53:46Z</dcterms:created>
  <dcterms:modified xsi:type="dcterms:W3CDTF">2012-11-13T00:20:09Z</dcterms:modified>
</cp:coreProperties>
</file>