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9" r:id="rId3"/>
    <p:sldId id="290" r:id="rId4"/>
    <p:sldId id="291" r:id="rId5"/>
    <p:sldId id="258" r:id="rId6"/>
    <p:sldId id="295" r:id="rId7"/>
    <p:sldId id="297" r:id="rId8"/>
    <p:sldId id="296" r:id="rId9"/>
    <p:sldId id="260" r:id="rId10"/>
    <p:sldId id="299" r:id="rId11"/>
    <p:sldId id="259" r:id="rId12"/>
    <p:sldId id="292" r:id="rId13"/>
    <p:sldId id="293" r:id="rId14"/>
    <p:sldId id="300" r:id="rId15"/>
    <p:sldId id="301" r:id="rId16"/>
    <p:sldId id="262" r:id="rId17"/>
    <p:sldId id="261" r:id="rId18"/>
    <p:sldId id="302" r:id="rId19"/>
    <p:sldId id="304" r:id="rId20"/>
    <p:sldId id="305" r:id="rId21"/>
    <p:sldId id="303" r:id="rId22"/>
    <p:sldId id="263" r:id="rId23"/>
    <p:sldId id="298" r:id="rId24"/>
    <p:sldId id="264" r:id="rId25"/>
    <p:sldId id="265" r:id="rId26"/>
    <p:sldId id="267" r:id="rId27"/>
    <p:sldId id="268" r:id="rId28"/>
    <p:sldId id="269" r:id="rId29"/>
    <p:sldId id="270" r:id="rId30"/>
    <p:sldId id="306" r:id="rId31"/>
    <p:sldId id="278" r:id="rId32"/>
    <p:sldId id="288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83333" autoAdjust="0"/>
  </p:normalViewPr>
  <p:slideViewPr>
    <p:cSldViewPr>
      <p:cViewPr varScale="1">
        <p:scale>
          <a:sx n="96" d="100"/>
          <a:sy n="96" d="100"/>
        </p:scale>
        <p:origin x="-21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87A88AE-0473-486E-A02C-918D5769DAA8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B5FEC1-0284-4685-A796-C6CA9E627A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A93FA9-AD90-46B9-8F42-95ADFA6D7402}" type="slidenum">
              <a:rPr lang="pt-BR" smtClean="0"/>
              <a:pPr/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49BCAA-6019-4256-9570-E6B07D8F03C8}" type="slidenum">
              <a:rPr lang="pt-BR" smtClean="0"/>
              <a:pPr/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7D5BA3-0D16-4177-B42A-19617F146C16}" type="slidenum">
              <a:rPr lang="pt-BR" smtClean="0"/>
              <a:pPr/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3131EC-DC55-4F5C-9547-AA23DC6AE71E}" type="slidenum">
              <a:rPr lang="pt-BR" smtClean="0"/>
              <a:pPr/>
              <a:t>26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4A25-41F0-4648-9DA5-E437B5E9D221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E5552-C9D7-47FD-A037-EAB0FD931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8E3EA-3DDB-4968-9059-56AA98E83002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7CD5-A0DF-4952-B17A-9F847F8083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0C596-D277-41D3-AF8D-58A601F2A985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68126-4FFF-4895-BA92-3FFEE6F49B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FE816-181D-413A-8806-EF3E694E2B09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46EAB-8527-4CEC-87F1-73C4EB9F9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319D6-8D48-468A-9C08-E91A2B810817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B82C1-0EF9-4E92-9B7F-5E34E5C366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46F1-60CF-4660-AD5F-F6743583E814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79561-56A6-4500-AF65-825CCD7A84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E3EF8-AB9B-40B6-9359-A7F8AD00755C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2300-298F-41EF-A7BF-159EDC5CAE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13577-44B8-49C6-B443-669EFA8EB9EE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AAFC9-5789-48A8-B32C-4229CFFD6A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5CC75-DAA6-4ECE-8232-C04E4F0BCFB9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AB48F-CFBE-4F2D-83B8-A6B827675E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8BF46-AA38-44E7-84C2-83A66F8384D5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C1189-359B-4E6C-8029-A67D650A21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33961-6B8C-4F22-8A1F-3335F5B11135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02559-D47F-4B04-BE80-5FCB7194A8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7A4279-A36F-41B6-9BD5-BC5FFE477BFB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A4493B-11CF-4238-8DA6-03BB2E8EF1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lus.google.com/102396791451516424376" TargetMode="Externa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lus.google.com/102396791451516424376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lus.google.com/102396791451516424376" TargetMode="Externa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youtube.com/watch?v=6KLuhmhhhD8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ndoeducacao.com/matematica/multiplicacao-divisao-fracoes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atematicadidatica.com.br/Fracao.aspx" TargetMode="External"/><Relationship Id="rId5" Type="http://schemas.openxmlformats.org/officeDocument/2006/relationships/hyperlink" Target="http://www.infoescola.com/matematica/divisao-de-fracoes/" TargetMode="External"/><Relationship Id="rId4" Type="http://schemas.openxmlformats.org/officeDocument/2006/relationships/hyperlink" Target="http://pt.slideshare.net/lveiga/fraes-30664742?next_slideshow=1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6"/>
          <p:cNvSpPr txBox="1">
            <a:spLocks noChangeArrowheads="1"/>
          </p:cNvSpPr>
          <p:nvPr/>
        </p:nvSpPr>
        <p:spPr bwMode="auto">
          <a:xfrm>
            <a:off x="1116013" y="3573463"/>
            <a:ext cx="7416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4000" i="1" dirty="0">
                <a:solidFill>
                  <a:schemeClr val="bg1"/>
                </a:solidFill>
              </a:rPr>
              <a:t>MATEMÁTICA E SUAS TECNOLOGIAS – Matemática </a:t>
            </a:r>
          </a:p>
          <a:p>
            <a:pPr algn="ctr"/>
            <a:r>
              <a:rPr lang="pt-BR" altLang="pt-BR" sz="2400" i="1" dirty="0">
                <a:solidFill>
                  <a:schemeClr val="bg1"/>
                </a:solidFill>
              </a:rPr>
              <a:t>Ensino  Fundamental, 6º Ano</a:t>
            </a:r>
          </a:p>
          <a:p>
            <a:pPr algn="ctr"/>
            <a:endParaRPr lang="pt-BR" altLang="pt-BR" sz="1000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4000" i="1" dirty="0">
                <a:solidFill>
                  <a:schemeClr val="bg1"/>
                </a:solidFill>
              </a:rPr>
              <a:t>Operações com Frações: Multiplicação e Divisão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50825" y="1989138"/>
            <a:ext cx="8642350" cy="33543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pt-BR" sz="2800" dirty="0"/>
          </a:p>
          <a:p>
            <a:pPr algn="just">
              <a:defRPr/>
            </a:pPr>
            <a:r>
              <a:rPr lang="pt-BR" sz="2800" dirty="0"/>
              <a:t>     </a:t>
            </a:r>
            <a:r>
              <a:rPr lang="pt-BR" sz="3200" dirty="0"/>
              <a:t>A fração </a:t>
            </a:r>
            <a:r>
              <a:rPr lang="pt-BR" sz="3200" b="1" baseline="30000" dirty="0"/>
              <a:t>4</a:t>
            </a:r>
            <a:r>
              <a:rPr lang="pt-BR" sz="3200" b="1" dirty="0"/>
              <a:t>/</a:t>
            </a:r>
            <a:r>
              <a:rPr lang="pt-BR" sz="3200" b="1" baseline="-25000" dirty="0"/>
              <a:t>16</a:t>
            </a:r>
            <a:r>
              <a:rPr lang="pt-BR" sz="3200" dirty="0"/>
              <a:t> pode significar que das </a:t>
            </a:r>
            <a:r>
              <a:rPr lang="pt-BR" sz="3200" b="1" dirty="0"/>
              <a:t>16</a:t>
            </a:r>
            <a:r>
              <a:rPr lang="pt-BR" sz="3200" dirty="0"/>
              <a:t> partes que compõe a figura, estamos considerando apenas </a:t>
            </a:r>
            <a:r>
              <a:rPr lang="pt-BR" sz="3200" b="1" dirty="0"/>
              <a:t>4</a:t>
            </a:r>
            <a:r>
              <a:rPr lang="pt-BR" sz="3200" dirty="0"/>
              <a:t> delas, ou seja, estamos considerando apenas quatro dezesseis avos da figura.</a:t>
            </a:r>
          </a:p>
          <a:p>
            <a:pPr>
              <a:defRPr/>
            </a:pP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979613" y="1052513"/>
            <a:ext cx="5259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>
                <a:solidFill>
                  <a:srgbClr val="FF0000"/>
                </a:solidFill>
              </a:rPr>
              <a:t>Mas o que significa isto?</a:t>
            </a:r>
          </a:p>
        </p:txBody>
      </p:sp>
      <p:sp>
        <p:nvSpPr>
          <p:cNvPr id="6" name="Divisão 5"/>
          <p:cNvSpPr/>
          <p:nvPr/>
        </p:nvSpPr>
        <p:spPr>
          <a:xfrm>
            <a:off x="539750" y="981075"/>
            <a:ext cx="914400" cy="914400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Multiplicar 6"/>
          <p:cNvSpPr/>
          <p:nvPr/>
        </p:nvSpPr>
        <p:spPr>
          <a:xfrm>
            <a:off x="4500563" y="5373688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Divisão 7"/>
          <p:cNvSpPr/>
          <p:nvPr/>
        </p:nvSpPr>
        <p:spPr>
          <a:xfrm rot="918141">
            <a:off x="1292225" y="4541838"/>
            <a:ext cx="914400" cy="914400"/>
          </a:xfrm>
          <a:prstGeom prst="mathDivid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8027988" y="155733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Divisão 10"/>
          <p:cNvSpPr/>
          <p:nvPr/>
        </p:nvSpPr>
        <p:spPr>
          <a:xfrm>
            <a:off x="7667625" y="4149725"/>
            <a:ext cx="914400" cy="914400"/>
          </a:xfrm>
          <a:prstGeom prst="mathDivid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0825" y="1196975"/>
            <a:ext cx="8424863" cy="3970338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dirty="0">
                <a:solidFill>
                  <a:srgbClr val="FF0000"/>
                </a:solidFill>
              </a:rPr>
              <a:t>    </a:t>
            </a:r>
            <a:r>
              <a:rPr lang="pt-BR" sz="4400" dirty="0">
                <a:solidFill>
                  <a:srgbClr val="FF0000"/>
                </a:solidFill>
              </a:rPr>
              <a:t>Já relembramos o que é fração e agora vamos  aprender a:</a:t>
            </a:r>
          </a:p>
          <a:p>
            <a:pPr>
              <a:defRPr/>
            </a:pPr>
            <a:endParaRPr lang="pt-BR" sz="4400" dirty="0">
              <a:solidFill>
                <a:srgbClr val="FF0000"/>
              </a:solidFill>
            </a:endParaRPr>
          </a:p>
          <a:p>
            <a:pPr>
              <a:defRPr/>
            </a:pPr>
            <a:endParaRPr lang="pt-BR" sz="4400" dirty="0">
              <a:solidFill>
                <a:srgbClr val="FF0000"/>
              </a:solidFill>
            </a:endParaRPr>
          </a:p>
          <a:p>
            <a:pPr>
              <a:defRPr/>
            </a:pPr>
            <a:endParaRPr lang="pt-BR" sz="4400" dirty="0">
              <a:solidFill>
                <a:srgbClr val="FF0000"/>
              </a:solidFill>
            </a:endParaRPr>
          </a:p>
          <a:p>
            <a:pPr>
              <a:defRPr/>
            </a:pPr>
            <a:endParaRPr lang="pt-BR" sz="3200" dirty="0"/>
          </a:p>
        </p:txBody>
      </p:sp>
      <p:sp>
        <p:nvSpPr>
          <p:cNvPr id="12293" name="Retângulo 9"/>
          <p:cNvSpPr>
            <a:spLocks noChangeArrowheads="1"/>
          </p:cNvSpPr>
          <p:nvPr/>
        </p:nvSpPr>
        <p:spPr bwMode="auto">
          <a:xfrm>
            <a:off x="900113" y="3284538"/>
            <a:ext cx="7272337" cy="646112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>
                <a:solidFill>
                  <a:srgbClr val="FF0000"/>
                </a:solidFill>
              </a:rPr>
              <a:t>Multiplicação e Divisão de Frações</a:t>
            </a:r>
            <a:endParaRPr lang="pt-BR" sz="3600"/>
          </a:p>
        </p:txBody>
      </p:sp>
      <p:sp>
        <p:nvSpPr>
          <p:cNvPr id="11" name="Multiplicar 10"/>
          <p:cNvSpPr/>
          <p:nvPr/>
        </p:nvSpPr>
        <p:spPr>
          <a:xfrm>
            <a:off x="0" y="3716338"/>
            <a:ext cx="914400" cy="914400"/>
          </a:xfrm>
          <a:prstGeom prst="mathMultipl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Divisão 12"/>
          <p:cNvSpPr/>
          <p:nvPr/>
        </p:nvSpPr>
        <p:spPr>
          <a:xfrm rot="2113969">
            <a:off x="6985000" y="5553075"/>
            <a:ext cx="914400" cy="914400"/>
          </a:xfrm>
          <a:prstGeom prst="mathDivid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Multiplicar 13"/>
          <p:cNvSpPr/>
          <p:nvPr/>
        </p:nvSpPr>
        <p:spPr>
          <a:xfrm>
            <a:off x="7092950" y="393382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Divisão 14"/>
          <p:cNvSpPr/>
          <p:nvPr/>
        </p:nvSpPr>
        <p:spPr>
          <a:xfrm rot="930580">
            <a:off x="3452813" y="4830763"/>
            <a:ext cx="914400" cy="914400"/>
          </a:xfrm>
          <a:prstGeom prst="mathDivid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3316" name="Picture 8" descr="http://www.alunosonline.com.br/upload/conteudo_legenda/27bef5ee885ba10e680a588072aece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412875"/>
            <a:ext cx="5616575" cy="4679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17" name="Retângulo 8"/>
          <p:cNvSpPr>
            <a:spLocks noChangeArrowheads="1"/>
          </p:cNvSpPr>
          <p:nvPr/>
        </p:nvSpPr>
        <p:spPr bwMode="auto">
          <a:xfrm>
            <a:off x="1187450" y="765175"/>
            <a:ext cx="6624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>
                <a:solidFill>
                  <a:srgbClr val="FF0000"/>
                </a:solidFill>
              </a:rPr>
              <a:t>Multiplicação e Divisão de Frações</a:t>
            </a:r>
          </a:p>
        </p:txBody>
      </p:sp>
      <p:sp>
        <p:nvSpPr>
          <p:cNvPr id="13318" name="CaixaDeTexto 10"/>
          <p:cNvSpPr txBox="1">
            <a:spLocks noChangeArrowheads="1"/>
          </p:cNvSpPr>
          <p:nvPr/>
        </p:nvSpPr>
        <p:spPr bwMode="auto">
          <a:xfrm rot="-5400000">
            <a:off x="6271419" y="3985419"/>
            <a:ext cx="17240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iIustração: Marcelo Rigonatto</a:t>
            </a:r>
          </a:p>
        </p:txBody>
      </p:sp>
      <p:sp>
        <p:nvSpPr>
          <p:cNvPr id="12" name="Multiplicar 11"/>
          <p:cNvSpPr/>
          <p:nvPr/>
        </p:nvSpPr>
        <p:spPr>
          <a:xfrm>
            <a:off x="179388" y="1557338"/>
            <a:ext cx="914400" cy="9144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Divisão 12"/>
          <p:cNvSpPr/>
          <p:nvPr/>
        </p:nvSpPr>
        <p:spPr>
          <a:xfrm>
            <a:off x="7667625" y="1412875"/>
            <a:ext cx="914400" cy="914400"/>
          </a:xfrm>
          <a:prstGeom prst="mathDivid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Multiplicar 13"/>
          <p:cNvSpPr/>
          <p:nvPr/>
        </p:nvSpPr>
        <p:spPr>
          <a:xfrm>
            <a:off x="7667625" y="5084763"/>
            <a:ext cx="914400" cy="9144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Divisão 14"/>
          <p:cNvSpPr/>
          <p:nvPr/>
        </p:nvSpPr>
        <p:spPr>
          <a:xfrm>
            <a:off x="179388" y="4797425"/>
            <a:ext cx="914400" cy="914400"/>
          </a:xfrm>
          <a:prstGeom prst="mathDivid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0825" y="1628775"/>
            <a:ext cx="8713788" cy="409416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    A multiplicação de frações é muito simples, basta multiplicarmos </a:t>
            </a:r>
            <a:r>
              <a:rPr lang="pt-BR" sz="3200" b="1" dirty="0">
                <a:solidFill>
                  <a:srgbClr val="FF0000"/>
                </a:solidFill>
              </a:rPr>
              <a:t>numerador</a:t>
            </a:r>
            <a:r>
              <a:rPr lang="pt-BR" sz="3200" dirty="0"/>
              <a:t> por </a:t>
            </a:r>
            <a:r>
              <a:rPr lang="pt-BR" sz="3200" b="1" dirty="0">
                <a:solidFill>
                  <a:srgbClr val="FF0000"/>
                </a:solidFill>
              </a:rPr>
              <a:t>numerador</a:t>
            </a:r>
            <a:r>
              <a:rPr lang="pt-BR" sz="3200" dirty="0"/>
              <a:t> e </a:t>
            </a:r>
            <a:r>
              <a:rPr lang="pt-BR" sz="3200" b="1" dirty="0">
                <a:solidFill>
                  <a:srgbClr val="FF0000"/>
                </a:solidFill>
              </a:rPr>
              <a:t>denominador</a:t>
            </a:r>
            <a:r>
              <a:rPr lang="pt-BR" sz="3200" dirty="0"/>
              <a:t> por </a:t>
            </a:r>
            <a:r>
              <a:rPr lang="pt-BR" sz="3200" b="1" dirty="0">
                <a:solidFill>
                  <a:srgbClr val="FF0000"/>
                </a:solidFill>
              </a:rPr>
              <a:t>denominador</a:t>
            </a:r>
            <a:r>
              <a:rPr lang="pt-BR" sz="3200" dirty="0"/>
              <a:t>, respeitando suas posições. 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Observe: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4341" name="Retângulo 9"/>
          <p:cNvSpPr>
            <a:spLocks noChangeArrowheads="1"/>
          </p:cNvSpPr>
          <p:nvPr/>
        </p:nvSpPr>
        <p:spPr bwMode="auto">
          <a:xfrm>
            <a:off x="2555875" y="908050"/>
            <a:ext cx="3216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>
                <a:solidFill>
                  <a:srgbClr val="00B050"/>
                </a:solidFill>
              </a:rPr>
              <a:t>Multiplicação:</a:t>
            </a:r>
            <a:endParaRPr lang="pt-BR" sz="4000"/>
          </a:p>
        </p:txBody>
      </p:sp>
      <p:pic>
        <p:nvPicPr>
          <p:cNvPr id="14342" name="Picture 2" descr="http://www.alunosonline.com.br/upload/conteudo/images/multfrac0.jpg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</a:blip>
          <a:srcRect t="8797" r="4451" b="16428"/>
          <a:stretch>
            <a:fillRect/>
          </a:stretch>
        </p:blipFill>
        <p:spPr bwMode="auto">
          <a:xfrm>
            <a:off x="2339975" y="3933825"/>
            <a:ext cx="30908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Multiplicar 12"/>
          <p:cNvSpPr/>
          <p:nvPr/>
        </p:nvSpPr>
        <p:spPr>
          <a:xfrm rot="21062744">
            <a:off x="6284913" y="3844925"/>
            <a:ext cx="769937" cy="790575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Multiplicar 13"/>
          <p:cNvSpPr/>
          <p:nvPr/>
        </p:nvSpPr>
        <p:spPr>
          <a:xfrm rot="20940986">
            <a:off x="7880350" y="4581525"/>
            <a:ext cx="842963" cy="796925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Multiplicar 14"/>
          <p:cNvSpPr/>
          <p:nvPr/>
        </p:nvSpPr>
        <p:spPr>
          <a:xfrm rot="20650509">
            <a:off x="7124700" y="750888"/>
            <a:ext cx="779463" cy="712787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Multiplicar 15"/>
          <p:cNvSpPr/>
          <p:nvPr/>
        </p:nvSpPr>
        <p:spPr>
          <a:xfrm rot="20818503">
            <a:off x="900113" y="908050"/>
            <a:ext cx="769937" cy="6492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364" name="Retângulo 9"/>
          <p:cNvSpPr>
            <a:spLocks noChangeArrowheads="1"/>
          </p:cNvSpPr>
          <p:nvPr/>
        </p:nvSpPr>
        <p:spPr bwMode="auto">
          <a:xfrm>
            <a:off x="2555875" y="908050"/>
            <a:ext cx="321627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>
                <a:solidFill>
                  <a:srgbClr val="00B050"/>
                </a:solidFill>
              </a:rPr>
              <a:t>Multiplicação:</a:t>
            </a:r>
          </a:p>
          <a:p>
            <a:endParaRPr lang="pt-BR" sz="4000" b="1">
              <a:solidFill>
                <a:srgbClr val="00B050"/>
              </a:solidFill>
            </a:endParaRPr>
          </a:p>
          <a:p>
            <a:r>
              <a:rPr lang="pt-BR" sz="4000" b="1">
                <a:solidFill>
                  <a:srgbClr val="00B050"/>
                </a:solidFill>
              </a:rPr>
              <a:t>EXEMPLO:</a:t>
            </a:r>
            <a:endParaRPr lang="pt-BR" sz="4000"/>
          </a:p>
        </p:txBody>
      </p:sp>
      <p:sp>
        <p:nvSpPr>
          <p:cNvPr id="13" name="Multiplicar 12"/>
          <p:cNvSpPr/>
          <p:nvPr/>
        </p:nvSpPr>
        <p:spPr>
          <a:xfrm rot="21062744">
            <a:off x="7221538" y="5284788"/>
            <a:ext cx="769937" cy="79216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Multiplicar 13"/>
          <p:cNvSpPr/>
          <p:nvPr/>
        </p:nvSpPr>
        <p:spPr>
          <a:xfrm rot="20940986">
            <a:off x="1760538" y="5302250"/>
            <a:ext cx="841375" cy="796925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Multiplicar 14"/>
          <p:cNvSpPr/>
          <p:nvPr/>
        </p:nvSpPr>
        <p:spPr>
          <a:xfrm rot="20650509">
            <a:off x="5734050" y="2225675"/>
            <a:ext cx="781050" cy="714375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Multiplicar 15"/>
          <p:cNvSpPr/>
          <p:nvPr/>
        </p:nvSpPr>
        <p:spPr>
          <a:xfrm rot="21435499">
            <a:off x="842963" y="1790700"/>
            <a:ext cx="769937" cy="6477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5371" name="Picture 16"/>
          <p:cNvPicPr>
            <a:picLocks noChangeAspect="1" noChangeArrowheads="1"/>
          </p:cNvPicPr>
          <p:nvPr/>
        </p:nvPicPr>
        <p:blipFill>
          <a:blip r:embed="rId3" cstate="print"/>
          <a:srcRect l="18536" t="41953" r="20033" b="47334"/>
          <a:stretch>
            <a:fillRect/>
          </a:stretch>
        </p:blipFill>
        <p:spPr bwMode="auto">
          <a:xfrm>
            <a:off x="250825" y="2852738"/>
            <a:ext cx="85026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6388" name="Retângulo 9"/>
          <p:cNvSpPr>
            <a:spLocks noChangeArrowheads="1"/>
          </p:cNvSpPr>
          <p:nvPr/>
        </p:nvSpPr>
        <p:spPr bwMode="auto">
          <a:xfrm>
            <a:off x="2555875" y="908050"/>
            <a:ext cx="237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>
                <a:solidFill>
                  <a:srgbClr val="00B050"/>
                </a:solidFill>
              </a:rPr>
              <a:t>SOLUÇÃO:</a:t>
            </a:r>
            <a:endParaRPr lang="pt-BR" sz="4000"/>
          </a:p>
        </p:txBody>
      </p:sp>
      <p:sp>
        <p:nvSpPr>
          <p:cNvPr id="13" name="Multiplicar 12"/>
          <p:cNvSpPr/>
          <p:nvPr/>
        </p:nvSpPr>
        <p:spPr>
          <a:xfrm rot="21062744">
            <a:off x="7653338" y="892175"/>
            <a:ext cx="769937" cy="792163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Multiplicar 14"/>
          <p:cNvSpPr/>
          <p:nvPr/>
        </p:nvSpPr>
        <p:spPr>
          <a:xfrm rot="20650509">
            <a:off x="5086350" y="930275"/>
            <a:ext cx="781050" cy="712788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39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6393" name="Picture 16"/>
          <p:cNvPicPr>
            <a:picLocks noChangeAspect="1" noChangeArrowheads="1"/>
          </p:cNvPicPr>
          <p:nvPr/>
        </p:nvPicPr>
        <p:blipFill>
          <a:blip r:embed="rId3" cstate="print"/>
          <a:srcRect l="18536" t="56718" r="20033" b="8829"/>
          <a:stretch>
            <a:fillRect/>
          </a:stretch>
        </p:blipFill>
        <p:spPr bwMode="auto">
          <a:xfrm>
            <a:off x="250825" y="1700213"/>
            <a:ext cx="8583613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Multiplicar 13"/>
          <p:cNvSpPr/>
          <p:nvPr/>
        </p:nvSpPr>
        <p:spPr>
          <a:xfrm rot="20940986">
            <a:off x="6943725" y="4510088"/>
            <a:ext cx="842963" cy="796925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Multiplicar 15"/>
          <p:cNvSpPr/>
          <p:nvPr/>
        </p:nvSpPr>
        <p:spPr>
          <a:xfrm rot="21435499">
            <a:off x="1490663" y="5607050"/>
            <a:ext cx="769937" cy="6477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059113" y="1052513"/>
            <a:ext cx="2954337" cy="58578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>
                <a:solidFill>
                  <a:srgbClr val="00B050"/>
                </a:solidFill>
              </a:rPr>
              <a:t>Multiplicação:</a:t>
            </a:r>
            <a:endParaRPr lang="pt-BR" dirty="0"/>
          </a:p>
        </p:txBody>
      </p:sp>
      <p:pic>
        <p:nvPicPr>
          <p:cNvPr id="17413" name="Picture 2" descr="http://www.mundoeducacao.com/upload/conteudo/Untitled-2(27).jpg"/>
          <p:cNvPicPr>
            <a:picLocks noChangeAspect="1" noChangeArrowheads="1"/>
          </p:cNvPicPr>
          <p:nvPr/>
        </p:nvPicPr>
        <p:blipFill>
          <a:blip r:embed="rId3" cstate="print"/>
          <a:srcRect b="76025"/>
          <a:stretch>
            <a:fillRect/>
          </a:stretch>
        </p:blipFill>
        <p:spPr bwMode="auto">
          <a:xfrm>
            <a:off x="755650" y="2781300"/>
            <a:ext cx="2514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2" descr="http://www.mundoeducacao.com/upload/conteudo/Untitled-2(27).jpg"/>
          <p:cNvPicPr>
            <a:picLocks noChangeAspect="1" noChangeArrowheads="1"/>
          </p:cNvPicPr>
          <p:nvPr/>
        </p:nvPicPr>
        <p:blipFill>
          <a:blip r:embed="rId3" cstate="print"/>
          <a:srcRect t="34837" b="33807"/>
          <a:stretch>
            <a:fillRect/>
          </a:stretch>
        </p:blipFill>
        <p:spPr bwMode="auto">
          <a:xfrm>
            <a:off x="4932363" y="2492375"/>
            <a:ext cx="2592387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2" descr="http://www.mundoeducacao.com/upload/conteudo/Untitled-2(27).jpg"/>
          <p:cNvPicPr>
            <a:picLocks noChangeAspect="1" noChangeArrowheads="1"/>
          </p:cNvPicPr>
          <p:nvPr/>
        </p:nvPicPr>
        <p:blipFill>
          <a:blip r:embed="rId3" cstate="print"/>
          <a:srcRect t="75604"/>
          <a:stretch>
            <a:fillRect/>
          </a:stretch>
        </p:blipFill>
        <p:spPr bwMode="auto">
          <a:xfrm>
            <a:off x="2843213" y="4292600"/>
            <a:ext cx="2568575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CaixaDeTexto 9"/>
          <p:cNvSpPr txBox="1">
            <a:spLocks noChangeArrowheads="1"/>
          </p:cNvSpPr>
          <p:nvPr/>
        </p:nvSpPr>
        <p:spPr bwMode="auto">
          <a:xfrm>
            <a:off x="539750" y="1844675"/>
            <a:ext cx="3392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>
                <a:solidFill>
                  <a:srgbClr val="C00000"/>
                </a:solidFill>
              </a:rPr>
              <a:t>Mais Exemplos:</a:t>
            </a:r>
          </a:p>
        </p:txBody>
      </p:sp>
      <p:sp>
        <p:nvSpPr>
          <p:cNvPr id="11" name="Multiplicar 10"/>
          <p:cNvSpPr/>
          <p:nvPr/>
        </p:nvSpPr>
        <p:spPr>
          <a:xfrm rot="20086268">
            <a:off x="684213" y="981075"/>
            <a:ext cx="914400" cy="9144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Multiplicar 11"/>
          <p:cNvSpPr/>
          <p:nvPr/>
        </p:nvSpPr>
        <p:spPr>
          <a:xfrm rot="19830321">
            <a:off x="7885113" y="3789363"/>
            <a:ext cx="914400" cy="9144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Multiplicar 12"/>
          <p:cNvSpPr/>
          <p:nvPr/>
        </p:nvSpPr>
        <p:spPr>
          <a:xfrm rot="20548528">
            <a:off x="3679825" y="2752725"/>
            <a:ext cx="914400" cy="9144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Multiplicar 13"/>
          <p:cNvSpPr/>
          <p:nvPr/>
        </p:nvSpPr>
        <p:spPr>
          <a:xfrm rot="20571593">
            <a:off x="7350125" y="1095375"/>
            <a:ext cx="914400" cy="914400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Multiplicar 14"/>
          <p:cNvSpPr/>
          <p:nvPr/>
        </p:nvSpPr>
        <p:spPr>
          <a:xfrm>
            <a:off x="6156325" y="5013325"/>
            <a:ext cx="914400" cy="914400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Multiplicar 15"/>
          <p:cNvSpPr/>
          <p:nvPr/>
        </p:nvSpPr>
        <p:spPr>
          <a:xfrm rot="19321590">
            <a:off x="827088" y="4221163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0825" y="1773238"/>
            <a:ext cx="8569325" cy="2862262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dirty="0"/>
              <a:t>        Assim como podemos dividir o inteiro em partes, podemos também dividir essas partes em outras partes, que podem ser novamente divididas e assim sucessivamente....</a:t>
            </a:r>
          </a:p>
        </p:txBody>
      </p:sp>
      <p:sp>
        <p:nvSpPr>
          <p:cNvPr id="18437" name="Retângulo 9"/>
          <p:cNvSpPr>
            <a:spLocks noChangeArrowheads="1"/>
          </p:cNvSpPr>
          <p:nvPr/>
        </p:nvSpPr>
        <p:spPr bwMode="auto">
          <a:xfrm>
            <a:off x="3276600" y="981075"/>
            <a:ext cx="22145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800" b="1">
                <a:solidFill>
                  <a:srgbClr val="00B050"/>
                </a:solidFill>
              </a:rPr>
              <a:t>Divisão:</a:t>
            </a:r>
            <a:endParaRPr lang="pt-BR" sz="4800"/>
          </a:p>
        </p:txBody>
      </p:sp>
      <p:sp>
        <p:nvSpPr>
          <p:cNvPr id="11" name="Divisão 10"/>
          <p:cNvSpPr/>
          <p:nvPr/>
        </p:nvSpPr>
        <p:spPr>
          <a:xfrm>
            <a:off x="1258888" y="981075"/>
            <a:ext cx="576262" cy="647700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Divisão 11"/>
          <p:cNvSpPr/>
          <p:nvPr/>
        </p:nvSpPr>
        <p:spPr>
          <a:xfrm rot="1796975">
            <a:off x="7635875" y="927100"/>
            <a:ext cx="623888" cy="609600"/>
          </a:xfrm>
          <a:prstGeom prst="mathDivid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Divisão 12"/>
          <p:cNvSpPr/>
          <p:nvPr/>
        </p:nvSpPr>
        <p:spPr>
          <a:xfrm rot="1675721">
            <a:off x="7667625" y="4941888"/>
            <a:ext cx="698500" cy="769937"/>
          </a:xfrm>
          <a:prstGeom prst="mathDivid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Divisão 13"/>
          <p:cNvSpPr/>
          <p:nvPr/>
        </p:nvSpPr>
        <p:spPr>
          <a:xfrm rot="1240816">
            <a:off x="1331913" y="5013325"/>
            <a:ext cx="625475" cy="625475"/>
          </a:xfrm>
          <a:prstGeom prst="mathDivid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Divisão 14"/>
          <p:cNvSpPr/>
          <p:nvPr/>
        </p:nvSpPr>
        <p:spPr>
          <a:xfrm rot="3102445">
            <a:off x="4893469" y="5385594"/>
            <a:ext cx="568325" cy="728663"/>
          </a:xfrm>
          <a:prstGeom prst="mathDivid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0825" y="1773238"/>
            <a:ext cx="8569325" cy="421640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dirty="0"/>
              <a:t>      </a:t>
            </a:r>
            <a:r>
              <a:rPr lang="pt-BR" sz="3200" dirty="0"/>
              <a:t>A divisão deve ser efetuada aplicando uma regra prática e de fácil assimilação, que diz: </a:t>
            </a:r>
            <a:r>
              <a:rPr lang="pt-BR" sz="3200" dirty="0">
                <a:solidFill>
                  <a:srgbClr val="C00000"/>
                </a:solidFill>
              </a:rPr>
              <a:t>“Repetir a primeira fração e multiplicar pelo inverso da segunda”.</a:t>
            </a:r>
          </a:p>
          <a:p>
            <a:pPr>
              <a:defRPr/>
            </a:pPr>
            <a:endParaRPr lang="pt-BR" sz="3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3200" dirty="0">
                <a:solidFill>
                  <a:schemeClr val="tx1"/>
                </a:solidFill>
              </a:rPr>
              <a:t>Observe: </a:t>
            </a:r>
            <a:endParaRPr lang="pt-BR" sz="3600" dirty="0"/>
          </a:p>
          <a:p>
            <a:pPr>
              <a:defRPr/>
            </a:pPr>
            <a:r>
              <a:rPr lang="pt-BR" sz="3600" dirty="0"/>
              <a:t/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19461" name="Picture 4" descr="http://www.alunosonline.com.br/upload/conteudo/images/divfrac0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t="7214" r="6250" b="11536"/>
          <a:stretch>
            <a:fillRect/>
          </a:stretch>
        </p:blipFill>
        <p:spPr bwMode="auto">
          <a:xfrm>
            <a:off x="2268538" y="4076700"/>
            <a:ext cx="324008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ivisão 10"/>
          <p:cNvSpPr/>
          <p:nvPr/>
        </p:nvSpPr>
        <p:spPr>
          <a:xfrm>
            <a:off x="1258888" y="981075"/>
            <a:ext cx="576262" cy="647700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Divisão 11"/>
          <p:cNvSpPr/>
          <p:nvPr/>
        </p:nvSpPr>
        <p:spPr>
          <a:xfrm rot="1796975">
            <a:off x="7635875" y="927100"/>
            <a:ext cx="623888" cy="609600"/>
          </a:xfrm>
          <a:prstGeom prst="mathDivid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Divisão 12"/>
          <p:cNvSpPr/>
          <p:nvPr/>
        </p:nvSpPr>
        <p:spPr>
          <a:xfrm rot="1675721">
            <a:off x="7667625" y="4941888"/>
            <a:ext cx="698500" cy="769937"/>
          </a:xfrm>
          <a:prstGeom prst="mathDivid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Divisão 13"/>
          <p:cNvSpPr/>
          <p:nvPr/>
        </p:nvSpPr>
        <p:spPr>
          <a:xfrm rot="1240816">
            <a:off x="1331913" y="5013325"/>
            <a:ext cx="625475" cy="625475"/>
          </a:xfrm>
          <a:prstGeom prst="mathDivid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Divisão 14"/>
          <p:cNvSpPr/>
          <p:nvPr/>
        </p:nvSpPr>
        <p:spPr>
          <a:xfrm rot="3102445">
            <a:off x="6511131" y="3975894"/>
            <a:ext cx="566738" cy="730250"/>
          </a:xfrm>
          <a:prstGeom prst="mathDivid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71775" y="908050"/>
            <a:ext cx="3240088" cy="64770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dirty="0"/>
              <a:t>      EXEMPLO:</a:t>
            </a:r>
          </a:p>
        </p:txBody>
      </p:sp>
      <p:sp>
        <p:nvSpPr>
          <p:cNvPr id="12" name="Divisão 11"/>
          <p:cNvSpPr/>
          <p:nvPr/>
        </p:nvSpPr>
        <p:spPr>
          <a:xfrm rot="1796975">
            <a:off x="7635875" y="927100"/>
            <a:ext cx="623888" cy="609600"/>
          </a:xfrm>
          <a:prstGeom prst="mathDivid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Divisão 14"/>
          <p:cNvSpPr/>
          <p:nvPr/>
        </p:nvSpPr>
        <p:spPr>
          <a:xfrm rot="3102445">
            <a:off x="5253831" y="4809332"/>
            <a:ext cx="568325" cy="728662"/>
          </a:xfrm>
          <a:prstGeom prst="mathDivid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3" cstate="print"/>
          <a:srcRect l="20197" t="28500" r="20033" b="61984"/>
          <a:stretch>
            <a:fillRect/>
          </a:stretch>
        </p:blipFill>
        <p:spPr bwMode="auto">
          <a:xfrm>
            <a:off x="250825" y="2420938"/>
            <a:ext cx="8642350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ivisão 12"/>
          <p:cNvSpPr/>
          <p:nvPr/>
        </p:nvSpPr>
        <p:spPr>
          <a:xfrm rot="1675721">
            <a:off x="7667625" y="4941888"/>
            <a:ext cx="698500" cy="769937"/>
          </a:xfrm>
          <a:prstGeom prst="mathDivid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Divisão 13"/>
          <p:cNvSpPr/>
          <p:nvPr/>
        </p:nvSpPr>
        <p:spPr>
          <a:xfrm rot="1240816">
            <a:off x="1277938" y="5391150"/>
            <a:ext cx="627062" cy="627063"/>
          </a:xfrm>
          <a:prstGeom prst="mathDivid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Divisão 10"/>
          <p:cNvSpPr/>
          <p:nvPr/>
        </p:nvSpPr>
        <p:spPr>
          <a:xfrm>
            <a:off x="1258888" y="981075"/>
            <a:ext cx="576262" cy="647700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076" name="Retângulo 7"/>
          <p:cNvSpPr>
            <a:spLocks noChangeArrowheads="1"/>
          </p:cNvSpPr>
          <p:nvPr/>
        </p:nvSpPr>
        <p:spPr bwMode="auto">
          <a:xfrm>
            <a:off x="323850" y="908050"/>
            <a:ext cx="85693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400">
                <a:solidFill>
                  <a:srgbClr val="C00000"/>
                </a:solidFill>
              </a:rPr>
              <a:t>HISTÓRIA DAS FRAÇÕES</a:t>
            </a:r>
            <a:endParaRPr lang="pt-BR" sz="4400"/>
          </a:p>
          <a:p>
            <a:pPr algn="just"/>
            <a:r>
              <a:rPr lang="pt-BR" sz="2400"/>
              <a:t>       As frações tiveram origem no Egito, quando os geômetras dos faraós precisaram utilizar cordas para demarcar áreas de plantio ao longo do Nilo. </a:t>
            </a:r>
          </a:p>
          <a:p>
            <a:pPr algn="just"/>
            <a:r>
              <a:rPr lang="pt-BR" sz="2400"/>
              <a:t>        Como as áreas nem sempre podiam ser medidas com o comprimento total da corda mestra, eles sentiram necessidade de dividir essa corda em pedaços menores de mesmo tamanho.</a:t>
            </a:r>
          </a:p>
          <a:p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3077" name="AutoShape 2" descr="Resultado de imagem para história das frações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3" cstate="print"/>
          <a:srcRect l="15968" t="37204" r="49448" b="12595"/>
          <a:stretch>
            <a:fillRect/>
          </a:stretch>
        </p:blipFill>
        <p:spPr bwMode="auto">
          <a:xfrm>
            <a:off x="2051050" y="3860800"/>
            <a:ext cx="3025775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AutoShape 6" descr="data:image/jpeg;base64,/9j/4AAQSkZJRgABAQAAAQABAAD/2wCEAAkGBxQTEhQUExQWFBUXGBgYFxcYGCAaHBocGh0cFxodGBsYHSggHBolHBgcITEiJSkrLi4uGB8zODMsNygtLiwBCgoKDg0OGhAQGywkICQsLCwsLCwsLCwsLCwsLCwsLCwsLCwsLCwsLCwsLCwsLCwsLCwsLCwsLCwsLCwsLCwsLP/AABEIAKsBAAMBIgACEQEDEQH/xAAbAAACAwEBAQAAAAAAAAAAAAADBAECBQYAB//EAEAQAAIBAgQDBgMGBQQBAwUAAAECEQADBBIhMQVBURMiYXGBkTKhsQZCUsHR8CNicoLhFBUz8ZKiwtIkQ1Nzg//EABoBAAIDAQEAAAAAAAAAAAAAAAECAAMEBQb/xAAlEQACAgICAwEAAgMBAAAAAAAAAQIRAxITIQQxQVEiYTJCsRT/2gAMAwEAAhEDEQA/AHbFnn+/WnGGlUCaAUQLVjkZ1ChdlJ/f+aC9qnjbmo7EzQ2DoLW7UVY2adFurdnQ2JqJJZ1q72qdW1FVYUyaBqZzW6kW6bYUI0HIGombRPKr27VGXWjCpsHUClui9lRCKuBR2JqJvaqttKduW6AVihsTUrFAIplh+VeVaDkRRBhaulFVKlUiopB1BuooLLrtTwSo7MdJprBQkKgrtTIt1BSo5A1BBIFFtA7US2tEC0Nh9CuSh3LU05bWak2utGwamSENEtJP6U6bfhULbihsTQSuWuVQLPI0/knw/KoW1qKmxNRXL+4onZzR7Y5Uwlv5Vz+Y28YBLVXFrbwpoW6nLU5ScYn2XOirYNMrbo4Wpyh40IG1Qns1ouaA5qcorgjPa1Q2t1oBZqmSleYnGKWrNXFunFt+FWNvpU5icYoLFEWzTCqKuBR5icYs1nwoD2a02FAcUVlZHAzWtVYW9acKa7VKp4VOQGgJbWmtW7OmOz0qxWosoeMWWzVWs06oqStOsoOIzexqRYp4pVimlR5ScaEEs0cWaMtuiKtDlH40LrZovZ+FGAFEWisorxirWaC1itSKo603IDQzDar1uz4U861CCKEspOMx7L03aNJW2ptDXM3Nmo0hrwOtDVq8Gopg1GFNRmoQuVRr1PYKC3Gml3uVRrlCLUrZKC568rUuzeFTmpQ6jitFeZ6WU1bNQ7DqGD0dGpDtNf8ANFS718KYmo3dagXLlV7aqF6NsVxJB6k17PQXaoBo7EUBoXTXjdpctUg0LDqMi7VjcpUmvA0U2NqMh6ntKBV58aOzFcSwuURLlKlqrBPP2pXNk1NANRAaVtGitcA9aim2xWhpWqWIpe3cqrua1xwzZS8sUHuMKAHmRIoRYnnVWE1evG67ZU/I/EZiinbS+FJo1XxOKFtc252AmJP73rjI6lFONcS7FGjRoJ8h+p5VzH2Y48UPZXT3Se6xPwknY/yk+3rQ+P32yCT3rjak9F1PpsKxiARHKP3r41pjHofVVR9NzVANc39nOLyBZuNqPgJ5j8J8Ry/xW4bq0jdFNB2qtCGIFAxOMCjTVjsOXrS2yKIS9ikVkRmAZ5ygneOnjRWNcF9pLpa6oJ1VZ9WMz8hW5wDjueLV0/xPut+PwP8AN9aZx6sdw6tHRLrvUtQC56VV7vKKSxaCkVS/i1tKWc5RprQjiAJmY5npWJxS8biOx0AEAdBI+dNFDKNnUFvGfLWa9mrkvs9xvJ/DufB90z8Hgf5fpXVNc6gijK0CUaJdjVc1QLinevFaSwUTmmrKfKqVRrgUEkwBqTv7D9KiZBgGiJSeFxAcSJ8iCCPMcj50ym1C6CRiMRlZRpE94/hHKenWmgs859Z+lAtqDvHtTIQf4qOQrQF2jkf31qufTlV3HLpEf5oDfFBOgHvJ+e1aPHcXKmrKMyajaYey5o6md6WBoit410ligvSMHLJ/RhdKoWqC+lVJqxIRsIprx60M8qgGf0pxbOfPEYOUKxbpIWfIsdfSlb7F3lpBGykagfrQ8LiWZcuQZdinZk+0kcqavYBrqfwrj2CDsyh+ui5vhrz0Ukz0N0czx3EzdgHRBl9TqZHn9Kz7CsxCquY7QNfrXW/7JbzDOmfcl3Yq0k/hVlttz5jyp7A8Pw05bdkKT3WzqtpivgHzMR0HzrUmqFckcq3Cr6wWUW5OhdgNfCJj1iuh4fiLpWLqFXUfEfhYfiDAEE9aau2xaIVcQtk6wpudqNOsABaxbXb3LxC3LdwjKSw00nlIBmBvynxoONrsTawvFePi0phGzkd2QQs7bkCRrypiwh0zGW5k7k0Lhn2fuC6HutnAM5SzR1B6aHl4UzjeF4jOTbYjM7OxVyu+wj97UjUPSCmcTxLF5r1wzpmhTH4dOflQ7V8HQweemvtFdk3BMQCrEBiNyXzac/iEf9U6Uv4dXdbBv/ygMfbJMe1WWvg3IqMnhn2gaArpmbYPJE+ZgifGm8RxBpUC3fbclVbTTrltTFFs4nF3lLJZt22AJCsDnJXkoc+POKbwAe5LMwKnTLD7jqLnnyFI2kJdmVexTN8VtrYnRdD4yQwB59RS964pXKSve0iHB6/dL9K3k4Xdn/mCjkLdsLoepJM+1atmyQN9uf6gUjyxXobY421whCphZbkD2oX1JUVqPdaxa73Y5gsKhuEAnlqTNbOIW6AcpE/dOh18mI+ZpbDW8Xu6giNQ7KANd4tr8UeJFPvsrJbYpYuBkBfulgDojZRI8yT51ZbbT/DdW8Aw+YMGn8bwsXPiNweC3XUeymKRucLjSZ8x+e9VNpgsvcxOX40dfTSiWLqsO60+E7elIMrrorMvkZHtQ7mKf7ypcH8yw3usEUKCawtxqNPLT6VbO3gfMfmNazrHFV+9bdeUhs4/9UH50zbxlptrgH9QK/UR86DiwoYbHKgJcFQBMgzoNTodapheKi5myiSpGk7+JMaDSjW7JYSIYdVIYfKaHkA028Nv0qRr6hZ+ugvaNzCDw1b56VXU9PY/rUBo514XgPD0ro4Vgl8OfkeePYNLZA7re4J9paaZtk6VAiryK3JJLoxOTfsuGqQ1CkVLPTAsIWmoVqqWoZajQLFbNvQU2ifuaXtUworzJ6RopcHKs3H4QOjKSyg6GCPowI9YrTK+FLXhA6Ab+HnTptPoWkZFjg9pfuk+bfkIFaeHs201CBT1j86R/wBYD8ADD8RMKfIbmmcFYZZYkljzO3kF2Aq17VbF6G/9b0E1ZeInpQLhtnRla2eqjT2qLlhhOWHHVd//ABmqwuKCvxFvEdIrIx+Iz/HYN3wN2PkUipvXLjMVQbRqR9ANT6kVRuG3TGZmH9KZfc6mmhF+yfxXwrheN4eyir/p71hi2gQBhOwOZYE+PjzrrLbdqJ0zgSY2YDTMJ6cxyrnx9m3I5merE+vSmMTiewkuTlXvSNweRUdeUc6ORpukBpPtBsTjbiT/AAifU/PKG+gomFx1xz/xsh13U5fUtlb2FZuG+0QuglgBH37UsB4uhGe35wRT9mHUsl9ip++pQgeZC6esUGq6oFBrxuCIVrk7guI9Dpl9VY0G/hUgM5W2x5ALcPhlkcjr8NEa25ABuHzAy/Sj4e0q7ak7zqTFCwWUXEmIUXLh3zPp+Q09KFct3Ggs+T+VfzJBJ+VaLXKXZqFkM9rMDW5PnH5Cs++y8tT4An6VtNB5Chtc/c0BkzGt2nbZGPmP/lV04fcJ1QAeJj8zWul4eHvRhcFRsazLbhMGVyk+oPutOWu2X7zHwJDj/wBQptbm9Wa54fOhbA0IXMaQe9aUjwlT6RI+VeGIQ7509m+kGju0kjQfM0HEL3ZEj+2flTplclRdFH3XXy+H5Nzrz3iqlmEKOYgj0O31rKw2ILEhwoG2jZT7HMD8qV4/hbZsySygEHRAx0mIOYCZO8VtxTyR6MsoY5u2bT4xe1NqTnVZYRoOmvXXai565LhWEWZVWtlTrqSWnWS2nPlFdAtwxXSx3X8jDnjFSqA8bulUNylGY1UMYq2jOxi055V5uJWwYzSRyAJ+lZWEwtttHZ2Hi2nttXScPs2VAGleb1S9npmzJfiO+VHPmY/WqdtebUIg8yxPyArqAlvwoJZQeUUdoL4BSbMXCYO5MuFOvIZY9JM+tP3LdDx/FBb0CXG8VRiPdRWQ3F8Tc+CyVH8wI+uvyqO5Bo0Lq66j5VS2SplTG8jl7UWyWIllynpM0K9dgGZj9+FKyDIuoTJPZv8AI+vP1rTs3SN19QJHyrAOCvONLRHi7Bf80P8A2rEJBRkT+hmoNWCkdYuIVtiKzuPcCt4pMrMywZlSJkdZB0/Ss/DriQQWuIw5qwzfPQ08LtyNhm6hiB7a/WlUadoFV6OPx32Tv2TmtntANQV7rDy138jSNvHPbeXUq/4gezuR/UBDeTA13b3boGsR0BP5is/FIriHTMPHl+lXRyP6T2IYHj2YwQH8BFq4P7TKXD5Vp4bGpcMW2BfnbYZHH9jaz5TXM8R4QATlJHOCQfbWaVW3fiCEuKOTGY/pMhh6Gm1iw6HdNiiN1iN/Dzpa9jh0rCw3HnTRyQPw35ZR/ReXUD+r3p1sVYuRnLYdjsWIKH+i6vdPrQ0aBqGv45entrSWIxyjp61HEOG3FWfjU7FTI9CDHzo3B+EIVDXFIJJ7p0266AmhQGkjLOMZx3UZuUhSfXarWrF5jC2m2+9pXYW4A025RRJPWhYyZyVrhWJmR3Dp97p5Vu2MO0au/of1Wnm9KiF5/WlbC3YC7dZRoC3gP8kUhe4nEqbb+Pd9etN421mHcbKeWs1hX8OVJzfEepM6flV2HGpumZs0nFFXuryV/VT8qtculwFYECZ+GJjxqEtDlpXtOtdXHh1+nNlOw6mj9pSMeNGFakihsZLVcEUuGNSJo0Vsz8HbfSLb/wDifzArTw63v/xN7j9aXsBoG/vvWhaSd59DrXm3I9QFC3Y/4n9x+tRbxGsMpU+h+hNDuWyB3bjr/dUqWOhYP1DKPrvQ6YrQ6lHyzuTSWFysYUZT0J/Zo5uMp1R//GfpQoVnrlhtYb5CsrG2EGtxsq/jLBQT061rLjEbTMB4HT60Rtu7l05RI8NBr7UYsHaAWeJjRXJ7o+M/CR4k6TFNJfHKCDznT/qsbEcNcjS6SdPiLZfEBVKmPMmpu3LloLJQ8soAWT0XM0CfOpKKfoZGs2JGsIW22/LXWKOCCJ2+XvWPY4grg50KLBklkZfKVYx57U2bUqHRu6Row7yxtttSODGtE3rR0CEAAg7Tpz0BHvVmt/WqvoCYb0n9+1JXOIETlS4TylTH61EmSi+JVT1HpPz6VnX0A2IooN191CHxLa+saUre4ZeJMsPQfqasXQ0WvoC+f+qQWy0sLXcJ1+IQ3XMhEH1E61oHgrBZa6w8BlkxyGnyp7B8LVG+NmJG8aEbiCBFWKWoOvhzeE4pcstHew7dU71pv6rbbf2n0rfw/wBoQVm4mg3u4fvKP/2Wjqnyp7EYMMIZQ1c/iPs8VOay7Wm8Z08uY8pqbRl7FpM6SxdFxc1l0ujfuGT6p8Q+dDHECNxXK3cFfQ5mVWblcst2dzTn+F/WD407hvtBenLcUYnTVWBtXwP5fx+mapx/gUjo+3B5/OoF8cz6mKzMHiMLeb+Hd7N+dq73DPQE6E+G9btoFBldcnmND5HUHymq5RaJKkL27ZaSPmazMffdMoZZHMtpr4HlW7iMYiCWYAba9fSgG4GAIIZTtrINSLaZTJbKjnUuzsIHTMW+orzNzNPY7CpylSNdBPuJn1rPDc9Y6x0rsePmg1SOVmxSi+y6savbaKGXjmPf2ogmtiaMzTCZo2irE0INVyaIpmWuKsfuGOok+W4py3jxkKvMjUZoX5rA96xsHwJm1II8yfpNaFr7MgdP35V5ySgj1OqGX4uBu69DBXXy1pa7x8aBJY/ygkn2gU5hfs+gElS56Db5xWjY4fEZbYt9Zifk360txB0JYVmuKWuotv8ACZ7w8+R/KmrV3EoJt3u0HQn8ta0zhCZ1WJEQNf7iZn5V5+GWzuNvl7Um6sBkHiuKnvIG/wD5g/NdqthuIoQ7X7Qsqo3QvJPQD1rQbA25y5oO4E6+epoOIwGYgyGjadfzplNEeohh+M4Z/hv3LZ10uqQPcA1rWl7QHIyXB/Iwb5TNZr8O12A9IpXEcGB1yweo3FNcWVNfhrYPhSozswI7vcVycvWNRoJjSqYm09zKXbtMmqrACg8oHKDz1NZtp7yaJcuD+6R85pm3j78y6dqPGAffJUYyv6UxFmHRmHePMC5uOqISg5b0cXVNye0gx/xE5W8yrNr4bU7axdojUvZP84kejaikcVhrJbMSl2eYePUBwQD5EVF37GUkyt28y6jMxZlAVoWBsYYAgnnFKX+K3iGChFdWMEtmlViSPGDz6Gg8QwqsUKXMhR1eLgMHLsCySI35VlWuC3xcD28t2A6nI4eM5k6A5vXLyplGJTkck/RtcW/i3BZuWzkgtnza6asAPIR6ii3PtElsqMhKfCGHIjTXp71mYm9iO0UvAAzd1h1idwJ0Fc1xxjnaMwBgy3kdI2B/KmjBS6KZZGmd9xS+b1kNZfICZZok5RMgDrNI/wC5Xs0weyt5hcDLDtGgIO0Gay+BcVtmyLYcloJ2GWTuPCPGK0u2bvzsw3jbfofGlrXpoO8WZDHEZ2vtbzt3UVQcujzDETyHLxHjXsTeu32CFIQHMMw32gEkHSdeX5VsPeJLnRsxXbX4dfPrS4vMCCF59dx6+lMp/wBAUkvTMzB8Lu3UYF0uoy5gXlozfCFYHOBA3k7bUZGu2ha/iui90i3eM2zsxAuCFgkDRsvlzrQwzNBEZe4g8yuYEERI+Lf60rwu6UGXElpkCCJtsOsxr603Ja7LFliun2Hv463cd/8AUNdw1wlezCyUVdM0GPhMz00GtONirqj/AOmQ3LVtspZRIdtScvPX13HWs/HcKVFc2nyqVYi2QGQ6CYB1UmNx4UJ8LetNntlrRzhgbbZkbLlAkElgSW2721BayDcH6Y5gkBvu6doSgDdkQQSToQzHYCR5+FGv3rr5WFrLIadeakTPkJ9qVfirOyviVLKtxmF20QDCqqwwOmhA07p30rpcKtnEa2LyuRmLW2IS4M0STptp09aZNxdiSxWv6OXx1hs0giGMDTUGCd/7eVN9rAA30r3FrtpXW2ga/emVsJrBggZyuy6/5qlq8Tca3ee0zgDKiDNlj4g+TQNrMAyB5VujnjHtIyvw5v2EF/zqWu6UljGtoQA4zNsqnOD4nmnP4pmKurGDua0QyqStGLLiljdM0LOPJVWjRtIBiCNGU+W48CK0EvwudgqL+JmAHqzkD51x+G4/bViLJu3CYnMwtWyRIBhVa4Ty0KyKtxPhXag4hug7rI3LQhQdYk+cRXGeJJ9npH17N8/ahPuw2oAAYT56nal0xPbXLd1GbLqSgg6qQIPua5O79nbzr2ttlW2RMucigcpZtBzrrFuWOwBF5EUd0ssZGMahO6wzAg7DvbzR4or0Zse8m9l0ax4h4jfkZjziQPUil7VvS5cW4YuBYObMBykZSQffzrlL9ywVz3sXmUnuqilmA2E5u6hI1g7UrxD7XnKEsu6oqhFEKSeQLGOfQaVF4/4WZGku2dQ1gFbVxmJYK0gNAJI0Gu2pj3qV4qtjDMEGbsibYJ1kgAyfDXasLhfFr11clywzqIh1UqdNjrpNadnhyMj/AOpS4lo6nUSSNc2VTIECDBHKhxv1JGSGRydRN63xIHaJhTB37wzD5GiHHg6FfbX6VhX+MYRrAYWnzFmylTkmANWJzMvLcN+VNYThoZVbt3WQDowbcTr3TrQeFl7nr/kjRbGr4+oq9rHKeeWKRHDF2/1JJ/qA/wDbVf8Aam3GI9Dl+pWk4/7ROeBrf6uJiD1iDp460q+MMkER++hpO5wbYm8CegKD6pQ7uDtINWiT+MqPSDHpFPHDf+yA/Ixr4FxFzf4T/aKTuIrbhdNuXvStwWhOZriiQJFwMPDr86p2CnVb+ZfET8xA+VSWOvoVngw9/E3VEC4wHIZs49A00vw+6t24Uvpb2BV1/hMxkCN8h012G1HGCQiQ5nbQjfyilrvCiwMXJE/eUHz+E/lV0MMmumhXnxv3/wAHcXwu0glx2KyJZtgTOsMASvKQTWfii9nVLbXrfNrSv3RyzDWJHPYwdqewvDyiZDcuHwkwPISQfUURGYBQWDIvKOzJ5d5kEN6rVn/mmlfspllxPo5k8UJ1Ry2/cZYJ9/ioNjiyk/8AK6zurLI8dxOldN2QiD8jt5GZ9TVRduaZlS8BpEm20EzqQCs6bgA1YvFVFOyFMKS8kXbOu3fzT5iNDR14ZeKgdzXQ5SykE9NCPlRlxMQOyusdO6r2s0c4zDN8tKYs4wsNVUD1mRvMga+EdaeHjw+izm16M1OFXrYP8RtNxmQjXqCn7mivgr0ZWYhTtAB132Vp5cxWhiMSQNANf3pVXvmdtx7Uz8fGVrIzMXhuKtuDbuqx0lNQSJmFMEddDO9bqlFUm0rWrhaW0UACDIECI2mRJrPW84fMDA5Q0H99fSn/APdj/wDeQXB1HdYevOsmdJOom3x5qqZHC3S3aYLaFvtACXQdncBP4lYxPkV8qz8RxFLVwdnbt3LrRL3LUZVEFhAhmJBGuw6nlsotm6IRwdu7cgEmdPAkEVl43gt5rz3OyyooGZ2IUagTBJ15bfWqoSdmn2ZXF7xvX7d3swgA+EEkAAkSxO7b6cp8JpjB4tHzgRKxPTWfnpt5VdcacRntdoFVFkQVWRqCEJ0DbEbg5SOchbD2AndTUAkzrr4wdp8a24+jB5Va9+ziOH8UyB3VijgDIRz11+VP8O4zi/4ht5mLrDM4LQBPwltjqdq1UwFvIoyLoARpz0FPYUd4Ly6VTLIrpI1y8jI12Zv+yXbxU4m+xiBA5RppmkD2p5bNgBMOAR3wcuZmIMHUlTvqZHl1rSu/Aw2giI0+YrjOJcTuh8ocgDOumhiQYJGp161HF3TZTjnKUqs3uGcBwzZrpzXVUGEL/hG5GUNvtmkGg2uPNEWrdqwmhIRQWK9MxG8cwBSwY2cIr2+691nV23JAIgazG52is7CoCPT/AD9aiTftm2OOKi7O/sYrNbDquZTsZgH+U9D4VfiXFMS6ZbbW7YKnNnAzzsO8ZBU/lSH2EMqQdi4UjkQQOVH46mUXANMpcDXaCQPlVVXJ/qMqfFKvjEb/AAbsFYYnEIbgOY27YNxxIgSZAXbn0oNjCXyq9mBbXkWY5o5aD86x7F9uyUTpJPqd5O52G9ddauHKuv3a062uyjJ5EpuhYYXEfevWx4BCT82FHXAqB3mLeMlfkDVMQ5j3oFy4etDSC+Ge2O/6O34+rH5+NWWxbH3R69760irknXrVcSYJimWv4RyZsdqsAcuhWaUfDWSZNtM3UCD8opMOYHkK8bhg68qdsljyYeyDPZrPUiT7mr9gm8fM+U6HWs/Mf36UWwxMT0oJr8DbGGtAHRnAO/eM+h/WiKBMh38pEdfw0qOfkalNj++dMmvwUakRt7/rXsw/7pM7n0obsQNCfefrT7sUdKKdO6fY1FsLO/pHTrI3pNHOZvTlRSdFoObIuxhnWAZ69BUl0O0a7a0hZuEnUkwdKrcOnv8AlS7EobZv5hHTN/mrQN5keDE+x1oTYRGXvLNZPEP4ebISsdCaqlDYZS1Ogu2LeksD6r+gNY/G+KswbCqzkHKSS+YDnEBcw96V4dj7hgFiRPPX5nalrjk375JkggSdTp4mqoQ/kaOWWvQ9w/ABRqe8fi7vPlvFaLppofaKy7l4wfCeQpUYpuu88h0mr3Iyy79n/9k=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4" cstate="print"/>
          <a:srcRect l="25729" t="22266" r="59328" b="47218"/>
          <a:stretch>
            <a:fillRect/>
          </a:stretch>
        </p:blipFill>
        <p:spPr bwMode="auto">
          <a:xfrm>
            <a:off x="5508625" y="3860800"/>
            <a:ext cx="208756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tângulo 14"/>
          <p:cNvSpPr>
            <a:spLocks noChangeArrowheads="1"/>
          </p:cNvSpPr>
          <p:nvPr/>
        </p:nvSpPr>
        <p:spPr bwMode="auto">
          <a:xfrm>
            <a:off x="2438400" y="6092825"/>
            <a:ext cx="1998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t"/>
            <a:r>
              <a:rPr lang="pt-BR" sz="1000"/>
              <a:t>Ilustrações a: Autor desconhecido</a:t>
            </a:r>
            <a:r>
              <a:rPr lang="pt-BR" b="1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3082" name="Retângulo 15"/>
          <p:cNvSpPr>
            <a:spLocks noChangeArrowheads="1"/>
          </p:cNvSpPr>
          <p:nvPr/>
        </p:nvSpPr>
        <p:spPr bwMode="auto">
          <a:xfrm rot="-5400000">
            <a:off x="6779419" y="5037932"/>
            <a:ext cx="2003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t"/>
            <a:r>
              <a:rPr lang="pt-BR" sz="1000"/>
              <a:t>Ilustrações b: Autor desconhecido</a:t>
            </a:r>
            <a:r>
              <a:rPr lang="pt-BR" b="1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12" name="Divisão 11"/>
          <p:cNvSpPr/>
          <p:nvPr/>
        </p:nvSpPr>
        <p:spPr>
          <a:xfrm rot="1798064">
            <a:off x="166688" y="3811588"/>
            <a:ext cx="914400" cy="914400"/>
          </a:xfrm>
          <a:prstGeom prst="mathDivid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Multiplicar 12"/>
          <p:cNvSpPr/>
          <p:nvPr/>
        </p:nvSpPr>
        <p:spPr>
          <a:xfrm rot="1491457">
            <a:off x="833438" y="4875213"/>
            <a:ext cx="914400" cy="9144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Multiplicar 13"/>
          <p:cNvSpPr/>
          <p:nvPr/>
        </p:nvSpPr>
        <p:spPr>
          <a:xfrm rot="1491457">
            <a:off x="8080375" y="5162550"/>
            <a:ext cx="914400" cy="91440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8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3087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6800" y="836613"/>
            <a:ext cx="1793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8" name="Rectangle 13"/>
          <p:cNvSpPr>
            <a:spLocks noChangeArrowheads="1"/>
          </p:cNvSpPr>
          <p:nvPr/>
        </p:nvSpPr>
        <p:spPr bwMode="auto"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308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3090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9788" y="4292600"/>
            <a:ext cx="2159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1" name="Rectangle 16"/>
          <p:cNvSpPr>
            <a:spLocks noChangeArrowheads="1"/>
          </p:cNvSpPr>
          <p:nvPr/>
        </p:nvSpPr>
        <p:spPr bwMode="auto"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3092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6375" y="4221163"/>
            <a:ext cx="214313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Divisão 21"/>
          <p:cNvSpPr/>
          <p:nvPr/>
        </p:nvSpPr>
        <p:spPr>
          <a:xfrm rot="1798064">
            <a:off x="8062913" y="787400"/>
            <a:ext cx="914400" cy="914400"/>
          </a:xfrm>
          <a:prstGeom prst="mathDivid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71775" y="908050"/>
            <a:ext cx="3240088" cy="64770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dirty="0"/>
              <a:t>      SOLUÇÃO</a:t>
            </a:r>
          </a:p>
        </p:txBody>
      </p:sp>
      <p:sp>
        <p:nvSpPr>
          <p:cNvPr id="12" name="Divisão 11"/>
          <p:cNvSpPr/>
          <p:nvPr/>
        </p:nvSpPr>
        <p:spPr>
          <a:xfrm rot="1796975">
            <a:off x="7635875" y="927100"/>
            <a:ext cx="623888" cy="609600"/>
          </a:xfrm>
          <a:prstGeom prst="mathDivid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Divisão 10"/>
          <p:cNvSpPr/>
          <p:nvPr/>
        </p:nvSpPr>
        <p:spPr>
          <a:xfrm>
            <a:off x="1258888" y="981075"/>
            <a:ext cx="576262" cy="647700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3" cstate="print"/>
          <a:srcRect l="20197" t="42937" r="20033" b="19656"/>
          <a:stretch>
            <a:fillRect/>
          </a:stretch>
        </p:blipFill>
        <p:spPr bwMode="auto">
          <a:xfrm>
            <a:off x="250825" y="1557338"/>
            <a:ext cx="8682038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ivisão 13"/>
          <p:cNvSpPr/>
          <p:nvPr/>
        </p:nvSpPr>
        <p:spPr>
          <a:xfrm rot="1240816">
            <a:off x="3870325" y="3014663"/>
            <a:ext cx="627063" cy="627062"/>
          </a:xfrm>
          <a:prstGeom prst="mathDivid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Divisão 12"/>
          <p:cNvSpPr/>
          <p:nvPr/>
        </p:nvSpPr>
        <p:spPr>
          <a:xfrm rot="1675721">
            <a:off x="7448550" y="4843463"/>
            <a:ext cx="698500" cy="771525"/>
          </a:xfrm>
          <a:prstGeom prst="mathDivid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Divisão 14"/>
          <p:cNvSpPr/>
          <p:nvPr/>
        </p:nvSpPr>
        <p:spPr>
          <a:xfrm rot="3102445">
            <a:off x="7199313" y="3081337"/>
            <a:ext cx="566738" cy="728663"/>
          </a:xfrm>
          <a:prstGeom prst="mathDivid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635375" y="981075"/>
            <a:ext cx="1584325" cy="64611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rgbClr val="00B050"/>
                </a:solidFill>
              </a:rPr>
              <a:t>Divisão</a:t>
            </a:r>
            <a:endParaRPr lang="pt-BR" sz="3600" dirty="0"/>
          </a:p>
        </p:txBody>
      </p:sp>
      <p:pic>
        <p:nvPicPr>
          <p:cNvPr id="22533" name="Picture 2" descr="http://www.mundoeducacao.com/upload/conteudo/Untitled-3(18).jpg"/>
          <p:cNvPicPr>
            <a:picLocks noChangeAspect="1" noChangeArrowheads="1"/>
          </p:cNvPicPr>
          <p:nvPr/>
        </p:nvPicPr>
        <p:blipFill>
          <a:blip r:embed="rId3" cstate="print"/>
          <a:srcRect r="7870" b="72128"/>
          <a:stretch>
            <a:fillRect/>
          </a:stretch>
        </p:blipFill>
        <p:spPr bwMode="auto">
          <a:xfrm>
            <a:off x="4643438" y="2205038"/>
            <a:ext cx="24034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4" descr="http://www.mundoeducacao.com/upload/conteudo/Untitled-3(18).jpg"/>
          <p:cNvPicPr>
            <a:picLocks noChangeAspect="1" noChangeArrowheads="1"/>
          </p:cNvPicPr>
          <p:nvPr/>
        </p:nvPicPr>
        <p:blipFill>
          <a:blip r:embed="rId3" cstate="print"/>
          <a:srcRect t="34837" r="10683" b="33807"/>
          <a:stretch>
            <a:fillRect/>
          </a:stretch>
        </p:blipFill>
        <p:spPr bwMode="auto">
          <a:xfrm>
            <a:off x="1042988" y="3573463"/>
            <a:ext cx="2449512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6" descr="http://www.mundoeducacao.com/upload/conteudo/Untitled-3(18).jpg"/>
          <p:cNvPicPr>
            <a:picLocks noChangeAspect="1" noChangeArrowheads="1"/>
          </p:cNvPicPr>
          <p:nvPr/>
        </p:nvPicPr>
        <p:blipFill>
          <a:blip r:embed="rId3" cstate="print"/>
          <a:srcRect t="73160"/>
          <a:stretch>
            <a:fillRect/>
          </a:stretch>
        </p:blipFill>
        <p:spPr bwMode="auto">
          <a:xfrm>
            <a:off x="5076825" y="3860800"/>
            <a:ext cx="2808288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CaixaDeTexto 8"/>
          <p:cNvSpPr txBox="1">
            <a:spLocks noChangeArrowheads="1"/>
          </p:cNvSpPr>
          <p:nvPr/>
        </p:nvSpPr>
        <p:spPr bwMode="auto">
          <a:xfrm>
            <a:off x="827088" y="2205038"/>
            <a:ext cx="37496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400">
                <a:solidFill>
                  <a:srgbClr val="C00000"/>
                </a:solidFill>
              </a:rPr>
              <a:t>Mais Exemplos:</a:t>
            </a:r>
          </a:p>
        </p:txBody>
      </p:sp>
      <p:sp>
        <p:nvSpPr>
          <p:cNvPr id="10" name="Divisão 9"/>
          <p:cNvSpPr/>
          <p:nvPr/>
        </p:nvSpPr>
        <p:spPr>
          <a:xfrm>
            <a:off x="755650" y="1052513"/>
            <a:ext cx="914400" cy="914400"/>
          </a:xfrm>
          <a:prstGeom prst="mathDivid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Divisão 10"/>
          <p:cNvSpPr/>
          <p:nvPr/>
        </p:nvSpPr>
        <p:spPr>
          <a:xfrm rot="1095974">
            <a:off x="7500938" y="1317625"/>
            <a:ext cx="914400" cy="914400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Divisão 11"/>
          <p:cNvSpPr/>
          <p:nvPr/>
        </p:nvSpPr>
        <p:spPr>
          <a:xfrm rot="2101351">
            <a:off x="900113" y="5084763"/>
            <a:ext cx="914400" cy="914400"/>
          </a:xfrm>
          <a:prstGeom prst="mathDivid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Divisão 12"/>
          <p:cNvSpPr/>
          <p:nvPr/>
        </p:nvSpPr>
        <p:spPr>
          <a:xfrm rot="1682335">
            <a:off x="3779838" y="3284538"/>
            <a:ext cx="914400" cy="914400"/>
          </a:xfrm>
          <a:prstGeom prst="mathDivid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Divisão 13"/>
          <p:cNvSpPr/>
          <p:nvPr/>
        </p:nvSpPr>
        <p:spPr>
          <a:xfrm rot="1674554">
            <a:off x="7885113" y="5229225"/>
            <a:ext cx="914400" cy="914400"/>
          </a:xfrm>
          <a:prstGeom prst="mathDivid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3556" name="CaixaDeTexto 3"/>
          <p:cNvSpPr txBox="1">
            <a:spLocks noChangeArrowheads="1"/>
          </p:cNvSpPr>
          <p:nvPr/>
        </p:nvSpPr>
        <p:spPr bwMode="auto">
          <a:xfrm>
            <a:off x="250825" y="1341438"/>
            <a:ext cx="8137525" cy="1754187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5400">
                <a:solidFill>
                  <a:srgbClr val="FF0000"/>
                </a:solidFill>
              </a:rPr>
              <a:t>ATIVIDADE 1:</a:t>
            </a:r>
          </a:p>
          <a:p>
            <a:r>
              <a:rPr lang="pt-BR" sz="5400">
                <a:solidFill>
                  <a:srgbClr val="FF0000"/>
                </a:solidFill>
              </a:rPr>
              <a:t>TRABALHANDO AS FRAÇÕES               </a:t>
            </a:r>
            <a:endParaRPr lang="pt-BR" sz="6000">
              <a:solidFill>
                <a:srgbClr val="FF0000"/>
              </a:solidFill>
            </a:endParaRPr>
          </a:p>
        </p:txBody>
      </p:sp>
      <p:sp>
        <p:nvSpPr>
          <p:cNvPr id="23557" name="Retângulo 8"/>
          <p:cNvSpPr>
            <a:spLocks noChangeArrowheads="1"/>
          </p:cNvSpPr>
          <p:nvPr/>
        </p:nvSpPr>
        <p:spPr bwMode="auto">
          <a:xfrm>
            <a:off x="1042988" y="4508500"/>
            <a:ext cx="6691312" cy="11064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6600">
                <a:solidFill>
                  <a:srgbClr val="FF0000"/>
                </a:solidFill>
              </a:rPr>
              <a:t>“PIÃO RECICLADO”</a:t>
            </a:r>
          </a:p>
        </p:txBody>
      </p:sp>
      <p:sp>
        <p:nvSpPr>
          <p:cNvPr id="23558" name="CaixaDeTexto 9"/>
          <p:cNvSpPr txBox="1">
            <a:spLocks noChangeArrowheads="1"/>
          </p:cNvSpPr>
          <p:nvPr/>
        </p:nvSpPr>
        <p:spPr bwMode="auto">
          <a:xfrm>
            <a:off x="3276600" y="3357563"/>
            <a:ext cx="17891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6000"/>
              <a:t>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4580" name="CaixaDeTexto 3"/>
          <p:cNvSpPr txBox="1">
            <a:spLocks noChangeArrowheads="1"/>
          </p:cNvSpPr>
          <p:nvPr/>
        </p:nvSpPr>
        <p:spPr bwMode="auto">
          <a:xfrm>
            <a:off x="827088" y="1125538"/>
            <a:ext cx="7048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FF0000"/>
                </a:solidFill>
              </a:rPr>
              <a:t>Resolvendo frações com o pião reciclado.</a:t>
            </a:r>
          </a:p>
        </p:txBody>
      </p:sp>
      <p:sp>
        <p:nvSpPr>
          <p:cNvPr id="24581" name="Retângulo 4"/>
          <p:cNvSpPr>
            <a:spLocks noChangeArrowheads="1"/>
          </p:cNvSpPr>
          <p:nvPr/>
        </p:nvSpPr>
        <p:spPr bwMode="auto">
          <a:xfrm>
            <a:off x="250825" y="2060575"/>
            <a:ext cx="871378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u="sng">
                <a:solidFill>
                  <a:srgbClr val="FF0000"/>
                </a:solidFill>
              </a:rPr>
              <a:t>1ª Situação</a:t>
            </a:r>
            <a:r>
              <a:rPr lang="pt-BR" sz="2800">
                <a:solidFill>
                  <a:srgbClr val="FF0000"/>
                </a:solidFill>
              </a:rPr>
              <a:t>:</a:t>
            </a:r>
            <a:r>
              <a:rPr lang="pt-BR" sz="2800"/>
              <a:t> Usamos duas garrafas pet, onde a criança deverá associar cada imagem aos seu respectivo número fracionário:</a:t>
            </a:r>
          </a:p>
          <a:p>
            <a:r>
              <a:rPr lang="pt-BR" sz="2800"/>
              <a:t/>
            </a:r>
            <a:br>
              <a:rPr lang="pt-BR" sz="2800"/>
            </a:br>
            <a:endParaRPr lang="pt-BR" sz="2800"/>
          </a:p>
        </p:txBody>
      </p:sp>
      <p:pic>
        <p:nvPicPr>
          <p:cNvPr id="24582" name="Picture 5" descr="http://4.bp.blogspot.com/-I-auuRNPkh8/U7sjZQ01hxI/AAAAAAAAB5g/5W_4YMa6wyY/s1600/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313" y="3213100"/>
            <a:ext cx="532765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CaixaDeTexto 7"/>
          <p:cNvSpPr txBox="1">
            <a:spLocks noChangeArrowheads="1"/>
          </p:cNvSpPr>
          <p:nvPr/>
        </p:nvSpPr>
        <p:spPr bwMode="auto">
          <a:xfrm rot="-5400000">
            <a:off x="1639887" y="4632326"/>
            <a:ext cx="18208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Ilustração:  </a:t>
            </a:r>
            <a:r>
              <a:rPr lang="pt-BR" sz="1200">
                <a:hlinkClick r:id="rId5" tooltip="author profile"/>
              </a:rPr>
              <a:t>Evandro Veras </a:t>
            </a:r>
            <a:endParaRPr lang="pt-BR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5604" name="Retângulo 3"/>
          <p:cNvSpPr>
            <a:spLocks noChangeArrowheads="1"/>
          </p:cNvSpPr>
          <p:nvPr/>
        </p:nvSpPr>
        <p:spPr bwMode="auto">
          <a:xfrm>
            <a:off x="250825" y="1125538"/>
            <a:ext cx="88931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u="sng">
                <a:solidFill>
                  <a:srgbClr val="FF0000"/>
                </a:solidFill>
              </a:rPr>
              <a:t>2ª Situação</a:t>
            </a:r>
            <a:r>
              <a:rPr lang="pt-BR" sz="2800">
                <a:solidFill>
                  <a:srgbClr val="FF0000"/>
                </a:solidFill>
              </a:rPr>
              <a:t>:</a:t>
            </a:r>
            <a:r>
              <a:rPr lang="pt-BR" sz="2800"/>
              <a:t> Usamos três garrafas pet, onde a criança posicionará a fração da primeira garrafa e em seguida deverá procurar nas outras duas garrafas, as frações equivalentes à fração selecionada na garrafa inicial.</a:t>
            </a:r>
          </a:p>
          <a:p>
            <a:r>
              <a:rPr lang="pt-BR" sz="2800"/>
              <a:t/>
            </a:r>
            <a:br>
              <a:rPr lang="pt-BR" sz="2800"/>
            </a:br>
            <a:endParaRPr lang="pt-BR" sz="2800"/>
          </a:p>
        </p:txBody>
      </p:sp>
      <p:pic>
        <p:nvPicPr>
          <p:cNvPr id="25605" name="Picture 5" descr="http://3.bp.blogspot.com/-9OKnqXQudWQ/U7sj21alHvI/AAAAAAAAB5o/GmaF8wd4-yI/s1600/B.jpg"/>
          <p:cNvPicPr>
            <a:picLocks noChangeAspect="1" noChangeArrowheads="1"/>
          </p:cNvPicPr>
          <p:nvPr/>
        </p:nvPicPr>
        <p:blipFill>
          <a:blip r:embed="rId3" cstate="print"/>
          <a:srcRect l="7117" r="3223"/>
          <a:stretch>
            <a:fillRect/>
          </a:stretch>
        </p:blipFill>
        <p:spPr bwMode="auto">
          <a:xfrm>
            <a:off x="3708400" y="3068638"/>
            <a:ext cx="4535488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CaixaDeTexto 5"/>
          <p:cNvSpPr txBox="1">
            <a:spLocks noChangeArrowheads="1"/>
          </p:cNvSpPr>
          <p:nvPr/>
        </p:nvSpPr>
        <p:spPr bwMode="auto">
          <a:xfrm rot="-5400000">
            <a:off x="2648744" y="4560094"/>
            <a:ext cx="18192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Ilustração:  </a:t>
            </a:r>
            <a:r>
              <a:rPr lang="pt-BR" sz="1200">
                <a:hlinkClick r:id="rId4" tooltip="author profile"/>
              </a:rPr>
              <a:t>Evandro Veras </a:t>
            </a:r>
            <a:endParaRPr lang="pt-BR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6628" name="Retângulo 3"/>
          <p:cNvSpPr>
            <a:spLocks noChangeArrowheads="1"/>
          </p:cNvSpPr>
          <p:nvPr/>
        </p:nvSpPr>
        <p:spPr bwMode="auto">
          <a:xfrm>
            <a:off x="179388" y="908050"/>
            <a:ext cx="87852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u="sng">
                <a:solidFill>
                  <a:srgbClr val="FF0000"/>
                </a:solidFill>
              </a:rPr>
              <a:t>3ª Situação</a:t>
            </a:r>
            <a:r>
              <a:rPr lang="pt-BR" sz="2800">
                <a:solidFill>
                  <a:srgbClr val="FF0000"/>
                </a:solidFill>
              </a:rPr>
              <a:t>:</a:t>
            </a:r>
            <a:r>
              <a:rPr lang="pt-BR" sz="2800"/>
              <a:t> Usamos quatro garrafas pet, onde a criança deverá girar a garrafa que contém os sinais que indicam a adição, subtração, multiplicação  e divisão. De acordo com o sinal sorteado ela deverá selecionar as outras três garrafas  de tal maneira que a operação se torne verdadeira. </a:t>
            </a:r>
          </a:p>
          <a:p>
            <a:r>
              <a:rPr lang="pt-BR" sz="2800"/>
              <a:t/>
            </a:r>
            <a:br>
              <a:rPr lang="pt-BR" sz="2800"/>
            </a:br>
            <a:endParaRPr lang="pt-BR" sz="2800"/>
          </a:p>
        </p:txBody>
      </p:sp>
      <p:pic>
        <p:nvPicPr>
          <p:cNvPr id="26629" name="Picture 5" descr="http://1.bp.blogspot.com/-PUI8Ba7rzyg/U7slOrkrLiI/AAAAAAAAB50/brZKadw6vWk/s1600/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113" y="3284538"/>
            <a:ext cx="512127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CaixaDeTexto 5"/>
          <p:cNvSpPr txBox="1">
            <a:spLocks noChangeArrowheads="1"/>
          </p:cNvSpPr>
          <p:nvPr/>
        </p:nvSpPr>
        <p:spPr bwMode="auto">
          <a:xfrm rot="-5400000">
            <a:off x="2000250" y="4632325"/>
            <a:ext cx="18208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Ilustração:  </a:t>
            </a:r>
            <a:r>
              <a:rPr lang="pt-BR" sz="1200">
                <a:hlinkClick r:id="rId5" tooltip="author profile"/>
              </a:rPr>
              <a:t>Evandro Veras </a:t>
            </a:r>
            <a:endParaRPr lang="pt-BR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7652" name="CaixaDeTexto 3"/>
          <p:cNvSpPr txBox="1">
            <a:spLocks noChangeArrowheads="1"/>
          </p:cNvSpPr>
          <p:nvPr/>
        </p:nvSpPr>
        <p:spPr bwMode="auto">
          <a:xfrm>
            <a:off x="2484438" y="1341438"/>
            <a:ext cx="38115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VIDEO DA ATIVIDADE DISPONIVEL  EM:</a:t>
            </a:r>
          </a:p>
          <a:p>
            <a:endParaRPr lang="pt-BR"/>
          </a:p>
        </p:txBody>
      </p:sp>
      <p:sp>
        <p:nvSpPr>
          <p:cNvPr id="27653" name="Retângulo 4"/>
          <p:cNvSpPr>
            <a:spLocks noChangeArrowheads="1"/>
          </p:cNvSpPr>
          <p:nvPr/>
        </p:nvSpPr>
        <p:spPr bwMode="auto">
          <a:xfrm>
            <a:off x="1403350" y="2276475"/>
            <a:ext cx="5959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>
              <a:hlinkClick r:id="rId4"/>
            </a:endParaRPr>
          </a:p>
          <a:p>
            <a:endParaRPr lang="pt-BR">
              <a:hlinkClick r:id="rId4"/>
            </a:endParaRPr>
          </a:p>
          <a:p>
            <a:r>
              <a:rPr lang="pt-BR">
                <a:hlinkClick r:id="rId4"/>
              </a:rPr>
              <a:t>http://www.youtube.com/watch?v=6KLuhmhhhD8</a:t>
            </a:r>
            <a:endParaRPr lang="pt-BR"/>
          </a:p>
          <a:p>
            <a:endParaRPr lang="pt-BR"/>
          </a:p>
        </p:txBody>
      </p:sp>
      <p:sp>
        <p:nvSpPr>
          <p:cNvPr id="6" name="Divisão 5"/>
          <p:cNvSpPr/>
          <p:nvPr/>
        </p:nvSpPr>
        <p:spPr>
          <a:xfrm>
            <a:off x="755650" y="4221163"/>
            <a:ext cx="914400" cy="914400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Multiplicar 6"/>
          <p:cNvSpPr/>
          <p:nvPr/>
        </p:nvSpPr>
        <p:spPr>
          <a:xfrm>
            <a:off x="611188" y="1484313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Igual 7"/>
          <p:cNvSpPr/>
          <p:nvPr/>
        </p:nvSpPr>
        <p:spPr>
          <a:xfrm>
            <a:off x="7164388" y="1628775"/>
            <a:ext cx="914400" cy="914400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Mais 8"/>
          <p:cNvSpPr/>
          <p:nvPr/>
        </p:nvSpPr>
        <p:spPr>
          <a:xfrm>
            <a:off x="7308850" y="4508500"/>
            <a:ext cx="914400" cy="914400"/>
          </a:xfrm>
          <a:prstGeom prst="mathPl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Menos 9"/>
          <p:cNvSpPr/>
          <p:nvPr/>
        </p:nvSpPr>
        <p:spPr>
          <a:xfrm>
            <a:off x="4067175" y="4437063"/>
            <a:ext cx="914400" cy="9144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8676" name="Retângulo 3"/>
          <p:cNvSpPr>
            <a:spLocks noChangeArrowheads="1"/>
          </p:cNvSpPr>
          <p:nvPr/>
        </p:nvSpPr>
        <p:spPr bwMode="auto">
          <a:xfrm>
            <a:off x="2268538" y="765175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>
                <a:solidFill>
                  <a:srgbClr val="FF0000"/>
                </a:solidFill>
              </a:rPr>
              <a:t>Exercício 2:</a:t>
            </a:r>
          </a:p>
        </p:txBody>
      </p:sp>
      <p:sp>
        <p:nvSpPr>
          <p:cNvPr id="28677" name="Retângulo 4"/>
          <p:cNvSpPr>
            <a:spLocks noChangeArrowheads="1"/>
          </p:cNvSpPr>
          <p:nvPr/>
        </p:nvSpPr>
        <p:spPr bwMode="auto">
          <a:xfrm>
            <a:off x="323850" y="1341438"/>
            <a:ext cx="82804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28678" name="Retângulo 9"/>
          <p:cNvSpPr>
            <a:spLocks noChangeArrowheads="1"/>
          </p:cNvSpPr>
          <p:nvPr/>
        </p:nvSpPr>
        <p:spPr bwMode="auto">
          <a:xfrm>
            <a:off x="250825" y="1341438"/>
            <a:ext cx="86423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/>
              <a:t>Agora, efetue as multiplicações e divisões.</a:t>
            </a:r>
          </a:p>
          <a:p>
            <a:r>
              <a:rPr lang="pt-BR" sz="2800"/>
              <a:t> </a:t>
            </a:r>
          </a:p>
          <a:p>
            <a:r>
              <a:rPr lang="pt-BR" sz="2800"/>
              <a:t> Não esqueça das regras. </a:t>
            </a:r>
          </a:p>
        </p:txBody>
      </p:sp>
      <p:sp>
        <p:nvSpPr>
          <p:cNvPr id="28679" name="AutoShape 69"/>
          <p:cNvSpPr>
            <a:spLocks noChangeArrowheads="1"/>
          </p:cNvSpPr>
          <p:nvPr/>
        </p:nvSpPr>
        <p:spPr bwMode="auto">
          <a:xfrm>
            <a:off x="684213" y="3141663"/>
            <a:ext cx="3527425" cy="2808287"/>
          </a:xfrm>
          <a:prstGeom prst="wedgeEllipseCallout">
            <a:avLst>
              <a:gd name="adj1" fmla="val 39074"/>
              <a:gd name="adj2" fmla="val -33245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pt-BR" sz="2000" b="1">
                <a:cs typeface="Times New Roman" pitchFamily="18" charset="0"/>
              </a:rPr>
              <a:t>Multiplicação</a:t>
            </a:r>
            <a:endParaRPr lang="pt-BR" sz="2000"/>
          </a:p>
          <a:p>
            <a:pPr algn="ctr" eaLnBrk="0" hangingPunct="0"/>
            <a:r>
              <a:rPr lang="pt-BR" sz="2000">
                <a:cs typeface="Times New Roman" pitchFamily="18" charset="0"/>
              </a:rPr>
              <a:t>Multiplicamos numerador com numerador e denominador com denominador.</a:t>
            </a:r>
            <a:endParaRPr lang="pt-BR" sz="2000"/>
          </a:p>
        </p:txBody>
      </p:sp>
      <p:sp>
        <p:nvSpPr>
          <p:cNvPr id="28680" name="AutoShape 68"/>
          <p:cNvSpPr>
            <a:spLocks noChangeArrowheads="1"/>
          </p:cNvSpPr>
          <p:nvPr/>
        </p:nvSpPr>
        <p:spPr bwMode="auto">
          <a:xfrm>
            <a:off x="5003800" y="3141663"/>
            <a:ext cx="3529013" cy="2663825"/>
          </a:xfrm>
          <a:prstGeom prst="wedgeEllipseCallout">
            <a:avLst>
              <a:gd name="adj1" fmla="val 38426"/>
              <a:gd name="adj2" fmla="val -33245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pt-BR" sz="2000" b="1">
                <a:cs typeface="Times New Roman" pitchFamily="18" charset="0"/>
              </a:rPr>
              <a:t>Divisão</a:t>
            </a:r>
          </a:p>
          <a:p>
            <a:pPr algn="ctr" eaLnBrk="0" hangingPunct="0"/>
            <a:r>
              <a:rPr lang="pt-BR" sz="2000">
                <a:cs typeface="Times New Roman" pitchFamily="18" charset="0"/>
              </a:rPr>
              <a:t>Mantemos a primeira fração, invertemos o sinal ( : por X) e invertemos o segundo termo</a:t>
            </a:r>
            <a:r>
              <a:rPr lang="pt-BR" sz="2000" b="1">
                <a:cs typeface="Times New Roman" pitchFamily="18" charset="0"/>
              </a:rPr>
              <a:t>.</a:t>
            </a:r>
          </a:p>
        </p:txBody>
      </p:sp>
      <p:sp>
        <p:nvSpPr>
          <p:cNvPr id="28681" name="Rectangle 73"/>
          <p:cNvSpPr>
            <a:spLocks noChangeArrowheads="1"/>
          </p:cNvSpPr>
          <p:nvPr/>
        </p:nvSpPr>
        <p:spPr bwMode="auto">
          <a:xfrm>
            <a:off x="0" y="1052513"/>
            <a:ext cx="2686050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800"/>
              <a:t/>
            </a:r>
            <a:br>
              <a:rPr lang="pt-BR" sz="800"/>
            </a:br>
            <a:endParaRPr lang="pt-BR"/>
          </a:p>
          <a:p>
            <a:pPr eaLnBrk="0" hangingPunct="0"/>
            <a:r>
              <a:rPr lang="pt-BR" sz="1100">
                <a:cs typeface="Times New Roman" pitchFamily="18" charset="0"/>
              </a:rPr>
              <a:t>                                                                              </a:t>
            </a:r>
            <a:endParaRPr lang="pt-BR" sz="800"/>
          </a:p>
          <a:p>
            <a:pPr eaLnBrk="0" hangingPunct="0"/>
            <a:endParaRPr lang="pt-BR"/>
          </a:p>
        </p:txBody>
      </p:sp>
      <p:sp>
        <p:nvSpPr>
          <p:cNvPr id="10" name="Divisão 9"/>
          <p:cNvSpPr/>
          <p:nvPr/>
        </p:nvSpPr>
        <p:spPr>
          <a:xfrm>
            <a:off x="7235825" y="1557338"/>
            <a:ext cx="914400" cy="914400"/>
          </a:xfrm>
          <a:prstGeom prst="mathDivid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Multiplicar 10"/>
          <p:cNvSpPr/>
          <p:nvPr/>
        </p:nvSpPr>
        <p:spPr>
          <a:xfrm>
            <a:off x="4716463" y="2349500"/>
            <a:ext cx="914400" cy="914400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Divisão 11"/>
          <p:cNvSpPr/>
          <p:nvPr/>
        </p:nvSpPr>
        <p:spPr>
          <a:xfrm>
            <a:off x="8229600" y="5300663"/>
            <a:ext cx="914400" cy="914400"/>
          </a:xfrm>
          <a:prstGeom prst="mathDivid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Multiplicar 12"/>
          <p:cNvSpPr/>
          <p:nvPr/>
        </p:nvSpPr>
        <p:spPr>
          <a:xfrm>
            <a:off x="179388" y="5157788"/>
            <a:ext cx="914400" cy="9144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29700" name="Picture 65"/>
          <p:cNvPicPr>
            <a:picLocks noChangeAspect="1" noChangeArrowheads="1"/>
          </p:cNvPicPr>
          <p:nvPr/>
        </p:nvPicPr>
        <p:blipFill>
          <a:blip r:embed="rId3" cstate="print"/>
          <a:srcRect l="25731" t="32109" r="35529" b="53127"/>
          <a:stretch>
            <a:fillRect/>
          </a:stretch>
        </p:blipFill>
        <p:spPr bwMode="auto">
          <a:xfrm>
            <a:off x="250825" y="1773238"/>
            <a:ext cx="85788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CaixaDeTexto 4"/>
          <p:cNvSpPr txBox="1">
            <a:spLocks noChangeArrowheads="1"/>
          </p:cNvSpPr>
          <p:nvPr/>
        </p:nvSpPr>
        <p:spPr bwMode="auto">
          <a:xfrm>
            <a:off x="1331913" y="1125538"/>
            <a:ext cx="21478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>
                <a:solidFill>
                  <a:srgbClr val="FF0000"/>
                </a:solidFill>
              </a:rPr>
              <a:t>Multiplicação</a:t>
            </a:r>
          </a:p>
        </p:txBody>
      </p:sp>
      <p:sp>
        <p:nvSpPr>
          <p:cNvPr id="6" name="Multiplicar 5"/>
          <p:cNvSpPr/>
          <p:nvPr/>
        </p:nvSpPr>
        <p:spPr>
          <a:xfrm>
            <a:off x="395288" y="1125538"/>
            <a:ext cx="698500" cy="71913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Multiplicar 6"/>
          <p:cNvSpPr/>
          <p:nvPr/>
        </p:nvSpPr>
        <p:spPr>
          <a:xfrm flipV="1">
            <a:off x="4500563" y="1196975"/>
            <a:ext cx="719137" cy="50323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Multiplicar 7"/>
          <p:cNvSpPr/>
          <p:nvPr/>
        </p:nvSpPr>
        <p:spPr>
          <a:xfrm>
            <a:off x="7380288" y="908050"/>
            <a:ext cx="554037" cy="6492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2916238" y="5445125"/>
            <a:ext cx="698500" cy="6477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Multiplicar 9"/>
          <p:cNvSpPr/>
          <p:nvPr/>
        </p:nvSpPr>
        <p:spPr>
          <a:xfrm>
            <a:off x="7740650" y="5445125"/>
            <a:ext cx="625475" cy="6477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30724" name="Picture 65"/>
          <p:cNvPicPr>
            <a:picLocks noChangeAspect="1" noChangeArrowheads="1"/>
          </p:cNvPicPr>
          <p:nvPr/>
        </p:nvPicPr>
        <p:blipFill>
          <a:blip r:embed="rId3" cstate="print"/>
          <a:srcRect l="25731" t="74435" r="35529" b="10799"/>
          <a:stretch>
            <a:fillRect/>
          </a:stretch>
        </p:blipFill>
        <p:spPr bwMode="auto">
          <a:xfrm>
            <a:off x="323850" y="1412875"/>
            <a:ext cx="860425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CaixaDeTexto 4"/>
          <p:cNvSpPr txBox="1">
            <a:spLocks noChangeArrowheads="1"/>
          </p:cNvSpPr>
          <p:nvPr/>
        </p:nvSpPr>
        <p:spPr bwMode="auto">
          <a:xfrm>
            <a:off x="1042988" y="836613"/>
            <a:ext cx="1387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FF0000"/>
                </a:solidFill>
              </a:rPr>
              <a:t>Divisão</a:t>
            </a:r>
          </a:p>
        </p:txBody>
      </p:sp>
      <p:sp>
        <p:nvSpPr>
          <p:cNvPr id="6" name="Divisão 5"/>
          <p:cNvSpPr/>
          <p:nvPr/>
        </p:nvSpPr>
        <p:spPr>
          <a:xfrm>
            <a:off x="611188" y="1268413"/>
            <a:ext cx="771525" cy="720725"/>
          </a:xfrm>
          <a:prstGeom prst="mathDivid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Divisão 6"/>
          <p:cNvSpPr/>
          <p:nvPr/>
        </p:nvSpPr>
        <p:spPr>
          <a:xfrm>
            <a:off x="5364088" y="1052736"/>
            <a:ext cx="698376" cy="792088"/>
          </a:xfrm>
          <a:prstGeom prst="mathDivid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Divisão 7"/>
          <p:cNvSpPr/>
          <p:nvPr/>
        </p:nvSpPr>
        <p:spPr>
          <a:xfrm>
            <a:off x="4572000" y="5661248"/>
            <a:ext cx="770384" cy="576064"/>
          </a:xfrm>
          <a:prstGeom prst="mathDivid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Divisão 8"/>
          <p:cNvSpPr/>
          <p:nvPr/>
        </p:nvSpPr>
        <p:spPr>
          <a:xfrm>
            <a:off x="7812360" y="5589240"/>
            <a:ext cx="698376" cy="720080"/>
          </a:xfrm>
          <a:prstGeom prst="mathDivid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Divisão 9"/>
          <p:cNvSpPr/>
          <p:nvPr/>
        </p:nvSpPr>
        <p:spPr>
          <a:xfrm>
            <a:off x="684213" y="5589588"/>
            <a:ext cx="841375" cy="576262"/>
          </a:xfrm>
          <a:prstGeom prst="mathDivid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100" name="Retângulo 7"/>
          <p:cNvSpPr>
            <a:spLocks noChangeArrowheads="1"/>
          </p:cNvSpPr>
          <p:nvPr/>
        </p:nvSpPr>
        <p:spPr bwMode="auto">
          <a:xfrm>
            <a:off x="323850" y="908050"/>
            <a:ext cx="8569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400">
                <a:solidFill>
                  <a:srgbClr val="C00000"/>
                </a:solidFill>
              </a:rPr>
              <a:t>          HISTÓRIA DAS FRAÇÕES</a:t>
            </a:r>
            <a:endParaRPr lang="pt-BR" sz="4400"/>
          </a:p>
          <a:p>
            <a:pPr algn="just"/>
            <a:r>
              <a:rPr lang="pt-BR" sz="2400"/>
              <a:t>       </a:t>
            </a:r>
            <a:endParaRPr lang="pt-BR"/>
          </a:p>
        </p:txBody>
      </p:sp>
      <p:sp>
        <p:nvSpPr>
          <p:cNvPr id="4101" name="AutoShape 2" descr="Resultado de imagem para história das frações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2" name="AutoShape 6" descr="data:image/jpeg;base64,/9j/4AAQSkZJRgABAQAAAQABAAD/2wCEAAkGBxQTEhQUExQWFBUXGBgYFxcYGCAaHBocGh0cFxodGBsYHSggHBolHBgcITEiJSkrLi4uGB8zODMsNygtLiwBCgoKDg0OGhAQGywkICQsLCwsLCwsLCwsLCwsLCwsLCwsLCwsLCwsLCwsLCwsLCwsLCwsLCwsLCwsLCwsLCwsLP/AABEIAKsBAAMBIgACEQEDEQH/xAAbAAACAwEBAQAAAAAAAAAAAAADBAECBQYAB//EAEAQAAIBAgQDBgMGBQQBAwUAAAECEQADBBIhMQVBURMiYXGBkTKhsQZCUsHR8CNicoLhFBUz8ZKiwtIkQ1Nzg//EABoBAAIDAQEAAAAAAAAAAAAAAAECAAMEBQb/xAAlEQACAgICAwEAAgMBAAAAAAAAAQIRAxITIQQxQVEiYTJCsRT/2gAMAwEAAhEDEQA/AHbFnn+/WnGGlUCaAUQLVjkZ1ChdlJ/f+aC9qnjbmo7EzQ2DoLW7UVY2adFurdnQ2JqJJZ1q72qdW1FVYUyaBqZzW6kW6bYUI0HIGombRPKr27VGXWjCpsHUClui9lRCKuBR2JqJvaqttKduW6AVihsTUrFAIplh+VeVaDkRRBhaulFVKlUiopB1BuooLLrtTwSo7MdJprBQkKgrtTIt1BSo5A1BBIFFtA7US2tEC0Nh9CuSh3LU05bWak2utGwamSENEtJP6U6bfhULbihsTQSuWuVQLPI0/knw/KoW1qKmxNRXL+4onZzR7Y5Uwlv5Vz+Y28YBLVXFrbwpoW6nLU5ScYn2XOirYNMrbo4Wpyh40IG1Qns1ouaA5qcorgjPa1Q2t1oBZqmSleYnGKWrNXFunFt+FWNvpU5icYoLFEWzTCqKuBR5icYs1nwoD2a02FAcUVlZHAzWtVYW9acKa7VKp4VOQGgJbWmtW7OmOz0qxWosoeMWWzVWs06oqStOsoOIzexqRYp4pVimlR5ScaEEs0cWaMtuiKtDlH40LrZovZ+FGAFEWisorxirWaC1itSKo603IDQzDar1uz4U861CCKEspOMx7L03aNJW2ptDXM3Nmo0hrwOtDVq8Gopg1GFNRmoQuVRr1PYKC3Gml3uVRrlCLUrZKC568rUuzeFTmpQ6jitFeZ6WU1bNQ7DqGD0dGpDtNf8ANFS718KYmo3dagXLlV7aqF6NsVxJB6k17PQXaoBo7EUBoXTXjdpctUg0LDqMi7VjcpUmvA0U2NqMh6ntKBV58aOzFcSwuURLlKlqrBPP2pXNk1NANRAaVtGitcA9aim2xWhpWqWIpe3cqrua1xwzZS8sUHuMKAHmRIoRYnnVWE1evG67ZU/I/EZiinbS+FJo1XxOKFtc252AmJP73rjI6lFONcS7FGjRoJ8h+p5VzH2Y48UPZXT3Se6xPwknY/yk+3rQ+P32yCT3rjak9F1PpsKxiARHKP3r41pjHofVVR9NzVANc39nOLyBZuNqPgJ5j8J8Ry/xW4bq0jdFNB2qtCGIFAxOMCjTVjsOXrS2yKIS9ikVkRmAZ5ygneOnjRWNcF9pLpa6oJ1VZ9WMz8hW5wDjueLV0/xPut+PwP8AN9aZx6sdw6tHRLrvUtQC56VV7vKKSxaCkVS/i1tKWc5RprQjiAJmY5npWJxS8biOx0AEAdBI+dNFDKNnUFvGfLWa9mrkvs9xvJ/DufB90z8Hgf5fpXVNc6gijK0CUaJdjVc1QLinevFaSwUTmmrKfKqVRrgUEkwBqTv7D9KiZBgGiJSeFxAcSJ8iCCPMcj50ym1C6CRiMRlZRpE94/hHKenWmgs859Z+lAtqDvHtTIQf4qOQrQF2jkf31qufTlV3HLpEf5oDfFBOgHvJ+e1aPHcXKmrKMyajaYey5o6md6WBoit410ligvSMHLJ/RhdKoWqC+lVJqxIRsIprx60M8qgGf0pxbOfPEYOUKxbpIWfIsdfSlb7F3lpBGykagfrQ8LiWZcuQZdinZk+0kcqavYBrqfwrj2CDsyh+ui5vhrz0Ukz0N0czx3EzdgHRBl9TqZHn9Kz7CsxCquY7QNfrXW/7JbzDOmfcl3Yq0k/hVlttz5jyp7A8Pw05bdkKT3WzqtpivgHzMR0HzrUmqFckcq3Cr6wWUW5OhdgNfCJj1iuh4fiLpWLqFXUfEfhYfiDAEE9aau2xaIVcQtk6wpudqNOsABaxbXb3LxC3LdwjKSw00nlIBmBvynxoONrsTawvFePi0phGzkd2QQs7bkCRrypiwh0zGW5k7k0Lhn2fuC6HutnAM5SzR1B6aHl4UzjeF4jOTbYjM7OxVyu+wj97UjUPSCmcTxLF5r1wzpmhTH4dOflQ7V8HQweemvtFdk3BMQCrEBiNyXzac/iEf9U6Uv4dXdbBv/ygMfbJMe1WWvg3IqMnhn2gaArpmbYPJE+ZgifGm8RxBpUC3fbclVbTTrltTFFs4nF3lLJZt22AJCsDnJXkoc+POKbwAe5LMwKnTLD7jqLnnyFI2kJdmVexTN8VtrYnRdD4yQwB59RS964pXKSve0iHB6/dL9K3k4Xdn/mCjkLdsLoepJM+1atmyQN9uf6gUjyxXobY421whCphZbkD2oX1JUVqPdaxa73Y5gsKhuEAnlqTNbOIW6AcpE/dOh18mI+ZpbDW8Xu6giNQ7KANd4tr8UeJFPvsrJbYpYuBkBfulgDojZRI8yT51ZbbT/DdW8Aw+YMGn8bwsXPiNweC3XUeymKRucLjSZ8x+e9VNpgsvcxOX40dfTSiWLqsO60+E7elIMrrorMvkZHtQ7mKf7ypcH8yw3usEUKCawtxqNPLT6VbO3gfMfmNazrHFV+9bdeUhs4/9UH50zbxlptrgH9QK/UR86DiwoYbHKgJcFQBMgzoNTodapheKi5myiSpGk7+JMaDSjW7JYSIYdVIYfKaHkA028Nv0qRr6hZ+ugvaNzCDw1b56VXU9PY/rUBo514XgPD0ro4Vgl8OfkeePYNLZA7re4J9paaZtk6VAiryK3JJLoxOTfsuGqQ1CkVLPTAsIWmoVqqWoZajQLFbNvQU2ifuaXtUworzJ6RopcHKs3H4QOjKSyg6GCPowI9YrTK+FLXhA6Ab+HnTptPoWkZFjg9pfuk+bfkIFaeHs201CBT1j86R/wBYD8ADD8RMKfIbmmcFYZZYkljzO3kF2Aq17VbF6G/9b0E1ZeInpQLhtnRla2eqjT2qLlhhOWHHVd//ABmqwuKCvxFvEdIrIx+Iz/HYN3wN2PkUipvXLjMVQbRqR9ANT6kVRuG3TGZmH9KZfc6mmhF+yfxXwrheN4eyir/p71hi2gQBhOwOZYE+PjzrrLbdqJ0zgSY2YDTMJ6cxyrnx9m3I5merE+vSmMTiewkuTlXvSNweRUdeUc6ORpukBpPtBsTjbiT/AAifU/PKG+gomFx1xz/xsh13U5fUtlb2FZuG+0QuglgBH37UsB4uhGe35wRT9mHUsl9ip++pQgeZC6esUGq6oFBrxuCIVrk7guI9Dpl9VY0G/hUgM5W2x5ALcPhlkcjr8NEa25ABuHzAy/Sj4e0q7ak7zqTFCwWUXEmIUXLh3zPp+Q09KFct3Ggs+T+VfzJBJ+VaLXKXZqFkM9rMDW5PnH5Cs++y8tT4An6VtNB5Chtc/c0BkzGt2nbZGPmP/lV04fcJ1QAeJj8zWul4eHvRhcFRsazLbhMGVyk+oPutOWu2X7zHwJDj/wBQptbm9Wa54fOhbA0IXMaQe9aUjwlT6RI+VeGIQ7509m+kGju0kjQfM0HEL3ZEj+2flTplclRdFH3XXy+H5Nzrz3iqlmEKOYgj0O31rKw2ILEhwoG2jZT7HMD8qV4/hbZsySygEHRAx0mIOYCZO8VtxTyR6MsoY5u2bT4xe1NqTnVZYRoOmvXXai565LhWEWZVWtlTrqSWnWS2nPlFdAtwxXSx3X8jDnjFSqA8bulUNylGY1UMYq2jOxi055V5uJWwYzSRyAJ+lZWEwtttHZ2Hi2nttXScPs2VAGleb1S9npmzJfiO+VHPmY/WqdtebUIg8yxPyArqAlvwoJZQeUUdoL4BSbMXCYO5MuFOvIZY9JM+tP3LdDx/FBb0CXG8VRiPdRWQ3F8Tc+CyVH8wI+uvyqO5Bo0Lq66j5VS2SplTG8jl7UWyWIllynpM0K9dgGZj9+FKyDIuoTJPZv8AI+vP1rTs3SN19QJHyrAOCvONLRHi7Bf80P8A2rEJBRkT+hmoNWCkdYuIVtiKzuPcCt4pMrMywZlSJkdZB0/Ss/DriQQWuIw5qwzfPQ08LtyNhm6hiB7a/WlUadoFV6OPx32Tv2TmtntANQV7rDy138jSNvHPbeXUq/4gezuR/UBDeTA13b3boGsR0BP5is/FIriHTMPHl+lXRyP6T2IYHj2YwQH8BFq4P7TKXD5Vp4bGpcMW2BfnbYZHH9jaz5TXM8R4QATlJHOCQfbWaVW3fiCEuKOTGY/pMhh6Gm1iw6HdNiiN1iN/Dzpa9jh0rCw3HnTRyQPw35ZR/ReXUD+r3p1sVYuRnLYdjsWIKH+i6vdPrQ0aBqGv45entrSWIxyjp61HEOG3FWfjU7FTI9CDHzo3B+EIVDXFIJJ7p0266AmhQGkjLOMZx3UZuUhSfXarWrF5jC2m2+9pXYW4A025RRJPWhYyZyVrhWJmR3Dp97p5Vu2MO0au/of1Wnm9KiF5/WlbC3YC7dZRoC3gP8kUhe4nEqbb+Pd9etN421mHcbKeWs1hX8OVJzfEepM6flV2HGpumZs0nFFXuryV/VT8qtculwFYECZ+GJjxqEtDlpXtOtdXHh1+nNlOw6mj9pSMeNGFakihsZLVcEUuGNSJo0Vsz8HbfSLb/wDifzArTw63v/xN7j9aXsBoG/vvWhaSd59DrXm3I9QFC3Y/4n9x+tRbxGsMpU+h+hNDuWyB3bjr/dUqWOhYP1DKPrvQ6YrQ6lHyzuTSWFysYUZT0J/Zo5uMp1R//GfpQoVnrlhtYb5CsrG2EGtxsq/jLBQT061rLjEbTMB4HT60Rtu7l05RI8NBr7UYsHaAWeJjRXJ7o+M/CR4k6TFNJfHKCDznT/qsbEcNcjS6SdPiLZfEBVKmPMmpu3LloLJQ8soAWT0XM0CfOpKKfoZGs2JGsIW22/LXWKOCCJ2+XvWPY4grg50KLBklkZfKVYx57U2bUqHRu6Row7yxtttSODGtE3rR0CEAAg7Tpz0BHvVmt/WqvoCYb0n9+1JXOIETlS4TylTH61EmSi+JVT1HpPz6VnX0A2IooN191CHxLa+saUre4ZeJMsPQfqasXQ0WvoC+f+qQWy0sLXcJ1+IQ3XMhEH1E61oHgrBZa6w8BlkxyGnyp7B8LVG+NmJG8aEbiCBFWKWoOvhzeE4pcstHew7dU71pv6rbbf2n0rfw/wBoQVm4mg3u4fvKP/2Wjqnyp7EYMMIZQ1c/iPs8VOay7Wm8Z08uY8pqbRl7FpM6SxdFxc1l0ujfuGT6p8Q+dDHECNxXK3cFfQ5mVWblcst2dzTn+F/WD407hvtBenLcUYnTVWBtXwP5fx+mapx/gUjo+3B5/OoF8cz6mKzMHiMLeb+Hd7N+dq73DPQE6E+G9btoFBldcnmND5HUHymq5RaJKkL27ZaSPmazMffdMoZZHMtpr4HlW7iMYiCWYAba9fSgG4GAIIZTtrINSLaZTJbKjnUuzsIHTMW+orzNzNPY7CpylSNdBPuJn1rPDc9Y6x0rsePmg1SOVmxSi+y6savbaKGXjmPf2ogmtiaMzTCZo2irE0INVyaIpmWuKsfuGOok+W4py3jxkKvMjUZoX5rA96xsHwJm1II8yfpNaFr7MgdP35V5ySgj1OqGX4uBu69DBXXy1pa7x8aBJY/ygkn2gU5hfs+gElS56Db5xWjY4fEZbYt9Zifk360txB0JYVmuKWuotv8ACZ7w8+R/KmrV3EoJt3u0HQn8ta0zhCZ1WJEQNf7iZn5V5+GWzuNvl7Um6sBkHiuKnvIG/wD5g/NdqthuIoQ7X7Qsqo3QvJPQD1rQbA25y5oO4E6+epoOIwGYgyGjadfzplNEeohh+M4Z/hv3LZ10uqQPcA1rWl7QHIyXB/Iwb5TNZr8O12A9IpXEcGB1yweo3FNcWVNfhrYPhSozswI7vcVycvWNRoJjSqYm09zKXbtMmqrACg8oHKDz1NZtp7yaJcuD+6R85pm3j78y6dqPGAffJUYyv6UxFmHRmHePMC5uOqISg5b0cXVNye0gx/xE5W8yrNr4bU7axdojUvZP84kejaikcVhrJbMSl2eYePUBwQD5EVF37GUkyt28y6jMxZlAVoWBsYYAgnnFKX+K3iGChFdWMEtmlViSPGDz6Gg8QwqsUKXMhR1eLgMHLsCySI35VlWuC3xcD28t2A6nI4eM5k6A5vXLyplGJTkck/RtcW/i3BZuWzkgtnza6asAPIR6ii3PtElsqMhKfCGHIjTXp71mYm9iO0UvAAzd1h1idwJ0Fc1xxjnaMwBgy3kdI2B/KmjBS6KZZGmd9xS+b1kNZfICZZok5RMgDrNI/wC5Xs0weyt5hcDLDtGgIO0Gay+BcVtmyLYcloJ2GWTuPCPGK0u2bvzsw3jbfofGlrXpoO8WZDHEZ2vtbzt3UVQcujzDETyHLxHjXsTeu32CFIQHMMw32gEkHSdeX5VsPeJLnRsxXbX4dfPrS4vMCCF59dx6+lMp/wBAUkvTMzB8Lu3UYF0uoy5gXlozfCFYHOBA3k7bUZGu2ha/iui90i3eM2zsxAuCFgkDRsvlzrQwzNBEZe4g8yuYEERI+Lf60rwu6UGXElpkCCJtsOsxr603Ja7LFliun2Hv463cd/8AUNdw1wlezCyUVdM0GPhMz00GtONirqj/AOmQ3LVtspZRIdtScvPX13HWs/HcKVFc2nyqVYi2QGQ6CYB1UmNx4UJ8LetNntlrRzhgbbZkbLlAkElgSW2721BayDcH6Y5gkBvu6doSgDdkQQSToQzHYCR5+FGv3rr5WFrLIadeakTPkJ9qVfirOyviVLKtxmF20QDCqqwwOmhA07p30rpcKtnEa2LyuRmLW2IS4M0STptp09aZNxdiSxWv6OXx1hs0giGMDTUGCd/7eVN9rAA30r3FrtpXW2ga/emVsJrBggZyuy6/5qlq8Tca3ee0zgDKiDNlj4g+TQNrMAyB5VujnjHtIyvw5v2EF/zqWu6UljGtoQA4zNsqnOD4nmnP4pmKurGDua0QyqStGLLiljdM0LOPJVWjRtIBiCNGU+W48CK0EvwudgqL+JmAHqzkD51x+G4/bViLJu3CYnMwtWyRIBhVa4Ty0KyKtxPhXag4hug7rI3LQhQdYk+cRXGeJJ9npH17N8/ahPuw2oAAYT56nal0xPbXLd1GbLqSgg6qQIPua5O79nbzr2ttlW2RMucigcpZtBzrrFuWOwBF5EUd0ssZGMahO6wzAg7DvbzR4or0Zse8m9l0ax4h4jfkZjziQPUil7VvS5cW4YuBYObMBykZSQffzrlL9ywVz3sXmUnuqilmA2E5u6hI1g7UrxD7XnKEsu6oqhFEKSeQLGOfQaVF4/4WZGku2dQ1gFbVxmJYK0gNAJI0Gu2pj3qV4qtjDMEGbsibYJ1kgAyfDXasLhfFr11clywzqIh1UqdNjrpNadnhyMj/AOpS4lo6nUSSNc2VTIECDBHKhxv1JGSGRydRN63xIHaJhTB37wzD5GiHHg6FfbX6VhX+MYRrAYWnzFmylTkmANWJzMvLcN+VNYThoZVbt3WQDowbcTr3TrQeFl7nr/kjRbGr4+oq9rHKeeWKRHDF2/1JJ/qA/wDbVf8Aam3GI9Dl+pWk4/7ROeBrf6uJiD1iDp460q+MMkER++hpO5wbYm8CegKD6pQ7uDtINWiT+MqPSDHpFPHDf+yA/Ixr4FxFzf4T/aKTuIrbhdNuXvStwWhOZriiQJFwMPDr86p2CnVb+ZfET8xA+VSWOvoVngw9/E3VEC4wHIZs49A00vw+6t24Uvpb2BV1/hMxkCN8h012G1HGCQiQ5nbQjfyilrvCiwMXJE/eUHz+E/lV0MMmumhXnxv3/wAHcXwu0glx2KyJZtgTOsMASvKQTWfii9nVLbXrfNrSv3RyzDWJHPYwdqewvDyiZDcuHwkwPISQfUURGYBQWDIvKOzJ5d5kEN6rVn/mmlfspllxPo5k8UJ1Ry2/cZYJ9/ioNjiyk/8AK6zurLI8dxOldN2QiD8jt5GZ9TVRduaZlS8BpEm20EzqQCs6bgA1YvFVFOyFMKS8kXbOu3fzT5iNDR14ZeKgdzXQ5SykE9NCPlRlxMQOyusdO6r2s0c4zDN8tKYs4wsNVUD1mRvMga+EdaeHjw+izm16M1OFXrYP8RtNxmQjXqCn7mivgr0ZWYhTtAB132Vp5cxWhiMSQNANf3pVXvmdtx7Uz8fGVrIzMXhuKtuDbuqx0lNQSJmFMEddDO9bqlFUm0rWrhaW0UACDIECI2mRJrPW84fMDA5Q0H99fSn/APdj/wDeQXB1HdYevOsmdJOom3x5qqZHC3S3aYLaFvtACXQdncBP4lYxPkV8qz8RxFLVwdnbt3LrRL3LUZVEFhAhmJBGuw6nlsotm6IRwdu7cgEmdPAkEVl43gt5rz3OyyooGZ2IUagTBJ15bfWqoSdmn2ZXF7xvX7d3swgA+EEkAAkSxO7b6cp8JpjB4tHzgRKxPTWfnpt5VdcacRntdoFVFkQVWRqCEJ0DbEbg5SOchbD2AndTUAkzrr4wdp8a24+jB5Va9+ziOH8UyB3VijgDIRz11+VP8O4zi/4ht5mLrDM4LQBPwltjqdq1UwFvIoyLoARpz0FPYUd4Ly6VTLIrpI1y8jI12Zv+yXbxU4m+xiBA5RppmkD2p5bNgBMOAR3wcuZmIMHUlTvqZHl1rSu/Aw2giI0+YrjOJcTuh8ocgDOumhiQYJGp161HF3TZTjnKUqs3uGcBwzZrpzXVUGEL/hG5GUNvtmkGg2uPNEWrdqwmhIRQWK9MxG8cwBSwY2cIr2+691nV23JAIgazG52is7CoCPT/AD9aiTftm2OOKi7O/sYrNbDquZTsZgH+U9D4VfiXFMS6ZbbW7YKnNnAzzsO8ZBU/lSH2EMqQdi4UjkQQOVH46mUXANMpcDXaCQPlVVXJ/qMqfFKvjEb/AAbsFYYnEIbgOY27YNxxIgSZAXbn0oNjCXyq9mBbXkWY5o5aD86x7F9uyUTpJPqd5O52G9ddauHKuv3a062uyjJ5EpuhYYXEfevWx4BCT82FHXAqB3mLeMlfkDVMQ5j3oFy4etDSC+Ge2O/6O34+rH5+NWWxbH3R69760irknXrVcSYJimWv4RyZsdqsAcuhWaUfDWSZNtM3UCD8opMOYHkK8bhg68qdsljyYeyDPZrPUiT7mr9gm8fM+U6HWs/Mf36UWwxMT0oJr8DbGGtAHRnAO/eM+h/WiKBMh38pEdfw0qOfkalNj++dMmvwUakRt7/rXsw/7pM7n0obsQNCfefrT7sUdKKdO6fY1FsLO/pHTrI3pNHOZvTlRSdFoObIuxhnWAZ69BUl0O0a7a0hZuEnUkwdKrcOnv8AlS7EobZv5hHTN/mrQN5keDE+x1oTYRGXvLNZPEP4ebISsdCaqlDYZS1Ogu2LeksD6r+gNY/G+KswbCqzkHKSS+YDnEBcw96V4dj7hgFiRPPX5nalrjk375JkggSdTp4mqoQ/kaOWWvQ9w/ABRqe8fi7vPlvFaLppofaKy7l4wfCeQpUYpuu88h0mr3Iyy79n/9k=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11188" y="1773238"/>
            <a:ext cx="7993062" cy="37846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000" dirty="0">
                <a:solidFill>
                  <a:srgbClr val="FF0000"/>
                </a:solidFill>
              </a:rPr>
              <a:t>O QUE QUER DIZER FRAÇÃO?</a:t>
            </a:r>
            <a:r>
              <a:rPr lang="pt-BR" sz="3000" dirty="0"/>
              <a:t> </a:t>
            </a:r>
          </a:p>
          <a:p>
            <a:pPr>
              <a:defRPr/>
            </a:pPr>
            <a:endParaRPr lang="pt-BR" sz="3000" dirty="0"/>
          </a:p>
          <a:p>
            <a:pPr>
              <a:defRPr/>
            </a:pPr>
            <a:r>
              <a:rPr lang="pt-BR" sz="3000" dirty="0"/>
              <a:t>     A palavra fração vem do latim </a:t>
            </a:r>
            <a:r>
              <a:rPr lang="pt-BR" sz="3000" dirty="0" err="1">
                <a:solidFill>
                  <a:srgbClr val="FF0000"/>
                </a:solidFill>
              </a:rPr>
              <a:t>fractione</a:t>
            </a:r>
            <a:r>
              <a:rPr lang="pt-BR" sz="3000" dirty="0"/>
              <a:t> e quer dizer </a:t>
            </a:r>
            <a:r>
              <a:rPr lang="pt-BR" sz="3000" dirty="0">
                <a:solidFill>
                  <a:srgbClr val="FF0000"/>
                </a:solidFill>
              </a:rPr>
              <a:t>“dividir, quebrar, rasgar”.</a:t>
            </a:r>
          </a:p>
          <a:p>
            <a:pPr>
              <a:defRPr/>
            </a:pPr>
            <a:r>
              <a:rPr lang="pt-BR" sz="3000" dirty="0">
                <a:solidFill>
                  <a:srgbClr val="FF0000"/>
                </a:solidFill>
              </a:rPr>
              <a:t>     </a:t>
            </a:r>
            <a:r>
              <a:rPr lang="pt-BR" sz="3000" dirty="0"/>
              <a:t>Fração, no quotidiano, também quer dizer </a:t>
            </a:r>
            <a:r>
              <a:rPr lang="pt-BR" sz="3000" dirty="0">
                <a:solidFill>
                  <a:srgbClr val="FF0000"/>
                </a:solidFill>
              </a:rPr>
              <a:t>“porção”, “parte de um todo”</a:t>
            </a:r>
            <a:r>
              <a:rPr lang="pt-BR" sz="3000" dirty="0"/>
              <a:t>.</a:t>
            </a:r>
          </a:p>
          <a:p>
            <a:pPr>
              <a:defRPr/>
            </a:pPr>
            <a:r>
              <a:rPr lang="pt-BR" sz="3000" dirty="0"/>
              <a:t/>
            </a:r>
            <a:br>
              <a:rPr lang="pt-BR" sz="3000" dirty="0"/>
            </a:br>
            <a:endParaRPr lang="pt-BR" sz="3000" dirty="0"/>
          </a:p>
        </p:txBody>
      </p:sp>
      <p:sp>
        <p:nvSpPr>
          <p:cNvPr id="8" name="Divisão 7"/>
          <p:cNvSpPr/>
          <p:nvPr/>
        </p:nvSpPr>
        <p:spPr>
          <a:xfrm>
            <a:off x="7812088" y="765175"/>
            <a:ext cx="914400" cy="914400"/>
          </a:xfrm>
          <a:prstGeom prst="mathDivid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Multiplicar 12"/>
          <p:cNvSpPr/>
          <p:nvPr/>
        </p:nvSpPr>
        <p:spPr>
          <a:xfrm rot="1491457">
            <a:off x="395288" y="765175"/>
            <a:ext cx="914400" cy="9144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Multiplicar 16"/>
          <p:cNvSpPr/>
          <p:nvPr/>
        </p:nvSpPr>
        <p:spPr>
          <a:xfrm>
            <a:off x="6084888" y="1700213"/>
            <a:ext cx="914400" cy="914400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Multiplicar 17"/>
          <p:cNvSpPr/>
          <p:nvPr/>
        </p:nvSpPr>
        <p:spPr>
          <a:xfrm>
            <a:off x="3203575" y="5589588"/>
            <a:ext cx="914400" cy="914400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Multiplicar 18"/>
          <p:cNvSpPr/>
          <p:nvPr/>
        </p:nvSpPr>
        <p:spPr>
          <a:xfrm rot="1669173">
            <a:off x="7380288" y="4437063"/>
            <a:ext cx="914400" cy="9144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Divisão 19"/>
          <p:cNvSpPr/>
          <p:nvPr/>
        </p:nvSpPr>
        <p:spPr>
          <a:xfrm rot="2721060">
            <a:off x="7092950" y="5516563"/>
            <a:ext cx="914400" cy="914400"/>
          </a:xfrm>
          <a:prstGeom prst="mathDivid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Divisão 20"/>
          <p:cNvSpPr/>
          <p:nvPr/>
        </p:nvSpPr>
        <p:spPr>
          <a:xfrm rot="1900014">
            <a:off x="611188" y="4724400"/>
            <a:ext cx="914400" cy="914400"/>
          </a:xfrm>
          <a:prstGeom prst="mathDivid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Divisão 21"/>
          <p:cNvSpPr/>
          <p:nvPr/>
        </p:nvSpPr>
        <p:spPr>
          <a:xfrm>
            <a:off x="5292725" y="4581525"/>
            <a:ext cx="914400" cy="914400"/>
          </a:xfrm>
          <a:prstGeom prst="mathDivid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1748" name="CaixaDeTexto 4"/>
          <p:cNvSpPr txBox="1">
            <a:spLocks noChangeArrowheads="1"/>
          </p:cNvSpPr>
          <p:nvPr/>
        </p:nvSpPr>
        <p:spPr bwMode="auto">
          <a:xfrm>
            <a:off x="395288" y="765175"/>
            <a:ext cx="8748712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6000">
                <a:solidFill>
                  <a:srgbClr val="FF0000"/>
                </a:solidFill>
              </a:rPr>
              <a:t>        Atividade 3:</a:t>
            </a:r>
          </a:p>
          <a:p>
            <a:r>
              <a:rPr lang="pt-BR" sz="5400">
                <a:solidFill>
                  <a:srgbClr val="FF0000"/>
                </a:solidFill>
              </a:rPr>
              <a:t>Solicitar aos alunos uma  pesquisa sobre a origem das frações. Fazer apresentação através de vídeos ou encenações  </a:t>
            </a:r>
          </a:p>
        </p:txBody>
      </p:sp>
      <p:sp>
        <p:nvSpPr>
          <p:cNvPr id="6" name="Divisão 5"/>
          <p:cNvSpPr/>
          <p:nvPr/>
        </p:nvSpPr>
        <p:spPr>
          <a:xfrm>
            <a:off x="250825" y="908050"/>
            <a:ext cx="771525" cy="720725"/>
          </a:xfrm>
          <a:prstGeom prst="mathDivid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Divisão 6"/>
          <p:cNvSpPr/>
          <p:nvPr/>
        </p:nvSpPr>
        <p:spPr>
          <a:xfrm>
            <a:off x="6300192" y="980728"/>
            <a:ext cx="698376" cy="792088"/>
          </a:xfrm>
          <a:prstGeom prst="mathDivid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Divisão 7"/>
          <p:cNvSpPr/>
          <p:nvPr/>
        </p:nvSpPr>
        <p:spPr>
          <a:xfrm>
            <a:off x="4572000" y="5661248"/>
            <a:ext cx="770384" cy="576064"/>
          </a:xfrm>
          <a:prstGeom prst="mathDivid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Divisão 8"/>
          <p:cNvSpPr/>
          <p:nvPr/>
        </p:nvSpPr>
        <p:spPr>
          <a:xfrm>
            <a:off x="7812360" y="5589240"/>
            <a:ext cx="698376" cy="720080"/>
          </a:xfrm>
          <a:prstGeom prst="mathDivid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Divisão 9"/>
          <p:cNvSpPr/>
          <p:nvPr/>
        </p:nvSpPr>
        <p:spPr>
          <a:xfrm>
            <a:off x="7092950" y="4221163"/>
            <a:ext cx="841375" cy="576262"/>
          </a:xfrm>
          <a:prstGeom prst="mathDivid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2772" name="Retângulo 3"/>
          <p:cNvSpPr>
            <a:spLocks noChangeArrowheads="1"/>
          </p:cNvSpPr>
          <p:nvPr/>
        </p:nvSpPr>
        <p:spPr bwMode="auto">
          <a:xfrm>
            <a:off x="1187450" y="3573463"/>
            <a:ext cx="5472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2773" name="Retângulo 4"/>
          <p:cNvSpPr>
            <a:spLocks noChangeArrowheads="1"/>
          </p:cNvSpPr>
          <p:nvPr/>
        </p:nvSpPr>
        <p:spPr bwMode="auto">
          <a:xfrm>
            <a:off x="755650" y="2924175"/>
            <a:ext cx="8137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hlinkClick r:id="rId3"/>
              </a:rPr>
              <a:t>http://www.mundoeducacao.com/matematica/multiplicacao-divisao-fracoes.htm</a:t>
            </a:r>
            <a:endParaRPr lang="pt-BR"/>
          </a:p>
          <a:p>
            <a:endParaRPr lang="pt-BR"/>
          </a:p>
        </p:txBody>
      </p:sp>
      <p:sp>
        <p:nvSpPr>
          <p:cNvPr id="32774" name="Retângulo 5"/>
          <p:cNvSpPr>
            <a:spLocks noChangeArrowheads="1"/>
          </p:cNvSpPr>
          <p:nvPr/>
        </p:nvSpPr>
        <p:spPr bwMode="auto">
          <a:xfrm>
            <a:off x="827088" y="3644900"/>
            <a:ext cx="6913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hlinkClick r:id="rId4"/>
              </a:rPr>
              <a:t>http://pt.slideshare.net/lveiga/fraes-30664742?next_slideshow=1</a:t>
            </a:r>
            <a:endParaRPr lang="pt-BR"/>
          </a:p>
          <a:p>
            <a:endParaRPr lang="pt-BR"/>
          </a:p>
        </p:txBody>
      </p:sp>
      <p:sp>
        <p:nvSpPr>
          <p:cNvPr id="32775" name="Retângulo 6"/>
          <p:cNvSpPr>
            <a:spLocks noChangeArrowheads="1"/>
          </p:cNvSpPr>
          <p:nvPr/>
        </p:nvSpPr>
        <p:spPr bwMode="auto">
          <a:xfrm>
            <a:off x="900113" y="1844675"/>
            <a:ext cx="662463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hlinkClick r:id="rId5"/>
              </a:rPr>
              <a:t>http://www.infoescola.com/matematica/divisao-de-fracoes/</a:t>
            </a:r>
            <a:endParaRPr lang="pt-BR"/>
          </a:p>
          <a:p>
            <a:endParaRPr lang="pt-BR"/>
          </a:p>
          <a:p>
            <a:r>
              <a:rPr lang="pt-BR">
                <a:hlinkClick r:id="rId6"/>
              </a:rPr>
              <a:t>http://www.matematicadidatica.com.br/Fracao.aspx</a:t>
            </a:r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32776" name="Retângulo 5"/>
          <p:cNvSpPr>
            <a:spLocks noChangeArrowheads="1"/>
          </p:cNvSpPr>
          <p:nvPr/>
        </p:nvSpPr>
        <p:spPr bwMode="auto">
          <a:xfrm>
            <a:off x="1835150" y="908050"/>
            <a:ext cx="457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>
                <a:solidFill>
                  <a:srgbClr val="1505EB"/>
                </a:solidFill>
              </a:rPr>
              <a:t>Referências</a:t>
            </a:r>
            <a:r>
              <a:rPr lang="pt-BR" sz="2800">
                <a:solidFill>
                  <a:srgbClr val="1505EB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23850" y="1052513"/>
          <a:ext cx="8532813" cy="3944937"/>
        </p:xfrm>
        <a:graphic>
          <a:graphicData uri="http://schemas.openxmlformats.org/drawingml/2006/table">
            <a:tbl>
              <a:tblPr/>
              <a:tblGrid>
                <a:gridCol w="594051"/>
                <a:gridCol w="2533927"/>
                <a:gridCol w="3875970"/>
                <a:gridCol w="1529508"/>
              </a:tblGrid>
              <a:tr h="5612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87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smtClean="0"/>
                        <a:t>   Ilustrações : Autor desconhecido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fundamentalensino.blogspot.com 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BR" sz="14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06/06/2015</a:t>
                      </a:r>
                    </a:p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45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2b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smtClean="0"/>
                        <a:t>   Ilustrações : Autor desconhecido</a:t>
                      </a: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rodrigonm</a:t>
                      </a:r>
                      <a:r>
                        <a:rPr lang="pt-BR" sz="14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.blogspot.com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06/06/2015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ilustração: Maria Helena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mariaaneleh</a:t>
                      </a: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.blogspo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t.com.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/2013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</a:t>
                      </a:r>
                      <a:r>
                        <a:rPr lang="pt-BR" baseline="0" dirty="0" smtClean="0"/>
                        <a:t>      </a:t>
                      </a: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06/06/2015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5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6e 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    Ilustrações: matemática didática </a:t>
                      </a:r>
                      <a:endParaRPr lang="pt-BR" sz="14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www.matematicadidatica.com.br/Fracao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06/06/2015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1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    Ilustrações: matemática didática </a:t>
                      </a:r>
                      <a:endParaRPr lang="pt-BR" sz="14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www.matematicadidatica.com.br/Fracao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06/06/2015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80"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Ilustração: Marcelo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Rigonatto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www.alunosonline.com.br/matematica/multiplicacao-divisao-fracoes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      06/06/2015</a:t>
                      </a:r>
                    </a:p>
                    <a:p>
                      <a:endParaRPr lang="pt-BR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23,24 e 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smtClean="0"/>
                        <a:t> Ilustrações:Evandro Veras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http://professorphardal.blogspot.com.br/2014/07/como-trabalhar-as-fracoes-com-o-piao.html</a:t>
                      </a:r>
                      <a:endParaRPr lang="pt-BR" sz="14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06/06/2015</a:t>
                      </a:r>
                    </a:p>
                    <a:p>
                      <a:pPr algn="ctr" fontAlgn="t"/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916"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5124" name="Retângulo 7"/>
          <p:cNvSpPr>
            <a:spLocks noChangeArrowheads="1"/>
          </p:cNvSpPr>
          <p:nvPr/>
        </p:nvSpPr>
        <p:spPr bwMode="auto">
          <a:xfrm>
            <a:off x="323850" y="765175"/>
            <a:ext cx="8569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400">
                <a:solidFill>
                  <a:srgbClr val="C00000"/>
                </a:solidFill>
              </a:rPr>
              <a:t>          HISTÓRIA DAS FRAÇÕES</a:t>
            </a:r>
            <a:endParaRPr lang="pt-BR" sz="4400"/>
          </a:p>
          <a:p>
            <a:pPr algn="just"/>
            <a:r>
              <a:rPr lang="pt-BR" sz="2400"/>
              <a:t>       </a:t>
            </a:r>
            <a:endParaRPr lang="pt-BR"/>
          </a:p>
        </p:txBody>
      </p:sp>
      <p:sp>
        <p:nvSpPr>
          <p:cNvPr id="5125" name="AutoShape 2" descr="Resultado de imagem para história das frações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6" name="AutoShape 6" descr="data:image/jpeg;base64,/9j/4AAQSkZJRgABAQAAAQABAAD/2wCEAAkGBxQTEhQUExQWFBUXGBgYFxcYGCAaHBocGh0cFxodGBsYHSggHBolHBgcITEiJSkrLi4uGB8zODMsNygtLiwBCgoKDg0OGhAQGywkICQsLCwsLCwsLCwsLCwsLCwsLCwsLCwsLCwsLCwsLCwsLCwsLCwsLCwsLCwsLCwsLCwsLP/AABEIAKsBAAMBIgACEQEDEQH/xAAbAAACAwEBAQAAAAAAAAAAAAADBAECBQYAB//EAEAQAAIBAgQDBgMGBQQBAwUAAAECEQADBBIhMQVBURMiYXGBkTKhsQZCUsHR8CNicoLhFBUz8ZKiwtIkQ1Nzg//EABoBAAIDAQEAAAAAAAAAAAAAAAECAAMEBQb/xAAlEQACAgICAwEAAgMBAAAAAAAAAQIRAxITIQQxQVEiYTJCsRT/2gAMAwEAAhEDEQA/AHbFnn+/WnGGlUCaAUQLVjkZ1ChdlJ/f+aC9qnjbmo7EzQ2DoLW7UVY2adFurdnQ2JqJJZ1q72qdW1FVYUyaBqZzW6kW6bYUI0HIGombRPKr27VGXWjCpsHUClui9lRCKuBR2JqJvaqttKduW6AVihsTUrFAIplh+VeVaDkRRBhaulFVKlUiopB1BuooLLrtTwSo7MdJprBQkKgrtTIt1BSo5A1BBIFFtA7US2tEC0Nh9CuSh3LU05bWak2utGwamSENEtJP6U6bfhULbihsTQSuWuVQLPI0/knw/KoW1qKmxNRXL+4onZzR7Y5Uwlv5Vz+Y28YBLVXFrbwpoW6nLU5ScYn2XOirYNMrbo4Wpyh40IG1Qns1ouaA5qcorgjPa1Q2t1oBZqmSleYnGKWrNXFunFt+FWNvpU5icYoLFEWzTCqKuBR5icYs1nwoD2a02FAcUVlZHAzWtVYW9acKa7VKp4VOQGgJbWmtW7OmOz0qxWosoeMWWzVWs06oqStOsoOIzexqRYp4pVimlR5ScaEEs0cWaMtuiKtDlH40LrZovZ+FGAFEWisorxirWaC1itSKo603IDQzDar1uz4U861CCKEspOMx7L03aNJW2ptDXM3Nmo0hrwOtDVq8Gopg1GFNRmoQuVRr1PYKC3Gml3uVRrlCLUrZKC568rUuzeFTmpQ6jitFeZ6WU1bNQ7DqGD0dGpDtNf8ANFS718KYmo3dagXLlV7aqF6NsVxJB6k17PQXaoBo7EUBoXTXjdpctUg0LDqMi7VjcpUmvA0U2NqMh6ntKBV58aOzFcSwuURLlKlqrBPP2pXNk1NANRAaVtGitcA9aim2xWhpWqWIpe3cqrua1xwzZS8sUHuMKAHmRIoRYnnVWE1evG67ZU/I/EZiinbS+FJo1XxOKFtc252AmJP73rjI6lFONcS7FGjRoJ8h+p5VzH2Y48UPZXT3Se6xPwknY/yk+3rQ+P32yCT3rjak9F1PpsKxiARHKP3r41pjHofVVR9NzVANc39nOLyBZuNqPgJ5j8J8Ry/xW4bq0jdFNB2qtCGIFAxOMCjTVjsOXrS2yKIS9ikVkRmAZ5ygneOnjRWNcF9pLpa6oJ1VZ9WMz8hW5wDjueLV0/xPut+PwP8AN9aZx6sdw6tHRLrvUtQC56VV7vKKSxaCkVS/i1tKWc5RprQjiAJmY5npWJxS8biOx0AEAdBI+dNFDKNnUFvGfLWa9mrkvs9xvJ/DufB90z8Hgf5fpXVNc6gijK0CUaJdjVc1QLinevFaSwUTmmrKfKqVRrgUEkwBqTv7D9KiZBgGiJSeFxAcSJ8iCCPMcj50ym1C6CRiMRlZRpE94/hHKenWmgs859Z+lAtqDvHtTIQf4qOQrQF2jkf31qufTlV3HLpEf5oDfFBOgHvJ+e1aPHcXKmrKMyajaYey5o6md6WBoit410ligvSMHLJ/RhdKoWqC+lVJqxIRsIprx60M8qgGf0pxbOfPEYOUKxbpIWfIsdfSlb7F3lpBGykagfrQ8LiWZcuQZdinZk+0kcqavYBrqfwrj2CDsyh+ui5vhrz0Ukz0N0czx3EzdgHRBl9TqZHn9Kz7CsxCquY7QNfrXW/7JbzDOmfcl3Yq0k/hVlttz5jyp7A8Pw05bdkKT3WzqtpivgHzMR0HzrUmqFckcq3Cr6wWUW5OhdgNfCJj1iuh4fiLpWLqFXUfEfhYfiDAEE9aau2xaIVcQtk6wpudqNOsABaxbXb3LxC3LdwjKSw00nlIBmBvynxoONrsTawvFePi0phGzkd2QQs7bkCRrypiwh0zGW5k7k0Lhn2fuC6HutnAM5SzR1B6aHl4UzjeF4jOTbYjM7OxVyu+wj97UjUPSCmcTxLF5r1wzpmhTH4dOflQ7V8HQweemvtFdk3BMQCrEBiNyXzac/iEf9U6Uv4dXdbBv/ygMfbJMe1WWvg3IqMnhn2gaArpmbYPJE+ZgifGm8RxBpUC3fbclVbTTrltTFFs4nF3lLJZt22AJCsDnJXkoc+POKbwAe5LMwKnTLD7jqLnnyFI2kJdmVexTN8VtrYnRdD4yQwB59RS964pXKSve0iHB6/dL9K3k4Xdn/mCjkLdsLoepJM+1atmyQN9uf6gUjyxXobY421whCphZbkD2oX1JUVqPdaxa73Y5gsKhuEAnlqTNbOIW6AcpE/dOh18mI+ZpbDW8Xu6giNQ7KANd4tr8UeJFPvsrJbYpYuBkBfulgDojZRI8yT51ZbbT/DdW8Aw+YMGn8bwsXPiNweC3XUeymKRucLjSZ8x+e9VNpgsvcxOX40dfTSiWLqsO60+E7elIMrrorMvkZHtQ7mKf7ypcH8yw3usEUKCawtxqNPLT6VbO3gfMfmNazrHFV+9bdeUhs4/9UH50zbxlptrgH9QK/UR86DiwoYbHKgJcFQBMgzoNTodapheKi5myiSpGk7+JMaDSjW7JYSIYdVIYfKaHkA028Nv0qRr6hZ+ugvaNzCDw1b56VXU9PY/rUBo514XgPD0ro4Vgl8OfkeePYNLZA7re4J9paaZtk6VAiryK3JJLoxOTfsuGqQ1CkVLPTAsIWmoVqqWoZajQLFbNvQU2ifuaXtUworzJ6RopcHKs3H4QOjKSyg6GCPowI9YrTK+FLXhA6Ab+HnTptPoWkZFjg9pfuk+bfkIFaeHs201CBT1j86R/wBYD8ADD8RMKfIbmmcFYZZYkljzO3kF2Aq17VbF6G/9b0E1ZeInpQLhtnRla2eqjT2qLlhhOWHHVd//ABmqwuKCvxFvEdIrIx+Iz/HYN3wN2PkUipvXLjMVQbRqR9ANT6kVRuG3TGZmH9KZfc6mmhF+yfxXwrheN4eyir/p71hi2gQBhOwOZYE+PjzrrLbdqJ0zgSY2YDTMJ6cxyrnx9m3I5merE+vSmMTiewkuTlXvSNweRUdeUc6ORpukBpPtBsTjbiT/AAifU/PKG+gomFx1xz/xsh13U5fUtlb2FZuG+0QuglgBH37UsB4uhGe35wRT9mHUsl9ip++pQgeZC6esUGq6oFBrxuCIVrk7guI9Dpl9VY0G/hUgM5W2x5ALcPhlkcjr8NEa25ABuHzAy/Sj4e0q7ak7zqTFCwWUXEmIUXLh3zPp+Q09KFct3Ggs+T+VfzJBJ+VaLXKXZqFkM9rMDW5PnH5Cs++y8tT4An6VtNB5Chtc/c0BkzGt2nbZGPmP/lV04fcJ1QAeJj8zWul4eHvRhcFRsazLbhMGVyk+oPutOWu2X7zHwJDj/wBQptbm9Wa54fOhbA0IXMaQe9aUjwlT6RI+VeGIQ7509m+kGju0kjQfM0HEL3ZEj+2flTplclRdFH3XXy+H5Nzrz3iqlmEKOYgj0O31rKw2ILEhwoG2jZT7HMD8qV4/hbZsySygEHRAx0mIOYCZO8VtxTyR6MsoY5u2bT4xe1NqTnVZYRoOmvXXai565LhWEWZVWtlTrqSWnWS2nPlFdAtwxXSx3X8jDnjFSqA8bulUNylGY1UMYq2jOxi055V5uJWwYzSRyAJ+lZWEwtttHZ2Hi2nttXScPs2VAGleb1S9npmzJfiO+VHPmY/WqdtebUIg8yxPyArqAlvwoJZQeUUdoL4BSbMXCYO5MuFOvIZY9JM+tP3LdDx/FBb0CXG8VRiPdRWQ3F8Tc+CyVH8wI+uvyqO5Bo0Lq66j5VS2SplTG8jl7UWyWIllynpM0K9dgGZj9+FKyDIuoTJPZv8AI+vP1rTs3SN19QJHyrAOCvONLRHi7Bf80P8A2rEJBRkT+hmoNWCkdYuIVtiKzuPcCt4pMrMywZlSJkdZB0/Ss/DriQQWuIw5qwzfPQ08LtyNhm6hiB7a/WlUadoFV6OPx32Tv2TmtntANQV7rDy138jSNvHPbeXUq/4gezuR/UBDeTA13b3boGsR0BP5is/FIriHTMPHl+lXRyP6T2IYHj2YwQH8BFq4P7TKXD5Vp4bGpcMW2BfnbYZHH9jaz5TXM8R4QATlJHOCQfbWaVW3fiCEuKOTGY/pMhh6Gm1iw6HdNiiN1iN/Dzpa9jh0rCw3HnTRyQPw35ZR/ReXUD+r3p1sVYuRnLYdjsWIKH+i6vdPrQ0aBqGv45entrSWIxyjp61HEOG3FWfjU7FTI9CDHzo3B+EIVDXFIJJ7p0266AmhQGkjLOMZx3UZuUhSfXarWrF5jC2m2+9pXYW4A025RRJPWhYyZyVrhWJmR3Dp97p5Vu2MO0au/of1Wnm9KiF5/WlbC3YC7dZRoC3gP8kUhe4nEqbb+Pd9etN421mHcbKeWs1hX8OVJzfEepM6flV2HGpumZs0nFFXuryV/VT8qtculwFYECZ+GJjxqEtDlpXtOtdXHh1+nNlOw6mj9pSMeNGFakihsZLVcEUuGNSJo0Vsz8HbfSLb/wDifzArTw63v/xN7j9aXsBoG/vvWhaSd59DrXm3I9QFC3Y/4n9x+tRbxGsMpU+h+hNDuWyB3bjr/dUqWOhYP1DKPrvQ6YrQ6lHyzuTSWFysYUZT0J/Zo5uMp1R//GfpQoVnrlhtYb5CsrG2EGtxsq/jLBQT061rLjEbTMB4HT60Rtu7l05RI8NBr7UYsHaAWeJjRXJ7o+M/CR4k6TFNJfHKCDznT/qsbEcNcjS6SdPiLZfEBVKmPMmpu3LloLJQ8soAWT0XM0CfOpKKfoZGs2JGsIW22/LXWKOCCJ2+XvWPY4grg50KLBklkZfKVYx57U2bUqHRu6Row7yxtttSODGtE3rR0CEAAg7Tpz0BHvVmt/WqvoCYb0n9+1JXOIETlS4TylTH61EmSi+JVT1HpPz6VnX0A2IooN191CHxLa+saUre4ZeJMsPQfqasXQ0WvoC+f+qQWy0sLXcJ1+IQ3XMhEH1E61oHgrBZa6w8BlkxyGnyp7B8LVG+NmJG8aEbiCBFWKWoOvhzeE4pcstHew7dU71pv6rbbf2n0rfw/wBoQVm4mg3u4fvKP/2Wjqnyp7EYMMIZQ1c/iPs8VOay7Wm8Z08uY8pqbRl7FpM6SxdFxc1l0ujfuGT6p8Q+dDHECNxXK3cFfQ5mVWblcst2dzTn+F/WD407hvtBenLcUYnTVWBtXwP5fx+mapx/gUjo+3B5/OoF8cz6mKzMHiMLeb+Hd7N+dq73DPQE6E+G9btoFBldcnmND5HUHymq5RaJKkL27ZaSPmazMffdMoZZHMtpr4HlW7iMYiCWYAba9fSgG4GAIIZTtrINSLaZTJbKjnUuzsIHTMW+orzNzNPY7CpylSNdBPuJn1rPDc9Y6x0rsePmg1SOVmxSi+y6savbaKGXjmPf2ogmtiaMzTCZo2irE0INVyaIpmWuKsfuGOok+W4py3jxkKvMjUZoX5rA96xsHwJm1II8yfpNaFr7MgdP35V5ySgj1OqGX4uBu69DBXXy1pa7x8aBJY/ygkn2gU5hfs+gElS56Db5xWjY4fEZbYt9Zifk360txB0JYVmuKWuotv8ACZ7w8+R/KmrV3EoJt3u0HQn8ta0zhCZ1WJEQNf7iZn5V5+GWzuNvl7Um6sBkHiuKnvIG/wD5g/NdqthuIoQ7X7Qsqo3QvJPQD1rQbA25y5oO4E6+epoOIwGYgyGjadfzplNEeohh+M4Z/hv3LZ10uqQPcA1rWl7QHIyXB/Iwb5TNZr8O12A9IpXEcGB1yweo3FNcWVNfhrYPhSozswI7vcVycvWNRoJjSqYm09zKXbtMmqrACg8oHKDz1NZtp7yaJcuD+6R85pm3j78y6dqPGAffJUYyv6UxFmHRmHePMC5uOqISg5b0cXVNye0gx/xE5W8yrNr4bU7axdojUvZP84kejaikcVhrJbMSl2eYePUBwQD5EVF37GUkyt28y6jMxZlAVoWBsYYAgnnFKX+K3iGChFdWMEtmlViSPGDz6Gg8QwqsUKXMhR1eLgMHLsCySI35VlWuC3xcD28t2A6nI4eM5k6A5vXLyplGJTkck/RtcW/i3BZuWzkgtnza6asAPIR6ii3PtElsqMhKfCGHIjTXp71mYm9iO0UvAAzd1h1idwJ0Fc1xxjnaMwBgy3kdI2B/KmjBS6KZZGmd9xS+b1kNZfICZZok5RMgDrNI/wC5Xs0weyt5hcDLDtGgIO0Gay+BcVtmyLYcloJ2GWTuPCPGK0u2bvzsw3jbfofGlrXpoO8WZDHEZ2vtbzt3UVQcujzDETyHLxHjXsTeu32CFIQHMMw32gEkHSdeX5VsPeJLnRsxXbX4dfPrS4vMCCF59dx6+lMp/wBAUkvTMzB8Lu3UYF0uoy5gXlozfCFYHOBA3k7bUZGu2ha/iui90i3eM2zsxAuCFgkDRsvlzrQwzNBEZe4g8yuYEERI+Lf60rwu6UGXElpkCCJtsOsxr603Ja7LFliun2Hv463cd/8AUNdw1wlezCyUVdM0GPhMz00GtONirqj/AOmQ3LVtspZRIdtScvPX13HWs/HcKVFc2nyqVYi2QGQ6CYB1UmNx4UJ8LetNntlrRzhgbbZkbLlAkElgSW2721BayDcH6Y5gkBvu6doSgDdkQQSToQzHYCR5+FGv3rr5WFrLIadeakTPkJ9qVfirOyviVLKtxmF20QDCqqwwOmhA07p30rpcKtnEa2LyuRmLW2IS4M0STptp09aZNxdiSxWv6OXx1hs0giGMDTUGCd/7eVN9rAA30r3FrtpXW2ga/emVsJrBggZyuy6/5qlq8Tca3ee0zgDKiDNlj4g+TQNrMAyB5VujnjHtIyvw5v2EF/zqWu6UljGtoQA4zNsqnOD4nmnP4pmKurGDua0QyqStGLLiljdM0LOPJVWjRtIBiCNGU+W48CK0EvwudgqL+JmAHqzkD51x+G4/bViLJu3CYnMwtWyRIBhVa4Ty0KyKtxPhXag4hug7rI3LQhQdYk+cRXGeJJ9npH17N8/ahPuw2oAAYT56nal0xPbXLd1GbLqSgg6qQIPua5O79nbzr2ttlW2RMucigcpZtBzrrFuWOwBF5EUd0ssZGMahO6wzAg7DvbzR4or0Zse8m9l0ax4h4jfkZjziQPUil7VvS5cW4YuBYObMBykZSQffzrlL9ywVz3sXmUnuqilmA2E5u6hI1g7UrxD7XnKEsu6oqhFEKSeQLGOfQaVF4/4WZGku2dQ1gFbVxmJYK0gNAJI0Gu2pj3qV4qtjDMEGbsibYJ1kgAyfDXasLhfFr11clywzqIh1UqdNjrpNadnhyMj/AOpS4lo6nUSSNc2VTIECDBHKhxv1JGSGRydRN63xIHaJhTB37wzD5GiHHg6FfbX6VhX+MYRrAYWnzFmylTkmANWJzMvLcN+VNYThoZVbt3WQDowbcTr3TrQeFl7nr/kjRbGr4+oq9rHKeeWKRHDF2/1JJ/qA/wDbVf8Aam3GI9Dl+pWk4/7ROeBrf6uJiD1iDp460q+MMkER++hpO5wbYm8CegKD6pQ7uDtINWiT+MqPSDHpFPHDf+yA/Ixr4FxFzf4T/aKTuIrbhdNuXvStwWhOZriiQJFwMPDr86p2CnVb+ZfET8xA+VSWOvoVngw9/E3VEC4wHIZs49A00vw+6t24Uvpb2BV1/hMxkCN8h012G1HGCQiQ5nbQjfyilrvCiwMXJE/eUHz+E/lV0MMmumhXnxv3/wAHcXwu0glx2KyJZtgTOsMASvKQTWfii9nVLbXrfNrSv3RyzDWJHPYwdqewvDyiZDcuHwkwPISQfUURGYBQWDIvKOzJ5d5kEN6rVn/mmlfspllxPo5k8UJ1Ry2/cZYJ9/ioNjiyk/8AK6zurLI8dxOldN2QiD8jt5GZ9TVRduaZlS8BpEm20EzqQCs6bgA1YvFVFOyFMKS8kXbOu3fzT5iNDR14ZeKgdzXQ5SykE9NCPlRlxMQOyusdO6r2s0c4zDN8tKYs4wsNVUD1mRvMga+EdaeHjw+izm16M1OFXrYP8RtNxmQjXqCn7mivgr0ZWYhTtAB132Vp5cxWhiMSQNANf3pVXvmdtx7Uz8fGVrIzMXhuKtuDbuqx0lNQSJmFMEddDO9bqlFUm0rWrhaW0UACDIECI2mRJrPW84fMDA5Q0H99fSn/APdj/wDeQXB1HdYevOsmdJOom3x5qqZHC3S3aYLaFvtACXQdncBP4lYxPkV8qz8RxFLVwdnbt3LrRL3LUZVEFhAhmJBGuw6nlsotm6IRwdu7cgEmdPAkEVl43gt5rz3OyyooGZ2IUagTBJ15bfWqoSdmn2ZXF7xvX7d3swgA+EEkAAkSxO7b6cp8JpjB4tHzgRKxPTWfnpt5VdcacRntdoFVFkQVWRqCEJ0DbEbg5SOchbD2AndTUAkzrr4wdp8a24+jB5Va9+ziOH8UyB3VijgDIRz11+VP8O4zi/4ht5mLrDM4LQBPwltjqdq1UwFvIoyLoARpz0FPYUd4Ly6VTLIrpI1y8jI12Zv+yXbxU4m+xiBA5RppmkD2p5bNgBMOAR3wcuZmIMHUlTvqZHl1rSu/Aw2giI0+YrjOJcTuh8ocgDOumhiQYJGp161HF3TZTjnKUqs3uGcBwzZrpzXVUGEL/hG5GUNvtmkGg2uPNEWrdqwmhIRQWK9MxG8cwBSwY2cIr2+691nV23JAIgazG52is7CoCPT/AD9aiTftm2OOKi7O/sYrNbDquZTsZgH+U9D4VfiXFMS6ZbbW7YKnNnAzzsO8ZBU/lSH2EMqQdi4UjkQQOVH46mUXANMpcDXaCQPlVVXJ/qMqfFKvjEb/AAbsFYYnEIbgOY27YNxxIgSZAXbn0oNjCXyq9mBbXkWY5o5aD86x7F9uyUTpJPqd5O52G9ddauHKuv3a062uyjJ5EpuhYYXEfevWx4BCT82FHXAqB3mLeMlfkDVMQ5j3oFy4etDSC+Ge2O/6O34+rH5+NWWxbH3R69760irknXrVcSYJimWv4RyZsdqsAcuhWaUfDWSZNtM3UCD8opMOYHkK8bhg68qdsljyYeyDPZrPUiT7mr9gm8fM+U6HWs/Mf36UWwxMT0oJr8DbGGtAHRnAO/eM+h/WiKBMh38pEdfw0qOfkalNj++dMmvwUakRt7/rXsw/7pM7n0obsQNCfefrT7sUdKKdO6fY1FsLO/pHTrI3pNHOZvTlRSdFoObIuxhnWAZ69BUl0O0a7a0hZuEnUkwdKrcOnv8AlS7EobZv5hHTN/mrQN5keDE+x1oTYRGXvLNZPEP4ebISsdCaqlDYZS1Ogu2LeksD6r+gNY/G+KswbCqzkHKSS+YDnEBcw96V4dj7hgFiRPPX5nalrjk375JkggSdTp4mqoQ/kaOWWvQ9w/ABRqe8fi7vPlvFaLppofaKy7l4wfCeQpUYpuu88h0mr3Iyy79n/9k=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" name="Multiplicar 16"/>
          <p:cNvSpPr/>
          <p:nvPr/>
        </p:nvSpPr>
        <p:spPr>
          <a:xfrm>
            <a:off x="6300788" y="1484313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28" name="Retângulo 15"/>
          <p:cNvSpPr>
            <a:spLocks noChangeArrowheads="1"/>
          </p:cNvSpPr>
          <p:nvPr/>
        </p:nvSpPr>
        <p:spPr bwMode="auto">
          <a:xfrm>
            <a:off x="250825" y="2276475"/>
            <a:ext cx="8066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      </a:t>
            </a:r>
          </a:p>
        </p:txBody>
      </p:sp>
      <p:pic>
        <p:nvPicPr>
          <p:cNvPr id="5129" name="Picture 2" descr="http://www.matematicadidatica.com.br/MEx.ashx?XExhcmdlXGZyYWN7YX17Yn0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3" y="-136525"/>
            <a:ext cx="76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pt-BR">
                <a:solidFill>
                  <a:srgbClr val="000000"/>
                </a:solidFill>
              </a:rPr>
              <a:t> </a:t>
            </a:r>
            <a:r>
              <a:rPr lang="pt-BR"/>
              <a:t>  </a:t>
            </a:r>
            <a:r>
              <a:rPr lang="pt-BR" sz="15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pt-BR"/>
              <a:t> </a:t>
            </a:r>
          </a:p>
        </p:txBody>
      </p:sp>
      <p:pic>
        <p:nvPicPr>
          <p:cNvPr id="5131" name="Picture 4" descr="http://www.matematicadidatica.com.br/MEx.ashx?XExhcmdlXGZyYWN7YX17Yn0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50" y="-136525"/>
            <a:ext cx="76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Pergaminho vertical 24"/>
          <p:cNvSpPr/>
          <p:nvPr/>
        </p:nvSpPr>
        <p:spPr>
          <a:xfrm>
            <a:off x="179388" y="1484313"/>
            <a:ext cx="8785225" cy="4248150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800" dirty="0">
                <a:solidFill>
                  <a:srgbClr val="C00000"/>
                </a:solidFill>
              </a:rPr>
              <a:t>        Os números fracionários surgiram da necessidade de representar uma medida que não tem uma quantidade inteira de unidades, isto é, da necessidade de se repartir a unidade de medida. </a:t>
            </a:r>
          </a:p>
          <a:p>
            <a:pPr algn="just">
              <a:defRPr/>
            </a:pPr>
            <a:r>
              <a:rPr lang="pt-BR" sz="2800" dirty="0">
                <a:solidFill>
                  <a:srgbClr val="C00000"/>
                </a:solidFill>
              </a:rPr>
              <a:t>     Os Egípcios conheciam as frações de numerador 1 e esta era a forma que eles usavam para representá-las. 1 3 1 6 1 20</a:t>
            </a:r>
          </a:p>
        </p:txBody>
      </p:sp>
      <p:sp>
        <p:nvSpPr>
          <p:cNvPr id="513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899829" bIns="899829" anchor="ctr">
            <a:spAutoFit/>
          </a:bodyPr>
          <a:lstStyle/>
          <a:p>
            <a:endParaRPr lang="pt-BR"/>
          </a:p>
        </p:txBody>
      </p:sp>
      <p:pic>
        <p:nvPicPr>
          <p:cNvPr id="5134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1196975"/>
            <a:ext cx="133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5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513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899829" bIns="899829" anchor="ctr">
            <a:spAutoFit/>
          </a:bodyPr>
          <a:lstStyle/>
          <a:p>
            <a:endParaRPr lang="pt-BR"/>
          </a:p>
        </p:txBody>
      </p:sp>
      <p:pic>
        <p:nvPicPr>
          <p:cNvPr id="5137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1013" y="836613"/>
            <a:ext cx="150812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8" name="Rectangle 10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5139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04250" y="5445125"/>
            <a:ext cx="1444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0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75688" y="3284538"/>
            <a:ext cx="133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1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42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3357563"/>
            <a:ext cx="142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3" name="Rectangle 13"/>
          <p:cNvSpPr>
            <a:spLocks noChangeArrowheads="1"/>
          </p:cNvSpPr>
          <p:nvPr/>
        </p:nvSpPr>
        <p:spPr bwMode="auto"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148" name="Retângulo 3"/>
          <p:cNvSpPr>
            <a:spLocks noChangeArrowheads="1"/>
          </p:cNvSpPr>
          <p:nvPr/>
        </p:nvSpPr>
        <p:spPr bwMode="auto">
          <a:xfrm>
            <a:off x="1331913" y="765175"/>
            <a:ext cx="59769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>
                <a:solidFill>
                  <a:srgbClr val="FF0000"/>
                </a:solidFill>
                <a:latin typeface="Arial" charset="0"/>
              </a:rPr>
              <a:t>Conceito de Frações</a:t>
            </a:r>
            <a:endParaRPr lang="pt-BR" sz="4000">
              <a:solidFill>
                <a:srgbClr val="FF0000"/>
              </a:solidFill>
            </a:endParaRPr>
          </a:p>
        </p:txBody>
      </p:sp>
      <p:sp>
        <p:nvSpPr>
          <p:cNvPr id="6149" name="Retângulo 5"/>
          <p:cNvSpPr>
            <a:spLocks noChangeArrowheads="1"/>
          </p:cNvSpPr>
          <p:nvPr/>
        </p:nvSpPr>
        <p:spPr bwMode="auto">
          <a:xfrm>
            <a:off x="250825" y="1412875"/>
            <a:ext cx="8713788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/>
              <a:t>         </a:t>
            </a:r>
            <a:r>
              <a:rPr lang="pt-BR" sz="2400" b="1">
                <a:solidFill>
                  <a:srgbClr val="C00000"/>
                </a:solidFill>
              </a:rPr>
              <a:t> Fração</a:t>
            </a:r>
            <a:r>
              <a:rPr lang="pt-BR" sz="2400"/>
              <a:t> é uma forma de se representar uma quantidade a partir de um valor, que é dividido por um determinado número de partes iguais.</a:t>
            </a:r>
          </a:p>
          <a:p>
            <a:endParaRPr lang="pt-BR" sz="2400" b="1"/>
          </a:p>
          <a:p>
            <a:r>
              <a:rPr lang="pt-BR" sz="2400" b="1"/>
              <a:t>    </a:t>
            </a:r>
            <a:endParaRPr lang="pt-BR" sz="2400"/>
          </a:p>
          <a:p>
            <a:r>
              <a:rPr lang="pt-BR"/>
              <a:t/>
            </a:r>
            <a:br>
              <a:rPr lang="pt-BR"/>
            </a:br>
            <a:endParaRPr lang="pt-BR"/>
          </a:p>
          <a:p>
            <a:endParaRPr lang="pt-BR"/>
          </a:p>
        </p:txBody>
      </p:sp>
      <p:pic>
        <p:nvPicPr>
          <p:cNvPr id="6150" name="Picture 9" descr="http://4.bp.blogspot.com/-hFlMx4mGlNQ/UczF-wnbtBI/AAAAAAAAA5M/iI036R1nTF8/s625/mat_fraccoes_tota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2276475"/>
            <a:ext cx="62642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CaixaDeTexto 8"/>
          <p:cNvSpPr txBox="1">
            <a:spLocks noChangeArrowheads="1"/>
          </p:cNvSpPr>
          <p:nvPr/>
        </p:nvSpPr>
        <p:spPr bwMode="auto">
          <a:xfrm rot="-5400000">
            <a:off x="1308894" y="4167981"/>
            <a:ext cx="17113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Ilustração: Maria Helena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7172" name="Retângulo 3"/>
          <p:cNvSpPr>
            <a:spLocks noChangeArrowheads="1"/>
          </p:cNvSpPr>
          <p:nvPr/>
        </p:nvSpPr>
        <p:spPr bwMode="auto">
          <a:xfrm>
            <a:off x="1331913" y="765175"/>
            <a:ext cx="59769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>
                <a:solidFill>
                  <a:srgbClr val="FF0000"/>
                </a:solidFill>
                <a:latin typeface="Arial" charset="0"/>
              </a:rPr>
              <a:t>Conceito de Frações</a:t>
            </a:r>
            <a:endParaRPr lang="pt-BR" sz="4000">
              <a:solidFill>
                <a:srgbClr val="FF0000"/>
              </a:solidFill>
            </a:endParaRPr>
          </a:p>
        </p:txBody>
      </p:sp>
      <p:sp>
        <p:nvSpPr>
          <p:cNvPr id="7173" name="Retângulo 5"/>
          <p:cNvSpPr>
            <a:spLocks noChangeArrowheads="1"/>
          </p:cNvSpPr>
          <p:nvPr/>
        </p:nvSpPr>
        <p:spPr bwMode="auto">
          <a:xfrm>
            <a:off x="430213" y="1341438"/>
            <a:ext cx="87137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b="1"/>
          </a:p>
          <a:p>
            <a:r>
              <a:rPr lang="pt-BR" sz="2400" b="1"/>
              <a:t>    EXEMPLO </a:t>
            </a:r>
            <a:r>
              <a:rPr lang="pt-BR" sz="2400"/>
              <a:t>:Veja a figura abaixo, que foi divida em 16 partes iguais, 4 partes em laranja e 12 partes em amarelo. </a:t>
            </a:r>
          </a:p>
          <a:p>
            <a:r>
              <a:rPr lang="pt-BR"/>
              <a:t/>
            </a:r>
            <a:br>
              <a:rPr lang="pt-BR"/>
            </a:br>
            <a:endParaRPr lang="pt-BR"/>
          </a:p>
          <a:p>
            <a:endParaRPr lang="pt-BR"/>
          </a:p>
        </p:txBody>
      </p:sp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3" cstate="print"/>
          <a:srcRect l="31668" t="56718" r="62093" b="32185"/>
          <a:stretch>
            <a:fillRect/>
          </a:stretch>
        </p:blipFill>
        <p:spPr bwMode="auto">
          <a:xfrm>
            <a:off x="2268538" y="2565400"/>
            <a:ext cx="3671887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tângulo 8"/>
          <p:cNvSpPr>
            <a:spLocks noChangeArrowheads="1"/>
          </p:cNvSpPr>
          <p:nvPr/>
        </p:nvSpPr>
        <p:spPr bwMode="auto">
          <a:xfrm rot="5400000" flipV="1">
            <a:off x="4821238" y="4835525"/>
            <a:ext cx="23383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Ilustração:matematicadidatica</a:t>
            </a:r>
          </a:p>
        </p:txBody>
      </p:sp>
      <p:sp>
        <p:nvSpPr>
          <p:cNvPr id="8" name="Multiplicar 7"/>
          <p:cNvSpPr/>
          <p:nvPr/>
        </p:nvSpPr>
        <p:spPr>
          <a:xfrm>
            <a:off x="971550" y="4652963"/>
            <a:ext cx="914400" cy="9144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Divisão 8"/>
          <p:cNvSpPr/>
          <p:nvPr/>
        </p:nvSpPr>
        <p:spPr>
          <a:xfrm rot="1838916">
            <a:off x="6875463" y="4797425"/>
            <a:ext cx="914400" cy="914400"/>
          </a:xfrm>
          <a:prstGeom prst="mathDivid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Multiplicar 9"/>
          <p:cNvSpPr/>
          <p:nvPr/>
        </p:nvSpPr>
        <p:spPr>
          <a:xfrm>
            <a:off x="6948488" y="2492375"/>
            <a:ext cx="914400" cy="9144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Divisão 10"/>
          <p:cNvSpPr/>
          <p:nvPr/>
        </p:nvSpPr>
        <p:spPr>
          <a:xfrm>
            <a:off x="323850" y="2852738"/>
            <a:ext cx="914400" cy="914400"/>
          </a:xfrm>
          <a:prstGeom prst="mathDivid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196" name="Retângulo 3"/>
          <p:cNvSpPr>
            <a:spLocks noChangeArrowheads="1"/>
          </p:cNvSpPr>
          <p:nvPr/>
        </p:nvSpPr>
        <p:spPr bwMode="auto">
          <a:xfrm>
            <a:off x="1331913" y="765175"/>
            <a:ext cx="59769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>
                <a:solidFill>
                  <a:srgbClr val="FF0000"/>
                </a:solidFill>
                <a:latin typeface="Arial" charset="0"/>
              </a:rPr>
              <a:t>Conceito de Frações</a:t>
            </a:r>
            <a:endParaRPr lang="pt-BR" sz="4000">
              <a:solidFill>
                <a:srgbClr val="FF0000"/>
              </a:solidFill>
            </a:endParaRPr>
          </a:p>
        </p:txBody>
      </p:sp>
      <p:sp>
        <p:nvSpPr>
          <p:cNvPr id="8197" name="Retângulo 5"/>
          <p:cNvSpPr>
            <a:spLocks noChangeArrowheads="1"/>
          </p:cNvSpPr>
          <p:nvPr/>
        </p:nvSpPr>
        <p:spPr bwMode="auto">
          <a:xfrm>
            <a:off x="250825" y="1557338"/>
            <a:ext cx="8713788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b="1"/>
          </a:p>
          <a:p>
            <a:pPr algn="just"/>
            <a:r>
              <a:rPr lang="pt-BR" sz="2400"/>
              <a:t>      Em termos de fração, podemos dizer que o </a:t>
            </a:r>
            <a:r>
              <a:rPr lang="pt-BR" sz="2400" b="1">
                <a:solidFill>
                  <a:srgbClr val="FF0000"/>
                </a:solidFill>
              </a:rPr>
              <a:t>4</a:t>
            </a:r>
            <a:r>
              <a:rPr lang="pt-BR" sz="2400"/>
              <a:t> corresponde ao </a:t>
            </a:r>
            <a:r>
              <a:rPr lang="pt-BR" sz="2400" b="1">
                <a:solidFill>
                  <a:srgbClr val="FF0000"/>
                </a:solidFill>
              </a:rPr>
              <a:t>numerador</a:t>
            </a:r>
            <a:r>
              <a:rPr lang="pt-BR" sz="2400"/>
              <a:t> da fração e que o </a:t>
            </a:r>
            <a:r>
              <a:rPr lang="pt-BR" sz="2400" b="1">
                <a:solidFill>
                  <a:srgbClr val="FF0000"/>
                </a:solidFill>
              </a:rPr>
              <a:t>16</a:t>
            </a:r>
            <a:r>
              <a:rPr lang="pt-BR" sz="2400"/>
              <a:t> corresponde ao seu </a:t>
            </a:r>
            <a:r>
              <a:rPr lang="pt-BR" sz="2400" b="1">
                <a:solidFill>
                  <a:srgbClr val="FF0000"/>
                </a:solidFill>
              </a:rPr>
              <a:t>denominador</a:t>
            </a:r>
            <a:r>
              <a:rPr lang="pt-BR" sz="2400"/>
              <a:t>. </a:t>
            </a:r>
          </a:p>
          <a:p>
            <a:pPr algn="just"/>
            <a:endParaRPr lang="pt-BR" sz="2400"/>
          </a:p>
          <a:p>
            <a:endParaRPr lang="pt-BR"/>
          </a:p>
          <a:p>
            <a:r>
              <a:rPr lang="pt-BR"/>
              <a:t/>
            </a:r>
            <a:br>
              <a:rPr lang="pt-BR"/>
            </a:br>
            <a:endParaRPr lang="pt-BR"/>
          </a:p>
          <a:p>
            <a:endParaRPr lang="pt-BR"/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3" cstate="print"/>
          <a:srcRect l="31668" t="56718" r="62093" b="32185"/>
          <a:stretch>
            <a:fillRect/>
          </a:stretch>
        </p:blipFill>
        <p:spPr bwMode="auto">
          <a:xfrm>
            <a:off x="2771775" y="2997200"/>
            <a:ext cx="3240088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tângulo 8"/>
          <p:cNvSpPr>
            <a:spLocks noChangeArrowheads="1"/>
          </p:cNvSpPr>
          <p:nvPr/>
        </p:nvSpPr>
        <p:spPr bwMode="auto">
          <a:xfrm rot="5400000" flipV="1">
            <a:off x="4821238" y="4762500"/>
            <a:ext cx="23383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Ilustração:matematicadidatica</a:t>
            </a:r>
          </a:p>
        </p:txBody>
      </p:sp>
      <p:sp>
        <p:nvSpPr>
          <p:cNvPr id="8" name="Divisão 7"/>
          <p:cNvSpPr/>
          <p:nvPr/>
        </p:nvSpPr>
        <p:spPr>
          <a:xfrm>
            <a:off x="7308850" y="3644900"/>
            <a:ext cx="914400" cy="914400"/>
          </a:xfrm>
          <a:prstGeom prst="mathDivid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Divisão 8"/>
          <p:cNvSpPr/>
          <p:nvPr/>
        </p:nvSpPr>
        <p:spPr>
          <a:xfrm>
            <a:off x="684213" y="4941888"/>
            <a:ext cx="914400" cy="914400"/>
          </a:xfrm>
          <a:prstGeom prst="mathDivid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Multiplicar 9"/>
          <p:cNvSpPr/>
          <p:nvPr/>
        </p:nvSpPr>
        <p:spPr>
          <a:xfrm>
            <a:off x="1547813" y="321310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Multiplicar 10"/>
          <p:cNvSpPr/>
          <p:nvPr/>
        </p:nvSpPr>
        <p:spPr>
          <a:xfrm>
            <a:off x="6659563" y="5084763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9220" name="Retângulo 3"/>
          <p:cNvSpPr>
            <a:spLocks noChangeArrowheads="1"/>
          </p:cNvSpPr>
          <p:nvPr/>
        </p:nvSpPr>
        <p:spPr bwMode="auto">
          <a:xfrm>
            <a:off x="1331913" y="765175"/>
            <a:ext cx="597693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4000">
              <a:solidFill>
                <a:srgbClr val="FF0000"/>
              </a:solidFill>
              <a:latin typeface="Arial" charset="0"/>
            </a:endParaRPr>
          </a:p>
          <a:p>
            <a:r>
              <a:rPr lang="pt-BR" sz="4000">
                <a:solidFill>
                  <a:srgbClr val="FF0000"/>
                </a:solidFill>
                <a:latin typeface="Arial" charset="0"/>
              </a:rPr>
              <a:t>OBSERVAÇÃO: </a:t>
            </a:r>
            <a:endParaRPr lang="pt-BR" sz="4000">
              <a:solidFill>
                <a:srgbClr val="FF0000"/>
              </a:solidFill>
            </a:endParaRPr>
          </a:p>
        </p:txBody>
      </p:sp>
      <p:sp>
        <p:nvSpPr>
          <p:cNvPr id="9221" name="Retângulo 5"/>
          <p:cNvSpPr>
            <a:spLocks noChangeArrowheads="1"/>
          </p:cNvSpPr>
          <p:nvPr/>
        </p:nvSpPr>
        <p:spPr bwMode="auto">
          <a:xfrm>
            <a:off x="250825" y="2276475"/>
            <a:ext cx="8642350" cy="2740025"/>
          </a:xfrm>
          <a:prstGeom prst="rect">
            <a:avLst/>
          </a:prstGeom>
          <a:noFill/>
          <a:ln w="76200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b="1"/>
          </a:p>
          <a:p>
            <a:r>
              <a:rPr lang="pt-BR" sz="4000"/>
              <a:t>      Em toda fração, o termo superior é chamado de </a:t>
            </a:r>
            <a:r>
              <a:rPr lang="pt-BR" sz="4800">
                <a:solidFill>
                  <a:srgbClr val="FF0000"/>
                </a:solidFill>
              </a:rPr>
              <a:t>numerador</a:t>
            </a:r>
            <a:r>
              <a:rPr lang="pt-BR" sz="4000"/>
              <a:t> e o termo inferior chamamos de </a:t>
            </a:r>
            <a:r>
              <a:rPr lang="pt-BR" sz="4800">
                <a:solidFill>
                  <a:srgbClr val="FF0000"/>
                </a:solidFill>
              </a:rPr>
              <a:t>denominador.</a:t>
            </a:r>
          </a:p>
          <a:p>
            <a:endParaRPr lang="pt-BR"/>
          </a:p>
        </p:txBody>
      </p:sp>
      <p:sp>
        <p:nvSpPr>
          <p:cNvPr id="6" name="Divisão 5"/>
          <p:cNvSpPr/>
          <p:nvPr/>
        </p:nvSpPr>
        <p:spPr>
          <a:xfrm>
            <a:off x="395288" y="981075"/>
            <a:ext cx="914400" cy="914400"/>
          </a:xfrm>
          <a:prstGeom prst="mathDivid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Multiplicar 6"/>
          <p:cNvSpPr/>
          <p:nvPr/>
        </p:nvSpPr>
        <p:spPr>
          <a:xfrm>
            <a:off x="7380288" y="1125538"/>
            <a:ext cx="914400" cy="914400"/>
          </a:xfrm>
          <a:prstGeom prst="mathMultiply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Divisão 7"/>
          <p:cNvSpPr/>
          <p:nvPr/>
        </p:nvSpPr>
        <p:spPr>
          <a:xfrm>
            <a:off x="5580063" y="5300663"/>
            <a:ext cx="914400" cy="914400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1476375" y="5157788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tângulo 3"/>
          <p:cNvSpPr>
            <a:spLocks noChangeArrowheads="1"/>
          </p:cNvSpPr>
          <p:nvPr/>
        </p:nvSpPr>
        <p:spPr bwMode="auto">
          <a:xfrm>
            <a:off x="106363" y="115888"/>
            <a:ext cx="568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Ano,</a:t>
            </a:r>
            <a:r>
              <a:rPr lang="pt-BR" altLang="pt-BR" i="1">
                <a:solidFill>
                  <a:schemeClr val="bg1"/>
                </a:solidFill>
              </a:rPr>
              <a:t> Operações com Frações: Multiplicação e Divisão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0244" name="Retângulo 7"/>
          <p:cNvSpPr>
            <a:spLocks noChangeArrowheads="1"/>
          </p:cNvSpPr>
          <p:nvPr/>
        </p:nvSpPr>
        <p:spPr bwMode="auto">
          <a:xfrm>
            <a:off x="250825" y="1341438"/>
            <a:ext cx="8642350" cy="120015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/>
              <a:t>Podemos então representar a seguinte fração: </a:t>
            </a:r>
            <a:r>
              <a:rPr lang="pt-BR" sz="3600" b="1" baseline="30000"/>
              <a:t>4</a:t>
            </a:r>
            <a:r>
              <a:rPr lang="pt-BR" sz="3600" b="1"/>
              <a:t>/</a:t>
            </a:r>
            <a:r>
              <a:rPr lang="pt-BR" sz="3600" b="1" baseline="-25000"/>
              <a:t>16</a:t>
            </a:r>
            <a:endParaRPr lang="pt-BR" sz="360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 l="31668" t="56718" r="62093" b="32185"/>
          <a:stretch>
            <a:fillRect/>
          </a:stretch>
        </p:blipFill>
        <p:spPr bwMode="auto">
          <a:xfrm>
            <a:off x="1979613" y="2708275"/>
            <a:ext cx="3240087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tângulo 11"/>
          <p:cNvSpPr>
            <a:spLocks noChangeArrowheads="1"/>
          </p:cNvSpPr>
          <p:nvPr/>
        </p:nvSpPr>
        <p:spPr bwMode="auto">
          <a:xfrm rot="5400000" flipV="1">
            <a:off x="3994944" y="4637882"/>
            <a:ext cx="2520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Imagem:matematicadida</a:t>
            </a:r>
          </a:p>
        </p:txBody>
      </p:sp>
      <p:sp>
        <p:nvSpPr>
          <p:cNvPr id="7" name="Divisão 6"/>
          <p:cNvSpPr/>
          <p:nvPr/>
        </p:nvSpPr>
        <p:spPr>
          <a:xfrm>
            <a:off x="250825" y="4724400"/>
            <a:ext cx="914400" cy="914400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Multiplicar 7"/>
          <p:cNvSpPr/>
          <p:nvPr/>
        </p:nvSpPr>
        <p:spPr>
          <a:xfrm>
            <a:off x="7956550" y="4292600"/>
            <a:ext cx="914400" cy="9144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6443663" y="4652963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Divisão 9"/>
          <p:cNvSpPr/>
          <p:nvPr/>
        </p:nvSpPr>
        <p:spPr>
          <a:xfrm>
            <a:off x="6443663" y="3141663"/>
            <a:ext cx="914400" cy="914400"/>
          </a:xfrm>
          <a:prstGeom prst="mathDivid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Multiplicar 10"/>
          <p:cNvSpPr/>
          <p:nvPr/>
        </p:nvSpPr>
        <p:spPr>
          <a:xfrm>
            <a:off x="1042988" y="3573463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1024</Words>
  <Application>Microsoft Office PowerPoint</Application>
  <PresentationFormat>Apresentação na tela (4:3)</PresentationFormat>
  <Paragraphs>218</Paragraphs>
  <Slides>32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Calibri</vt:lpstr>
      <vt:lpstr>Arial</vt:lpstr>
      <vt:lpstr>Times New Roman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bruno.araujo</cp:lastModifiedBy>
  <cp:revision>82</cp:revision>
  <dcterms:created xsi:type="dcterms:W3CDTF">2015-04-17T18:03:36Z</dcterms:created>
  <dcterms:modified xsi:type="dcterms:W3CDTF">2015-10-09T14:29:17Z</dcterms:modified>
</cp:coreProperties>
</file>