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4"/>
  </p:notesMasterIdLst>
  <p:sldIdLst>
    <p:sldId id="309" r:id="rId4"/>
    <p:sldId id="258" r:id="rId5"/>
    <p:sldId id="305" r:id="rId6"/>
    <p:sldId id="282" r:id="rId7"/>
    <p:sldId id="283" r:id="rId8"/>
    <p:sldId id="284" r:id="rId9"/>
    <p:sldId id="285" r:id="rId10"/>
    <p:sldId id="306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0" r:id="rId24"/>
    <p:sldId id="298" r:id="rId25"/>
    <p:sldId id="299" r:id="rId26"/>
    <p:sldId id="303" r:id="rId27"/>
    <p:sldId id="301" r:id="rId28"/>
    <p:sldId id="304" r:id="rId29"/>
    <p:sldId id="307" r:id="rId30"/>
    <p:sldId id="279" r:id="rId31"/>
    <p:sldId id="280" r:id="rId32"/>
    <p:sldId id="308" r:id="rId3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027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3" autoAdjust="0"/>
    <p:restoredTop sz="94660"/>
  </p:normalViewPr>
  <p:slideViewPr>
    <p:cSldViewPr>
      <p:cViewPr>
        <p:scale>
          <a:sx n="69" d="100"/>
          <a:sy n="69" d="100"/>
        </p:scale>
        <p:origin x="-150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3F3182EF-0442-40DF-88DE-AB6DFD2DFB0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5EA5A00-08C1-4850-B42D-7B93AA57A4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088974-2A10-474A-9AC0-08CE19843024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61FD4D-ACC6-438F-B550-B8E00820D894}" type="slidenum">
              <a:rPr lang="pt-BR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00ED5D-06C7-4159-816E-A07294BBCE65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F34BD4-79B3-4DEC-9A0D-E83E93A14895}" type="slidenum">
              <a:rPr lang="pt-BR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C6C2BB-64EA-48A6-9C72-983C2EA97C65}" type="slidenum">
              <a:rPr lang="pt-BR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D9E64D-3B08-4B5F-9C6C-137B487994B0}" type="slidenum">
              <a:rPr lang="pt-BR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5563AB-9535-4180-B511-0D7C377F1D4E}" type="slidenum">
              <a:rPr lang="pt-BR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C32B2D-3515-4D54-B4D4-A689603AFB7B}" type="slidenum">
              <a:rPr lang="pt-BR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658320-7890-4D28-9C3E-DA0BDA1CC032}" type="slidenum">
              <a:rPr lang="pt-BR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57FAF3-739A-43C3-82F0-003685497B73}" type="slidenum">
              <a:rPr lang="pt-BR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7E07BD-C29A-4B06-9910-47D8CB21B62A}" type="slidenum">
              <a:rPr lang="pt-BR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CC40A-CC36-422A-97DC-01F9876733A4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9237F7-F55E-4F21-9857-AB4CDB320759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F07424-B80C-4032-B2B1-03E214B12625}" type="slidenum">
              <a:rPr lang="pt-BR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49E6FA-DAD6-4533-998C-A1F058026FD6}" type="slidenum">
              <a:rPr lang="pt-BR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952E73-F9CF-4178-86CC-6B46AA2FED99}" type="slidenum">
              <a:rPr lang="pt-BR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65510A-CEBB-4E98-832F-E723018A84E3}" type="slidenum">
              <a:rPr lang="pt-BR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83E6ED-178B-4653-8F15-4E0B55701EC8}" type="slidenum">
              <a:rPr lang="pt-BR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6D073B-4C04-428C-8141-E2C8F7849DCF}" type="slidenum">
              <a:rPr lang="pt-BR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E9FFF6-E505-43A1-B322-A81DC81CF899}" type="slidenum">
              <a:rPr lang="pt-BR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59B1B4-8B34-4E3A-9734-8AAFF42106B9}" type="slidenum">
              <a:rPr lang="pt-BR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FD35D7-E877-4ACD-A209-2A6EAB148E83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FE5CD5-2209-4F14-8880-6FC7D0B273AC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2A7BB-D515-48D0-8618-5D9A600A6EFF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25FBBC-1B2C-4077-8B2C-ABDE026EE610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51A5FC-B03B-4700-B56B-0D12BF228614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D1D33B-E072-4AEB-A91A-2F43EFF6679B}" type="slidenum">
              <a:rPr lang="pt-BR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BBB36-4C9D-41C0-A125-770EBD8404EC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8E58E-F3CE-44D8-8A74-45D8DE1A6A7C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F8634-481D-4D20-82B7-D45AF96EA4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F50B-DBEF-4342-A6C1-A284C106B89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FDEC-E68D-463C-80FF-A34975AF0A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A9A8-3B42-430A-B692-0040B4F401C6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08AAC-1318-49D2-8A7C-305C8E311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AB619-A782-46D4-836E-AA5591E71E39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57ED-1A77-492F-B93C-8B3826402F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BFD30-F202-4C1A-AB3F-653C298C8484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FF49-FA9C-4D83-AECB-E359EF7BB6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F72-CDA6-46C4-AD83-E4E4B60E77D4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01CD3-AA13-4D7A-9B87-064A2654B7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1CA5-ECC4-4930-92C1-CDDCF927BCE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9E099-E372-4182-9546-576B60490A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E4971-2E77-4FC2-B555-0DF92533F324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5348C-704A-4836-AC8E-2BD3E90220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700A-4A6C-493F-B0E3-E96C89928DAC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8F3B-5AD7-4103-BA8A-90F018ED40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64000-3B7E-4E18-8BB2-FBED77D588B2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59743-BEEA-49BC-AE28-A9F0F4A890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E3A9-5CA2-4A57-8AF6-92196828B9B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9BCE-B6D4-428A-9B38-E25CF3633E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6D737-BA4F-4074-A687-05BC328CB62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0F6A9-4294-461C-9C7D-8B3047DB8A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3A867-411D-432A-904D-8BA4E6DE8F02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F0D9B-F766-4AD2-BF80-7ABDAEBC1C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67CC4-B3CF-4B7C-B101-C4599895CBF3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47645-BA52-40D0-966C-86DE88ACF9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6D8A4-E760-4D38-B0AA-768ACA7EE69F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D29E9-2AA4-4667-9C28-E65FD0BA9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A06E60A-0272-4D40-AC97-5857CCACEFC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1F60E1-5749-484A-8E23-3BDAEF50D8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08934A-E061-479E-A15D-EF082338AD5A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F5B2A5-BE8E-4232-8105-7CE86A8BFA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AACD9DA-2E67-4EF6-9573-93F29B092C67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0663684-01A9-49D0-A3B3-86CA4B7EB5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CEDD73-480E-47EC-91C7-0DB85B0DF367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9CF5DC-4C3F-4DD3-9AA0-1748B442D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B5E207-D133-4F21-9DD4-5D8169EE2BED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8F9E48-D451-4A00-8FE5-48E3E35B39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390813-A731-4D4F-B413-FD033703CF57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115AF82-259B-478B-ABDA-694B330D75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6651CD-07AA-4E03-857B-375D13417047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AD9A4B-AAA0-4E42-AEB4-6D456B41F0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DF769-AD80-4A69-BC66-061EF57B0715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0876-6157-4502-8CB5-7BA72703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0E0471-0CFD-4778-AA98-61EEC2DAC12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0990D8C-1D7C-403A-AD68-EC4FF8BA0D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668D57-DEB2-4435-A4F5-00C48EFB0663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6B12B7-DBD7-4EE7-B236-EBC7BEF213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24B997-A60A-446A-A0D5-D182096C48C8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5AAD36-9F88-4B0F-ABDD-6677630EA7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A897727-18F1-4C85-8801-9CD4A7A563DD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8AE461F-992D-4239-9CA4-58C55B8FC1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57FE1-D7D1-4B94-B144-AFA84DB57BA3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090C-0D82-4296-9B82-EC194A9FE3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4A44-75BD-42DF-8E9D-3BD3DC8CAA12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7656B-8E88-45BF-BDA8-D7DA37ED84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E6AD-8BD6-42BD-9DF6-38F067FA47C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8E399-3F07-4772-AF31-069424E960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0E1C8-E2C8-4964-AE36-52DEA8DFF7A3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3CFC4-B513-45C7-90A8-39996C4A02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43170-8FE8-4824-89FC-3A6E34D17025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56A0-EBC0-4081-86B3-66A8D8806A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A5566-95B8-4501-8BC6-3A75DF995AE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0F29-2376-4749-8670-AACC65CF73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11FF6C9-36F1-402E-BE23-146E33DF23CE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AB9F61E-960B-413E-BB2C-8F8D71F01A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651473E-1B9A-45F3-9372-F3DD8524DB45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3B6DF92-C3A7-494F-842D-9D3A183A8C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5BBC93D-3CBA-4DFF-BDB7-A5C2BCFFCDBC}" type="datetimeFigureOut">
              <a:rPr lang="pt-BR"/>
              <a:pPr>
                <a:defRPr/>
              </a:pPr>
              <a:t>22/03/2013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A7FDB5A-818B-4384-9B8B-69C56D6D34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079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smaravilhasdomundomoderno.blogspot.com.br/p/as-maravilhas-do-mundo-antigo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t.scribd.com/doc/37967032/Desenho-Geometrico" TargetMode="External"/><Relationship Id="rId4" Type="http://schemas.openxmlformats.org/officeDocument/2006/relationships/hyperlink" Target="http://escolinhadahora.blogspot.com.br/2011/05/geometria-retas-paralela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13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6º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Pontos, retas e planos; retas paralelas e retas concorrentes –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conceitos iniciais</a:t>
            </a:r>
            <a:endParaRPr lang="pt-BR" sz="24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1071563" y="3227388"/>
            <a:ext cx="7715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002060"/>
                </a:solidFill>
                <a:latin typeface="Bookman Old Style" pitchFamily="18" charset="0"/>
              </a:rPr>
              <a:t>Em um plano, e fora dele, existem infinitos pontos e infinitas retas. </a:t>
            </a:r>
          </a:p>
        </p:txBody>
      </p:sp>
      <p:sp>
        <p:nvSpPr>
          <p:cNvPr id="4" name="Paralelogramo 3"/>
          <p:cNvSpPr/>
          <p:nvPr/>
        </p:nvSpPr>
        <p:spPr>
          <a:xfrm>
            <a:off x="2857500" y="4211638"/>
            <a:ext cx="2786063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4"/>
          <p:cNvGrpSpPr>
            <a:grpSpLocks/>
          </p:cNvGrpSpPr>
          <p:nvPr/>
        </p:nvGrpSpPr>
        <p:grpSpPr bwMode="auto">
          <a:xfrm>
            <a:off x="2786063" y="4154488"/>
            <a:ext cx="2857500" cy="1144587"/>
            <a:chOff x="357158" y="3071810"/>
            <a:chExt cx="2857520" cy="1144596"/>
          </a:xfrm>
        </p:grpSpPr>
        <p:cxnSp>
          <p:nvCxnSpPr>
            <p:cNvPr id="6" name="Conector reto 5"/>
            <p:cNvCxnSpPr/>
            <p:nvPr/>
          </p:nvCxnSpPr>
          <p:spPr>
            <a:xfrm rot="5400000">
              <a:off x="178562" y="3250406"/>
              <a:ext cx="1143009" cy="7858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357158" y="4214819"/>
              <a:ext cx="214314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5400000" flipH="1" flipV="1">
              <a:off x="2321702" y="3321843"/>
              <a:ext cx="1071571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142975" y="3071810"/>
              <a:ext cx="2071703" cy="158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/>
          <p:cNvCxnSpPr/>
          <p:nvPr/>
        </p:nvCxnSpPr>
        <p:spPr>
          <a:xfrm rot="16200000" flipV="1">
            <a:off x="4772025" y="3813175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3214688" y="1666875"/>
            <a:ext cx="2071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85786" y="1142984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9512" y="4149080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2º Postulado</a:t>
            </a:r>
          </a:p>
        </p:txBody>
      </p:sp>
      <p:sp>
        <p:nvSpPr>
          <p:cNvPr id="14" name="Elipse 13"/>
          <p:cNvSpPr/>
          <p:nvPr/>
        </p:nvSpPr>
        <p:spPr>
          <a:xfrm>
            <a:off x="887413" y="1184275"/>
            <a:ext cx="2214562" cy="5000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5" name="Conector angulado 12"/>
          <p:cNvCxnSpPr>
            <a:stCxn id="14" idx="4"/>
          </p:cNvCxnSpPr>
          <p:nvPr/>
        </p:nvCxnSpPr>
        <p:spPr>
          <a:xfrm rot="16200000" flipH="1">
            <a:off x="2481262" y="1196976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3643313" y="509746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7813" y="479583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714750" y="45259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4143375" y="43116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4484688" y="449580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711700" y="4595813"/>
            <a:ext cx="73025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4572000" y="4994275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071938" y="5167313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271963" y="4648200"/>
            <a:ext cx="73025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643438" y="438308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848100" y="4953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629150" y="484981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Symbol" pitchFamily="18" charset="2"/>
              </a:rPr>
              <a:t>b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3143250" y="4311650"/>
            <a:ext cx="1800225" cy="7461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6200000" flipV="1">
            <a:off x="3520281" y="4434682"/>
            <a:ext cx="746125" cy="5000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16200000" flipV="1">
            <a:off x="4448175" y="4330700"/>
            <a:ext cx="747713" cy="5000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rot="10800000" flipV="1">
            <a:off x="3367088" y="5159375"/>
            <a:ext cx="990600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3286125" y="58118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4357688" y="574040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286375" y="4310063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3214688" y="402590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rot="16200000" flipV="1">
            <a:off x="5272088" y="4624388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0800000" flipV="1">
            <a:off x="3500438" y="5516563"/>
            <a:ext cx="990600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85E-6 L -0.00243 -0.157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Paralelogramo 2"/>
          <p:cNvSpPr/>
          <p:nvPr/>
        </p:nvSpPr>
        <p:spPr>
          <a:xfrm rot="16371804">
            <a:off x="2392363" y="5024437"/>
            <a:ext cx="2508250" cy="727075"/>
          </a:xfrm>
          <a:prstGeom prst="parallelogram">
            <a:avLst>
              <a:gd name="adj" fmla="val 806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 rot="-5228196">
            <a:off x="2362200" y="4994275"/>
            <a:ext cx="2571750" cy="787400"/>
            <a:chOff x="357158" y="3071810"/>
            <a:chExt cx="2857520" cy="1144596"/>
          </a:xfrm>
        </p:grpSpPr>
        <p:cxnSp>
          <p:nvCxnSpPr>
            <p:cNvPr id="5" name="Conector reto 4"/>
            <p:cNvCxnSpPr/>
            <p:nvPr/>
          </p:nvCxnSpPr>
          <p:spPr>
            <a:xfrm rot="5400000">
              <a:off x="179290" y="3236492"/>
              <a:ext cx="1142288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372717" y="4200199"/>
              <a:ext cx="2143141" cy="2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5400000" flipH="1" flipV="1">
              <a:off x="2333284" y="3313111"/>
              <a:ext cx="1070751" cy="71437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rot="10800000">
              <a:off x="1153886" y="3060875"/>
              <a:ext cx="2070820" cy="230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143000" y="2928938"/>
            <a:ext cx="7715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002060"/>
                </a:solidFill>
                <a:latin typeface="Bookman Old Style" pitchFamily="18" charset="0"/>
              </a:rPr>
              <a:t>No espaço, e fora dele, existem infinitos pontos, infinitas retas e infinitos planos. </a:t>
            </a:r>
          </a:p>
        </p:txBody>
      </p:sp>
      <p:sp>
        <p:nvSpPr>
          <p:cNvPr id="10" name="Paralelogramo 9"/>
          <p:cNvSpPr/>
          <p:nvPr/>
        </p:nvSpPr>
        <p:spPr>
          <a:xfrm>
            <a:off x="2928938" y="4913313"/>
            <a:ext cx="2786062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4" name="Grupo 33"/>
          <p:cNvGrpSpPr>
            <a:grpSpLocks/>
          </p:cNvGrpSpPr>
          <p:nvPr/>
        </p:nvGrpSpPr>
        <p:grpSpPr bwMode="auto">
          <a:xfrm>
            <a:off x="2857500" y="4856163"/>
            <a:ext cx="2857500" cy="1144587"/>
            <a:chOff x="357158" y="3071810"/>
            <a:chExt cx="2857520" cy="1144596"/>
          </a:xfrm>
        </p:grpSpPr>
        <p:cxnSp>
          <p:nvCxnSpPr>
            <p:cNvPr id="12" name="Conector reto 11"/>
            <p:cNvCxnSpPr/>
            <p:nvPr/>
          </p:nvCxnSpPr>
          <p:spPr>
            <a:xfrm rot="5400000">
              <a:off x="178563" y="3250405"/>
              <a:ext cx="1143009" cy="7858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57158" y="4214819"/>
              <a:ext cx="214314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 flipV="1">
              <a:off x="2321702" y="3321843"/>
              <a:ext cx="1071571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10800000">
              <a:off x="1142977" y="3071810"/>
              <a:ext cx="2071701" cy="158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/>
          <p:cNvCxnSpPr/>
          <p:nvPr/>
        </p:nvCxnSpPr>
        <p:spPr>
          <a:xfrm rot="16200000" flipV="1">
            <a:off x="5050632" y="4706144"/>
            <a:ext cx="430212" cy="2730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CaixaDeTexto 16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14282" y="2249868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3º Postulado</a:t>
            </a:r>
          </a:p>
        </p:txBody>
      </p:sp>
      <p:sp>
        <p:nvSpPr>
          <p:cNvPr id="20" name="Elipse 19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1" name="Conector angulado 12"/>
          <p:cNvCxnSpPr>
            <a:stCxn id="20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3714750" y="5797550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3786188" y="5226050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214813" y="5011738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556125" y="51974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143375" y="586898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714875" y="5083175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3071813" y="5513388"/>
            <a:ext cx="1643062" cy="357187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6200000" flipV="1">
            <a:off x="4519613" y="5030788"/>
            <a:ext cx="747712" cy="5000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357563" y="6511925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429125" y="6440488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357813" y="501173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3286125" y="4725988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 rot="16200000" flipV="1">
            <a:off x="5343525" y="5326063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0800000" flipV="1">
            <a:off x="3571875" y="6218238"/>
            <a:ext cx="990600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elogramo 35"/>
          <p:cNvSpPr/>
          <p:nvPr/>
        </p:nvSpPr>
        <p:spPr>
          <a:xfrm>
            <a:off x="4000500" y="3829050"/>
            <a:ext cx="2508250" cy="727075"/>
          </a:xfrm>
          <a:prstGeom prst="parallelogram">
            <a:avLst>
              <a:gd name="adj" fmla="val 84178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1" name="Grupo 33"/>
          <p:cNvGrpSpPr>
            <a:grpSpLocks/>
          </p:cNvGrpSpPr>
          <p:nvPr/>
        </p:nvGrpSpPr>
        <p:grpSpPr bwMode="auto">
          <a:xfrm>
            <a:off x="3929063" y="3798888"/>
            <a:ext cx="2571750" cy="787400"/>
            <a:chOff x="357158" y="3071810"/>
            <a:chExt cx="2857520" cy="1144596"/>
          </a:xfrm>
        </p:grpSpPr>
        <p:cxnSp>
          <p:nvCxnSpPr>
            <p:cNvPr id="38" name="Conector reto 37"/>
            <p:cNvCxnSpPr/>
            <p:nvPr/>
          </p:nvCxnSpPr>
          <p:spPr>
            <a:xfrm rot="5400000">
              <a:off x="179365" y="3249603"/>
              <a:ext cx="1142288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357158" y="4214098"/>
              <a:ext cx="2143139" cy="23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5400000" flipH="1" flipV="1">
              <a:off x="2322112" y="3321532"/>
              <a:ext cx="1070751" cy="71438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0800000">
              <a:off x="1143858" y="3071810"/>
              <a:ext cx="2070820" cy="230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de seta reta 41"/>
          <p:cNvCxnSpPr/>
          <p:nvPr/>
        </p:nvCxnSpPr>
        <p:spPr>
          <a:xfrm rot="16200000" flipV="1">
            <a:off x="4414838" y="3798888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970463" y="4368800"/>
            <a:ext cx="73025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2500313" y="4845050"/>
            <a:ext cx="2928937" cy="64293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071563" y="3476625"/>
            <a:ext cx="7715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solidFill>
                  <a:srgbClr val="002060"/>
                </a:solidFill>
                <a:latin typeface="Bookman Old Style" pitchFamily="18" charset="0"/>
              </a:rPr>
              <a:t>Um ponto divide a reta em que ele está em duas semirretas opostas.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4282" y="2559602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4º Postulado</a:t>
            </a:r>
          </a:p>
        </p:txBody>
      </p:sp>
      <p:sp>
        <p:nvSpPr>
          <p:cNvPr id="6" name="Elipse 5"/>
          <p:cNvSpPr/>
          <p:nvPr/>
        </p:nvSpPr>
        <p:spPr>
          <a:xfrm>
            <a:off x="3800475" y="51593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643313" y="470217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5072063" y="441642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85750" y="5916613"/>
            <a:ext cx="3071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Origem das semirretas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072063" y="5273675"/>
            <a:ext cx="385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Reta suporte das semirretas</a:t>
            </a:r>
          </a:p>
        </p:txBody>
      </p:sp>
      <p:cxnSp>
        <p:nvCxnSpPr>
          <p:cNvPr id="11" name="Conector angulado 12"/>
          <p:cNvCxnSpPr>
            <a:stCxn id="9" idx="3"/>
          </p:cNvCxnSpPr>
          <p:nvPr/>
        </p:nvCxnSpPr>
        <p:spPr>
          <a:xfrm flipV="1">
            <a:off x="3357563" y="5273675"/>
            <a:ext cx="500062" cy="82867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2"/>
          <p:cNvCxnSpPr>
            <a:stCxn id="10" idx="1"/>
          </p:cNvCxnSpPr>
          <p:nvPr/>
        </p:nvCxnSpPr>
        <p:spPr>
          <a:xfrm rot="10800000">
            <a:off x="4786313" y="5059363"/>
            <a:ext cx="285750" cy="40005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7" name="CaixaDeTexto 1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15" name="Elipse 1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6" name="Conector angulado 12"/>
          <p:cNvCxnSpPr>
            <a:stCxn id="1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651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ângulo isósceles 6"/>
          <p:cNvSpPr/>
          <p:nvPr/>
        </p:nvSpPr>
        <p:spPr>
          <a:xfrm rot="9476722">
            <a:off x="647700" y="3863975"/>
            <a:ext cx="4152900" cy="1114425"/>
          </a:xfrm>
          <a:prstGeom prst="triangle">
            <a:avLst>
              <a:gd name="adj" fmla="val 35716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057275" y="3282950"/>
            <a:ext cx="2835275" cy="11572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71750" y="2273300"/>
            <a:ext cx="6215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Uma reta divide o plano em que ela está em dois semiplanos opostos.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2201283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5º Postulado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429000" y="300037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85750" y="5140325"/>
            <a:ext cx="30718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Origem (ou semirreta ou borda) dos semiplanos</a:t>
            </a:r>
          </a:p>
        </p:txBody>
      </p:sp>
      <p:cxnSp>
        <p:nvCxnSpPr>
          <p:cNvPr id="13" name="Conector angulado 12"/>
          <p:cNvCxnSpPr>
            <a:stCxn id="12" idx="0"/>
          </p:cNvCxnSpPr>
          <p:nvPr/>
        </p:nvCxnSpPr>
        <p:spPr>
          <a:xfrm rot="5400000" flipH="1" flipV="1">
            <a:off x="1484313" y="4410075"/>
            <a:ext cx="1068387" cy="39211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33"/>
          <p:cNvGrpSpPr>
            <a:grpSpLocks/>
          </p:cNvGrpSpPr>
          <p:nvPr/>
        </p:nvGrpSpPr>
        <p:grpSpPr bwMode="auto">
          <a:xfrm>
            <a:off x="571500" y="3070225"/>
            <a:ext cx="3857625" cy="1644650"/>
            <a:chOff x="357158" y="3071810"/>
            <a:chExt cx="2857520" cy="1144596"/>
          </a:xfrm>
        </p:grpSpPr>
        <p:cxnSp>
          <p:nvCxnSpPr>
            <p:cNvPr id="15" name="Conector reto 14"/>
            <p:cNvCxnSpPr/>
            <p:nvPr/>
          </p:nvCxnSpPr>
          <p:spPr>
            <a:xfrm rot="5400000">
              <a:off x="178174" y="3250794"/>
              <a:ext cx="1143492" cy="7855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357158" y="4215302"/>
              <a:ext cx="2143728" cy="11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 flipV="1">
              <a:off x="2321943" y="3322567"/>
              <a:ext cx="1071678" cy="71379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10800000">
              <a:off x="1142682" y="3071810"/>
              <a:ext cx="2071996" cy="110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V="1">
            <a:off x="5057775" y="3211513"/>
            <a:ext cx="2836863" cy="115728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7429500" y="2928938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grpSp>
        <p:nvGrpSpPr>
          <p:cNvPr id="3" name="Grupo 20"/>
          <p:cNvGrpSpPr>
            <a:grpSpLocks/>
          </p:cNvGrpSpPr>
          <p:nvPr/>
        </p:nvGrpSpPr>
        <p:grpSpPr bwMode="auto">
          <a:xfrm>
            <a:off x="4572000" y="2998788"/>
            <a:ext cx="3857625" cy="1644650"/>
            <a:chOff x="357158" y="3071810"/>
            <a:chExt cx="2857520" cy="1144596"/>
          </a:xfrm>
        </p:grpSpPr>
        <p:cxnSp>
          <p:nvCxnSpPr>
            <p:cNvPr id="22" name="Conector reto 21"/>
            <p:cNvCxnSpPr/>
            <p:nvPr/>
          </p:nvCxnSpPr>
          <p:spPr>
            <a:xfrm rot="5400000">
              <a:off x="178175" y="3250793"/>
              <a:ext cx="1143491" cy="7855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7158" y="4215301"/>
              <a:ext cx="2143728" cy="1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rot="5400000" flipH="1" flipV="1">
              <a:off x="2321943" y="3322566"/>
              <a:ext cx="1071678" cy="71379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rot="10800000">
              <a:off x="1142682" y="3071810"/>
              <a:ext cx="2071996" cy="1104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riângulo isósceles 25"/>
          <p:cNvSpPr/>
          <p:nvPr/>
        </p:nvSpPr>
        <p:spPr>
          <a:xfrm rot="9476722">
            <a:off x="4633913" y="3794125"/>
            <a:ext cx="4152900" cy="1114425"/>
          </a:xfrm>
          <a:prstGeom prst="triangle">
            <a:avLst>
              <a:gd name="adj" fmla="val 35716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5143500" y="42735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Semiplano aberto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4914900" y="5283200"/>
            <a:ext cx="2836863" cy="115728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7286625" y="500062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grpSp>
        <p:nvGrpSpPr>
          <p:cNvPr id="14" name="Grupo 29"/>
          <p:cNvGrpSpPr>
            <a:grpSpLocks/>
          </p:cNvGrpSpPr>
          <p:nvPr/>
        </p:nvGrpSpPr>
        <p:grpSpPr bwMode="auto">
          <a:xfrm>
            <a:off x="4429125" y="5070475"/>
            <a:ext cx="3857625" cy="1644650"/>
            <a:chOff x="357158" y="3071810"/>
            <a:chExt cx="2857520" cy="1144596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178174" y="3250794"/>
              <a:ext cx="1143492" cy="7855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357158" y="4215302"/>
              <a:ext cx="2143728" cy="11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 flipH="1" flipV="1">
              <a:off x="2321943" y="3322567"/>
              <a:ext cx="1071678" cy="713792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rot="10800000">
              <a:off x="1142682" y="3071810"/>
              <a:ext cx="2071996" cy="110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4857750" y="6345238"/>
            <a:ext cx="2643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Semiplano fechado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2" grpId="0"/>
      <p:bldP spid="20" grpId="0"/>
      <p:bldP spid="26" grpId="0" animBg="1"/>
      <p:bldP spid="27" grpId="0"/>
      <p:bldP spid="29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8675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71563" y="3113088"/>
            <a:ext cx="7715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Um plano divide o espaço em que ela está em dois semiespaços opostos.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4282" y="2196492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6º Postulado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85750" y="5978525"/>
            <a:ext cx="3071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Origem (ou margem ou borda) dos semiespaços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286500" y="532765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00FF00"/>
                </a:solidFill>
                <a:latin typeface="Bookman Old Style" pitchFamily="18" charset="0"/>
              </a:rPr>
              <a:t>Semiespaço</a:t>
            </a:r>
          </a:p>
        </p:txBody>
      </p:sp>
      <p:sp>
        <p:nvSpPr>
          <p:cNvPr id="11" name="Paralelogramo 10"/>
          <p:cNvSpPr/>
          <p:nvPr/>
        </p:nvSpPr>
        <p:spPr>
          <a:xfrm rot="16200000">
            <a:off x="3571876" y="4994275"/>
            <a:ext cx="2508250" cy="727075"/>
          </a:xfrm>
          <a:prstGeom prst="parallelogram">
            <a:avLst>
              <a:gd name="adj" fmla="val 806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 rot="-5400000">
            <a:off x="3543300" y="4964113"/>
            <a:ext cx="2571750" cy="787400"/>
            <a:chOff x="357158" y="3071810"/>
            <a:chExt cx="2857520" cy="1144596"/>
          </a:xfrm>
        </p:grpSpPr>
        <p:cxnSp>
          <p:nvCxnSpPr>
            <p:cNvPr id="13" name="Conector reto 12"/>
            <p:cNvCxnSpPr/>
            <p:nvPr/>
          </p:nvCxnSpPr>
          <p:spPr>
            <a:xfrm rot="5400000">
              <a:off x="179363" y="3249605"/>
              <a:ext cx="1142289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367741" y="4214099"/>
              <a:ext cx="2143141" cy="2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5400000" flipH="1" flipV="1">
              <a:off x="2332696" y="3321534"/>
              <a:ext cx="1070751" cy="71437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0800000">
              <a:off x="1143857" y="3071809"/>
              <a:ext cx="2070820" cy="230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4429125" y="4125913"/>
            <a:ext cx="500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solidFill>
                  <a:srgbClr val="FF0000"/>
                </a:solidFill>
                <a:latin typeface="Symbol" pitchFamily="18" charset="2"/>
              </a:rPr>
              <a:t>a</a:t>
            </a:r>
          </a:p>
        </p:txBody>
      </p:sp>
      <p:cxnSp>
        <p:nvCxnSpPr>
          <p:cNvPr id="18" name="Conector angulado 12"/>
          <p:cNvCxnSpPr>
            <a:stCxn id="9" idx="3"/>
          </p:cNvCxnSpPr>
          <p:nvPr/>
        </p:nvCxnSpPr>
        <p:spPr>
          <a:xfrm flipV="1">
            <a:off x="3357563" y="5197475"/>
            <a:ext cx="1428750" cy="110490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57813" y="4625975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572125" y="4910138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5500688" y="5194300"/>
            <a:ext cx="6429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5429250" y="5624513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572125" y="605472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429250" y="6411913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9699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rot="5400000">
            <a:off x="2357438" y="4857750"/>
            <a:ext cx="1928812" cy="64293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2357438" y="4957763"/>
            <a:ext cx="2143125" cy="107315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16200000" flipV="1">
            <a:off x="2628107" y="4902993"/>
            <a:ext cx="1276350" cy="10207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071563" y="3273425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Por um ponto passam infinitas retas.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4282" y="2357430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7º Postulado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071813" y="48244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latin typeface="Bookman Old Style" pitchFamily="18" charset="0"/>
              </a:rPr>
              <a:t>A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2541588" y="4857750"/>
            <a:ext cx="1428750" cy="10715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3214688" y="535781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23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71563" y="3201988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Por uma reta passam infinitos planos.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4282" y="2285991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8º Postulado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16200000" flipH="1">
            <a:off x="2750344" y="5179219"/>
            <a:ext cx="2786062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3786188" y="36433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latin typeface="Bookman Old Style" pitchFamily="18" charset="0"/>
              </a:rPr>
              <a:t>r</a:t>
            </a: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 rot="-5400000">
            <a:off x="2822575" y="4821238"/>
            <a:ext cx="2571750" cy="787400"/>
            <a:chOff x="357158" y="3071810"/>
            <a:chExt cx="2857520" cy="1144596"/>
          </a:xfrm>
        </p:grpSpPr>
        <p:cxnSp>
          <p:nvCxnSpPr>
            <p:cNvPr id="12" name="Conector reto 11"/>
            <p:cNvCxnSpPr/>
            <p:nvPr/>
          </p:nvCxnSpPr>
          <p:spPr>
            <a:xfrm rot="5400000">
              <a:off x="179363" y="3249605"/>
              <a:ext cx="1142289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67741" y="4214099"/>
              <a:ext cx="2143141" cy="2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 flipV="1">
              <a:off x="2332696" y="3321534"/>
              <a:ext cx="1070751" cy="71437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10800000">
              <a:off x="1143857" y="3071809"/>
              <a:ext cx="2070820" cy="230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33"/>
          <p:cNvGrpSpPr>
            <a:grpSpLocks/>
          </p:cNvGrpSpPr>
          <p:nvPr/>
        </p:nvGrpSpPr>
        <p:grpSpPr bwMode="auto">
          <a:xfrm rot="5400000" flipV="1">
            <a:off x="2901951" y="4527550"/>
            <a:ext cx="2571750" cy="1374775"/>
            <a:chOff x="357158" y="3071810"/>
            <a:chExt cx="2857520" cy="1144596"/>
          </a:xfrm>
        </p:grpSpPr>
        <p:cxnSp>
          <p:nvCxnSpPr>
            <p:cNvPr id="17" name="Conector reto 16"/>
            <p:cNvCxnSpPr/>
            <p:nvPr/>
          </p:nvCxnSpPr>
          <p:spPr>
            <a:xfrm rot="5400000">
              <a:off x="178872" y="3242166"/>
              <a:ext cx="1143274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57159" y="4207153"/>
              <a:ext cx="2143139" cy="13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rot="5400000" flipH="1" flipV="1">
              <a:off x="2321537" y="3314012"/>
              <a:ext cx="1071902" cy="71438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0800000">
              <a:off x="1143859" y="3063879"/>
              <a:ext cx="2070820" cy="132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1747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71563" y="3273425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Dois pontos distintos determinam uma única reta.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4282" y="2357430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9º Postulado</a:t>
            </a:r>
          </a:p>
        </p:txBody>
      </p:sp>
      <p:cxnSp>
        <p:nvCxnSpPr>
          <p:cNvPr id="9" name="Conector de seta reta 8"/>
          <p:cNvCxnSpPr/>
          <p:nvPr/>
        </p:nvCxnSpPr>
        <p:spPr>
          <a:xfrm rot="10800000" flipV="1">
            <a:off x="2428875" y="4429125"/>
            <a:ext cx="2714625" cy="185737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714875" y="396716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071813" y="511016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2" name="Elipse 11"/>
          <p:cNvSpPr/>
          <p:nvPr/>
        </p:nvSpPr>
        <p:spPr>
          <a:xfrm>
            <a:off x="3214688" y="567372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357688" y="489902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071938" y="442912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929188" y="5357813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Determinam r</a:t>
            </a:r>
          </a:p>
        </p:txBody>
      </p:sp>
      <p:cxnSp>
        <p:nvCxnSpPr>
          <p:cNvPr id="16" name="Conector angulado 65"/>
          <p:cNvCxnSpPr>
            <a:stCxn id="15" idx="0"/>
            <a:endCxn id="13" idx="6"/>
          </p:cNvCxnSpPr>
          <p:nvPr/>
        </p:nvCxnSpPr>
        <p:spPr>
          <a:xfrm rot="16200000" flipV="1">
            <a:off x="4986337" y="4378326"/>
            <a:ext cx="422275" cy="15367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15" idx="2"/>
            <a:endCxn id="12" idx="4"/>
          </p:cNvCxnSpPr>
          <p:nvPr/>
        </p:nvCxnSpPr>
        <p:spPr>
          <a:xfrm rot="5400000">
            <a:off x="4599781" y="4379119"/>
            <a:ext cx="17463" cy="2714625"/>
          </a:xfrm>
          <a:prstGeom prst="bentConnector3">
            <a:avLst>
              <a:gd name="adj1" fmla="val 138153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2771" name="CaixaDeTexto 2"/>
          <p:cNvSpPr txBox="1">
            <a:spLocks noChangeArrowheads="1"/>
          </p:cNvSpPr>
          <p:nvPr/>
        </p:nvSpPr>
        <p:spPr bwMode="auto">
          <a:xfrm>
            <a:off x="3214688" y="1604963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081447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Elipse 4"/>
          <p:cNvSpPr/>
          <p:nvPr/>
        </p:nvSpPr>
        <p:spPr>
          <a:xfrm>
            <a:off x="887413" y="1122363"/>
            <a:ext cx="2214562" cy="5000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Conector angulado 12"/>
          <p:cNvCxnSpPr>
            <a:stCxn id="5" idx="4"/>
          </p:cNvCxnSpPr>
          <p:nvPr/>
        </p:nvCxnSpPr>
        <p:spPr>
          <a:xfrm rot="16200000" flipH="1">
            <a:off x="2481262" y="1135063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elogramo 6"/>
          <p:cNvSpPr/>
          <p:nvPr/>
        </p:nvSpPr>
        <p:spPr>
          <a:xfrm rot="3865655">
            <a:off x="3013869" y="3718719"/>
            <a:ext cx="2566987" cy="3267075"/>
          </a:xfrm>
          <a:prstGeom prst="parallelogram">
            <a:avLst>
              <a:gd name="adj" fmla="val 25961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071563" y="3176588"/>
            <a:ext cx="7715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Três pontos não colineares determinam um plano.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4282" y="2259798"/>
            <a:ext cx="3286148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10º Postulado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286375" y="4046538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071813" y="5013325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2" name="Elipse 11"/>
          <p:cNvSpPr/>
          <p:nvPr/>
        </p:nvSpPr>
        <p:spPr>
          <a:xfrm>
            <a:off x="3214688" y="557530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357688" y="480218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071938" y="4332288"/>
            <a:ext cx="5000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857750" y="519747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6" name="Elipse 15"/>
          <p:cNvSpPr/>
          <p:nvPr/>
        </p:nvSpPr>
        <p:spPr>
          <a:xfrm>
            <a:off x="5000625" y="5759450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 rot="3866558">
            <a:off x="2977357" y="3629818"/>
            <a:ext cx="2571750" cy="3351213"/>
            <a:chOff x="357158" y="3071810"/>
            <a:chExt cx="2857520" cy="1144596"/>
          </a:xfrm>
        </p:grpSpPr>
        <p:cxnSp>
          <p:nvCxnSpPr>
            <p:cNvPr id="18" name="Conector reto 17"/>
            <p:cNvCxnSpPr/>
            <p:nvPr/>
          </p:nvCxnSpPr>
          <p:spPr>
            <a:xfrm rot="5400000">
              <a:off x="170868" y="3247912"/>
              <a:ext cx="1142969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46260" y="4214842"/>
              <a:ext cx="2143139" cy="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5400000" flipH="1" flipV="1">
              <a:off x="2319216" y="3320548"/>
              <a:ext cx="1071398" cy="71437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10800000">
              <a:off x="1143055" y="3071738"/>
              <a:ext cx="2070820" cy="162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785813" y="3975100"/>
            <a:ext cx="2071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FF0000"/>
                </a:solidFill>
                <a:latin typeface="Bookman Old Style" pitchFamily="18" charset="0"/>
              </a:rPr>
              <a:t>Determinam </a:t>
            </a:r>
            <a:r>
              <a:rPr lang="pt-BR" b="1" i="1">
                <a:solidFill>
                  <a:srgbClr val="FF0000"/>
                </a:solidFill>
                <a:latin typeface="Symbol" pitchFamily="18" charset="2"/>
              </a:rPr>
              <a:t>a</a:t>
            </a:r>
          </a:p>
        </p:txBody>
      </p:sp>
      <p:cxnSp>
        <p:nvCxnSpPr>
          <p:cNvPr id="23" name="Conector angulado 22"/>
          <p:cNvCxnSpPr>
            <a:stCxn id="22" idx="3"/>
            <a:endCxn id="13" idx="6"/>
          </p:cNvCxnSpPr>
          <p:nvPr/>
        </p:nvCxnSpPr>
        <p:spPr>
          <a:xfrm>
            <a:off x="2857500" y="4159250"/>
            <a:ext cx="1571625" cy="677863"/>
          </a:xfrm>
          <a:prstGeom prst="bentConnector3">
            <a:avLst>
              <a:gd name="adj1" fmla="val 11454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65"/>
          <p:cNvCxnSpPr>
            <a:stCxn id="22" idx="2"/>
            <a:endCxn id="12" idx="2"/>
          </p:cNvCxnSpPr>
          <p:nvPr/>
        </p:nvCxnSpPr>
        <p:spPr>
          <a:xfrm rot="16200000" flipH="1">
            <a:off x="1883569" y="4280694"/>
            <a:ext cx="1268413" cy="1393825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65"/>
          <p:cNvCxnSpPr>
            <a:stCxn id="22" idx="1"/>
            <a:endCxn id="16" idx="3"/>
          </p:cNvCxnSpPr>
          <p:nvPr/>
        </p:nvCxnSpPr>
        <p:spPr>
          <a:xfrm rot="10800000" flipH="1" flipV="1">
            <a:off x="785813" y="4159250"/>
            <a:ext cx="4225925" cy="1662113"/>
          </a:xfrm>
          <a:prstGeom prst="bentConnector4">
            <a:avLst>
              <a:gd name="adj1" fmla="val -5410"/>
              <a:gd name="adj2" fmla="val 114387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rot="10800000" flipV="1">
            <a:off x="1071563" y="4929188"/>
            <a:ext cx="1817687" cy="1714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10800000">
            <a:off x="1387475" y="1855788"/>
            <a:ext cx="2928938" cy="14287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1406" y="928670"/>
            <a:ext cx="400052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10" name="Conector reto 9"/>
          <p:cNvCxnSpPr/>
          <p:nvPr/>
        </p:nvCxnSpPr>
        <p:spPr>
          <a:xfrm rot="10800000">
            <a:off x="2000250" y="2155825"/>
            <a:ext cx="1785938" cy="8572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1625" y="1870075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500438" y="29797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071938" y="3194050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latin typeface="Bookman Old Style" pitchFamily="18" charset="0"/>
              </a:rPr>
              <a:t>r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85813" y="3298825"/>
            <a:ext cx="242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15" name="Conector angulado 65"/>
          <p:cNvCxnSpPr>
            <a:stCxn id="14" idx="0"/>
          </p:cNvCxnSpPr>
          <p:nvPr/>
        </p:nvCxnSpPr>
        <p:spPr>
          <a:xfrm rot="5400000" flipH="1" flipV="1">
            <a:off x="2000250" y="2584450"/>
            <a:ext cx="714375" cy="71437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5"/>
          <p:cNvSpPr/>
          <p:nvPr/>
        </p:nvSpPr>
        <p:spPr>
          <a:xfrm>
            <a:off x="2078038" y="1500188"/>
            <a:ext cx="2300287" cy="571500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Forma livre 16"/>
          <p:cNvSpPr/>
          <p:nvPr/>
        </p:nvSpPr>
        <p:spPr>
          <a:xfrm rot="17484382" flipV="1">
            <a:off x="3814763" y="2227263"/>
            <a:ext cx="1071562" cy="639762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3500438" y="1714500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Extremidades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929188" y="3298825"/>
            <a:ext cx="1928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FF0000"/>
                </a:solidFill>
                <a:latin typeface="Bookman Old Style" pitchFamily="18" charset="0"/>
              </a:rPr>
              <a:t>Reta Suporte</a:t>
            </a:r>
          </a:p>
        </p:txBody>
      </p:sp>
      <p:cxnSp>
        <p:nvCxnSpPr>
          <p:cNvPr id="20" name="Conector angulado 65"/>
          <p:cNvCxnSpPr>
            <a:stCxn id="19" idx="2"/>
            <a:endCxn id="13" idx="2"/>
          </p:cNvCxnSpPr>
          <p:nvPr/>
        </p:nvCxnSpPr>
        <p:spPr>
          <a:xfrm rot="5400000" flipH="1">
            <a:off x="5102226" y="2874962"/>
            <a:ext cx="11112" cy="1573213"/>
          </a:xfrm>
          <a:prstGeom prst="bentConnector3">
            <a:avLst>
              <a:gd name="adj1" fmla="val -18827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28596" y="4071941"/>
            <a:ext cx="2714644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Segmentos Colineares</a:t>
            </a:r>
          </a:p>
        </p:txBody>
      </p:sp>
      <p:cxnSp>
        <p:nvCxnSpPr>
          <p:cNvPr id="22" name="Conector reto 21"/>
          <p:cNvCxnSpPr/>
          <p:nvPr/>
        </p:nvCxnSpPr>
        <p:spPr>
          <a:xfrm flipV="1">
            <a:off x="1230313" y="5902325"/>
            <a:ext cx="596900" cy="58261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2111375" y="5072063"/>
            <a:ext cx="619125" cy="5826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143250" y="4071938"/>
            <a:ext cx="5286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São dois ou mais segmentos de reta que estão numa mesma reta suporte.</a:t>
            </a:r>
          </a:p>
        </p:txBody>
      </p:sp>
      <p:sp>
        <p:nvSpPr>
          <p:cNvPr id="25" name="Forma livre 24"/>
          <p:cNvSpPr/>
          <p:nvPr/>
        </p:nvSpPr>
        <p:spPr>
          <a:xfrm rot="20935590" flipV="1">
            <a:off x="1663700" y="6122988"/>
            <a:ext cx="1057275" cy="639762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6" name="Forma livre 25"/>
          <p:cNvSpPr/>
          <p:nvPr/>
        </p:nvSpPr>
        <p:spPr>
          <a:xfrm rot="4644473">
            <a:off x="2732088" y="5140325"/>
            <a:ext cx="604838" cy="579437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2287588" y="5773738"/>
            <a:ext cx="150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Distintos</a:t>
            </a:r>
          </a:p>
        </p:txBody>
      </p:sp>
      <p:cxnSp>
        <p:nvCxnSpPr>
          <p:cNvPr id="28" name="Conector de seta reta 27"/>
          <p:cNvCxnSpPr/>
          <p:nvPr/>
        </p:nvCxnSpPr>
        <p:spPr>
          <a:xfrm rot="10800000" flipV="1">
            <a:off x="3641725" y="4857750"/>
            <a:ext cx="1817688" cy="1714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3800475" y="5843588"/>
            <a:ext cx="596900" cy="5842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4214813" y="5446713"/>
            <a:ext cx="619125" cy="5826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4214813" y="60594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i="1">
                <a:latin typeface="Bookman Old Style" pitchFamily="18" charset="0"/>
              </a:rPr>
              <a:t>Distintos</a:t>
            </a:r>
          </a:p>
        </p:txBody>
      </p:sp>
      <p:sp>
        <p:nvSpPr>
          <p:cNvPr id="32" name="Forma livre 31"/>
          <p:cNvSpPr/>
          <p:nvPr/>
        </p:nvSpPr>
        <p:spPr>
          <a:xfrm>
            <a:off x="4003675" y="6310313"/>
            <a:ext cx="609600" cy="493712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Forma livre 32"/>
          <p:cNvSpPr/>
          <p:nvPr/>
        </p:nvSpPr>
        <p:spPr>
          <a:xfrm rot="5744503" flipV="1">
            <a:off x="4675981" y="5639594"/>
            <a:ext cx="477838" cy="355600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34" name="Conector de seta reta 33"/>
          <p:cNvCxnSpPr/>
          <p:nvPr/>
        </p:nvCxnSpPr>
        <p:spPr>
          <a:xfrm rot="10800000" flipV="1">
            <a:off x="6427788" y="4857750"/>
            <a:ext cx="1817687" cy="1714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6884988" y="5561013"/>
            <a:ext cx="620712" cy="5826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7000875" y="60594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i="1">
                <a:latin typeface="Bookman Old Style" pitchFamily="18" charset="0"/>
              </a:rPr>
              <a:t>Coincidentes</a:t>
            </a:r>
          </a:p>
        </p:txBody>
      </p:sp>
      <p:sp>
        <p:nvSpPr>
          <p:cNvPr id="37" name="Forma livre 36"/>
          <p:cNvSpPr/>
          <p:nvPr/>
        </p:nvSpPr>
        <p:spPr>
          <a:xfrm>
            <a:off x="6962775" y="6215063"/>
            <a:ext cx="609600" cy="493712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Forma livre 37"/>
          <p:cNvSpPr/>
          <p:nvPr/>
        </p:nvSpPr>
        <p:spPr>
          <a:xfrm rot="5744503" flipV="1">
            <a:off x="7490619" y="5711032"/>
            <a:ext cx="477837" cy="355600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8" grpId="0"/>
      <p:bldP spid="19" grpId="0"/>
      <p:bldP spid="24" grpId="0"/>
      <p:bldP spid="27" grpId="0"/>
      <p:bldP spid="31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CaixaDeTexto 3"/>
          <p:cNvSpPr txBox="1">
            <a:spLocks noChangeArrowheads="1"/>
          </p:cNvSpPr>
          <p:nvPr/>
        </p:nvSpPr>
        <p:spPr bwMode="auto">
          <a:xfrm>
            <a:off x="0" y="85725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>
                <a:latin typeface="Calibri" pitchFamily="34" charset="0"/>
              </a:rPr>
              <a:t>	É instigante imaginar o conhecimento dos sábios da Antiguidade sobre a Geometria. Um ótimo exemplo é o templo de Ártemis: é impossível ficar indiferente diante da beleza desse templo, uma das sete maravilhas do mundo antigo. O paralelismo de suas 127 colunas de mármore com mais de 20 metros de altura cada uma – como terá sido possível construí-las em tempos remotos?</a:t>
            </a:r>
            <a:endParaRPr lang="pt-BR" sz="2800">
              <a:latin typeface="Calibri" pitchFamily="34" charset="0"/>
            </a:endParaRPr>
          </a:p>
        </p:txBody>
      </p:sp>
      <p:pic>
        <p:nvPicPr>
          <p:cNvPr id="16388" name="Picture 2" descr="File:PaestumItali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4019550"/>
            <a:ext cx="3743325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CaixaDeTexto 5"/>
          <p:cNvSpPr txBox="1">
            <a:spLocks noChangeArrowheads="1"/>
          </p:cNvSpPr>
          <p:nvPr/>
        </p:nvSpPr>
        <p:spPr bwMode="auto">
          <a:xfrm>
            <a:off x="6372225" y="6165850"/>
            <a:ext cx="25527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Immanuel Giel /Templo grego antigo de Poseidon em Paestum, na Itália / Public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rot="10800000">
            <a:off x="1387475" y="1855788"/>
            <a:ext cx="2928938" cy="14287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1406" y="928670"/>
            <a:ext cx="400052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2000250" y="2155825"/>
            <a:ext cx="1785938" cy="8572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CaixaDeTexto 9"/>
          <p:cNvSpPr txBox="1">
            <a:spLocks noChangeArrowheads="1"/>
          </p:cNvSpPr>
          <p:nvPr/>
        </p:nvSpPr>
        <p:spPr bwMode="auto">
          <a:xfrm>
            <a:off x="1571625" y="1870075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4823" name="CaixaDeTexto 10"/>
          <p:cNvSpPr txBox="1">
            <a:spLocks noChangeArrowheads="1"/>
          </p:cNvSpPr>
          <p:nvPr/>
        </p:nvSpPr>
        <p:spPr bwMode="auto">
          <a:xfrm>
            <a:off x="3500438" y="29797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4824" name="CaixaDeTexto 11"/>
          <p:cNvSpPr txBox="1">
            <a:spLocks noChangeArrowheads="1"/>
          </p:cNvSpPr>
          <p:nvPr/>
        </p:nvSpPr>
        <p:spPr bwMode="auto">
          <a:xfrm>
            <a:off x="4071938" y="3194050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latin typeface="Bookman Old Style" pitchFamily="18" charset="0"/>
              </a:rPr>
              <a:t>r</a:t>
            </a:r>
          </a:p>
        </p:txBody>
      </p:sp>
      <p:sp>
        <p:nvSpPr>
          <p:cNvPr id="34825" name="CaixaDeTexto 12"/>
          <p:cNvSpPr txBox="1">
            <a:spLocks noChangeArrowheads="1"/>
          </p:cNvSpPr>
          <p:nvPr/>
        </p:nvSpPr>
        <p:spPr bwMode="auto">
          <a:xfrm>
            <a:off x="785813" y="3298825"/>
            <a:ext cx="242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14" name="Conector angulado 65"/>
          <p:cNvCxnSpPr>
            <a:stCxn id="34825" idx="0"/>
          </p:cNvCxnSpPr>
          <p:nvPr/>
        </p:nvCxnSpPr>
        <p:spPr>
          <a:xfrm rot="5400000" flipH="1" flipV="1">
            <a:off x="2000250" y="2584450"/>
            <a:ext cx="714375" cy="71437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 14"/>
          <p:cNvSpPr/>
          <p:nvPr/>
        </p:nvSpPr>
        <p:spPr>
          <a:xfrm>
            <a:off x="2078038" y="1500188"/>
            <a:ext cx="2300287" cy="571500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Forma livre 15"/>
          <p:cNvSpPr/>
          <p:nvPr/>
        </p:nvSpPr>
        <p:spPr>
          <a:xfrm rot="17484382" flipV="1">
            <a:off x="3814763" y="2227263"/>
            <a:ext cx="1071562" cy="639762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829" name="CaixaDeTexto 16"/>
          <p:cNvSpPr txBox="1">
            <a:spLocks noChangeArrowheads="1"/>
          </p:cNvSpPr>
          <p:nvPr/>
        </p:nvSpPr>
        <p:spPr bwMode="auto">
          <a:xfrm>
            <a:off x="3500438" y="1714500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Extremidades</a:t>
            </a:r>
          </a:p>
        </p:txBody>
      </p:sp>
      <p:sp>
        <p:nvSpPr>
          <p:cNvPr id="34830" name="CaixaDeTexto 17"/>
          <p:cNvSpPr txBox="1">
            <a:spLocks noChangeArrowheads="1"/>
          </p:cNvSpPr>
          <p:nvPr/>
        </p:nvSpPr>
        <p:spPr bwMode="auto">
          <a:xfrm>
            <a:off x="4929188" y="3298825"/>
            <a:ext cx="1928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FF0000"/>
                </a:solidFill>
                <a:latin typeface="Bookman Old Style" pitchFamily="18" charset="0"/>
              </a:rPr>
              <a:t>Reta Suporte</a:t>
            </a:r>
          </a:p>
        </p:txBody>
      </p:sp>
      <p:cxnSp>
        <p:nvCxnSpPr>
          <p:cNvPr id="19" name="Conector angulado 65"/>
          <p:cNvCxnSpPr>
            <a:stCxn id="34830" idx="2"/>
            <a:endCxn id="34824" idx="2"/>
          </p:cNvCxnSpPr>
          <p:nvPr/>
        </p:nvCxnSpPr>
        <p:spPr>
          <a:xfrm rot="5400000" flipH="1">
            <a:off x="5102226" y="2874962"/>
            <a:ext cx="11112" cy="1573213"/>
          </a:xfrm>
          <a:prstGeom prst="bentConnector3">
            <a:avLst>
              <a:gd name="adj1" fmla="val -18827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>
            <a:off x="1500188" y="5572125"/>
            <a:ext cx="1428750" cy="121443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 flipV="1">
            <a:off x="1000125" y="5486400"/>
            <a:ext cx="1285875" cy="121443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28596" y="4058086"/>
            <a:ext cx="2714644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Segmentos Consecutivos</a:t>
            </a:r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230313" y="5888038"/>
            <a:ext cx="596900" cy="5826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857375" y="5883275"/>
            <a:ext cx="785813" cy="67468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3143250" y="4057650"/>
            <a:ext cx="5286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Possuem uma extremidade em comum.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2287588" y="5630863"/>
            <a:ext cx="1784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Extremidade em comum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rot="10800000" flipV="1">
            <a:off x="5427663" y="4843463"/>
            <a:ext cx="1817687" cy="171450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5586413" y="5830888"/>
            <a:ext cx="596900" cy="58261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6197600" y="5246688"/>
            <a:ext cx="619125" cy="5842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6000750" y="5983288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 i="1">
                <a:latin typeface="Bookman Old Style" pitchFamily="18" charset="0"/>
              </a:rPr>
              <a:t>Segmentos adjacentes</a:t>
            </a:r>
          </a:p>
        </p:txBody>
      </p:sp>
      <p:sp>
        <p:nvSpPr>
          <p:cNvPr id="31" name="Forma livre 30"/>
          <p:cNvSpPr/>
          <p:nvPr/>
        </p:nvSpPr>
        <p:spPr>
          <a:xfrm>
            <a:off x="1857375" y="6057900"/>
            <a:ext cx="785813" cy="495300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Forma livre 31"/>
          <p:cNvSpPr/>
          <p:nvPr/>
        </p:nvSpPr>
        <p:spPr>
          <a:xfrm rot="5744503" flipV="1">
            <a:off x="6462713" y="5626100"/>
            <a:ext cx="476250" cy="355600"/>
          </a:xfrm>
          <a:custGeom>
            <a:avLst/>
            <a:gdLst>
              <a:gd name="connsiteX0" fmla="*/ 0 w 609600"/>
              <a:gd name="connsiteY0" fmla="*/ 0 h 494145"/>
              <a:gd name="connsiteX1" fmla="*/ 277091 w 609600"/>
              <a:gd name="connsiteY1" fmla="*/ 443345 h 494145"/>
              <a:gd name="connsiteX2" fmla="*/ 609600 w 609600"/>
              <a:gd name="connsiteY2" fmla="*/ 304800 h 49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94145">
                <a:moveTo>
                  <a:pt x="0" y="0"/>
                </a:moveTo>
                <a:cubicBezTo>
                  <a:pt x="87745" y="196272"/>
                  <a:pt x="175491" y="392545"/>
                  <a:pt x="277091" y="443345"/>
                </a:cubicBezTo>
                <a:cubicBezTo>
                  <a:pt x="378691" y="494145"/>
                  <a:pt x="494145" y="399472"/>
                  <a:pt x="609600" y="304800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rot="10800000">
            <a:off x="1387475" y="1855788"/>
            <a:ext cx="2928938" cy="14287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1406" y="928670"/>
            <a:ext cx="400052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9" name="Conector reto 8"/>
          <p:cNvCxnSpPr/>
          <p:nvPr/>
        </p:nvCxnSpPr>
        <p:spPr>
          <a:xfrm rot="10800000">
            <a:off x="2000250" y="2155825"/>
            <a:ext cx="1785938" cy="85725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6" name="CaixaDeTexto 9"/>
          <p:cNvSpPr txBox="1">
            <a:spLocks noChangeArrowheads="1"/>
          </p:cNvSpPr>
          <p:nvPr/>
        </p:nvSpPr>
        <p:spPr bwMode="auto">
          <a:xfrm>
            <a:off x="1571625" y="1870075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5847" name="CaixaDeTexto 10"/>
          <p:cNvSpPr txBox="1">
            <a:spLocks noChangeArrowheads="1"/>
          </p:cNvSpPr>
          <p:nvPr/>
        </p:nvSpPr>
        <p:spPr bwMode="auto">
          <a:xfrm>
            <a:off x="3500438" y="29797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5848" name="CaixaDeTexto 11"/>
          <p:cNvSpPr txBox="1">
            <a:spLocks noChangeArrowheads="1"/>
          </p:cNvSpPr>
          <p:nvPr/>
        </p:nvSpPr>
        <p:spPr bwMode="auto">
          <a:xfrm>
            <a:off x="4071938" y="3194050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latin typeface="Bookman Old Style" pitchFamily="18" charset="0"/>
              </a:rPr>
              <a:t>r</a:t>
            </a:r>
          </a:p>
        </p:txBody>
      </p:sp>
      <p:sp>
        <p:nvSpPr>
          <p:cNvPr id="35849" name="CaixaDeTexto 12"/>
          <p:cNvSpPr txBox="1">
            <a:spLocks noChangeArrowheads="1"/>
          </p:cNvSpPr>
          <p:nvPr/>
        </p:nvSpPr>
        <p:spPr bwMode="auto">
          <a:xfrm>
            <a:off x="785813" y="3298825"/>
            <a:ext cx="2428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Segmento de Reta</a:t>
            </a:r>
          </a:p>
        </p:txBody>
      </p:sp>
      <p:cxnSp>
        <p:nvCxnSpPr>
          <p:cNvPr id="14" name="Conector angulado 65"/>
          <p:cNvCxnSpPr>
            <a:stCxn id="35849" idx="0"/>
          </p:cNvCxnSpPr>
          <p:nvPr/>
        </p:nvCxnSpPr>
        <p:spPr>
          <a:xfrm rot="5400000" flipH="1" flipV="1">
            <a:off x="2000250" y="2584450"/>
            <a:ext cx="714375" cy="71437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 14"/>
          <p:cNvSpPr/>
          <p:nvPr/>
        </p:nvSpPr>
        <p:spPr>
          <a:xfrm>
            <a:off x="2078038" y="1500188"/>
            <a:ext cx="2300287" cy="571500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Forma livre 15"/>
          <p:cNvSpPr/>
          <p:nvPr/>
        </p:nvSpPr>
        <p:spPr>
          <a:xfrm rot="17484382" flipV="1">
            <a:off x="3814763" y="2227263"/>
            <a:ext cx="1071562" cy="639762"/>
          </a:xfrm>
          <a:custGeom>
            <a:avLst/>
            <a:gdLst>
              <a:gd name="connsiteX0" fmla="*/ 0 w 2299854"/>
              <a:gd name="connsiteY0" fmla="*/ 639618 h 639618"/>
              <a:gd name="connsiteX1" fmla="*/ 1246909 w 2299854"/>
              <a:gd name="connsiteY1" fmla="*/ 43873 h 639618"/>
              <a:gd name="connsiteX2" fmla="*/ 2299854 w 2299854"/>
              <a:gd name="connsiteY2" fmla="*/ 376382 h 63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4" h="639618">
                <a:moveTo>
                  <a:pt x="0" y="639618"/>
                </a:moveTo>
                <a:cubicBezTo>
                  <a:pt x="431800" y="363682"/>
                  <a:pt x="863600" y="87746"/>
                  <a:pt x="1246909" y="43873"/>
                </a:cubicBezTo>
                <a:cubicBezTo>
                  <a:pt x="1630218" y="0"/>
                  <a:pt x="1965036" y="188191"/>
                  <a:pt x="2299854" y="376382"/>
                </a:cubicBezTo>
              </a:path>
            </a:pathLst>
          </a:custGeom>
          <a:ln w="28575">
            <a:solidFill>
              <a:srgbClr val="00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853" name="CaixaDeTexto 16"/>
          <p:cNvSpPr txBox="1">
            <a:spLocks noChangeArrowheads="1"/>
          </p:cNvSpPr>
          <p:nvPr/>
        </p:nvSpPr>
        <p:spPr bwMode="auto">
          <a:xfrm>
            <a:off x="3500438" y="1714500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Extremidades</a:t>
            </a:r>
          </a:p>
        </p:txBody>
      </p:sp>
      <p:sp>
        <p:nvSpPr>
          <p:cNvPr id="35854" name="CaixaDeTexto 17"/>
          <p:cNvSpPr txBox="1">
            <a:spLocks noChangeArrowheads="1"/>
          </p:cNvSpPr>
          <p:nvPr/>
        </p:nvSpPr>
        <p:spPr bwMode="auto">
          <a:xfrm>
            <a:off x="4929188" y="3298825"/>
            <a:ext cx="1928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FF0000"/>
                </a:solidFill>
                <a:latin typeface="Bookman Old Style" pitchFamily="18" charset="0"/>
              </a:rPr>
              <a:t>Reta Suporte</a:t>
            </a:r>
          </a:p>
        </p:txBody>
      </p:sp>
      <p:cxnSp>
        <p:nvCxnSpPr>
          <p:cNvPr id="19" name="Conector angulado 65"/>
          <p:cNvCxnSpPr>
            <a:stCxn id="35854" idx="2"/>
            <a:endCxn id="35848" idx="2"/>
          </p:cNvCxnSpPr>
          <p:nvPr/>
        </p:nvCxnSpPr>
        <p:spPr>
          <a:xfrm rot="5400000" flipH="1">
            <a:off x="5102226" y="2874962"/>
            <a:ext cx="11112" cy="1573213"/>
          </a:xfrm>
          <a:prstGeom prst="bentConnector3">
            <a:avLst>
              <a:gd name="adj1" fmla="val -18827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65"/>
          <p:cNvCxnSpPr/>
          <p:nvPr/>
        </p:nvCxnSpPr>
        <p:spPr>
          <a:xfrm rot="5400000" flipH="1">
            <a:off x="5247482" y="2577306"/>
            <a:ext cx="12700" cy="1573213"/>
          </a:xfrm>
          <a:prstGeom prst="bentConnector3">
            <a:avLst>
              <a:gd name="adj1" fmla="val -18827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571472" y="3929066"/>
            <a:ext cx="2714644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Segmentos Congruentes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5286375" y="5540375"/>
            <a:ext cx="785813" cy="67468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3286125" y="3929063"/>
            <a:ext cx="528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Possuem a mesma medida.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6357938" y="5357813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m(AB) ≈ m(CD)</a:t>
            </a:r>
          </a:p>
        </p:txBody>
      </p:sp>
      <p:cxnSp>
        <p:nvCxnSpPr>
          <p:cNvPr id="38" name="Conector reto 37"/>
          <p:cNvCxnSpPr/>
          <p:nvPr/>
        </p:nvCxnSpPr>
        <p:spPr>
          <a:xfrm rot="10800000">
            <a:off x="2254250" y="5429250"/>
            <a:ext cx="960438" cy="158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ave esquerda 38"/>
          <p:cNvSpPr/>
          <p:nvPr/>
        </p:nvSpPr>
        <p:spPr>
          <a:xfrm rot="18720000" flipV="1">
            <a:off x="5357019" y="5607844"/>
            <a:ext cx="285750" cy="928688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>
              <a:cs typeface="Arial" charset="0"/>
            </a:endParaRP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 rot="2538356">
            <a:off x="4648200" y="6032500"/>
            <a:ext cx="995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10cm</a:t>
            </a:r>
          </a:p>
        </p:txBody>
      </p:sp>
      <p:sp>
        <p:nvSpPr>
          <p:cNvPr id="41" name="Chave esquerda 40"/>
          <p:cNvSpPr/>
          <p:nvPr/>
        </p:nvSpPr>
        <p:spPr>
          <a:xfrm rot="16200000" flipV="1">
            <a:off x="2536032" y="5250656"/>
            <a:ext cx="285750" cy="928687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>
              <a:cs typeface="Arial" charset="0"/>
            </a:endParaRPr>
          </a:p>
        </p:txBody>
      </p:sp>
      <p:sp>
        <p:nvSpPr>
          <p:cNvPr id="42" name="CaixaDeTexto 41"/>
          <p:cNvSpPr txBox="1">
            <a:spLocks noChangeArrowheads="1"/>
          </p:cNvSpPr>
          <p:nvPr/>
        </p:nvSpPr>
        <p:spPr bwMode="auto">
          <a:xfrm>
            <a:off x="2219325" y="5857875"/>
            <a:ext cx="995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 i="1">
                <a:latin typeface="Bookman Old Style" pitchFamily="18" charset="0"/>
              </a:rPr>
              <a:t>10cm</a:t>
            </a:r>
          </a:p>
        </p:txBody>
      </p:sp>
      <p:sp>
        <p:nvSpPr>
          <p:cNvPr id="43" name="CaixaDeTexto 42"/>
          <p:cNvSpPr txBox="1">
            <a:spLocks noChangeArrowheads="1"/>
          </p:cNvSpPr>
          <p:nvPr/>
        </p:nvSpPr>
        <p:spPr bwMode="auto">
          <a:xfrm>
            <a:off x="2071688" y="492918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000375" y="4929188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5143500" y="5081588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6072188" y="5824538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FF00"/>
                </a:solidFill>
                <a:latin typeface="Bookman Old Style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Seta dobrada 2"/>
          <p:cNvSpPr/>
          <p:nvPr/>
        </p:nvSpPr>
        <p:spPr>
          <a:xfrm rot="16200000" flipH="1">
            <a:off x="1407319" y="5393531"/>
            <a:ext cx="642938" cy="714375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Seta dobrada 3"/>
          <p:cNvSpPr/>
          <p:nvPr/>
        </p:nvSpPr>
        <p:spPr>
          <a:xfrm rot="5400000">
            <a:off x="4036219" y="5393531"/>
            <a:ext cx="642938" cy="714375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 dobrada 4"/>
          <p:cNvSpPr/>
          <p:nvPr/>
        </p:nvSpPr>
        <p:spPr>
          <a:xfrm rot="16200000" flipH="1">
            <a:off x="4979194" y="4393406"/>
            <a:ext cx="642938" cy="714375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 dobrada 5"/>
          <p:cNvSpPr/>
          <p:nvPr/>
        </p:nvSpPr>
        <p:spPr>
          <a:xfrm rot="5400000">
            <a:off x="7608094" y="4393406"/>
            <a:ext cx="642938" cy="714375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dobrada 6"/>
          <p:cNvSpPr/>
          <p:nvPr/>
        </p:nvSpPr>
        <p:spPr>
          <a:xfrm rot="16200000" flipH="1">
            <a:off x="2536031" y="3679032"/>
            <a:ext cx="1857375" cy="928688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 dobrada 7"/>
          <p:cNvSpPr/>
          <p:nvPr/>
        </p:nvSpPr>
        <p:spPr>
          <a:xfrm rot="5400000">
            <a:off x="5929313" y="3286125"/>
            <a:ext cx="928687" cy="785813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29058" y="3071810"/>
            <a:ext cx="235745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Paralelas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887600" y="3056820"/>
            <a:ext cx="235745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Concorrentes</a:t>
            </a:r>
          </a:p>
        </p:txBody>
      </p:sp>
      <p:sp>
        <p:nvSpPr>
          <p:cNvPr id="11" name="Seta dobrada 10"/>
          <p:cNvSpPr/>
          <p:nvPr/>
        </p:nvSpPr>
        <p:spPr>
          <a:xfrm rot="5400000">
            <a:off x="4321969" y="2107407"/>
            <a:ext cx="642937" cy="1143000"/>
          </a:xfrm>
          <a:prstGeom prst="bentArrow">
            <a:avLst/>
          </a:prstGeom>
          <a:solidFill>
            <a:srgbClr val="00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5720" y="1000108"/>
            <a:ext cx="8572560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Posicionamento entre duas retas no plano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28794" y="2143116"/>
            <a:ext cx="2428892" cy="52322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Duas retas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929058" y="3048656"/>
            <a:ext cx="2357454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 err="1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Coplanares</a:t>
            </a:r>
            <a:endParaRPr lang="pt-BR" sz="28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500562" y="5110475"/>
            <a:ext cx="1785950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Distintas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643702" y="5110475"/>
            <a:ext cx="2357454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Coincidentes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42910" y="6110607"/>
            <a:ext cx="1785950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Oblíquas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643174" y="6110607"/>
            <a:ext cx="2928958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4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Perpendiculares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9 0.00694 C 0.07361 -0.00786 0.12812 -0.02266 0.15295 0.00694 C 0.17777 0.03653 0.17309 0.11075 0.16857 0.1852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17 -0.02636 -0.14323 -0.05249 -0.18125 0 C -0.21927 0.05248 -0.22396 0.18335 -0.22847 0.31445 " pathEditMode="relative" ptsTypes="a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4282" y="1007731"/>
            <a:ext cx="2214578" cy="4924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600" b="1" i="1" dirty="0" err="1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Coplanares</a:t>
            </a:r>
            <a:endParaRPr lang="pt-BR" sz="2600" b="1" i="1" dirty="0">
              <a:ln>
                <a:solidFill>
                  <a:schemeClr val="bg1"/>
                </a:solidFill>
              </a:ln>
              <a:latin typeface="Bookman Old Style" pitchFamily="18" charset="0"/>
            </a:endParaRPr>
          </a:p>
        </p:txBody>
      </p:sp>
      <p:sp>
        <p:nvSpPr>
          <p:cNvPr id="5" name="Paralelogramo 4"/>
          <p:cNvSpPr/>
          <p:nvPr/>
        </p:nvSpPr>
        <p:spPr>
          <a:xfrm>
            <a:off x="500063" y="1771650"/>
            <a:ext cx="2786062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>
            <a:off x="428625" y="1714500"/>
            <a:ext cx="2857500" cy="1144588"/>
            <a:chOff x="357158" y="3071810"/>
            <a:chExt cx="2857520" cy="1144596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178564" y="3250404"/>
              <a:ext cx="1143008" cy="7858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5400000" flipH="1" flipV="1">
              <a:off x="2321704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10800000">
              <a:off x="1142977" y="3071810"/>
              <a:ext cx="2071701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ector de seta reta 10"/>
          <p:cNvCxnSpPr/>
          <p:nvPr/>
        </p:nvCxnSpPr>
        <p:spPr>
          <a:xfrm flipV="1">
            <a:off x="642938" y="2371725"/>
            <a:ext cx="1643062" cy="3571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V="1">
            <a:off x="2090738" y="1935163"/>
            <a:ext cx="747712" cy="5000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500430" y="3143248"/>
            <a:ext cx="2643206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6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Concorrentes</a:t>
            </a:r>
          </a:p>
        </p:txBody>
      </p:sp>
      <p:sp>
        <p:nvSpPr>
          <p:cNvPr id="14" name="Paralelogramo 13"/>
          <p:cNvSpPr/>
          <p:nvPr/>
        </p:nvSpPr>
        <p:spPr>
          <a:xfrm>
            <a:off x="571500" y="4049713"/>
            <a:ext cx="2228850" cy="1057275"/>
          </a:xfrm>
          <a:prstGeom prst="parallelogram">
            <a:avLst>
              <a:gd name="adj" fmla="val 57321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" name="Grupo 33"/>
          <p:cNvGrpSpPr>
            <a:grpSpLocks/>
          </p:cNvGrpSpPr>
          <p:nvPr/>
        </p:nvGrpSpPr>
        <p:grpSpPr bwMode="auto">
          <a:xfrm>
            <a:off x="500063" y="3992563"/>
            <a:ext cx="2286000" cy="1144587"/>
            <a:chOff x="357158" y="3071810"/>
            <a:chExt cx="2857520" cy="1144596"/>
          </a:xfrm>
        </p:grpSpPr>
        <p:cxnSp>
          <p:nvCxnSpPr>
            <p:cNvPr id="16" name="Conector reto 15"/>
            <p:cNvCxnSpPr/>
            <p:nvPr/>
          </p:nvCxnSpPr>
          <p:spPr>
            <a:xfrm rot="5400000">
              <a:off x="178563" y="3250405"/>
              <a:ext cx="1143009" cy="7858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57158" y="4214819"/>
              <a:ext cx="214314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 flipH="1" flipV="1">
              <a:off x="2321702" y="3321844"/>
              <a:ext cx="1071571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rot="10800000">
              <a:off x="1142976" y="3071810"/>
              <a:ext cx="2071702" cy="158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de seta reta 19"/>
          <p:cNvCxnSpPr/>
          <p:nvPr/>
        </p:nvCxnSpPr>
        <p:spPr>
          <a:xfrm flipV="1">
            <a:off x="684213" y="4664075"/>
            <a:ext cx="1714500" cy="2714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rot="10800000">
            <a:off x="1500188" y="4421188"/>
            <a:ext cx="642937" cy="5715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o 21"/>
          <p:cNvSpPr/>
          <p:nvPr/>
        </p:nvSpPr>
        <p:spPr>
          <a:xfrm rot="19652000">
            <a:off x="1684338" y="4632325"/>
            <a:ext cx="365125" cy="187325"/>
          </a:xfrm>
          <a:prstGeom prst="arc">
            <a:avLst>
              <a:gd name="adj1" fmla="val 15141764"/>
              <a:gd name="adj2" fmla="val 2086155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Paralelogramo 22"/>
          <p:cNvSpPr/>
          <p:nvPr/>
        </p:nvSpPr>
        <p:spPr>
          <a:xfrm>
            <a:off x="5414963" y="4049713"/>
            <a:ext cx="2228850" cy="1057275"/>
          </a:xfrm>
          <a:prstGeom prst="parallelogram">
            <a:avLst>
              <a:gd name="adj" fmla="val 57321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6" name="Grupo 33"/>
          <p:cNvGrpSpPr>
            <a:grpSpLocks/>
          </p:cNvGrpSpPr>
          <p:nvPr/>
        </p:nvGrpSpPr>
        <p:grpSpPr bwMode="auto">
          <a:xfrm>
            <a:off x="5343525" y="3992563"/>
            <a:ext cx="2286000" cy="1144587"/>
            <a:chOff x="357158" y="3071810"/>
            <a:chExt cx="2857520" cy="1144596"/>
          </a:xfrm>
        </p:grpSpPr>
        <p:cxnSp>
          <p:nvCxnSpPr>
            <p:cNvPr id="25" name="Conector reto 24"/>
            <p:cNvCxnSpPr/>
            <p:nvPr/>
          </p:nvCxnSpPr>
          <p:spPr>
            <a:xfrm rot="5400000">
              <a:off x="178563" y="3250405"/>
              <a:ext cx="1143009" cy="7858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57158" y="4214819"/>
              <a:ext cx="2143140" cy="15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5400000" flipH="1" flipV="1">
              <a:off x="2321702" y="3321844"/>
              <a:ext cx="1071571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rot="10800000">
              <a:off x="1142976" y="3071810"/>
              <a:ext cx="2071702" cy="158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 flipV="1">
            <a:off x="5715000" y="4435475"/>
            <a:ext cx="1714500" cy="2714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16200000" flipV="1">
            <a:off x="6115050" y="4306888"/>
            <a:ext cx="942975" cy="4572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 rot="20280000" flipV="1">
            <a:off x="6578600" y="4411663"/>
            <a:ext cx="144463" cy="14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1472" y="5350203"/>
            <a:ext cx="1785950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0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Oblíquas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786446" y="5421641"/>
            <a:ext cx="264320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0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Perpendiculares</a:t>
            </a:r>
          </a:p>
        </p:txBody>
      </p:sp>
      <p:sp>
        <p:nvSpPr>
          <p:cNvPr id="53" name="CaixaDeTexto 52"/>
          <p:cNvSpPr txBox="1">
            <a:spLocks noChangeArrowheads="1"/>
          </p:cNvSpPr>
          <p:nvPr/>
        </p:nvSpPr>
        <p:spPr bwMode="auto">
          <a:xfrm>
            <a:off x="2786063" y="107156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</a:t>
            </a:r>
            <a:r>
              <a:rPr lang="pt-BR" b="1" i="1">
                <a:latin typeface="Bookman Old Style" pitchFamily="18" charset="0"/>
              </a:rPr>
              <a:t>Estão num mesmo plano.</a:t>
            </a:r>
          </a:p>
        </p:txBody>
      </p:sp>
      <p:sp>
        <p:nvSpPr>
          <p:cNvPr id="54" name="CaixaDeTexto 53"/>
          <p:cNvSpPr txBox="1">
            <a:spLocks noChangeArrowheads="1"/>
          </p:cNvSpPr>
          <p:nvPr/>
        </p:nvSpPr>
        <p:spPr bwMode="auto">
          <a:xfrm>
            <a:off x="642938" y="5929313"/>
            <a:ext cx="4000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</a:t>
            </a:r>
            <a:r>
              <a:rPr lang="pt-BR" b="1" i="1">
                <a:latin typeface="Bookman Old Style" pitchFamily="18" charset="0"/>
              </a:rPr>
              <a:t>Não formam ângulos retos entre si.</a:t>
            </a:r>
          </a:p>
        </p:txBody>
      </p:sp>
      <p:sp>
        <p:nvSpPr>
          <p:cNvPr id="55" name="CaixaDeTexto 54"/>
          <p:cNvSpPr txBox="1">
            <a:spLocks noChangeArrowheads="1"/>
          </p:cNvSpPr>
          <p:nvPr/>
        </p:nvSpPr>
        <p:spPr bwMode="auto">
          <a:xfrm>
            <a:off x="5429250" y="5997575"/>
            <a:ext cx="3643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F</a:t>
            </a:r>
            <a:r>
              <a:rPr lang="pt-BR" b="1" i="1">
                <a:latin typeface="Bookman Old Style" pitchFamily="18" charset="0"/>
              </a:rPr>
              <a:t>ormam ângulos retos entre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3" grpId="0" animBg="1"/>
      <p:bldP spid="31" grpId="0" animBg="1"/>
      <p:bldP spid="53" grpId="0"/>
      <p:bldP spid="54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4282" y="1007731"/>
            <a:ext cx="2214578" cy="4924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6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Coplanares</a:t>
            </a:r>
          </a:p>
        </p:txBody>
      </p:sp>
      <p:sp>
        <p:nvSpPr>
          <p:cNvPr id="5" name="Paralelogramo 4"/>
          <p:cNvSpPr/>
          <p:nvPr/>
        </p:nvSpPr>
        <p:spPr>
          <a:xfrm>
            <a:off x="500063" y="1771650"/>
            <a:ext cx="2786062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8917" name="Grupo 33"/>
          <p:cNvGrpSpPr>
            <a:grpSpLocks/>
          </p:cNvGrpSpPr>
          <p:nvPr/>
        </p:nvGrpSpPr>
        <p:grpSpPr bwMode="auto">
          <a:xfrm>
            <a:off x="428625" y="1714500"/>
            <a:ext cx="2857500" cy="1144588"/>
            <a:chOff x="357158" y="3071810"/>
            <a:chExt cx="2857520" cy="1144596"/>
          </a:xfrm>
        </p:grpSpPr>
        <p:cxnSp>
          <p:nvCxnSpPr>
            <p:cNvPr id="7" name="Conector reto 6"/>
            <p:cNvCxnSpPr/>
            <p:nvPr/>
          </p:nvCxnSpPr>
          <p:spPr>
            <a:xfrm rot="5400000">
              <a:off x="178564" y="3250404"/>
              <a:ext cx="1143008" cy="7858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5400000" flipH="1" flipV="1">
              <a:off x="2321704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10800000">
              <a:off x="1142977" y="3071810"/>
              <a:ext cx="2071701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ector de seta reta 10"/>
          <p:cNvCxnSpPr/>
          <p:nvPr/>
        </p:nvCxnSpPr>
        <p:spPr>
          <a:xfrm flipV="1">
            <a:off x="642938" y="2371725"/>
            <a:ext cx="1643062" cy="3571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V="1">
            <a:off x="2090738" y="1935163"/>
            <a:ext cx="747712" cy="5000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CaixaDeTexto 52"/>
          <p:cNvSpPr txBox="1">
            <a:spLocks noChangeArrowheads="1"/>
          </p:cNvSpPr>
          <p:nvPr/>
        </p:nvSpPr>
        <p:spPr bwMode="auto">
          <a:xfrm>
            <a:off x="2786063" y="107156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</a:t>
            </a:r>
            <a:r>
              <a:rPr lang="pt-BR" b="1" i="1">
                <a:latin typeface="Bookman Old Style" pitchFamily="18" charset="0"/>
              </a:rPr>
              <a:t>Estão num mesmo plano.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357554" y="3286124"/>
            <a:ext cx="2643206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6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Paralelas</a:t>
            </a:r>
          </a:p>
        </p:txBody>
      </p:sp>
      <p:sp>
        <p:nvSpPr>
          <p:cNvPr id="37" name="Paralelogramo 36"/>
          <p:cNvSpPr/>
          <p:nvPr/>
        </p:nvSpPr>
        <p:spPr>
          <a:xfrm>
            <a:off x="500063" y="4343400"/>
            <a:ext cx="2228850" cy="1057275"/>
          </a:xfrm>
          <a:prstGeom prst="parallelogram">
            <a:avLst>
              <a:gd name="adj" fmla="val 57321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" name="Grupo 33"/>
          <p:cNvGrpSpPr>
            <a:grpSpLocks/>
          </p:cNvGrpSpPr>
          <p:nvPr/>
        </p:nvGrpSpPr>
        <p:grpSpPr bwMode="auto">
          <a:xfrm>
            <a:off x="428625" y="4286250"/>
            <a:ext cx="2286000" cy="1144588"/>
            <a:chOff x="357158" y="3071810"/>
            <a:chExt cx="2857520" cy="1144596"/>
          </a:xfrm>
        </p:grpSpPr>
        <p:cxnSp>
          <p:nvCxnSpPr>
            <p:cNvPr id="39" name="Conector reto 38"/>
            <p:cNvCxnSpPr/>
            <p:nvPr/>
          </p:nvCxnSpPr>
          <p:spPr>
            <a:xfrm rot="5400000">
              <a:off x="178563" y="3250405"/>
              <a:ext cx="1143008" cy="7858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5400000" flipH="1" flipV="1">
              <a:off x="2321703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0800000">
              <a:off x="1142976" y="3071810"/>
              <a:ext cx="2071702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de seta reta 42"/>
          <p:cNvCxnSpPr/>
          <p:nvPr/>
        </p:nvCxnSpPr>
        <p:spPr>
          <a:xfrm flipV="1">
            <a:off x="612775" y="4957763"/>
            <a:ext cx="1714500" cy="2714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aralelogramo 43"/>
          <p:cNvSpPr/>
          <p:nvPr/>
        </p:nvSpPr>
        <p:spPr>
          <a:xfrm>
            <a:off x="6057900" y="4343400"/>
            <a:ext cx="2228850" cy="1057275"/>
          </a:xfrm>
          <a:prstGeom prst="parallelogram">
            <a:avLst>
              <a:gd name="adj" fmla="val 57321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6" name="Grupo 33"/>
          <p:cNvGrpSpPr>
            <a:grpSpLocks/>
          </p:cNvGrpSpPr>
          <p:nvPr/>
        </p:nvGrpSpPr>
        <p:grpSpPr bwMode="auto">
          <a:xfrm>
            <a:off x="5986463" y="4286250"/>
            <a:ext cx="2286000" cy="1144588"/>
            <a:chOff x="357158" y="3071810"/>
            <a:chExt cx="2857520" cy="1144596"/>
          </a:xfrm>
        </p:grpSpPr>
        <p:cxnSp>
          <p:nvCxnSpPr>
            <p:cNvPr id="46" name="Conector reto 45"/>
            <p:cNvCxnSpPr/>
            <p:nvPr/>
          </p:nvCxnSpPr>
          <p:spPr>
            <a:xfrm rot="5400000">
              <a:off x="178563" y="3250405"/>
              <a:ext cx="1143008" cy="7858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5400000" flipH="1" flipV="1">
              <a:off x="2321703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0800000">
              <a:off x="1142976" y="3071810"/>
              <a:ext cx="2071702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ector de seta reta 49"/>
          <p:cNvCxnSpPr/>
          <p:nvPr/>
        </p:nvCxnSpPr>
        <p:spPr>
          <a:xfrm flipV="1">
            <a:off x="6357938" y="4729163"/>
            <a:ext cx="1714500" cy="2714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00034" y="5643578"/>
            <a:ext cx="1785950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0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Distintas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6429388" y="5615060"/>
            <a:ext cx="1928826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0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Coincidentes</a:t>
            </a:r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765175" y="4629150"/>
            <a:ext cx="1714500" cy="2714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6551613" y="4787900"/>
            <a:ext cx="1204912" cy="18097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>
            <a:spLocks noChangeArrowheads="1"/>
          </p:cNvSpPr>
          <p:nvPr/>
        </p:nvSpPr>
        <p:spPr bwMode="auto">
          <a:xfrm>
            <a:off x="642938" y="6072188"/>
            <a:ext cx="4000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</a:t>
            </a:r>
            <a:r>
              <a:rPr lang="pt-BR" b="1" i="1">
                <a:latin typeface="Bookman Old Style" pitchFamily="18" charset="0"/>
              </a:rPr>
              <a:t>Não possui pontos em comum.</a:t>
            </a:r>
          </a:p>
        </p:txBody>
      </p:sp>
      <p:sp>
        <p:nvSpPr>
          <p:cNvPr id="59" name="CaixaDeTexto 58"/>
          <p:cNvSpPr txBox="1">
            <a:spLocks noChangeArrowheads="1"/>
          </p:cNvSpPr>
          <p:nvPr/>
        </p:nvSpPr>
        <p:spPr bwMode="auto">
          <a:xfrm>
            <a:off x="5429250" y="6140450"/>
            <a:ext cx="3643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 Possui infinitos pontos em comum.</a:t>
            </a:r>
            <a:endParaRPr lang="pt-BR" b="1" i="1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7158" y="1191268"/>
            <a:ext cx="371477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Vamos exercitar!</a:t>
            </a:r>
          </a:p>
        </p:txBody>
      </p:sp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500063" y="2000250"/>
            <a:ext cx="7929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1º Na cadeira representada na figura abaixo, o encosto é perpendicular ao assento e este é paralelo ao chão. Sendo assim: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500063" y="2792413"/>
            <a:ext cx="650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a) Quais segmentos são paralelos ao segmento       ?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000750" y="2773363"/>
          <a:ext cx="411163" cy="465137"/>
        </p:xfrm>
        <a:graphic>
          <a:graphicData uri="http://schemas.openxmlformats.org/presentationml/2006/ole">
            <p:oleObj spid="_x0000_s39942" name="Equação" r:id="rId4" imgW="190335" imgH="215713" progId="Equation.3">
              <p:embed/>
            </p:oleObj>
          </a:graphicData>
        </a:graphic>
      </p:graphicFrame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500063" y="3948113"/>
            <a:ext cx="65008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b) Quais segmentos são perpendiculares ao segmento                        	?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46138" y="4214813"/>
          <a:ext cx="576262" cy="465137"/>
        </p:xfrm>
        <a:graphic>
          <a:graphicData uri="http://schemas.openxmlformats.org/presentationml/2006/ole">
            <p:oleObj spid="_x0000_s39944" name="Equação" r:id="rId5" imgW="266353" imgH="215619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481263" y="3330575"/>
          <a:ext cx="1809750" cy="519113"/>
        </p:xfrm>
        <a:graphic>
          <a:graphicData uri="http://schemas.openxmlformats.org/presentationml/2006/ole">
            <p:oleObj spid="_x0000_s39945" name="Equação" r:id="rId6" imgW="838200" imgH="24130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647950" y="5053013"/>
          <a:ext cx="1781175" cy="519112"/>
        </p:xfrm>
        <a:graphic>
          <a:graphicData uri="http://schemas.openxmlformats.org/presentationml/2006/ole">
            <p:oleObj spid="_x0000_s39946" name="Equação" r:id="rId7" imgW="825500" imgH="241300" progId="Equation.3">
              <p:embed/>
            </p:oleObj>
          </a:graphicData>
        </a:graphic>
      </p:graphicFrame>
      <p:pic>
        <p:nvPicPr>
          <p:cNvPr id="39947" name="Picture 11" descr="File:A wooden chai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950" y="2794000"/>
            <a:ext cx="1800225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8" name="CaixaDeTexto 12"/>
          <p:cNvSpPr txBox="1">
            <a:spLocks noChangeArrowheads="1"/>
          </p:cNvSpPr>
          <p:nvPr/>
        </p:nvSpPr>
        <p:spPr bwMode="auto">
          <a:xfrm>
            <a:off x="7092950" y="6021388"/>
            <a:ext cx="1865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</a:t>
            </a:r>
            <a:r>
              <a:rPr lang="en-US" sz="1000"/>
              <a:t>Thamizhpparithi Maari / Creative Commons Attribution-Share Alike 3.0 Unported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71438" y="928688"/>
            <a:ext cx="5786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O esquema a seguir representa o bairro de uma cidade, observe-o e responda às questões.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572000" y="1785938"/>
            <a:ext cx="4357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a) Escreva o nome de duas ruas paralelas à Rua México.</a:t>
            </a: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4572000" y="3006725"/>
            <a:ext cx="4357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b) Escreva o nome de duas ruas perpendiculares à Rua França.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4572000" y="4071938"/>
            <a:ext cx="43576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c) O nome de uma rua que é paralela à Rua Brasil e perpendicular à Rua Itália.</a:t>
            </a: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4572000" y="5435600"/>
            <a:ext cx="4357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/>
            <a:r>
              <a:rPr lang="pt-BR" sz="2000">
                <a:solidFill>
                  <a:srgbClr val="FF0000"/>
                </a:solidFill>
              </a:rPr>
              <a:t>d) O nome de uma rua concorrente à Rua Brasil.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714875" y="250031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Rua Espanha e Rua Marrocos</a:t>
            </a:r>
            <a:endParaRPr lang="pt-BR" b="1" i="1">
              <a:latin typeface="Bookman Old Style" pitchFamily="18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714875" y="3702050"/>
            <a:ext cx="400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Rua México e Rua Marrocos</a:t>
            </a:r>
            <a:endParaRPr lang="pt-BR" b="1" i="1">
              <a:latin typeface="Bookman Old Style" pitchFamily="18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714875" y="5072063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Rua Argentina</a:t>
            </a:r>
            <a:endParaRPr lang="pt-BR" b="1" i="1">
              <a:latin typeface="Bookman Old Style" pitchFamily="18" charset="0"/>
            </a:endParaRP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714875" y="6143625"/>
            <a:ext cx="400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  <a:sym typeface="Wingdings" pitchFamily="2" charset="2"/>
              </a:rPr>
              <a:t>Rua Alemanha</a:t>
            </a:r>
            <a:endParaRPr lang="pt-BR" b="1" i="1">
              <a:latin typeface="Bookman Old Style" pitchFamily="18" charset="0"/>
            </a:endParaRPr>
          </a:p>
        </p:txBody>
      </p:sp>
      <p:grpSp>
        <p:nvGrpSpPr>
          <p:cNvPr id="40972" name="Grupo 13"/>
          <p:cNvGrpSpPr>
            <a:grpSpLocks/>
          </p:cNvGrpSpPr>
          <p:nvPr/>
        </p:nvGrpSpPr>
        <p:grpSpPr bwMode="auto">
          <a:xfrm>
            <a:off x="-201613" y="1392238"/>
            <a:ext cx="4918076" cy="5756275"/>
            <a:chOff x="-258057" y="1392333"/>
            <a:chExt cx="4917695" cy="5756795"/>
          </a:xfrm>
        </p:grpSpPr>
        <p:sp>
          <p:nvSpPr>
            <p:cNvPr id="15" name="Retângulo 14"/>
            <p:cNvSpPr/>
            <p:nvPr/>
          </p:nvSpPr>
          <p:spPr>
            <a:xfrm>
              <a:off x="686" y="1628891"/>
              <a:ext cx="4355763" cy="5229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 rot="2417033">
              <a:off x="745166" y="4246916"/>
              <a:ext cx="957188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7" name="Forma livre 16"/>
            <p:cNvSpPr/>
            <p:nvPr/>
          </p:nvSpPr>
          <p:spPr>
            <a:xfrm rot="2417033">
              <a:off x="-129479" y="3518187"/>
              <a:ext cx="980999" cy="573140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24193 w 980933"/>
                <a:gd name="connsiteY0" fmla="*/ 0 h 573231"/>
                <a:gd name="connsiteX1" fmla="*/ 980933 w 980933"/>
                <a:gd name="connsiteY1" fmla="*/ 0 h 573231"/>
                <a:gd name="connsiteX2" fmla="*/ 980933 w 980933"/>
                <a:gd name="connsiteY2" fmla="*/ 573231 h 573231"/>
                <a:gd name="connsiteX3" fmla="*/ 24193 w 980933"/>
                <a:gd name="connsiteY3" fmla="*/ 573231 h 573231"/>
                <a:gd name="connsiteX4" fmla="*/ 0 w 980933"/>
                <a:gd name="connsiteY4" fmla="*/ 265481 h 573231"/>
                <a:gd name="connsiteX5" fmla="*/ 24193 w 980933"/>
                <a:gd name="connsiteY5" fmla="*/ 0 h 573231"/>
                <a:gd name="connsiteX0" fmla="*/ 24193 w 980933"/>
                <a:gd name="connsiteY0" fmla="*/ 0 h 573231"/>
                <a:gd name="connsiteX1" fmla="*/ 980933 w 980933"/>
                <a:gd name="connsiteY1" fmla="*/ 0 h 573231"/>
                <a:gd name="connsiteX2" fmla="*/ 980933 w 980933"/>
                <a:gd name="connsiteY2" fmla="*/ 573231 h 573231"/>
                <a:gd name="connsiteX3" fmla="*/ 278800 w 980933"/>
                <a:gd name="connsiteY3" fmla="*/ 572319 h 573231"/>
                <a:gd name="connsiteX4" fmla="*/ 24193 w 980933"/>
                <a:gd name="connsiteY4" fmla="*/ 573231 h 573231"/>
                <a:gd name="connsiteX5" fmla="*/ 0 w 980933"/>
                <a:gd name="connsiteY5" fmla="*/ 265481 h 573231"/>
                <a:gd name="connsiteX6" fmla="*/ 24193 w 980933"/>
                <a:gd name="connsiteY6" fmla="*/ 0 h 573231"/>
                <a:gd name="connsiteX0" fmla="*/ 24193 w 980933"/>
                <a:gd name="connsiteY0" fmla="*/ 0 h 573231"/>
                <a:gd name="connsiteX1" fmla="*/ 980933 w 980933"/>
                <a:gd name="connsiteY1" fmla="*/ 0 h 573231"/>
                <a:gd name="connsiteX2" fmla="*/ 980933 w 980933"/>
                <a:gd name="connsiteY2" fmla="*/ 573231 h 573231"/>
                <a:gd name="connsiteX3" fmla="*/ 278800 w 980933"/>
                <a:gd name="connsiteY3" fmla="*/ 572319 h 573231"/>
                <a:gd name="connsiteX4" fmla="*/ 0 w 980933"/>
                <a:gd name="connsiteY4" fmla="*/ 265481 h 573231"/>
                <a:gd name="connsiteX5" fmla="*/ 24193 w 980933"/>
                <a:gd name="connsiteY5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0933" h="573231">
                  <a:moveTo>
                    <a:pt x="24193" y="0"/>
                  </a:moveTo>
                  <a:lnTo>
                    <a:pt x="980933" y="0"/>
                  </a:lnTo>
                  <a:lnTo>
                    <a:pt x="980933" y="573231"/>
                  </a:lnTo>
                  <a:lnTo>
                    <a:pt x="278800" y="572319"/>
                  </a:lnTo>
                  <a:lnTo>
                    <a:pt x="0" y="265481"/>
                  </a:lnTo>
                  <a:lnTo>
                    <a:pt x="24193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 rot="2417033">
              <a:off x="1605525" y="4935953"/>
              <a:ext cx="957188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 rot="2417033">
              <a:off x="2426198" y="5658330"/>
              <a:ext cx="955601" cy="5731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0" name="Forma livre 19"/>
            <p:cNvSpPr/>
            <p:nvPr/>
          </p:nvSpPr>
          <p:spPr>
            <a:xfrm rot="2417033">
              <a:off x="3284970" y="6352131"/>
              <a:ext cx="966712" cy="573139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486306 w 956740"/>
                <a:gd name="connsiteY3" fmla="*/ 572085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65871"/>
                <a:gd name="connsiteY0" fmla="*/ 0 h 573231"/>
                <a:gd name="connsiteX1" fmla="*/ 956740 w 965871"/>
                <a:gd name="connsiteY1" fmla="*/ 0 h 573231"/>
                <a:gd name="connsiteX2" fmla="*/ 965871 w 965871"/>
                <a:gd name="connsiteY2" fmla="*/ 165616 h 573231"/>
                <a:gd name="connsiteX3" fmla="*/ 956740 w 965871"/>
                <a:gd name="connsiteY3" fmla="*/ 573231 h 573231"/>
                <a:gd name="connsiteX4" fmla="*/ 486306 w 965871"/>
                <a:gd name="connsiteY4" fmla="*/ 572085 h 573231"/>
                <a:gd name="connsiteX5" fmla="*/ 0 w 965871"/>
                <a:gd name="connsiteY5" fmla="*/ 573231 h 573231"/>
                <a:gd name="connsiteX6" fmla="*/ 0 w 965871"/>
                <a:gd name="connsiteY6" fmla="*/ 0 h 573231"/>
                <a:gd name="connsiteX0" fmla="*/ 0 w 965871"/>
                <a:gd name="connsiteY0" fmla="*/ 0 h 573231"/>
                <a:gd name="connsiteX1" fmla="*/ 956740 w 965871"/>
                <a:gd name="connsiteY1" fmla="*/ 0 h 573231"/>
                <a:gd name="connsiteX2" fmla="*/ 965871 w 965871"/>
                <a:gd name="connsiteY2" fmla="*/ 165616 h 573231"/>
                <a:gd name="connsiteX3" fmla="*/ 486306 w 965871"/>
                <a:gd name="connsiteY3" fmla="*/ 572085 h 573231"/>
                <a:gd name="connsiteX4" fmla="*/ 0 w 965871"/>
                <a:gd name="connsiteY4" fmla="*/ 573231 h 573231"/>
                <a:gd name="connsiteX5" fmla="*/ 0 w 965871"/>
                <a:gd name="connsiteY5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5871" h="573231">
                  <a:moveTo>
                    <a:pt x="0" y="0"/>
                  </a:moveTo>
                  <a:lnTo>
                    <a:pt x="956740" y="0"/>
                  </a:lnTo>
                  <a:lnTo>
                    <a:pt x="965871" y="165616"/>
                  </a:lnTo>
                  <a:lnTo>
                    <a:pt x="486306" y="572085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 rot="2417033">
              <a:off x="292763" y="4802591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 rot="2417033">
              <a:off x="1153122" y="5491628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3" name="Forma livre 22"/>
            <p:cNvSpPr/>
            <p:nvPr/>
          </p:nvSpPr>
          <p:spPr>
            <a:xfrm rot="2417033">
              <a:off x="1970621" y="6214006"/>
              <a:ext cx="957188" cy="581077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80772"/>
                <a:gd name="connsiteX1" fmla="*/ 956740 w 956740"/>
                <a:gd name="connsiteY1" fmla="*/ 0 h 580772"/>
                <a:gd name="connsiteX2" fmla="*/ 956740 w 956740"/>
                <a:gd name="connsiteY2" fmla="*/ 573231 h 580772"/>
                <a:gd name="connsiteX3" fmla="*/ 660659 w 956740"/>
                <a:gd name="connsiteY3" fmla="*/ 580772 h 580772"/>
                <a:gd name="connsiteX4" fmla="*/ 0 w 956740"/>
                <a:gd name="connsiteY4" fmla="*/ 573231 h 580772"/>
                <a:gd name="connsiteX5" fmla="*/ 0 w 956740"/>
                <a:gd name="connsiteY5" fmla="*/ 0 h 580772"/>
                <a:gd name="connsiteX0" fmla="*/ 0 w 956740"/>
                <a:gd name="connsiteY0" fmla="*/ 0 h 580772"/>
                <a:gd name="connsiteX1" fmla="*/ 956740 w 956740"/>
                <a:gd name="connsiteY1" fmla="*/ 0 h 580772"/>
                <a:gd name="connsiteX2" fmla="*/ 945700 w 956740"/>
                <a:gd name="connsiteY2" fmla="*/ 320447 h 580772"/>
                <a:gd name="connsiteX3" fmla="*/ 956740 w 956740"/>
                <a:gd name="connsiteY3" fmla="*/ 573231 h 580772"/>
                <a:gd name="connsiteX4" fmla="*/ 660659 w 956740"/>
                <a:gd name="connsiteY4" fmla="*/ 580772 h 580772"/>
                <a:gd name="connsiteX5" fmla="*/ 0 w 956740"/>
                <a:gd name="connsiteY5" fmla="*/ 573231 h 580772"/>
                <a:gd name="connsiteX6" fmla="*/ 0 w 956740"/>
                <a:gd name="connsiteY6" fmla="*/ 0 h 580772"/>
                <a:gd name="connsiteX0" fmla="*/ 0 w 956740"/>
                <a:gd name="connsiteY0" fmla="*/ 0 h 580772"/>
                <a:gd name="connsiteX1" fmla="*/ 956740 w 956740"/>
                <a:gd name="connsiteY1" fmla="*/ 0 h 580772"/>
                <a:gd name="connsiteX2" fmla="*/ 945700 w 956740"/>
                <a:gd name="connsiteY2" fmla="*/ 320447 h 580772"/>
                <a:gd name="connsiteX3" fmla="*/ 660659 w 956740"/>
                <a:gd name="connsiteY3" fmla="*/ 580772 h 580772"/>
                <a:gd name="connsiteX4" fmla="*/ 0 w 956740"/>
                <a:gd name="connsiteY4" fmla="*/ 573231 h 580772"/>
                <a:gd name="connsiteX5" fmla="*/ 0 w 956740"/>
                <a:gd name="connsiteY5" fmla="*/ 0 h 58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740" h="580772">
                  <a:moveTo>
                    <a:pt x="0" y="0"/>
                  </a:moveTo>
                  <a:lnTo>
                    <a:pt x="956740" y="0"/>
                  </a:lnTo>
                  <a:lnTo>
                    <a:pt x="945700" y="320447"/>
                  </a:lnTo>
                  <a:lnTo>
                    <a:pt x="660659" y="580772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 rot="2417033">
              <a:off x="-258057" y="4181822"/>
              <a:ext cx="658762" cy="573140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297326 w 956740"/>
                <a:gd name="connsiteY1" fmla="*/ 8730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828"/>
                <a:gd name="connsiteX1" fmla="*/ 297326 w 956740"/>
                <a:gd name="connsiteY1" fmla="*/ 8730 h 573828"/>
                <a:gd name="connsiteX2" fmla="*/ 956740 w 956740"/>
                <a:gd name="connsiteY2" fmla="*/ 0 h 573828"/>
                <a:gd name="connsiteX3" fmla="*/ 956740 w 956740"/>
                <a:gd name="connsiteY3" fmla="*/ 573231 h 573828"/>
                <a:gd name="connsiteX4" fmla="*/ 757562 w 956740"/>
                <a:gd name="connsiteY4" fmla="*/ 573828 h 573828"/>
                <a:gd name="connsiteX5" fmla="*/ 0 w 956740"/>
                <a:gd name="connsiteY5" fmla="*/ 573231 h 573828"/>
                <a:gd name="connsiteX6" fmla="*/ 0 w 956740"/>
                <a:gd name="connsiteY6" fmla="*/ 0 h 573828"/>
                <a:gd name="connsiteX0" fmla="*/ 0 w 956740"/>
                <a:gd name="connsiteY0" fmla="*/ 0 h 573828"/>
                <a:gd name="connsiteX1" fmla="*/ 297326 w 956740"/>
                <a:gd name="connsiteY1" fmla="*/ 8730 h 573828"/>
                <a:gd name="connsiteX2" fmla="*/ 956740 w 956740"/>
                <a:gd name="connsiteY2" fmla="*/ 0 h 573828"/>
                <a:gd name="connsiteX3" fmla="*/ 956740 w 956740"/>
                <a:gd name="connsiteY3" fmla="*/ 573231 h 573828"/>
                <a:gd name="connsiteX4" fmla="*/ 757562 w 956740"/>
                <a:gd name="connsiteY4" fmla="*/ 573828 h 573828"/>
                <a:gd name="connsiteX5" fmla="*/ 0 w 956740"/>
                <a:gd name="connsiteY5" fmla="*/ 0 h 573828"/>
                <a:gd name="connsiteX0" fmla="*/ 460236 w 659414"/>
                <a:gd name="connsiteY0" fmla="*/ 573828 h 573828"/>
                <a:gd name="connsiteX1" fmla="*/ 0 w 659414"/>
                <a:gd name="connsiteY1" fmla="*/ 8730 h 573828"/>
                <a:gd name="connsiteX2" fmla="*/ 659414 w 659414"/>
                <a:gd name="connsiteY2" fmla="*/ 0 h 573828"/>
                <a:gd name="connsiteX3" fmla="*/ 659414 w 659414"/>
                <a:gd name="connsiteY3" fmla="*/ 573231 h 573828"/>
                <a:gd name="connsiteX4" fmla="*/ 460236 w 659414"/>
                <a:gd name="connsiteY4" fmla="*/ 573828 h 57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414" h="573828">
                  <a:moveTo>
                    <a:pt x="460236" y="573828"/>
                  </a:moveTo>
                  <a:lnTo>
                    <a:pt x="0" y="8730"/>
                  </a:lnTo>
                  <a:lnTo>
                    <a:pt x="659414" y="0"/>
                  </a:lnTo>
                  <a:lnTo>
                    <a:pt x="659414" y="573231"/>
                  </a:lnTo>
                  <a:lnTo>
                    <a:pt x="460236" y="573828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 rot="2417033">
              <a:off x="635637" y="6117160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6" name="Forma livre 25"/>
            <p:cNvSpPr/>
            <p:nvPr/>
          </p:nvSpPr>
          <p:spPr>
            <a:xfrm rot="2417033">
              <a:off x="-232659" y="5337626"/>
              <a:ext cx="955602" cy="601717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8457 w 956740"/>
                <a:gd name="connsiteY4" fmla="*/ 125463 h 573231"/>
                <a:gd name="connsiteX5" fmla="*/ 0 w 956740"/>
                <a:gd name="connsiteY5" fmla="*/ 0 h 573231"/>
                <a:gd name="connsiteX0" fmla="*/ 0 w 956740"/>
                <a:gd name="connsiteY0" fmla="*/ 0 h 601706"/>
                <a:gd name="connsiteX1" fmla="*/ 956740 w 956740"/>
                <a:gd name="connsiteY1" fmla="*/ 0 h 601706"/>
                <a:gd name="connsiteX2" fmla="*/ 956740 w 956740"/>
                <a:gd name="connsiteY2" fmla="*/ 573231 h 601706"/>
                <a:gd name="connsiteX3" fmla="*/ 374652 w 956740"/>
                <a:gd name="connsiteY3" fmla="*/ 601706 h 601706"/>
                <a:gd name="connsiteX4" fmla="*/ 0 w 956740"/>
                <a:gd name="connsiteY4" fmla="*/ 573231 h 601706"/>
                <a:gd name="connsiteX5" fmla="*/ 8457 w 956740"/>
                <a:gd name="connsiteY5" fmla="*/ 125463 h 601706"/>
                <a:gd name="connsiteX6" fmla="*/ 0 w 956740"/>
                <a:gd name="connsiteY6" fmla="*/ 0 h 601706"/>
                <a:gd name="connsiteX0" fmla="*/ 0 w 956740"/>
                <a:gd name="connsiteY0" fmla="*/ 0 h 601706"/>
                <a:gd name="connsiteX1" fmla="*/ 956740 w 956740"/>
                <a:gd name="connsiteY1" fmla="*/ 0 h 601706"/>
                <a:gd name="connsiteX2" fmla="*/ 956740 w 956740"/>
                <a:gd name="connsiteY2" fmla="*/ 573231 h 601706"/>
                <a:gd name="connsiteX3" fmla="*/ 374652 w 956740"/>
                <a:gd name="connsiteY3" fmla="*/ 601706 h 601706"/>
                <a:gd name="connsiteX4" fmla="*/ 8457 w 956740"/>
                <a:gd name="connsiteY4" fmla="*/ 125463 h 601706"/>
                <a:gd name="connsiteX5" fmla="*/ 0 w 956740"/>
                <a:gd name="connsiteY5" fmla="*/ 0 h 60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740" h="601706">
                  <a:moveTo>
                    <a:pt x="0" y="0"/>
                  </a:moveTo>
                  <a:lnTo>
                    <a:pt x="956740" y="0"/>
                  </a:lnTo>
                  <a:lnTo>
                    <a:pt x="956740" y="573231"/>
                  </a:lnTo>
                  <a:lnTo>
                    <a:pt x="374652" y="601706"/>
                  </a:lnTo>
                  <a:lnTo>
                    <a:pt x="8457" y="125463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 rot="2417033">
              <a:off x="195934" y="6575988"/>
              <a:ext cx="642887" cy="573140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2417033">
              <a:off x="1207092" y="3684890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 rot="2417033">
              <a:off x="353084" y="2964100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 rot="2417033">
              <a:off x="2067451" y="4373927"/>
              <a:ext cx="957189" cy="5731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 rot="2417033">
              <a:off x="2888125" y="5096305"/>
              <a:ext cx="957188" cy="57314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2" name="Forma livre 31"/>
            <p:cNvSpPr/>
            <p:nvPr/>
          </p:nvSpPr>
          <p:spPr>
            <a:xfrm rot="2417033">
              <a:off x="3743721" y="5769465"/>
              <a:ext cx="915917" cy="603304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391055 w 956740"/>
                <a:gd name="connsiteY1" fmla="*/ 3850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87424"/>
                <a:gd name="connsiteX1" fmla="*/ 391055 w 956740"/>
                <a:gd name="connsiteY1" fmla="*/ 3850 h 587424"/>
                <a:gd name="connsiteX2" fmla="*/ 956740 w 956740"/>
                <a:gd name="connsiteY2" fmla="*/ 0 h 587424"/>
                <a:gd name="connsiteX3" fmla="*/ 956740 w 956740"/>
                <a:gd name="connsiteY3" fmla="*/ 573231 h 587424"/>
                <a:gd name="connsiteX4" fmla="*/ 829493 w 956740"/>
                <a:gd name="connsiteY4" fmla="*/ 587424 h 587424"/>
                <a:gd name="connsiteX5" fmla="*/ 0 w 956740"/>
                <a:gd name="connsiteY5" fmla="*/ 573231 h 587424"/>
                <a:gd name="connsiteX6" fmla="*/ 0 w 956740"/>
                <a:gd name="connsiteY6" fmla="*/ 0 h 587424"/>
                <a:gd name="connsiteX0" fmla="*/ 0 w 956740"/>
                <a:gd name="connsiteY0" fmla="*/ 0 h 587424"/>
                <a:gd name="connsiteX1" fmla="*/ 391055 w 956740"/>
                <a:gd name="connsiteY1" fmla="*/ 3850 h 587424"/>
                <a:gd name="connsiteX2" fmla="*/ 956740 w 956740"/>
                <a:gd name="connsiteY2" fmla="*/ 573231 h 587424"/>
                <a:gd name="connsiteX3" fmla="*/ 829493 w 956740"/>
                <a:gd name="connsiteY3" fmla="*/ 587424 h 587424"/>
                <a:gd name="connsiteX4" fmla="*/ 0 w 956740"/>
                <a:gd name="connsiteY4" fmla="*/ 573231 h 587424"/>
                <a:gd name="connsiteX5" fmla="*/ 0 w 956740"/>
                <a:gd name="connsiteY5" fmla="*/ 0 h 587424"/>
                <a:gd name="connsiteX0" fmla="*/ 0 w 829493"/>
                <a:gd name="connsiteY0" fmla="*/ 0 h 587424"/>
                <a:gd name="connsiteX1" fmla="*/ 391055 w 829493"/>
                <a:gd name="connsiteY1" fmla="*/ 3850 h 587424"/>
                <a:gd name="connsiteX2" fmla="*/ 829493 w 829493"/>
                <a:gd name="connsiteY2" fmla="*/ 587424 h 587424"/>
                <a:gd name="connsiteX3" fmla="*/ 0 w 829493"/>
                <a:gd name="connsiteY3" fmla="*/ 573231 h 587424"/>
                <a:gd name="connsiteX4" fmla="*/ 0 w 829493"/>
                <a:gd name="connsiteY4" fmla="*/ 0 h 5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493" h="587424">
                  <a:moveTo>
                    <a:pt x="0" y="0"/>
                  </a:moveTo>
                  <a:lnTo>
                    <a:pt x="391055" y="3850"/>
                  </a:lnTo>
                  <a:lnTo>
                    <a:pt x="829493" y="587424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 rot="2417033">
              <a:off x="-254882" y="2289351"/>
              <a:ext cx="707971" cy="574727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1263 h 574494"/>
                <a:gd name="connsiteX1" fmla="*/ 248387 w 956740"/>
                <a:gd name="connsiteY1" fmla="*/ 0 h 574494"/>
                <a:gd name="connsiteX2" fmla="*/ 956740 w 956740"/>
                <a:gd name="connsiteY2" fmla="*/ 1263 h 574494"/>
                <a:gd name="connsiteX3" fmla="*/ 956740 w 956740"/>
                <a:gd name="connsiteY3" fmla="*/ 574494 h 574494"/>
                <a:gd name="connsiteX4" fmla="*/ 0 w 956740"/>
                <a:gd name="connsiteY4" fmla="*/ 574494 h 574494"/>
                <a:gd name="connsiteX5" fmla="*/ 0 w 956740"/>
                <a:gd name="connsiteY5" fmla="*/ 1263 h 574494"/>
                <a:gd name="connsiteX0" fmla="*/ 0 w 956740"/>
                <a:gd name="connsiteY0" fmla="*/ 1263 h 574494"/>
                <a:gd name="connsiteX1" fmla="*/ 248387 w 956740"/>
                <a:gd name="connsiteY1" fmla="*/ 0 h 574494"/>
                <a:gd name="connsiteX2" fmla="*/ 956740 w 956740"/>
                <a:gd name="connsiteY2" fmla="*/ 1263 h 574494"/>
                <a:gd name="connsiteX3" fmla="*/ 956740 w 956740"/>
                <a:gd name="connsiteY3" fmla="*/ 574494 h 574494"/>
                <a:gd name="connsiteX4" fmla="*/ 719521 w 956740"/>
                <a:gd name="connsiteY4" fmla="*/ 555860 h 574494"/>
                <a:gd name="connsiteX5" fmla="*/ 0 w 956740"/>
                <a:gd name="connsiteY5" fmla="*/ 574494 h 574494"/>
                <a:gd name="connsiteX6" fmla="*/ 0 w 956740"/>
                <a:gd name="connsiteY6" fmla="*/ 1263 h 574494"/>
                <a:gd name="connsiteX0" fmla="*/ 0 w 956740"/>
                <a:gd name="connsiteY0" fmla="*/ 1263 h 581546"/>
                <a:gd name="connsiteX1" fmla="*/ 248387 w 956740"/>
                <a:gd name="connsiteY1" fmla="*/ 0 h 581546"/>
                <a:gd name="connsiteX2" fmla="*/ 956740 w 956740"/>
                <a:gd name="connsiteY2" fmla="*/ 1263 h 581546"/>
                <a:gd name="connsiteX3" fmla="*/ 956740 w 956740"/>
                <a:gd name="connsiteY3" fmla="*/ 574494 h 581546"/>
                <a:gd name="connsiteX4" fmla="*/ 719521 w 956740"/>
                <a:gd name="connsiteY4" fmla="*/ 555860 h 581546"/>
                <a:gd name="connsiteX5" fmla="*/ 13947 w 956740"/>
                <a:gd name="connsiteY5" fmla="*/ 581546 h 581546"/>
                <a:gd name="connsiteX6" fmla="*/ 0 w 956740"/>
                <a:gd name="connsiteY6" fmla="*/ 1263 h 581546"/>
                <a:gd name="connsiteX0" fmla="*/ 0 w 956740"/>
                <a:gd name="connsiteY0" fmla="*/ 1263 h 574494"/>
                <a:gd name="connsiteX1" fmla="*/ 248387 w 956740"/>
                <a:gd name="connsiteY1" fmla="*/ 0 h 574494"/>
                <a:gd name="connsiteX2" fmla="*/ 956740 w 956740"/>
                <a:gd name="connsiteY2" fmla="*/ 1263 h 574494"/>
                <a:gd name="connsiteX3" fmla="*/ 956740 w 956740"/>
                <a:gd name="connsiteY3" fmla="*/ 574494 h 574494"/>
                <a:gd name="connsiteX4" fmla="*/ 719521 w 956740"/>
                <a:gd name="connsiteY4" fmla="*/ 555860 h 574494"/>
                <a:gd name="connsiteX5" fmla="*/ 0 w 956740"/>
                <a:gd name="connsiteY5" fmla="*/ 1263 h 574494"/>
                <a:gd name="connsiteX0" fmla="*/ 471134 w 708353"/>
                <a:gd name="connsiteY0" fmla="*/ 555860 h 574494"/>
                <a:gd name="connsiteX1" fmla="*/ 0 w 708353"/>
                <a:gd name="connsiteY1" fmla="*/ 0 h 574494"/>
                <a:gd name="connsiteX2" fmla="*/ 708353 w 708353"/>
                <a:gd name="connsiteY2" fmla="*/ 1263 h 574494"/>
                <a:gd name="connsiteX3" fmla="*/ 708353 w 708353"/>
                <a:gd name="connsiteY3" fmla="*/ 574494 h 574494"/>
                <a:gd name="connsiteX4" fmla="*/ 471134 w 708353"/>
                <a:gd name="connsiteY4" fmla="*/ 555860 h 57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353" h="574494">
                  <a:moveTo>
                    <a:pt x="471134" y="555860"/>
                  </a:moveTo>
                  <a:lnTo>
                    <a:pt x="0" y="0"/>
                  </a:lnTo>
                  <a:lnTo>
                    <a:pt x="708353" y="1263"/>
                  </a:lnTo>
                  <a:lnTo>
                    <a:pt x="708353" y="574494"/>
                  </a:lnTo>
                  <a:lnTo>
                    <a:pt x="471134" y="55586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 rot="2417033">
              <a:off x="61006" y="1608253"/>
              <a:ext cx="957189" cy="538211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10100 w 956740"/>
                <a:gd name="connsiteY4" fmla="*/ 388277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405794 w 956740"/>
                <a:gd name="connsiteY1" fmla="*/ 15437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10100 w 956740"/>
                <a:gd name="connsiteY5" fmla="*/ 388277 h 573231"/>
                <a:gd name="connsiteX6" fmla="*/ 0 w 956740"/>
                <a:gd name="connsiteY6" fmla="*/ 0 h 573231"/>
                <a:gd name="connsiteX0" fmla="*/ 10100 w 956740"/>
                <a:gd name="connsiteY0" fmla="*/ 388277 h 573231"/>
                <a:gd name="connsiteX1" fmla="*/ 405794 w 956740"/>
                <a:gd name="connsiteY1" fmla="*/ 15437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10100 w 956740"/>
                <a:gd name="connsiteY5" fmla="*/ 388277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6740" h="573231">
                  <a:moveTo>
                    <a:pt x="10100" y="388277"/>
                  </a:moveTo>
                  <a:lnTo>
                    <a:pt x="405794" y="15437"/>
                  </a:lnTo>
                  <a:lnTo>
                    <a:pt x="956740" y="0"/>
                  </a:lnTo>
                  <a:lnTo>
                    <a:pt x="956740" y="573231"/>
                  </a:lnTo>
                  <a:lnTo>
                    <a:pt x="0" y="573231"/>
                  </a:lnTo>
                  <a:lnTo>
                    <a:pt x="10100" y="388277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Triângulo retângulo 34"/>
            <p:cNvSpPr/>
            <p:nvPr/>
          </p:nvSpPr>
          <p:spPr>
            <a:xfrm rot="2463091">
              <a:off x="3480216" y="4319947"/>
              <a:ext cx="576218" cy="622356"/>
            </a:xfrm>
            <a:prstGeom prst="rt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6" name="Triângulo retângulo 35"/>
            <p:cNvSpPr/>
            <p:nvPr/>
          </p:nvSpPr>
          <p:spPr>
            <a:xfrm rot="2463091">
              <a:off x="1056292" y="1876564"/>
              <a:ext cx="695271" cy="1017680"/>
            </a:xfrm>
            <a:prstGeom prst="rt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7" name="Triângulo retângulo 36"/>
            <p:cNvSpPr/>
            <p:nvPr/>
          </p:nvSpPr>
          <p:spPr>
            <a:xfrm rot="2425697" flipH="1" flipV="1">
              <a:off x="1246777" y="1735264"/>
              <a:ext cx="807974" cy="1298692"/>
            </a:xfrm>
            <a:prstGeom prst="rt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8" name="Triângulo retângulo 37"/>
            <p:cNvSpPr/>
            <p:nvPr/>
          </p:nvSpPr>
          <p:spPr>
            <a:xfrm rot="18759174">
              <a:off x="2023751" y="3044336"/>
              <a:ext cx="576314" cy="720669"/>
            </a:xfrm>
            <a:prstGeom prst="rt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9" name="Triângulo isósceles 38"/>
            <p:cNvSpPr/>
            <p:nvPr/>
          </p:nvSpPr>
          <p:spPr>
            <a:xfrm rot="8026872">
              <a:off x="3264281" y="2957777"/>
              <a:ext cx="633469" cy="341287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40" name="Conector reto 39"/>
            <p:cNvCxnSpPr/>
            <p:nvPr/>
          </p:nvCxnSpPr>
          <p:spPr>
            <a:xfrm rot="5400000" flipH="1" flipV="1">
              <a:off x="1764190" y="2348154"/>
              <a:ext cx="863678" cy="720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1835694" y="3140328"/>
              <a:ext cx="1079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5400000" flipH="1" flipV="1">
              <a:off x="2880158" y="2816473"/>
              <a:ext cx="358807" cy="288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2556363" y="2276650"/>
              <a:ext cx="647650" cy="504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1012" name="Grupo 73"/>
            <p:cNvGrpSpPr>
              <a:grpSpLocks/>
            </p:cNvGrpSpPr>
            <p:nvPr/>
          </p:nvGrpSpPr>
          <p:grpSpPr bwMode="auto">
            <a:xfrm>
              <a:off x="2555776" y="3429000"/>
              <a:ext cx="1152128" cy="1080120"/>
              <a:chOff x="2555776" y="3429000"/>
              <a:chExt cx="1152128" cy="1080120"/>
            </a:xfrm>
          </p:grpSpPr>
          <p:cxnSp>
            <p:nvCxnSpPr>
              <p:cNvPr id="62" name="Conector reto 61"/>
              <p:cNvCxnSpPr/>
              <p:nvPr/>
            </p:nvCxnSpPr>
            <p:spPr>
              <a:xfrm>
                <a:off x="2556363" y="4005594"/>
                <a:ext cx="647650" cy="5032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/>
              <p:cNvCxnSpPr/>
              <p:nvPr/>
            </p:nvCxnSpPr>
            <p:spPr>
              <a:xfrm rot="5400000" flipH="1" flipV="1">
                <a:off x="2519804" y="3465838"/>
                <a:ext cx="576315" cy="5031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/>
              <p:cNvCxnSpPr/>
              <p:nvPr/>
            </p:nvCxnSpPr>
            <p:spPr>
              <a:xfrm>
                <a:off x="3059562" y="3429279"/>
                <a:ext cx="6476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/>
              <p:cNvCxnSpPr/>
              <p:nvPr/>
            </p:nvCxnSpPr>
            <p:spPr>
              <a:xfrm rot="5400000" flipH="1" flipV="1">
                <a:off x="3203971" y="4005637"/>
                <a:ext cx="503283" cy="5031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to 44"/>
            <p:cNvCxnSpPr/>
            <p:nvPr/>
          </p:nvCxnSpPr>
          <p:spPr>
            <a:xfrm rot="5400000" flipH="1" flipV="1">
              <a:off x="3419054" y="3717437"/>
              <a:ext cx="5763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20896396">
              <a:off x="3845313" y="3767448"/>
              <a:ext cx="639713" cy="1411414"/>
            </a:xfrm>
            <a:custGeom>
              <a:avLst/>
              <a:gdLst>
                <a:gd name="connsiteX0" fmla="*/ 0 w 649814"/>
                <a:gd name="connsiteY0" fmla="*/ 802049 h 802049"/>
                <a:gd name="connsiteX1" fmla="*/ 162454 w 649814"/>
                <a:gd name="connsiteY1" fmla="*/ 0 h 802049"/>
                <a:gd name="connsiteX2" fmla="*/ 649814 w 649814"/>
                <a:gd name="connsiteY2" fmla="*/ 0 h 802049"/>
                <a:gd name="connsiteX3" fmla="*/ 487361 w 649814"/>
                <a:gd name="connsiteY3" fmla="*/ 802049 h 802049"/>
                <a:gd name="connsiteX4" fmla="*/ 0 w 649814"/>
                <a:gd name="connsiteY4" fmla="*/ 802049 h 802049"/>
                <a:gd name="connsiteX0" fmla="*/ 0 w 649814"/>
                <a:gd name="connsiteY0" fmla="*/ 802049 h 802049"/>
                <a:gd name="connsiteX1" fmla="*/ 162454 w 649814"/>
                <a:gd name="connsiteY1" fmla="*/ 0 h 802049"/>
                <a:gd name="connsiteX2" fmla="*/ 649814 w 649814"/>
                <a:gd name="connsiteY2" fmla="*/ 0 h 802049"/>
                <a:gd name="connsiteX3" fmla="*/ 584080 w 649814"/>
                <a:gd name="connsiteY3" fmla="*/ 407177 h 802049"/>
                <a:gd name="connsiteX4" fmla="*/ 0 w 649814"/>
                <a:gd name="connsiteY4" fmla="*/ 802049 h 802049"/>
                <a:gd name="connsiteX0" fmla="*/ 0 w 759702"/>
                <a:gd name="connsiteY0" fmla="*/ 1240933 h 1240933"/>
                <a:gd name="connsiteX1" fmla="*/ 162454 w 759702"/>
                <a:gd name="connsiteY1" fmla="*/ 438884 h 1240933"/>
                <a:gd name="connsiteX2" fmla="*/ 759702 w 759702"/>
                <a:gd name="connsiteY2" fmla="*/ 0 h 1240933"/>
                <a:gd name="connsiteX3" fmla="*/ 584080 w 759702"/>
                <a:gd name="connsiteY3" fmla="*/ 846061 h 1240933"/>
                <a:gd name="connsiteX4" fmla="*/ 0 w 759702"/>
                <a:gd name="connsiteY4" fmla="*/ 1240933 h 1240933"/>
                <a:gd name="connsiteX0" fmla="*/ 0 w 759702"/>
                <a:gd name="connsiteY0" fmla="*/ 1240933 h 1240933"/>
                <a:gd name="connsiteX1" fmla="*/ 200272 w 759702"/>
                <a:gd name="connsiteY1" fmla="*/ 179361 h 1240933"/>
                <a:gd name="connsiteX2" fmla="*/ 759702 w 759702"/>
                <a:gd name="connsiteY2" fmla="*/ 0 h 1240933"/>
                <a:gd name="connsiteX3" fmla="*/ 584080 w 759702"/>
                <a:gd name="connsiteY3" fmla="*/ 846061 h 1240933"/>
                <a:gd name="connsiteX4" fmla="*/ 0 w 759702"/>
                <a:gd name="connsiteY4" fmla="*/ 1240933 h 1240933"/>
                <a:gd name="connsiteX0" fmla="*/ 0 w 711114"/>
                <a:gd name="connsiteY0" fmla="*/ 1396791 h 1396791"/>
                <a:gd name="connsiteX1" fmla="*/ 200272 w 711114"/>
                <a:gd name="connsiteY1" fmla="*/ 335219 h 1396791"/>
                <a:gd name="connsiteX2" fmla="*/ 711114 w 711114"/>
                <a:gd name="connsiteY2" fmla="*/ 0 h 1396791"/>
                <a:gd name="connsiteX3" fmla="*/ 584080 w 711114"/>
                <a:gd name="connsiteY3" fmla="*/ 1001919 h 1396791"/>
                <a:gd name="connsiteX4" fmla="*/ 0 w 711114"/>
                <a:gd name="connsiteY4" fmla="*/ 1396791 h 1396791"/>
                <a:gd name="connsiteX0" fmla="*/ 0 w 711114"/>
                <a:gd name="connsiteY0" fmla="*/ 1396791 h 1396791"/>
                <a:gd name="connsiteX1" fmla="*/ 200272 w 711114"/>
                <a:gd name="connsiteY1" fmla="*/ 335219 h 1396791"/>
                <a:gd name="connsiteX2" fmla="*/ 711114 w 711114"/>
                <a:gd name="connsiteY2" fmla="*/ 0 h 1396791"/>
                <a:gd name="connsiteX3" fmla="*/ 406446 w 711114"/>
                <a:gd name="connsiteY3" fmla="*/ 1113445 h 1396791"/>
                <a:gd name="connsiteX4" fmla="*/ 0 w 711114"/>
                <a:gd name="connsiteY4" fmla="*/ 1396791 h 1396791"/>
                <a:gd name="connsiteX0" fmla="*/ 0 w 640609"/>
                <a:gd name="connsiteY0" fmla="*/ 1411427 h 1411427"/>
                <a:gd name="connsiteX1" fmla="*/ 200272 w 640609"/>
                <a:gd name="connsiteY1" fmla="*/ 349855 h 1411427"/>
                <a:gd name="connsiteX2" fmla="*/ 640609 w 640609"/>
                <a:gd name="connsiteY2" fmla="*/ 0 h 1411427"/>
                <a:gd name="connsiteX3" fmla="*/ 406446 w 640609"/>
                <a:gd name="connsiteY3" fmla="*/ 1128081 h 1411427"/>
                <a:gd name="connsiteX4" fmla="*/ 0 w 640609"/>
                <a:gd name="connsiteY4" fmla="*/ 1411427 h 14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09" h="1411427">
                  <a:moveTo>
                    <a:pt x="0" y="1411427"/>
                  </a:moveTo>
                  <a:lnTo>
                    <a:pt x="200272" y="349855"/>
                  </a:lnTo>
                  <a:lnTo>
                    <a:pt x="640609" y="0"/>
                  </a:lnTo>
                  <a:lnTo>
                    <a:pt x="406446" y="1128081"/>
                  </a:lnTo>
                  <a:lnTo>
                    <a:pt x="0" y="1411427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 rot="2211007">
              <a:off x="-250120" y="6039365"/>
              <a:ext cx="469864" cy="596954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23258 h 596489"/>
                <a:gd name="connsiteX1" fmla="*/ 486226 w 956740"/>
                <a:gd name="connsiteY1" fmla="*/ 0 h 596489"/>
                <a:gd name="connsiteX2" fmla="*/ 956740 w 956740"/>
                <a:gd name="connsiteY2" fmla="*/ 23258 h 596489"/>
                <a:gd name="connsiteX3" fmla="*/ 956740 w 956740"/>
                <a:gd name="connsiteY3" fmla="*/ 596489 h 596489"/>
                <a:gd name="connsiteX4" fmla="*/ 0 w 956740"/>
                <a:gd name="connsiteY4" fmla="*/ 596489 h 596489"/>
                <a:gd name="connsiteX5" fmla="*/ 0 w 956740"/>
                <a:gd name="connsiteY5" fmla="*/ 23258 h 596489"/>
                <a:gd name="connsiteX0" fmla="*/ 0 w 956740"/>
                <a:gd name="connsiteY0" fmla="*/ 596489 h 596489"/>
                <a:gd name="connsiteX1" fmla="*/ 486226 w 956740"/>
                <a:gd name="connsiteY1" fmla="*/ 0 h 596489"/>
                <a:gd name="connsiteX2" fmla="*/ 956740 w 956740"/>
                <a:gd name="connsiteY2" fmla="*/ 23258 h 596489"/>
                <a:gd name="connsiteX3" fmla="*/ 956740 w 956740"/>
                <a:gd name="connsiteY3" fmla="*/ 596489 h 596489"/>
                <a:gd name="connsiteX4" fmla="*/ 0 w 956740"/>
                <a:gd name="connsiteY4" fmla="*/ 596489 h 596489"/>
                <a:gd name="connsiteX0" fmla="*/ 470514 w 470514"/>
                <a:gd name="connsiteY0" fmla="*/ 596489 h 596489"/>
                <a:gd name="connsiteX1" fmla="*/ 0 w 470514"/>
                <a:gd name="connsiteY1" fmla="*/ 0 h 596489"/>
                <a:gd name="connsiteX2" fmla="*/ 470514 w 470514"/>
                <a:gd name="connsiteY2" fmla="*/ 23258 h 596489"/>
                <a:gd name="connsiteX3" fmla="*/ 470514 w 470514"/>
                <a:gd name="connsiteY3" fmla="*/ 596489 h 59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514" h="596489">
                  <a:moveTo>
                    <a:pt x="470514" y="596489"/>
                  </a:moveTo>
                  <a:lnTo>
                    <a:pt x="0" y="0"/>
                  </a:lnTo>
                  <a:lnTo>
                    <a:pt x="470514" y="23258"/>
                  </a:lnTo>
                  <a:lnTo>
                    <a:pt x="470514" y="596489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 rot="2432851">
              <a:off x="2803994" y="1960709"/>
              <a:ext cx="915917" cy="51122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9" name="Triângulo retângulo 48"/>
            <p:cNvSpPr/>
            <p:nvPr/>
          </p:nvSpPr>
          <p:spPr>
            <a:xfrm rot="18471218">
              <a:off x="2242820" y="1304270"/>
              <a:ext cx="442952" cy="619077"/>
            </a:xfrm>
            <a:prstGeom prst="rt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0" name="Forma livre 49"/>
            <p:cNvSpPr/>
            <p:nvPr/>
          </p:nvSpPr>
          <p:spPr>
            <a:xfrm rot="2417033">
              <a:off x="2970669" y="6739516"/>
              <a:ext cx="327000" cy="290538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1" name="Forma livre 50"/>
            <p:cNvSpPr/>
            <p:nvPr/>
          </p:nvSpPr>
          <p:spPr>
            <a:xfrm rot="2417033">
              <a:off x="1621398" y="6661721"/>
              <a:ext cx="436528" cy="388973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2" name="Forma livre 51"/>
            <p:cNvSpPr/>
            <p:nvPr/>
          </p:nvSpPr>
          <p:spPr>
            <a:xfrm rot="18580803">
              <a:off x="4161168" y="5129675"/>
              <a:ext cx="390560" cy="349223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53" name="Forma livre 52"/>
            <p:cNvSpPr/>
            <p:nvPr/>
          </p:nvSpPr>
          <p:spPr>
            <a:xfrm>
              <a:off x="3924682" y="3429279"/>
              <a:ext cx="431767" cy="431839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pSp>
          <p:nvGrpSpPr>
            <p:cNvPr id="41022" name="Grupo 74"/>
            <p:cNvGrpSpPr>
              <a:grpSpLocks/>
            </p:cNvGrpSpPr>
            <p:nvPr/>
          </p:nvGrpSpPr>
          <p:grpSpPr bwMode="auto">
            <a:xfrm rot="10800000">
              <a:off x="3923929" y="2132856"/>
              <a:ext cx="432050" cy="1152129"/>
              <a:chOff x="3108122" y="3417322"/>
              <a:chExt cx="600971" cy="1152129"/>
            </a:xfrm>
          </p:grpSpPr>
          <p:cxnSp>
            <p:nvCxnSpPr>
              <p:cNvPr id="59" name="Conector reto 58"/>
              <p:cNvCxnSpPr/>
              <p:nvPr/>
            </p:nvCxnSpPr>
            <p:spPr>
              <a:xfrm rot="5599757" flipV="1">
                <a:off x="3394496" y="3705598"/>
                <a:ext cx="576314" cy="287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/>
              <p:cNvCxnSpPr/>
              <p:nvPr/>
            </p:nvCxnSpPr>
            <p:spPr>
              <a:xfrm>
                <a:off x="3111884" y="3420678"/>
                <a:ext cx="598369" cy="111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/>
              <p:cNvCxnSpPr/>
              <p:nvPr/>
            </p:nvCxnSpPr>
            <p:spPr>
              <a:xfrm rot="16200000">
                <a:off x="3124016" y="3984862"/>
                <a:ext cx="576314" cy="60057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Forma livre 54"/>
            <p:cNvSpPr/>
            <p:nvPr/>
          </p:nvSpPr>
          <p:spPr>
            <a:xfrm rot="13305440">
              <a:off x="3604032" y="1562210"/>
              <a:ext cx="642888" cy="573140"/>
            </a:xfrm>
            <a:custGeom>
              <a:avLst/>
              <a:gdLst>
                <a:gd name="connsiteX0" fmla="*/ 0 w 956740"/>
                <a:gd name="connsiteY0" fmla="*/ 0 h 573231"/>
                <a:gd name="connsiteX1" fmla="*/ 956740 w 956740"/>
                <a:gd name="connsiteY1" fmla="*/ 0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0 h 573231"/>
                <a:gd name="connsiteX3" fmla="*/ 956740 w 956740"/>
                <a:gd name="connsiteY3" fmla="*/ 573231 h 573231"/>
                <a:gd name="connsiteX4" fmla="*/ 0 w 956740"/>
                <a:gd name="connsiteY4" fmla="*/ 573231 h 573231"/>
                <a:gd name="connsiteX5" fmla="*/ 0 w 956740"/>
                <a:gd name="connsiteY5" fmla="*/ 0 h 573231"/>
                <a:gd name="connsiteX0" fmla="*/ 0 w 956740"/>
                <a:gd name="connsiteY0" fmla="*/ 0 h 573231"/>
                <a:gd name="connsiteX1" fmla="*/ 642993 w 956740"/>
                <a:gd name="connsiteY1" fmla="*/ 8206 h 573231"/>
                <a:gd name="connsiteX2" fmla="*/ 956740 w 956740"/>
                <a:gd name="connsiteY2" fmla="*/ 573231 h 573231"/>
                <a:gd name="connsiteX3" fmla="*/ 0 w 956740"/>
                <a:gd name="connsiteY3" fmla="*/ 573231 h 573231"/>
                <a:gd name="connsiteX4" fmla="*/ 0 w 956740"/>
                <a:gd name="connsiteY4" fmla="*/ 0 h 573231"/>
                <a:gd name="connsiteX0" fmla="*/ 0 w 642993"/>
                <a:gd name="connsiteY0" fmla="*/ 0 h 573231"/>
                <a:gd name="connsiteX1" fmla="*/ 642993 w 642993"/>
                <a:gd name="connsiteY1" fmla="*/ 8206 h 573231"/>
                <a:gd name="connsiteX2" fmla="*/ 0 w 642993"/>
                <a:gd name="connsiteY2" fmla="*/ 573231 h 573231"/>
                <a:gd name="connsiteX3" fmla="*/ 0 w 642993"/>
                <a:gd name="connsiteY3" fmla="*/ 0 h 57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993" h="573231">
                  <a:moveTo>
                    <a:pt x="0" y="0"/>
                  </a:moveTo>
                  <a:lnTo>
                    <a:pt x="642993" y="8206"/>
                  </a:lnTo>
                  <a:lnTo>
                    <a:pt x="0" y="5732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024" name="CaixaDeTexto 55"/>
            <p:cNvSpPr txBox="1">
              <a:spLocks noChangeArrowheads="1"/>
            </p:cNvSpPr>
            <p:nvPr/>
          </p:nvSpPr>
          <p:spPr bwMode="auto">
            <a:xfrm rot="2229905">
              <a:off x="2296222" y="2236114"/>
              <a:ext cx="11655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R. PARAGUAI</a:t>
              </a:r>
            </a:p>
          </p:txBody>
        </p:sp>
        <p:sp>
          <p:nvSpPr>
            <p:cNvPr id="41025" name="CaixaDeTexto 56"/>
            <p:cNvSpPr txBox="1">
              <a:spLocks noChangeArrowheads="1"/>
            </p:cNvSpPr>
            <p:nvPr/>
          </p:nvSpPr>
          <p:spPr bwMode="auto">
            <a:xfrm rot="2334393">
              <a:off x="1910520" y="4906117"/>
              <a:ext cx="101341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R. FRANÇA</a:t>
              </a:r>
            </a:p>
          </p:txBody>
        </p:sp>
        <p:sp>
          <p:nvSpPr>
            <p:cNvPr id="41026" name="CaixaDeTexto 57"/>
            <p:cNvSpPr txBox="1">
              <a:spLocks noChangeArrowheads="1"/>
            </p:cNvSpPr>
            <p:nvPr/>
          </p:nvSpPr>
          <p:spPr bwMode="auto">
            <a:xfrm rot="-5400000">
              <a:off x="3219787" y="4421844"/>
              <a:ext cx="133607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200"/>
                <a:t>R. PORTUGUAL</a:t>
              </a:r>
            </a:p>
          </p:txBody>
        </p:sp>
      </p:grpSp>
      <p:sp>
        <p:nvSpPr>
          <p:cNvPr id="40973" name="CaixaDeTexto 65"/>
          <p:cNvSpPr txBox="1">
            <a:spLocks noChangeArrowheads="1"/>
          </p:cNvSpPr>
          <p:nvPr/>
        </p:nvSpPr>
        <p:spPr bwMode="auto">
          <a:xfrm rot="-2947684">
            <a:off x="397669" y="2212182"/>
            <a:ext cx="110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ESPANHA</a:t>
            </a:r>
          </a:p>
        </p:txBody>
      </p:sp>
      <p:sp>
        <p:nvSpPr>
          <p:cNvPr id="40974" name="CaixaDeTexto 66"/>
          <p:cNvSpPr txBox="1">
            <a:spLocks noChangeArrowheads="1"/>
          </p:cNvSpPr>
          <p:nvPr/>
        </p:nvSpPr>
        <p:spPr bwMode="auto">
          <a:xfrm rot="-4880887">
            <a:off x="1167607" y="2342356"/>
            <a:ext cx="8334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CHILE</a:t>
            </a:r>
          </a:p>
        </p:txBody>
      </p:sp>
      <p:sp>
        <p:nvSpPr>
          <p:cNvPr id="40975" name="CaixaDeTexto 67"/>
          <p:cNvSpPr txBox="1">
            <a:spLocks noChangeArrowheads="1"/>
          </p:cNvSpPr>
          <p:nvPr/>
        </p:nvSpPr>
        <p:spPr bwMode="auto">
          <a:xfrm>
            <a:off x="1662113" y="3141663"/>
            <a:ext cx="12176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ALEMANHA</a:t>
            </a:r>
          </a:p>
        </p:txBody>
      </p:sp>
      <p:sp>
        <p:nvSpPr>
          <p:cNvPr id="40976" name="CaixaDeTexto 68"/>
          <p:cNvSpPr txBox="1">
            <a:spLocks noChangeArrowheads="1"/>
          </p:cNvSpPr>
          <p:nvPr/>
        </p:nvSpPr>
        <p:spPr bwMode="auto">
          <a:xfrm rot="2229905">
            <a:off x="1665288" y="3609975"/>
            <a:ext cx="928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BRASIL</a:t>
            </a:r>
          </a:p>
        </p:txBody>
      </p:sp>
      <p:sp>
        <p:nvSpPr>
          <p:cNvPr id="40977" name="CaixaDeTexto 69"/>
          <p:cNvSpPr txBox="1">
            <a:spLocks noChangeArrowheads="1"/>
          </p:cNvSpPr>
          <p:nvPr/>
        </p:nvSpPr>
        <p:spPr bwMode="auto">
          <a:xfrm rot="-2981785">
            <a:off x="1620044" y="4261644"/>
            <a:ext cx="989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MÉXICO</a:t>
            </a:r>
          </a:p>
        </p:txBody>
      </p:sp>
      <p:sp>
        <p:nvSpPr>
          <p:cNvPr id="40978" name="CaixaDeTexto 70"/>
          <p:cNvSpPr txBox="1">
            <a:spLocks noChangeArrowheads="1"/>
          </p:cNvSpPr>
          <p:nvPr/>
        </p:nvSpPr>
        <p:spPr bwMode="auto">
          <a:xfrm rot="-2981785">
            <a:off x="451644" y="4045744"/>
            <a:ext cx="852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ITÁLIA</a:t>
            </a:r>
          </a:p>
        </p:txBody>
      </p:sp>
      <p:sp>
        <p:nvSpPr>
          <p:cNvPr id="40979" name="CaixaDeTexto 71"/>
          <p:cNvSpPr txBox="1">
            <a:spLocks noChangeArrowheads="1"/>
          </p:cNvSpPr>
          <p:nvPr/>
        </p:nvSpPr>
        <p:spPr bwMode="auto">
          <a:xfrm rot="2334393">
            <a:off x="485775" y="4733925"/>
            <a:ext cx="1271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ARGENTINA</a:t>
            </a:r>
          </a:p>
        </p:txBody>
      </p:sp>
      <p:sp>
        <p:nvSpPr>
          <p:cNvPr id="40980" name="CaixaDeTexto 72"/>
          <p:cNvSpPr txBox="1">
            <a:spLocks noChangeArrowheads="1"/>
          </p:cNvSpPr>
          <p:nvPr/>
        </p:nvSpPr>
        <p:spPr bwMode="auto">
          <a:xfrm rot="-3087877">
            <a:off x="1613695" y="5796756"/>
            <a:ext cx="12874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MARROCOS</a:t>
            </a:r>
          </a:p>
        </p:txBody>
      </p:sp>
      <p:sp>
        <p:nvSpPr>
          <p:cNvPr id="40981" name="CaixaDeTexto 73"/>
          <p:cNvSpPr txBox="1">
            <a:spLocks noChangeArrowheads="1"/>
          </p:cNvSpPr>
          <p:nvPr/>
        </p:nvSpPr>
        <p:spPr bwMode="auto">
          <a:xfrm rot="2392190">
            <a:off x="400050" y="5561013"/>
            <a:ext cx="1123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HOLANDA</a:t>
            </a:r>
          </a:p>
        </p:txBody>
      </p:sp>
      <p:sp>
        <p:nvSpPr>
          <p:cNvPr id="40982" name="CaixaDeTexto 74"/>
          <p:cNvSpPr txBox="1">
            <a:spLocks noChangeArrowheads="1"/>
          </p:cNvSpPr>
          <p:nvPr/>
        </p:nvSpPr>
        <p:spPr bwMode="auto">
          <a:xfrm rot="-3087877">
            <a:off x="3074987" y="5924551"/>
            <a:ext cx="10144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/>
              <a:t>R. NIGÉRIA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71438" y="1019175"/>
            <a:ext cx="885825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Traçado de retas paralelas, perpendiculares e oblíquas</a:t>
            </a:r>
          </a:p>
          <a:p>
            <a:pPr algn="just"/>
            <a:r>
              <a:rPr lang="pt-BR"/>
              <a:t> 	A utilização correta dos esquadros em desenho geométrico é de fundamental importância para a obtenção da precisão necessária na solução dos problemas. Estes são utilizados para o traçado de linhas horizontais, verticais, e também serve como apoio. O traçado de retas paralelas ou perpendiculares a uma determinada direção pode ser realizado movendo-se um esquadro apoiado sobre o outro, que permanece fixo.</a:t>
            </a:r>
          </a:p>
          <a:p>
            <a:pPr marL="0" lvl="1" algn="just"/>
            <a:endParaRPr lang="pt-BR" sz="2000">
              <a:solidFill>
                <a:srgbClr val="FF0000"/>
              </a:solidFill>
            </a:endParaRPr>
          </a:p>
        </p:txBody>
      </p:sp>
      <p:grpSp>
        <p:nvGrpSpPr>
          <p:cNvPr id="41988" name="Grupo 5"/>
          <p:cNvGrpSpPr>
            <a:grpSpLocks/>
          </p:cNvGrpSpPr>
          <p:nvPr/>
        </p:nvGrpSpPr>
        <p:grpSpPr bwMode="auto">
          <a:xfrm rot="1776330">
            <a:off x="134938" y="5126038"/>
            <a:ext cx="2879725" cy="1244600"/>
            <a:chOff x="-1404664" y="3789040"/>
            <a:chExt cx="2880320" cy="1368152"/>
          </a:xfrm>
        </p:grpSpPr>
        <p:sp>
          <p:nvSpPr>
            <p:cNvPr id="7" name="Triângulo isósceles 6"/>
            <p:cNvSpPr/>
            <p:nvPr/>
          </p:nvSpPr>
          <p:spPr>
            <a:xfrm flipV="1">
              <a:off x="-1404664" y="3789040"/>
              <a:ext cx="2880320" cy="1368152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" name="Triângulo isósceles 7"/>
            <p:cNvSpPr/>
            <p:nvPr/>
          </p:nvSpPr>
          <p:spPr>
            <a:xfrm flipV="1">
              <a:off x="-953721" y="4003686"/>
              <a:ext cx="1978434" cy="938859"/>
            </a:xfrm>
            <a:prstGeom prst="triangle">
              <a:avLst/>
            </a:prstGeom>
            <a:ln w="762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41989" name="Grupo 8"/>
          <p:cNvGrpSpPr>
            <a:grpSpLocks/>
          </p:cNvGrpSpPr>
          <p:nvPr/>
        </p:nvGrpSpPr>
        <p:grpSpPr bwMode="auto">
          <a:xfrm>
            <a:off x="5294313" y="5064125"/>
            <a:ext cx="2879725" cy="1368425"/>
            <a:chOff x="-1404664" y="3789040"/>
            <a:chExt cx="2880320" cy="1368152"/>
          </a:xfrm>
        </p:grpSpPr>
        <p:sp>
          <p:nvSpPr>
            <p:cNvPr id="10" name="Triângulo isósceles 9"/>
            <p:cNvSpPr/>
            <p:nvPr/>
          </p:nvSpPr>
          <p:spPr>
            <a:xfrm flipV="1">
              <a:off x="-1404664" y="3789040"/>
              <a:ext cx="2880320" cy="1368152"/>
            </a:xfrm>
            <a:prstGeom prst="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" name="Triângulo isósceles 10"/>
            <p:cNvSpPr/>
            <p:nvPr/>
          </p:nvSpPr>
          <p:spPr>
            <a:xfrm flipV="1">
              <a:off x="-953721" y="4003310"/>
              <a:ext cx="1978434" cy="939613"/>
            </a:xfrm>
            <a:prstGeom prst="triangle">
              <a:avLst/>
            </a:prstGeom>
            <a:ln w="762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41990" name="Grupo 11"/>
          <p:cNvGrpSpPr>
            <a:grpSpLocks/>
          </p:cNvGrpSpPr>
          <p:nvPr/>
        </p:nvGrpSpPr>
        <p:grpSpPr bwMode="auto">
          <a:xfrm rot="-3577604">
            <a:off x="1794669" y="4031457"/>
            <a:ext cx="1876425" cy="890587"/>
            <a:chOff x="-1404664" y="3789040"/>
            <a:chExt cx="2880320" cy="1368152"/>
          </a:xfrm>
        </p:grpSpPr>
        <p:sp>
          <p:nvSpPr>
            <p:cNvPr id="13" name="Triângulo isósceles 11"/>
            <p:cNvSpPr/>
            <p:nvPr/>
          </p:nvSpPr>
          <p:spPr>
            <a:xfrm flipV="1">
              <a:off x="-1404664" y="3789040"/>
              <a:ext cx="2880320" cy="1368152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" name="Triângulo isósceles 12"/>
            <p:cNvSpPr/>
            <p:nvPr/>
          </p:nvSpPr>
          <p:spPr>
            <a:xfrm flipV="1">
              <a:off x="-1174800" y="3949507"/>
              <a:ext cx="1978697" cy="938929"/>
            </a:xfrm>
            <a:prstGeom prst="rtTriangle">
              <a:avLst/>
            </a:prstGeom>
            <a:ln w="762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41991" name="Grupo 14"/>
          <p:cNvGrpSpPr>
            <a:grpSpLocks/>
          </p:cNvGrpSpPr>
          <p:nvPr/>
        </p:nvGrpSpPr>
        <p:grpSpPr bwMode="auto">
          <a:xfrm rot="-5400000">
            <a:off x="6195220" y="3752056"/>
            <a:ext cx="1744662" cy="828675"/>
            <a:chOff x="-1404664" y="3789040"/>
            <a:chExt cx="2880320" cy="1368152"/>
          </a:xfrm>
        </p:grpSpPr>
        <p:sp>
          <p:nvSpPr>
            <p:cNvPr id="16" name="Triângulo isósceles 17"/>
            <p:cNvSpPr/>
            <p:nvPr/>
          </p:nvSpPr>
          <p:spPr>
            <a:xfrm flipV="1">
              <a:off x="-1404664" y="3789040"/>
              <a:ext cx="2880320" cy="1368152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7" name="Triângulo isósceles 18"/>
            <p:cNvSpPr/>
            <p:nvPr/>
          </p:nvSpPr>
          <p:spPr>
            <a:xfrm flipV="1">
              <a:off x="-1176651" y="3969886"/>
              <a:ext cx="1978747" cy="940933"/>
            </a:xfrm>
            <a:prstGeom prst="rtTriangle">
              <a:avLst/>
            </a:prstGeom>
            <a:ln w="762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8" name="Conector reto 17"/>
          <p:cNvCxnSpPr/>
          <p:nvPr/>
        </p:nvCxnSpPr>
        <p:spPr>
          <a:xfrm>
            <a:off x="1404938" y="3076575"/>
            <a:ext cx="0" cy="17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693863" y="3357563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917825" y="3990975"/>
            <a:ext cx="0" cy="17272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219450" y="4360863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576638" y="4648200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1874838" y="3716338"/>
            <a:ext cx="430212" cy="22383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959475" y="4167188"/>
            <a:ext cx="612775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653088" y="3357563"/>
            <a:ext cx="0" cy="17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959475" y="3357563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>
            <a:off x="6784182" y="3048794"/>
            <a:ext cx="0" cy="4071937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373813" y="3357563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6129338" y="3357563"/>
            <a:ext cx="0" cy="17272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285750" y="1143000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>
                <a:solidFill>
                  <a:srgbClr val="FF0000"/>
                </a:solidFill>
              </a:rPr>
              <a:t>BIBLIOGRAFIA:</a:t>
            </a: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285750" y="1785938"/>
            <a:ext cx="7929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GIOVANNI, José Ruy, 1937. </a:t>
            </a:r>
            <a:r>
              <a:rPr lang="pt-BR" sz="2000" b="1"/>
              <a:t>A conquista da matemática</a:t>
            </a:r>
            <a:r>
              <a:rPr lang="pt-BR" sz="2000"/>
              <a:t>: a + nova/ José Ruy Giovanni, Benedito Castrucci, José Ruy Giovanni Júnior. São Paulo: FTD, 2002.</a:t>
            </a:r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285750" y="3055938"/>
            <a:ext cx="7929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BONJORNO, José Roberto. </a:t>
            </a:r>
            <a:r>
              <a:rPr lang="pt-BR" sz="2000" b="1"/>
              <a:t>Matemática fazendo a diferença</a:t>
            </a:r>
            <a:r>
              <a:rPr lang="pt-BR" sz="2000"/>
              <a:t>. São Paulo: FTD, 2006.</a:t>
            </a:r>
          </a:p>
        </p:txBody>
      </p:sp>
      <p:sp>
        <p:nvSpPr>
          <p:cNvPr id="32" name="Retângulo 31"/>
          <p:cNvSpPr>
            <a:spLocks noChangeArrowheads="1"/>
          </p:cNvSpPr>
          <p:nvPr/>
        </p:nvSpPr>
        <p:spPr bwMode="auto">
          <a:xfrm>
            <a:off x="285750" y="4325938"/>
            <a:ext cx="7929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/>
              <a:t>DOLCE, Osvaldo. </a:t>
            </a:r>
            <a:r>
              <a:rPr lang="pt-BR" sz="2000" b="1"/>
              <a:t>Fundamentos de matemática elementar 10</a:t>
            </a:r>
            <a:r>
              <a:rPr lang="pt-BR" sz="2000"/>
              <a:t>: geometria espacial. 8ª ed. São Paulo: Atual, 2005.</a:t>
            </a:r>
          </a:p>
        </p:txBody>
      </p:sp>
      <p:sp>
        <p:nvSpPr>
          <p:cNvPr id="4301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285750" y="1143000"/>
            <a:ext cx="2786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/>
            <a:r>
              <a:rPr lang="pt-BR" sz="2000">
                <a:solidFill>
                  <a:srgbClr val="FF0000"/>
                </a:solidFill>
              </a:rPr>
              <a:t>Sites:</a:t>
            </a:r>
          </a:p>
        </p:txBody>
      </p:sp>
      <p:sp>
        <p:nvSpPr>
          <p:cNvPr id="44035" name="Retângulo 4"/>
          <p:cNvSpPr>
            <a:spLocks noChangeArrowheads="1"/>
          </p:cNvSpPr>
          <p:nvPr/>
        </p:nvSpPr>
        <p:spPr bwMode="auto">
          <a:xfrm>
            <a:off x="357188" y="2214563"/>
            <a:ext cx="8786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pt-BR" u="sng">
                <a:hlinkClick r:id="rId3"/>
              </a:rPr>
              <a:t>http://asmaravilhasdomundomoderno.blogspot.com.br/p/as-maravilhas-do-mundo-antigo.html</a:t>
            </a:r>
            <a:endParaRPr lang="pt-BR"/>
          </a:p>
          <a:p>
            <a:pPr>
              <a:lnSpc>
                <a:spcPct val="200000"/>
              </a:lnSpc>
            </a:pPr>
            <a:r>
              <a:rPr lang="pt-BR" u="sng">
                <a:hlinkClick r:id="rId4"/>
              </a:rPr>
              <a:t>http://escolinhadahora.blogspot.com.br/2011/05/geometria-retas-paralelas.html</a:t>
            </a:r>
            <a:endParaRPr lang="pt-BR"/>
          </a:p>
          <a:p>
            <a:pPr>
              <a:lnSpc>
                <a:spcPct val="200000"/>
              </a:lnSpc>
            </a:pPr>
            <a:r>
              <a:rPr lang="pt-BR" u="sng">
                <a:hlinkClick r:id="rId5"/>
              </a:rPr>
              <a:t>http://pt.scribd.com/doc/37967032/Desenho-Geometrico</a:t>
            </a:r>
            <a:endParaRPr lang="pt-BR"/>
          </a:p>
        </p:txBody>
      </p:sp>
      <p:sp>
        <p:nvSpPr>
          <p:cNvPr id="4403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Seta para a direita 12"/>
          <p:cNvSpPr/>
          <p:nvPr/>
        </p:nvSpPr>
        <p:spPr>
          <a:xfrm rot="1810666" flipV="1">
            <a:off x="3426559" y="3501006"/>
            <a:ext cx="571504" cy="428628"/>
          </a:xfrm>
          <a:prstGeom prst="rightArrow">
            <a:avLst/>
          </a:prstGeom>
          <a:solidFill>
            <a:srgbClr val="FF0000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pt-BR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Seta dobrada 13"/>
          <p:cNvSpPr/>
          <p:nvPr/>
        </p:nvSpPr>
        <p:spPr>
          <a:xfrm flipV="1">
            <a:off x="3214678" y="3786190"/>
            <a:ext cx="928694" cy="12144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3519"/>
            </a:avLst>
          </a:prstGeom>
          <a:solidFill>
            <a:srgbClr val="FF0000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pt-BR" smtClean="0">
              <a:latin typeface="Calibri" pitchFamily="34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143375" y="1833563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chemeClr val="tx2"/>
                </a:solidFill>
                <a:latin typeface="Bookman Old Style" pitchFamily="18" charset="0"/>
              </a:rPr>
              <a:t>Ponto</a:t>
            </a:r>
          </a:p>
        </p:txBody>
      </p:sp>
      <p:sp>
        <p:nvSpPr>
          <p:cNvPr id="16" name="Seta dobrada 15"/>
          <p:cNvSpPr/>
          <p:nvPr/>
        </p:nvSpPr>
        <p:spPr>
          <a:xfrm>
            <a:off x="3214678" y="1928802"/>
            <a:ext cx="902975" cy="12144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3519"/>
            </a:avLst>
          </a:prstGeom>
          <a:solidFill>
            <a:srgbClr val="FF0000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pt-BR" smtClean="0">
              <a:latin typeface="Calibri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071938" y="3643313"/>
            <a:ext cx="2714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Plano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4071938" y="2714625"/>
            <a:ext cx="271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latin typeface="Bookman Old Style" pitchFamily="18" charset="0"/>
              </a:rPr>
              <a:t>Reta</a:t>
            </a:r>
          </a:p>
        </p:txBody>
      </p:sp>
      <p:sp>
        <p:nvSpPr>
          <p:cNvPr id="19" name="Seta para a direita 18"/>
          <p:cNvSpPr/>
          <p:nvPr/>
        </p:nvSpPr>
        <p:spPr>
          <a:xfrm rot="19789334">
            <a:off x="3426558" y="2972093"/>
            <a:ext cx="571504" cy="428628"/>
          </a:xfrm>
          <a:prstGeom prst="rightArrow">
            <a:avLst/>
          </a:prstGeom>
          <a:solidFill>
            <a:srgbClr val="FF0000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pt-BR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14282" y="2928934"/>
            <a:ext cx="3286148" cy="9541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Conceitos Iniciais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071938" y="4476750"/>
            <a:ext cx="271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B050"/>
                </a:solidFill>
                <a:latin typeface="Bookman Old Style" pitchFamily="18" charset="0"/>
              </a:rPr>
              <a:t>Espaço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0825" y="1557338"/>
          <a:ext cx="8642350" cy="2160587"/>
        </p:xfrm>
        <a:graphic>
          <a:graphicData uri="http://schemas.openxmlformats.org/drawingml/2006/table">
            <a:tbl>
              <a:tblPr/>
              <a:tblGrid>
                <a:gridCol w="563563"/>
                <a:gridCol w="3262312"/>
                <a:gridCol w="3879850"/>
                <a:gridCol w="936625"/>
              </a:tblGrid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n° do slide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direito da imagem como está ao lado da foto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link do site onde se consegiu a informação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Data do Acesso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Immanuel Giel / Templo grego antigo de Poseidon em Paestum, na Itália / Public Domain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http://commons.wikimedia.org/wiki/File:PaestumItalien.jpg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19/09/2012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Pk2000 / The use of this image is free for any purpose.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http://commons.wikimedia.org/wiki/File:Seascape.jpg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19/09/2012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Thamizhpparithi Maari / Creative Commons Attribution-Share Alike 3.0 Unported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http://commons.wikimedia.org/wiki/File:A_wooden_chair.JPG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19/09/2012</a:t>
                      </a:r>
                    </a:p>
                  </a:txBody>
                  <a:tcPr marL="5515" marR="5515" marT="5515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4143375" y="1833563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2060"/>
                </a:solidFill>
                <a:latin typeface="Bookman Old Style" pitchFamily="18" charset="0"/>
              </a:rPr>
              <a:t>Ponto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14282" y="1762772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Característica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57188" y="2571750"/>
            <a:ext cx="3143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adimensional.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1000125" y="339566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6" name="Elipse 25"/>
          <p:cNvSpPr/>
          <p:nvPr/>
        </p:nvSpPr>
        <p:spPr>
          <a:xfrm>
            <a:off x="1143000" y="385762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1714500" y="3681413"/>
            <a:ext cx="428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1714500" y="339566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2357438" y="3733800"/>
            <a:ext cx="2071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Representação</a:t>
            </a:r>
          </a:p>
        </p:txBody>
      </p:sp>
      <p:cxnSp>
        <p:nvCxnSpPr>
          <p:cNvPr id="30" name="Conector angulado 29"/>
          <p:cNvCxnSpPr>
            <a:stCxn id="29" idx="0"/>
            <a:endCxn id="25" idx="0"/>
          </p:cNvCxnSpPr>
          <p:nvPr/>
        </p:nvCxnSpPr>
        <p:spPr>
          <a:xfrm rot="16200000" flipV="1">
            <a:off x="2151857" y="2493169"/>
            <a:ext cx="338137" cy="2143125"/>
          </a:xfrm>
          <a:prstGeom prst="bentConnector3">
            <a:avLst>
              <a:gd name="adj1" fmla="val 167748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29" idx="2"/>
            <a:endCxn id="27" idx="2"/>
          </p:cNvCxnSpPr>
          <p:nvPr/>
        </p:nvCxnSpPr>
        <p:spPr>
          <a:xfrm rot="5400000">
            <a:off x="2640013" y="3390900"/>
            <a:ext cx="41275" cy="1463675"/>
          </a:xfrm>
          <a:prstGeom prst="bentConnector3">
            <a:avLst>
              <a:gd name="adj1" fmla="val 66222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14282" y="4929198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Coincidentes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429256" y="4929198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Distintos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714375" y="5702300"/>
            <a:ext cx="400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num mesmo lugar.</a:t>
            </a:r>
          </a:p>
        </p:txBody>
      </p: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5429250" y="5715000"/>
            <a:ext cx="371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em lugares diferentes.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1071563" y="59293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7" name="Elipse 36"/>
          <p:cNvSpPr/>
          <p:nvPr/>
        </p:nvSpPr>
        <p:spPr>
          <a:xfrm>
            <a:off x="1214438" y="639127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785813" y="625316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5929313" y="59674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0" name="Elipse 39"/>
          <p:cNvSpPr/>
          <p:nvPr/>
        </p:nvSpPr>
        <p:spPr>
          <a:xfrm>
            <a:off x="6072188" y="642937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6643688" y="5967413"/>
            <a:ext cx="500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2" name="Elipse 41"/>
          <p:cNvSpPr/>
          <p:nvPr/>
        </p:nvSpPr>
        <p:spPr>
          <a:xfrm>
            <a:off x="6786563" y="6429375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02691 -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/>
      <p:bldP spid="26" grpId="0" animBg="1"/>
      <p:bldP spid="27" grpId="0"/>
      <p:bldP spid="28" grpId="0"/>
      <p:bldP spid="29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59" name="CaixaDeTexto 42"/>
          <p:cNvSpPr txBox="1">
            <a:spLocks noChangeArrowheads="1"/>
          </p:cNvSpPr>
          <p:nvPr/>
        </p:nvSpPr>
        <p:spPr bwMode="auto">
          <a:xfrm>
            <a:off x="4143375" y="928688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2060"/>
                </a:solidFill>
                <a:latin typeface="Bookman Old Style" pitchFamily="18" charset="0"/>
              </a:rPr>
              <a:t>Reta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214282" y="114298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Características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357188" y="1952625"/>
            <a:ext cx="3143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unidimensional;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1428750" y="284797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3000375" y="349091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3463925" y="3684588"/>
            <a:ext cx="2073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Representação</a:t>
            </a:r>
          </a:p>
        </p:txBody>
      </p:sp>
      <p:cxnSp>
        <p:nvCxnSpPr>
          <p:cNvPr id="49" name="Conector angulado 65"/>
          <p:cNvCxnSpPr>
            <a:stCxn id="48" idx="0"/>
            <a:endCxn id="46" idx="3"/>
          </p:cNvCxnSpPr>
          <p:nvPr/>
        </p:nvCxnSpPr>
        <p:spPr>
          <a:xfrm rot="16200000" flipV="1">
            <a:off x="2911475" y="2095501"/>
            <a:ext cx="606425" cy="257175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5400000" flipH="1">
            <a:off x="3823494" y="3490119"/>
            <a:ext cx="103188" cy="1250950"/>
          </a:xfrm>
          <a:prstGeom prst="bentConnector3">
            <a:avLst>
              <a:gd name="adj1" fmla="val -22364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214282" y="488091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Coincidentes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5429256" y="488091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Distintas</a:t>
            </a:r>
          </a:p>
        </p:txBody>
      </p:sp>
      <p:sp>
        <p:nvSpPr>
          <p:cNvPr id="53" name="CaixaDeTexto 52"/>
          <p:cNvSpPr txBox="1">
            <a:spLocks noChangeArrowheads="1"/>
          </p:cNvSpPr>
          <p:nvPr/>
        </p:nvSpPr>
        <p:spPr bwMode="auto">
          <a:xfrm>
            <a:off x="714375" y="5654675"/>
            <a:ext cx="400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num mesmo lugar.</a:t>
            </a:r>
          </a:p>
        </p:txBody>
      </p:sp>
      <p:sp>
        <p:nvSpPr>
          <p:cNvPr id="54" name="CaixaDeTexto 53"/>
          <p:cNvSpPr txBox="1">
            <a:spLocks noChangeArrowheads="1"/>
          </p:cNvSpPr>
          <p:nvPr/>
        </p:nvSpPr>
        <p:spPr bwMode="auto">
          <a:xfrm>
            <a:off x="5429250" y="5667375"/>
            <a:ext cx="3714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em lugares diferentes.</a:t>
            </a:r>
          </a:p>
        </p:txBody>
      </p:sp>
      <p:sp>
        <p:nvSpPr>
          <p:cNvPr id="55" name="CaixaDeTexto 54"/>
          <p:cNvSpPr txBox="1">
            <a:spLocks noChangeArrowheads="1"/>
          </p:cNvSpPr>
          <p:nvPr/>
        </p:nvSpPr>
        <p:spPr bwMode="auto">
          <a:xfrm>
            <a:off x="357188" y="2347913"/>
            <a:ext cx="3143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ilimitada.</a:t>
            </a:r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00063" y="3167063"/>
            <a:ext cx="1428750" cy="10715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85938" y="3952875"/>
            <a:ext cx="1500187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>
            <a:spLocks noChangeArrowheads="1"/>
          </p:cNvSpPr>
          <p:nvPr/>
        </p:nvSpPr>
        <p:spPr bwMode="auto">
          <a:xfrm>
            <a:off x="5429250" y="614362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59" name="CaixaDeTexto 58"/>
          <p:cNvSpPr txBox="1">
            <a:spLocks noChangeArrowheads="1"/>
          </p:cNvSpPr>
          <p:nvPr/>
        </p:nvSpPr>
        <p:spPr bwMode="auto">
          <a:xfrm>
            <a:off x="8001000" y="592931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s</a:t>
            </a:r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5500688" y="6143625"/>
            <a:ext cx="1357312" cy="533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6786563" y="6391275"/>
            <a:ext cx="1500187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>
            <a:spLocks noChangeArrowheads="1"/>
          </p:cNvSpPr>
          <p:nvPr/>
        </p:nvSpPr>
        <p:spPr bwMode="auto">
          <a:xfrm>
            <a:off x="1428750" y="614362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1500188" y="6143625"/>
            <a:ext cx="1357312" cy="533400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>
            <a:spLocks noChangeArrowheads="1"/>
          </p:cNvSpPr>
          <p:nvPr/>
        </p:nvSpPr>
        <p:spPr bwMode="auto">
          <a:xfrm>
            <a:off x="2714625" y="608171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53" grpId="0"/>
      <p:bldP spid="54" grpId="0"/>
      <p:bldP spid="55" grpId="0"/>
      <p:bldP spid="58" grpId="0"/>
      <p:bldP spid="59" grpId="0"/>
      <p:bldP spid="62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Paralelogramo 24"/>
          <p:cNvSpPr/>
          <p:nvPr/>
        </p:nvSpPr>
        <p:spPr>
          <a:xfrm>
            <a:off x="442913" y="3116263"/>
            <a:ext cx="2786062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484" name="CaixaDeTexto 25"/>
          <p:cNvSpPr txBox="1">
            <a:spLocks noChangeArrowheads="1"/>
          </p:cNvSpPr>
          <p:nvPr/>
        </p:nvSpPr>
        <p:spPr bwMode="auto">
          <a:xfrm>
            <a:off x="4143375" y="928688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2060"/>
                </a:solidFill>
                <a:latin typeface="Bookman Old Style" pitchFamily="18" charset="0"/>
              </a:rPr>
              <a:t>Plano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4282" y="114298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Características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357188" y="1952625"/>
            <a:ext cx="3143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bidimensional;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2214563" y="3752850"/>
            <a:ext cx="500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Symbol" pitchFamily="18" charset="2"/>
              </a:rPr>
              <a:t>b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3463925" y="3684588"/>
            <a:ext cx="2073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Representação</a:t>
            </a:r>
          </a:p>
        </p:txBody>
      </p:sp>
      <p:cxnSp>
        <p:nvCxnSpPr>
          <p:cNvPr id="31" name="Conector angulado 30"/>
          <p:cNvCxnSpPr>
            <a:stCxn id="30" idx="2"/>
            <a:endCxn id="29" idx="2"/>
          </p:cNvCxnSpPr>
          <p:nvPr/>
        </p:nvCxnSpPr>
        <p:spPr>
          <a:xfrm rot="5400000">
            <a:off x="3402013" y="3116262"/>
            <a:ext cx="160338" cy="2036763"/>
          </a:xfrm>
          <a:prstGeom prst="bentConnector3">
            <a:avLst>
              <a:gd name="adj1" fmla="val 24253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14282" y="488091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Coincidentes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429256" y="4429132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Distintos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1071563" y="5487988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num mesmo lugar.</a:t>
            </a:r>
          </a:p>
        </p:txBody>
      </p: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5429250" y="5214938"/>
            <a:ext cx="3714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Estão em lugares diferentes.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357188" y="2347913"/>
            <a:ext cx="3143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ilimitado.</a:t>
            </a:r>
          </a:p>
        </p:txBody>
      </p:sp>
      <p:grpSp>
        <p:nvGrpSpPr>
          <p:cNvPr id="2" name="Grupo 36"/>
          <p:cNvGrpSpPr>
            <a:grpSpLocks/>
          </p:cNvGrpSpPr>
          <p:nvPr/>
        </p:nvGrpSpPr>
        <p:grpSpPr bwMode="auto">
          <a:xfrm>
            <a:off x="371475" y="3057525"/>
            <a:ext cx="2857500" cy="1144588"/>
            <a:chOff x="357158" y="3071810"/>
            <a:chExt cx="2857520" cy="1144596"/>
          </a:xfrm>
        </p:grpSpPr>
        <p:cxnSp>
          <p:nvCxnSpPr>
            <p:cNvPr id="38" name="Conector reto 37"/>
            <p:cNvCxnSpPr/>
            <p:nvPr/>
          </p:nvCxnSpPr>
          <p:spPr>
            <a:xfrm rot="5400000">
              <a:off x="178564" y="3250404"/>
              <a:ext cx="1143008" cy="7858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5400000" flipH="1" flipV="1">
              <a:off x="2321704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0800000">
              <a:off x="1142977" y="3071810"/>
              <a:ext cx="2071701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Paralelogramo 41"/>
          <p:cNvSpPr/>
          <p:nvPr/>
        </p:nvSpPr>
        <p:spPr>
          <a:xfrm>
            <a:off x="1539875" y="5892800"/>
            <a:ext cx="1531938" cy="792163"/>
          </a:xfrm>
          <a:prstGeom prst="parallelogram">
            <a:avLst>
              <a:gd name="adj" fmla="val 47944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3" name="Grupo 64"/>
          <p:cNvGrpSpPr>
            <a:grpSpLocks/>
          </p:cNvGrpSpPr>
          <p:nvPr/>
        </p:nvGrpSpPr>
        <p:grpSpPr bwMode="auto">
          <a:xfrm>
            <a:off x="1500188" y="5857875"/>
            <a:ext cx="1571625" cy="857250"/>
            <a:chOff x="357158" y="3071810"/>
            <a:chExt cx="2857520" cy="1144596"/>
          </a:xfrm>
        </p:grpSpPr>
        <p:cxnSp>
          <p:nvCxnSpPr>
            <p:cNvPr id="66" name="Conector reto 65"/>
            <p:cNvCxnSpPr/>
            <p:nvPr/>
          </p:nvCxnSpPr>
          <p:spPr>
            <a:xfrm rot="5400000">
              <a:off x="178467" y="3250501"/>
              <a:ext cx="1142477" cy="7850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357158" y="4214287"/>
              <a:ext cx="2144582" cy="21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rot="5400000" flipH="1" flipV="1">
              <a:off x="2323005" y="3322613"/>
              <a:ext cx="1070410" cy="71293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rot="10800000">
              <a:off x="1142254" y="3071810"/>
              <a:ext cx="2072424" cy="212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aixaDeTexto 69"/>
          <p:cNvSpPr txBox="1">
            <a:spLocks noChangeArrowheads="1"/>
          </p:cNvSpPr>
          <p:nvPr/>
        </p:nvSpPr>
        <p:spPr bwMode="auto">
          <a:xfrm>
            <a:off x="2071688" y="6376988"/>
            <a:ext cx="714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 i="1">
                <a:solidFill>
                  <a:srgbClr val="FF0000"/>
                </a:solidFill>
                <a:latin typeface="Symbol" pitchFamily="18" charset="2"/>
              </a:rPr>
              <a:t>a = b</a:t>
            </a:r>
          </a:p>
        </p:txBody>
      </p:sp>
      <p:sp>
        <p:nvSpPr>
          <p:cNvPr id="71" name="Paralelogramo 70"/>
          <p:cNvSpPr/>
          <p:nvPr/>
        </p:nvSpPr>
        <p:spPr>
          <a:xfrm>
            <a:off x="5468938" y="6276975"/>
            <a:ext cx="1603375" cy="407988"/>
          </a:xfrm>
          <a:prstGeom prst="parallelogram">
            <a:avLst>
              <a:gd name="adj" fmla="val 115790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4" name="Grupo 71"/>
          <p:cNvGrpSpPr>
            <a:grpSpLocks/>
          </p:cNvGrpSpPr>
          <p:nvPr/>
        </p:nvGrpSpPr>
        <p:grpSpPr bwMode="auto">
          <a:xfrm>
            <a:off x="5429250" y="6276975"/>
            <a:ext cx="1571625" cy="438150"/>
            <a:chOff x="357158" y="3071810"/>
            <a:chExt cx="2857520" cy="1144596"/>
          </a:xfrm>
        </p:grpSpPr>
        <p:cxnSp>
          <p:nvCxnSpPr>
            <p:cNvPr id="73" name="Conector reto 72"/>
            <p:cNvCxnSpPr/>
            <p:nvPr/>
          </p:nvCxnSpPr>
          <p:spPr>
            <a:xfrm rot="5400000">
              <a:off x="177408" y="3251560"/>
              <a:ext cx="1144596" cy="7850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357158" y="4216406"/>
              <a:ext cx="21445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 flipH="1" flipV="1">
              <a:off x="2321163" y="3322891"/>
              <a:ext cx="1074094" cy="712936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10800000">
              <a:off x="1142254" y="3071810"/>
              <a:ext cx="2072424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Paralelogramo 76"/>
          <p:cNvSpPr/>
          <p:nvPr/>
        </p:nvSpPr>
        <p:spPr>
          <a:xfrm>
            <a:off x="6540500" y="5572125"/>
            <a:ext cx="1603375" cy="407988"/>
          </a:xfrm>
          <a:prstGeom prst="parallelogram">
            <a:avLst>
              <a:gd name="adj" fmla="val 115790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upo 77"/>
          <p:cNvGrpSpPr>
            <a:grpSpLocks/>
          </p:cNvGrpSpPr>
          <p:nvPr/>
        </p:nvGrpSpPr>
        <p:grpSpPr bwMode="auto">
          <a:xfrm>
            <a:off x="6500813" y="5572125"/>
            <a:ext cx="1571625" cy="438150"/>
            <a:chOff x="357158" y="3071810"/>
            <a:chExt cx="2857520" cy="1144596"/>
          </a:xfrm>
        </p:grpSpPr>
        <p:cxnSp>
          <p:nvCxnSpPr>
            <p:cNvPr id="79" name="Conector reto 78"/>
            <p:cNvCxnSpPr/>
            <p:nvPr/>
          </p:nvCxnSpPr>
          <p:spPr>
            <a:xfrm rot="5400000">
              <a:off x="177408" y="3251560"/>
              <a:ext cx="1144596" cy="7850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357158" y="4216406"/>
              <a:ext cx="214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rot="5400000" flipH="1" flipV="1">
              <a:off x="2321163" y="3322889"/>
              <a:ext cx="1074094" cy="71293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0800000">
              <a:off x="1142254" y="3071810"/>
              <a:ext cx="2072424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aixaDeTexto 82"/>
          <p:cNvSpPr txBox="1">
            <a:spLocks noChangeArrowheads="1"/>
          </p:cNvSpPr>
          <p:nvPr/>
        </p:nvSpPr>
        <p:spPr bwMode="auto">
          <a:xfrm>
            <a:off x="6357938" y="6429375"/>
            <a:ext cx="714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 i="1">
                <a:solidFill>
                  <a:srgbClr val="FF0000"/>
                </a:solidFill>
                <a:latin typeface="Symbol" pitchFamily="18" charset="2"/>
              </a:rPr>
              <a:t>a </a:t>
            </a:r>
          </a:p>
        </p:txBody>
      </p:sp>
      <p:sp>
        <p:nvSpPr>
          <p:cNvPr id="84" name="CaixaDeTexto 83"/>
          <p:cNvSpPr txBox="1">
            <a:spLocks noChangeArrowheads="1"/>
          </p:cNvSpPr>
          <p:nvPr/>
        </p:nvSpPr>
        <p:spPr bwMode="auto">
          <a:xfrm>
            <a:off x="7429500" y="5715000"/>
            <a:ext cx="714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600" b="1" i="1">
                <a:solidFill>
                  <a:srgbClr val="FF0000"/>
                </a:solidFill>
                <a:latin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/>
      <p:bldP spid="30" grpId="0"/>
      <p:bldP spid="34" grpId="0"/>
      <p:bldP spid="35" grpId="0"/>
      <p:bldP spid="36" grpId="0"/>
      <p:bldP spid="42" grpId="0" animBg="1"/>
      <p:bldP spid="70" grpId="0"/>
      <p:bldP spid="71" grpId="0" animBg="1"/>
      <p:bldP spid="77" grpId="0" animBg="1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4282" y="1142984"/>
            <a:ext cx="314327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Características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57188" y="1952625"/>
            <a:ext cx="3143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tridimensional;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57188" y="2347913"/>
            <a:ext cx="3143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é ilimitado.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57818" y="1071546"/>
            <a:ext cx="3143272" cy="1077218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No espaço temos: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6215063" y="241617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Infinitos Pontos,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215063" y="28448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Infinitas Retas e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6215063" y="3273425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latin typeface="Bookman Old Style" pitchFamily="18" charset="0"/>
              </a:rPr>
              <a:t>Infinitos Planos.</a:t>
            </a:r>
          </a:p>
        </p:txBody>
      </p:sp>
      <p:sp>
        <p:nvSpPr>
          <p:cNvPr id="10" name="Paralelogramo 9"/>
          <p:cNvSpPr/>
          <p:nvPr/>
        </p:nvSpPr>
        <p:spPr>
          <a:xfrm rot="16371804">
            <a:off x="4814094" y="5083969"/>
            <a:ext cx="2506663" cy="727075"/>
          </a:xfrm>
          <a:prstGeom prst="parallelogram">
            <a:avLst>
              <a:gd name="adj" fmla="val 806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2" name="Grupo 33"/>
          <p:cNvGrpSpPr>
            <a:grpSpLocks/>
          </p:cNvGrpSpPr>
          <p:nvPr/>
        </p:nvGrpSpPr>
        <p:grpSpPr bwMode="auto">
          <a:xfrm rot="-5228196">
            <a:off x="4784725" y="5053013"/>
            <a:ext cx="2571750" cy="787400"/>
            <a:chOff x="357158" y="3071810"/>
            <a:chExt cx="2857520" cy="1144596"/>
          </a:xfrm>
        </p:grpSpPr>
        <p:cxnSp>
          <p:nvCxnSpPr>
            <p:cNvPr id="12" name="Conector reto 11"/>
            <p:cNvCxnSpPr/>
            <p:nvPr/>
          </p:nvCxnSpPr>
          <p:spPr>
            <a:xfrm rot="5400000">
              <a:off x="179291" y="3236492"/>
              <a:ext cx="1142288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72719" y="4200200"/>
              <a:ext cx="2143139" cy="2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 flipV="1">
              <a:off x="2333284" y="3313110"/>
              <a:ext cx="1070751" cy="71438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10800000">
              <a:off x="1153886" y="3060875"/>
              <a:ext cx="2070820" cy="230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elogramo 15"/>
          <p:cNvSpPr/>
          <p:nvPr/>
        </p:nvSpPr>
        <p:spPr>
          <a:xfrm>
            <a:off x="5351463" y="4972050"/>
            <a:ext cx="2786062" cy="1057275"/>
          </a:xfrm>
          <a:prstGeom prst="parallelogram">
            <a:avLst>
              <a:gd name="adj" fmla="val 68939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1" name="Grupo 33"/>
          <p:cNvGrpSpPr>
            <a:grpSpLocks/>
          </p:cNvGrpSpPr>
          <p:nvPr/>
        </p:nvGrpSpPr>
        <p:grpSpPr bwMode="auto">
          <a:xfrm>
            <a:off x="5280025" y="4914900"/>
            <a:ext cx="2857500" cy="1144588"/>
            <a:chOff x="357158" y="3071810"/>
            <a:chExt cx="2857520" cy="1144596"/>
          </a:xfrm>
        </p:grpSpPr>
        <p:cxnSp>
          <p:nvCxnSpPr>
            <p:cNvPr id="18" name="Conector reto 17"/>
            <p:cNvCxnSpPr/>
            <p:nvPr/>
          </p:nvCxnSpPr>
          <p:spPr>
            <a:xfrm rot="5400000">
              <a:off x="178564" y="3250404"/>
              <a:ext cx="1143008" cy="7858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57158" y="4214818"/>
              <a:ext cx="214314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5400000" flipH="1" flipV="1">
              <a:off x="2321704" y="3321843"/>
              <a:ext cx="1071569" cy="71438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10800000">
              <a:off x="1142977" y="3071810"/>
              <a:ext cx="2071701" cy="158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rot="16200000" flipV="1">
            <a:off x="7472363" y="4767263"/>
            <a:ext cx="430212" cy="2714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6137275" y="58578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208713" y="528637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6637338" y="507206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6977063" y="5256213"/>
            <a:ext cx="73025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6565900" y="5927725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7135813" y="5143500"/>
            <a:ext cx="73025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5494338" y="5572125"/>
            <a:ext cx="1643062" cy="3571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16200000" flipV="1">
            <a:off x="6942138" y="5091113"/>
            <a:ext cx="747712" cy="500062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5780088" y="657225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6851650" y="65008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7780338" y="5070475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708650" y="47863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16200000" flipV="1">
            <a:off x="7766050" y="5384800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0800000" flipV="1">
            <a:off x="5994400" y="6276975"/>
            <a:ext cx="990600" cy="95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elogramo 36"/>
          <p:cNvSpPr/>
          <p:nvPr/>
        </p:nvSpPr>
        <p:spPr>
          <a:xfrm>
            <a:off x="6423025" y="3887788"/>
            <a:ext cx="2506663" cy="727075"/>
          </a:xfrm>
          <a:prstGeom prst="parallelogram">
            <a:avLst>
              <a:gd name="adj" fmla="val 84178"/>
            </a:avLst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7" name="Grupo 33"/>
          <p:cNvGrpSpPr>
            <a:grpSpLocks/>
          </p:cNvGrpSpPr>
          <p:nvPr/>
        </p:nvGrpSpPr>
        <p:grpSpPr bwMode="auto">
          <a:xfrm>
            <a:off x="6351588" y="3857625"/>
            <a:ext cx="2571750" cy="787400"/>
            <a:chOff x="357158" y="3071810"/>
            <a:chExt cx="2857520" cy="1144596"/>
          </a:xfrm>
        </p:grpSpPr>
        <p:cxnSp>
          <p:nvCxnSpPr>
            <p:cNvPr id="39" name="Conector reto 38"/>
            <p:cNvCxnSpPr/>
            <p:nvPr/>
          </p:nvCxnSpPr>
          <p:spPr>
            <a:xfrm rot="5400000">
              <a:off x="179363" y="3249605"/>
              <a:ext cx="1142289" cy="786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357158" y="4214099"/>
              <a:ext cx="2143139" cy="23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5400000" flipH="1" flipV="1">
              <a:off x="2322112" y="3321533"/>
              <a:ext cx="1070751" cy="714381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rot="10800000">
              <a:off x="1143858" y="3071810"/>
              <a:ext cx="2070820" cy="2308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de seta reta 42"/>
          <p:cNvCxnSpPr/>
          <p:nvPr/>
        </p:nvCxnSpPr>
        <p:spPr>
          <a:xfrm rot="16200000" flipV="1">
            <a:off x="6837363" y="3857625"/>
            <a:ext cx="714375" cy="4286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7392988" y="442912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537" name="CaixaDeTexto 48"/>
          <p:cNvSpPr txBox="1">
            <a:spLocks noChangeArrowheads="1"/>
          </p:cNvSpPr>
          <p:nvPr/>
        </p:nvSpPr>
        <p:spPr bwMode="auto">
          <a:xfrm>
            <a:off x="4143375" y="928688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2060"/>
                </a:solidFill>
                <a:latin typeface="Bookman Old Style" pitchFamily="18" charset="0"/>
              </a:rPr>
              <a:t>Espaço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8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531" name="CaixaDeTexto 45"/>
          <p:cNvSpPr txBox="1">
            <a:spLocks noChangeArrowheads="1"/>
          </p:cNvSpPr>
          <p:nvPr/>
        </p:nvSpPr>
        <p:spPr bwMode="auto">
          <a:xfrm>
            <a:off x="4143375" y="928688"/>
            <a:ext cx="2071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800" b="1" i="1">
                <a:solidFill>
                  <a:srgbClr val="002060"/>
                </a:solidFill>
                <a:latin typeface="Bookman Old Style" pitchFamily="18" charset="0"/>
              </a:rPr>
              <a:t>Espaço</a:t>
            </a:r>
          </a:p>
        </p:txBody>
      </p: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500063" y="1500188"/>
            <a:ext cx="83581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/>
              <a:t>	O </a:t>
            </a:r>
            <a:r>
              <a:rPr lang="pt-BR" sz="2000" b="1" i="1">
                <a:solidFill>
                  <a:srgbClr val="FF0000"/>
                </a:solidFill>
              </a:rPr>
              <a:t>espaço</a:t>
            </a:r>
            <a:r>
              <a:rPr lang="pt-BR" sz="2000" b="1"/>
              <a:t> é o lugar geométrico único no qual estão os infinitos pontos, as infinitas retas e os infinitos planos; por ser único não há uma representação geométrica para o espaço, pois não há necessidade de distingui-lo de outro.</a:t>
            </a:r>
          </a:p>
          <a:p>
            <a:pPr algn="just"/>
            <a:r>
              <a:rPr lang="pt-BR" sz="2000" b="1"/>
              <a:t>	Podemos ter uma ideia do que seja o espaço geométrico e o associar a elementos visíveis.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500063" y="5572125"/>
            <a:ext cx="8358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/>
              <a:t>	 O mar tranquilo nos dá a ideia de um plano, a linha do horizonte nos dá a ideia de uma reta, os grãos de areia da praia nos dão a ideia de ponto e o todo visível nos dá a ideia de espaço.</a:t>
            </a:r>
          </a:p>
        </p:txBody>
      </p:sp>
      <p:pic>
        <p:nvPicPr>
          <p:cNvPr id="22534" name="Picture 2" descr="File:Seascape.jpg"/>
          <p:cNvPicPr>
            <a:picLocks noChangeAspect="1" noChangeArrowheads="1"/>
          </p:cNvPicPr>
          <p:nvPr/>
        </p:nvPicPr>
        <p:blipFill>
          <a:blip r:embed="rId3" cstate="print"/>
          <a:srcRect t="29201" b="30284"/>
          <a:stretch>
            <a:fillRect/>
          </a:stretch>
        </p:blipFill>
        <p:spPr bwMode="auto">
          <a:xfrm>
            <a:off x="869950" y="3444875"/>
            <a:ext cx="76200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CaixaDeTexto 7"/>
          <p:cNvSpPr txBox="1">
            <a:spLocks noChangeArrowheads="1"/>
          </p:cNvSpPr>
          <p:nvPr/>
        </p:nvSpPr>
        <p:spPr bwMode="auto">
          <a:xfrm rot="-5400000">
            <a:off x="7666831" y="4250532"/>
            <a:ext cx="2132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Imagem: </a:t>
            </a:r>
            <a:r>
              <a:rPr lang="en-US" sz="1000"/>
              <a:t> Pk2000 / The use of this image is free for any purpose.</a:t>
            </a:r>
            <a:endParaRPr lang="pt-BR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3"/>
          <p:cNvSpPr txBox="1">
            <a:spLocks noChangeArrowheads="1"/>
          </p:cNvSpPr>
          <p:nvPr/>
        </p:nvSpPr>
        <p:spPr bwMode="auto">
          <a:xfrm>
            <a:off x="179388" y="0"/>
            <a:ext cx="5607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 do Ensino Fundamental</a:t>
            </a:r>
          </a:p>
          <a:p>
            <a:r>
              <a:rPr lang="pt-BR">
                <a:solidFill>
                  <a:schemeClr val="bg1"/>
                </a:solidFill>
              </a:rPr>
              <a:t>Pontos, retas e planos; retas paralelas e retas concorrentes - conceitos iniciais </a:t>
            </a:r>
            <a:endParaRPr lang="pt-BR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3214688" y="1666875"/>
            <a:ext cx="2071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B050"/>
                </a:solidFill>
                <a:latin typeface="Bookman Old Style" pitchFamily="18" charset="0"/>
              </a:rPr>
              <a:t>Axiomas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786" y="1142984"/>
            <a:ext cx="7643866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2800" b="1" i="1" dirty="0">
                <a:ln>
                  <a:solidFill>
                    <a:schemeClr val="bg1"/>
                  </a:solidFill>
                </a:ln>
                <a:latin typeface="Bookman Old Style" pitchFamily="18" charset="0"/>
              </a:rPr>
              <a:t>Postulados Fundamentais Euclidianos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57250" y="2239963"/>
            <a:ext cx="8001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002060"/>
                </a:solidFill>
                <a:latin typeface="Bookman Old Style" pitchFamily="18" charset="0"/>
              </a:rPr>
              <a:t>São afirmações essenciais a uma certa teoria, sem eles essa teoria não existiria.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4282" y="3369704"/>
            <a:ext cx="3143272" cy="584775"/>
          </a:xfrm>
          <a:prstGeom prst="rect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  <a:scene3d>
              <a:camera prst="perspectiveRelaxedModerately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pt-BR" sz="3200" b="1" i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latin typeface="Bookman Old Style" pitchFamily="18" charset="0"/>
              </a:rPr>
              <a:t>1º Postulado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71563" y="4383088"/>
            <a:ext cx="7715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i="1">
                <a:solidFill>
                  <a:srgbClr val="002060"/>
                </a:solidFill>
                <a:latin typeface="Bookman Old Style" pitchFamily="18" charset="0"/>
              </a:rPr>
              <a:t>Em uma reta, e fora dela, existem infinitos pontos. </a:t>
            </a:r>
          </a:p>
        </p:txBody>
      </p:sp>
      <p:sp>
        <p:nvSpPr>
          <p:cNvPr id="8" name="Elipse 7"/>
          <p:cNvSpPr/>
          <p:nvPr/>
        </p:nvSpPr>
        <p:spPr>
          <a:xfrm>
            <a:off x="887413" y="1184275"/>
            <a:ext cx="2214562" cy="5000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Conector angulado 12"/>
          <p:cNvCxnSpPr>
            <a:stCxn id="8" idx="4"/>
          </p:cNvCxnSpPr>
          <p:nvPr/>
        </p:nvCxnSpPr>
        <p:spPr>
          <a:xfrm rot="16200000" flipH="1">
            <a:off x="2481262" y="1196976"/>
            <a:ext cx="231775" cy="12065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085975" y="4641850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i="1">
                <a:solidFill>
                  <a:srgbClr val="FF0000"/>
                </a:solidFill>
                <a:latin typeface="Bookman Old Style" pitchFamily="18" charset="0"/>
              </a:rPr>
              <a:t>r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1071563" y="4987925"/>
            <a:ext cx="1428750" cy="10715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285875" y="58118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730375" y="55102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357313" y="524033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785938" y="502602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127250" y="5210175"/>
            <a:ext cx="71438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2354263" y="5311775"/>
            <a:ext cx="73025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14563" y="5710238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714500" y="58832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914525" y="5362575"/>
            <a:ext cx="73025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286000" y="50974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490663" y="5667375"/>
            <a:ext cx="71437" cy="73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1533</Words>
  <Application>Microsoft Office PowerPoint</Application>
  <PresentationFormat>Apresentação na tela (4:3)</PresentationFormat>
  <Paragraphs>339</Paragraphs>
  <Slides>30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Bookman Old Style</vt:lpstr>
      <vt:lpstr>Symbol</vt:lpstr>
      <vt:lpstr>Wingdings</vt:lpstr>
      <vt:lpstr>Tema do Office</vt:lpstr>
      <vt:lpstr>Personalizar design</vt:lpstr>
      <vt:lpstr>1_Tema do Office</vt:lpstr>
      <vt:lpstr>Equação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Mknod</cp:lastModifiedBy>
  <cp:revision>87</cp:revision>
  <dcterms:created xsi:type="dcterms:W3CDTF">2011-07-13T12:53:46Z</dcterms:created>
  <dcterms:modified xsi:type="dcterms:W3CDTF">2013-03-22T17:44:31Z</dcterms:modified>
</cp:coreProperties>
</file>