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35"/>
  </p:notesMasterIdLst>
  <p:sldIdLst>
    <p:sldId id="293" r:id="rId4"/>
    <p:sldId id="262" r:id="rId5"/>
    <p:sldId id="270" r:id="rId6"/>
    <p:sldId id="271" r:id="rId7"/>
    <p:sldId id="272" r:id="rId8"/>
    <p:sldId id="269" r:id="rId9"/>
    <p:sldId id="263" r:id="rId10"/>
    <p:sldId id="264" r:id="rId11"/>
    <p:sldId id="265" r:id="rId12"/>
    <p:sldId id="267" r:id="rId13"/>
    <p:sldId id="266" r:id="rId14"/>
    <p:sldId id="268" r:id="rId15"/>
    <p:sldId id="274" r:id="rId16"/>
    <p:sldId id="275" r:id="rId17"/>
    <p:sldId id="276" r:id="rId18"/>
    <p:sldId id="279" r:id="rId19"/>
    <p:sldId id="280" r:id="rId20"/>
    <p:sldId id="277" r:id="rId21"/>
    <p:sldId id="273" r:id="rId22"/>
    <p:sldId id="281" r:id="rId23"/>
    <p:sldId id="282" r:id="rId24"/>
    <p:sldId id="283" r:id="rId25"/>
    <p:sldId id="284" r:id="rId26"/>
    <p:sldId id="285" r:id="rId27"/>
    <p:sldId id="291" r:id="rId28"/>
    <p:sldId id="286" r:id="rId29"/>
    <p:sldId id="287" r:id="rId30"/>
    <p:sldId id="288" r:id="rId31"/>
    <p:sldId id="289" r:id="rId32"/>
    <p:sldId id="290" r:id="rId33"/>
    <p:sldId id="292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2" autoAdjust="0"/>
  </p:normalViewPr>
  <p:slideViewPr>
    <p:cSldViewPr>
      <p:cViewPr>
        <p:scale>
          <a:sx n="59" d="100"/>
          <a:sy n="59" d="100"/>
        </p:scale>
        <p:origin x="-146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A8B2E2-A866-4DC5-92A3-6AA63ED069E0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C5F6DE-E698-4E53-A9FC-4BD2CFB199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703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B06E40-78AA-4174-BD87-7C8452908D8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04C19-A030-4828-A611-3B95EAE1B34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E7340D-E491-476C-8FB5-F10BC67A858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44821C-FEFE-44B1-BA1D-44D5D10B569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0636EF-A8B1-4CD9-9D2A-CF180324AAE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9338AA-4015-4ADE-87B9-C8359B618BE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1F8FD3-2F73-45E1-833B-7DF727591F3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877E0-7682-4375-A5A7-118D704D9DD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D75B51-359A-45D6-A5F6-77E3C4C2A61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03F23-9588-4E3A-88B3-FDA4991E1DB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5CB61F-9597-4048-991F-EC33A0E5C82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D95298-572D-4379-855B-38488231B7A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BA95C-CC59-4722-BE22-A83D590C139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633106-6F71-4480-BD5A-4F5294EBC0F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4C54BE-68F2-491B-A1F5-4C7EA7722C5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E4452-01E0-49A8-8C7C-114E0A91664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9128FD-47B3-4B93-954F-ED9A5D619A0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753F1A-358D-4D98-8670-516331D9931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B49EF4-8BEC-4F94-BDE8-EDD46FC1AA6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3AC4C6-8A8B-4C88-B135-EBE9C51F5E2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F20B28-C4BF-40C6-858D-591F441BB25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909064-1645-4546-9ABE-F67B7F43F76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8D286-1AE9-4FB8-8DC1-5861797B87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D1DED4-C22F-462C-BA9F-7722C07783C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186B93-AA85-4A8C-845B-B6BE153E98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6A06FE-274B-4C0F-BCFD-679C1935D1F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5C8554-1D9E-478F-839D-6F51B7F1658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2CFA-D23E-4973-88CA-53A2E5515CC0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004B5-601F-41F7-9AB5-DE1846FE1A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858AC-B5FC-49D4-889F-5E439476AC7D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1C42E-CB0E-4AFA-85DA-54CCBDCAF9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58978-CC2C-4D6E-8948-DF37E80E2DF5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8E215-CBD9-402D-A685-E9D5E8F109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0A857-2FBE-4E83-B45C-5F54227C94F0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929C3-2C25-4508-B29B-6C4ABE33EB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FDCA8-461B-4DDD-8D53-7E84C13F486E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9F2F4-E4BA-47B1-902B-D3B57DAD67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B5BF0-117D-4861-878E-E11B400987D8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63172-61AA-4C9B-B532-6F2F6B6B0D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4283E-8537-468E-82AA-B6B92A4013C9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BD162-48B3-4F0D-A573-C46278BD43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E23A1-C486-40C3-B8E1-012F0B8173D6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9C9A2-759C-4323-AD8B-194A42F684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F3A9F-AF78-4BDA-8176-6AA0E0D643BC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8CB37-EDC1-438A-AF71-AC87BD3B28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09C70-AAC1-4EDA-848D-B8D57C559844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1954-0D7A-4E59-9195-2625B74BCD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1D511-70CA-44FC-B8AF-E4EF9B65D448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2BE18-D185-46B9-A292-FFB71B257D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72A47-9081-40B8-83AB-36D051BACFB7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1E483-A1E7-47D1-99A9-07D4E3718A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87811-85D1-4C6D-AFBB-B63E9BD0FFF3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99739-BCEF-448A-9D76-203A0F4BB1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A457D-C0D6-4E6E-AAC9-72446A26F0AA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471C5-B8B1-418B-AC65-4BFC353BE0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6B15E-BF67-48F3-9932-F8217D6B4A68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A66A3-DB1B-4F97-9BCD-3447F6E2CD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5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69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02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26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16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057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A1876-1B44-4991-9754-C8F4B40D6AC8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714F5-0BB5-4495-B204-C854589D85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48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59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505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06/11/2012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4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2130E-E2BB-4FEE-94A3-AD12421FD155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72A8-1219-45FF-8A64-E6A73695C2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4CD00-7CD0-4533-957F-8B2183E1ABE5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346A-86FE-4235-A234-02E0BF85CC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8D854-EA24-4E83-9643-1202007BD57C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2F20E-2705-4AEE-9105-27222D1663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A6722-AA05-4F54-988F-2AC47180B465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081D0-2553-4AF2-B065-FBA95C1FD8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C11C-A8FC-4192-BF5D-B8A7F27B7488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878E0-AB7A-4971-9DFE-88DB88D184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F26F6-8B9E-440C-9705-8278DE547B70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487B8-375C-4D4E-9A93-EDB8532168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3584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32C34E-46E1-4C45-8171-0AB5B7302C21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CDD347-B913-4DCE-87DE-6CAE7D449B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35847" name="Imagem 6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9FCAF8-E4F1-4E88-9877-FCCC63F1652F}" type="datetimeFigureOut">
              <a:rPr lang="pt-BR"/>
              <a:pPr>
                <a:defRPr/>
              </a:pPr>
              <a:t>06/11/2012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F39D0B-A830-4763-80D4-D45A07BA66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06/11/2012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58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educacao.uol.com.br/matematica" TargetMode="External"/><Relationship Id="rId13" Type="http://schemas.openxmlformats.org/officeDocument/2006/relationships/hyperlink" Target="http://revistaescola.abril.com.br/" TargetMode="External"/><Relationship Id="rId3" Type="http://schemas.openxmlformats.org/officeDocument/2006/relationships/hyperlink" Target="http://www.dominiopublico.gov.br/" TargetMode="External"/><Relationship Id="rId7" Type="http://schemas.openxmlformats.org/officeDocument/2006/relationships/hyperlink" Target="http://futuro.usp.br/" TargetMode="External"/><Relationship Id="rId12" Type="http://schemas.openxmlformats.org/officeDocument/2006/relationships/hyperlink" Target="http://www.ime.unicamp.br/lem/" TargetMode="External"/><Relationship Id="rId2" Type="http://schemas.openxmlformats.org/officeDocument/2006/relationships/hyperlink" Target="http://bit.ly/vencedoresp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bem.com.br/index.php" TargetMode="External"/><Relationship Id="rId11" Type="http://schemas.openxmlformats.org/officeDocument/2006/relationships/hyperlink" Target="http://www.enem.inep.gov.br/" TargetMode="External"/><Relationship Id="rId5" Type="http://schemas.openxmlformats.org/officeDocument/2006/relationships/hyperlink" Target="http://tvescola.mec.gov.br/" TargetMode="External"/><Relationship Id="rId15" Type="http://schemas.openxmlformats.org/officeDocument/2006/relationships/hyperlink" Target="http://www.sbhmat.com.br/" TargetMode="External"/><Relationship Id="rId10" Type="http://schemas.openxmlformats.org/officeDocument/2006/relationships/hyperlink" Target="http://www.eciencia.usp.br/" TargetMode="External"/><Relationship Id="rId4" Type="http://schemas.openxmlformats.org/officeDocument/2006/relationships/hyperlink" Target="http://www.gente.eti.br/edumatec/index.php?option=com_content&amp;view=article&amp;id=9&amp;Itemid=12" TargetMode="External"/><Relationship Id="rId9" Type="http://schemas.openxmlformats.org/officeDocument/2006/relationships/hyperlink" Target="http://portal.mec.gov.br/index.php?option=com_content&amp;view=article&amp;id=12814&amp;Itemid=872" TargetMode="External"/><Relationship Id="rId14" Type="http://schemas.openxmlformats.org/officeDocument/2006/relationships/hyperlink" Target="http://www.somatematica.com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149080"/>
            <a:ext cx="9143999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7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º Ano</a:t>
            </a:r>
            <a:endParaRPr lang="pt-BR" sz="2000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Cálculo algébrico: </a:t>
            </a:r>
            <a:endParaRPr lang="pt-BR" sz="24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adições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algébricas simples, </a:t>
            </a: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uso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da propriedade </a:t>
            </a:r>
            <a:endParaRPr lang="pt-BR" sz="24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distributiva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da multiplicação em relação à adição</a:t>
            </a:r>
          </a:p>
        </p:txBody>
      </p:sp>
    </p:spTree>
    <p:extLst>
      <p:ext uri="{BB962C8B-B14F-4D97-AF65-F5344CB8AC3E}">
        <p14:creationId xmlns:p14="http://schemas.microsoft.com/office/powerpoint/2010/main" val="59083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68313" y="2084388"/>
            <a:ext cx="799147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/>
              <a:t>Então, para obter a medida do lado do quadrado, fazemos:</a:t>
            </a:r>
            <a:endParaRPr lang="pt-BR" sz="2500" i="1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482418" y="1178168"/>
            <a:ext cx="6024983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EM BUSCA DE UMA RESPOSTA</a:t>
            </a:r>
          </a:p>
        </p:txBody>
      </p:sp>
      <p:sp>
        <p:nvSpPr>
          <p:cNvPr id="7" name="Retângulo 6"/>
          <p:cNvSpPr/>
          <p:nvPr/>
        </p:nvSpPr>
        <p:spPr>
          <a:xfrm>
            <a:off x="684213" y="2852738"/>
            <a:ext cx="2159000" cy="2160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A = 36 m</a:t>
            </a:r>
            <a:r>
              <a:rPr lang="pt-BR" sz="22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1679575" y="5013325"/>
            <a:ext cx="300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50825" y="370681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276600" y="2924175"/>
            <a:ext cx="5111750" cy="72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36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pt-BR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36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3132138" y="3644900"/>
            <a:ext cx="5400675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Quais são os números que elevados ao quadrado resultam em 36?</a:t>
            </a:r>
          </a:p>
          <a:p>
            <a:pPr algn="just">
              <a:lnSpc>
                <a:spcPct val="150000"/>
              </a:lnSpc>
            </a:pPr>
            <a:endParaRPr lang="pt-BR" sz="2200" dirty="0"/>
          </a:p>
          <a:p>
            <a:pPr algn="just">
              <a:lnSpc>
                <a:spcPct val="150000"/>
              </a:lnSpc>
            </a:pPr>
            <a:r>
              <a:rPr lang="pt-BR" sz="2200" dirty="0"/>
              <a:t>Observe que não existe um quadrado </a:t>
            </a:r>
            <a:r>
              <a:rPr lang="pt-BR" sz="2200" dirty="0" smtClean="0"/>
              <a:t>cujo </a:t>
            </a:r>
            <a:r>
              <a:rPr lang="pt-BR" sz="2200" dirty="0"/>
              <a:t>lado possa ser </a:t>
            </a:r>
            <a:r>
              <a:rPr lang="pt-BR" sz="2200" b="1" dirty="0">
                <a:solidFill>
                  <a:srgbClr val="FF0000"/>
                </a:solidFill>
              </a:rPr>
              <a:t>– 6</a:t>
            </a:r>
            <a:r>
              <a:rPr lang="pt-BR" sz="2200" dirty="0"/>
              <a:t>.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83968" y="4521894"/>
            <a:ext cx="260840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 ou - 6</a:t>
            </a:r>
          </a:p>
        </p:txBody>
      </p:sp>
      <p:sp>
        <p:nvSpPr>
          <p:cNvPr id="16" name="Multiplicar 15"/>
          <p:cNvSpPr/>
          <p:nvPr/>
        </p:nvSpPr>
        <p:spPr>
          <a:xfrm>
            <a:off x="5651500" y="4508500"/>
            <a:ext cx="1547813" cy="936625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68313" y="1989138"/>
            <a:ext cx="7991475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/>
              <a:t>Ora, como a fortuna foi enterrada no ponto médio de um dos lados do quadrado, a questão agora é:</a:t>
            </a:r>
            <a:endParaRPr lang="pt-BR" sz="2400" i="1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05768" y="1178168"/>
            <a:ext cx="5178276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 CAMINHO DA SOLUÇÃO </a:t>
            </a:r>
          </a:p>
        </p:txBody>
      </p:sp>
      <p:sp>
        <p:nvSpPr>
          <p:cNvPr id="17" name="Texto explicativo retangular 16"/>
          <p:cNvSpPr/>
          <p:nvPr/>
        </p:nvSpPr>
        <p:spPr>
          <a:xfrm>
            <a:off x="539750" y="3357563"/>
            <a:ext cx="5184775" cy="1439862"/>
          </a:xfrm>
          <a:prstGeom prst="wedgeRectCallout">
            <a:avLst>
              <a:gd name="adj1" fmla="val 65645"/>
              <a:gd name="adj2" fmla="val -816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Quais são os possíveis pontos, onde esta fortuna pode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estar?</a:t>
            </a:r>
            <a:endParaRPr lang="pt-B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o explicativo retangular 19"/>
          <p:cNvSpPr/>
          <p:nvPr/>
        </p:nvSpPr>
        <p:spPr>
          <a:xfrm>
            <a:off x="539750" y="5013325"/>
            <a:ext cx="5184775" cy="1439863"/>
          </a:xfrm>
          <a:prstGeom prst="wedgeRectCallout">
            <a:avLst>
              <a:gd name="adj1" fmla="val 65361"/>
              <a:gd name="adj2" fmla="val -634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Acho até que já sei por onde começar...e você?</a:t>
            </a:r>
          </a:p>
        </p:txBody>
      </p:sp>
      <p:pic>
        <p:nvPicPr>
          <p:cNvPr id="9" name="Picture 2" descr="File:Pictofigo - Id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971" y="3240945"/>
            <a:ext cx="1944216" cy="2160240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 rot="16200000">
            <a:off x="7433156" y="406439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Imagem: </a:t>
            </a:r>
            <a:r>
              <a:rPr lang="en-US" sz="900" dirty="0" err="1"/>
              <a:t>Pictofigo</a:t>
            </a:r>
            <a:r>
              <a:rPr lang="en-US" sz="900" dirty="0"/>
              <a:t> / </a:t>
            </a:r>
            <a:r>
              <a:rPr lang="en-US" sz="900" dirty="0" smtClean="0"/>
              <a:t>Creative </a:t>
            </a:r>
            <a:r>
              <a:rPr lang="en-US" sz="900" dirty="0"/>
              <a:t>Commons Attribution-Share Alike 3.0 </a:t>
            </a:r>
            <a:r>
              <a:rPr lang="en-US" sz="900" dirty="0" err="1"/>
              <a:t>Unported</a:t>
            </a:r>
            <a:endParaRPr lang="pt-BR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094667" y="1106160"/>
            <a:ext cx="2834430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UM ESQUEMA</a:t>
            </a:r>
          </a:p>
        </p:txBody>
      </p:sp>
      <p:sp>
        <p:nvSpPr>
          <p:cNvPr id="17" name="Texto explicativo retangular 16"/>
          <p:cNvSpPr/>
          <p:nvPr/>
        </p:nvSpPr>
        <p:spPr>
          <a:xfrm>
            <a:off x="3060228" y="3141315"/>
            <a:ext cx="3455988" cy="2375917"/>
          </a:xfrm>
          <a:prstGeom prst="wedgeRectCallout">
            <a:avLst>
              <a:gd name="adj1" fmla="val 68369"/>
              <a:gd name="adj2" fmla="val -706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25000"/>
              </a:lnSpc>
              <a:defRPr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Pronto! Agora é só 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procurar,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o tesouro estará em um destes pontos.</a:t>
            </a:r>
          </a:p>
        </p:txBody>
      </p:sp>
      <p:sp>
        <p:nvSpPr>
          <p:cNvPr id="50181" name="CaixaDeTexto 8"/>
          <p:cNvSpPr txBox="1">
            <a:spLocks noChangeArrowheads="1"/>
          </p:cNvSpPr>
          <p:nvPr/>
        </p:nvSpPr>
        <p:spPr bwMode="auto">
          <a:xfrm>
            <a:off x="250825" y="1989138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A figura a </a:t>
            </a:r>
            <a:r>
              <a:rPr lang="pt-BR" sz="2200" dirty="0" smtClean="0"/>
              <a:t>seguir </a:t>
            </a:r>
            <a:r>
              <a:rPr lang="pt-BR" sz="2200" dirty="0"/>
              <a:t>ilustra os possíveis locais onde o tesouro pode </a:t>
            </a:r>
            <a:r>
              <a:rPr lang="pt-BR" sz="2200" dirty="0" smtClean="0"/>
              <a:t>estar </a:t>
            </a:r>
            <a:r>
              <a:rPr lang="pt-BR" sz="2200" dirty="0"/>
              <a:t>escondido.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395288" y="2997200"/>
            <a:ext cx="2592387" cy="2592388"/>
            <a:chOff x="395288" y="2997200"/>
            <a:chExt cx="2592387" cy="2592388"/>
          </a:xfrm>
        </p:grpSpPr>
        <p:sp>
          <p:nvSpPr>
            <p:cNvPr id="10" name="Retângulo 9"/>
            <p:cNvSpPr/>
            <p:nvPr/>
          </p:nvSpPr>
          <p:spPr>
            <a:xfrm>
              <a:off x="539552" y="3140968"/>
              <a:ext cx="2376000" cy="2376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4800" dirty="0">
                  <a:solidFill>
                    <a:schemeClr val="bg1"/>
                  </a:solidFill>
                </a:rPr>
                <a:t>36 m</a:t>
              </a:r>
              <a:r>
                <a:rPr lang="pt-BR" sz="4800" baseline="30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" name="Fluxograma: Conector 20"/>
            <p:cNvSpPr/>
            <p:nvPr/>
          </p:nvSpPr>
          <p:spPr>
            <a:xfrm>
              <a:off x="1619602" y="2997200"/>
              <a:ext cx="215900" cy="2159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Fluxograma: Conector 23"/>
            <p:cNvSpPr/>
            <p:nvPr/>
          </p:nvSpPr>
          <p:spPr>
            <a:xfrm>
              <a:off x="1619602" y="5373688"/>
              <a:ext cx="215900" cy="2159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395288" y="4221150"/>
              <a:ext cx="215900" cy="2159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771775" y="4221150"/>
              <a:ext cx="215900" cy="2159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pic>
        <p:nvPicPr>
          <p:cNvPr id="12" name="Picture 2" descr="File:Pictofigo - Id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1517" y="3284984"/>
            <a:ext cx="1944216" cy="2160240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 rot="16200000">
            <a:off x="7699702" y="410842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Imagem: </a:t>
            </a:r>
            <a:r>
              <a:rPr lang="en-US" sz="900" dirty="0" err="1"/>
              <a:t>Pictofigo</a:t>
            </a:r>
            <a:r>
              <a:rPr lang="en-US" sz="900" dirty="0"/>
              <a:t> </a:t>
            </a:r>
            <a:r>
              <a:rPr lang="en-US" sz="900" dirty="0" smtClean="0"/>
              <a:t>/ </a:t>
            </a:r>
            <a:r>
              <a:rPr lang="en-US" sz="900" dirty="0"/>
              <a:t>Creative Commons Attribution-Share Alike 3.0 </a:t>
            </a:r>
            <a:r>
              <a:rPr lang="en-US" sz="900" dirty="0" err="1"/>
              <a:t>Unported</a:t>
            </a:r>
            <a:endParaRPr lang="pt-BR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48912" y="1106160"/>
            <a:ext cx="3725956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 SALA DE IRENE  </a:t>
            </a:r>
          </a:p>
        </p:txBody>
      </p:sp>
      <p:sp>
        <p:nvSpPr>
          <p:cNvPr id="52227" name="CaixaDeTexto 8"/>
          <p:cNvSpPr txBox="1">
            <a:spLocks noChangeArrowheads="1"/>
          </p:cNvSpPr>
          <p:nvPr/>
        </p:nvSpPr>
        <p:spPr bwMode="auto">
          <a:xfrm>
            <a:off x="250825" y="1989138"/>
            <a:ext cx="360045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100"/>
              <a:t>Irene contratou um pedreiro para calcular a quantidade de metros quadrados de cerâmica que ela deveria comprar para o piso da sua sala. Após efetuar as medidas, o pedreiro disse</a:t>
            </a:r>
            <a:r>
              <a:rPr lang="pt-BR" sz="2200"/>
              <a:t>:</a:t>
            </a:r>
          </a:p>
          <a:p>
            <a:pPr algn="just">
              <a:lnSpc>
                <a:spcPct val="150000"/>
              </a:lnSpc>
            </a:pPr>
            <a:endParaRPr lang="pt-BR" sz="2200"/>
          </a:p>
        </p:txBody>
      </p:sp>
      <p:pic>
        <p:nvPicPr>
          <p:cNvPr id="52228" name="Picture 2" descr="File:Richard Stallman going over YPU introduction, October 16, 20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1175" y="2205038"/>
            <a:ext cx="3995738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retangular 5"/>
          <p:cNvSpPr/>
          <p:nvPr/>
        </p:nvSpPr>
        <p:spPr>
          <a:xfrm>
            <a:off x="323850" y="5732463"/>
            <a:ext cx="8569325" cy="865187"/>
          </a:xfrm>
          <a:prstGeom prst="wedgeRectCallout">
            <a:avLst>
              <a:gd name="adj1" fmla="val 11505"/>
              <a:gd name="adj2" fmla="val -1086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i="1" dirty="0">
                <a:solidFill>
                  <a:srgbClr val="0070C0"/>
                </a:solidFill>
              </a:rPr>
              <a:t>Dona Irene, vou precisar sair agora, a Senhora que é estudada termina aí, a sua sala tem 27 metros de contorno,  tchau.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 rot="16200000">
            <a:off x="7004303" y="351697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Ragesoss</a:t>
            </a:r>
            <a:r>
              <a:rPr lang="pt-BR" sz="1000" dirty="0"/>
              <a:t> / </a:t>
            </a:r>
            <a:r>
              <a:rPr lang="pt-BR" sz="1000" dirty="0" smtClean="0"/>
              <a:t>GNU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Documentation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48912" y="1106160"/>
            <a:ext cx="3725956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 SALA DE IRENE  </a:t>
            </a:r>
          </a:p>
        </p:txBody>
      </p:sp>
      <p:sp>
        <p:nvSpPr>
          <p:cNvPr id="54275" name="CaixaDeTexto 8"/>
          <p:cNvSpPr txBox="1">
            <a:spLocks noChangeArrowheads="1"/>
          </p:cNvSpPr>
          <p:nvPr/>
        </p:nvSpPr>
        <p:spPr bwMode="auto">
          <a:xfrm>
            <a:off x="250825" y="1700213"/>
            <a:ext cx="8642350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100" dirty="0"/>
              <a:t>Veja o rascunho com as </a:t>
            </a:r>
            <a:r>
              <a:rPr lang="pt-BR" sz="2100" dirty="0" smtClean="0"/>
              <a:t>anotações, </a:t>
            </a:r>
            <a:r>
              <a:rPr lang="pt-BR" sz="2100" dirty="0"/>
              <a:t>deixadas pelo pedreiro para o cálculo da medida da área  da sala de Irene. Ele é necessário para definir a quantidade de cerâmica para a sala.</a:t>
            </a:r>
            <a:endParaRPr lang="pt-BR" sz="2200" dirty="0"/>
          </a:p>
          <a:p>
            <a:pPr algn="just">
              <a:lnSpc>
                <a:spcPct val="150000"/>
              </a:lnSpc>
            </a:pPr>
            <a:r>
              <a:rPr lang="pt-BR" sz="2200" dirty="0"/>
              <a:t> </a:t>
            </a:r>
          </a:p>
        </p:txBody>
      </p:sp>
      <p:sp>
        <p:nvSpPr>
          <p:cNvPr id="54278" name="CaixaDeTexto 11"/>
          <p:cNvSpPr txBox="1">
            <a:spLocks noChangeArrowheads="1"/>
          </p:cNvSpPr>
          <p:nvPr/>
        </p:nvSpPr>
        <p:spPr bwMode="auto">
          <a:xfrm>
            <a:off x="4932363" y="3357563"/>
            <a:ext cx="3905250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100"/>
              <a:t>E agora, como Irene fará para determinar a medida da área da sua sala?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91878" y="3589844"/>
            <a:ext cx="2880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Casa de Dona Irene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91878" y="4576228"/>
            <a:ext cx="237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Sala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91878" y="5879013"/>
            <a:ext cx="261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Medida do contorno 27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755974" y="4293096"/>
            <a:ext cx="1728192" cy="1080627"/>
            <a:chOff x="-2198657" y="1646866"/>
            <a:chExt cx="1728192" cy="1080627"/>
          </a:xfrm>
        </p:grpSpPr>
        <p:sp>
          <p:nvSpPr>
            <p:cNvPr id="13" name="Retângulo 12"/>
            <p:cNvSpPr/>
            <p:nvPr/>
          </p:nvSpPr>
          <p:spPr>
            <a:xfrm>
              <a:off x="-2198657" y="1646866"/>
              <a:ext cx="1728192" cy="10742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-2198657" y="1646866"/>
              <a:ext cx="1728192" cy="1080627"/>
              <a:chOff x="-1655956" y="1660158"/>
              <a:chExt cx="1728192" cy="1080627"/>
            </a:xfrm>
          </p:grpSpPr>
          <p:grpSp>
            <p:nvGrpSpPr>
              <p:cNvPr id="15" name="Grupo 14"/>
              <p:cNvGrpSpPr/>
              <p:nvPr/>
            </p:nvGrpSpPr>
            <p:grpSpPr>
              <a:xfrm>
                <a:off x="-1655956" y="1660158"/>
                <a:ext cx="1728192" cy="1080627"/>
                <a:chOff x="-2196752" y="1660158"/>
                <a:chExt cx="1728192" cy="1080627"/>
              </a:xfrm>
            </p:grpSpPr>
            <p:cxnSp>
              <p:nvCxnSpPr>
                <p:cNvPr id="26" name="Conector reto 25"/>
                <p:cNvCxnSpPr/>
                <p:nvPr/>
              </p:nvCxnSpPr>
              <p:spPr>
                <a:xfrm>
                  <a:off x="-2196752" y="2465074"/>
                  <a:ext cx="275711" cy="27571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to 26"/>
                <p:cNvCxnSpPr/>
                <p:nvPr/>
              </p:nvCxnSpPr>
              <p:spPr>
                <a:xfrm>
                  <a:off x="-2196752" y="2097374"/>
                  <a:ext cx="643411" cy="64341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to 27"/>
                <p:cNvCxnSpPr>
                  <a:endCxn id="13" idx="2"/>
                </p:cNvCxnSpPr>
                <p:nvPr/>
              </p:nvCxnSpPr>
              <p:spPr>
                <a:xfrm>
                  <a:off x="-2196752" y="1892170"/>
                  <a:ext cx="864096" cy="84222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to 28"/>
                <p:cNvCxnSpPr/>
                <p:nvPr/>
              </p:nvCxnSpPr>
              <p:spPr>
                <a:xfrm>
                  <a:off x="-2062468" y="1667615"/>
                  <a:ext cx="1073170" cy="107317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/>
                <p:cNvCxnSpPr/>
                <p:nvPr/>
              </p:nvCxnSpPr>
              <p:spPr>
                <a:xfrm>
                  <a:off x="-1728520" y="1736992"/>
                  <a:ext cx="989898" cy="98989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to 30"/>
                <p:cNvCxnSpPr/>
                <p:nvPr/>
              </p:nvCxnSpPr>
              <p:spPr>
                <a:xfrm>
                  <a:off x="-1538580" y="1660158"/>
                  <a:ext cx="1070020" cy="10700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/>
                <p:cNvCxnSpPr>
                  <a:stCxn id="13" idx="0"/>
                </p:cNvCxnSpPr>
                <p:nvPr/>
              </p:nvCxnSpPr>
              <p:spPr>
                <a:xfrm>
                  <a:off x="-1332656" y="1660158"/>
                  <a:ext cx="864096" cy="84872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/>
                <p:cNvCxnSpPr/>
                <p:nvPr/>
              </p:nvCxnSpPr>
              <p:spPr>
                <a:xfrm>
                  <a:off x="-1052276" y="1660158"/>
                  <a:ext cx="583716" cy="5837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/>
                <p:cNvCxnSpPr/>
                <p:nvPr/>
              </p:nvCxnSpPr>
              <p:spPr>
                <a:xfrm>
                  <a:off x="-797681" y="1660158"/>
                  <a:ext cx="329121" cy="3309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o 15"/>
              <p:cNvGrpSpPr/>
              <p:nvPr/>
            </p:nvGrpSpPr>
            <p:grpSpPr>
              <a:xfrm flipH="1">
                <a:off x="-1655956" y="1660158"/>
                <a:ext cx="1728192" cy="1080627"/>
                <a:chOff x="-2196752" y="1660158"/>
                <a:chExt cx="1728192" cy="1080627"/>
              </a:xfrm>
            </p:grpSpPr>
            <p:cxnSp>
              <p:nvCxnSpPr>
                <p:cNvPr id="17" name="Conector reto 16"/>
                <p:cNvCxnSpPr/>
                <p:nvPr/>
              </p:nvCxnSpPr>
              <p:spPr>
                <a:xfrm>
                  <a:off x="-2196752" y="2465074"/>
                  <a:ext cx="275711" cy="27571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to 17"/>
                <p:cNvCxnSpPr/>
                <p:nvPr/>
              </p:nvCxnSpPr>
              <p:spPr>
                <a:xfrm>
                  <a:off x="-2196752" y="2097374"/>
                  <a:ext cx="643411" cy="64341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to 18"/>
                <p:cNvCxnSpPr/>
                <p:nvPr/>
              </p:nvCxnSpPr>
              <p:spPr>
                <a:xfrm>
                  <a:off x="-2196752" y="1892170"/>
                  <a:ext cx="864096" cy="83584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-2069925" y="1660158"/>
                  <a:ext cx="1080626" cy="10806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to 20"/>
                <p:cNvCxnSpPr/>
                <p:nvPr/>
              </p:nvCxnSpPr>
              <p:spPr>
                <a:xfrm>
                  <a:off x="-1805354" y="1660158"/>
                  <a:ext cx="1066732" cy="106673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to 21"/>
                <p:cNvCxnSpPr/>
                <p:nvPr/>
              </p:nvCxnSpPr>
              <p:spPr>
                <a:xfrm>
                  <a:off x="-1525288" y="1673450"/>
                  <a:ext cx="1056727" cy="105672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to 22"/>
                <p:cNvCxnSpPr/>
                <p:nvPr/>
              </p:nvCxnSpPr>
              <p:spPr>
                <a:xfrm>
                  <a:off x="-1332656" y="1660158"/>
                  <a:ext cx="864096" cy="84872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to 23"/>
                <p:cNvCxnSpPr/>
                <p:nvPr/>
              </p:nvCxnSpPr>
              <p:spPr>
                <a:xfrm>
                  <a:off x="-1052276" y="1660158"/>
                  <a:ext cx="583715" cy="58371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-790265" y="1667615"/>
                  <a:ext cx="321705" cy="32347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5" name="CaixaDeTexto 34"/>
          <p:cNvSpPr txBox="1"/>
          <p:nvPr/>
        </p:nvSpPr>
        <p:spPr>
          <a:xfrm>
            <a:off x="2272873" y="5436439"/>
            <a:ext cx="69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3x+1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592240" y="4633354"/>
            <a:ext cx="53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2x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857835" y="1106160"/>
            <a:ext cx="5308120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MODELANDO A SOLUÇÃO  </a:t>
            </a:r>
          </a:p>
        </p:txBody>
      </p:sp>
      <p:sp>
        <p:nvSpPr>
          <p:cNvPr id="56323" name="CaixaDeTexto 8"/>
          <p:cNvSpPr txBox="1">
            <a:spLocks noChangeArrowheads="1"/>
          </p:cNvSpPr>
          <p:nvPr/>
        </p:nvSpPr>
        <p:spPr bwMode="auto">
          <a:xfrm>
            <a:off x="250825" y="1820863"/>
            <a:ext cx="8642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/>
              <a:t>Vamos representar este problema com a seguinte figura:</a:t>
            </a:r>
          </a:p>
        </p:txBody>
      </p:sp>
      <p:sp>
        <p:nvSpPr>
          <p:cNvPr id="11" name="Retângulo 10"/>
          <p:cNvSpPr/>
          <p:nvPr/>
        </p:nvSpPr>
        <p:spPr>
          <a:xfrm rot="5400000">
            <a:off x="1331912" y="2133601"/>
            <a:ext cx="1800225" cy="2806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6325" name="CaixaDeTexto 11"/>
          <p:cNvSpPr txBox="1">
            <a:spLocks noChangeArrowheads="1"/>
          </p:cNvSpPr>
          <p:nvPr/>
        </p:nvSpPr>
        <p:spPr bwMode="auto">
          <a:xfrm>
            <a:off x="1979613" y="4437063"/>
            <a:ext cx="819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3x + 1</a:t>
            </a:r>
          </a:p>
        </p:txBody>
      </p:sp>
      <p:sp>
        <p:nvSpPr>
          <p:cNvPr id="56326" name="CaixaDeTexto 12"/>
          <p:cNvSpPr txBox="1">
            <a:spLocks noChangeArrowheads="1"/>
          </p:cNvSpPr>
          <p:nvPr/>
        </p:nvSpPr>
        <p:spPr bwMode="auto">
          <a:xfrm rot="-5400000">
            <a:off x="356394" y="3390107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2x</a:t>
            </a:r>
          </a:p>
        </p:txBody>
      </p:sp>
      <p:sp>
        <p:nvSpPr>
          <p:cNvPr id="56327" name="CaixaDeTexto 13"/>
          <p:cNvSpPr txBox="1">
            <a:spLocks noChangeArrowheads="1"/>
          </p:cNvSpPr>
          <p:nvPr/>
        </p:nvSpPr>
        <p:spPr bwMode="auto">
          <a:xfrm>
            <a:off x="3779838" y="2492375"/>
            <a:ext cx="4895850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100" dirty="0"/>
              <a:t>Para calcular a área de um </a:t>
            </a:r>
            <a:r>
              <a:rPr lang="pt-BR" sz="2100" dirty="0" smtClean="0"/>
              <a:t>retângulo, </a:t>
            </a:r>
            <a:r>
              <a:rPr lang="pt-BR" sz="2100" dirty="0"/>
              <a:t>multiplicamos as medidas da largura pelo comprimento. Neste caso, fazemos:</a:t>
            </a:r>
            <a:r>
              <a:rPr lang="pt-BR" sz="2200" dirty="0"/>
              <a:t>   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3995738" y="4724400"/>
            <a:ext cx="324008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600" b="1">
                <a:solidFill>
                  <a:srgbClr val="0070C0"/>
                </a:solidFill>
              </a:rPr>
              <a:t>Área = 2x.(3x + 1)</a:t>
            </a:r>
          </a:p>
          <a:p>
            <a:pPr>
              <a:lnSpc>
                <a:spcPct val="150000"/>
              </a:lnSpc>
            </a:pPr>
            <a:r>
              <a:rPr lang="pt-BR" sz="2600" b="1">
                <a:solidFill>
                  <a:srgbClr val="0070C0"/>
                </a:solidFill>
              </a:rPr>
              <a:t>Área = 6x</a:t>
            </a:r>
            <a:r>
              <a:rPr lang="pt-BR" sz="2600" b="1" baseline="30000">
                <a:solidFill>
                  <a:srgbClr val="0070C0"/>
                </a:solidFill>
              </a:rPr>
              <a:t>2</a:t>
            </a:r>
            <a:endParaRPr lang="pt-BR" sz="2600" b="1">
              <a:solidFill>
                <a:srgbClr val="0070C0"/>
              </a:solidFill>
            </a:endParaRPr>
          </a:p>
          <a:p>
            <a:r>
              <a:rPr lang="pt-BR" b="1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18" name="Seta circular 17"/>
          <p:cNvSpPr/>
          <p:nvPr/>
        </p:nvSpPr>
        <p:spPr>
          <a:xfrm>
            <a:off x="5364088" y="4725144"/>
            <a:ext cx="576064" cy="360040"/>
          </a:xfrm>
          <a:prstGeom prst="circular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 em curva para baixo 19"/>
          <p:cNvSpPr/>
          <p:nvPr/>
        </p:nvSpPr>
        <p:spPr>
          <a:xfrm>
            <a:off x="5220072" y="4437112"/>
            <a:ext cx="1368152" cy="504056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5672138" y="5445125"/>
            <a:ext cx="8445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600" b="1">
                <a:solidFill>
                  <a:srgbClr val="0070C0"/>
                </a:solidFill>
              </a:rPr>
              <a:t>+ 2x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857835" y="1106160"/>
            <a:ext cx="5308120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MODELANDO A SOLUÇÃO  </a:t>
            </a:r>
          </a:p>
        </p:txBody>
      </p:sp>
      <p:sp>
        <p:nvSpPr>
          <p:cNvPr id="60419" name="CaixaDeTexto 8"/>
          <p:cNvSpPr txBox="1">
            <a:spLocks noChangeArrowheads="1"/>
          </p:cNvSpPr>
          <p:nvPr/>
        </p:nvSpPr>
        <p:spPr bwMode="auto">
          <a:xfrm>
            <a:off x="250825" y="1700213"/>
            <a:ext cx="864235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/>
              <a:t>E agora, como determinar o valor de </a:t>
            </a:r>
            <a:r>
              <a:rPr lang="pt-BR" sz="2200">
                <a:solidFill>
                  <a:srgbClr val="0070C0"/>
                </a:solidFill>
              </a:rPr>
              <a:t>x</a:t>
            </a:r>
            <a:r>
              <a:rPr lang="pt-BR" sz="2200"/>
              <a:t>?</a:t>
            </a:r>
          </a:p>
        </p:txBody>
      </p:sp>
      <p:sp>
        <p:nvSpPr>
          <p:cNvPr id="11" name="Retângulo 10"/>
          <p:cNvSpPr/>
          <p:nvPr/>
        </p:nvSpPr>
        <p:spPr>
          <a:xfrm rot="5400000">
            <a:off x="1403350" y="2062163"/>
            <a:ext cx="1800225" cy="2806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0421" name="CaixaDeTexto 11"/>
          <p:cNvSpPr txBox="1">
            <a:spLocks noChangeArrowheads="1"/>
          </p:cNvSpPr>
          <p:nvPr/>
        </p:nvSpPr>
        <p:spPr bwMode="auto">
          <a:xfrm>
            <a:off x="1979613" y="4437063"/>
            <a:ext cx="819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3x + 1</a:t>
            </a:r>
          </a:p>
        </p:txBody>
      </p:sp>
      <p:sp>
        <p:nvSpPr>
          <p:cNvPr id="60422" name="CaixaDeTexto 12"/>
          <p:cNvSpPr txBox="1">
            <a:spLocks noChangeArrowheads="1"/>
          </p:cNvSpPr>
          <p:nvPr/>
        </p:nvSpPr>
        <p:spPr bwMode="auto">
          <a:xfrm rot="-5400000">
            <a:off x="356394" y="3390107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2x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4140200" y="2708275"/>
            <a:ext cx="32400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600" b="1">
                <a:solidFill>
                  <a:srgbClr val="0070C0"/>
                </a:solidFill>
              </a:rPr>
              <a:t>Área = 2x.(3x + 1)</a:t>
            </a:r>
          </a:p>
          <a:p>
            <a:pPr>
              <a:lnSpc>
                <a:spcPct val="150000"/>
              </a:lnSpc>
            </a:pPr>
            <a:r>
              <a:rPr lang="pt-BR" sz="2600" b="1">
                <a:solidFill>
                  <a:srgbClr val="0070C0"/>
                </a:solidFill>
              </a:rPr>
              <a:t>Área = 6x</a:t>
            </a:r>
            <a:r>
              <a:rPr lang="pt-BR" sz="2600" b="1" baseline="30000">
                <a:solidFill>
                  <a:srgbClr val="0070C0"/>
                </a:solidFill>
              </a:rPr>
              <a:t>2</a:t>
            </a:r>
            <a:endParaRPr lang="pt-BR" sz="2600" b="1">
              <a:solidFill>
                <a:srgbClr val="0070C0"/>
              </a:solidFill>
            </a:endParaRPr>
          </a:p>
          <a:p>
            <a:r>
              <a:rPr lang="pt-BR" b="1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18" name="Seta circular 17"/>
          <p:cNvSpPr/>
          <p:nvPr/>
        </p:nvSpPr>
        <p:spPr>
          <a:xfrm>
            <a:off x="5508104" y="2708920"/>
            <a:ext cx="576064" cy="360040"/>
          </a:xfrm>
          <a:prstGeom prst="circular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 em curva para baixo 19"/>
          <p:cNvSpPr/>
          <p:nvPr/>
        </p:nvSpPr>
        <p:spPr>
          <a:xfrm>
            <a:off x="5364088" y="2420888"/>
            <a:ext cx="1368152" cy="504056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5816600" y="3429000"/>
            <a:ext cx="8429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600" b="1">
                <a:solidFill>
                  <a:srgbClr val="0070C0"/>
                </a:solidFill>
              </a:rPr>
              <a:t>+ 2x</a:t>
            </a:r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250825" y="4803775"/>
            <a:ext cx="86423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/>
              <a:t>O contorno da sala mede </a:t>
            </a:r>
            <a:r>
              <a:rPr lang="pt-BR" sz="2000">
                <a:solidFill>
                  <a:srgbClr val="0070C0"/>
                </a:solidFill>
              </a:rPr>
              <a:t>27 m</a:t>
            </a:r>
            <a:r>
              <a:rPr lang="pt-BR" sz="2000"/>
              <a:t>, isso vai nos ajudar a determinar a área:</a:t>
            </a: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50825" y="5373688"/>
            <a:ext cx="52435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200"/>
              <a:t>Perímetro(P) =</a:t>
            </a:r>
            <a:r>
              <a:rPr lang="pt-BR" sz="2200">
                <a:solidFill>
                  <a:srgbClr val="0070C0"/>
                </a:solidFill>
              </a:rPr>
              <a:t> 2x + 2x + 3x + 1 + 3x + 1</a:t>
            </a:r>
          </a:p>
        </p:txBody>
      </p:sp>
      <p:sp>
        <p:nvSpPr>
          <p:cNvPr id="19" name="Seta para a direita 18"/>
          <p:cNvSpPr/>
          <p:nvPr/>
        </p:nvSpPr>
        <p:spPr>
          <a:xfrm>
            <a:off x="5436096" y="5517232"/>
            <a:ext cx="504056" cy="21602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6084888" y="5373688"/>
            <a:ext cx="20875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200"/>
              <a:t>P = </a:t>
            </a:r>
            <a:r>
              <a:rPr lang="pt-BR" sz="2200">
                <a:solidFill>
                  <a:srgbClr val="0070C0"/>
                </a:solidFill>
              </a:rPr>
              <a:t>4x + 6x + 2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323850" y="5949950"/>
            <a:ext cx="4156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200"/>
              <a:t>Somando os monômios, temos:</a:t>
            </a:r>
            <a:endParaRPr lang="pt-BR" sz="2200">
              <a:solidFill>
                <a:srgbClr val="0070C0"/>
              </a:solidFill>
            </a:endParaRP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4557713" y="5961063"/>
            <a:ext cx="18859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600"/>
              <a:t>P = </a:t>
            </a:r>
            <a:r>
              <a:rPr lang="pt-BR" sz="2600">
                <a:solidFill>
                  <a:srgbClr val="0070C0"/>
                </a:solidFill>
              </a:rPr>
              <a:t>10x + 2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7" grpId="0"/>
      <p:bldP spid="22" grpId="0"/>
      <p:bldP spid="23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65148" y="1106160"/>
            <a:ext cx="2693494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 SOLUÇÃO  </a:t>
            </a:r>
          </a:p>
        </p:txBody>
      </p:sp>
      <p:sp>
        <p:nvSpPr>
          <p:cNvPr id="57349" name="CaixaDeTexto 15"/>
          <p:cNvSpPr txBox="1">
            <a:spLocks noChangeArrowheads="1"/>
          </p:cNvSpPr>
          <p:nvPr/>
        </p:nvSpPr>
        <p:spPr bwMode="auto">
          <a:xfrm>
            <a:off x="179388" y="1916113"/>
            <a:ext cx="864076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 smtClean="0"/>
              <a:t>Aplicando, </a:t>
            </a:r>
            <a:r>
              <a:rPr lang="pt-BR" sz="2200" dirty="0"/>
              <a:t>na </a:t>
            </a:r>
            <a:r>
              <a:rPr lang="pt-BR" sz="2200" dirty="0" smtClean="0"/>
              <a:t>expressão, </a:t>
            </a:r>
            <a:r>
              <a:rPr lang="pt-BR" sz="2200" dirty="0"/>
              <a:t>a medida do contorno da sala (</a:t>
            </a:r>
            <a:r>
              <a:rPr lang="pt-BR" sz="2200" dirty="0">
                <a:solidFill>
                  <a:srgbClr val="0070C0"/>
                </a:solidFill>
              </a:rPr>
              <a:t>27 m</a:t>
            </a:r>
            <a:r>
              <a:rPr lang="pt-BR" sz="2200" dirty="0"/>
              <a:t>), temos: </a:t>
            </a:r>
          </a:p>
        </p:txBody>
      </p:sp>
      <p:sp>
        <p:nvSpPr>
          <p:cNvPr id="57350" name="CaixaDeTexto 21"/>
          <p:cNvSpPr txBox="1">
            <a:spLocks noChangeArrowheads="1"/>
          </p:cNvSpPr>
          <p:nvPr/>
        </p:nvSpPr>
        <p:spPr bwMode="auto">
          <a:xfrm>
            <a:off x="1331913" y="3121025"/>
            <a:ext cx="2014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/>
              <a:t>P = </a:t>
            </a:r>
            <a:r>
              <a:rPr lang="pt-BR" sz="2800">
                <a:solidFill>
                  <a:srgbClr val="0070C0"/>
                </a:solidFill>
              </a:rPr>
              <a:t>10x + 2</a:t>
            </a:r>
          </a:p>
        </p:txBody>
      </p:sp>
      <p:sp>
        <p:nvSpPr>
          <p:cNvPr id="26" name="Seta para a direita 25"/>
          <p:cNvSpPr/>
          <p:nvPr/>
        </p:nvSpPr>
        <p:spPr>
          <a:xfrm>
            <a:off x="3851920" y="3337828"/>
            <a:ext cx="504056" cy="21602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7354" name="CaixaDeTexto 26"/>
          <p:cNvSpPr txBox="1">
            <a:spLocks noChangeArrowheads="1"/>
          </p:cNvSpPr>
          <p:nvPr/>
        </p:nvSpPr>
        <p:spPr bwMode="auto">
          <a:xfrm>
            <a:off x="4932363" y="3121025"/>
            <a:ext cx="21828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/>
              <a:t>27 = </a:t>
            </a:r>
            <a:r>
              <a:rPr lang="pt-BR" sz="2800">
                <a:solidFill>
                  <a:srgbClr val="0070C0"/>
                </a:solidFill>
              </a:rPr>
              <a:t>10x + 2</a:t>
            </a:r>
          </a:p>
        </p:txBody>
      </p:sp>
      <p:graphicFrame>
        <p:nvGraphicFramePr>
          <p:cNvPr id="35" name="Tabela 34"/>
          <p:cNvGraphicFramePr>
            <a:graphicFrameLocks noGrp="1"/>
          </p:cNvGraphicFramePr>
          <p:nvPr/>
        </p:nvGraphicFramePr>
        <p:xfrm>
          <a:off x="395288" y="3933825"/>
          <a:ext cx="8352928" cy="2529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976664"/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900" b="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Podemos reescrever a equação do seguinte modo: </a:t>
                      </a:r>
                      <a:endParaRPr lang="pt-BR" sz="1900" b="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10x + 2 = 27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900" b="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Subtraindo 2 nos dois membros da equação.</a:t>
                      </a:r>
                      <a:endParaRPr lang="pt-BR" sz="1900" b="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10x + 2 - 2 = 27 - 2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900" b="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Efetuando as subtrações indicadas nos dois membros.</a:t>
                      </a:r>
                      <a:endParaRPr lang="pt-BR" sz="1900" b="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10x = 25</a:t>
                      </a:r>
                      <a:endParaRPr lang="pt-BR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900" b="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Dividindo os dois membros por 10.</a:t>
                      </a:r>
                    </a:p>
                    <a:p>
                      <a:endParaRPr lang="pt-BR" sz="1900" b="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900" b="0" dirty="0" smtClean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Efetuando a divisão:</a:t>
                      </a:r>
                      <a:endParaRPr lang="pt-BR" sz="1900" b="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 = 2,5</a:t>
                      </a:r>
                      <a:endParaRPr lang="pt-BR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6443663" y="5383213"/>
          <a:ext cx="10080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ção" r:id="rId4" imgW="622080" imgH="393480" progId="Equation.3">
                  <p:embed/>
                </p:oleObj>
              </mc:Choice>
              <mc:Fallback>
                <p:oleObj name="Equação" r:id="rId4" imgW="6220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383213"/>
                        <a:ext cx="10080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410358" y="1124744"/>
            <a:ext cx="4753930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PRONTO! JÁ SEI </a:t>
            </a:r>
            <a:r>
              <a:rPr lang="pt-BR" sz="3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FAZER.</a:t>
            </a:r>
            <a:endParaRPr lang="pt-BR" sz="3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539" name="CaixaDeTexto 8"/>
          <p:cNvSpPr txBox="1">
            <a:spLocks noChangeArrowheads="1"/>
          </p:cNvSpPr>
          <p:nvPr/>
        </p:nvSpPr>
        <p:spPr bwMode="auto">
          <a:xfrm>
            <a:off x="250825" y="1700213"/>
            <a:ext cx="864235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/>
              <a:t> </a:t>
            </a:r>
          </a:p>
        </p:txBody>
      </p:sp>
      <p:pic>
        <p:nvPicPr>
          <p:cNvPr id="65540" name="Picture 4" descr="File:Lilyu - wha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2060575"/>
            <a:ext cx="172720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o explicativo retangular com cantos arredondados 10"/>
          <p:cNvSpPr/>
          <p:nvPr/>
        </p:nvSpPr>
        <p:spPr>
          <a:xfrm>
            <a:off x="2987675" y="1844675"/>
            <a:ext cx="5545138" cy="1655763"/>
          </a:xfrm>
          <a:prstGeom prst="wedgeRoundRectCallout">
            <a:avLst>
              <a:gd name="adj1" fmla="val -56742"/>
              <a:gd name="adj2" fmla="val 242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Como já sei que </a:t>
            </a:r>
            <a:r>
              <a:rPr lang="pt-B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mede </a:t>
            </a:r>
            <a:r>
              <a:rPr lang="pt-B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2,5 m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fica fácil encontrar a medida da área da minha sala.</a:t>
            </a:r>
          </a:p>
        </p:txBody>
      </p:sp>
      <p:sp>
        <p:nvSpPr>
          <p:cNvPr id="13" name="Texto explicativo retangular com cantos arredondados 12"/>
          <p:cNvSpPr/>
          <p:nvPr/>
        </p:nvSpPr>
        <p:spPr>
          <a:xfrm>
            <a:off x="2987675" y="3789363"/>
            <a:ext cx="5545138" cy="1655762"/>
          </a:xfrm>
          <a:prstGeom prst="wedgeRoundRectCallout">
            <a:avLst>
              <a:gd name="adj1" fmla="val -59136"/>
              <a:gd name="adj2" fmla="val -4703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Pelos nossos cálculos já sei que a área será </a:t>
            </a:r>
            <a:r>
              <a:rPr lang="pt-B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6x</a:t>
            </a:r>
            <a:r>
              <a:rPr lang="pt-BR" sz="2400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+ 2x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. Agora é só substituir </a:t>
            </a:r>
            <a:r>
              <a:rPr lang="pt-B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por </a:t>
            </a:r>
            <a:r>
              <a:rPr lang="pt-B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2,5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e vou encontrar...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67544" y="5805264"/>
            <a:ext cx="849694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E você, sabe qual será a medida da área da sala de Irene?</a:t>
            </a:r>
            <a:r>
              <a:rPr lang="pt-BR" dirty="0"/>
              <a:t>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11560" y="3805518"/>
            <a:ext cx="136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</a:t>
            </a:r>
            <a:r>
              <a:rPr lang="pt-BR" sz="1000" dirty="0" err="1"/>
              <a:t>Lilyu</a:t>
            </a:r>
            <a:r>
              <a:rPr lang="pt-BR" sz="1000" dirty="0"/>
              <a:t> / </a:t>
            </a:r>
            <a:r>
              <a:rPr lang="pt-BR" sz="1000" dirty="0" smtClean="0"/>
              <a:t>WTF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052" name="CaixaDeTexto 5"/>
          <p:cNvSpPr txBox="1">
            <a:spLocks noChangeArrowheads="1"/>
          </p:cNvSpPr>
          <p:nvPr/>
        </p:nvSpPr>
        <p:spPr bwMode="auto">
          <a:xfrm>
            <a:off x="395288" y="1773238"/>
            <a:ext cx="676910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Após tudo o que já aprendemos até </a:t>
            </a:r>
            <a:r>
              <a:rPr lang="pt-BR" sz="2400" dirty="0" smtClean="0"/>
              <a:t>aqui </a:t>
            </a:r>
            <a:r>
              <a:rPr lang="pt-BR" sz="2400" dirty="0"/>
              <a:t>sobre cálculos algébricos, já podemos determinar as dimensões do campo de futebol de </a:t>
            </a:r>
            <a:r>
              <a:rPr lang="pt-BR" sz="2400" dirty="0" err="1"/>
              <a:t>Orocó</a:t>
            </a:r>
            <a:r>
              <a:rPr lang="pt-BR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Paramos na seguinte expressão: 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1046078" y="1074802"/>
            <a:ext cx="6897657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RETOMANDO O PROBLEMA INICIAL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611188" y="4221163"/>
          <a:ext cx="62579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ção" r:id="rId4" imgW="1765080" imgH="203040" progId="Equation.3">
                  <p:embed/>
                </p:oleObj>
              </mc:Choice>
              <mc:Fallback>
                <p:oleObj name="Equação" r:id="rId4" imgW="17650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21163"/>
                        <a:ext cx="6257925" cy="7191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619125" y="5184775"/>
            <a:ext cx="323215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/>
              <a:t>4x + 20 + 6x – 10 = 130 </a:t>
            </a:r>
          </a:p>
          <a:p>
            <a:pPr>
              <a:lnSpc>
                <a:spcPct val="150000"/>
              </a:lnSpc>
            </a:pPr>
            <a:r>
              <a:rPr lang="pt-BR" sz="2200"/>
              <a:t>10x + 10 = 130 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4031456" y="4941888"/>
            <a:ext cx="0" cy="1916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CaixaDeTexto 38"/>
          <p:cNvSpPr txBox="1">
            <a:spLocks noChangeArrowheads="1"/>
          </p:cNvSpPr>
          <p:nvPr/>
        </p:nvSpPr>
        <p:spPr bwMode="auto">
          <a:xfrm>
            <a:off x="4211638" y="5157788"/>
            <a:ext cx="4752975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/>
              <a:t>10x + 10 </a:t>
            </a:r>
            <a:r>
              <a:rPr lang="pt-BR" sz="2200" dirty="0">
                <a:solidFill>
                  <a:srgbClr val="FF0000"/>
                </a:solidFill>
              </a:rPr>
              <a:t>– 10 </a:t>
            </a:r>
            <a:r>
              <a:rPr lang="pt-BR" sz="2200" dirty="0"/>
              <a:t>= 130 </a:t>
            </a:r>
            <a:r>
              <a:rPr lang="pt-BR" sz="2200" dirty="0">
                <a:solidFill>
                  <a:srgbClr val="FF0000"/>
                </a:solidFill>
              </a:rPr>
              <a:t>– 10</a:t>
            </a:r>
          </a:p>
          <a:p>
            <a:pPr>
              <a:lnSpc>
                <a:spcPct val="150000"/>
              </a:lnSpc>
            </a:pPr>
            <a:r>
              <a:rPr lang="pt-BR" sz="2200" dirty="0"/>
              <a:t>10x = 120  </a:t>
            </a:r>
            <a:r>
              <a:rPr lang="pt-BR" sz="1400" dirty="0" smtClean="0"/>
              <a:t>(dividindo </a:t>
            </a:r>
            <a:r>
              <a:rPr lang="pt-BR" sz="1400" dirty="0"/>
              <a:t>os dois membros por </a:t>
            </a:r>
            <a:r>
              <a:rPr lang="pt-BR" sz="1400" dirty="0" smtClean="0"/>
              <a:t>10)</a:t>
            </a:r>
            <a:endParaRPr lang="pt-BR" sz="1400" dirty="0"/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FF0000"/>
                </a:solidFill>
              </a:rPr>
              <a:t>x = 12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8674" name="CaixaDeTexto 5"/>
          <p:cNvSpPr txBox="1">
            <a:spLocks noChangeArrowheads="1"/>
          </p:cNvSpPr>
          <p:nvPr/>
        </p:nvSpPr>
        <p:spPr bwMode="auto">
          <a:xfrm>
            <a:off x="3419475" y="1916113"/>
            <a:ext cx="532923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campo de futebol de </a:t>
            </a:r>
            <a:r>
              <a:rPr lang="pt-BR" sz="2400" dirty="0" err="1"/>
              <a:t>Orocó</a:t>
            </a:r>
            <a:r>
              <a:rPr lang="pt-BR" sz="2400" dirty="0"/>
              <a:t>, no Sertão de Pernambuco, tem  </a:t>
            </a:r>
            <a:r>
              <a:rPr lang="pt-BR" sz="2400" dirty="0">
                <a:solidFill>
                  <a:srgbClr val="FF0000"/>
                </a:solidFill>
              </a:rPr>
              <a:t>2x + 10 </a:t>
            </a:r>
            <a:r>
              <a:rPr lang="pt-BR" sz="2400" dirty="0"/>
              <a:t>de largura e </a:t>
            </a:r>
            <a:r>
              <a:rPr lang="pt-BR" sz="2400" dirty="0">
                <a:solidFill>
                  <a:srgbClr val="FF0000"/>
                </a:solidFill>
              </a:rPr>
              <a:t>3x – 5 </a:t>
            </a:r>
            <a:r>
              <a:rPr lang="pt-BR" sz="2400" dirty="0"/>
              <a:t>de comprimento.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Sabendo que o perímetro (medida do contorno)  do campo é de 130 </a:t>
            </a:r>
            <a:r>
              <a:rPr lang="pt-BR" sz="2400" dirty="0" smtClean="0"/>
              <a:t>metros, </a:t>
            </a:r>
            <a:r>
              <a:rPr lang="pt-BR" sz="2400" dirty="0"/>
              <a:t>qual é a </a:t>
            </a:r>
            <a:r>
              <a:rPr lang="pt-BR" sz="2400" dirty="0" smtClean="0"/>
              <a:t>medida (em </a:t>
            </a:r>
            <a:r>
              <a:rPr lang="pt-BR" sz="2400" dirty="0" smtClean="0"/>
              <a:t>metros) </a:t>
            </a:r>
            <a:r>
              <a:rPr lang="pt-BR" sz="2400" dirty="0"/>
              <a:t>do comprimento e da largura deste campo?      </a:t>
            </a:r>
          </a:p>
        </p:txBody>
      </p:sp>
      <p:sp>
        <p:nvSpPr>
          <p:cNvPr id="8" name="Retângulo 7"/>
          <p:cNvSpPr/>
          <p:nvPr/>
        </p:nvSpPr>
        <p:spPr>
          <a:xfrm>
            <a:off x="1102230" y="1074802"/>
            <a:ext cx="6785319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 CAMPO DE FUTEBOL DE OROCÓ</a:t>
            </a:r>
          </a:p>
        </p:txBody>
      </p:sp>
      <p:sp>
        <p:nvSpPr>
          <p:cNvPr id="28678" name="CaixaDeTexto 10"/>
          <p:cNvSpPr txBox="1">
            <a:spLocks noChangeArrowheads="1"/>
          </p:cNvSpPr>
          <p:nvPr/>
        </p:nvSpPr>
        <p:spPr bwMode="auto">
          <a:xfrm>
            <a:off x="1463675" y="5508625"/>
            <a:ext cx="947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2x + 10</a:t>
            </a:r>
          </a:p>
        </p:txBody>
      </p:sp>
      <p:sp>
        <p:nvSpPr>
          <p:cNvPr id="28679" name="CaixaDeTexto 11"/>
          <p:cNvSpPr txBox="1">
            <a:spLocks noChangeArrowheads="1"/>
          </p:cNvSpPr>
          <p:nvPr/>
        </p:nvSpPr>
        <p:spPr bwMode="auto">
          <a:xfrm rot="-5400000">
            <a:off x="23019" y="3656806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3x  - 5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3568" y="591908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</a:t>
            </a:r>
            <a:r>
              <a:rPr lang="pt-BR" sz="1000" dirty="0"/>
              <a:t>:  Nuno Tavares / </a:t>
            </a:r>
            <a:r>
              <a:rPr lang="pt-BR" sz="1000" dirty="0" err="1"/>
              <a:t>Public</a:t>
            </a:r>
            <a:r>
              <a:rPr lang="pt-BR" sz="1000" dirty="0"/>
              <a:t> Domain</a:t>
            </a:r>
          </a:p>
        </p:txBody>
      </p:sp>
      <p:pic>
        <p:nvPicPr>
          <p:cNvPr id="12" name="Picture 2" descr="http://upload.wikimedia.org/wikipedia/commons/5/59/Soccer.Field_Transpara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2425055" cy="33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404034" y="1218818"/>
            <a:ext cx="6181757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COMPREENDENDO A SOLUÇÃO</a:t>
            </a:r>
          </a:p>
        </p:txBody>
      </p:sp>
      <p:sp>
        <p:nvSpPr>
          <p:cNvPr id="70659" name="CaixaDeTexto 9"/>
          <p:cNvSpPr txBox="1">
            <a:spLocks noChangeArrowheads="1"/>
          </p:cNvSpPr>
          <p:nvPr/>
        </p:nvSpPr>
        <p:spPr bwMode="auto">
          <a:xfrm>
            <a:off x="539750" y="2349500"/>
            <a:ext cx="8135938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/>
              <a:t>Como </a:t>
            </a:r>
            <a:r>
              <a:rPr lang="pt-BR" sz="2200">
                <a:solidFill>
                  <a:srgbClr val="FF0000"/>
                </a:solidFill>
              </a:rPr>
              <a:t>x</a:t>
            </a:r>
            <a:r>
              <a:rPr lang="pt-BR" sz="2200"/>
              <a:t> é igual a </a:t>
            </a:r>
            <a:r>
              <a:rPr lang="pt-BR" sz="2200">
                <a:solidFill>
                  <a:srgbClr val="FF0000"/>
                </a:solidFill>
              </a:rPr>
              <a:t>12</a:t>
            </a:r>
            <a:r>
              <a:rPr lang="pt-BR" sz="2200"/>
              <a:t>, agora fica fácil determinar, as medidas da largura e do comprimento do campo de futebol de Orocó.</a:t>
            </a:r>
          </a:p>
        </p:txBody>
      </p:sp>
      <p:pic>
        <p:nvPicPr>
          <p:cNvPr id="17" name="Picture 4" descr="File:Lilyu - wha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3933825"/>
            <a:ext cx="17287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o explicativo em elipse 17"/>
          <p:cNvSpPr/>
          <p:nvPr/>
        </p:nvSpPr>
        <p:spPr>
          <a:xfrm>
            <a:off x="5364163" y="3789363"/>
            <a:ext cx="3168650" cy="1655762"/>
          </a:xfrm>
          <a:prstGeom prst="wedgeEllipseCallout">
            <a:avLst>
              <a:gd name="adj1" fmla="val -66115"/>
              <a:gd name="adj2" fmla="val 242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Sim, mas esta parte é com você!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331640" y="62280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2x + 10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331640" y="3491716"/>
            <a:ext cx="113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2x + 10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 rot="16200000">
            <a:off x="2123027" y="4797854"/>
            <a:ext cx="109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3x  - 5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 rot="16200000">
            <a:off x="-548167" y="4825950"/>
            <a:ext cx="2297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</a:t>
            </a:r>
            <a:r>
              <a:rPr lang="pt-BR" sz="1000" dirty="0"/>
              <a:t>: </a:t>
            </a:r>
            <a:r>
              <a:rPr lang="pt-BR" sz="1000" dirty="0" smtClean="0"/>
              <a:t>(a) </a:t>
            </a:r>
            <a:r>
              <a:rPr lang="pt-BR" sz="1000" dirty="0"/>
              <a:t>Nuno Tavares /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smtClean="0"/>
              <a:t>Domain ; </a:t>
            </a:r>
            <a:r>
              <a:rPr lang="pt-BR" sz="1000" dirty="0"/>
              <a:t>(b) </a:t>
            </a:r>
            <a:r>
              <a:rPr lang="en-US" sz="1000" dirty="0" err="1"/>
              <a:t>Lilyu</a:t>
            </a:r>
            <a:r>
              <a:rPr lang="en-US" sz="1000" dirty="0"/>
              <a:t> / </a:t>
            </a:r>
            <a:r>
              <a:rPr lang="en-US" sz="1000" dirty="0" smtClean="0"/>
              <a:t>WTF </a:t>
            </a:r>
            <a:r>
              <a:rPr lang="en-US" sz="1000" dirty="0"/>
              <a:t>Public License</a:t>
            </a:r>
            <a:endParaRPr lang="pt-BR" sz="1000" dirty="0"/>
          </a:p>
        </p:txBody>
      </p:sp>
      <p:pic>
        <p:nvPicPr>
          <p:cNvPr id="23" name="Picture 2" descr="http://upload.wikimedia.org/wikipedia/commons/5/59/Soccer.Field_Transpara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54" y="3954255"/>
            <a:ext cx="1597961" cy="22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20206" y="1218818"/>
            <a:ext cx="2549416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ATIVIDADE 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8313" y="1989138"/>
            <a:ext cx="5327650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/>
              <a:t>Considere um polígono convexo de </a:t>
            </a:r>
            <a:r>
              <a:rPr lang="pt-BR" sz="2200" dirty="0">
                <a:solidFill>
                  <a:srgbClr val="0070C0"/>
                </a:solidFill>
              </a:rPr>
              <a:t>n</a:t>
            </a:r>
            <a:r>
              <a:rPr lang="pt-BR" sz="2200" dirty="0"/>
              <a:t> lados (n &gt; 2). Se o polígono tem </a:t>
            </a:r>
            <a:r>
              <a:rPr lang="pt-BR" sz="2200" dirty="0">
                <a:solidFill>
                  <a:srgbClr val="0070C0"/>
                </a:solidFill>
              </a:rPr>
              <a:t>n</a:t>
            </a:r>
            <a:r>
              <a:rPr lang="pt-BR" sz="2200" dirty="0"/>
              <a:t> lados, terá também </a:t>
            </a:r>
            <a:r>
              <a:rPr lang="pt-BR" sz="2200" dirty="0">
                <a:solidFill>
                  <a:srgbClr val="0070C0"/>
                </a:solidFill>
              </a:rPr>
              <a:t>n</a:t>
            </a:r>
            <a:r>
              <a:rPr lang="pt-BR" sz="2200" dirty="0"/>
              <a:t> vértices. Responda:</a:t>
            </a:r>
          </a:p>
          <a:p>
            <a:pPr>
              <a:lnSpc>
                <a:spcPct val="150000"/>
              </a:lnSpc>
              <a:defRPr/>
            </a:pPr>
            <a:endParaRPr lang="pt-BR" sz="2200" dirty="0">
              <a:solidFill>
                <a:srgbClr val="0070C0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dirty="0">
                <a:solidFill>
                  <a:srgbClr val="0070C0"/>
                </a:solidFill>
              </a:rPr>
              <a:t>Quantas diagonais saem de cada vértice?</a:t>
            </a:r>
          </a:p>
          <a:p>
            <a:pPr marL="457200" indent="-457200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dirty="0">
                <a:solidFill>
                  <a:srgbClr val="0070C0"/>
                </a:solidFill>
              </a:rPr>
              <a:t>Qual o total de diagonais do polígono de n lados?   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6300192" y="2492898"/>
            <a:ext cx="2092996" cy="1656182"/>
            <a:chOff x="6300192" y="2492898"/>
            <a:chExt cx="2092996" cy="1656182"/>
          </a:xfrm>
        </p:grpSpPr>
        <p:cxnSp>
          <p:nvCxnSpPr>
            <p:cNvPr id="9" name="Conector reto 8"/>
            <p:cNvCxnSpPr/>
            <p:nvPr/>
          </p:nvCxnSpPr>
          <p:spPr>
            <a:xfrm flipV="1">
              <a:off x="6300192" y="2492898"/>
              <a:ext cx="1008112" cy="8121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flipV="1">
              <a:off x="6300192" y="2496215"/>
              <a:ext cx="1560803" cy="8121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6300192" y="2934496"/>
              <a:ext cx="1957511" cy="3738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6300192" y="3305001"/>
              <a:ext cx="2092996" cy="2651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6300192" y="3327477"/>
              <a:ext cx="1440160" cy="52493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6300192" y="3308317"/>
              <a:ext cx="1296144" cy="84076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6300192" y="3308317"/>
              <a:ext cx="864096" cy="8407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/>
          <p:cNvGrpSpPr/>
          <p:nvPr/>
        </p:nvGrpSpPr>
        <p:grpSpPr>
          <a:xfrm>
            <a:off x="6300192" y="2492896"/>
            <a:ext cx="2092996" cy="1635877"/>
            <a:chOff x="6300192" y="2492896"/>
            <a:chExt cx="2092996" cy="1635877"/>
          </a:xfrm>
        </p:grpSpPr>
        <p:cxnSp>
          <p:nvCxnSpPr>
            <p:cNvPr id="18" name="Conector reto 17"/>
            <p:cNvCxnSpPr/>
            <p:nvPr/>
          </p:nvCxnSpPr>
          <p:spPr>
            <a:xfrm flipV="1">
              <a:off x="6300192" y="2708920"/>
              <a:ext cx="360040" cy="59608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660232" y="2492896"/>
              <a:ext cx="686458" cy="21888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7308304" y="2492896"/>
              <a:ext cx="576064" cy="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7884368" y="2492896"/>
              <a:ext cx="364803" cy="43776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8249171" y="2934496"/>
              <a:ext cx="144016" cy="67186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H="1">
              <a:off x="8064388" y="3573016"/>
              <a:ext cx="328800" cy="39375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H="1" flipV="1">
              <a:off x="6300192" y="3308317"/>
              <a:ext cx="180020" cy="55273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H="1" flipV="1">
              <a:off x="6480212" y="3852409"/>
              <a:ext cx="684076" cy="27636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ixaDeTexto 25"/>
          <p:cNvSpPr txBox="1"/>
          <p:nvPr/>
        </p:nvSpPr>
        <p:spPr>
          <a:xfrm>
            <a:off x="7164288" y="2175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835335" y="21933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355574" y="24176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988312" y="31036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B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088335" y="38296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8228222" y="26376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8321179" y="33854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863819" y="41576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 - 3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20206" y="1218818"/>
            <a:ext cx="2549416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ATIVIDADE 2</a:t>
            </a:r>
          </a:p>
        </p:txBody>
      </p:sp>
      <p:sp>
        <p:nvSpPr>
          <p:cNvPr id="74755" name="CaixaDeTexto 9"/>
          <p:cNvSpPr txBox="1">
            <a:spLocks noChangeArrowheads="1"/>
          </p:cNvSpPr>
          <p:nvPr/>
        </p:nvSpPr>
        <p:spPr bwMode="auto">
          <a:xfrm>
            <a:off x="468313" y="1989138"/>
            <a:ext cx="8135937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Escreva um email (ou uma carta) para um amigo ou uma </a:t>
            </a:r>
            <a:r>
              <a:rPr lang="pt-BR" sz="2200" dirty="0" smtClean="0"/>
              <a:t>amiga, </a:t>
            </a:r>
            <a:r>
              <a:rPr lang="pt-BR" sz="2200" dirty="0"/>
              <a:t>contando uma </a:t>
            </a:r>
            <a:r>
              <a:rPr lang="pt-BR" sz="2200" dirty="0" smtClean="0"/>
              <a:t>história </a:t>
            </a:r>
            <a:r>
              <a:rPr lang="pt-BR" sz="2200" dirty="0"/>
              <a:t>na qual apareçam o significado dos termos: </a:t>
            </a:r>
            <a:r>
              <a:rPr lang="pt-BR" sz="2200" i="1" dirty="0"/>
              <a:t>monômios, binômios e polinômios.</a:t>
            </a:r>
            <a:endParaRPr lang="pt-BR" sz="22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20206" y="1218818"/>
            <a:ext cx="2549416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ATIVIDADE 3</a:t>
            </a:r>
          </a:p>
        </p:txBody>
      </p:sp>
      <p:sp>
        <p:nvSpPr>
          <p:cNvPr id="76803" name="CaixaDeTexto 9"/>
          <p:cNvSpPr txBox="1">
            <a:spLocks noChangeArrowheads="1"/>
          </p:cNvSpPr>
          <p:nvPr/>
        </p:nvSpPr>
        <p:spPr bwMode="auto">
          <a:xfrm>
            <a:off x="468313" y="1989138"/>
            <a:ext cx="8135937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/>
              <a:t>Escreva a expressão algébrica que representa:</a:t>
            </a:r>
          </a:p>
          <a:p>
            <a:pPr algn="just">
              <a:lnSpc>
                <a:spcPct val="150000"/>
              </a:lnSpc>
            </a:pPr>
            <a:endParaRPr lang="pt-BR" sz="2200"/>
          </a:p>
          <a:p>
            <a:pPr algn="just">
              <a:lnSpc>
                <a:spcPct val="150000"/>
              </a:lnSpc>
            </a:pPr>
            <a:endParaRPr lang="pt-BR" sz="2200"/>
          </a:p>
          <a:p>
            <a:pPr algn="just">
              <a:lnSpc>
                <a:spcPct val="150000"/>
              </a:lnSpc>
            </a:pPr>
            <a:endParaRPr lang="pt-BR" sz="2200"/>
          </a:p>
          <a:p>
            <a:pPr algn="just">
              <a:lnSpc>
                <a:spcPct val="150000"/>
              </a:lnSpc>
            </a:pPr>
            <a:endParaRPr lang="pt-BR" sz="2200"/>
          </a:p>
          <a:p>
            <a:pPr algn="just">
              <a:lnSpc>
                <a:spcPct val="150000"/>
              </a:lnSpc>
            </a:pPr>
            <a:endParaRPr lang="pt-BR" sz="2200" i="1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i="1">
                <a:solidFill>
                  <a:srgbClr val="0070C0"/>
                </a:solidFill>
              </a:rPr>
              <a:t>a)  o perímetro do losango;</a:t>
            </a:r>
          </a:p>
          <a:p>
            <a:pPr algn="just">
              <a:lnSpc>
                <a:spcPct val="150000"/>
              </a:lnSpc>
            </a:pPr>
            <a:r>
              <a:rPr lang="pt-BR" sz="2200" i="1">
                <a:solidFill>
                  <a:srgbClr val="0070C0"/>
                </a:solidFill>
              </a:rPr>
              <a:t>b) a área do losango.</a:t>
            </a:r>
          </a:p>
        </p:txBody>
      </p:sp>
      <p:sp>
        <p:nvSpPr>
          <p:cNvPr id="5" name="Fluxograma: Decisão 4"/>
          <p:cNvSpPr/>
          <p:nvPr/>
        </p:nvSpPr>
        <p:spPr>
          <a:xfrm>
            <a:off x="1908175" y="3068638"/>
            <a:ext cx="5256213" cy="208915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7" name="Conector reto 6"/>
          <p:cNvCxnSpPr>
            <a:stCxn id="5" idx="1"/>
            <a:endCxn id="5" idx="3"/>
          </p:cNvCxnSpPr>
          <p:nvPr/>
        </p:nvCxnSpPr>
        <p:spPr>
          <a:xfrm>
            <a:off x="1908175" y="4113213"/>
            <a:ext cx="525621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0"/>
            <a:endCxn id="5" idx="2"/>
          </p:cNvCxnSpPr>
          <p:nvPr/>
        </p:nvCxnSpPr>
        <p:spPr>
          <a:xfrm>
            <a:off x="4535488" y="3068638"/>
            <a:ext cx="0" cy="208915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07" name="CaixaDeTexto 11"/>
          <p:cNvSpPr txBox="1">
            <a:spLocks noChangeArrowheads="1"/>
          </p:cNvSpPr>
          <p:nvPr/>
        </p:nvSpPr>
        <p:spPr bwMode="auto">
          <a:xfrm>
            <a:off x="2555875" y="3789363"/>
            <a:ext cx="8905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6x - 10</a:t>
            </a:r>
          </a:p>
        </p:txBody>
      </p:sp>
      <p:sp>
        <p:nvSpPr>
          <p:cNvPr id="76808" name="CaixaDeTexto 12"/>
          <p:cNvSpPr txBox="1">
            <a:spLocks noChangeArrowheads="1"/>
          </p:cNvSpPr>
          <p:nvPr/>
        </p:nvSpPr>
        <p:spPr bwMode="auto">
          <a:xfrm>
            <a:off x="4575175" y="321310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3x</a:t>
            </a:r>
          </a:p>
        </p:txBody>
      </p:sp>
      <p:sp>
        <p:nvSpPr>
          <p:cNvPr id="76809" name="CaixaDeTexto 13"/>
          <p:cNvSpPr txBox="1">
            <a:spLocks noChangeArrowheads="1"/>
          </p:cNvSpPr>
          <p:nvPr/>
        </p:nvSpPr>
        <p:spPr bwMode="auto">
          <a:xfrm rot="-1403612">
            <a:off x="2952750" y="3162300"/>
            <a:ext cx="10112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2x + 2,5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20206" y="1218818"/>
            <a:ext cx="2549416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ATIVIDADE 4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8313" y="1989138"/>
            <a:ext cx="8135937" cy="2630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/>
              <a:t>Indique com um monômio ou um binômio:</a:t>
            </a:r>
          </a:p>
          <a:p>
            <a:pPr algn="just">
              <a:lnSpc>
                <a:spcPct val="150000"/>
              </a:lnSpc>
              <a:defRPr/>
            </a:pPr>
            <a:endParaRPr lang="pt-BR" sz="2200" dirty="0"/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i="1" dirty="0">
                <a:solidFill>
                  <a:srgbClr val="0070C0"/>
                </a:solidFill>
              </a:rPr>
              <a:t>a área do retângulo A;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i="1" dirty="0">
                <a:solidFill>
                  <a:srgbClr val="0070C0"/>
                </a:solidFill>
              </a:rPr>
              <a:t>a área do retângulo B;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i="1" dirty="0">
                <a:solidFill>
                  <a:srgbClr val="0070C0"/>
                </a:solidFill>
              </a:rPr>
              <a:t>a área do quadrado C.</a:t>
            </a:r>
          </a:p>
        </p:txBody>
      </p:sp>
      <p:sp>
        <p:nvSpPr>
          <p:cNvPr id="14" name="Retângulo 13"/>
          <p:cNvSpPr/>
          <p:nvPr/>
        </p:nvSpPr>
        <p:spPr>
          <a:xfrm rot="16200000">
            <a:off x="4248150" y="3536951"/>
            <a:ext cx="3095625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443663" y="3573463"/>
            <a:ext cx="1439862" cy="2159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444208" y="2132856"/>
            <a:ext cx="1440160" cy="14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8857" name="CaixaDeTexto 16"/>
          <p:cNvSpPr txBox="1">
            <a:spLocks noChangeArrowheads="1"/>
          </p:cNvSpPr>
          <p:nvPr/>
        </p:nvSpPr>
        <p:spPr bwMode="auto">
          <a:xfrm>
            <a:off x="5472113" y="4005263"/>
            <a:ext cx="6127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0"/>
              <a:t>A</a:t>
            </a:r>
          </a:p>
        </p:txBody>
      </p:sp>
      <p:sp>
        <p:nvSpPr>
          <p:cNvPr id="78858" name="CaixaDeTexto 17"/>
          <p:cNvSpPr txBox="1">
            <a:spLocks noChangeArrowheads="1"/>
          </p:cNvSpPr>
          <p:nvPr/>
        </p:nvSpPr>
        <p:spPr bwMode="auto">
          <a:xfrm>
            <a:off x="6838950" y="4151313"/>
            <a:ext cx="6127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0"/>
              <a:t>B</a:t>
            </a:r>
          </a:p>
        </p:txBody>
      </p:sp>
      <p:sp>
        <p:nvSpPr>
          <p:cNvPr id="78859" name="CaixaDeTexto 18"/>
          <p:cNvSpPr txBox="1">
            <a:spLocks noChangeArrowheads="1"/>
          </p:cNvSpPr>
          <p:nvPr/>
        </p:nvSpPr>
        <p:spPr bwMode="auto">
          <a:xfrm>
            <a:off x="6875463" y="2349500"/>
            <a:ext cx="649287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0"/>
              <a:t>C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5148263" y="5949950"/>
            <a:ext cx="2735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6443663" y="5805488"/>
            <a:ext cx="0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862" name="CaixaDeTexto 23"/>
          <p:cNvSpPr txBox="1">
            <a:spLocks noChangeArrowheads="1"/>
          </p:cNvSpPr>
          <p:nvPr/>
        </p:nvSpPr>
        <p:spPr bwMode="auto">
          <a:xfrm>
            <a:off x="5549900" y="5867400"/>
            <a:ext cx="390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78863" name="CaixaDeTexto 24"/>
          <p:cNvSpPr txBox="1">
            <a:spLocks noChangeArrowheads="1"/>
          </p:cNvSpPr>
          <p:nvPr/>
        </p:nvSpPr>
        <p:spPr bwMode="auto">
          <a:xfrm>
            <a:off x="6918325" y="5876925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78864" name="CaixaDeTexto 25"/>
          <p:cNvSpPr txBox="1">
            <a:spLocks noChangeArrowheads="1"/>
          </p:cNvSpPr>
          <p:nvPr/>
        </p:nvSpPr>
        <p:spPr bwMode="auto">
          <a:xfrm>
            <a:off x="6981825" y="1773238"/>
            <a:ext cx="327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78865" name="CaixaDeTexto 26"/>
          <p:cNvSpPr txBox="1">
            <a:spLocks noChangeArrowheads="1"/>
          </p:cNvSpPr>
          <p:nvPr/>
        </p:nvSpPr>
        <p:spPr bwMode="auto">
          <a:xfrm rot="-5400000">
            <a:off x="4606131" y="4067969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3n</a:t>
            </a:r>
          </a:p>
        </p:txBody>
      </p:sp>
      <p:sp>
        <p:nvSpPr>
          <p:cNvPr id="78866" name="CaixaDeTexto 27"/>
          <p:cNvSpPr txBox="1">
            <a:spLocks noChangeArrowheads="1"/>
          </p:cNvSpPr>
          <p:nvPr/>
        </p:nvSpPr>
        <p:spPr bwMode="auto">
          <a:xfrm rot="-5400000">
            <a:off x="7881938" y="4221163"/>
            <a:ext cx="787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2n - 1</a:t>
            </a:r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8027988" y="2133600"/>
            <a:ext cx="0" cy="3598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16200000" flipV="1">
            <a:off x="8064500" y="3465513"/>
            <a:ext cx="0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20206" y="1218818"/>
            <a:ext cx="2549416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ATIVIDADE 5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8313" y="1989138"/>
            <a:ext cx="8135937" cy="2630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/>
              <a:t>Indique com um polinômio:</a:t>
            </a:r>
          </a:p>
          <a:p>
            <a:pPr algn="just">
              <a:lnSpc>
                <a:spcPct val="150000"/>
              </a:lnSpc>
              <a:defRPr/>
            </a:pPr>
            <a:endParaRPr lang="pt-BR" sz="2200" dirty="0"/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i="1" dirty="0">
                <a:solidFill>
                  <a:srgbClr val="0070C0"/>
                </a:solidFill>
              </a:rPr>
              <a:t>o perímetro do retângulo A;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i="1" dirty="0">
                <a:solidFill>
                  <a:srgbClr val="0070C0"/>
                </a:solidFill>
              </a:rPr>
              <a:t>o perímetro do retângulo B;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i="1" dirty="0">
                <a:solidFill>
                  <a:srgbClr val="0070C0"/>
                </a:solidFill>
              </a:rPr>
              <a:t>o perímetro do quadrado C.</a:t>
            </a:r>
          </a:p>
        </p:txBody>
      </p:sp>
      <p:sp>
        <p:nvSpPr>
          <p:cNvPr id="14" name="Retângulo 13"/>
          <p:cNvSpPr/>
          <p:nvPr/>
        </p:nvSpPr>
        <p:spPr>
          <a:xfrm rot="16200000">
            <a:off x="4248150" y="3536951"/>
            <a:ext cx="3095625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443663" y="3573463"/>
            <a:ext cx="1439862" cy="2159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444208" y="2132856"/>
            <a:ext cx="1440160" cy="14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0905" name="CaixaDeTexto 16"/>
          <p:cNvSpPr txBox="1">
            <a:spLocks noChangeArrowheads="1"/>
          </p:cNvSpPr>
          <p:nvPr/>
        </p:nvSpPr>
        <p:spPr bwMode="auto">
          <a:xfrm>
            <a:off x="5472113" y="4005263"/>
            <a:ext cx="6127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0"/>
              <a:t>A</a:t>
            </a:r>
          </a:p>
        </p:txBody>
      </p:sp>
      <p:sp>
        <p:nvSpPr>
          <p:cNvPr id="80906" name="CaixaDeTexto 17"/>
          <p:cNvSpPr txBox="1">
            <a:spLocks noChangeArrowheads="1"/>
          </p:cNvSpPr>
          <p:nvPr/>
        </p:nvSpPr>
        <p:spPr bwMode="auto">
          <a:xfrm>
            <a:off x="6838950" y="4151313"/>
            <a:ext cx="6127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0"/>
              <a:t>B</a:t>
            </a:r>
          </a:p>
        </p:txBody>
      </p:sp>
      <p:sp>
        <p:nvSpPr>
          <p:cNvPr id="80907" name="CaixaDeTexto 18"/>
          <p:cNvSpPr txBox="1">
            <a:spLocks noChangeArrowheads="1"/>
          </p:cNvSpPr>
          <p:nvPr/>
        </p:nvSpPr>
        <p:spPr bwMode="auto">
          <a:xfrm>
            <a:off x="6875463" y="2349500"/>
            <a:ext cx="649287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0"/>
              <a:t>C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5148263" y="5949950"/>
            <a:ext cx="2735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6443663" y="5805488"/>
            <a:ext cx="0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910" name="CaixaDeTexto 23"/>
          <p:cNvSpPr txBox="1">
            <a:spLocks noChangeArrowheads="1"/>
          </p:cNvSpPr>
          <p:nvPr/>
        </p:nvSpPr>
        <p:spPr bwMode="auto">
          <a:xfrm>
            <a:off x="5549900" y="5867400"/>
            <a:ext cx="390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80911" name="CaixaDeTexto 24"/>
          <p:cNvSpPr txBox="1">
            <a:spLocks noChangeArrowheads="1"/>
          </p:cNvSpPr>
          <p:nvPr/>
        </p:nvSpPr>
        <p:spPr bwMode="auto">
          <a:xfrm>
            <a:off x="6918325" y="5876925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80912" name="CaixaDeTexto 25"/>
          <p:cNvSpPr txBox="1">
            <a:spLocks noChangeArrowheads="1"/>
          </p:cNvSpPr>
          <p:nvPr/>
        </p:nvSpPr>
        <p:spPr bwMode="auto">
          <a:xfrm>
            <a:off x="6981825" y="1773238"/>
            <a:ext cx="327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80913" name="CaixaDeTexto 26"/>
          <p:cNvSpPr txBox="1">
            <a:spLocks noChangeArrowheads="1"/>
          </p:cNvSpPr>
          <p:nvPr/>
        </p:nvSpPr>
        <p:spPr bwMode="auto">
          <a:xfrm rot="-5400000">
            <a:off x="4606131" y="4067969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3n</a:t>
            </a:r>
          </a:p>
        </p:txBody>
      </p:sp>
      <p:sp>
        <p:nvSpPr>
          <p:cNvPr id="80914" name="CaixaDeTexto 27"/>
          <p:cNvSpPr txBox="1">
            <a:spLocks noChangeArrowheads="1"/>
          </p:cNvSpPr>
          <p:nvPr/>
        </p:nvSpPr>
        <p:spPr bwMode="auto">
          <a:xfrm rot="-5400000">
            <a:off x="7881938" y="4221163"/>
            <a:ext cx="787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2n - 1</a:t>
            </a:r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8027988" y="2133600"/>
            <a:ext cx="0" cy="3598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16200000" flipV="1">
            <a:off x="8064500" y="3465513"/>
            <a:ext cx="0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20206" y="1218818"/>
            <a:ext cx="2549416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ATIVIDADE 6</a:t>
            </a:r>
          </a:p>
        </p:txBody>
      </p:sp>
      <p:sp>
        <p:nvSpPr>
          <p:cNvPr id="82947" name="CaixaDeTexto 9"/>
          <p:cNvSpPr txBox="1">
            <a:spLocks noChangeArrowheads="1"/>
          </p:cNvSpPr>
          <p:nvPr/>
        </p:nvSpPr>
        <p:spPr bwMode="auto">
          <a:xfrm>
            <a:off x="468313" y="1989138"/>
            <a:ext cx="403225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/>
              <a:t>No exercício anterior, se </a:t>
            </a:r>
            <a:r>
              <a:rPr lang="pt-BR" sz="2200">
                <a:solidFill>
                  <a:srgbClr val="0070C0"/>
                </a:solidFill>
              </a:rPr>
              <a:t>m</a:t>
            </a:r>
            <a:r>
              <a:rPr lang="pt-BR" sz="2200"/>
              <a:t> for igual a 4 e </a:t>
            </a:r>
            <a:r>
              <a:rPr lang="pt-BR" sz="2200">
                <a:solidFill>
                  <a:srgbClr val="0070C0"/>
                </a:solidFill>
              </a:rPr>
              <a:t>n</a:t>
            </a:r>
            <a:r>
              <a:rPr lang="pt-BR" sz="2200"/>
              <a:t> for igual a 3,5, quanto mede:</a:t>
            </a:r>
          </a:p>
          <a:p>
            <a:pPr algn="just">
              <a:lnSpc>
                <a:spcPct val="150000"/>
              </a:lnSpc>
            </a:pPr>
            <a:r>
              <a:rPr lang="pt-BR" sz="2200" i="1">
                <a:solidFill>
                  <a:srgbClr val="0070C0"/>
                </a:solidFill>
              </a:rPr>
              <a:t>a) a área das figuras A, B e C?</a:t>
            </a:r>
          </a:p>
          <a:p>
            <a:pPr algn="just">
              <a:lnSpc>
                <a:spcPct val="150000"/>
              </a:lnSpc>
            </a:pPr>
            <a:endParaRPr lang="pt-BR" sz="2200" i="1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 i="1">
                <a:solidFill>
                  <a:srgbClr val="0070C0"/>
                </a:solidFill>
              </a:rPr>
              <a:t>b) o perímetro das formas A, B e C ?</a:t>
            </a:r>
          </a:p>
        </p:txBody>
      </p:sp>
      <p:sp>
        <p:nvSpPr>
          <p:cNvPr id="14" name="Retângulo 13"/>
          <p:cNvSpPr/>
          <p:nvPr/>
        </p:nvSpPr>
        <p:spPr>
          <a:xfrm rot="16200000">
            <a:off x="4248150" y="3536951"/>
            <a:ext cx="3095625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6443663" y="3573463"/>
            <a:ext cx="1439862" cy="2159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444208" y="2132856"/>
            <a:ext cx="1440160" cy="14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2953" name="CaixaDeTexto 16"/>
          <p:cNvSpPr txBox="1">
            <a:spLocks noChangeArrowheads="1"/>
          </p:cNvSpPr>
          <p:nvPr/>
        </p:nvSpPr>
        <p:spPr bwMode="auto">
          <a:xfrm>
            <a:off x="5472113" y="4005263"/>
            <a:ext cx="6127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0"/>
              <a:t>A</a:t>
            </a:r>
          </a:p>
        </p:txBody>
      </p:sp>
      <p:sp>
        <p:nvSpPr>
          <p:cNvPr id="82954" name="CaixaDeTexto 17"/>
          <p:cNvSpPr txBox="1">
            <a:spLocks noChangeArrowheads="1"/>
          </p:cNvSpPr>
          <p:nvPr/>
        </p:nvSpPr>
        <p:spPr bwMode="auto">
          <a:xfrm>
            <a:off x="6838950" y="4151313"/>
            <a:ext cx="61277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0"/>
              <a:t>B</a:t>
            </a:r>
          </a:p>
        </p:txBody>
      </p:sp>
      <p:sp>
        <p:nvSpPr>
          <p:cNvPr id="82955" name="CaixaDeTexto 18"/>
          <p:cNvSpPr txBox="1">
            <a:spLocks noChangeArrowheads="1"/>
          </p:cNvSpPr>
          <p:nvPr/>
        </p:nvSpPr>
        <p:spPr bwMode="auto">
          <a:xfrm>
            <a:off x="6875463" y="2349500"/>
            <a:ext cx="649287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000"/>
              <a:t>C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5148263" y="5949950"/>
            <a:ext cx="2735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6443663" y="5805488"/>
            <a:ext cx="0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58" name="CaixaDeTexto 23"/>
          <p:cNvSpPr txBox="1">
            <a:spLocks noChangeArrowheads="1"/>
          </p:cNvSpPr>
          <p:nvPr/>
        </p:nvSpPr>
        <p:spPr bwMode="auto">
          <a:xfrm>
            <a:off x="5549900" y="5867400"/>
            <a:ext cx="390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82959" name="CaixaDeTexto 24"/>
          <p:cNvSpPr txBox="1">
            <a:spLocks noChangeArrowheads="1"/>
          </p:cNvSpPr>
          <p:nvPr/>
        </p:nvSpPr>
        <p:spPr bwMode="auto">
          <a:xfrm>
            <a:off x="6918325" y="5876925"/>
            <a:ext cx="325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82960" name="CaixaDeTexto 25"/>
          <p:cNvSpPr txBox="1">
            <a:spLocks noChangeArrowheads="1"/>
          </p:cNvSpPr>
          <p:nvPr/>
        </p:nvSpPr>
        <p:spPr bwMode="auto">
          <a:xfrm>
            <a:off x="6981825" y="1773238"/>
            <a:ext cx="327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82961" name="CaixaDeTexto 26"/>
          <p:cNvSpPr txBox="1">
            <a:spLocks noChangeArrowheads="1"/>
          </p:cNvSpPr>
          <p:nvPr/>
        </p:nvSpPr>
        <p:spPr bwMode="auto">
          <a:xfrm rot="-5400000">
            <a:off x="4606131" y="4067969"/>
            <a:ext cx="454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3n</a:t>
            </a:r>
          </a:p>
        </p:txBody>
      </p:sp>
      <p:sp>
        <p:nvSpPr>
          <p:cNvPr id="82962" name="CaixaDeTexto 27"/>
          <p:cNvSpPr txBox="1">
            <a:spLocks noChangeArrowheads="1"/>
          </p:cNvSpPr>
          <p:nvPr/>
        </p:nvSpPr>
        <p:spPr bwMode="auto">
          <a:xfrm rot="-5400000">
            <a:off x="7881938" y="4221163"/>
            <a:ext cx="787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</a:rPr>
              <a:t>2n - 1</a:t>
            </a:r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8027988" y="2133600"/>
            <a:ext cx="0" cy="3598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16200000" flipV="1">
            <a:off x="8064500" y="3465513"/>
            <a:ext cx="0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20206" y="1218818"/>
            <a:ext cx="2549416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ATIVIDADE 7</a:t>
            </a:r>
          </a:p>
        </p:txBody>
      </p:sp>
      <p:sp>
        <p:nvSpPr>
          <p:cNvPr id="84995" name="CaixaDeTexto 9"/>
          <p:cNvSpPr txBox="1">
            <a:spLocks noChangeArrowheads="1"/>
          </p:cNvSpPr>
          <p:nvPr/>
        </p:nvSpPr>
        <p:spPr bwMode="auto">
          <a:xfrm>
            <a:off x="468313" y="1989138"/>
            <a:ext cx="7991475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Pensei num número de 1 a 9. Depois, multipliquei esse número por 2 e, depois, por 5. A</a:t>
            </a:r>
            <a:r>
              <a:rPr lang="pt-BR" sz="2200" dirty="0" smtClean="0"/>
              <a:t> </a:t>
            </a:r>
            <a:r>
              <a:rPr lang="pt-BR" sz="2200" dirty="0"/>
              <a:t>seguir, acrescentei qualquer outro número de </a:t>
            </a:r>
            <a:r>
              <a:rPr lang="pt-BR" sz="2200" dirty="0" smtClean="0"/>
              <a:t>1 a </a:t>
            </a:r>
            <a:r>
              <a:rPr lang="pt-BR" sz="2200" dirty="0"/>
              <a:t>9.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Imagine </a:t>
            </a:r>
            <a:r>
              <a:rPr lang="pt-BR" sz="2200" dirty="0" smtClean="0"/>
              <a:t>o número, </a:t>
            </a:r>
            <a:r>
              <a:rPr lang="pt-BR" sz="2200" dirty="0"/>
              <a:t>pensando </a:t>
            </a:r>
            <a:r>
              <a:rPr lang="pt-BR" sz="2200" dirty="0" smtClean="0"/>
              <a:t>que seja </a:t>
            </a:r>
            <a:r>
              <a:rPr lang="pt-BR" sz="2200" dirty="0">
                <a:solidFill>
                  <a:srgbClr val="0070C0"/>
                </a:solidFill>
              </a:rPr>
              <a:t>a</a:t>
            </a:r>
            <a:r>
              <a:rPr lang="pt-BR" sz="2200" dirty="0"/>
              <a:t> e o acrescentado seja </a:t>
            </a:r>
            <a:r>
              <a:rPr lang="pt-BR" sz="2200" dirty="0">
                <a:solidFill>
                  <a:srgbClr val="0070C0"/>
                </a:solidFill>
              </a:rPr>
              <a:t>b</a:t>
            </a:r>
            <a:r>
              <a:rPr lang="pt-BR" sz="2200" dirty="0"/>
              <a:t>. Escreva a expressão que representa o resultado final </a:t>
            </a:r>
            <a:r>
              <a:rPr lang="pt-BR" sz="2200" dirty="0" smtClean="0"/>
              <a:t>dessa </a:t>
            </a:r>
            <a:r>
              <a:rPr lang="pt-BR" sz="2200" dirty="0"/>
              <a:t>adivinhação. 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 </a:t>
            </a:r>
            <a:endParaRPr lang="pt-BR" sz="22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20206" y="1218818"/>
            <a:ext cx="2549416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ATIVIDADE 8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8313" y="1989138"/>
            <a:ext cx="4967287" cy="3646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/>
              <a:t>Um quadrado de lado </a:t>
            </a:r>
            <a:r>
              <a:rPr lang="pt-BR" sz="2200" dirty="0">
                <a:solidFill>
                  <a:srgbClr val="0070C0"/>
                </a:solidFill>
              </a:rPr>
              <a:t>a + b</a:t>
            </a:r>
            <a:r>
              <a:rPr lang="pt-BR" sz="2200" dirty="0"/>
              <a:t> é formado por quatro retângulos (sendo dois deles quadrados), como mostra a figura ao lado. Escreva a expressão algébrica que representa a </a:t>
            </a:r>
            <a:r>
              <a:rPr lang="pt-BR" sz="2200" dirty="0" smtClean="0"/>
              <a:t>área: </a:t>
            </a:r>
            <a:endParaRPr lang="pt-BR" sz="2200" dirty="0"/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i="1" dirty="0">
                <a:solidFill>
                  <a:srgbClr val="0070C0"/>
                </a:solidFill>
              </a:rPr>
              <a:t>de cada um dos 4 retângulos;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200" i="1" dirty="0">
                <a:solidFill>
                  <a:srgbClr val="0070C0"/>
                </a:solidFill>
              </a:rPr>
              <a:t>do quadrado de lados a + b.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372200" y="2636912"/>
            <a:ext cx="1440000" cy="14401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72200" y="4077072"/>
            <a:ext cx="144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 rot="5400000">
            <a:off x="7272244" y="3176912"/>
            <a:ext cx="144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12244" y="4077072"/>
            <a:ext cx="360000" cy="360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7056" name="CaixaDeTexto 11"/>
          <p:cNvSpPr txBox="1">
            <a:spLocks noChangeArrowheads="1"/>
          </p:cNvSpPr>
          <p:nvPr/>
        </p:nvSpPr>
        <p:spPr bwMode="auto">
          <a:xfrm>
            <a:off x="6948488" y="2276872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87057" name="CaixaDeTexto 12"/>
          <p:cNvSpPr txBox="1">
            <a:spLocks noChangeArrowheads="1"/>
          </p:cNvSpPr>
          <p:nvPr/>
        </p:nvSpPr>
        <p:spPr bwMode="auto">
          <a:xfrm>
            <a:off x="7829526" y="2276872"/>
            <a:ext cx="325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/>
              <a:t>b</a:t>
            </a:r>
          </a:p>
        </p:txBody>
      </p:sp>
      <p:sp>
        <p:nvSpPr>
          <p:cNvPr id="87058" name="CaixaDeTexto 13"/>
          <p:cNvSpPr txBox="1">
            <a:spLocks noChangeArrowheads="1"/>
          </p:cNvSpPr>
          <p:nvPr/>
        </p:nvSpPr>
        <p:spPr bwMode="auto">
          <a:xfrm>
            <a:off x="7829526" y="4437063"/>
            <a:ext cx="325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87059" name="CaixaDeTexto 14"/>
          <p:cNvSpPr txBox="1">
            <a:spLocks noChangeArrowheads="1"/>
          </p:cNvSpPr>
          <p:nvPr/>
        </p:nvSpPr>
        <p:spPr bwMode="auto">
          <a:xfrm>
            <a:off x="6011863" y="32131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/>
              <a:t>a</a:t>
            </a:r>
          </a:p>
        </p:txBody>
      </p:sp>
      <p:sp>
        <p:nvSpPr>
          <p:cNvPr id="87060" name="CaixaDeTexto 15"/>
          <p:cNvSpPr txBox="1">
            <a:spLocks noChangeArrowheads="1"/>
          </p:cNvSpPr>
          <p:nvPr/>
        </p:nvSpPr>
        <p:spPr bwMode="auto">
          <a:xfrm>
            <a:off x="6011863" y="4076700"/>
            <a:ext cx="325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60851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Banco de Aulas da Secretaria de Educação de PE - </a:t>
            </a:r>
            <a:r>
              <a:rPr lang="pt-BR" sz="1600" u="sng" dirty="0" smtClean="0">
                <a:hlinkClick r:id="rId2"/>
              </a:rPr>
              <a:t>http://bit.ly/vencedorespa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Domínio Público - </a:t>
            </a:r>
            <a:r>
              <a:rPr lang="pt-BR" sz="1600" dirty="0" smtClean="0">
                <a:hlinkClick r:id="rId3"/>
              </a:rPr>
              <a:t>http://www.dominiopublico.gov.br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Revista EM </a:t>
            </a:r>
            <a:r>
              <a:rPr lang="pt-BR" sz="1600" dirty="0" err="1" smtClean="0"/>
              <a:t>TEIA|UFPE</a:t>
            </a:r>
            <a:r>
              <a:rPr lang="pt-BR" sz="1600" dirty="0" smtClean="0"/>
              <a:t> –  </a:t>
            </a:r>
            <a:r>
              <a:rPr lang="pt-BR" sz="1200" dirty="0" smtClean="0">
                <a:hlinkClick r:id="rId4"/>
              </a:rPr>
              <a:t>http://www.gente.eti.br/edumatec/index.</a:t>
            </a:r>
            <a:r>
              <a:rPr lang="pt-BR" sz="1200" dirty="0" err="1" smtClean="0">
                <a:hlinkClick r:id="rId4"/>
              </a:rPr>
              <a:t>php</a:t>
            </a:r>
            <a:r>
              <a:rPr lang="pt-BR" sz="1200" dirty="0" smtClean="0">
                <a:hlinkClick r:id="rId4"/>
              </a:rPr>
              <a:t>?</a:t>
            </a:r>
            <a:r>
              <a:rPr lang="pt-BR" sz="1200" dirty="0" err="1" smtClean="0">
                <a:hlinkClick r:id="rId4"/>
              </a:rPr>
              <a:t>option</a:t>
            </a:r>
            <a:r>
              <a:rPr lang="pt-BR" sz="1200" dirty="0" smtClean="0">
                <a:hlinkClick r:id="rId4"/>
              </a:rPr>
              <a:t>=</a:t>
            </a:r>
            <a:r>
              <a:rPr lang="pt-BR" sz="1200" dirty="0" err="1" smtClean="0">
                <a:hlinkClick r:id="rId4"/>
              </a:rPr>
              <a:t>com_content&amp;view</a:t>
            </a:r>
            <a:r>
              <a:rPr lang="pt-BR" sz="1200" dirty="0" smtClean="0">
                <a:hlinkClick r:id="rId4"/>
              </a:rPr>
              <a:t>=</a:t>
            </a:r>
            <a:r>
              <a:rPr lang="pt-BR" sz="1200" dirty="0" err="1" smtClean="0">
                <a:hlinkClick r:id="rId4"/>
              </a:rPr>
              <a:t>article&amp;id</a:t>
            </a:r>
            <a:r>
              <a:rPr lang="pt-BR" sz="1200" dirty="0" smtClean="0">
                <a:hlinkClick r:id="rId4"/>
              </a:rPr>
              <a:t>=9&amp;</a:t>
            </a:r>
            <a:r>
              <a:rPr lang="pt-BR" sz="1200" dirty="0" err="1" smtClean="0">
                <a:hlinkClick r:id="rId4"/>
              </a:rPr>
              <a:t>Itemid</a:t>
            </a:r>
            <a:r>
              <a:rPr lang="pt-BR" sz="1200" dirty="0" smtClean="0">
                <a:hlinkClick r:id="rId4"/>
              </a:rPr>
              <a:t>=12</a:t>
            </a:r>
            <a:endParaRPr lang="pt-BR" sz="12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TV Escola - </a:t>
            </a:r>
            <a:r>
              <a:rPr lang="pt-BR" sz="1600" dirty="0" smtClean="0">
                <a:hlinkClick r:id="rId5"/>
              </a:rPr>
              <a:t>http://tvescola.mec.gov.br/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SBEM - </a:t>
            </a:r>
            <a:r>
              <a:rPr lang="pt-BR" sz="1600" dirty="0" smtClean="0">
                <a:hlinkClick r:id="rId6"/>
              </a:rPr>
              <a:t>http://www.sbem.com.br/index.</a:t>
            </a:r>
            <a:r>
              <a:rPr lang="pt-BR" sz="1600" dirty="0" err="1" smtClean="0">
                <a:hlinkClick r:id="rId6"/>
              </a:rPr>
              <a:t>php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Escola do Futuro – </a:t>
            </a:r>
            <a:r>
              <a:rPr lang="pt-BR" sz="1600" dirty="0" smtClean="0">
                <a:hlinkClick r:id="rId7"/>
              </a:rPr>
              <a:t>http://futuro.usp.br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Matemática UOL - </a:t>
            </a:r>
            <a:r>
              <a:rPr lang="pt-BR" sz="1600" dirty="0" smtClean="0">
                <a:hlinkClick r:id="rId8"/>
              </a:rPr>
              <a:t>http://educacao.uol.com.br/matematica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Coleção Explorando o Ensino da Matemática (Portal do professor)  - </a:t>
            </a:r>
            <a:r>
              <a:rPr lang="pt-BR" sz="1600" dirty="0" smtClean="0">
                <a:hlinkClick r:id="rId9"/>
              </a:rPr>
              <a:t>http://portal.mec.gov.br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Companhia dos Números - </a:t>
            </a:r>
            <a:r>
              <a:rPr lang="pt-BR" sz="1600" dirty="0" smtClean="0">
                <a:hlinkClick r:id="rId10"/>
              </a:rPr>
              <a:t>http://www.ciadosnumeros.com.br/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Site do ENEM - </a:t>
            </a:r>
            <a:r>
              <a:rPr lang="pt-BR" sz="1600" dirty="0" smtClean="0">
                <a:hlinkClick r:id="rId11"/>
              </a:rPr>
              <a:t>http://www.enem.inep.gov.br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err="1" smtClean="0"/>
              <a:t>LEM-Laboratório</a:t>
            </a:r>
            <a:r>
              <a:rPr lang="pt-BR" sz="1600" dirty="0" smtClean="0"/>
              <a:t> do Ensino da Matemática - </a:t>
            </a:r>
            <a:r>
              <a:rPr lang="pt-BR" sz="1600" dirty="0" smtClean="0">
                <a:hlinkClick r:id="rId12"/>
              </a:rPr>
              <a:t>http://www.ime.unicamp.br/lem/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Associação de Professores de </a:t>
            </a:r>
            <a:r>
              <a:rPr lang="pt-BR" sz="1600" dirty="0" err="1" smtClean="0"/>
              <a:t>Matemática|Portugal</a:t>
            </a:r>
            <a:r>
              <a:rPr lang="pt-BR" sz="1600" dirty="0" smtClean="0"/>
              <a:t> – </a:t>
            </a:r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Revista Mova Escola - </a:t>
            </a:r>
            <a:r>
              <a:rPr lang="pt-BR" sz="1600" dirty="0" smtClean="0">
                <a:hlinkClick r:id="rId13"/>
              </a:rPr>
              <a:t>http://revistaescola.abril.com.br/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Só Matemática - </a:t>
            </a:r>
            <a:r>
              <a:rPr lang="pt-BR" sz="1600" dirty="0" smtClean="0">
                <a:hlinkClick r:id="rId14"/>
              </a:rPr>
              <a:t>http://www.somatematica.com.br/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Revista Brasileira de História da Matemática - </a:t>
            </a:r>
            <a:r>
              <a:rPr lang="pt-BR" sz="1600" dirty="0" smtClean="0">
                <a:hlinkClick r:id="rId15"/>
              </a:rPr>
              <a:t>http://www.sbhmat.com.br/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endParaRPr lang="pt-BR" sz="1600" dirty="0" smtClean="0"/>
          </a:p>
          <a:p>
            <a:pPr>
              <a:buFont typeface="Arial" charset="0"/>
              <a:buNone/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6896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1400" b="1" dirty="0">
                <a:solidFill>
                  <a:schemeClr val="bg1"/>
                </a:solidFill>
                <a:latin typeface="+mj-lt"/>
              </a:rPr>
              <a:t>MATEMÁTICA, 7º </a:t>
            </a:r>
            <a:r>
              <a:rPr lang="pt-BR" sz="1400" b="1" dirty="0" smtClean="0">
                <a:solidFill>
                  <a:schemeClr val="bg1"/>
                </a:solidFill>
                <a:latin typeface="+mj-lt"/>
              </a:rPr>
              <a:t>Ano </a:t>
            </a:r>
            <a:r>
              <a:rPr lang="pt-BR" sz="1400" b="1" dirty="0">
                <a:solidFill>
                  <a:schemeClr val="bg1"/>
                </a:solidFill>
                <a:latin typeface="+mj-lt"/>
              </a:rPr>
              <a:t>Ensino Fundamental</a:t>
            </a:r>
          </a:p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  <a:latin typeface="+mj-lt"/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9512" y="1052736"/>
            <a:ext cx="871296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SUGESTÕES DE SITES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30722" name="CaixaDeTexto 5"/>
          <p:cNvSpPr txBox="1">
            <a:spLocks noChangeArrowheads="1"/>
          </p:cNvSpPr>
          <p:nvPr/>
        </p:nvSpPr>
        <p:spPr bwMode="auto">
          <a:xfrm>
            <a:off x="3419475" y="1916113"/>
            <a:ext cx="5329238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/>
              <a:t>Sabemos que o perímetro é a medida do contorno de uma figura. Então, somando as medidas dos lados do campo, temos:</a:t>
            </a:r>
          </a:p>
        </p:txBody>
      </p:sp>
      <p:sp>
        <p:nvSpPr>
          <p:cNvPr id="8" name="Retângulo 7"/>
          <p:cNvSpPr/>
          <p:nvPr/>
        </p:nvSpPr>
        <p:spPr>
          <a:xfrm>
            <a:off x="1884917" y="1074802"/>
            <a:ext cx="5219955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PLANEJANDO A SOLUÇÃO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403350" y="5300663"/>
            <a:ext cx="947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70C0"/>
                </a:solidFill>
              </a:rPr>
              <a:t>2x + 10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 rot="-5400000">
            <a:off x="23019" y="3656806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70C0"/>
                </a:solidFill>
              </a:rPr>
              <a:t>3x  - 5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1403350" y="1916113"/>
            <a:ext cx="947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70C0"/>
                </a:solidFill>
              </a:rPr>
              <a:t>2x + 10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 rot="-5400000">
            <a:off x="2678907" y="3656806"/>
            <a:ext cx="825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0070C0"/>
                </a:solidFill>
              </a:rPr>
              <a:t>3x  - 5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492500" y="3716338"/>
            <a:ext cx="5256213" cy="865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sz="2200" b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+              +           +            = </a:t>
            </a:r>
            <a:r>
              <a:rPr lang="pt-BR" sz="2200" b="1" dirty="0">
                <a:latin typeface="Times New Roman" pitchFamily="18" charset="0"/>
                <a:cs typeface="Times New Roman" pitchFamily="18" charset="0"/>
              </a:rPr>
              <a:t>130 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3348038" y="3933825"/>
            <a:ext cx="1511300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2x + 10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5724525" y="3933825"/>
            <a:ext cx="1511300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3x - 5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572000" y="3933825"/>
            <a:ext cx="1512888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2x + 10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732588" y="3933825"/>
            <a:ext cx="1511300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3x - 5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173538" y="5300663"/>
            <a:ext cx="1512887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2x + 10</a:t>
            </a:r>
          </a:p>
        </p:txBody>
      </p:sp>
      <p:sp>
        <p:nvSpPr>
          <p:cNvPr id="30" name="Texto explicativo retangular 29"/>
          <p:cNvSpPr/>
          <p:nvPr/>
        </p:nvSpPr>
        <p:spPr>
          <a:xfrm>
            <a:off x="3563938" y="4868863"/>
            <a:ext cx="3600450" cy="1584325"/>
          </a:xfrm>
          <a:prstGeom prst="wedgeRectCallout">
            <a:avLst>
              <a:gd name="adj1" fmla="val 57407"/>
              <a:gd name="adj2" fmla="val -12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Eita</a:t>
            </a:r>
            <a:r>
              <a:rPr lang="pt-BR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algn="ctr">
              <a:defRPr/>
            </a:pPr>
            <a:r>
              <a:rPr lang="pt-BR" sz="2200" i="1" dirty="0">
                <a:latin typeface="Times New Roman" pitchFamily="18" charset="0"/>
                <a:cs typeface="Times New Roman" pitchFamily="18" charset="0"/>
              </a:rPr>
              <a:t>Tem letras, tem números, tem mais, tem menos...</a:t>
            </a:r>
          </a:p>
          <a:p>
            <a:pPr algn="ctr">
              <a:defRPr/>
            </a:pPr>
            <a:r>
              <a:rPr lang="pt-BR" sz="2200" i="1" dirty="0">
                <a:latin typeface="Times New Roman" pitchFamily="18" charset="0"/>
                <a:cs typeface="Times New Roman" pitchFamily="18" charset="0"/>
              </a:rPr>
              <a:t>Como juntar tudo isso?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67544" y="5805264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</a:t>
            </a:r>
            <a:r>
              <a:rPr lang="pt-BR" sz="1000" dirty="0"/>
              <a:t>: </a:t>
            </a:r>
            <a:r>
              <a:rPr lang="pt-BR" sz="1000" dirty="0" smtClean="0"/>
              <a:t>(a) </a:t>
            </a:r>
            <a:r>
              <a:rPr lang="pt-BR" sz="1000" dirty="0"/>
              <a:t>Nuno Tavares /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smtClean="0"/>
              <a:t>Domain ; </a:t>
            </a:r>
            <a:r>
              <a:rPr lang="pt-BR" sz="1000" dirty="0"/>
              <a:t>(b) </a:t>
            </a:r>
            <a:r>
              <a:rPr lang="en-US" sz="1000" dirty="0"/>
              <a:t>The people from the Tango! Project / Public </a:t>
            </a:r>
            <a:r>
              <a:rPr lang="en-US" sz="1000" dirty="0" smtClean="0"/>
              <a:t>Domain</a:t>
            </a:r>
            <a:endParaRPr lang="pt-BR" sz="1000" dirty="0"/>
          </a:p>
        </p:txBody>
      </p:sp>
      <p:pic>
        <p:nvPicPr>
          <p:cNvPr id="20" name="Picture 2" descr="http://upload.wikimedia.org/wikipedia/commons/5/59/Soccer.Field_Transpara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2232186" cy="307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upload.wikimedia.org/wikipedia/commons/thumb/0/0f/Face-glasses.svg/1000px-Face-glasses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34" y="4719337"/>
            <a:ext cx="1533073" cy="153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9" grpId="0"/>
      <p:bldP spid="10" grpId="0"/>
      <p:bldP spid="23" grpId="0"/>
      <p:bldP spid="24" grpId="0" build="allAtOnce"/>
      <p:bldP spid="26" grpId="0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1700213"/>
            <a:ext cx="8497887" cy="4249737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endParaRPr lang="pt-BR" sz="20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PERNAMBUCO. Base Curricular Comum para as redes públicas de ensino: matemática. Recife: SE, 2008.</a:t>
            </a:r>
          </a:p>
          <a:p>
            <a:pPr marL="0" indent="0">
              <a:buFont typeface="Arial" charset="0"/>
              <a:buNone/>
              <a:defRPr/>
            </a:pPr>
            <a:endParaRPr lang="pt-BR" sz="20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2000" dirty="0" smtClean="0"/>
              <a:t>PERNAMBUCO. Orientações teórico-metodológicas. Matemática. Ensino Médio. Recife: SE, 2008.</a:t>
            </a:r>
          </a:p>
          <a:p>
            <a:pPr>
              <a:buFont typeface="Arial" charset="0"/>
              <a:buNone/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5451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MATEMÁTICA, 7º </a:t>
            </a:r>
            <a:r>
              <a:rPr lang="pt-BR" sz="1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Ano </a:t>
            </a:r>
            <a:r>
              <a:rPr lang="pt-BR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Ensino Fundamental</a:t>
            </a:r>
          </a:p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CÁLCULO ALGÉBRICO: adições algébricas simples, uso da propriedade distributiva da </a:t>
            </a:r>
            <a:r>
              <a:rPr lang="pt-BR" sz="1400" dirty="0">
                <a:solidFill>
                  <a:schemeClr val="bg1"/>
                </a:solidFill>
                <a:latin typeface="+mj-lt"/>
              </a:rPr>
              <a:t>multiplicação em relação à adição</a:t>
            </a:r>
            <a:endParaRPr lang="pt-BR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9512" y="1052736"/>
            <a:ext cx="871296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REFERÊNCIAS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51519" y="1340768"/>
          <a:ext cx="8640962" cy="3025645"/>
        </p:xfrm>
        <a:graphic>
          <a:graphicData uri="http://schemas.openxmlformats.org/drawingml/2006/table">
            <a:tbl>
              <a:tblPr/>
              <a:tblGrid>
                <a:gridCol w="562862"/>
                <a:gridCol w="3262510"/>
                <a:gridCol w="3807477"/>
                <a:gridCol w="1008113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| 3.a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Nuno Tavares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http://commons.wikimedia.org/wiki/File:Soccer.Field_Transparant.png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3.b |5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people from the Tango! Project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http://commons.wikimedia.org/wiki/File:Face-glasses.svg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 | 11 | 12 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Pictofigo / Creative Commons Attribution-Share Alike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http://commons.wikimedia.org/wiki/File:Pictofigo_-_Idea.png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Ragesoss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http://commons.wikimedia.org/wiki/File:Richard_Stallman_going_over_YPU_introduction,_October_16,_2007.jpg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Lilyu / WTF Public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http://commons.wikimedia.org/wiki/File:Lilyu_-_what.svg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06/09/2012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1718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32770" name="CaixaDeTexto 5"/>
          <p:cNvSpPr txBox="1">
            <a:spLocks noChangeArrowheads="1"/>
          </p:cNvSpPr>
          <p:nvPr/>
        </p:nvSpPr>
        <p:spPr bwMode="auto">
          <a:xfrm>
            <a:off x="468313" y="1628775"/>
            <a:ext cx="83518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É comum na resolução de muitos problemas, encontrarmos letras no lugar de números desconhecidos. Ou ainda, utilizar uma letra para representar um valor  ainda não conhecido. 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Expressões como esta, que envolvem letras e números são chamadas de </a:t>
            </a:r>
            <a:r>
              <a:rPr lang="pt-BR" sz="2400" dirty="0">
                <a:solidFill>
                  <a:srgbClr val="FF0000"/>
                </a:solidFill>
              </a:rPr>
              <a:t>EXPRESSÕES </a:t>
            </a:r>
            <a:r>
              <a:rPr lang="pt-BR" sz="2400" dirty="0" smtClean="0">
                <a:solidFill>
                  <a:srgbClr val="FF0000"/>
                </a:solidFill>
              </a:rPr>
              <a:t>ALGÉBRICAS</a:t>
            </a:r>
            <a:r>
              <a:rPr lang="pt-BR" sz="2400" dirty="0"/>
              <a:t>.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16431" y="1074802"/>
            <a:ext cx="4956934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EXPRESSÃO ALGÉBRICA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03350" y="4005263"/>
            <a:ext cx="5256213" cy="86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sz="2200" b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+              +           +            = </a:t>
            </a:r>
            <a:r>
              <a:rPr lang="pt-BR" sz="2200" b="1" dirty="0">
                <a:latin typeface="Times New Roman" pitchFamily="18" charset="0"/>
                <a:cs typeface="Times New Roman" pitchFamily="18" charset="0"/>
              </a:rPr>
              <a:t>130 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258888" y="4221163"/>
            <a:ext cx="1512887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2x + 10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635375" y="4221163"/>
            <a:ext cx="1512888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3x - 5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2484438" y="4221163"/>
            <a:ext cx="1511300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2x + 10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643438" y="4221163"/>
            <a:ext cx="1512887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3x - 5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uxograma: Conector 29"/>
          <p:cNvSpPr/>
          <p:nvPr/>
        </p:nvSpPr>
        <p:spPr>
          <a:xfrm>
            <a:off x="1042988" y="2636838"/>
            <a:ext cx="1081087" cy="504825"/>
          </a:xfrm>
          <a:prstGeom prst="flowChart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971550" y="2420938"/>
            <a:ext cx="5256213" cy="86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sz="2200" b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+              +           +            = </a:t>
            </a:r>
            <a:r>
              <a:rPr lang="pt-BR" sz="2200" b="1" dirty="0">
                <a:latin typeface="Times New Roman" pitchFamily="18" charset="0"/>
                <a:cs typeface="Times New Roman" pitchFamily="18" charset="0"/>
              </a:rPr>
              <a:t>130 </a:t>
            </a:r>
          </a:p>
        </p:txBody>
      </p:sp>
      <p:sp>
        <p:nvSpPr>
          <p:cNvPr id="1029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68313" y="1628775"/>
            <a:ext cx="8351837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/>
              <a:t>Vamos agora efetuar  a adição algébrica:</a:t>
            </a:r>
          </a:p>
          <a:p>
            <a:pPr algn="just">
              <a:lnSpc>
                <a:spcPct val="150000"/>
              </a:lnSpc>
            </a:pPr>
            <a:endParaRPr lang="pt-BR" sz="2400"/>
          </a:p>
          <a:p>
            <a:pPr algn="just">
              <a:lnSpc>
                <a:spcPct val="150000"/>
              </a:lnSpc>
            </a:pPr>
            <a:endParaRPr lang="pt-BR" sz="2400"/>
          </a:p>
          <a:p>
            <a:pPr algn="just">
              <a:lnSpc>
                <a:spcPct val="150000"/>
              </a:lnSpc>
            </a:pPr>
            <a:r>
              <a:rPr lang="pt-BR" sz="2400"/>
              <a:t>Reescrevendo a expressão, temos: </a:t>
            </a:r>
          </a:p>
          <a:p>
            <a:pPr algn="just">
              <a:lnSpc>
                <a:spcPct val="150000"/>
              </a:lnSpc>
            </a:pPr>
            <a:endParaRPr lang="pt-BR" sz="2400"/>
          </a:p>
          <a:p>
            <a:pPr algn="just">
              <a:lnSpc>
                <a:spcPct val="150000"/>
              </a:lnSpc>
            </a:pPr>
            <a:endParaRPr lang="pt-BR" sz="2400"/>
          </a:p>
          <a:p>
            <a:pPr algn="just">
              <a:lnSpc>
                <a:spcPct val="150000"/>
              </a:lnSpc>
            </a:pPr>
            <a:endParaRPr lang="pt-BR" sz="2400"/>
          </a:p>
        </p:txBody>
      </p:sp>
      <p:sp>
        <p:nvSpPr>
          <p:cNvPr id="8" name="Retângulo 7"/>
          <p:cNvSpPr/>
          <p:nvPr/>
        </p:nvSpPr>
        <p:spPr>
          <a:xfrm>
            <a:off x="2454856" y="1074802"/>
            <a:ext cx="4080091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ADIÇÃO ALGÉBRICA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827088" y="2636838"/>
            <a:ext cx="1512887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2x + 10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203575" y="2636838"/>
            <a:ext cx="1512888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3x - 5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2051050" y="2636838"/>
            <a:ext cx="1512888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2x + 10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4211638" y="2636838"/>
            <a:ext cx="1512887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3x - 5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614363" y="4149725"/>
          <a:ext cx="62579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ção" r:id="rId4" imgW="1765080" imgH="203040" progId="Equation.3">
                  <p:embed/>
                </p:oleObj>
              </mc:Choice>
              <mc:Fallback>
                <p:oleObj name="Equação" r:id="rId4" imgW="17650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149725"/>
                        <a:ext cx="6257925" cy="7191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o explicativo retangular com cantos arredondados 13"/>
          <p:cNvSpPr/>
          <p:nvPr/>
        </p:nvSpPr>
        <p:spPr>
          <a:xfrm>
            <a:off x="684213" y="5157788"/>
            <a:ext cx="6264275" cy="1295400"/>
          </a:xfrm>
          <a:prstGeom prst="wedgeRoundRectCallout">
            <a:avLst>
              <a:gd name="adj1" fmla="val 54501"/>
              <a:gd name="adj2" fmla="val 44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Antes de resolver esta expressão, vamos adquirir mais habilidades com as operações algébricas!</a:t>
            </a:r>
          </a:p>
        </p:txBody>
      </p:sp>
      <p:cxnSp>
        <p:nvCxnSpPr>
          <p:cNvPr id="33" name="Conector reto 32"/>
          <p:cNvCxnSpPr/>
          <p:nvPr/>
        </p:nvCxnSpPr>
        <p:spPr>
          <a:xfrm>
            <a:off x="1042988" y="3068638"/>
            <a:ext cx="1008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268538" y="3068638"/>
            <a:ext cx="10080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1547813" y="3068638"/>
            <a:ext cx="287337" cy="8651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2339975" y="3068638"/>
            <a:ext cx="431800" cy="8651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3563938" y="3068638"/>
            <a:ext cx="863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4643438" y="3068638"/>
            <a:ext cx="7207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3924300" y="3068638"/>
            <a:ext cx="539750" cy="8651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flipH="1">
            <a:off x="4716463" y="3068638"/>
            <a:ext cx="431800" cy="8651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490947" y="6114524"/>
            <a:ext cx="1545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</a:t>
            </a:r>
            <a:r>
              <a:rPr lang="pt-BR" sz="1000" dirty="0"/>
              <a:t>: </a:t>
            </a:r>
            <a:r>
              <a:rPr lang="en-US" sz="1000" dirty="0" smtClean="0"/>
              <a:t>The </a:t>
            </a:r>
            <a:r>
              <a:rPr lang="en-US" sz="1000" dirty="0"/>
              <a:t>people from the Tango! Project / Public </a:t>
            </a:r>
            <a:r>
              <a:rPr lang="en-US" sz="1000" dirty="0" smtClean="0"/>
              <a:t>Domain</a:t>
            </a:r>
            <a:endParaRPr lang="pt-BR" sz="1000" dirty="0"/>
          </a:p>
        </p:txBody>
      </p:sp>
      <p:pic>
        <p:nvPicPr>
          <p:cNvPr id="27" name="Picture 2" descr="http://upload.wikimedia.org/wikipedia/commons/thumb/0/0f/Face-glasses.svg/1000px-Face-glasses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34" y="4719337"/>
            <a:ext cx="1533073" cy="153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37890" name="CaixaDeTexto 5"/>
          <p:cNvSpPr txBox="1">
            <a:spLocks noChangeArrowheads="1"/>
          </p:cNvSpPr>
          <p:nvPr/>
        </p:nvSpPr>
        <p:spPr bwMode="auto">
          <a:xfrm>
            <a:off x="539750" y="1916113"/>
            <a:ext cx="50403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/>
              <a:t>Lúcia guardou uma grande fortuna no galinheiro da casa da sua mãe. O galinheiro tem a forma de um quadrado com 36 m</a:t>
            </a:r>
            <a:r>
              <a:rPr lang="pt-BR" sz="2400" baseline="30000"/>
              <a:t>2</a:t>
            </a:r>
            <a:r>
              <a:rPr lang="pt-BR" sz="2400"/>
              <a:t> de área e a fortuna foi enterrada no ponto médio de um dos seus lados. </a:t>
            </a:r>
            <a:r>
              <a:rPr lang="pt-BR" sz="2400" i="1"/>
              <a:t>Como determinar a região onde o tesouro está enterrado ?</a:t>
            </a:r>
            <a:endParaRPr lang="pt-BR" sz="2000" i="1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77176" y="1178168"/>
            <a:ext cx="2435410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 FORTUNA</a:t>
            </a:r>
          </a:p>
        </p:txBody>
      </p:sp>
      <p:sp>
        <p:nvSpPr>
          <p:cNvPr id="9" name="Retângulo 8"/>
          <p:cNvSpPr/>
          <p:nvPr/>
        </p:nvSpPr>
        <p:spPr>
          <a:xfrm>
            <a:off x="5940152" y="2348880"/>
            <a:ext cx="2736304" cy="2376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4800" dirty="0">
                <a:solidFill>
                  <a:schemeClr val="bg1"/>
                </a:solidFill>
              </a:rPr>
              <a:t>36 m</a:t>
            </a:r>
            <a:r>
              <a:rPr lang="pt-BR" sz="4800" baseline="30000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39750" y="2444750"/>
            <a:ext cx="561657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200" dirty="0"/>
              <a:t> O que você já sabe sobre o quadrado?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200" dirty="0"/>
              <a:t> Qual a medida do ângulo interno de cada quadrado?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200" dirty="0"/>
              <a:t> O que diferencia um quadrado de um retângulo qualquer?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200" dirty="0"/>
              <a:t> Todo quadrado é um retângulo?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200" dirty="0"/>
              <a:t> Como determinar a medida da área </a:t>
            </a:r>
            <a:r>
              <a:rPr lang="pt-BR" sz="2200" dirty="0" smtClean="0"/>
              <a:t>do  </a:t>
            </a:r>
            <a:r>
              <a:rPr lang="pt-BR" sz="2200" dirty="0"/>
              <a:t>quadrado de lado </a:t>
            </a:r>
            <a:r>
              <a:rPr lang="pt-BR" sz="2200" dirty="0">
                <a:solidFill>
                  <a:srgbClr val="FF0000"/>
                </a:solidFill>
              </a:rPr>
              <a:t>x</a:t>
            </a:r>
            <a:r>
              <a:rPr lang="pt-BR" sz="2200" dirty="0"/>
              <a:t>?</a:t>
            </a:r>
            <a:r>
              <a:rPr lang="pt-BR" sz="2500" dirty="0"/>
              <a:t>   </a:t>
            </a:r>
            <a:endParaRPr lang="pt-BR" sz="2500" i="1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87515" y="1178168"/>
            <a:ext cx="5414752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CONHECIMENTOS PRÉVIOS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6444208" y="2780928"/>
            <a:ext cx="2232248" cy="20162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4800" dirty="0">
                <a:solidFill>
                  <a:schemeClr val="bg1"/>
                </a:solidFill>
              </a:rPr>
              <a:t>36 m</a:t>
            </a:r>
            <a:r>
              <a:rPr lang="pt-BR" sz="4800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942" name="CaixaDeTexto 6"/>
          <p:cNvSpPr txBox="1">
            <a:spLocks noChangeArrowheads="1"/>
          </p:cNvSpPr>
          <p:nvPr/>
        </p:nvSpPr>
        <p:spPr bwMode="auto">
          <a:xfrm>
            <a:off x="503238" y="1916113"/>
            <a:ext cx="81803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600">
                <a:solidFill>
                  <a:srgbClr val="0070C0"/>
                </a:solidFill>
              </a:rPr>
              <a:t>Para começar, vamos revisitar alguns conhecimentos: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39750" y="2165350"/>
            <a:ext cx="5616575" cy="320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/>
              <a:t>Vamos </a:t>
            </a:r>
            <a:r>
              <a:rPr lang="pt-BR" sz="2200" dirty="0" smtClean="0"/>
              <a:t>juntos </a:t>
            </a:r>
            <a:r>
              <a:rPr lang="pt-BR" sz="2200" dirty="0"/>
              <a:t>tentar descobrir a solução do problema.</a:t>
            </a:r>
          </a:p>
          <a:p>
            <a:pPr algn="just">
              <a:lnSpc>
                <a:spcPct val="150000"/>
              </a:lnSpc>
            </a:pPr>
            <a:r>
              <a:rPr lang="pt-BR" sz="2200" dirty="0"/>
              <a:t>A medida do lado do </a:t>
            </a:r>
            <a:r>
              <a:rPr lang="pt-BR" sz="2200" dirty="0" smtClean="0"/>
              <a:t>galinheiro </a:t>
            </a:r>
            <a:r>
              <a:rPr lang="pt-BR" sz="2200" dirty="0"/>
              <a:t>está sendo representada pela letra </a:t>
            </a:r>
            <a:r>
              <a:rPr lang="pt-BR" sz="2200" dirty="0">
                <a:solidFill>
                  <a:srgbClr val="FF0000"/>
                </a:solidFill>
              </a:rPr>
              <a:t>x</a:t>
            </a:r>
            <a:r>
              <a:rPr lang="pt-BR" sz="2200" dirty="0"/>
              <a:t>.</a:t>
            </a:r>
          </a:p>
          <a:p>
            <a:pPr algn="just">
              <a:lnSpc>
                <a:spcPct val="150000"/>
              </a:lnSpc>
            </a:pPr>
            <a:endParaRPr lang="pt-BR" sz="2200" i="1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500" i="1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48238" y="1178168"/>
            <a:ext cx="5093317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MODELANDO A SOLUÇÃO</a:t>
            </a:r>
          </a:p>
        </p:txBody>
      </p:sp>
      <p:sp>
        <p:nvSpPr>
          <p:cNvPr id="7" name="Texto explicativo retangular 6"/>
          <p:cNvSpPr/>
          <p:nvPr/>
        </p:nvSpPr>
        <p:spPr>
          <a:xfrm>
            <a:off x="539750" y="4581525"/>
            <a:ext cx="5327650" cy="1511300"/>
          </a:xfrm>
          <a:prstGeom prst="wedgeRectCallout">
            <a:avLst>
              <a:gd name="adj1" fmla="val 58602"/>
              <a:gd name="adj2" fmla="val -22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Você acha que é importante descobrir a medida do lado do galinheiro para resolver o problema? 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Por quê?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444208" y="2204864"/>
            <a:ext cx="2232248" cy="20162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softEdge rad="127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36 m</a:t>
            </a:r>
            <a:r>
              <a:rPr lang="pt-BR" sz="4800" baseline="30000" dirty="0" smtClean="0">
                <a:solidFill>
                  <a:schemeClr val="bg1"/>
                </a:solidFill>
              </a:rPr>
              <a:t>2</a:t>
            </a:r>
            <a:endParaRPr lang="pt-BR" sz="4800" baseline="30000" dirty="0">
              <a:solidFill>
                <a:schemeClr val="bg1"/>
              </a:solidFill>
            </a:endParaRPr>
          </a:p>
        </p:txBody>
      </p:sp>
      <p:pic>
        <p:nvPicPr>
          <p:cNvPr id="12" name="Picture 2" descr="File:Pictofigo - Ide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4509120"/>
            <a:ext cx="1944216" cy="2160240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 rot="16200000">
            <a:off x="7242393" y="533256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Imagem: </a:t>
            </a:r>
            <a:r>
              <a:rPr lang="en-US" sz="900" dirty="0" err="1"/>
              <a:t>Pictofigo</a:t>
            </a:r>
            <a:r>
              <a:rPr lang="en-US" sz="900" dirty="0"/>
              <a:t> / </a:t>
            </a:r>
            <a:r>
              <a:rPr lang="en-US" sz="900" dirty="0" smtClean="0"/>
              <a:t>Creative </a:t>
            </a:r>
            <a:r>
              <a:rPr lang="en-US" sz="900" dirty="0"/>
              <a:t>Commons Attribution-Share Alike 3.0 </a:t>
            </a:r>
            <a:r>
              <a:rPr lang="en-US" sz="900" dirty="0" err="1"/>
              <a:t>Unported</a:t>
            </a:r>
            <a:endParaRPr lang="pt-BR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aixaDeTexto 3"/>
          <p:cNvSpPr txBox="1">
            <a:spLocks noChangeArrowheads="1"/>
          </p:cNvSpPr>
          <p:nvPr/>
        </p:nvSpPr>
        <p:spPr bwMode="auto">
          <a:xfrm>
            <a:off x="179388" y="36513"/>
            <a:ext cx="54721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MATEMÁTICA, 7º </a:t>
            </a:r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Ano </a:t>
            </a:r>
            <a:r>
              <a:rPr lang="pt-BR" b="1" dirty="0">
                <a:solidFill>
                  <a:schemeClr val="bg1"/>
                </a:solidFill>
                <a:latin typeface="Calibri" pitchFamily="34" charset="0"/>
              </a:rPr>
              <a:t>Ensino Fundamental</a:t>
            </a:r>
          </a:p>
          <a:p>
            <a:pPr algn="just"/>
            <a:r>
              <a:rPr lang="pt-BR" sz="1400" dirty="0">
                <a:solidFill>
                  <a:schemeClr val="bg1"/>
                </a:solidFill>
              </a:rPr>
              <a:t>CÁLCULO ALGÉBRICO: adições algébricas simples, uso da propriedade distributiva da multiplicação em relação à adição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44034" name="CaixaDeTexto 5"/>
          <p:cNvSpPr txBox="1">
            <a:spLocks noChangeArrowheads="1"/>
          </p:cNvSpPr>
          <p:nvPr/>
        </p:nvSpPr>
        <p:spPr bwMode="auto">
          <a:xfrm>
            <a:off x="468313" y="2084388"/>
            <a:ext cx="79914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/>
              <a:t>A figura seguinte representa um esboço do terreno onde está localizado o galinheiro de Lúcia. Lembrando que o terreno tem forma quadrangular de lado </a:t>
            </a:r>
            <a:r>
              <a:rPr lang="pt-BR" sz="2200">
                <a:solidFill>
                  <a:srgbClr val="FF0000"/>
                </a:solidFill>
              </a:rPr>
              <a:t>x</a:t>
            </a:r>
            <a:r>
              <a:rPr lang="pt-BR" sz="2200"/>
              <a:t> e área 36 m</a:t>
            </a:r>
            <a:r>
              <a:rPr lang="pt-BR" sz="2200" baseline="30000"/>
              <a:t>2</a:t>
            </a:r>
            <a:r>
              <a:rPr lang="pt-BR" sz="2200"/>
              <a:t>.</a:t>
            </a:r>
            <a:endParaRPr lang="pt-BR" sz="2500" i="1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478966" y="1178168"/>
            <a:ext cx="4031873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3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CRIANDO MODELOS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827088" y="3933825"/>
            <a:ext cx="2160587" cy="215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A = 36 m</a:t>
            </a:r>
            <a:r>
              <a:rPr lang="pt-BR" sz="2200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4037" name="CaixaDeTexto 9"/>
          <p:cNvSpPr txBox="1">
            <a:spLocks noChangeArrowheads="1"/>
          </p:cNvSpPr>
          <p:nvPr/>
        </p:nvSpPr>
        <p:spPr bwMode="auto">
          <a:xfrm>
            <a:off x="1824038" y="6092825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038" name="CaixaDeTexto 10"/>
          <p:cNvSpPr txBox="1">
            <a:spLocks noChangeArrowheads="1"/>
          </p:cNvSpPr>
          <p:nvPr/>
        </p:nvSpPr>
        <p:spPr bwMode="auto">
          <a:xfrm>
            <a:off x="395288" y="4787900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039" name="CaixaDeTexto 11"/>
          <p:cNvSpPr txBox="1">
            <a:spLocks noChangeArrowheads="1"/>
          </p:cNvSpPr>
          <p:nvPr/>
        </p:nvSpPr>
        <p:spPr bwMode="auto">
          <a:xfrm>
            <a:off x="3203575" y="3860800"/>
            <a:ext cx="525621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/>
              <a:t>A medida da área de um retângulo  é dada pelo produto entre o seu comprimento e a sua largura. No caso do quadrado, estas medidas  são iguais, por isso, a área será dada por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588125" y="5157788"/>
            <a:ext cx="1800225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000" dirty="0">
                <a:solidFill>
                  <a:srgbClr val="FF0000"/>
                </a:solidFill>
              </a:rPr>
              <a:t>x .x ou x</a:t>
            </a:r>
            <a:r>
              <a:rPr lang="pt-BR" sz="3000" baseline="30000" dirty="0">
                <a:solidFill>
                  <a:srgbClr val="FF0000"/>
                </a:solidFill>
              </a:rPr>
              <a:t>2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2637</Words>
  <Application>Microsoft Office PowerPoint</Application>
  <PresentationFormat>Apresentação na tela (4:3)</PresentationFormat>
  <Paragraphs>387</Paragraphs>
  <Slides>31</Slides>
  <Notes>27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Tema do Office</vt:lpstr>
      <vt:lpstr>Personalizar design</vt:lpstr>
      <vt:lpstr>1_Tema do Office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Tereza Maymone</cp:lastModifiedBy>
  <cp:revision>278</cp:revision>
  <dcterms:created xsi:type="dcterms:W3CDTF">2011-07-13T12:53:46Z</dcterms:created>
  <dcterms:modified xsi:type="dcterms:W3CDTF">2012-11-06T14:52:06Z</dcterms:modified>
</cp:coreProperties>
</file>