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drawings/drawing2.xml" ContentType="application/vnd.openxmlformats-officedocument.drawingml.chartshap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6.xml" ContentType="application/vnd.openxmlformats-officedocument.drawingml.chart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3" r:id="rId3"/>
  </p:sldMasterIdLst>
  <p:notesMasterIdLst>
    <p:notesMasterId r:id="rId32"/>
  </p:notesMasterIdLst>
  <p:sldIdLst>
    <p:sldId id="290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7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8BA"/>
    <a:srgbClr val="1027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8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Planilha_do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5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Planilha_do_Microsoft_Office_Excel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9"/>
  <c:chart>
    <c:autoTitleDeleted val="1"/>
    <c:plotArea>
      <c:layout>
        <c:manualLayout>
          <c:layoutTarget val="inner"/>
          <c:xMode val="edge"/>
          <c:yMode val="edge"/>
          <c:x val="8.4929956412533508E-2"/>
          <c:y val="5.1873700541209704E-2"/>
          <c:w val="0.45526668388920805"/>
          <c:h val="0.7935188101487316"/>
        </c:manualLayout>
      </c:layout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Colunas1</c:v>
                </c:pt>
              </c:strCache>
            </c:strRef>
          </c:tx>
          <c:explosion val="2"/>
          <c:dPt>
            <c:idx val="0"/>
            <c:explosion val="0"/>
            <c:spPr>
              <a:solidFill>
                <a:schemeClr val="bg1">
                  <a:lumMod val="65000"/>
                </a:schemeClr>
              </a:solidFill>
            </c:spPr>
          </c:dPt>
          <c:dPt>
            <c:idx val="1"/>
            <c:spPr>
              <a:solidFill>
                <a:schemeClr val="tx1">
                  <a:lumMod val="50000"/>
                  <a:lumOff val="50000"/>
                </a:schemeClr>
              </a:solidFill>
            </c:spPr>
          </c:dPt>
          <c:dPt>
            <c:idx val="2"/>
            <c:explosion val="0"/>
            <c:spPr>
              <a:solidFill>
                <a:schemeClr val="tx1">
                  <a:lumMod val="65000"/>
                  <a:lumOff val="35000"/>
                </a:schemeClr>
              </a:solidFill>
            </c:spPr>
          </c:dPt>
          <c:dLbls>
            <c:dLbl>
              <c:idx val="0"/>
              <c:layout>
                <c:manualLayout>
                  <c:x val="-9.9902036333641794E-2"/>
                  <c:y val="0.13456044566476741"/>
                </c:manualLayout>
              </c:layout>
              <c:tx>
                <c:rich>
                  <a:bodyPr/>
                  <a:lstStyle/>
                  <a:p>
                    <a:r>
                      <a:rPr lang="en-US" sz="1400" dirty="0" err="1"/>
                      <a:t>Celpe
28%</a:t>
                    </a:r>
                    <a:endParaRPr lang="en-US" sz="1400" dirty="0"/>
                  </a:p>
                </c:rich>
              </c:tx>
              <c:showCatName val="1"/>
              <c:showPercent val="1"/>
            </c:dLbl>
            <c:dLbl>
              <c:idx val="1"/>
              <c:layout>
                <c:manualLayout>
                  <c:x val="-0.10445831604045085"/>
                  <c:y val="-0.21366053573412491"/>
                </c:manualLayout>
              </c:layout>
              <c:spPr/>
              <c:txPr>
                <a:bodyPr/>
                <a:lstStyle/>
                <a:p>
                  <a:pPr>
                    <a:defRPr sz="1400"/>
                  </a:pPr>
                  <a:endParaRPr lang="pt-BR"/>
                </a:p>
              </c:txPr>
              <c:showCatName val="1"/>
              <c:showPercent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1400" dirty="0" err="1"/>
                      <a:t>Impostos</a:t>
                    </a:r>
                    <a:r>
                      <a:rPr lang="en-US" sz="1400" dirty="0"/>
                      <a:t> e </a:t>
                    </a:r>
                    <a:r>
                      <a:rPr lang="en-US" sz="1400" dirty="0" err="1"/>
                      <a:t>Encargos</a:t>
                    </a:r>
                    <a:r>
                      <a:rPr lang="en-US" sz="1400" dirty="0"/>
                      <a:t>
39%</a:t>
                    </a:r>
                  </a:p>
                </c:rich>
              </c:tx>
              <c:showCatName val="1"/>
              <c:showPercent val="1"/>
            </c:dLbl>
            <c:showCatName val="1"/>
            <c:showPercent val="1"/>
            <c:showLeaderLines val="1"/>
          </c:dLbls>
          <c:cat>
            <c:strRef>
              <c:f>Plan1!$A$2:$A$4</c:f>
              <c:strCache>
                <c:ptCount val="3"/>
                <c:pt idx="0">
                  <c:v>Celpe</c:v>
                </c:pt>
                <c:pt idx="1">
                  <c:v>Geradoras e transmissoras</c:v>
                </c:pt>
                <c:pt idx="2">
                  <c:v>Impostos e Encargos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0.28000000000000008</c:v>
                </c:pt>
                <c:pt idx="1">
                  <c:v>0.33000000000000113</c:v>
                </c:pt>
                <c:pt idx="2">
                  <c:v>0.39000000000000101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  <c:dispBlanksAs val="zero"/>
  </c:chart>
  <c:txPr>
    <a:bodyPr/>
    <a:lstStyle/>
    <a:p>
      <a:pPr>
        <a:defRPr sz="1800"/>
      </a:pPr>
      <a:endParaRPr lang="pt-BR"/>
    </a:p>
  </c:tx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9"/>
  <c:chart>
    <c:autoTitleDeleted val="1"/>
    <c:plotArea>
      <c:layout>
        <c:manualLayout>
          <c:layoutTarget val="inner"/>
          <c:xMode val="edge"/>
          <c:yMode val="edge"/>
          <c:x val="8.4929956412533508E-2"/>
          <c:y val="5.1873700541209704E-2"/>
          <c:w val="0.45526668388920827"/>
          <c:h val="0.7935188101487316"/>
        </c:manualLayout>
      </c:layout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Colunas1</c:v>
                </c:pt>
              </c:strCache>
            </c:strRef>
          </c:tx>
          <c:explosion val="2"/>
          <c:dPt>
            <c:idx val="0"/>
            <c:spPr>
              <a:solidFill>
                <a:schemeClr val="bg1">
                  <a:lumMod val="65000"/>
                </a:schemeClr>
              </a:solidFill>
            </c:spPr>
          </c:dPt>
          <c:dPt>
            <c:idx val="1"/>
            <c:spPr>
              <a:solidFill>
                <a:schemeClr val="tx1">
                  <a:lumMod val="50000"/>
                  <a:lumOff val="50000"/>
                </a:schemeClr>
              </a:solidFill>
            </c:spPr>
          </c:dPt>
          <c:dPt>
            <c:idx val="2"/>
            <c:spPr>
              <a:solidFill>
                <a:schemeClr val="tx1">
                  <a:lumMod val="65000"/>
                  <a:lumOff val="35000"/>
                </a:schemeClr>
              </a:solidFill>
            </c:spPr>
          </c:dPt>
          <c:dLbls>
            <c:dLbl>
              <c:idx val="0"/>
              <c:layout>
                <c:manualLayout>
                  <c:x val="-9.9902036333641794E-2"/>
                  <c:y val="0.13456044566476741"/>
                </c:manualLayout>
              </c:layout>
              <c:tx>
                <c:rich>
                  <a:bodyPr/>
                  <a:lstStyle/>
                  <a:p>
                    <a:r>
                      <a:rPr lang="en-US" sz="1400" dirty="0" err="1"/>
                      <a:t>Celpe
28%</a:t>
                    </a:r>
                    <a:endParaRPr lang="en-US" sz="1400" dirty="0"/>
                  </a:p>
                </c:rich>
              </c:tx>
              <c:showCatName val="1"/>
              <c:showPercent val="1"/>
            </c:dLbl>
            <c:dLbl>
              <c:idx val="1"/>
              <c:layout>
                <c:manualLayout>
                  <c:x val="-0.10445831604045085"/>
                  <c:y val="-0.21366053573412491"/>
                </c:manualLayout>
              </c:layout>
              <c:spPr/>
              <c:txPr>
                <a:bodyPr/>
                <a:lstStyle/>
                <a:p>
                  <a:pPr>
                    <a:defRPr sz="1400"/>
                  </a:pPr>
                  <a:endParaRPr lang="pt-BR"/>
                </a:p>
              </c:txPr>
              <c:showCatName val="1"/>
              <c:showPercent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1400" dirty="0" err="1"/>
                      <a:t>Impostos</a:t>
                    </a:r>
                    <a:r>
                      <a:rPr lang="en-US" sz="1400" dirty="0"/>
                      <a:t> e </a:t>
                    </a:r>
                    <a:r>
                      <a:rPr lang="en-US" sz="1400" dirty="0" err="1"/>
                      <a:t>Encargos</a:t>
                    </a:r>
                    <a:r>
                      <a:rPr lang="en-US" sz="1400" dirty="0"/>
                      <a:t>
39%</a:t>
                    </a:r>
                  </a:p>
                </c:rich>
              </c:tx>
              <c:showCatName val="1"/>
              <c:showPercent val="1"/>
            </c:dLbl>
            <c:showCatName val="1"/>
            <c:showPercent val="1"/>
            <c:showLeaderLines val="1"/>
          </c:dLbls>
          <c:cat>
            <c:strRef>
              <c:f>Plan1!$A$2:$A$4</c:f>
              <c:strCache>
                <c:ptCount val="3"/>
                <c:pt idx="0">
                  <c:v>Celpe</c:v>
                </c:pt>
                <c:pt idx="1">
                  <c:v>Geradoras e transmissoras</c:v>
                </c:pt>
                <c:pt idx="2">
                  <c:v>Impostos e Encargos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0.28000000000000008</c:v>
                </c:pt>
                <c:pt idx="1">
                  <c:v>0.33000000000000135</c:v>
                </c:pt>
                <c:pt idx="2">
                  <c:v>0.39000000000000112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  <c:dispBlanksAs val="zero"/>
  </c:chart>
  <c:txPr>
    <a:bodyPr/>
    <a:lstStyle/>
    <a:p>
      <a:pPr>
        <a:defRPr sz="1800"/>
      </a:pPr>
      <a:endParaRPr lang="pt-B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10"/>
  <c:chart>
    <c:autoTitleDeleted val="1"/>
    <c:plotArea>
      <c:layout>
        <c:manualLayout>
          <c:layoutTarget val="inner"/>
          <c:xMode val="edge"/>
          <c:yMode val="edge"/>
          <c:x val="7.4131172925230582E-2"/>
          <c:y val="0.10054029944385266"/>
          <c:w val="0.50931111820908792"/>
          <c:h val="0.79891940111229476"/>
        </c:manualLayout>
      </c:layout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Colunas1</c:v>
                </c:pt>
              </c:strCache>
            </c:strRef>
          </c:tx>
          <c:dPt>
            <c:idx val="3"/>
            <c:spPr>
              <a:solidFill>
                <a:schemeClr val="tx2">
                  <a:lumMod val="75000"/>
                </a:schemeClr>
              </a:solidFill>
            </c:spPr>
          </c:dPt>
          <c:dPt>
            <c:idx val="4"/>
            <c:spPr>
              <a:solidFill>
                <a:srgbClr val="FFFF00"/>
              </a:solidFill>
            </c:spPr>
          </c:dPt>
          <c:dLbls>
            <c:showPercent val="1"/>
            <c:showLeaderLines val="1"/>
          </c:dLbls>
          <c:cat>
            <c:strRef>
              <c:f>Plan1!$A$2:$A$6</c:f>
              <c:strCache>
                <c:ptCount val="5"/>
                <c:pt idx="0">
                  <c:v>Menos de 1 hora</c:v>
                </c:pt>
                <c:pt idx="1">
                  <c:v>De 1 a 2 horas</c:v>
                </c:pt>
                <c:pt idx="2">
                  <c:v>De 2 a 5 horas</c:v>
                </c:pt>
                <c:pt idx="3">
                  <c:v>Mais de 5 horas</c:v>
                </c:pt>
                <c:pt idx="4">
                  <c:v>Não acessam</c:v>
                </c:pt>
              </c:strCache>
            </c:strRef>
          </c:cat>
          <c:val>
            <c:numRef>
              <c:f>Plan1!$B$2:$B$6</c:f>
              <c:numCache>
                <c:formatCode>0%</c:formatCode>
                <c:ptCount val="5"/>
                <c:pt idx="0">
                  <c:v>0.05</c:v>
                </c:pt>
                <c:pt idx="1">
                  <c:v>7.0000000000000021E-2</c:v>
                </c:pt>
                <c:pt idx="2">
                  <c:v>0.25</c:v>
                </c:pt>
                <c:pt idx="3">
                  <c:v>0.59</c:v>
                </c:pt>
                <c:pt idx="4">
                  <c:v>4.0000000000000022E-2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/>
    </c:legend>
    <c:plotVisOnly val="1"/>
    <c:dispBlanksAs val="zero"/>
  </c:chart>
  <c:txPr>
    <a:bodyPr/>
    <a:lstStyle/>
    <a:p>
      <a:pPr>
        <a:defRPr sz="1800"/>
      </a:pPr>
      <a:endParaRPr lang="pt-B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Eleição / Representantes de classe, 9º Ano B</c:v>
                </c:pt>
              </c:strCache>
            </c:strRef>
          </c:tx>
          <c:cat>
            <c:strRef>
              <c:f>Plan1!$A$2:$A$4</c:f>
              <c:strCache>
                <c:ptCount val="3"/>
                <c:pt idx="0">
                  <c:v>Aninha</c:v>
                </c:pt>
                <c:pt idx="1">
                  <c:v>Paulinho</c:v>
                </c:pt>
                <c:pt idx="2">
                  <c:v>Léo</c:v>
                </c:pt>
              </c:strCache>
            </c:strRef>
          </c:cat>
          <c:val>
            <c:numRef>
              <c:f>Plan1!$B$2:$B$4</c:f>
              <c:numCache>
                <c:formatCode>General</c:formatCode>
                <c:ptCount val="3"/>
                <c:pt idx="0">
                  <c:v>70</c:v>
                </c:pt>
                <c:pt idx="1">
                  <c:v>25</c:v>
                </c:pt>
                <c:pt idx="2">
                  <c:v>5</c:v>
                </c:pt>
              </c:numCache>
            </c:numRef>
          </c:val>
        </c:ser>
        <c:dLbls/>
        <c:firstSliceAng val="0"/>
      </c:pieChart>
    </c:plotArea>
    <c:legend>
      <c:legendPos val="r"/>
      <c:layout/>
    </c:legend>
    <c:plotVisOnly val="1"/>
    <c:dispBlanksAs val="zero"/>
  </c:chart>
  <c:txPr>
    <a:bodyPr/>
    <a:lstStyle/>
    <a:p>
      <a:pPr>
        <a:defRPr sz="1800"/>
      </a:pPr>
      <a:endParaRPr lang="pt-B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Eleição / Representantes de classe, 9º Ano B</c:v>
                </c:pt>
              </c:strCache>
            </c:strRef>
          </c:tx>
          <c:explosion val="25"/>
          <c:cat>
            <c:strRef>
              <c:f>Plan1!$A$2:$A$4</c:f>
              <c:strCache>
                <c:ptCount val="3"/>
                <c:pt idx="0">
                  <c:v>Aninha</c:v>
                </c:pt>
                <c:pt idx="1">
                  <c:v>Paulinho</c:v>
                </c:pt>
                <c:pt idx="2">
                  <c:v>Léo</c:v>
                </c:pt>
              </c:strCache>
            </c:strRef>
          </c:cat>
          <c:val>
            <c:numRef>
              <c:f>Plan1!$B$2:$B$4</c:f>
              <c:numCache>
                <c:formatCode>General</c:formatCode>
                <c:ptCount val="3"/>
                <c:pt idx="0">
                  <c:v>70</c:v>
                </c:pt>
                <c:pt idx="1">
                  <c:v>25</c:v>
                </c:pt>
                <c:pt idx="2">
                  <c:v>5</c:v>
                </c:pt>
              </c:numCache>
            </c:numRef>
          </c:val>
        </c:ser>
        <c:dLbls/>
        <c:firstSliceAng val="0"/>
      </c:pieChart>
    </c:plotArea>
    <c:legend>
      <c:legendPos val="r"/>
      <c:layout/>
    </c:legend>
    <c:plotVisOnly val="1"/>
    <c:dispBlanksAs val="zero"/>
  </c:chart>
  <c:txPr>
    <a:bodyPr/>
    <a:lstStyle/>
    <a:p>
      <a:pPr>
        <a:defRPr sz="1800"/>
      </a:pPr>
      <a:endParaRPr lang="pt-B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Eleição / Representantes de classe, 9º Ano B</c:v>
                </c:pt>
              </c:strCache>
            </c:strRef>
          </c:tx>
          <c:cat>
            <c:strRef>
              <c:f>Plan1!$A$2:$A$4</c:f>
              <c:strCache>
                <c:ptCount val="3"/>
                <c:pt idx="0">
                  <c:v>Aninha</c:v>
                </c:pt>
                <c:pt idx="1">
                  <c:v>Paulinho</c:v>
                </c:pt>
                <c:pt idx="2">
                  <c:v>Léo</c:v>
                </c:pt>
              </c:strCache>
            </c:strRef>
          </c:cat>
          <c:val>
            <c:numRef>
              <c:f>Plan1!$B$2:$B$4</c:f>
              <c:numCache>
                <c:formatCode>General</c:formatCode>
                <c:ptCount val="3"/>
                <c:pt idx="0">
                  <c:v>70</c:v>
                </c:pt>
                <c:pt idx="1">
                  <c:v>25</c:v>
                </c:pt>
                <c:pt idx="2">
                  <c:v>5</c:v>
                </c:pt>
              </c:numCache>
            </c:numRef>
          </c:val>
        </c:ser>
        <c:dLbls/>
        <c:firstSliceAng val="0"/>
      </c:pieChart>
    </c:plotArea>
    <c:legend>
      <c:legendPos val="r"/>
      <c:layout/>
    </c:legend>
    <c:plotVisOnly val="1"/>
    <c:dispBlanksAs val="zero"/>
  </c:chart>
  <c:txPr>
    <a:bodyPr/>
    <a:lstStyle/>
    <a:p>
      <a:pPr>
        <a:defRPr sz="1800"/>
      </a:pPr>
      <a:endParaRPr lang="pt-BR"/>
    </a:p>
  </c:txPr>
  <c:externalData r:id="rId1"/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0.60261</cdr:x>
      <cdr:y>0.23684</cdr:y>
    </cdr:from>
    <cdr:to>
      <cdr:x>0.60261</cdr:x>
      <cdr:y>0.57895</cdr:y>
    </cdr:to>
    <cdr:sp macro="" textlink="">
      <cdr:nvSpPr>
        <cdr:cNvPr id="11" name="Conector reto 10"/>
        <cdr:cNvSpPr/>
      </cdr:nvSpPr>
      <cdr:spPr>
        <a:xfrm xmlns:a="http://schemas.openxmlformats.org/drawingml/2006/main">
          <a:off x="3275856" y="648072"/>
          <a:ext cx="0" cy="936104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pt-BR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0.21262</cdr:x>
      <cdr:y>0.49098</cdr:y>
    </cdr:from>
    <cdr:to>
      <cdr:x>0.29531</cdr:x>
      <cdr:y>0.59729</cdr:y>
    </cdr:to>
    <cdr:sp macro="" textlink="">
      <cdr:nvSpPr>
        <cdr:cNvPr id="2" name="CaixaDeTexto 1"/>
        <cdr:cNvSpPr txBox="1"/>
      </cdr:nvSpPr>
      <cdr:spPr>
        <a:xfrm xmlns:a="http://schemas.openxmlformats.org/drawingml/2006/main">
          <a:off x="1296144" y="1995348"/>
          <a:ext cx="504056" cy="43204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pt-BR" sz="1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25%</a:t>
          </a:r>
          <a:endParaRPr lang="pt-BR" sz="18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E8978BF-686C-45EB-B7DA-DF30FB7B1F22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09FC940-6388-4185-8645-6EC00878453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08714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0037A3-0FC4-451D-9265-FA9983C23B0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25B7B-1C7A-4354-A5E5-4FEB3DD5EBB3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B4754-C076-47BA-B527-F1FD0B3A36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9FE94-9FA2-454B-8791-7A524B3E22D0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87A74-4AC5-4363-93FC-352F7BBDFEE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DF3F8-4B71-4B7F-A86D-F35E2F6B67B6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0DCE7-39E5-4528-B7B1-1CED52D896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69787-CA2C-40D4-A0EF-12B1CC0D3999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CFBAA-B62C-4204-AD4D-203D2A0D350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E3E32-29CA-4E59-800D-A0CB346CB8E0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64B13-9100-4682-9BB1-A259360E99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DD839-D570-4700-93CF-EAA4905A03E6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3ED96-7B5B-4547-B37C-19F6F2BA80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0E8A5-A6DE-4E52-ADFF-C4B44BA50B2B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064F9-2C80-46CB-9063-1E0696E1F1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4528C-2C1F-45CA-ADD2-03B1C1F7D6CC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60249-030D-48C9-B9E2-368DF6AD528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78BF4-7496-4474-A8C8-08881CB45242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093FD-2EAF-4C8A-9551-0C4EBB9DBA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A6EDC-96DE-4E15-8967-158B0D170209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18CF8-E4B0-4523-BF97-8BC2C232BD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5A173-C94D-4FF6-ACB0-E902DF921F13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D93A7-6648-45E7-A876-D687D5CDD1F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70222-FC32-4FCB-B102-51DD672BD1B3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D9986-AB2E-4410-97B6-52081431BD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99D9A-EF91-4F50-991B-FF798FBC6E3B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2CC11-A54D-4A0A-B7D3-A533D27DEED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39991-3288-4DBD-8D93-F6604E1C16B9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0FA2F-DF03-41BE-94CC-19488B08DD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F81D6-E129-48B7-AA01-29EE785DEE4B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C93FF-A8BB-4617-96F4-F280C10345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82309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19161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65832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7245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30685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47701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785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0A397-7D79-415C-AE95-FBD060BA4ED8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88536-BEC9-4447-B261-0A5F897443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03287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38460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29202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270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ADADF-AFB6-41E2-90D0-1E24F2810886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203E0-9AFF-4CC5-83F7-F13C612794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E08A7-0F13-446B-8D41-703DEC6A635A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490D5-E8F0-4D42-A57B-5DFEDF38A9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B62D4-4C39-4CD1-AA8D-6742437851AE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4C496-FC86-4C25-BD94-F99C3365DF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7849B-6C59-4942-8FEE-EAC3843BFC27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CA4DB-22E2-47BC-BE36-662138236D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2157E-4C7C-4C0F-BB70-CBDBE9E82B48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DE135-6A80-413A-B34F-A5A01DE1ED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C6C61-7015-4BC3-AA82-B6612A4A2C5F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3EF4B-C843-4536-B648-D896A17DC0E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809A972-0A17-465C-AE41-AD5E330A364A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2DB270-9F1D-4CA1-9532-7D5D0B6EF89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1" name="Imagem 6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9EBA7CD-EBCD-44B0-8F25-9FFC2A6AFE22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A758AF6-9075-41AE-BF15-2EB81C12181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26/11/2012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pic>
        <p:nvPicPr>
          <p:cNvPr id="7" name="Imagem 7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6816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6"/>
          <p:cNvSpPr txBox="1">
            <a:spLocks noChangeArrowheads="1"/>
          </p:cNvSpPr>
          <p:nvPr/>
        </p:nvSpPr>
        <p:spPr bwMode="auto">
          <a:xfrm>
            <a:off x="0" y="4503891"/>
            <a:ext cx="9143999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 </a:t>
            </a: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Matemática e </a:t>
            </a: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suas </a:t>
            </a:r>
            <a:endParaRPr lang="pt-BR" sz="3600" b="1" dirty="0" smtClean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Tecnologias </a:t>
            </a: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- </a:t>
            </a: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Matemática</a:t>
            </a:r>
            <a:endParaRPr lang="pt-BR" sz="3600" b="1" dirty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rgbClr val="102766"/>
                </a:solidFill>
                <a:latin typeface="Calibri" pitchFamily="34" charset="0"/>
                <a:cs typeface="+mn-cs"/>
              </a:rPr>
              <a:t>Ensino Fundamental, </a:t>
            </a:r>
            <a:r>
              <a:rPr lang="pt-BR" sz="2000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7º Ano</a:t>
            </a:r>
            <a:endParaRPr lang="pt-BR" sz="2000" dirty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Gráficos de setores - leitura e construção</a:t>
            </a:r>
          </a:p>
        </p:txBody>
      </p:sp>
    </p:spTree>
    <p:extLst>
      <p:ext uri="{BB962C8B-B14F-4D97-AF65-F5344CB8AC3E}">
        <p14:creationId xmlns:p14="http://schemas.microsoft.com/office/powerpoint/2010/main" xmlns="" val="3445048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16251" y="1340768"/>
            <a:ext cx="84475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b="1" dirty="0" smtClean="0">
                <a:solidFill>
                  <a:srgbClr val="002060"/>
                </a:solidFill>
              </a:rPr>
              <a:t>             Os alunos do 9º Ano B da Escola Mundo Jovem, resolveram eleger</a:t>
            </a:r>
          </a:p>
          <a:p>
            <a:pPr algn="just"/>
            <a:r>
              <a:rPr lang="pt-BR" b="1" dirty="0" smtClean="0">
                <a:solidFill>
                  <a:srgbClr val="002060"/>
                </a:solidFill>
              </a:rPr>
              <a:t>O seu representante de classe; dos 40 alunos, apenas 3 se    candidataram</a:t>
            </a:r>
          </a:p>
          <a:p>
            <a:pPr algn="just"/>
            <a:r>
              <a:rPr lang="pt-BR" b="1" dirty="0" smtClean="0">
                <a:solidFill>
                  <a:srgbClr val="002060"/>
                </a:solidFill>
              </a:rPr>
              <a:t>a representante. O resultado da eleição foi: Aninha, 26 votos;   Paulinho, 12</a:t>
            </a:r>
          </a:p>
          <a:p>
            <a:pPr algn="just"/>
            <a:r>
              <a:rPr lang="pt-BR" b="1" dirty="0" smtClean="0">
                <a:solidFill>
                  <a:srgbClr val="002060"/>
                </a:solidFill>
              </a:rPr>
              <a:t>votos e Léo, 2 votos apenas. Aninha foi eleita a representante do 9ª  Ano  B</a:t>
            </a:r>
          </a:p>
          <a:p>
            <a:pPr algn="just"/>
            <a:r>
              <a:rPr lang="pt-BR" b="1" dirty="0" smtClean="0">
                <a:solidFill>
                  <a:srgbClr val="002060"/>
                </a:solidFill>
              </a:rPr>
              <a:t> e como sua primeira tarefa, quer expor o resultado da eleição num  gráfico</a:t>
            </a:r>
          </a:p>
          <a:p>
            <a:pPr algn="just"/>
            <a:r>
              <a:rPr lang="pt-BR" b="1" dirty="0" smtClean="0">
                <a:solidFill>
                  <a:srgbClr val="002060"/>
                </a:solidFill>
              </a:rPr>
              <a:t>de setores. Para isso, o que Aninha terá que fazer?</a:t>
            </a: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55576" y="3212976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1º )  Aninha precisará construir uma tabela com as frequências</a:t>
            </a:r>
          </a:p>
          <a:p>
            <a:pPr algn="just"/>
            <a:r>
              <a:rPr lang="pt-BR" b="1" dirty="0" smtClean="0"/>
              <a:t>       absolutas e  relativas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43608" y="4005064"/>
            <a:ext cx="7455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• </a:t>
            </a:r>
            <a:r>
              <a:rPr lang="pt-BR" dirty="0" smtClean="0"/>
              <a:t>A  frequência  absoluta  corresponde  aos  votos  que cada candidato</a:t>
            </a:r>
          </a:p>
          <a:p>
            <a:r>
              <a:rPr lang="pt-BR" dirty="0" smtClean="0"/>
              <a:t>   recebeu;</a:t>
            </a:r>
          </a:p>
          <a:p>
            <a:r>
              <a:rPr lang="pt-BR" dirty="0" smtClean="0"/>
              <a:t>   Exemplo: Aninha recebeu 26 votos, frequência absoluta igual a 26.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971600" y="5157192"/>
            <a:ext cx="75841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r>
              <a:rPr lang="pt-BR" sz="2400" dirty="0" smtClean="0"/>
              <a:t>• </a:t>
            </a:r>
            <a:r>
              <a:rPr lang="pt-BR" dirty="0" smtClean="0"/>
              <a:t>Já a frequência relativa é o percentual correspondente ao número de</a:t>
            </a:r>
          </a:p>
          <a:p>
            <a:r>
              <a:rPr lang="pt-BR" dirty="0" smtClean="0"/>
              <a:t>    votos que cada candidato recebeu; precisa-se calcular.</a:t>
            </a:r>
          </a:p>
        </p:txBody>
      </p:sp>
      <p:sp>
        <p:nvSpPr>
          <p:cNvPr id="8" name="Retângulo 7"/>
          <p:cNvSpPr/>
          <p:nvPr/>
        </p:nvSpPr>
        <p:spPr>
          <a:xfrm>
            <a:off x="251520" y="1886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6ª Série</a:t>
            </a:r>
            <a:endParaRPr lang="pt-BR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Gráficos de Setores- Leitura e Construção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195736" y="1196752"/>
            <a:ext cx="49568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Construção da tabela de frequências e </a:t>
            </a:r>
          </a:p>
          <a:p>
            <a:pPr algn="ctr"/>
            <a:r>
              <a:rPr lang="pt-BR" sz="2000" b="1" dirty="0" smtClean="0"/>
              <a:t>cálculo das frequências relativas</a:t>
            </a:r>
            <a:endParaRPr lang="pt-BR" sz="2000" b="1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547664" y="2060848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Candidatos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Frequência</a:t>
                      </a: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absoluta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Frequência</a:t>
                      </a: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Relativa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(%)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b="1" dirty="0" smtClean="0"/>
                        <a:t>            Total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6300192" y="4437112"/>
          <a:ext cx="1944216" cy="2232248"/>
        </p:xfrm>
        <a:graphic>
          <a:graphicData uri="http://schemas.openxmlformats.org/presentationml/2006/ole">
            <p:oleObj spid="_x0000_s36873" name="Equação" r:id="rId3" imgW="1206500" imgH="1485900" progId="Equation.3">
              <p:embed/>
            </p:oleObj>
          </a:graphicData>
        </a:graphic>
      </p:graphicFrame>
      <p:cxnSp>
        <p:nvCxnSpPr>
          <p:cNvPr id="13" name="Conector reto 12"/>
          <p:cNvCxnSpPr/>
          <p:nvPr/>
        </p:nvCxnSpPr>
        <p:spPr>
          <a:xfrm>
            <a:off x="3491880" y="4581128"/>
            <a:ext cx="0" cy="194421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5940152" y="4581128"/>
            <a:ext cx="0" cy="194421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123728" y="270892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Aninha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123728" y="306896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Paulinho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123728" y="34290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Léo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355976" y="27089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26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355976" y="30689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12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499992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27089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65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444208" y="30689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30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516216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</a:t>
            </a:r>
            <a:endParaRPr lang="pt-BR" dirty="0"/>
          </a:p>
        </p:txBody>
      </p:sp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1187624" y="4437112"/>
          <a:ext cx="2160240" cy="2160240"/>
        </p:xfrm>
        <a:graphic>
          <a:graphicData uri="http://schemas.openxmlformats.org/presentationml/2006/ole">
            <p:oleObj spid="_x0000_s36874" name="Equação" r:id="rId4" imgW="1206500" imgH="1485900" progId="Equation.3">
              <p:embed/>
            </p:oleObj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3779912" y="4437112"/>
          <a:ext cx="2088232" cy="2160240"/>
        </p:xfrm>
        <a:graphic>
          <a:graphicData uri="http://schemas.openxmlformats.org/presentationml/2006/ole">
            <p:oleObj spid="_x0000_s36875" name="Equação" r:id="rId5" imgW="1206500" imgH="1485900" progId="Equation.3">
              <p:embed/>
            </p:oleObj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4427984" y="378904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40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6300192" y="378904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100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251520" y="1886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6ª Série</a:t>
            </a:r>
            <a:endParaRPr lang="pt-BR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Gráficos de Setores- Leitura e Construção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3" dur="20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3" dur="20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3" dur="20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7544" y="1484784"/>
            <a:ext cx="8502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2º)   Como o gráfico de setores é circular e uma circunferência corresponde</a:t>
            </a:r>
          </a:p>
          <a:p>
            <a:pPr algn="just"/>
            <a:r>
              <a:rPr lang="pt-BR" b="1" dirty="0" smtClean="0"/>
              <a:t>        a 360º  é necessário transformar a frequência relativa em graus.</a:t>
            </a:r>
          </a:p>
          <a:p>
            <a:r>
              <a:rPr lang="pt-BR" dirty="0" smtClean="0"/>
              <a:t>        Exemplo: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555776" y="2348880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360º =  100% dos votos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627784" y="2780928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360º ÷  100% = 3,6º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419872" y="3284984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1% = 3,6º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403648" y="393305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Logo,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555776" y="4293096"/>
            <a:ext cx="258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65% = 65 X 3,6º = 234º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555776" y="4725144"/>
            <a:ext cx="258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30% = 30 X 3,6º = 108º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699792" y="5229200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5% = 5 X 3,6º = 18º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95536" y="1886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6ª Série</a:t>
            </a:r>
            <a:endParaRPr lang="pt-BR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Gráficos de Setores- Leitura e Construção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55576" y="1196752"/>
            <a:ext cx="7788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3º)  Agora, desenha-se o gráfico. Para isso é necessário os seguintes</a:t>
            </a:r>
          </a:p>
          <a:p>
            <a:r>
              <a:rPr lang="pt-BR" b="1" dirty="0" smtClean="0"/>
              <a:t>      materiais e  instrumentos :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88663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Lápis de cor;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660232" y="1844824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Lápis comum;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139952" y="508518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Régua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572000" y="191683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Compasso</a:t>
            </a:r>
            <a:r>
              <a:rPr lang="pt-BR" dirty="0" smtClean="0">
                <a:solidFill>
                  <a:srgbClr val="FF0000"/>
                </a:solidFill>
              </a:rPr>
              <a:t>;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51520" y="4499828"/>
            <a:ext cx="255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Transferidor de graus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3528" y="1886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6ª Série</a:t>
            </a:r>
            <a:endParaRPr lang="pt-BR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Gráficos de Setores- Leitura e Construção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54274" name="Picture 2" descr="File:Colored-Pencil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5" y="2246675"/>
            <a:ext cx="3404014" cy="1872208"/>
          </a:xfrm>
          <a:prstGeom prst="rect">
            <a:avLst/>
          </a:prstGeom>
          <a:noFill/>
        </p:spPr>
      </p:pic>
      <p:pic>
        <p:nvPicPr>
          <p:cNvPr id="54276" name="Picture 4" descr="Arquivo: Measure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2302024"/>
            <a:ext cx="1944216" cy="1944216"/>
          </a:xfrm>
          <a:prstGeom prst="rect">
            <a:avLst/>
          </a:prstGeom>
          <a:noFill/>
        </p:spPr>
      </p:pic>
      <p:sp>
        <p:nvSpPr>
          <p:cNvPr id="12" name="CaixaDeTexto 11"/>
          <p:cNvSpPr txBox="1"/>
          <p:nvPr/>
        </p:nvSpPr>
        <p:spPr>
          <a:xfrm>
            <a:off x="395536" y="4118883"/>
            <a:ext cx="24336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Imagem: </a:t>
            </a:r>
            <a:r>
              <a:rPr lang="pt-BR" sz="1000" dirty="0" err="1" smtClean="0"/>
              <a:t>Evan-Amos</a:t>
            </a:r>
            <a:r>
              <a:rPr lang="pt-BR" sz="1000" dirty="0" smtClean="0"/>
              <a:t> / Domínio público.</a:t>
            </a:r>
            <a:endParaRPr lang="pt-BR" sz="1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067944" y="6279123"/>
            <a:ext cx="4896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Imagem:  Luigi </a:t>
            </a:r>
            <a:r>
              <a:rPr lang="pt-BR" sz="1000" dirty="0" err="1" smtClean="0"/>
              <a:t>Chiesa</a:t>
            </a:r>
            <a:r>
              <a:rPr lang="pt-BR" sz="1000" dirty="0" smtClean="0"/>
              <a:t> / GNU </a:t>
            </a:r>
            <a:r>
              <a:rPr lang="pt-BR" sz="1000" dirty="0" err="1" smtClean="0"/>
              <a:t>Free</a:t>
            </a:r>
            <a:r>
              <a:rPr lang="pt-BR" sz="1000" dirty="0" smtClean="0"/>
              <a:t> </a:t>
            </a:r>
            <a:r>
              <a:rPr lang="pt-BR" sz="1000" dirty="0" err="1" smtClean="0"/>
              <a:t>Documentation</a:t>
            </a:r>
            <a:r>
              <a:rPr lang="pt-BR" sz="1000" dirty="0" smtClean="0"/>
              <a:t> </a:t>
            </a:r>
            <a:r>
              <a:rPr lang="pt-BR" sz="1000" dirty="0" err="1" smtClean="0"/>
              <a:t>License</a:t>
            </a:r>
            <a:r>
              <a:rPr lang="pt-BR" sz="1000" dirty="0" smtClean="0"/>
              <a:t>.</a:t>
            </a:r>
            <a:endParaRPr lang="pt-BR" sz="1000" dirty="0"/>
          </a:p>
        </p:txBody>
      </p:sp>
      <p:pic>
        <p:nvPicPr>
          <p:cNvPr id="54278" name="Picture 6" descr="File:Conte penci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6445771" y="2575850"/>
            <a:ext cx="2291749" cy="1718812"/>
          </a:xfrm>
          <a:prstGeom prst="rect">
            <a:avLst/>
          </a:prstGeom>
          <a:noFill/>
        </p:spPr>
      </p:pic>
      <p:sp>
        <p:nvSpPr>
          <p:cNvPr id="15" name="CaixaDeTexto 14"/>
          <p:cNvSpPr txBox="1"/>
          <p:nvPr/>
        </p:nvSpPr>
        <p:spPr>
          <a:xfrm>
            <a:off x="6732240" y="458112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Imagem: </a:t>
            </a:r>
            <a:r>
              <a:rPr lang="pt-BR" sz="1000" dirty="0" err="1" smtClean="0"/>
              <a:t>Mijnnaam</a:t>
            </a:r>
            <a:r>
              <a:rPr lang="pt-BR" sz="1000" dirty="0" smtClean="0"/>
              <a:t> / Domínio público.</a:t>
            </a:r>
            <a:endParaRPr lang="pt-BR" sz="1000" dirty="0"/>
          </a:p>
        </p:txBody>
      </p:sp>
      <p:pic>
        <p:nvPicPr>
          <p:cNvPr id="54280" name="Picture 8" descr="Arquivo: Righell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7944" y="5517232"/>
            <a:ext cx="4518502" cy="722961"/>
          </a:xfrm>
          <a:prstGeom prst="rect">
            <a:avLst/>
          </a:prstGeom>
          <a:noFill/>
        </p:spPr>
      </p:pic>
      <p:pic>
        <p:nvPicPr>
          <p:cNvPr id="54282" name="Picture 10" descr="Arquivo: Transferid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4873698"/>
            <a:ext cx="1875170" cy="1867670"/>
          </a:xfrm>
          <a:prstGeom prst="rect">
            <a:avLst/>
          </a:prstGeom>
          <a:noFill/>
        </p:spPr>
      </p:pic>
      <p:sp>
        <p:nvSpPr>
          <p:cNvPr id="18" name="CaixaDeTexto 17"/>
          <p:cNvSpPr txBox="1"/>
          <p:nvPr/>
        </p:nvSpPr>
        <p:spPr>
          <a:xfrm>
            <a:off x="4283969" y="4221088"/>
            <a:ext cx="180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Imagem: </a:t>
            </a:r>
            <a:r>
              <a:rPr lang="en-US" sz="1000" dirty="0" smtClean="0"/>
              <a:t>Tango / Creative Commons Attribution-Share Alike 2.5 </a:t>
            </a:r>
            <a:r>
              <a:rPr lang="en-US" sz="1000" dirty="0" err="1" smtClean="0"/>
              <a:t>Genérica</a:t>
            </a:r>
            <a:r>
              <a:rPr lang="en-US" sz="1000" dirty="0" smtClean="0"/>
              <a:t>.</a:t>
            </a:r>
            <a:endParaRPr lang="pt-BR" sz="1000" dirty="0"/>
          </a:p>
        </p:txBody>
      </p:sp>
      <p:sp>
        <p:nvSpPr>
          <p:cNvPr id="19" name="CaixaDeTexto 18"/>
          <p:cNvSpPr txBox="1"/>
          <p:nvPr/>
        </p:nvSpPr>
        <p:spPr>
          <a:xfrm rot="16200000">
            <a:off x="1689404" y="5591517"/>
            <a:ext cx="1988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Imagem:  </a:t>
            </a:r>
            <a:r>
              <a:rPr lang="pt-BR" sz="1000" dirty="0" err="1" smtClean="0"/>
              <a:t>Afren</a:t>
            </a:r>
            <a:r>
              <a:rPr lang="pt-BR" sz="1000" dirty="0" smtClean="0"/>
              <a:t>  / GNU </a:t>
            </a:r>
            <a:r>
              <a:rPr lang="pt-BR" sz="1000" dirty="0" err="1" smtClean="0"/>
              <a:t>Free</a:t>
            </a:r>
            <a:r>
              <a:rPr lang="pt-BR" sz="1000" dirty="0" smtClean="0"/>
              <a:t> </a:t>
            </a:r>
            <a:r>
              <a:rPr lang="pt-BR" sz="1000" dirty="0" err="1" smtClean="0"/>
              <a:t>Documentation</a:t>
            </a:r>
            <a:r>
              <a:rPr lang="pt-BR" sz="1000" dirty="0" smtClean="0"/>
              <a:t> </a:t>
            </a:r>
            <a:r>
              <a:rPr lang="pt-BR" sz="1000" dirty="0" err="1" smtClean="0"/>
              <a:t>License</a:t>
            </a:r>
            <a:r>
              <a:rPr lang="pt-BR" sz="1000" dirty="0" smtClean="0"/>
              <a:t>.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7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4067944" y="1196752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Marque um ponto</a:t>
            </a:r>
            <a:r>
              <a:rPr lang="pt-BR" dirty="0" smtClean="0"/>
              <a:t>; 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1475656" y="5517232"/>
            <a:ext cx="4392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     Com a  ponta seca do compasso</a:t>
            </a:r>
          </a:p>
          <a:p>
            <a:r>
              <a:rPr lang="pt-BR" b="1" dirty="0" smtClean="0"/>
              <a:t> no ponto, trace uma circunferência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51520" y="1886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6ª Série</a:t>
            </a:r>
            <a:endParaRPr lang="pt-BR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Gráficos de Setores- Leitura e Construção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53250" name="Picture 2" descr="Arquivo: Desenho-a-círculo-com-o-compass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052736"/>
            <a:ext cx="2963988" cy="3312368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971600" y="436510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Imagem: Escolas correspondência internacional, </a:t>
            </a:r>
            <a:r>
              <a:rPr lang="pt-BR" sz="1000" dirty="0" err="1" smtClean="0"/>
              <a:t>Scranton</a:t>
            </a:r>
            <a:r>
              <a:rPr lang="pt-BR" sz="1000" dirty="0" smtClean="0"/>
              <a:t>, PA, EUA. / Domínio público.</a:t>
            </a:r>
            <a:endParaRPr lang="pt-BR" sz="1000" dirty="0"/>
          </a:p>
        </p:txBody>
      </p:sp>
      <p:sp>
        <p:nvSpPr>
          <p:cNvPr id="11" name="Elipse 10"/>
          <p:cNvSpPr/>
          <p:nvPr/>
        </p:nvSpPr>
        <p:spPr>
          <a:xfrm>
            <a:off x="5868144" y="4149080"/>
            <a:ext cx="2304256" cy="23042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 flipH="1">
            <a:off x="7020272" y="530120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860032" y="1772816"/>
            <a:ext cx="3813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       Centralize o  transferidor  de</a:t>
            </a:r>
          </a:p>
          <a:p>
            <a:r>
              <a:rPr lang="pt-BR" b="1" dirty="0" smtClean="0"/>
              <a:t>graus  na  circunferência traçada</a:t>
            </a:r>
          </a:p>
          <a:p>
            <a:r>
              <a:rPr lang="pt-BR" b="1" dirty="0" smtClean="0"/>
              <a:t>e marque um ângulo, nesse caso</a:t>
            </a:r>
          </a:p>
          <a:p>
            <a:pPr algn="just"/>
            <a:r>
              <a:rPr lang="pt-BR" b="1" dirty="0" smtClean="0"/>
              <a:t>marque o ângulo de 108º;</a:t>
            </a:r>
            <a:endParaRPr lang="pt-BR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95536" y="4725144"/>
            <a:ext cx="5352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     Com o auxílio de uma régua, trace o ângulo.</a:t>
            </a:r>
          </a:p>
          <a:p>
            <a:r>
              <a:rPr lang="pt-BR" b="1" dirty="0" smtClean="0"/>
              <a:t>lembre-se que o ângulo de 108º corresponde a</a:t>
            </a:r>
          </a:p>
          <a:p>
            <a:r>
              <a:rPr lang="pt-BR" b="1" dirty="0" smtClean="0"/>
              <a:t>30% dos votos;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6444208" y="44371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30%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23528" y="1886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6ª Série</a:t>
            </a:r>
            <a:endParaRPr lang="pt-BR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Gráficos de Setores- Leitura e Construção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1" name="Picture 2" descr="Arquivo: Protract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323528" y="1196752"/>
            <a:ext cx="4355976" cy="2836830"/>
          </a:xfrm>
          <a:prstGeom prst="rect">
            <a:avLst/>
          </a:prstGeom>
          <a:noFill/>
        </p:spPr>
      </p:pic>
      <p:sp>
        <p:nvSpPr>
          <p:cNvPr id="12" name="Elipse 11"/>
          <p:cNvSpPr/>
          <p:nvPr/>
        </p:nvSpPr>
        <p:spPr>
          <a:xfrm>
            <a:off x="1619672" y="2132856"/>
            <a:ext cx="1800200" cy="1800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23528" y="4005064"/>
            <a:ext cx="4320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Imagem: </a:t>
            </a:r>
            <a:r>
              <a:rPr lang="pt-BR" sz="1000" dirty="0" err="1" smtClean="0"/>
              <a:t>WikipediaMaster</a:t>
            </a:r>
            <a:r>
              <a:rPr lang="pt-BR" sz="1000" dirty="0" smtClean="0"/>
              <a:t> / GNU </a:t>
            </a:r>
            <a:r>
              <a:rPr lang="pt-BR" sz="1000" dirty="0" err="1" smtClean="0"/>
              <a:t>Free</a:t>
            </a:r>
            <a:r>
              <a:rPr lang="pt-BR" sz="1000" dirty="0" smtClean="0"/>
              <a:t> </a:t>
            </a:r>
            <a:r>
              <a:rPr lang="pt-BR" sz="1000" dirty="0" err="1" smtClean="0"/>
              <a:t>Documentation</a:t>
            </a:r>
            <a:r>
              <a:rPr lang="pt-BR" sz="1000" dirty="0" smtClean="0"/>
              <a:t> </a:t>
            </a:r>
            <a:r>
              <a:rPr lang="pt-BR" sz="1000" dirty="0" err="1" smtClean="0"/>
              <a:t>License</a:t>
            </a:r>
            <a:r>
              <a:rPr lang="pt-BR" sz="1000" dirty="0" smtClean="0"/>
              <a:t>.</a:t>
            </a:r>
            <a:endParaRPr lang="pt-BR" sz="1000" dirty="0"/>
          </a:p>
        </p:txBody>
      </p:sp>
      <p:sp>
        <p:nvSpPr>
          <p:cNvPr id="14" name="Elipse 13"/>
          <p:cNvSpPr/>
          <p:nvPr/>
        </p:nvSpPr>
        <p:spPr>
          <a:xfrm>
            <a:off x="5940152" y="4005064"/>
            <a:ext cx="2448272" cy="23042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 flipH="1">
            <a:off x="7092280" y="508518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reto 16"/>
          <p:cNvCxnSpPr>
            <a:stCxn id="15" idx="1"/>
          </p:cNvCxnSpPr>
          <p:nvPr/>
        </p:nvCxnSpPr>
        <p:spPr>
          <a:xfrm flipV="1">
            <a:off x="7131304" y="4077072"/>
            <a:ext cx="458337" cy="10148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5" idx="3"/>
          </p:cNvCxnSpPr>
          <p:nvPr/>
        </p:nvCxnSpPr>
        <p:spPr>
          <a:xfrm flipH="1" flipV="1">
            <a:off x="5940152" y="5013176"/>
            <a:ext cx="1191152" cy="111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79512" y="1196752"/>
            <a:ext cx="5506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     Centralize novamente o transferidor </a:t>
            </a:r>
            <a:r>
              <a:rPr lang="pt-BR" b="1" smtClean="0"/>
              <a:t>de graus</a:t>
            </a:r>
            <a:endParaRPr lang="pt-BR" b="1" dirty="0" smtClean="0"/>
          </a:p>
          <a:p>
            <a:r>
              <a:rPr lang="pt-BR" b="1" dirty="0" smtClean="0"/>
              <a:t> na circunferência e marque outro ângulo, nesse</a:t>
            </a:r>
          </a:p>
          <a:p>
            <a:r>
              <a:rPr lang="pt-BR" b="1" dirty="0" smtClean="0"/>
              <a:t>caso, o ângulo de 18º;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4644008" y="4725144"/>
            <a:ext cx="4155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     Traçado o ângulo  de  108º  +  18º</a:t>
            </a:r>
          </a:p>
          <a:p>
            <a:r>
              <a:rPr lang="pt-BR" b="1" dirty="0" smtClean="0"/>
              <a:t>o  restante  da  circunferência   será</a:t>
            </a:r>
          </a:p>
          <a:p>
            <a:r>
              <a:rPr lang="pt-BR" b="1" dirty="0" smtClean="0"/>
              <a:t>um ângulo de 234º que corresponde</a:t>
            </a:r>
          </a:p>
          <a:p>
            <a:r>
              <a:rPr lang="pt-BR" b="1" dirty="0" smtClean="0"/>
              <a:t>aos 65% dos votos.</a:t>
            </a:r>
            <a:endParaRPr lang="pt-BR" b="1" dirty="0"/>
          </a:p>
        </p:txBody>
      </p:sp>
      <p:sp>
        <p:nvSpPr>
          <p:cNvPr id="8" name="Retângulo 7"/>
          <p:cNvSpPr/>
          <p:nvPr/>
        </p:nvSpPr>
        <p:spPr>
          <a:xfrm>
            <a:off x="3635896" y="2276872"/>
            <a:ext cx="18722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>
                <a:solidFill>
                  <a:srgbClr val="0070C0"/>
                </a:solidFill>
              </a:rPr>
              <a:t>     Lembre-se que</a:t>
            </a:r>
          </a:p>
          <a:p>
            <a:pPr algn="just"/>
            <a:r>
              <a:rPr lang="pt-BR" sz="1600" dirty="0" smtClean="0">
                <a:solidFill>
                  <a:srgbClr val="0070C0"/>
                </a:solidFill>
              </a:rPr>
              <a:t>o ângulo de 18º corresponde a 5% dos votos.</a:t>
            </a:r>
            <a:endParaRPr lang="pt-BR" sz="1600" dirty="0">
              <a:solidFill>
                <a:srgbClr val="0070C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660232" y="18448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30%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956376" y="184482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5%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20272" y="33569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65%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323528" y="1886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6ª Série</a:t>
            </a:r>
            <a:endParaRPr lang="pt-BR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Gráficos de Setores- Leitura e Construção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3" name="Picture 2" descr="Arquivo: Protract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-364037" y="2964437"/>
            <a:ext cx="4355976" cy="2836830"/>
          </a:xfrm>
          <a:prstGeom prst="rect">
            <a:avLst/>
          </a:prstGeom>
          <a:noFill/>
        </p:spPr>
      </p:pic>
      <p:sp>
        <p:nvSpPr>
          <p:cNvPr id="14" name="Elipse 13"/>
          <p:cNvSpPr/>
          <p:nvPr/>
        </p:nvSpPr>
        <p:spPr>
          <a:xfrm rot="5014101">
            <a:off x="490699" y="3524163"/>
            <a:ext cx="1800200" cy="1800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>
            <a:endCxn id="14" idx="4"/>
          </p:cNvCxnSpPr>
          <p:nvPr/>
        </p:nvCxnSpPr>
        <p:spPr>
          <a:xfrm flipH="1">
            <a:off x="496364" y="4365104"/>
            <a:ext cx="907284" cy="15998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 rot="16200000">
            <a:off x="1208529" y="4314001"/>
            <a:ext cx="4320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Imagem: </a:t>
            </a:r>
            <a:r>
              <a:rPr lang="pt-BR" sz="1000" dirty="0" err="1" smtClean="0"/>
              <a:t>WikipediaMaster</a:t>
            </a:r>
            <a:r>
              <a:rPr lang="pt-BR" sz="1000" dirty="0" smtClean="0"/>
              <a:t> / GNU </a:t>
            </a:r>
            <a:r>
              <a:rPr lang="pt-BR" sz="1000" dirty="0" err="1" smtClean="0"/>
              <a:t>Free</a:t>
            </a:r>
            <a:r>
              <a:rPr lang="pt-BR" sz="1000" dirty="0" smtClean="0"/>
              <a:t> </a:t>
            </a:r>
            <a:r>
              <a:rPr lang="pt-BR" sz="1000" dirty="0" err="1" smtClean="0"/>
              <a:t>Documentation</a:t>
            </a:r>
            <a:r>
              <a:rPr lang="pt-BR" sz="1000" dirty="0" smtClean="0"/>
              <a:t> </a:t>
            </a:r>
            <a:r>
              <a:rPr lang="pt-BR" sz="1000" dirty="0" err="1" smtClean="0"/>
              <a:t>License</a:t>
            </a:r>
            <a:r>
              <a:rPr lang="pt-BR" sz="1000" dirty="0" smtClean="0"/>
              <a:t>.</a:t>
            </a:r>
            <a:endParaRPr lang="pt-BR" sz="1000" dirty="0"/>
          </a:p>
        </p:txBody>
      </p:sp>
      <p:sp>
        <p:nvSpPr>
          <p:cNvPr id="19" name="Elipse 18"/>
          <p:cNvSpPr/>
          <p:nvPr/>
        </p:nvSpPr>
        <p:spPr>
          <a:xfrm>
            <a:off x="5710625" y="1340768"/>
            <a:ext cx="2983833" cy="28083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 flipH="1">
            <a:off x="7308304" y="270892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>
            <a:stCxn id="20" idx="6"/>
            <a:endCxn id="19" idx="7"/>
          </p:cNvCxnSpPr>
          <p:nvPr/>
        </p:nvCxnSpPr>
        <p:spPr>
          <a:xfrm flipV="1">
            <a:off x="7308304" y="1752035"/>
            <a:ext cx="949181" cy="9797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20" idx="2"/>
          </p:cNvCxnSpPr>
          <p:nvPr/>
        </p:nvCxnSpPr>
        <p:spPr>
          <a:xfrm flipH="1" flipV="1">
            <a:off x="5940152" y="1988840"/>
            <a:ext cx="1413871" cy="7429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20" idx="1"/>
          </p:cNvCxnSpPr>
          <p:nvPr/>
        </p:nvCxnSpPr>
        <p:spPr>
          <a:xfrm flipV="1">
            <a:off x="7347328" y="2060848"/>
            <a:ext cx="1185112" cy="654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1052736"/>
            <a:ext cx="8811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      Pinte cada ângulo da cor que desejar e complete o gráfico com as informações</a:t>
            </a:r>
          </a:p>
          <a:p>
            <a:r>
              <a:rPr lang="pt-BR" dirty="0" smtClean="0"/>
              <a:t> necessárias: Título, percentuais e legendas ou escreva as informações  no próprio</a:t>
            </a:r>
          </a:p>
          <a:p>
            <a:r>
              <a:rPr lang="pt-BR" dirty="0" smtClean="0"/>
              <a:t> gráfico. Veja: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44008" y="2924944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      Léo</a:t>
            </a:r>
          </a:p>
          <a:p>
            <a:pPr algn="ctr"/>
            <a:r>
              <a:rPr lang="pt-BR" b="1" dirty="0" smtClean="0"/>
              <a:t>5%</a:t>
            </a:r>
            <a:endParaRPr lang="pt-BR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4211960" y="5157192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Aninha</a:t>
            </a:r>
          </a:p>
          <a:p>
            <a:pPr algn="ctr"/>
            <a:endParaRPr lang="pt-BR" b="1" dirty="0" smtClean="0"/>
          </a:p>
          <a:p>
            <a:pPr algn="ctr"/>
            <a:r>
              <a:rPr lang="pt-BR" b="1" dirty="0" smtClean="0"/>
              <a:t>65%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491880" y="3212976"/>
            <a:ext cx="1159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Paulinho</a:t>
            </a:r>
          </a:p>
          <a:p>
            <a:pPr algn="ctr"/>
            <a:endParaRPr lang="pt-BR" b="1" dirty="0" smtClean="0"/>
          </a:p>
          <a:p>
            <a:pPr algn="ctr"/>
            <a:r>
              <a:rPr lang="pt-BR" b="1" dirty="0" smtClean="0"/>
              <a:t>30%</a:t>
            </a:r>
            <a:endParaRPr lang="pt-BR" b="1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2267744" y="2060848"/>
          <a:ext cx="453650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36504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2195736" y="2060848"/>
            <a:ext cx="48263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b="1" dirty="0" smtClean="0"/>
              <a:t>Eleição/representante de classe, 9º Ano B</a:t>
            </a:r>
            <a:endParaRPr lang="pt-BR" b="1" dirty="0"/>
          </a:p>
        </p:txBody>
      </p:sp>
      <p:cxnSp>
        <p:nvCxnSpPr>
          <p:cNvPr id="10" name="Conector reto 9"/>
          <p:cNvCxnSpPr/>
          <p:nvPr/>
        </p:nvCxnSpPr>
        <p:spPr>
          <a:xfrm>
            <a:off x="2267744" y="2420888"/>
            <a:ext cx="0" cy="4176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2267744" y="6597352"/>
            <a:ext cx="45365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6804248" y="2420888"/>
            <a:ext cx="0" cy="4176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323528" y="1886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6ª Série</a:t>
            </a:r>
            <a:endParaRPr lang="pt-BR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Gráficos de Setores- Leitura e Construção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2699792" y="2708921"/>
            <a:ext cx="3744416" cy="36724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 flipH="1">
            <a:off x="4585503" y="436510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reto 19"/>
          <p:cNvCxnSpPr>
            <a:stCxn id="19" idx="6"/>
          </p:cNvCxnSpPr>
          <p:nvPr/>
        </p:nvCxnSpPr>
        <p:spPr>
          <a:xfrm flipV="1">
            <a:off x="4585503" y="2780928"/>
            <a:ext cx="562561" cy="1607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19" idx="2"/>
          </p:cNvCxnSpPr>
          <p:nvPr/>
        </p:nvCxnSpPr>
        <p:spPr>
          <a:xfrm flipH="1" flipV="1">
            <a:off x="2699792" y="4293096"/>
            <a:ext cx="1931430" cy="948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19" idx="1"/>
          </p:cNvCxnSpPr>
          <p:nvPr/>
        </p:nvCxnSpPr>
        <p:spPr>
          <a:xfrm flipV="1">
            <a:off x="4624527" y="3068960"/>
            <a:ext cx="1027593" cy="13028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vre 24"/>
          <p:cNvSpPr/>
          <p:nvPr/>
        </p:nvSpPr>
        <p:spPr>
          <a:xfrm>
            <a:off x="5076056" y="4675583"/>
            <a:ext cx="396754" cy="337593"/>
          </a:xfrm>
          <a:custGeom>
            <a:avLst/>
            <a:gdLst>
              <a:gd name="connsiteX0" fmla="*/ 0 w 344556"/>
              <a:gd name="connsiteY0" fmla="*/ 490331 h 490331"/>
              <a:gd name="connsiteX1" fmla="*/ 132522 w 344556"/>
              <a:gd name="connsiteY1" fmla="*/ 477079 h 490331"/>
              <a:gd name="connsiteX2" fmla="*/ 212035 w 344556"/>
              <a:gd name="connsiteY2" fmla="*/ 437322 h 490331"/>
              <a:gd name="connsiteX3" fmla="*/ 251791 w 344556"/>
              <a:gd name="connsiteY3" fmla="*/ 424070 h 490331"/>
              <a:gd name="connsiteX4" fmla="*/ 304800 w 344556"/>
              <a:gd name="connsiteY4" fmla="*/ 344557 h 490331"/>
              <a:gd name="connsiteX5" fmla="*/ 344556 w 344556"/>
              <a:gd name="connsiteY5" fmla="*/ 198783 h 490331"/>
              <a:gd name="connsiteX6" fmla="*/ 304800 w 344556"/>
              <a:gd name="connsiteY6" fmla="*/ 39757 h 490331"/>
              <a:gd name="connsiteX7" fmla="*/ 251791 w 344556"/>
              <a:gd name="connsiteY7" fmla="*/ 0 h 49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4556" h="490331">
                <a:moveTo>
                  <a:pt x="0" y="490331"/>
                </a:moveTo>
                <a:cubicBezTo>
                  <a:pt x="44174" y="485914"/>
                  <a:pt x="88644" y="483829"/>
                  <a:pt x="132522" y="477079"/>
                </a:cubicBezTo>
                <a:cubicBezTo>
                  <a:pt x="180636" y="469677"/>
                  <a:pt x="168355" y="459162"/>
                  <a:pt x="212035" y="437322"/>
                </a:cubicBezTo>
                <a:cubicBezTo>
                  <a:pt x="224529" y="431075"/>
                  <a:pt x="238539" y="428487"/>
                  <a:pt x="251791" y="424070"/>
                </a:cubicBezTo>
                <a:lnTo>
                  <a:pt x="304800" y="344557"/>
                </a:lnTo>
                <a:cubicBezTo>
                  <a:pt x="324015" y="315734"/>
                  <a:pt x="337444" y="234343"/>
                  <a:pt x="344556" y="198783"/>
                </a:cubicBezTo>
                <a:cubicBezTo>
                  <a:pt x="340176" y="172505"/>
                  <a:pt x="325800" y="60757"/>
                  <a:pt x="304800" y="39757"/>
                </a:cubicBezTo>
                <a:cubicBezTo>
                  <a:pt x="271310" y="6269"/>
                  <a:pt x="289470" y="18841"/>
                  <a:pt x="251791" y="0"/>
                </a:cubicBezTo>
              </a:path>
            </a:pathLst>
          </a:cu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 23"/>
          <p:cNvSpPr/>
          <p:nvPr/>
        </p:nvSpPr>
        <p:spPr>
          <a:xfrm>
            <a:off x="4478897" y="4633228"/>
            <a:ext cx="304800" cy="439921"/>
          </a:xfrm>
          <a:custGeom>
            <a:avLst/>
            <a:gdLst>
              <a:gd name="connsiteX0" fmla="*/ 145774 w 304800"/>
              <a:gd name="connsiteY0" fmla="*/ 439921 h 439921"/>
              <a:gd name="connsiteX1" fmla="*/ 26505 w 304800"/>
              <a:gd name="connsiteY1" fmla="*/ 400164 h 439921"/>
              <a:gd name="connsiteX2" fmla="*/ 13252 w 304800"/>
              <a:gd name="connsiteY2" fmla="*/ 360408 h 439921"/>
              <a:gd name="connsiteX3" fmla="*/ 0 w 304800"/>
              <a:gd name="connsiteY3" fmla="*/ 267642 h 439921"/>
              <a:gd name="connsiteX4" fmla="*/ 13252 w 304800"/>
              <a:gd name="connsiteY4" fmla="*/ 188129 h 439921"/>
              <a:gd name="connsiteX5" fmla="*/ 66261 w 304800"/>
              <a:gd name="connsiteY5" fmla="*/ 68860 h 439921"/>
              <a:gd name="connsiteX6" fmla="*/ 106018 w 304800"/>
              <a:gd name="connsiteY6" fmla="*/ 55608 h 439921"/>
              <a:gd name="connsiteX7" fmla="*/ 132522 w 304800"/>
              <a:gd name="connsiteY7" fmla="*/ 29103 h 439921"/>
              <a:gd name="connsiteX8" fmla="*/ 304800 w 304800"/>
              <a:gd name="connsiteY8" fmla="*/ 2599 h 439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800" h="439921">
                <a:moveTo>
                  <a:pt x="145774" y="439921"/>
                </a:moveTo>
                <a:cubicBezTo>
                  <a:pt x="106976" y="433454"/>
                  <a:pt x="55173" y="435998"/>
                  <a:pt x="26505" y="400164"/>
                </a:cubicBezTo>
                <a:cubicBezTo>
                  <a:pt x="17779" y="389256"/>
                  <a:pt x="17670" y="373660"/>
                  <a:pt x="13252" y="360408"/>
                </a:cubicBezTo>
                <a:cubicBezTo>
                  <a:pt x="8835" y="329486"/>
                  <a:pt x="0" y="298878"/>
                  <a:pt x="0" y="267642"/>
                </a:cubicBezTo>
                <a:cubicBezTo>
                  <a:pt x="0" y="240772"/>
                  <a:pt x="6735" y="214197"/>
                  <a:pt x="13252" y="188129"/>
                </a:cubicBezTo>
                <a:cubicBezTo>
                  <a:pt x="18819" y="165860"/>
                  <a:pt x="39067" y="90615"/>
                  <a:pt x="66261" y="68860"/>
                </a:cubicBezTo>
                <a:cubicBezTo>
                  <a:pt x="77169" y="60134"/>
                  <a:pt x="92766" y="60025"/>
                  <a:pt x="106018" y="55608"/>
                </a:cubicBezTo>
                <a:cubicBezTo>
                  <a:pt x="114853" y="46773"/>
                  <a:pt x="120669" y="33054"/>
                  <a:pt x="132522" y="29103"/>
                </a:cubicBezTo>
                <a:cubicBezTo>
                  <a:pt x="219830" y="0"/>
                  <a:pt x="237118" y="2599"/>
                  <a:pt x="304800" y="2599"/>
                </a:cubicBezTo>
              </a:path>
            </a:pathLst>
          </a:cu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Paralelogramo 18"/>
          <p:cNvSpPr/>
          <p:nvPr/>
        </p:nvSpPr>
        <p:spPr>
          <a:xfrm>
            <a:off x="4671595" y="4549485"/>
            <a:ext cx="720080" cy="576064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/>
          <p:cNvSpPr/>
          <p:nvPr/>
        </p:nvSpPr>
        <p:spPr>
          <a:xfrm>
            <a:off x="2843808" y="4509120"/>
            <a:ext cx="1152128" cy="11521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3203848" y="5661248"/>
            <a:ext cx="0" cy="36004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635896" y="5661248"/>
            <a:ext cx="0" cy="36004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Conector em curva 11"/>
          <p:cNvCxnSpPr/>
          <p:nvPr/>
        </p:nvCxnSpPr>
        <p:spPr>
          <a:xfrm>
            <a:off x="3563888" y="4725144"/>
            <a:ext cx="504056" cy="144016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Forma em L 19"/>
          <p:cNvSpPr/>
          <p:nvPr/>
        </p:nvSpPr>
        <p:spPr>
          <a:xfrm>
            <a:off x="4383563" y="4981533"/>
            <a:ext cx="864096" cy="288032"/>
          </a:xfrm>
          <a:prstGeom prst="corner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Disco magnético 20"/>
          <p:cNvSpPr/>
          <p:nvPr/>
        </p:nvSpPr>
        <p:spPr>
          <a:xfrm>
            <a:off x="4527579" y="5269565"/>
            <a:ext cx="936104" cy="792088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orma em L 21"/>
          <p:cNvSpPr/>
          <p:nvPr/>
        </p:nvSpPr>
        <p:spPr>
          <a:xfrm>
            <a:off x="4167539" y="5125549"/>
            <a:ext cx="1080120" cy="288032"/>
          </a:xfrm>
          <a:prstGeom prst="corner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Forma livre 29"/>
          <p:cNvSpPr/>
          <p:nvPr/>
        </p:nvSpPr>
        <p:spPr>
          <a:xfrm>
            <a:off x="3015411" y="4693501"/>
            <a:ext cx="344556" cy="344556"/>
          </a:xfrm>
          <a:custGeom>
            <a:avLst/>
            <a:gdLst>
              <a:gd name="connsiteX0" fmla="*/ 265043 w 344556"/>
              <a:gd name="connsiteY0" fmla="*/ 0 h 344556"/>
              <a:gd name="connsiteX1" fmla="*/ 13252 w 344556"/>
              <a:gd name="connsiteY1" fmla="*/ 265043 h 344556"/>
              <a:gd name="connsiteX2" fmla="*/ 344556 w 344556"/>
              <a:gd name="connsiteY2" fmla="*/ 344556 h 344556"/>
              <a:gd name="connsiteX3" fmla="*/ 344556 w 344556"/>
              <a:gd name="connsiteY3" fmla="*/ 344556 h 34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556" h="344556">
                <a:moveTo>
                  <a:pt x="265043" y="0"/>
                </a:moveTo>
                <a:cubicBezTo>
                  <a:pt x="132521" y="103808"/>
                  <a:pt x="0" y="207617"/>
                  <a:pt x="13252" y="265043"/>
                </a:cubicBezTo>
                <a:cubicBezTo>
                  <a:pt x="26504" y="322469"/>
                  <a:pt x="344556" y="344556"/>
                  <a:pt x="344556" y="344556"/>
                </a:cubicBezTo>
                <a:lnTo>
                  <a:pt x="344556" y="344556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ubo 22"/>
          <p:cNvSpPr/>
          <p:nvPr/>
        </p:nvSpPr>
        <p:spPr>
          <a:xfrm>
            <a:off x="2511355" y="4981533"/>
            <a:ext cx="3384376" cy="1584176"/>
          </a:xfrm>
          <a:prstGeom prst="cube">
            <a:avLst/>
          </a:prstGeom>
          <a:blipFill>
            <a:blip r:embed="rId2" cstate="print"/>
            <a:tile tx="0" ty="0" sx="100000" sy="100000" flip="none" algn="tl"/>
          </a:blip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/>
          <p:cNvSpPr/>
          <p:nvPr/>
        </p:nvSpPr>
        <p:spPr>
          <a:xfrm>
            <a:off x="2843808" y="3429000"/>
            <a:ext cx="1152128" cy="10801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Forma 3"/>
          <p:cNvCxnSpPr>
            <a:stCxn id="3" idx="0"/>
          </p:cNvCxnSpPr>
          <p:nvPr/>
        </p:nvCxnSpPr>
        <p:spPr>
          <a:xfrm rot="16200000" flipH="1">
            <a:off x="3491880" y="3356992"/>
            <a:ext cx="864096" cy="1008112"/>
          </a:xfrm>
          <a:prstGeom prst="curvedConnector4">
            <a:avLst>
              <a:gd name="adj1" fmla="val -26455"/>
              <a:gd name="adj2" fmla="val 7857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Forma 4"/>
          <p:cNvCxnSpPr>
            <a:stCxn id="3" idx="0"/>
          </p:cNvCxnSpPr>
          <p:nvPr/>
        </p:nvCxnSpPr>
        <p:spPr>
          <a:xfrm rot="16200000" flipH="1" flipV="1">
            <a:off x="2663788" y="3320988"/>
            <a:ext cx="648072" cy="864096"/>
          </a:xfrm>
          <a:prstGeom prst="curvedConnector4">
            <a:avLst>
              <a:gd name="adj1" fmla="val -35274"/>
              <a:gd name="adj2" fmla="val 8333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Fluxograma: Conector 5"/>
          <p:cNvSpPr/>
          <p:nvPr/>
        </p:nvSpPr>
        <p:spPr>
          <a:xfrm>
            <a:off x="3203848" y="3861048"/>
            <a:ext cx="72008" cy="1440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Conector 6"/>
          <p:cNvSpPr/>
          <p:nvPr/>
        </p:nvSpPr>
        <p:spPr>
          <a:xfrm>
            <a:off x="3563888" y="3861048"/>
            <a:ext cx="72008" cy="1440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>
            <a:off x="3203848" y="4221088"/>
            <a:ext cx="360040" cy="72008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4527579" y="3469365"/>
            <a:ext cx="1152128" cy="10801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orma livre 13"/>
          <p:cNvSpPr/>
          <p:nvPr/>
        </p:nvSpPr>
        <p:spPr>
          <a:xfrm>
            <a:off x="4824741" y="3356207"/>
            <a:ext cx="640509" cy="318769"/>
          </a:xfrm>
          <a:custGeom>
            <a:avLst/>
            <a:gdLst>
              <a:gd name="connsiteX0" fmla="*/ 37658 w 640509"/>
              <a:gd name="connsiteY0" fmla="*/ 93483 h 318769"/>
              <a:gd name="connsiteX1" fmla="*/ 37658 w 640509"/>
              <a:gd name="connsiteY1" fmla="*/ 172996 h 318769"/>
              <a:gd name="connsiteX2" fmla="*/ 103919 w 640509"/>
              <a:gd name="connsiteY2" fmla="*/ 159743 h 318769"/>
              <a:gd name="connsiteX3" fmla="*/ 196684 w 640509"/>
              <a:gd name="connsiteY3" fmla="*/ 226004 h 318769"/>
              <a:gd name="connsiteX4" fmla="*/ 209936 w 640509"/>
              <a:gd name="connsiteY4" fmla="*/ 186248 h 318769"/>
              <a:gd name="connsiteX5" fmla="*/ 249693 w 640509"/>
              <a:gd name="connsiteY5" fmla="*/ 252509 h 318769"/>
              <a:gd name="connsiteX6" fmla="*/ 289449 w 640509"/>
              <a:gd name="connsiteY6" fmla="*/ 265761 h 318769"/>
              <a:gd name="connsiteX7" fmla="*/ 329206 w 640509"/>
              <a:gd name="connsiteY7" fmla="*/ 292265 h 318769"/>
              <a:gd name="connsiteX8" fmla="*/ 408719 w 640509"/>
              <a:gd name="connsiteY8" fmla="*/ 318769 h 318769"/>
              <a:gd name="connsiteX9" fmla="*/ 448476 w 640509"/>
              <a:gd name="connsiteY9" fmla="*/ 305517 h 318769"/>
              <a:gd name="connsiteX10" fmla="*/ 435223 w 640509"/>
              <a:gd name="connsiteY10" fmla="*/ 265761 h 318769"/>
              <a:gd name="connsiteX11" fmla="*/ 501484 w 640509"/>
              <a:gd name="connsiteY11" fmla="*/ 279013 h 318769"/>
              <a:gd name="connsiteX12" fmla="*/ 620754 w 640509"/>
              <a:gd name="connsiteY12" fmla="*/ 265761 h 318769"/>
              <a:gd name="connsiteX13" fmla="*/ 594249 w 640509"/>
              <a:gd name="connsiteY13" fmla="*/ 186248 h 318769"/>
              <a:gd name="connsiteX14" fmla="*/ 541241 w 640509"/>
              <a:gd name="connsiteY14" fmla="*/ 119987 h 318769"/>
              <a:gd name="connsiteX15" fmla="*/ 488232 w 640509"/>
              <a:gd name="connsiteY15" fmla="*/ 66978 h 318769"/>
              <a:gd name="connsiteX16" fmla="*/ 395467 w 640509"/>
              <a:gd name="connsiteY16" fmla="*/ 119987 h 318769"/>
              <a:gd name="connsiteX17" fmla="*/ 421971 w 640509"/>
              <a:gd name="connsiteY17" fmla="*/ 159743 h 318769"/>
              <a:gd name="connsiteX18" fmla="*/ 461728 w 640509"/>
              <a:gd name="connsiteY18" fmla="*/ 146491 h 318769"/>
              <a:gd name="connsiteX19" fmla="*/ 448476 w 640509"/>
              <a:gd name="connsiteY19" fmla="*/ 66978 h 318769"/>
              <a:gd name="connsiteX20" fmla="*/ 355710 w 640509"/>
              <a:gd name="connsiteY20" fmla="*/ 717 h 318769"/>
              <a:gd name="connsiteX21" fmla="*/ 262945 w 640509"/>
              <a:gd name="connsiteY21" fmla="*/ 13969 h 318769"/>
              <a:gd name="connsiteX22" fmla="*/ 249693 w 640509"/>
              <a:gd name="connsiteY22" fmla="*/ 53726 h 318769"/>
              <a:gd name="connsiteX23" fmla="*/ 289449 w 640509"/>
              <a:gd name="connsiteY23" fmla="*/ 66978 h 318769"/>
              <a:gd name="connsiteX24" fmla="*/ 276197 w 640509"/>
              <a:gd name="connsiteY24" fmla="*/ 27222 h 318769"/>
              <a:gd name="connsiteX25" fmla="*/ 196684 w 640509"/>
              <a:gd name="connsiteY25" fmla="*/ 717 h 318769"/>
              <a:gd name="connsiteX26" fmla="*/ 117171 w 640509"/>
              <a:gd name="connsiteY26" fmla="*/ 13969 h 318769"/>
              <a:gd name="connsiteX27" fmla="*/ 117171 w 640509"/>
              <a:gd name="connsiteY27" fmla="*/ 93483 h 318769"/>
              <a:gd name="connsiteX28" fmla="*/ 156928 w 640509"/>
              <a:gd name="connsiteY28" fmla="*/ 106735 h 318769"/>
              <a:gd name="connsiteX29" fmla="*/ 183432 w 640509"/>
              <a:gd name="connsiteY29" fmla="*/ 80230 h 318769"/>
              <a:gd name="connsiteX30" fmla="*/ 143676 w 640509"/>
              <a:gd name="connsiteY30" fmla="*/ 53726 h 318769"/>
              <a:gd name="connsiteX31" fmla="*/ 64163 w 640509"/>
              <a:gd name="connsiteY31" fmla="*/ 27222 h 318769"/>
              <a:gd name="connsiteX32" fmla="*/ 24406 w 640509"/>
              <a:gd name="connsiteY32" fmla="*/ 40474 h 318769"/>
              <a:gd name="connsiteX33" fmla="*/ 24406 w 640509"/>
              <a:gd name="connsiteY33" fmla="*/ 133239 h 318769"/>
              <a:gd name="connsiteX34" fmla="*/ 37658 w 640509"/>
              <a:gd name="connsiteY34" fmla="*/ 146491 h 3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40509" h="318769">
                <a:moveTo>
                  <a:pt x="37658" y="93483"/>
                </a:moveTo>
                <a:cubicBezTo>
                  <a:pt x="34124" y="104085"/>
                  <a:pt x="5853" y="162394"/>
                  <a:pt x="37658" y="172996"/>
                </a:cubicBezTo>
                <a:cubicBezTo>
                  <a:pt x="59027" y="180119"/>
                  <a:pt x="81832" y="164161"/>
                  <a:pt x="103919" y="159743"/>
                </a:cubicBezTo>
                <a:cubicBezTo>
                  <a:pt x="166805" y="222629"/>
                  <a:pt x="133222" y="204850"/>
                  <a:pt x="196684" y="226004"/>
                </a:cubicBezTo>
                <a:cubicBezTo>
                  <a:pt x="201101" y="212752"/>
                  <a:pt x="196684" y="190665"/>
                  <a:pt x="209936" y="186248"/>
                </a:cubicBezTo>
                <a:cubicBezTo>
                  <a:pt x="233018" y="178554"/>
                  <a:pt x="247361" y="250177"/>
                  <a:pt x="249693" y="252509"/>
                </a:cubicBezTo>
                <a:cubicBezTo>
                  <a:pt x="259570" y="262387"/>
                  <a:pt x="276955" y="259514"/>
                  <a:pt x="289449" y="265761"/>
                </a:cubicBezTo>
                <a:cubicBezTo>
                  <a:pt x="303695" y="272884"/>
                  <a:pt x="314652" y="285796"/>
                  <a:pt x="329206" y="292265"/>
                </a:cubicBezTo>
                <a:cubicBezTo>
                  <a:pt x="354736" y="303612"/>
                  <a:pt x="408719" y="318769"/>
                  <a:pt x="408719" y="318769"/>
                </a:cubicBezTo>
                <a:cubicBezTo>
                  <a:pt x="421971" y="314352"/>
                  <a:pt x="442229" y="318011"/>
                  <a:pt x="448476" y="305517"/>
                </a:cubicBezTo>
                <a:cubicBezTo>
                  <a:pt x="454723" y="293023"/>
                  <a:pt x="422729" y="272008"/>
                  <a:pt x="435223" y="265761"/>
                </a:cubicBezTo>
                <a:cubicBezTo>
                  <a:pt x="455369" y="255688"/>
                  <a:pt x="479397" y="274596"/>
                  <a:pt x="501484" y="279013"/>
                </a:cubicBezTo>
                <a:cubicBezTo>
                  <a:pt x="541241" y="274596"/>
                  <a:pt x="592469" y="294046"/>
                  <a:pt x="620754" y="265761"/>
                </a:cubicBezTo>
                <a:cubicBezTo>
                  <a:pt x="640509" y="246006"/>
                  <a:pt x="603084" y="212752"/>
                  <a:pt x="594249" y="186248"/>
                </a:cubicBezTo>
                <a:cubicBezTo>
                  <a:pt x="571954" y="119364"/>
                  <a:pt x="597188" y="167942"/>
                  <a:pt x="541241" y="119987"/>
                </a:cubicBezTo>
                <a:cubicBezTo>
                  <a:pt x="522268" y="103725"/>
                  <a:pt x="488232" y="66978"/>
                  <a:pt x="488232" y="66978"/>
                </a:cubicBezTo>
                <a:cubicBezTo>
                  <a:pt x="455996" y="72351"/>
                  <a:pt x="385474" y="60029"/>
                  <a:pt x="395467" y="119987"/>
                </a:cubicBezTo>
                <a:cubicBezTo>
                  <a:pt x="398085" y="135697"/>
                  <a:pt x="413136" y="146491"/>
                  <a:pt x="421971" y="159743"/>
                </a:cubicBezTo>
                <a:cubicBezTo>
                  <a:pt x="435223" y="155326"/>
                  <a:pt x="451850" y="156369"/>
                  <a:pt x="461728" y="146491"/>
                </a:cubicBezTo>
                <a:cubicBezTo>
                  <a:pt x="492277" y="115943"/>
                  <a:pt x="468750" y="90631"/>
                  <a:pt x="448476" y="66978"/>
                </a:cubicBezTo>
                <a:cubicBezTo>
                  <a:pt x="398167" y="8284"/>
                  <a:pt x="412142" y="19527"/>
                  <a:pt x="355710" y="717"/>
                </a:cubicBezTo>
                <a:cubicBezTo>
                  <a:pt x="324788" y="5134"/>
                  <a:pt x="290883" y="0"/>
                  <a:pt x="262945" y="13969"/>
                </a:cubicBezTo>
                <a:cubicBezTo>
                  <a:pt x="250451" y="20216"/>
                  <a:pt x="243446" y="41232"/>
                  <a:pt x="249693" y="53726"/>
                </a:cubicBezTo>
                <a:cubicBezTo>
                  <a:pt x="255940" y="66220"/>
                  <a:pt x="276197" y="62561"/>
                  <a:pt x="289449" y="66978"/>
                </a:cubicBezTo>
                <a:cubicBezTo>
                  <a:pt x="285032" y="53726"/>
                  <a:pt x="287564" y="35341"/>
                  <a:pt x="276197" y="27222"/>
                </a:cubicBezTo>
                <a:cubicBezTo>
                  <a:pt x="253463" y="10983"/>
                  <a:pt x="196684" y="717"/>
                  <a:pt x="196684" y="717"/>
                </a:cubicBezTo>
                <a:cubicBezTo>
                  <a:pt x="170180" y="5134"/>
                  <a:pt x="140501" y="638"/>
                  <a:pt x="117171" y="13969"/>
                </a:cubicBezTo>
                <a:cubicBezTo>
                  <a:pt x="94683" y="26819"/>
                  <a:pt x="104321" y="80633"/>
                  <a:pt x="117171" y="93483"/>
                </a:cubicBezTo>
                <a:cubicBezTo>
                  <a:pt x="127049" y="103361"/>
                  <a:pt x="143676" y="102318"/>
                  <a:pt x="156928" y="106735"/>
                </a:cubicBezTo>
                <a:cubicBezTo>
                  <a:pt x="165763" y="97900"/>
                  <a:pt x="186462" y="92351"/>
                  <a:pt x="183432" y="80230"/>
                </a:cubicBezTo>
                <a:cubicBezTo>
                  <a:pt x="179569" y="64779"/>
                  <a:pt x="158230" y="60194"/>
                  <a:pt x="143676" y="53726"/>
                </a:cubicBezTo>
                <a:cubicBezTo>
                  <a:pt x="118146" y="42379"/>
                  <a:pt x="64163" y="27222"/>
                  <a:pt x="64163" y="27222"/>
                </a:cubicBezTo>
                <a:cubicBezTo>
                  <a:pt x="50911" y="31639"/>
                  <a:pt x="34284" y="30596"/>
                  <a:pt x="24406" y="40474"/>
                </a:cubicBezTo>
                <a:cubicBezTo>
                  <a:pt x="0" y="64879"/>
                  <a:pt x="14800" y="109222"/>
                  <a:pt x="24406" y="133239"/>
                </a:cubicBezTo>
                <a:cubicBezTo>
                  <a:pt x="26726" y="139039"/>
                  <a:pt x="33241" y="142074"/>
                  <a:pt x="37658" y="146491"/>
                </a:cubicBezTo>
              </a:path>
            </a:pathLst>
          </a:cu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 14"/>
          <p:cNvSpPr/>
          <p:nvPr/>
        </p:nvSpPr>
        <p:spPr>
          <a:xfrm>
            <a:off x="4916539" y="3374898"/>
            <a:ext cx="383899" cy="146240"/>
          </a:xfrm>
          <a:custGeom>
            <a:avLst/>
            <a:gdLst>
              <a:gd name="connsiteX0" fmla="*/ 343425 w 383899"/>
              <a:gd name="connsiteY0" fmla="*/ 101296 h 146240"/>
              <a:gd name="connsiteX1" fmla="*/ 316921 w 383899"/>
              <a:gd name="connsiteY1" fmla="*/ 141052 h 146240"/>
              <a:gd name="connsiteX2" fmla="*/ 330173 w 383899"/>
              <a:gd name="connsiteY2" fmla="*/ 101296 h 146240"/>
              <a:gd name="connsiteX3" fmla="*/ 356678 w 383899"/>
              <a:gd name="connsiteY3" fmla="*/ 127800 h 146240"/>
              <a:gd name="connsiteX4" fmla="*/ 316921 w 383899"/>
              <a:gd name="connsiteY4" fmla="*/ 141052 h 146240"/>
              <a:gd name="connsiteX5" fmla="*/ 330173 w 383899"/>
              <a:gd name="connsiteY5" fmla="*/ 88044 h 146240"/>
              <a:gd name="connsiteX6" fmla="*/ 369930 w 383899"/>
              <a:gd name="connsiteY6" fmla="*/ 101296 h 146240"/>
              <a:gd name="connsiteX7" fmla="*/ 184399 w 383899"/>
              <a:gd name="connsiteY7" fmla="*/ 61539 h 146240"/>
              <a:gd name="connsiteX8" fmla="*/ 144643 w 383899"/>
              <a:gd name="connsiteY8" fmla="*/ 48287 h 146240"/>
              <a:gd name="connsiteX9" fmla="*/ 157895 w 383899"/>
              <a:gd name="connsiteY9" fmla="*/ 8531 h 146240"/>
              <a:gd name="connsiteX10" fmla="*/ 277165 w 383899"/>
              <a:gd name="connsiteY10" fmla="*/ 61539 h 146240"/>
              <a:gd name="connsiteX11" fmla="*/ 356678 w 383899"/>
              <a:gd name="connsiteY11" fmla="*/ 88044 h 146240"/>
              <a:gd name="connsiteX12" fmla="*/ 12121 w 383899"/>
              <a:gd name="connsiteY12" fmla="*/ 88044 h 146240"/>
              <a:gd name="connsiteX13" fmla="*/ 38625 w 383899"/>
              <a:gd name="connsiteY13" fmla="*/ 61539 h 146240"/>
              <a:gd name="connsiteX14" fmla="*/ 131391 w 383899"/>
              <a:gd name="connsiteY14" fmla="*/ 35035 h 14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3899" h="146240">
                <a:moveTo>
                  <a:pt x="343425" y="101296"/>
                </a:moveTo>
                <a:cubicBezTo>
                  <a:pt x="334590" y="114548"/>
                  <a:pt x="332848" y="141052"/>
                  <a:pt x="316921" y="141052"/>
                </a:cubicBezTo>
                <a:cubicBezTo>
                  <a:pt x="302952" y="141052"/>
                  <a:pt x="316921" y="105713"/>
                  <a:pt x="330173" y="101296"/>
                </a:cubicBezTo>
                <a:cubicBezTo>
                  <a:pt x="342026" y="97345"/>
                  <a:pt x="347843" y="118965"/>
                  <a:pt x="356678" y="127800"/>
                </a:cubicBezTo>
                <a:cubicBezTo>
                  <a:pt x="343426" y="132217"/>
                  <a:pt x="329891" y="146240"/>
                  <a:pt x="316921" y="141052"/>
                </a:cubicBezTo>
                <a:cubicBezTo>
                  <a:pt x="231289" y="106800"/>
                  <a:pt x="320370" y="91312"/>
                  <a:pt x="330173" y="88044"/>
                </a:cubicBezTo>
                <a:cubicBezTo>
                  <a:pt x="343425" y="92461"/>
                  <a:pt x="383899" y="101296"/>
                  <a:pt x="369930" y="101296"/>
                </a:cubicBezTo>
                <a:cubicBezTo>
                  <a:pt x="286339" y="101296"/>
                  <a:pt x="258358" y="86192"/>
                  <a:pt x="184399" y="61539"/>
                </a:cubicBezTo>
                <a:lnTo>
                  <a:pt x="144643" y="48287"/>
                </a:lnTo>
                <a:cubicBezTo>
                  <a:pt x="149060" y="35035"/>
                  <a:pt x="144067" y="10506"/>
                  <a:pt x="157895" y="8531"/>
                </a:cubicBezTo>
                <a:cubicBezTo>
                  <a:pt x="217610" y="0"/>
                  <a:pt x="234063" y="42382"/>
                  <a:pt x="277165" y="61539"/>
                </a:cubicBezTo>
                <a:cubicBezTo>
                  <a:pt x="302695" y="72886"/>
                  <a:pt x="356678" y="88044"/>
                  <a:pt x="356678" y="88044"/>
                </a:cubicBezTo>
                <a:cubicBezTo>
                  <a:pt x="245523" y="97307"/>
                  <a:pt x="122892" y="115737"/>
                  <a:pt x="12121" y="88044"/>
                </a:cubicBezTo>
                <a:cubicBezTo>
                  <a:pt x="0" y="85014"/>
                  <a:pt x="27450" y="67127"/>
                  <a:pt x="38625" y="61539"/>
                </a:cubicBezTo>
                <a:cubicBezTo>
                  <a:pt x="94426" y="33638"/>
                  <a:pt x="94612" y="35035"/>
                  <a:pt x="131391" y="35035"/>
                </a:cubicBezTo>
              </a:path>
            </a:pathLst>
          </a:cu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uxograma: Conector 15"/>
          <p:cNvSpPr/>
          <p:nvPr/>
        </p:nvSpPr>
        <p:spPr>
          <a:xfrm>
            <a:off x="4887619" y="3901413"/>
            <a:ext cx="72008" cy="1440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luxograma: Conector 16"/>
          <p:cNvSpPr/>
          <p:nvPr/>
        </p:nvSpPr>
        <p:spPr>
          <a:xfrm>
            <a:off x="5103643" y="3901413"/>
            <a:ext cx="72008" cy="1440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co 17"/>
          <p:cNvSpPr/>
          <p:nvPr/>
        </p:nvSpPr>
        <p:spPr>
          <a:xfrm>
            <a:off x="4743603" y="4261453"/>
            <a:ext cx="360040" cy="72008"/>
          </a:xfrm>
          <a:prstGeom prst="arc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orma livre 25"/>
          <p:cNvSpPr/>
          <p:nvPr/>
        </p:nvSpPr>
        <p:spPr>
          <a:xfrm flipH="1">
            <a:off x="3373002" y="4045429"/>
            <a:ext cx="45719" cy="72008"/>
          </a:xfrm>
          <a:custGeom>
            <a:avLst/>
            <a:gdLst>
              <a:gd name="connsiteX0" fmla="*/ 0 w 0"/>
              <a:gd name="connsiteY0" fmla="*/ 0 h 66261"/>
              <a:gd name="connsiteX1" fmla="*/ 0 w 0"/>
              <a:gd name="connsiteY1" fmla="*/ 66261 h 6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6261">
                <a:moveTo>
                  <a:pt x="0" y="0"/>
                </a:moveTo>
                <a:lnTo>
                  <a:pt x="0" y="66261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orma livre 26"/>
          <p:cNvSpPr/>
          <p:nvPr/>
        </p:nvSpPr>
        <p:spPr>
          <a:xfrm>
            <a:off x="5022236" y="4026227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>
            <a:off x="4995732" y="4052731"/>
            <a:ext cx="26504" cy="66261"/>
          </a:xfrm>
          <a:custGeom>
            <a:avLst/>
            <a:gdLst>
              <a:gd name="connsiteX0" fmla="*/ 26504 w 26504"/>
              <a:gd name="connsiteY0" fmla="*/ 0 h 66261"/>
              <a:gd name="connsiteX1" fmla="*/ 0 w 26504"/>
              <a:gd name="connsiteY1" fmla="*/ 66261 h 6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504" h="66261">
                <a:moveTo>
                  <a:pt x="26504" y="0"/>
                </a:moveTo>
                <a:cubicBezTo>
                  <a:pt x="10129" y="49128"/>
                  <a:pt x="19499" y="27263"/>
                  <a:pt x="0" y="66261"/>
                </a:cubicBezTo>
              </a:path>
            </a:pathLst>
          </a:cu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exto explicativo em elipse 32"/>
          <p:cNvSpPr/>
          <p:nvPr/>
        </p:nvSpPr>
        <p:spPr>
          <a:xfrm>
            <a:off x="323528" y="1268760"/>
            <a:ext cx="4464496" cy="1656184"/>
          </a:xfrm>
          <a:prstGeom prst="wedgeEllipseCallout">
            <a:avLst>
              <a:gd name="adj1" fmla="val 8306"/>
              <a:gd name="adj2" fmla="val 5609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851053" y="1628800"/>
            <a:ext cx="35390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FontTx/>
              <a:buChar char="-"/>
            </a:pPr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Esse gráfico é bem trabalhoso!</a:t>
            </a:r>
          </a:p>
          <a:p>
            <a:pPr algn="ctr"/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Não existe uma maneira mais</a:t>
            </a:r>
          </a:p>
          <a:p>
            <a:pPr algn="ctr"/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prática de construí-lo?</a:t>
            </a:r>
            <a:endParaRPr lang="pt-BR" sz="20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4" name="Texto explicativo em elipse 33"/>
          <p:cNvSpPr/>
          <p:nvPr/>
        </p:nvSpPr>
        <p:spPr>
          <a:xfrm>
            <a:off x="5004048" y="1340768"/>
            <a:ext cx="3888432" cy="2232248"/>
          </a:xfrm>
          <a:prstGeom prst="wedgeEllipseCallout">
            <a:avLst>
              <a:gd name="adj1" fmla="val -35344"/>
              <a:gd name="adj2" fmla="val 4541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5148064" y="1844824"/>
            <a:ext cx="35446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- Tem sim, pode ser construído </a:t>
            </a:r>
          </a:p>
          <a:p>
            <a:pPr algn="ctr"/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através de um programa de </a:t>
            </a:r>
          </a:p>
          <a:p>
            <a:pPr algn="ctr"/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computador. Vou ensiná-la </a:t>
            </a:r>
          </a:p>
          <a:p>
            <a:pPr algn="ctr"/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a usar esse programa. </a:t>
            </a:r>
            <a:endParaRPr lang="pt-BR" sz="20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1" name="Triângulo retângulo 40"/>
          <p:cNvSpPr/>
          <p:nvPr/>
        </p:nvSpPr>
        <p:spPr>
          <a:xfrm flipV="1">
            <a:off x="4788024" y="4941168"/>
            <a:ext cx="576064" cy="36004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Paralelogramo 39"/>
          <p:cNvSpPr/>
          <p:nvPr/>
        </p:nvSpPr>
        <p:spPr>
          <a:xfrm>
            <a:off x="3419872" y="4581128"/>
            <a:ext cx="1504184" cy="720080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reto 42"/>
          <p:cNvCxnSpPr/>
          <p:nvPr/>
        </p:nvCxnSpPr>
        <p:spPr>
          <a:xfrm>
            <a:off x="3707904" y="5301208"/>
            <a:ext cx="10801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3419872" y="5229200"/>
            <a:ext cx="13681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endCxn id="41" idx="4"/>
          </p:cNvCxnSpPr>
          <p:nvPr/>
        </p:nvCxnSpPr>
        <p:spPr>
          <a:xfrm flipV="1">
            <a:off x="4788024" y="4941168"/>
            <a:ext cx="576064" cy="288032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Fluxograma: Conector 49"/>
          <p:cNvSpPr/>
          <p:nvPr/>
        </p:nvSpPr>
        <p:spPr>
          <a:xfrm flipH="1">
            <a:off x="4139952" y="4797152"/>
            <a:ext cx="144016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" name="Conector reto 54"/>
          <p:cNvCxnSpPr/>
          <p:nvPr/>
        </p:nvCxnSpPr>
        <p:spPr>
          <a:xfrm>
            <a:off x="3419872" y="5301208"/>
            <a:ext cx="122413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tângulo 41"/>
          <p:cNvSpPr/>
          <p:nvPr/>
        </p:nvSpPr>
        <p:spPr>
          <a:xfrm>
            <a:off x="395536" y="1886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6ª Série</a:t>
            </a:r>
            <a:endParaRPr lang="pt-BR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Gráficos de Setores- Leitura e Construção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1" grpId="0"/>
      <p:bldP spid="34" grpId="0" animBg="1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115616" y="2204864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     Ao ligar o computador, clique no menu iniciar;</a:t>
            </a:r>
            <a:endParaRPr lang="pt-BR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403648" y="3212976"/>
            <a:ext cx="6468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Em seguida, clique na lista de programas, </a:t>
            </a:r>
            <a:br>
              <a:rPr lang="pt-BR" b="1" dirty="0" smtClean="0"/>
            </a:br>
            <a:r>
              <a:rPr lang="pt-BR" b="1" dirty="0" smtClean="0"/>
              <a:t>ao encontrar a pasta Microsoft Office, clique novamente, </a:t>
            </a:r>
          </a:p>
          <a:p>
            <a:r>
              <a:rPr lang="pt-BR" b="1" dirty="0" smtClean="0"/>
              <a:t>e veja os programas que aparecem;</a:t>
            </a:r>
            <a:endParaRPr lang="pt-BR" b="1" dirty="0"/>
          </a:p>
        </p:txBody>
      </p:sp>
      <p:sp>
        <p:nvSpPr>
          <p:cNvPr id="8" name="Retângulo 7"/>
          <p:cNvSpPr/>
          <p:nvPr/>
        </p:nvSpPr>
        <p:spPr>
          <a:xfrm>
            <a:off x="467544" y="1886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6ª Série</a:t>
            </a:r>
            <a:endParaRPr lang="pt-BR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Gráficos de Setores- Leitura e Construção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403648" y="4377878"/>
            <a:ext cx="6865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Para fazer um gráfico você pode optar entre dois programas,</a:t>
            </a:r>
          </a:p>
          <a:p>
            <a:r>
              <a:rPr lang="pt-BR" b="1" dirty="0" smtClean="0"/>
              <a:t>o Microsoft Power </a:t>
            </a:r>
            <a:r>
              <a:rPr lang="pt-BR" b="1" dirty="0" err="1" smtClean="0"/>
              <a:t>Point</a:t>
            </a:r>
            <a:r>
              <a:rPr lang="pt-BR" b="1" dirty="0" smtClean="0"/>
              <a:t>© ou o Microsoft Word©.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6ª Série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Gráficos de Setores- Leitura e Construção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5" name="Elipse 64"/>
          <p:cNvSpPr/>
          <p:nvPr/>
        </p:nvSpPr>
        <p:spPr>
          <a:xfrm>
            <a:off x="971600" y="3212976"/>
            <a:ext cx="1152128" cy="10801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7" name="Forma 66"/>
          <p:cNvCxnSpPr>
            <a:stCxn id="65" idx="0"/>
          </p:cNvCxnSpPr>
          <p:nvPr/>
        </p:nvCxnSpPr>
        <p:spPr>
          <a:xfrm rot="16200000" flipH="1">
            <a:off x="1619672" y="3140968"/>
            <a:ext cx="864096" cy="1008112"/>
          </a:xfrm>
          <a:prstGeom prst="curvedConnector4">
            <a:avLst>
              <a:gd name="adj1" fmla="val -26455"/>
              <a:gd name="adj2" fmla="val 7857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Forma 68"/>
          <p:cNvCxnSpPr>
            <a:stCxn id="65" idx="0"/>
          </p:cNvCxnSpPr>
          <p:nvPr/>
        </p:nvCxnSpPr>
        <p:spPr>
          <a:xfrm rot="16200000" flipH="1" flipV="1">
            <a:off x="791580" y="3104964"/>
            <a:ext cx="648072" cy="864096"/>
          </a:xfrm>
          <a:prstGeom prst="curvedConnector4">
            <a:avLst>
              <a:gd name="adj1" fmla="val -35274"/>
              <a:gd name="adj2" fmla="val 8333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Fluxograma: Conector 69"/>
          <p:cNvSpPr/>
          <p:nvPr/>
        </p:nvSpPr>
        <p:spPr>
          <a:xfrm>
            <a:off x="1331640" y="3645024"/>
            <a:ext cx="72008" cy="1440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Fluxograma: Conector 70"/>
          <p:cNvSpPr/>
          <p:nvPr/>
        </p:nvSpPr>
        <p:spPr>
          <a:xfrm>
            <a:off x="1691680" y="3645024"/>
            <a:ext cx="72008" cy="1440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Arco 72"/>
          <p:cNvSpPr/>
          <p:nvPr/>
        </p:nvSpPr>
        <p:spPr>
          <a:xfrm>
            <a:off x="1331640" y="4005064"/>
            <a:ext cx="360040" cy="72008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Triângulo isósceles 73"/>
          <p:cNvSpPr/>
          <p:nvPr/>
        </p:nvSpPr>
        <p:spPr>
          <a:xfrm>
            <a:off x="971600" y="4293096"/>
            <a:ext cx="1152128" cy="11521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6" name="Conector reto 75"/>
          <p:cNvCxnSpPr/>
          <p:nvPr/>
        </p:nvCxnSpPr>
        <p:spPr>
          <a:xfrm>
            <a:off x="1331640" y="5445224"/>
            <a:ext cx="0" cy="36004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Conector reto 77"/>
          <p:cNvCxnSpPr/>
          <p:nvPr/>
        </p:nvCxnSpPr>
        <p:spPr>
          <a:xfrm>
            <a:off x="1763688" y="5445224"/>
            <a:ext cx="0" cy="36004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Conector em curva 79"/>
          <p:cNvCxnSpPr/>
          <p:nvPr/>
        </p:nvCxnSpPr>
        <p:spPr>
          <a:xfrm>
            <a:off x="1691680" y="4509120"/>
            <a:ext cx="504056" cy="144016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3" name="Forma livre 82"/>
          <p:cNvSpPr/>
          <p:nvPr/>
        </p:nvSpPr>
        <p:spPr>
          <a:xfrm>
            <a:off x="1143203" y="4477477"/>
            <a:ext cx="344556" cy="344556"/>
          </a:xfrm>
          <a:custGeom>
            <a:avLst/>
            <a:gdLst>
              <a:gd name="connsiteX0" fmla="*/ 265043 w 344556"/>
              <a:gd name="connsiteY0" fmla="*/ 0 h 344556"/>
              <a:gd name="connsiteX1" fmla="*/ 13252 w 344556"/>
              <a:gd name="connsiteY1" fmla="*/ 265043 h 344556"/>
              <a:gd name="connsiteX2" fmla="*/ 344556 w 344556"/>
              <a:gd name="connsiteY2" fmla="*/ 344556 h 344556"/>
              <a:gd name="connsiteX3" fmla="*/ 344556 w 344556"/>
              <a:gd name="connsiteY3" fmla="*/ 344556 h 34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556" h="344556">
                <a:moveTo>
                  <a:pt x="265043" y="0"/>
                </a:moveTo>
                <a:cubicBezTo>
                  <a:pt x="132521" y="103808"/>
                  <a:pt x="0" y="207617"/>
                  <a:pt x="13252" y="265043"/>
                </a:cubicBezTo>
                <a:cubicBezTo>
                  <a:pt x="26504" y="322469"/>
                  <a:pt x="344556" y="344556"/>
                  <a:pt x="344556" y="344556"/>
                </a:cubicBezTo>
                <a:lnTo>
                  <a:pt x="344556" y="344556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Texto explicativo em elipse 83"/>
          <p:cNvSpPr/>
          <p:nvPr/>
        </p:nvSpPr>
        <p:spPr>
          <a:xfrm>
            <a:off x="2843808" y="1052736"/>
            <a:ext cx="6156176" cy="3816424"/>
          </a:xfrm>
          <a:prstGeom prst="wedgeEllipseCallout">
            <a:avLst>
              <a:gd name="adj1" fmla="val -51616"/>
              <a:gd name="adj2" fmla="val 967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/>
          <p:cNvSpPr txBox="1"/>
          <p:nvPr/>
        </p:nvSpPr>
        <p:spPr>
          <a:xfrm>
            <a:off x="2987824" y="1628800"/>
            <a:ext cx="59486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FontTx/>
              <a:buChar char="-"/>
            </a:pPr>
            <a:r>
              <a:rPr lang="pt-BR" sz="2400" b="1" dirty="0" smtClean="0">
                <a:latin typeface="Cambria Math" pitchFamily="18" charset="0"/>
                <a:ea typeface="Cambria Math" pitchFamily="18" charset="0"/>
              </a:rPr>
              <a:t>Olá pessoal !  </a:t>
            </a:r>
          </a:p>
          <a:p>
            <a:pPr algn="ctr"/>
            <a:r>
              <a:rPr lang="pt-BR" sz="2400" b="1" dirty="0" smtClean="0">
                <a:latin typeface="Cambria Math" pitchFamily="18" charset="0"/>
                <a:ea typeface="Cambria Math" pitchFamily="18" charset="0"/>
              </a:rPr>
              <a:t>Eu sou a Lili, gosto muito</a:t>
            </a:r>
          </a:p>
          <a:p>
            <a:pPr algn="ctr"/>
            <a:r>
              <a:rPr lang="pt-BR" sz="2400" b="1" dirty="0" smtClean="0">
                <a:latin typeface="Cambria Math" pitchFamily="18" charset="0"/>
                <a:ea typeface="Cambria Math" pitchFamily="18" charset="0"/>
              </a:rPr>
              <a:t>de estudar  e já estou me preparando para</a:t>
            </a:r>
          </a:p>
          <a:p>
            <a:pPr algn="ctr"/>
            <a:r>
              <a:rPr lang="pt-BR" sz="2400" b="1" dirty="0" smtClean="0">
                <a:latin typeface="Cambria Math" pitchFamily="18" charset="0"/>
                <a:ea typeface="Cambria Math" pitchFamily="18" charset="0"/>
              </a:rPr>
              <a:t>conseguir  um emprego. Hoje, ao ver a prova </a:t>
            </a:r>
          </a:p>
          <a:p>
            <a:pPr algn="ctr"/>
            <a:r>
              <a:rPr lang="pt-BR" sz="2400" b="1" dirty="0" smtClean="0">
                <a:latin typeface="Cambria Math" pitchFamily="18" charset="0"/>
                <a:ea typeface="Cambria Math" pitchFamily="18" charset="0"/>
              </a:rPr>
              <a:t>do Metrorec, aplicada em 2005 ,encontrei o</a:t>
            </a:r>
          </a:p>
          <a:p>
            <a:pPr algn="ctr"/>
            <a:r>
              <a:rPr lang="pt-BR" sz="2400" b="1" dirty="0" smtClean="0">
                <a:latin typeface="Cambria Math" pitchFamily="18" charset="0"/>
                <a:ea typeface="Cambria Math" pitchFamily="18" charset="0"/>
              </a:rPr>
              <a:t>seguinte problema: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0" dur="80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1" dur="80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80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70" grpId="0" animBg="1"/>
      <p:bldP spid="71" grpId="0" animBg="1"/>
      <p:bldP spid="73" grpId="0" animBg="1"/>
      <p:bldP spid="74" grpId="0" animBg="1"/>
      <p:bldP spid="83" grpId="0" animBg="1"/>
      <p:bldP spid="84" grpId="0" animBg="1"/>
      <p:bldP spid="6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259632" y="3275692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Depois clique em gráfico;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1259632" y="3995772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Uma janela se abrirá com várias opções,  Escolha o modelo de gráfico desejado, nesse caso, o modelo pizza;</a:t>
            </a:r>
            <a:endParaRPr lang="pt-BR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259632" y="521990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Clique em ok;</a:t>
            </a:r>
            <a:endParaRPr lang="pt-BR" b="1" dirty="0"/>
          </a:p>
        </p:txBody>
      </p:sp>
      <p:sp>
        <p:nvSpPr>
          <p:cNvPr id="13" name="Retângulo 12"/>
          <p:cNvSpPr/>
          <p:nvPr/>
        </p:nvSpPr>
        <p:spPr>
          <a:xfrm>
            <a:off x="467544" y="1886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6ª Série</a:t>
            </a:r>
            <a:endParaRPr lang="pt-BR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Gráficos de Setores- Leitura e Construção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259632" y="1907540"/>
            <a:ext cx="75841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Após escolher o programa a ser trabalhado,</a:t>
            </a:r>
          </a:p>
          <a:p>
            <a:r>
              <a:rPr lang="pt-BR" b="1" dirty="0" smtClean="0"/>
              <a:t>veja a barra de menu que se encontra na parte superior do monitor,</a:t>
            </a:r>
          </a:p>
          <a:p>
            <a:r>
              <a:rPr lang="pt-BR" b="1" dirty="0" smtClean="0"/>
              <a:t>e clique em ‘Inserir’;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0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11560" y="2276872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Uma janela do programa Microsoft Excel se abrirá, ele é o programa padrão para a editoração de gráficos.</a:t>
            </a:r>
          </a:p>
          <a:p>
            <a:endParaRPr lang="pt-BR" b="1" dirty="0" smtClean="0"/>
          </a:p>
          <a:p>
            <a:r>
              <a:rPr lang="pt-BR" b="1" dirty="0" smtClean="0"/>
              <a:t>No Microsoft Excel, apague o título existente e digite o título desejado;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3861048"/>
            <a:ext cx="8206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Em 1º, 2º, 3º e 4º Tri, apague e escreva os nomes dos candidatos, apague</a:t>
            </a:r>
          </a:p>
          <a:p>
            <a:r>
              <a:rPr lang="pt-BR" b="1" dirty="0" smtClean="0"/>
              <a:t>os valores das células ao lado e escreva o número de votos de cada um;</a:t>
            </a:r>
            <a:endParaRPr lang="pt-BR" b="1" dirty="0"/>
          </a:p>
        </p:txBody>
      </p:sp>
      <p:sp>
        <p:nvSpPr>
          <p:cNvPr id="6" name="Retângulo 5"/>
          <p:cNvSpPr/>
          <p:nvPr/>
        </p:nvSpPr>
        <p:spPr>
          <a:xfrm>
            <a:off x="395536" y="1886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6ª Série</a:t>
            </a:r>
            <a:endParaRPr lang="pt-BR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Gráficos de Setores- Leitura e Construção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547664" y="1268760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O gráfico está pronto e com legenda;</a:t>
            </a:r>
            <a:endParaRPr lang="pt-BR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1835696" y="6165304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Feche o Microsoft Excel;</a:t>
            </a:r>
            <a:endParaRPr lang="pt-BR" b="1" dirty="0"/>
          </a:p>
        </p:txBody>
      </p:sp>
      <p:sp>
        <p:nvSpPr>
          <p:cNvPr id="7" name="Retângulo 6"/>
          <p:cNvSpPr/>
          <p:nvPr/>
        </p:nvSpPr>
        <p:spPr>
          <a:xfrm>
            <a:off x="323528" y="1886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6ª Série</a:t>
            </a:r>
            <a:endParaRPr lang="pt-BR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Gráficos de Setores- Leitura e Construção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</p:txBody>
      </p:sp>
      <p:graphicFrame>
        <p:nvGraphicFramePr>
          <p:cNvPr id="9" name="Gráfico 8"/>
          <p:cNvGraphicFramePr/>
          <p:nvPr/>
        </p:nvGraphicFramePr>
        <p:xfrm>
          <a:off x="1475656" y="18657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43608" y="1196752"/>
            <a:ext cx="767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Clique em layout de gráfico e escolha, como você deseja apresentar</a:t>
            </a:r>
          </a:p>
          <a:p>
            <a:r>
              <a:rPr lang="pt-BR" b="1" dirty="0" smtClean="0"/>
              <a:t>o gráfico;</a:t>
            </a:r>
          </a:p>
        </p:txBody>
      </p:sp>
      <p:sp>
        <p:nvSpPr>
          <p:cNvPr id="4" name="Retângulo 3"/>
          <p:cNvSpPr/>
          <p:nvPr/>
        </p:nvSpPr>
        <p:spPr>
          <a:xfrm>
            <a:off x="323528" y="1886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6ª Série</a:t>
            </a:r>
            <a:endParaRPr lang="pt-BR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Gráficos de Setores- Leitura e Construção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</p:txBody>
      </p:sp>
      <p:graphicFrame>
        <p:nvGraphicFramePr>
          <p:cNvPr id="7" name="Gráfico 6"/>
          <p:cNvGraphicFramePr/>
          <p:nvPr/>
        </p:nvGraphicFramePr>
        <p:xfrm>
          <a:off x="2627784" y="2780928"/>
          <a:ext cx="4464496" cy="2644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67544" y="1124744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Se optar por um modelo com percentual os números dos votos passarão</a:t>
            </a:r>
          </a:p>
          <a:p>
            <a:r>
              <a:rPr lang="pt-BR" b="1" dirty="0" smtClean="0"/>
              <a:t>automaticamente para percentual.</a:t>
            </a:r>
            <a:endParaRPr lang="pt-BR" b="1" dirty="0"/>
          </a:p>
        </p:txBody>
      </p:sp>
      <p:sp>
        <p:nvSpPr>
          <p:cNvPr id="4" name="Retângulo 3"/>
          <p:cNvSpPr/>
          <p:nvPr/>
        </p:nvSpPr>
        <p:spPr>
          <a:xfrm>
            <a:off x="467544" y="1886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6ª Série</a:t>
            </a:r>
            <a:endParaRPr lang="pt-BR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Gráficos de Setores- Leitura e Construção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</p:txBody>
      </p:sp>
      <p:graphicFrame>
        <p:nvGraphicFramePr>
          <p:cNvPr id="6" name="Gráfico 5"/>
          <p:cNvGraphicFramePr/>
          <p:nvPr/>
        </p:nvGraphicFramePr>
        <p:xfrm>
          <a:off x="1475656" y="18657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4211960" y="47971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70%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491880" y="285293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5%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 1"/>
          <p:cNvSpPr/>
          <p:nvPr/>
        </p:nvSpPr>
        <p:spPr>
          <a:xfrm>
            <a:off x="5076056" y="4675583"/>
            <a:ext cx="396754" cy="337593"/>
          </a:xfrm>
          <a:custGeom>
            <a:avLst/>
            <a:gdLst>
              <a:gd name="connsiteX0" fmla="*/ 0 w 344556"/>
              <a:gd name="connsiteY0" fmla="*/ 490331 h 490331"/>
              <a:gd name="connsiteX1" fmla="*/ 132522 w 344556"/>
              <a:gd name="connsiteY1" fmla="*/ 477079 h 490331"/>
              <a:gd name="connsiteX2" fmla="*/ 212035 w 344556"/>
              <a:gd name="connsiteY2" fmla="*/ 437322 h 490331"/>
              <a:gd name="connsiteX3" fmla="*/ 251791 w 344556"/>
              <a:gd name="connsiteY3" fmla="*/ 424070 h 490331"/>
              <a:gd name="connsiteX4" fmla="*/ 304800 w 344556"/>
              <a:gd name="connsiteY4" fmla="*/ 344557 h 490331"/>
              <a:gd name="connsiteX5" fmla="*/ 344556 w 344556"/>
              <a:gd name="connsiteY5" fmla="*/ 198783 h 490331"/>
              <a:gd name="connsiteX6" fmla="*/ 304800 w 344556"/>
              <a:gd name="connsiteY6" fmla="*/ 39757 h 490331"/>
              <a:gd name="connsiteX7" fmla="*/ 251791 w 344556"/>
              <a:gd name="connsiteY7" fmla="*/ 0 h 49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4556" h="490331">
                <a:moveTo>
                  <a:pt x="0" y="490331"/>
                </a:moveTo>
                <a:cubicBezTo>
                  <a:pt x="44174" y="485914"/>
                  <a:pt x="88644" y="483829"/>
                  <a:pt x="132522" y="477079"/>
                </a:cubicBezTo>
                <a:cubicBezTo>
                  <a:pt x="180636" y="469677"/>
                  <a:pt x="168355" y="459162"/>
                  <a:pt x="212035" y="437322"/>
                </a:cubicBezTo>
                <a:cubicBezTo>
                  <a:pt x="224529" y="431075"/>
                  <a:pt x="238539" y="428487"/>
                  <a:pt x="251791" y="424070"/>
                </a:cubicBezTo>
                <a:lnTo>
                  <a:pt x="304800" y="344557"/>
                </a:lnTo>
                <a:cubicBezTo>
                  <a:pt x="324015" y="315734"/>
                  <a:pt x="337444" y="234343"/>
                  <a:pt x="344556" y="198783"/>
                </a:cubicBezTo>
                <a:cubicBezTo>
                  <a:pt x="340176" y="172505"/>
                  <a:pt x="325800" y="60757"/>
                  <a:pt x="304800" y="39757"/>
                </a:cubicBezTo>
                <a:cubicBezTo>
                  <a:pt x="271310" y="6269"/>
                  <a:pt x="289470" y="18841"/>
                  <a:pt x="251791" y="0"/>
                </a:cubicBezTo>
              </a:path>
            </a:pathLst>
          </a:cu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orma livre 2"/>
          <p:cNvSpPr/>
          <p:nvPr/>
        </p:nvSpPr>
        <p:spPr>
          <a:xfrm>
            <a:off x="4478897" y="4633228"/>
            <a:ext cx="304800" cy="439921"/>
          </a:xfrm>
          <a:custGeom>
            <a:avLst/>
            <a:gdLst>
              <a:gd name="connsiteX0" fmla="*/ 145774 w 304800"/>
              <a:gd name="connsiteY0" fmla="*/ 439921 h 439921"/>
              <a:gd name="connsiteX1" fmla="*/ 26505 w 304800"/>
              <a:gd name="connsiteY1" fmla="*/ 400164 h 439921"/>
              <a:gd name="connsiteX2" fmla="*/ 13252 w 304800"/>
              <a:gd name="connsiteY2" fmla="*/ 360408 h 439921"/>
              <a:gd name="connsiteX3" fmla="*/ 0 w 304800"/>
              <a:gd name="connsiteY3" fmla="*/ 267642 h 439921"/>
              <a:gd name="connsiteX4" fmla="*/ 13252 w 304800"/>
              <a:gd name="connsiteY4" fmla="*/ 188129 h 439921"/>
              <a:gd name="connsiteX5" fmla="*/ 66261 w 304800"/>
              <a:gd name="connsiteY5" fmla="*/ 68860 h 439921"/>
              <a:gd name="connsiteX6" fmla="*/ 106018 w 304800"/>
              <a:gd name="connsiteY6" fmla="*/ 55608 h 439921"/>
              <a:gd name="connsiteX7" fmla="*/ 132522 w 304800"/>
              <a:gd name="connsiteY7" fmla="*/ 29103 h 439921"/>
              <a:gd name="connsiteX8" fmla="*/ 304800 w 304800"/>
              <a:gd name="connsiteY8" fmla="*/ 2599 h 439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800" h="439921">
                <a:moveTo>
                  <a:pt x="145774" y="439921"/>
                </a:moveTo>
                <a:cubicBezTo>
                  <a:pt x="106976" y="433454"/>
                  <a:pt x="55173" y="435998"/>
                  <a:pt x="26505" y="400164"/>
                </a:cubicBezTo>
                <a:cubicBezTo>
                  <a:pt x="17779" y="389256"/>
                  <a:pt x="17670" y="373660"/>
                  <a:pt x="13252" y="360408"/>
                </a:cubicBezTo>
                <a:cubicBezTo>
                  <a:pt x="8835" y="329486"/>
                  <a:pt x="0" y="298878"/>
                  <a:pt x="0" y="267642"/>
                </a:cubicBezTo>
                <a:cubicBezTo>
                  <a:pt x="0" y="240772"/>
                  <a:pt x="6735" y="214197"/>
                  <a:pt x="13252" y="188129"/>
                </a:cubicBezTo>
                <a:cubicBezTo>
                  <a:pt x="18819" y="165860"/>
                  <a:pt x="39067" y="90615"/>
                  <a:pt x="66261" y="68860"/>
                </a:cubicBezTo>
                <a:cubicBezTo>
                  <a:pt x="77169" y="60134"/>
                  <a:pt x="92766" y="60025"/>
                  <a:pt x="106018" y="55608"/>
                </a:cubicBezTo>
                <a:cubicBezTo>
                  <a:pt x="114853" y="46773"/>
                  <a:pt x="120669" y="33054"/>
                  <a:pt x="132522" y="29103"/>
                </a:cubicBezTo>
                <a:cubicBezTo>
                  <a:pt x="219830" y="0"/>
                  <a:pt x="237118" y="2599"/>
                  <a:pt x="304800" y="2599"/>
                </a:cubicBezTo>
              </a:path>
            </a:pathLst>
          </a:cu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Paralelogramo 3"/>
          <p:cNvSpPr/>
          <p:nvPr/>
        </p:nvSpPr>
        <p:spPr>
          <a:xfrm>
            <a:off x="4671595" y="4549485"/>
            <a:ext cx="720080" cy="576064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isósceles 4"/>
          <p:cNvSpPr/>
          <p:nvPr/>
        </p:nvSpPr>
        <p:spPr>
          <a:xfrm>
            <a:off x="2843808" y="4509120"/>
            <a:ext cx="1152128" cy="11521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>
            <a:off x="3203848" y="5661248"/>
            <a:ext cx="0" cy="36004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3635896" y="5661248"/>
            <a:ext cx="0" cy="36004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Conector em curva 7"/>
          <p:cNvCxnSpPr/>
          <p:nvPr/>
        </p:nvCxnSpPr>
        <p:spPr>
          <a:xfrm>
            <a:off x="3563888" y="4725144"/>
            <a:ext cx="504056" cy="144016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Forma em L 8"/>
          <p:cNvSpPr/>
          <p:nvPr/>
        </p:nvSpPr>
        <p:spPr>
          <a:xfrm>
            <a:off x="4383563" y="4981533"/>
            <a:ext cx="864096" cy="288032"/>
          </a:xfrm>
          <a:prstGeom prst="corner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Disco magnético 9"/>
          <p:cNvSpPr/>
          <p:nvPr/>
        </p:nvSpPr>
        <p:spPr>
          <a:xfrm>
            <a:off x="4527579" y="5269565"/>
            <a:ext cx="936104" cy="792088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em L 10"/>
          <p:cNvSpPr/>
          <p:nvPr/>
        </p:nvSpPr>
        <p:spPr>
          <a:xfrm>
            <a:off x="4167539" y="5125549"/>
            <a:ext cx="1080120" cy="288032"/>
          </a:xfrm>
          <a:prstGeom prst="corner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>
            <a:off x="3015411" y="4693501"/>
            <a:ext cx="344556" cy="344556"/>
          </a:xfrm>
          <a:custGeom>
            <a:avLst/>
            <a:gdLst>
              <a:gd name="connsiteX0" fmla="*/ 265043 w 344556"/>
              <a:gd name="connsiteY0" fmla="*/ 0 h 344556"/>
              <a:gd name="connsiteX1" fmla="*/ 13252 w 344556"/>
              <a:gd name="connsiteY1" fmla="*/ 265043 h 344556"/>
              <a:gd name="connsiteX2" fmla="*/ 344556 w 344556"/>
              <a:gd name="connsiteY2" fmla="*/ 344556 h 344556"/>
              <a:gd name="connsiteX3" fmla="*/ 344556 w 344556"/>
              <a:gd name="connsiteY3" fmla="*/ 344556 h 34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556" h="344556">
                <a:moveTo>
                  <a:pt x="265043" y="0"/>
                </a:moveTo>
                <a:cubicBezTo>
                  <a:pt x="132521" y="103808"/>
                  <a:pt x="0" y="207617"/>
                  <a:pt x="13252" y="265043"/>
                </a:cubicBezTo>
                <a:cubicBezTo>
                  <a:pt x="26504" y="322469"/>
                  <a:pt x="344556" y="344556"/>
                  <a:pt x="344556" y="344556"/>
                </a:cubicBezTo>
                <a:lnTo>
                  <a:pt x="344556" y="344556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ubo 12"/>
          <p:cNvSpPr/>
          <p:nvPr/>
        </p:nvSpPr>
        <p:spPr>
          <a:xfrm>
            <a:off x="2511355" y="4981533"/>
            <a:ext cx="3384376" cy="1584176"/>
          </a:xfrm>
          <a:prstGeom prst="cube">
            <a:avLst/>
          </a:prstGeom>
          <a:blipFill>
            <a:blip r:embed="rId2" cstate="print"/>
            <a:tile tx="0" ty="0" sx="100000" sy="100000" flip="none" algn="tl"/>
          </a:blip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2843808" y="3429000"/>
            <a:ext cx="1152128" cy="10801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Forma 14"/>
          <p:cNvCxnSpPr>
            <a:stCxn id="14" idx="0"/>
          </p:cNvCxnSpPr>
          <p:nvPr/>
        </p:nvCxnSpPr>
        <p:spPr>
          <a:xfrm rot="16200000" flipH="1">
            <a:off x="3491880" y="3356992"/>
            <a:ext cx="864096" cy="1008112"/>
          </a:xfrm>
          <a:prstGeom prst="curvedConnector4">
            <a:avLst>
              <a:gd name="adj1" fmla="val -26455"/>
              <a:gd name="adj2" fmla="val 7857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Forma 15"/>
          <p:cNvCxnSpPr>
            <a:stCxn id="14" idx="0"/>
          </p:cNvCxnSpPr>
          <p:nvPr/>
        </p:nvCxnSpPr>
        <p:spPr>
          <a:xfrm rot="16200000" flipH="1" flipV="1">
            <a:off x="2663788" y="3320988"/>
            <a:ext cx="648072" cy="864096"/>
          </a:xfrm>
          <a:prstGeom prst="curvedConnector4">
            <a:avLst>
              <a:gd name="adj1" fmla="val -35274"/>
              <a:gd name="adj2" fmla="val 8333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Fluxograma: Conector 16"/>
          <p:cNvSpPr/>
          <p:nvPr/>
        </p:nvSpPr>
        <p:spPr>
          <a:xfrm>
            <a:off x="3203848" y="3861048"/>
            <a:ext cx="72008" cy="1440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luxograma: Conector 17"/>
          <p:cNvSpPr/>
          <p:nvPr/>
        </p:nvSpPr>
        <p:spPr>
          <a:xfrm>
            <a:off x="3563888" y="3861048"/>
            <a:ext cx="72008" cy="1440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Arco 18"/>
          <p:cNvSpPr/>
          <p:nvPr/>
        </p:nvSpPr>
        <p:spPr>
          <a:xfrm>
            <a:off x="3203848" y="4221088"/>
            <a:ext cx="360040" cy="72008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527579" y="3469365"/>
            <a:ext cx="1152128" cy="10801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orma livre 20"/>
          <p:cNvSpPr/>
          <p:nvPr/>
        </p:nvSpPr>
        <p:spPr>
          <a:xfrm>
            <a:off x="4824741" y="3356207"/>
            <a:ext cx="640509" cy="318769"/>
          </a:xfrm>
          <a:custGeom>
            <a:avLst/>
            <a:gdLst>
              <a:gd name="connsiteX0" fmla="*/ 37658 w 640509"/>
              <a:gd name="connsiteY0" fmla="*/ 93483 h 318769"/>
              <a:gd name="connsiteX1" fmla="*/ 37658 w 640509"/>
              <a:gd name="connsiteY1" fmla="*/ 172996 h 318769"/>
              <a:gd name="connsiteX2" fmla="*/ 103919 w 640509"/>
              <a:gd name="connsiteY2" fmla="*/ 159743 h 318769"/>
              <a:gd name="connsiteX3" fmla="*/ 196684 w 640509"/>
              <a:gd name="connsiteY3" fmla="*/ 226004 h 318769"/>
              <a:gd name="connsiteX4" fmla="*/ 209936 w 640509"/>
              <a:gd name="connsiteY4" fmla="*/ 186248 h 318769"/>
              <a:gd name="connsiteX5" fmla="*/ 249693 w 640509"/>
              <a:gd name="connsiteY5" fmla="*/ 252509 h 318769"/>
              <a:gd name="connsiteX6" fmla="*/ 289449 w 640509"/>
              <a:gd name="connsiteY6" fmla="*/ 265761 h 318769"/>
              <a:gd name="connsiteX7" fmla="*/ 329206 w 640509"/>
              <a:gd name="connsiteY7" fmla="*/ 292265 h 318769"/>
              <a:gd name="connsiteX8" fmla="*/ 408719 w 640509"/>
              <a:gd name="connsiteY8" fmla="*/ 318769 h 318769"/>
              <a:gd name="connsiteX9" fmla="*/ 448476 w 640509"/>
              <a:gd name="connsiteY9" fmla="*/ 305517 h 318769"/>
              <a:gd name="connsiteX10" fmla="*/ 435223 w 640509"/>
              <a:gd name="connsiteY10" fmla="*/ 265761 h 318769"/>
              <a:gd name="connsiteX11" fmla="*/ 501484 w 640509"/>
              <a:gd name="connsiteY11" fmla="*/ 279013 h 318769"/>
              <a:gd name="connsiteX12" fmla="*/ 620754 w 640509"/>
              <a:gd name="connsiteY12" fmla="*/ 265761 h 318769"/>
              <a:gd name="connsiteX13" fmla="*/ 594249 w 640509"/>
              <a:gd name="connsiteY13" fmla="*/ 186248 h 318769"/>
              <a:gd name="connsiteX14" fmla="*/ 541241 w 640509"/>
              <a:gd name="connsiteY14" fmla="*/ 119987 h 318769"/>
              <a:gd name="connsiteX15" fmla="*/ 488232 w 640509"/>
              <a:gd name="connsiteY15" fmla="*/ 66978 h 318769"/>
              <a:gd name="connsiteX16" fmla="*/ 395467 w 640509"/>
              <a:gd name="connsiteY16" fmla="*/ 119987 h 318769"/>
              <a:gd name="connsiteX17" fmla="*/ 421971 w 640509"/>
              <a:gd name="connsiteY17" fmla="*/ 159743 h 318769"/>
              <a:gd name="connsiteX18" fmla="*/ 461728 w 640509"/>
              <a:gd name="connsiteY18" fmla="*/ 146491 h 318769"/>
              <a:gd name="connsiteX19" fmla="*/ 448476 w 640509"/>
              <a:gd name="connsiteY19" fmla="*/ 66978 h 318769"/>
              <a:gd name="connsiteX20" fmla="*/ 355710 w 640509"/>
              <a:gd name="connsiteY20" fmla="*/ 717 h 318769"/>
              <a:gd name="connsiteX21" fmla="*/ 262945 w 640509"/>
              <a:gd name="connsiteY21" fmla="*/ 13969 h 318769"/>
              <a:gd name="connsiteX22" fmla="*/ 249693 w 640509"/>
              <a:gd name="connsiteY22" fmla="*/ 53726 h 318769"/>
              <a:gd name="connsiteX23" fmla="*/ 289449 w 640509"/>
              <a:gd name="connsiteY23" fmla="*/ 66978 h 318769"/>
              <a:gd name="connsiteX24" fmla="*/ 276197 w 640509"/>
              <a:gd name="connsiteY24" fmla="*/ 27222 h 318769"/>
              <a:gd name="connsiteX25" fmla="*/ 196684 w 640509"/>
              <a:gd name="connsiteY25" fmla="*/ 717 h 318769"/>
              <a:gd name="connsiteX26" fmla="*/ 117171 w 640509"/>
              <a:gd name="connsiteY26" fmla="*/ 13969 h 318769"/>
              <a:gd name="connsiteX27" fmla="*/ 117171 w 640509"/>
              <a:gd name="connsiteY27" fmla="*/ 93483 h 318769"/>
              <a:gd name="connsiteX28" fmla="*/ 156928 w 640509"/>
              <a:gd name="connsiteY28" fmla="*/ 106735 h 318769"/>
              <a:gd name="connsiteX29" fmla="*/ 183432 w 640509"/>
              <a:gd name="connsiteY29" fmla="*/ 80230 h 318769"/>
              <a:gd name="connsiteX30" fmla="*/ 143676 w 640509"/>
              <a:gd name="connsiteY30" fmla="*/ 53726 h 318769"/>
              <a:gd name="connsiteX31" fmla="*/ 64163 w 640509"/>
              <a:gd name="connsiteY31" fmla="*/ 27222 h 318769"/>
              <a:gd name="connsiteX32" fmla="*/ 24406 w 640509"/>
              <a:gd name="connsiteY32" fmla="*/ 40474 h 318769"/>
              <a:gd name="connsiteX33" fmla="*/ 24406 w 640509"/>
              <a:gd name="connsiteY33" fmla="*/ 133239 h 318769"/>
              <a:gd name="connsiteX34" fmla="*/ 37658 w 640509"/>
              <a:gd name="connsiteY34" fmla="*/ 146491 h 3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40509" h="318769">
                <a:moveTo>
                  <a:pt x="37658" y="93483"/>
                </a:moveTo>
                <a:cubicBezTo>
                  <a:pt x="34124" y="104085"/>
                  <a:pt x="5853" y="162394"/>
                  <a:pt x="37658" y="172996"/>
                </a:cubicBezTo>
                <a:cubicBezTo>
                  <a:pt x="59027" y="180119"/>
                  <a:pt x="81832" y="164161"/>
                  <a:pt x="103919" y="159743"/>
                </a:cubicBezTo>
                <a:cubicBezTo>
                  <a:pt x="166805" y="222629"/>
                  <a:pt x="133222" y="204850"/>
                  <a:pt x="196684" y="226004"/>
                </a:cubicBezTo>
                <a:cubicBezTo>
                  <a:pt x="201101" y="212752"/>
                  <a:pt x="196684" y="190665"/>
                  <a:pt x="209936" y="186248"/>
                </a:cubicBezTo>
                <a:cubicBezTo>
                  <a:pt x="233018" y="178554"/>
                  <a:pt x="247361" y="250177"/>
                  <a:pt x="249693" y="252509"/>
                </a:cubicBezTo>
                <a:cubicBezTo>
                  <a:pt x="259570" y="262387"/>
                  <a:pt x="276955" y="259514"/>
                  <a:pt x="289449" y="265761"/>
                </a:cubicBezTo>
                <a:cubicBezTo>
                  <a:pt x="303695" y="272884"/>
                  <a:pt x="314652" y="285796"/>
                  <a:pt x="329206" y="292265"/>
                </a:cubicBezTo>
                <a:cubicBezTo>
                  <a:pt x="354736" y="303612"/>
                  <a:pt x="408719" y="318769"/>
                  <a:pt x="408719" y="318769"/>
                </a:cubicBezTo>
                <a:cubicBezTo>
                  <a:pt x="421971" y="314352"/>
                  <a:pt x="442229" y="318011"/>
                  <a:pt x="448476" y="305517"/>
                </a:cubicBezTo>
                <a:cubicBezTo>
                  <a:pt x="454723" y="293023"/>
                  <a:pt x="422729" y="272008"/>
                  <a:pt x="435223" y="265761"/>
                </a:cubicBezTo>
                <a:cubicBezTo>
                  <a:pt x="455369" y="255688"/>
                  <a:pt x="479397" y="274596"/>
                  <a:pt x="501484" y="279013"/>
                </a:cubicBezTo>
                <a:cubicBezTo>
                  <a:pt x="541241" y="274596"/>
                  <a:pt x="592469" y="294046"/>
                  <a:pt x="620754" y="265761"/>
                </a:cubicBezTo>
                <a:cubicBezTo>
                  <a:pt x="640509" y="246006"/>
                  <a:pt x="603084" y="212752"/>
                  <a:pt x="594249" y="186248"/>
                </a:cubicBezTo>
                <a:cubicBezTo>
                  <a:pt x="571954" y="119364"/>
                  <a:pt x="597188" y="167942"/>
                  <a:pt x="541241" y="119987"/>
                </a:cubicBezTo>
                <a:cubicBezTo>
                  <a:pt x="522268" y="103725"/>
                  <a:pt x="488232" y="66978"/>
                  <a:pt x="488232" y="66978"/>
                </a:cubicBezTo>
                <a:cubicBezTo>
                  <a:pt x="455996" y="72351"/>
                  <a:pt x="385474" y="60029"/>
                  <a:pt x="395467" y="119987"/>
                </a:cubicBezTo>
                <a:cubicBezTo>
                  <a:pt x="398085" y="135697"/>
                  <a:pt x="413136" y="146491"/>
                  <a:pt x="421971" y="159743"/>
                </a:cubicBezTo>
                <a:cubicBezTo>
                  <a:pt x="435223" y="155326"/>
                  <a:pt x="451850" y="156369"/>
                  <a:pt x="461728" y="146491"/>
                </a:cubicBezTo>
                <a:cubicBezTo>
                  <a:pt x="492277" y="115943"/>
                  <a:pt x="468750" y="90631"/>
                  <a:pt x="448476" y="66978"/>
                </a:cubicBezTo>
                <a:cubicBezTo>
                  <a:pt x="398167" y="8284"/>
                  <a:pt x="412142" y="19527"/>
                  <a:pt x="355710" y="717"/>
                </a:cubicBezTo>
                <a:cubicBezTo>
                  <a:pt x="324788" y="5134"/>
                  <a:pt x="290883" y="0"/>
                  <a:pt x="262945" y="13969"/>
                </a:cubicBezTo>
                <a:cubicBezTo>
                  <a:pt x="250451" y="20216"/>
                  <a:pt x="243446" y="41232"/>
                  <a:pt x="249693" y="53726"/>
                </a:cubicBezTo>
                <a:cubicBezTo>
                  <a:pt x="255940" y="66220"/>
                  <a:pt x="276197" y="62561"/>
                  <a:pt x="289449" y="66978"/>
                </a:cubicBezTo>
                <a:cubicBezTo>
                  <a:pt x="285032" y="53726"/>
                  <a:pt x="287564" y="35341"/>
                  <a:pt x="276197" y="27222"/>
                </a:cubicBezTo>
                <a:cubicBezTo>
                  <a:pt x="253463" y="10983"/>
                  <a:pt x="196684" y="717"/>
                  <a:pt x="196684" y="717"/>
                </a:cubicBezTo>
                <a:cubicBezTo>
                  <a:pt x="170180" y="5134"/>
                  <a:pt x="140501" y="638"/>
                  <a:pt x="117171" y="13969"/>
                </a:cubicBezTo>
                <a:cubicBezTo>
                  <a:pt x="94683" y="26819"/>
                  <a:pt x="104321" y="80633"/>
                  <a:pt x="117171" y="93483"/>
                </a:cubicBezTo>
                <a:cubicBezTo>
                  <a:pt x="127049" y="103361"/>
                  <a:pt x="143676" y="102318"/>
                  <a:pt x="156928" y="106735"/>
                </a:cubicBezTo>
                <a:cubicBezTo>
                  <a:pt x="165763" y="97900"/>
                  <a:pt x="186462" y="92351"/>
                  <a:pt x="183432" y="80230"/>
                </a:cubicBezTo>
                <a:cubicBezTo>
                  <a:pt x="179569" y="64779"/>
                  <a:pt x="158230" y="60194"/>
                  <a:pt x="143676" y="53726"/>
                </a:cubicBezTo>
                <a:cubicBezTo>
                  <a:pt x="118146" y="42379"/>
                  <a:pt x="64163" y="27222"/>
                  <a:pt x="64163" y="27222"/>
                </a:cubicBezTo>
                <a:cubicBezTo>
                  <a:pt x="50911" y="31639"/>
                  <a:pt x="34284" y="30596"/>
                  <a:pt x="24406" y="40474"/>
                </a:cubicBezTo>
                <a:cubicBezTo>
                  <a:pt x="0" y="64879"/>
                  <a:pt x="14800" y="109222"/>
                  <a:pt x="24406" y="133239"/>
                </a:cubicBezTo>
                <a:cubicBezTo>
                  <a:pt x="26726" y="139039"/>
                  <a:pt x="33241" y="142074"/>
                  <a:pt x="37658" y="146491"/>
                </a:cubicBezTo>
              </a:path>
            </a:pathLst>
          </a:cu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orma livre 21"/>
          <p:cNvSpPr/>
          <p:nvPr/>
        </p:nvSpPr>
        <p:spPr>
          <a:xfrm>
            <a:off x="4916539" y="3374898"/>
            <a:ext cx="383899" cy="146240"/>
          </a:xfrm>
          <a:custGeom>
            <a:avLst/>
            <a:gdLst>
              <a:gd name="connsiteX0" fmla="*/ 343425 w 383899"/>
              <a:gd name="connsiteY0" fmla="*/ 101296 h 146240"/>
              <a:gd name="connsiteX1" fmla="*/ 316921 w 383899"/>
              <a:gd name="connsiteY1" fmla="*/ 141052 h 146240"/>
              <a:gd name="connsiteX2" fmla="*/ 330173 w 383899"/>
              <a:gd name="connsiteY2" fmla="*/ 101296 h 146240"/>
              <a:gd name="connsiteX3" fmla="*/ 356678 w 383899"/>
              <a:gd name="connsiteY3" fmla="*/ 127800 h 146240"/>
              <a:gd name="connsiteX4" fmla="*/ 316921 w 383899"/>
              <a:gd name="connsiteY4" fmla="*/ 141052 h 146240"/>
              <a:gd name="connsiteX5" fmla="*/ 330173 w 383899"/>
              <a:gd name="connsiteY5" fmla="*/ 88044 h 146240"/>
              <a:gd name="connsiteX6" fmla="*/ 369930 w 383899"/>
              <a:gd name="connsiteY6" fmla="*/ 101296 h 146240"/>
              <a:gd name="connsiteX7" fmla="*/ 184399 w 383899"/>
              <a:gd name="connsiteY7" fmla="*/ 61539 h 146240"/>
              <a:gd name="connsiteX8" fmla="*/ 144643 w 383899"/>
              <a:gd name="connsiteY8" fmla="*/ 48287 h 146240"/>
              <a:gd name="connsiteX9" fmla="*/ 157895 w 383899"/>
              <a:gd name="connsiteY9" fmla="*/ 8531 h 146240"/>
              <a:gd name="connsiteX10" fmla="*/ 277165 w 383899"/>
              <a:gd name="connsiteY10" fmla="*/ 61539 h 146240"/>
              <a:gd name="connsiteX11" fmla="*/ 356678 w 383899"/>
              <a:gd name="connsiteY11" fmla="*/ 88044 h 146240"/>
              <a:gd name="connsiteX12" fmla="*/ 12121 w 383899"/>
              <a:gd name="connsiteY12" fmla="*/ 88044 h 146240"/>
              <a:gd name="connsiteX13" fmla="*/ 38625 w 383899"/>
              <a:gd name="connsiteY13" fmla="*/ 61539 h 146240"/>
              <a:gd name="connsiteX14" fmla="*/ 131391 w 383899"/>
              <a:gd name="connsiteY14" fmla="*/ 35035 h 14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3899" h="146240">
                <a:moveTo>
                  <a:pt x="343425" y="101296"/>
                </a:moveTo>
                <a:cubicBezTo>
                  <a:pt x="334590" y="114548"/>
                  <a:pt x="332848" y="141052"/>
                  <a:pt x="316921" y="141052"/>
                </a:cubicBezTo>
                <a:cubicBezTo>
                  <a:pt x="302952" y="141052"/>
                  <a:pt x="316921" y="105713"/>
                  <a:pt x="330173" y="101296"/>
                </a:cubicBezTo>
                <a:cubicBezTo>
                  <a:pt x="342026" y="97345"/>
                  <a:pt x="347843" y="118965"/>
                  <a:pt x="356678" y="127800"/>
                </a:cubicBezTo>
                <a:cubicBezTo>
                  <a:pt x="343426" y="132217"/>
                  <a:pt x="329891" y="146240"/>
                  <a:pt x="316921" y="141052"/>
                </a:cubicBezTo>
                <a:cubicBezTo>
                  <a:pt x="231289" y="106800"/>
                  <a:pt x="320370" y="91312"/>
                  <a:pt x="330173" y="88044"/>
                </a:cubicBezTo>
                <a:cubicBezTo>
                  <a:pt x="343425" y="92461"/>
                  <a:pt x="383899" y="101296"/>
                  <a:pt x="369930" y="101296"/>
                </a:cubicBezTo>
                <a:cubicBezTo>
                  <a:pt x="286339" y="101296"/>
                  <a:pt x="258358" y="86192"/>
                  <a:pt x="184399" y="61539"/>
                </a:cubicBezTo>
                <a:lnTo>
                  <a:pt x="144643" y="48287"/>
                </a:lnTo>
                <a:cubicBezTo>
                  <a:pt x="149060" y="35035"/>
                  <a:pt x="144067" y="10506"/>
                  <a:pt x="157895" y="8531"/>
                </a:cubicBezTo>
                <a:cubicBezTo>
                  <a:pt x="217610" y="0"/>
                  <a:pt x="234063" y="42382"/>
                  <a:pt x="277165" y="61539"/>
                </a:cubicBezTo>
                <a:cubicBezTo>
                  <a:pt x="302695" y="72886"/>
                  <a:pt x="356678" y="88044"/>
                  <a:pt x="356678" y="88044"/>
                </a:cubicBezTo>
                <a:cubicBezTo>
                  <a:pt x="245523" y="97307"/>
                  <a:pt x="122892" y="115737"/>
                  <a:pt x="12121" y="88044"/>
                </a:cubicBezTo>
                <a:cubicBezTo>
                  <a:pt x="0" y="85014"/>
                  <a:pt x="27450" y="67127"/>
                  <a:pt x="38625" y="61539"/>
                </a:cubicBezTo>
                <a:cubicBezTo>
                  <a:pt x="94426" y="33638"/>
                  <a:pt x="94612" y="35035"/>
                  <a:pt x="131391" y="35035"/>
                </a:cubicBezTo>
              </a:path>
            </a:pathLst>
          </a:cu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luxograma: Conector 22"/>
          <p:cNvSpPr/>
          <p:nvPr/>
        </p:nvSpPr>
        <p:spPr>
          <a:xfrm>
            <a:off x="4887619" y="3901413"/>
            <a:ext cx="72008" cy="1440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luxograma: Conector 23"/>
          <p:cNvSpPr/>
          <p:nvPr/>
        </p:nvSpPr>
        <p:spPr>
          <a:xfrm>
            <a:off x="5103643" y="3901413"/>
            <a:ext cx="72008" cy="1440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Arco 24"/>
          <p:cNvSpPr/>
          <p:nvPr/>
        </p:nvSpPr>
        <p:spPr>
          <a:xfrm>
            <a:off x="4743603" y="4261453"/>
            <a:ext cx="360040" cy="72008"/>
          </a:xfrm>
          <a:prstGeom prst="arc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orma livre 25"/>
          <p:cNvSpPr/>
          <p:nvPr/>
        </p:nvSpPr>
        <p:spPr>
          <a:xfrm flipH="1">
            <a:off x="3373002" y="4045429"/>
            <a:ext cx="45719" cy="72008"/>
          </a:xfrm>
          <a:custGeom>
            <a:avLst/>
            <a:gdLst>
              <a:gd name="connsiteX0" fmla="*/ 0 w 0"/>
              <a:gd name="connsiteY0" fmla="*/ 0 h 66261"/>
              <a:gd name="connsiteX1" fmla="*/ 0 w 0"/>
              <a:gd name="connsiteY1" fmla="*/ 66261 h 6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6261">
                <a:moveTo>
                  <a:pt x="0" y="0"/>
                </a:moveTo>
                <a:lnTo>
                  <a:pt x="0" y="66261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orma livre 26"/>
          <p:cNvSpPr/>
          <p:nvPr/>
        </p:nvSpPr>
        <p:spPr>
          <a:xfrm>
            <a:off x="5022236" y="4026227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>
            <a:off x="4995732" y="4052731"/>
            <a:ext cx="26504" cy="66261"/>
          </a:xfrm>
          <a:custGeom>
            <a:avLst/>
            <a:gdLst>
              <a:gd name="connsiteX0" fmla="*/ 26504 w 26504"/>
              <a:gd name="connsiteY0" fmla="*/ 0 h 66261"/>
              <a:gd name="connsiteX1" fmla="*/ 0 w 26504"/>
              <a:gd name="connsiteY1" fmla="*/ 66261 h 6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504" h="66261">
                <a:moveTo>
                  <a:pt x="26504" y="0"/>
                </a:moveTo>
                <a:cubicBezTo>
                  <a:pt x="10129" y="49128"/>
                  <a:pt x="19499" y="27263"/>
                  <a:pt x="0" y="66261"/>
                </a:cubicBezTo>
              </a:path>
            </a:pathLst>
          </a:cu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riângulo retângulo 28"/>
          <p:cNvSpPr/>
          <p:nvPr/>
        </p:nvSpPr>
        <p:spPr>
          <a:xfrm flipV="1">
            <a:off x="4788024" y="4941168"/>
            <a:ext cx="576064" cy="36004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Paralelogramo 29"/>
          <p:cNvSpPr/>
          <p:nvPr/>
        </p:nvSpPr>
        <p:spPr>
          <a:xfrm>
            <a:off x="3419872" y="4581128"/>
            <a:ext cx="1504184" cy="720080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/>
          <p:cNvCxnSpPr/>
          <p:nvPr/>
        </p:nvCxnSpPr>
        <p:spPr>
          <a:xfrm>
            <a:off x="3707904" y="5301208"/>
            <a:ext cx="10801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3419872" y="5229200"/>
            <a:ext cx="13681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endCxn id="29" idx="4"/>
          </p:cNvCxnSpPr>
          <p:nvPr/>
        </p:nvCxnSpPr>
        <p:spPr>
          <a:xfrm flipV="1">
            <a:off x="4788024" y="4941168"/>
            <a:ext cx="576064" cy="288032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Fluxograma: Conector 33"/>
          <p:cNvSpPr/>
          <p:nvPr/>
        </p:nvSpPr>
        <p:spPr>
          <a:xfrm flipH="1">
            <a:off x="4139952" y="4797152"/>
            <a:ext cx="144016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Conector reto 34"/>
          <p:cNvCxnSpPr/>
          <p:nvPr/>
        </p:nvCxnSpPr>
        <p:spPr>
          <a:xfrm>
            <a:off x="3419872" y="5301208"/>
            <a:ext cx="122413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o explicativo em elipse 36"/>
          <p:cNvSpPr/>
          <p:nvPr/>
        </p:nvSpPr>
        <p:spPr>
          <a:xfrm>
            <a:off x="5148064" y="1844824"/>
            <a:ext cx="3816424" cy="1368152"/>
          </a:xfrm>
          <a:prstGeom prst="wedgeEllipseCallout">
            <a:avLst>
              <a:gd name="adj1" fmla="val -41813"/>
              <a:gd name="adj2" fmla="val 52814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5292080" y="2204864"/>
            <a:ext cx="3467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- </a:t>
            </a:r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Viu Lili como é fácil construir</a:t>
            </a:r>
          </a:p>
          <a:p>
            <a:pPr algn="ctr"/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 um gráfico no computador?</a:t>
            </a:r>
            <a:endParaRPr lang="pt-BR" sz="20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9" name="Texto explicativo em elipse 38"/>
          <p:cNvSpPr/>
          <p:nvPr/>
        </p:nvSpPr>
        <p:spPr>
          <a:xfrm>
            <a:off x="323528" y="1052736"/>
            <a:ext cx="4752528" cy="2016224"/>
          </a:xfrm>
          <a:prstGeom prst="wedgeEllipseCallout">
            <a:avLst>
              <a:gd name="adj1" fmla="val -3545"/>
              <a:gd name="adj2" fmla="val 5658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1041012" y="1556792"/>
            <a:ext cx="34715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FontTx/>
              <a:buChar char="-"/>
            </a:pPr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Vi sim, e agora que já aprendi</a:t>
            </a:r>
          </a:p>
          <a:p>
            <a:pPr algn="ctr"/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vou resolver outros problemas</a:t>
            </a:r>
          </a:p>
          <a:p>
            <a:pPr algn="ctr"/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com gráficos de setores para </a:t>
            </a:r>
          </a:p>
          <a:p>
            <a:pPr algn="ctr"/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não esquecer.</a:t>
            </a:r>
            <a:endParaRPr lang="pt-BR" sz="20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323528" y="1886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6ª Série</a:t>
            </a:r>
            <a:endParaRPr lang="pt-BR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Gráficos de Setores- Leitura e Construção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6" grpId="0"/>
      <p:bldP spid="39" grpId="0" animBg="1"/>
      <p:bldP spid="3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971600" y="3212976"/>
            <a:ext cx="1152128" cy="10801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Forma 2"/>
          <p:cNvCxnSpPr>
            <a:stCxn id="2" idx="0"/>
          </p:cNvCxnSpPr>
          <p:nvPr/>
        </p:nvCxnSpPr>
        <p:spPr>
          <a:xfrm rot="16200000" flipH="1">
            <a:off x="1619672" y="3140968"/>
            <a:ext cx="864096" cy="1008112"/>
          </a:xfrm>
          <a:prstGeom prst="curvedConnector4">
            <a:avLst>
              <a:gd name="adj1" fmla="val -26455"/>
              <a:gd name="adj2" fmla="val 7857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Forma 3"/>
          <p:cNvCxnSpPr>
            <a:stCxn id="2" idx="0"/>
          </p:cNvCxnSpPr>
          <p:nvPr/>
        </p:nvCxnSpPr>
        <p:spPr>
          <a:xfrm rot="16200000" flipH="1" flipV="1">
            <a:off x="791580" y="3104964"/>
            <a:ext cx="648072" cy="864096"/>
          </a:xfrm>
          <a:prstGeom prst="curvedConnector4">
            <a:avLst>
              <a:gd name="adj1" fmla="val -35274"/>
              <a:gd name="adj2" fmla="val 8333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Fluxograma: Conector 4"/>
          <p:cNvSpPr/>
          <p:nvPr/>
        </p:nvSpPr>
        <p:spPr>
          <a:xfrm>
            <a:off x="1331640" y="3645024"/>
            <a:ext cx="72008" cy="1440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Conector 5"/>
          <p:cNvSpPr/>
          <p:nvPr/>
        </p:nvSpPr>
        <p:spPr>
          <a:xfrm>
            <a:off x="1691680" y="3645024"/>
            <a:ext cx="72008" cy="1440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co 6"/>
          <p:cNvSpPr/>
          <p:nvPr/>
        </p:nvSpPr>
        <p:spPr>
          <a:xfrm>
            <a:off x="1331640" y="4005064"/>
            <a:ext cx="360040" cy="72008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/>
          <p:cNvSpPr/>
          <p:nvPr/>
        </p:nvSpPr>
        <p:spPr>
          <a:xfrm>
            <a:off x="971600" y="4293096"/>
            <a:ext cx="1152128" cy="11521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1331640" y="5445224"/>
            <a:ext cx="0" cy="36004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1763688" y="5445224"/>
            <a:ext cx="0" cy="36004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Conector em curva 10"/>
          <p:cNvCxnSpPr/>
          <p:nvPr/>
        </p:nvCxnSpPr>
        <p:spPr>
          <a:xfrm>
            <a:off x="1691680" y="4509120"/>
            <a:ext cx="504056" cy="144016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Forma livre 11"/>
          <p:cNvSpPr/>
          <p:nvPr/>
        </p:nvSpPr>
        <p:spPr>
          <a:xfrm>
            <a:off x="1143203" y="4477477"/>
            <a:ext cx="344556" cy="344556"/>
          </a:xfrm>
          <a:custGeom>
            <a:avLst/>
            <a:gdLst>
              <a:gd name="connsiteX0" fmla="*/ 265043 w 344556"/>
              <a:gd name="connsiteY0" fmla="*/ 0 h 344556"/>
              <a:gd name="connsiteX1" fmla="*/ 13252 w 344556"/>
              <a:gd name="connsiteY1" fmla="*/ 265043 h 344556"/>
              <a:gd name="connsiteX2" fmla="*/ 344556 w 344556"/>
              <a:gd name="connsiteY2" fmla="*/ 344556 h 344556"/>
              <a:gd name="connsiteX3" fmla="*/ 344556 w 344556"/>
              <a:gd name="connsiteY3" fmla="*/ 344556 h 34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556" h="344556">
                <a:moveTo>
                  <a:pt x="265043" y="0"/>
                </a:moveTo>
                <a:cubicBezTo>
                  <a:pt x="132521" y="103808"/>
                  <a:pt x="0" y="207617"/>
                  <a:pt x="13252" y="265043"/>
                </a:cubicBezTo>
                <a:cubicBezTo>
                  <a:pt x="26504" y="322469"/>
                  <a:pt x="344556" y="344556"/>
                  <a:pt x="344556" y="344556"/>
                </a:cubicBezTo>
                <a:lnTo>
                  <a:pt x="344556" y="344556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o explicativo em elipse 13"/>
          <p:cNvSpPr/>
          <p:nvPr/>
        </p:nvSpPr>
        <p:spPr>
          <a:xfrm>
            <a:off x="1979712" y="1484784"/>
            <a:ext cx="6768752" cy="2304256"/>
          </a:xfrm>
          <a:prstGeom prst="wedgeEllipseCallout">
            <a:avLst>
              <a:gd name="adj1" fmla="val -37971"/>
              <a:gd name="adj2" fmla="val 46508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99415" y="1916832"/>
            <a:ext cx="580184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“Gráfico de setores, gráfico circular, ou</a:t>
            </a:r>
          </a:p>
          <a:p>
            <a:pPr algn="ctr"/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como é tradicionalmente chamado gráfico de pizza</a:t>
            </a:r>
          </a:p>
          <a:p>
            <a:pPr algn="ctr"/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é um diagrama circular onde os valores de cada</a:t>
            </a:r>
          </a:p>
          <a:p>
            <a:pPr algn="ctr"/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categoria estatística representada são proporcionais</a:t>
            </a:r>
          </a:p>
          <a:p>
            <a:pPr algn="ctr"/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às respectivas medidas dos ângulos”.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427984" y="1556792"/>
            <a:ext cx="14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Cambria Math" pitchFamily="18" charset="0"/>
                <a:ea typeface="Cambria Math" pitchFamily="18" charset="0"/>
              </a:rPr>
              <a:t>- Resumindo:</a:t>
            </a:r>
            <a:endParaRPr lang="pt-BR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" name="Texto explicativo em elipse 16"/>
          <p:cNvSpPr/>
          <p:nvPr/>
        </p:nvSpPr>
        <p:spPr>
          <a:xfrm>
            <a:off x="3059832" y="3933056"/>
            <a:ext cx="5616624" cy="1656184"/>
          </a:xfrm>
          <a:prstGeom prst="wedgeEllipseCallout">
            <a:avLst>
              <a:gd name="adj1" fmla="val -56553"/>
              <a:gd name="adj2" fmla="val -3061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938068" y="4149080"/>
            <a:ext cx="38398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- Ainda bem que Beto me ajudou</a:t>
            </a:r>
          </a:p>
          <a:p>
            <a:pPr algn="ctr"/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nesse assunto! Amanhã já poderei</a:t>
            </a:r>
          </a:p>
          <a:p>
            <a:pPr algn="ctr"/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estudar outro.</a:t>
            </a:r>
          </a:p>
          <a:p>
            <a:pPr algn="ctr"/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Até amanhã pessoal!</a:t>
            </a:r>
            <a:endParaRPr lang="pt-BR" sz="20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23528" y="1886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6ª Série</a:t>
            </a:r>
            <a:endParaRPr lang="pt-BR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Gráficos de Setores- Leitura e Construção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0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1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7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8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9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9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0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1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1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26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3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26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5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26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6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26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8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26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0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26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2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26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4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26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5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26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7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26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9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2" grpId="0" animBg="1"/>
      <p:bldP spid="12" grpId="1" animBg="1"/>
      <p:bldP spid="14" grpId="0" animBg="1"/>
      <p:bldP spid="13" grpId="0"/>
      <p:bldP spid="15" grpId="0"/>
      <p:bldP spid="17" grpId="0" animBg="1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827584" y="1988841"/>
          <a:ext cx="7560841" cy="163458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00078"/>
                <a:gridCol w="5420602"/>
                <a:gridCol w="1440161"/>
              </a:tblGrid>
              <a:tr h="51485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565264">
                <a:tc>
                  <a:txBody>
                    <a:bodyPr/>
                    <a:lstStyle/>
                    <a:p>
                      <a:r>
                        <a:rPr lang="pt-BR" dirty="0" smtClean="0"/>
                        <a:t> 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Prova  do  METROREC 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2005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554464">
                <a:tc>
                  <a:txBody>
                    <a:bodyPr/>
                    <a:lstStyle/>
                    <a:p>
                      <a:r>
                        <a:rPr lang="pt-BR" dirty="0" smtClean="0"/>
                        <a:t> 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http://pt.wikipedia.org/wiki/Gr%C3%A1fico_</a:t>
                      </a:r>
                      <a:r>
                        <a:rPr lang="pt-BR" dirty="0" err="1" smtClean="0"/>
                        <a:t>de_setores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13/07/2012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827584" y="1556792"/>
            <a:ext cx="7704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                                </a:t>
            </a:r>
            <a:r>
              <a:rPr lang="pt-BR" b="1" dirty="0" smtClean="0"/>
              <a:t> Referências Bibliográficas</a:t>
            </a:r>
          </a:p>
          <a:p>
            <a:endParaRPr lang="pt-BR" dirty="0" smtClean="0"/>
          </a:p>
          <a:p>
            <a:r>
              <a:rPr lang="pt-BR" b="1" dirty="0" smtClean="0"/>
              <a:t>Slide                                       fonte                                        Data/acesso</a:t>
            </a:r>
          </a:p>
          <a:p>
            <a:r>
              <a:rPr lang="pt-BR" dirty="0" smtClean="0"/>
              <a:t>   </a:t>
            </a:r>
          </a:p>
          <a:p>
            <a:pPr marL="342900" indent="-342900"/>
            <a:endParaRPr lang="pt-BR" dirty="0" smtClean="0"/>
          </a:p>
        </p:txBody>
      </p:sp>
      <p:sp>
        <p:nvSpPr>
          <p:cNvPr id="6" name="Retângulo 5"/>
          <p:cNvSpPr/>
          <p:nvPr/>
        </p:nvSpPr>
        <p:spPr>
          <a:xfrm>
            <a:off x="395536" y="1886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6ª Série</a:t>
            </a:r>
            <a:endParaRPr lang="pt-BR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Gráficos de Setores- Leitura e Construção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85763" y="130175"/>
            <a:ext cx="5481637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pt-BR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Tabela de Imagens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194502" y="1300532"/>
          <a:ext cx="8712968" cy="4108990"/>
        </p:xfrm>
        <a:graphic>
          <a:graphicData uri="http://schemas.openxmlformats.org/drawingml/2006/table">
            <a:tbl>
              <a:tblPr/>
              <a:tblGrid>
                <a:gridCol w="567552"/>
                <a:gridCol w="3289697"/>
                <a:gridCol w="3775600"/>
                <a:gridCol w="1080119"/>
              </a:tblGrid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n° do slide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direito da imagem como está ao lado da foto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do site onde se consegiu a informação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do Acesso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13-A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Evan-Amos / Domínio público.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http://commons.wikimedia.org/wiki/File:Colored-Pencils.jpg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13-B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Tango / Creative Commons Attribution-Share Alike 2.5 Genérica.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http://commons.wikimedia.org/w/index.php?title=File:Measure.svg&amp;page=1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13-C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Mijnnaam / Domínio público.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http://commons.wikimedia.org/wiki/File:Conte_pencil.jpg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13-D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Afren  / GNU Free Documentation License.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http://commons.wikimedia.org/wiki/File:Transferidor.PNG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13-E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Luigi Chiesa / GNU Free Documentation License.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http://commons.wikimedia.org/wiki/File:Righello.jpg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Escolas correspondência internacional, Scranton, PA, EUA. / Domínio público.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http://es.wikipedia.org/wiki/Archivo:Drawing-a-circle-with-the-compasses.svg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WikipediaMaster / GNU Free Documentation License.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http://commons.wikimedia.org/wiki/File:Protractor.jpg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WikipediaMaster / GNU Free Documentation License.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http://commons.wikimedia.org/wiki/File:Protractor.jpg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979712" y="1988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51520" y="1052736"/>
            <a:ext cx="8714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Em suas últimas contas, a CELPE tem apresentado o informe  abaixo:</a:t>
            </a:r>
            <a:endParaRPr lang="pt-BR" sz="20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1628800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Informe publicitário</a:t>
            </a:r>
            <a:endParaRPr lang="pt-BR" sz="1400" dirty="0"/>
          </a:p>
        </p:txBody>
      </p:sp>
      <p:graphicFrame>
        <p:nvGraphicFramePr>
          <p:cNvPr id="7" name="Gráfico 6"/>
          <p:cNvGraphicFramePr/>
          <p:nvPr/>
        </p:nvGraphicFramePr>
        <p:xfrm>
          <a:off x="0" y="1844824"/>
          <a:ext cx="5436096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3275856" y="2276872"/>
            <a:ext cx="560037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          Exemplo</a:t>
            </a:r>
          </a:p>
          <a:p>
            <a:endParaRPr lang="pt-BR" dirty="0" smtClean="0"/>
          </a:p>
          <a:p>
            <a:r>
              <a:rPr lang="pt-BR" sz="1600" dirty="0" smtClean="0"/>
              <a:t> Em uma conta de energia de R$ 40,00,em média R$ 11,00</a:t>
            </a:r>
          </a:p>
          <a:p>
            <a:r>
              <a:rPr lang="pt-BR" sz="1600" dirty="0" smtClean="0"/>
              <a:t> são para a Celpe prestar o serviço de distribuição.</a:t>
            </a:r>
            <a:endParaRPr lang="pt-BR" sz="1600" dirty="0"/>
          </a:p>
        </p:txBody>
      </p:sp>
      <p:cxnSp>
        <p:nvCxnSpPr>
          <p:cNvPr id="28" name="Conector reto 27"/>
          <p:cNvCxnSpPr/>
          <p:nvPr/>
        </p:nvCxnSpPr>
        <p:spPr>
          <a:xfrm>
            <a:off x="8964488" y="2780928"/>
            <a:ext cx="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9144000" y="350100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3347864" y="3573016"/>
            <a:ext cx="5261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ICMS,PIS,CONFINS,CIP ( Contribuição de Iluminação Pública )</a:t>
            </a:r>
          </a:p>
          <a:p>
            <a:r>
              <a:rPr lang="pt-BR" sz="1400" dirty="0" smtClean="0"/>
              <a:t>e encargos setoriais.</a:t>
            </a:r>
            <a:endParaRPr lang="pt-BR" sz="1400" dirty="0"/>
          </a:p>
        </p:txBody>
      </p:sp>
      <p:cxnSp>
        <p:nvCxnSpPr>
          <p:cNvPr id="42" name="Conector reto 41"/>
          <p:cNvCxnSpPr/>
          <p:nvPr/>
        </p:nvCxnSpPr>
        <p:spPr>
          <a:xfrm>
            <a:off x="251520" y="1988840"/>
            <a:ext cx="0" cy="230425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251520" y="1988840"/>
            <a:ext cx="871296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V="1">
            <a:off x="251520" y="4221088"/>
            <a:ext cx="8712968" cy="7200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8964488" y="1988840"/>
            <a:ext cx="0" cy="223224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Retângulo 61"/>
          <p:cNvSpPr/>
          <p:nvPr/>
        </p:nvSpPr>
        <p:spPr>
          <a:xfrm>
            <a:off x="179512" y="4365104"/>
            <a:ext cx="91450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De acordo com as informações apresentadas no informe, qual o valor exato que</a:t>
            </a:r>
          </a:p>
          <a:p>
            <a:r>
              <a:rPr lang="pt-BR" b="1" dirty="0" smtClean="0"/>
              <a:t>fica para a CELPE prestar o serviço de  distribuição  em  uma  conta  de  energia  de R$ 200,00?</a:t>
            </a:r>
          </a:p>
          <a:p>
            <a:pPr marL="342900" indent="-342900">
              <a:buAutoNum type="alphaLcParenR"/>
            </a:pPr>
            <a:r>
              <a:rPr lang="pt-BR" dirty="0" smtClean="0"/>
              <a:t>R$ 44,00</a:t>
            </a:r>
          </a:p>
          <a:p>
            <a:pPr marL="342900" indent="-342900">
              <a:buAutoNum type="alphaLcParenR"/>
            </a:pPr>
            <a:r>
              <a:rPr lang="pt-BR" dirty="0" smtClean="0"/>
              <a:t>R$ 56,00</a:t>
            </a:r>
          </a:p>
          <a:p>
            <a:pPr marL="342900" indent="-342900">
              <a:buAutoNum type="alphaLcParenR"/>
            </a:pPr>
            <a:r>
              <a:rPr lang="pt-BR" dirty="0" smtClean="0"/>
              <a:t>R$ 55,00</a:t>
            </a:r>
          </a:p>
          <a:p>
            <a:pPr marL="342900" indent="-342900">
              <a:buAutoNum type="alphaLcParenR"/>
            </a:pPr>
            <a:r>
              <a:rPr lang="pt-BR" dirty="0" smtClean="0"/>
              <a:t>R$ 66,00</a:t>
            </a:r>
          </a:p>
          <a:p>
            <a:pPr marL="342900" indent="-342900">
              <a:buAutoNum type="alphaLcParenR"/>
            </a:pPr>
            <a:r>
              <a:rPr lang="pt-BR" dirty="0" smtClean="0"/>
              <a:t>R$ 78,00</a:t>
            </a:r>
            <a:endParaRPr lang="pt-BR" dirty="0"/>
          </a:p>
        </p:txBody>
      </p:sp>
      <p:cxnSp>
        <p:nvCxnSpPr>
          <p:cNvPr id="66" name="Conector reto 65"/>
          <p:cNvCxnSpPr/>
          <p:nvPr/>
        </p:nvCxnSpPr>
        <p:spPr>
          <a:xfrm>
            <a:off x="3923928" y="227687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3923928" y="2564904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>
            <a:off x="3923928" y="2276872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/>
          <p:nvPr/>
        </p:nvCxnSpPr>
        <p:spPr>
          <a:xfrm>
            <a:off x="5076056" y="227687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 flipH="1">
            <a:off x="3275856" y="2492896"/>
            <a:ext cx="648072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>
            <a:off x="3275856" y="3429000"/>
            <a:ext cx="5544616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8" name="Conector reto 77"/>
          <p:cNvCxnSpPr/>
          <p:nvPr/>
        </p:nvCxnSpPr>
        <p:spPr>
          <a:xfrm>
            <a:off x="5076056" y="2492896"/>
            <a:ext cx="3744416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8820472" y="2492896"/>
            <a:ext cx="0" cy="93610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179512" y="1886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6ª Série</a:t>
            </a:r>
            <a:endParaRPr lang="pt-BR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Gráficos de Setores- Leitura e Construção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971600" y="3212976"/>
            <a:ext cx="1152128" cy="10801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Forma 2"/>
          <p:cNvCxnSpPr>
            <a:stCxn id="2" idx="0"/>
          </p:cNvCxnSpPr>
          <p:nvPr/>
        </p:nvCxnSpPr>
        <p:spPr>
          <a:xfrm rot="16200000" flipH="1">
            <a:off x="1619672" y="3140968"/>
            <a:ext cx="864096" cy="1008112"/>
          </a:xfrm>
          <a:prstGeom prst="curvedConnector4">
            <a:avLst>
              <a:gd name="adj1" fmla="val -26455"/>
              <a:gd name="adj2" fmla="val 7857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Forma 3"/>
          <p:cNvCxnSpPr>
            <a:stCxn id="2" idx="0"/>
          </p:cNvCxnSpPr>
          <p:nvPr/>
        </p:nvCxnSpPr>
        <p:spPr>
          <a:xfrm rot="16200000" flipH="1" flipV="1">
            <a:off x="791580" y="3104964"/>
            <a:ext cx="648072" cy="864096"/>
          </a:xfrm>
          <a:prstGeom prst="curvedConnector4">
            <a:avLst>
              <a:gd name="adj1" fmla="val -35274"/>
              <a:gd name="adj2" fmla="val 8333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Fluxograma: Conector 4"/>
          <p:cNvSpPr/>
          <p:nvPr/>
        </p:nvSpPr>
        <p:spPr>
          <a:xfrm>
            <a:off x="1331640" y="3645024"/>
            <a:ext cx="72008" cy="1440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Conector 5"/>
          <p:cNvSpPr/>
          <p:nvPr/>
        </p:nvSpPr>
        <p:spPr>
          <a:xfrm>
            <a:off x="1691680" y="3645024"/>
            <a:ext cx="72008" cy="1440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co 6"/>
          <p:cNvSpPr/>
          <p:nvPr/>
        </p:nvSpPr>
        <p:spPr>
          <a:xfrm>
            <a:off x="1331640" y="4005064"/>
            <a:ext cx="360040" cy="72008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/>
          <p:cNvSpPr/>
          <p:nvPr/>
        </p:nvSpPr>
        <p:spPr>
          <a:xfrm>
            <a:off x="971600" y="4293096"/>
            <a:ext cx="1152128" cy="11521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1331640" y="5445224"/>
            <a:ext cx="0" cy="36004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1763688" y="5445224"/>
            <a:ext cx="0" cy="36004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Conector em curva 10"/>
          <p:cNvCxnSpPr/>
          <p:nvPr/>
        </p:nvCxnSpPr>
        <p:spPr>
          <a:xfrm>
            <a:off x="1691680" y="4509120"/>
            <a:ext cx="504056" cy="144016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Forma livre 11"/>
          <p:cNvSpPr/>
          <p:nvPr/>
        </p:nvSpPr>
        <p:spPr>
          <a:xfrm>
            <a:off x="1143203" y="4477477"/>
            <a:ext cx="344556" cy="344556"/>
          </a:xfrm>
          <a:custGeom>
            <a:avLst/>
            <a:gdLst>
              <a:gd name="connsiteX0" fmla="*/ 265043 w 344556"/>
              <a:gd name="connsiteY0" fmla="*/ 0 h 344556"/>
              <a:gd name="connsiteX1" fmla="*/ 13252 w 344556"/>
              <a:gd name="connsiteY1" fmla="*/ 265043 h 344556"/>
              <a:gd name="connsiteX2" fmla="*/ 344556 w 344556"/>
              <a:gd name="connsiteY2" fmla="*/ 344556 h 344556"/>
              <a:gd name="connsiteX3" fmla="*/ 344556 w 344556"/>
              <a:gd name="connsiteY3" fmla="*/ 344556 h 34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556" h="344556">
                <a:moveTo>
                  <a:pt x="265043" y="0"/>
                </a:moveTo>
                <a:cubicBezTo>
                  <a:pt x="132521" y="103808"/>
                  <a:pt x="0" y="207617"/>
                  <a:pt x="13252" y="265043"/>
                </a:cubicBezTo>
                <a:cubicBezTo>
                  <a:pt x="26504" y="322469"/>
                  <a:pt x="344556" y="344556"/>
                  <a:pt x="344556" y="344556"/>
                </a:cubicBezTo>
                <a:lnTo>
                  <a:pt x="344556" y="344556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o explicativo em elipse 13"/>
          <p:cNvSpPr/>
          <p:nvPr/>
        </p:nvSpPr>
        <p:spPr>
          <a:xfrm>
            <a:off x="1331640" y="1052736"/>
            <a:ext cx="5400600" cy="2232248"/>
          </a:xfrm>
          <a:prstGeom prst="wedgeEllipse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835696" y="1484784"/>
            <a:ext cx="4418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FontTx/>
              <a:buChar char="-"/>
            </a:pPr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 Beto, eu não entendi nada, nadinha do</a:t>
            </a:r>
          </a:p>
          <a:p>
            <a:pPr algn="ctr"/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problema da prova do </a:t>
            </a:r>
            <a:r>
              <a:rPr lang="pt-BR" sz="2000" b="1" dirty="0" err="1" smtClean="0">
                <a:latin typeface="Cambria Math" pitchFamily="18" charset="0"/>
                <a:ea typeface="Cambria Math" pitchFamily="18" charset="0"/>
              </a:rPr>
              <a:t>Metrorec</a:t>
            </a:r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 !</a:t>
            </a:r>
          </a:p>
          <a:p>
            <a:pPr algn="ctr"/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E agora? </a:t>
            </a:r>
          </a:p>
          <a:p>
            <a:pPr algn="ctr"/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 Como vou resolver esse problema?</a:t>
            </a:r>
          </a:p>
        </p:txBody>
      </p:sp>
      <p:sp>
        <p:nvSpPr>
          <p:cNvPr id="15" name="Elipse 14"/>
          <p:cNvSpPr/>
          <p:nvPr/>
        </p:nvSpPr>
        <p:spPr>
          <a:xfrm>
            <a:off x="3563888" y="3933056"/>
            <a:ext cx="1152128" cy="10801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orma livre 17"/>
          <p:cNvSpPr/>
          <p:nvPr/>
        </p:nvSpPr>
        <p:spPr>
          <a:xfrm>
            <a:off x="3861050" y="3819898"/>
            <a:ext cx="640509" cy="318769"/>
          </a:xfrm>
          <a:custGeom>
            <a:avLst/>
            <a:gdLst>
              <a:gd name="connsiteX0" fmla="*/ 37658 w 640509"/>
              <a:gd name="connsiteY0" fmla="*/ 93483 h 318769"/>
              <a:gd name="connsiteX1" fmla="*/ 37658 w 640509"/>
              <a:gd name="connsiteY1" fmla="*/ 172996 h 318769"/>
              <a:gd name="connsiteX2" fmla="*/ 103919 w 640509"/>
              <a:gd name="connsiteY2" fmla="*/ 159743 h 318769"/>
              <a:gd name="connsiteX3" fmla="*/ 196684 w 640509"/>
              <a:gd name="connsiteY3" fmla="*/ 226004 h 318769"/>
              <a:gd name="connsiteX4" fmla="*/ 209936 w 640509"/>
              <a:gd name="connsiteY4" fmla="*/ 186248 h 318769"/>
              <a:gd name="connsiteX5" fmla="*/ 249693 w 640509"/>
              <a:gd name="connsiteY5" fmla="*/ 252509 h 318769"/>
              <a:gd name="connsiteX6" fmla="*/ 289449 w 640509"/>
              <a:gd name="connsiteY6" fmla="*/ 265761 h 318769"/>
              <a:gd name="connsiteX7" fmla="*/ 329206 w 640509"/>
              <a:gd name="connsiteY7" fmla="*/ 292265 h 318769"/>
              <a:gd name="connsiteX8" fmla="*/ 408719 w 640509"/>
              <a:gd name="connsiteY8" fmla="*/ 318769 h 318769"/>
              <a:gd name="connsiteX9" fmla="*/ 448476 w 640509"/>
              <a:gd name="connsiteY9" fmla="*/ 305517 h 318769"/>
              <a:gd name="connsiteX10" fmla="*/ 435223 w 640509"/>
              <a:gd name="connsiteY10" fmla="*/ 265761 h 318769"/>
              <a:gd name="connsiteX11" fmla="*/ 501484 w 640509"/>
              <a:gd name="connsiteY11" fmla="*/ 279013 h 318769"/>
              <a:gd name="connsiteX12" fmla="*/ 620754 w 640509"/>
              <a:gd name="connsiteY12" fmla="*/ 265761 h 318769"/>
              <a:gd name="connsiteX13" fmla="*/ 594249 w 640509"/>
              <a:gd name="connsiteY13" fmla="*/ 186248 h 318769"/>
              <a:gd name="connsiteX14" fmla="*/ 541241 w 640509"/>
              <a:gd name="connsiteY14" fmla="*/ 119987 h 318769"/>
              <a:gd name="connsiteX15" fmla="*/ 488232 w 640509"/>
              <a:gd name="connsiteY15" fmla="*/ 66978 h 318769"/>
              <a:gd name="connsiteX16" fmla="*/ 395467 w 640509"/>
              <a:gd name="connsiteY16" fmla="*/ 119987 h 318769"/>
              <a:gd name="connsiteX17" fmla="*/ 421971 w 640509"/>
              <a:gd name="connsiteY17" fmla="*/ 159743 h 318769"/>
              <a:gd name="connsiteX18" fmla="*/ 461728 w 640509"/>
              <a:gd name="connsiteY18" fmla="*/ 146491 h 318769"/>
              <a:gd name="connsiteX19" fmla="*/ 448476 w 640509"/>
              <a:gd name="connsiteY19" fmla="*/ 66978 h 318769"/>
              <a:gd name="connsiteX20" fmla="*/ 355710 w 640509"/>
              <a:gd name="connsiteY20" fmla="*/ 717 h 318769"/>
              <a:gd name="connsiteX21" fmla="*/ 262945 w 640509"/>
              <a:gd name="connsiteY21" fmla="*/ 13969 h 318769"/>
              <a:gd name="connsiteX22" fmla="*/ 249693 w 640509"/>
              <a:gd name="connsiteY22" fmla="*/ 53726 h 318769"/>
              <a:gd name="connsiteX23" fmla="*/ 289449 w 640509"/>
              <a:gd name="connsiteY23" fmla="*/ 66978 h 318769"/>
              <a:gd name="connsiteX24" fmla="*/ 276197 w 640509"/>
              <a:gd name="connsiteY24" fmla="*/ 27222 h 318769"/>
              <a:gd name="connsiteX25" fmla="*/ 196684 w 640509"/>
              <a:gd name="connsiteY25" fmla="*/ 717 h 318769"/>
              <a:gd name="connsiteX26" fmla="*/ 117171 w 640509"/>
              <a:gd name="connsiteY26" fmla="*/ 13969 h 318769"/>
              <a:gd name="connsiteX27" fmla="*/ 117171 w 640509"/>
              <a:gd name="connsiteY27" fmla="*/ 93483 h 318769"/>
              <a:gd name="connsiteX28" fmla="*/ 156928 w 640509"/>
              <a:gd name="connsiteY28" fmla="*/ 106735 h 318769"/>
              <a:gd name="connsiteX29" fmla="*/ 183432 w 640509"/>
              <a:gd name="connsiteY29" fmla="*/ 80230 h 318769"/>
              <a:gd name="connsiteX30" fmla="*/ 143676 w 640509"/>
              <a:gd name="connsiteY30" fmla="*/ 53726 h 318769"/>
              <a:gd name="connsiteX31" fmla="*/ 64163 w 640509"/>
              <a:gd name="connsiteY31" fmla="*/ 27222 h 318769"/>
              <a:gd name="connsiteX32" fmla="*/ 24406 w 640509"/>
              <a:gd name="connsiteY32" fmla="*/ 40474 h 318769"/>
              <a:gd name="connsiteX33" fmla="*/ 24406 w 640509"/>
              <a:gd name="connsiteY33" fmla="*/ 133239 h 318769"/>
              <a:gd name="connsiteX34" fmla="*/ 37658 w 640509"/>
              <a:gd name="connsiteY34" fmla="*/ 146491 h 3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40509" h="318769">
                <a:moveTo>
                  <a:pt x="37658" y="93483"/>
                </a:moveTo>
                <a:cubicBezTo>
                  <a:pt x="34124" y="104085"/>
                  <a:pt x="5853" y="162394"/>
                  <a:pt x="37658" y="172996"/>
                </a:cubicBezTo>
                <a:cubicBezTo>
                  <a:pt x="59027" y="180119"/>
                  <a:pt x="81832" y="164161"/>
                  <a:pt x="103919" y="159743"/>
                </a:cubicBezTo>
                <a:cubicBezTo>
                  <a:pt x="166805" y="222629"/>
                  <a:pt x="133222" y="204850"/>
                  <a:pt x="196684" y="226004"/>
                </a:cubicBezTo>
                <a:cubicBezTo>
                  <a:pt x="201101" y="212752"/>
                  <a:pt x="196684" y="190665"/>
                  <a:pt x="209936" y="186248"/>
                </a:cubicBezTo>
                <a:cubicBezTo>
                  <a:pt x="233018" y="178554"/>
                  <a:pt x="247361" y="250177"/>
                  <a:pt x="249693" y="252509"/>
                </a:cubicBezTo>
                <a:cubicBezTo>
                  <a:pt x="259570" y="262387"/>
                  <a:pt x="276955" y="259514"/>
                  <a:pt x="289449" y="265761"/>
                </a:cubicBezTo>
                <a:cubicBezTo>
                  <a:pt x="303695" y="272884"/>
                  <a:pt x="314652" y="285796"/>
                  <a:pt x="329206" y="292265"/>
                </a:cubicBezTo>
                <a:cubicBezTo>
                  <a:pt x="354736" y="303612"/>
                  <a:pt x="408719" y="318769"/>
                  <a:pt x="408719" y="318769"/>
                </a:cubicBezTo>
                <a:cubicBezTo>
                  <a:pt x="421971" y="314352"/>
                  <a:pt x="442229" y="318011"/>
                  <a:pt x="448476" y="305517"/>
                </a:cubicBezTo>
                <a:cubicBezTo>
                  <a:pt x="454723" y="293023"/>
                  <a:pt x="422729" y="272008"/>
                  <a:pt x="435223" y="265761"/>
                </a:cubicBezTo>
                <a:cubicBezTo>
                  <a:pt x="455369" y="255688"/>
                  <a:pt x="479397" y="274596"/>
                  <a:pt x="501484" y="279013"/>
                </a:cubicBezTo>
                <a:cubicBezTo>
                  <a:pt x="541241" y="274596"/>
                  <a:pt x="592469" y="294046"/>
                  <a:pt x="620754" y="265761"/>
                </a:cubicBezTo>
                <a:cubicBezTo>
                  <a:pt x="640509" y="246006"/>
                  <a:pt x="603084" y="212752"/>
                  <a:pt x="594249" y="186248"/>
                </a:cubicBezTo>
                <a:cubicBezTo>
                  <a:pt x="571954" y="119364"/>
                  <a:pt x="597188" y="167942"/>
                  <a:pt x="541241" y="119987"/>
                </a:cubicBezTo>
                <a:cubicBezTo>
                  <a:pt x="522268" y="103725"/>
                  <a:pt x="488232" y="66978"/>
                  <a:pt x="488232" y="66978"/>
                </a:cubicBezTo>
                <a:cubicBezTo>
                  <a:pt x="455996" y="72351"/>
                  <a:pt x="385474" y="60029"/>
                  <a:pt x="395467" y="119987"/>
                </a:cubicBezTo>
                <a:cubicBezTo>
                  <a:pt x="398085" y="135697"/>
                  <a:pt x="413136" y="146491"/>
                  <a:pt x="421971" y="159743"/>
                </a:cubicBezTo>
                <a:cubicBezTo>
                  <a:pt x="435223" y="155326"/>
                  <a:pt x="451850" y="156369"/>
                  <a:pt x="461728" y="146491"/>
                </a:cubicBezTo>
                <a:cubicBezTo>
                  <a:pt x="492277" y="115943"/>
                  <a:pt x="468750" y="90631"/>
                  <a:pt x="448476" y="66978"/>
                </a:cubicBezTo>
                <a:cubicBezTo>
                  <a:pt x="398167" y="8284"/>
                  <a:pt x="412142" y="19527"/>
                  <a:pt x="355710" y="717"/>
                </a:cubicBezTo>
                <a:cubicBezTo>
                  <a:pt x="324788" y="5134"/>
                  <a:pt x="290883" y="0"/>
                  <a:pt x="262945" y="13969"/>
                </a:cubicBezTo>
                <a:cubicBezTo>
                  <a:pt x="250451" y="20216"/>
                  <a:pt x="243446" y="41232"/>
                  <a:pt x="249693" y="53726"/>
                </a:cubicBezTo>
                <a:cubicBezTo>
                  <a:pt x="255940" y="66220"/>
                  <a:pt x="276197" y="62561"/>
                  <a:pt x="289449" y="66978"/>
                </a:cubicBezTo>
                <a:cubicBezTo>
                  <a:pt x="285032" y="53726"/>
                  <a:pt x="287564" y="35341"/>
                  <a:pt x="276197" y="27222"/>
                </a:cubicBezTo>
                <a:cubicBezTo>
                  <a:pt x="253463" y="10983"/>
                  <a:pt x="196684" y="717"/>
                  <a:pt x="196684" y="717"/>
                </a:cubicBezTo>
                <a:cubicBezTo>
                  <a:pt x="170180" y="5134"/>
                  <a:pt x="140501" y="638"/>
                  <a:pt x="117171" y="13969"/>
                </a:cubicBezTo>
                <a:cubicBezTo>
                  <a:pt x="94683" y="26819"/>
                  <a:pt x="104321" y="80633"/>
                  <a:pt x="117171" y="93483"/>
                </a:cubicBezTo>
                <a:cubicBezTo>
                  <a:pt x="127049" y="103361"/>
                  <a:pt x="143676" y="102318"/>
                  <a:pt x="156928" y="106735"/>
                </a:cubicBezTo>
                <a:cubicBezTo>
                  <a:pt x="165763" y="97900"/>
                  <a:pt x="186462" y="92351"/>
                  <a:pt x="183432" y="80230"/>
                </a:cubicBezTo>
                <a:cubicBezTo>
                  <a:pt x="179569" y="64779"/>
                  <a:pt x="158230" y="60194"/>
                  <a:pt x="143676" y="53726"/>
                </a:cubicBezTo>
                <a:cubicBezTo>
                  <a:pt x="118146" y="42379"/>
                  <a:pt x="64163" y="27222"/>
                  <a:pt x="64163" y="27222"/>
                </a:cubicBezTo>
                <a:cubicBezTo>
                  <a:pt x="50911" y="31639"/>
                  <a:pt x="34284" y="30596"/>
                  <a:pt x="24406" y="40474"/>
                </a:cubicBezTo>
                <a:cubicBezTo>
                  <a:pt x="0" y="64879"/>
                  <a:pt x="14800" y="109222"/>
                  <a:pt x="24406" y="133239"/>
                </a:cubicBezTo>
                <a:cubicBezTo>
                  <a:pt x="26726" y="139039"/>
                  <a:pt x="33241" y="142074"/>
                  <a:pt x="37658" y="146491"/>
                </a:cubicBezTo>
              </a:path>
            </a:pathLst>
          </a:cu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>
            <a:off x="3952848" y="3838589"/>
            <a:ext cx="383899" cy="146240"/>
          </a:xfrm>
          <a:custGeom>
            <a:avLst/>
            <a:gdLst>
              <a:gd name="connsiteX0" fmla="*/ 343425 w 383899"/>
              <a:gd name="connsiteY0" fmla="*/ 101296 h 146240"/>
              <a:gd name="connsiteX1" fmla="*/ 316921 w 383899"/>
              <a:gd name="connsiteY1" fmla="*/ 141052 h 146240"/>
              <a:gd name="connsiteX2" fmla="*/ 330173 w 383899"/>
              <a:gd name="connsiteY2" fmla="*/ 101296 h 146240"/>
              <a:gd name="connsiteX3" fmla="*/ 356678 w 383899"/>
              <a:gd name="connsiteY3" fmla="*/ 127800 h 146240"/>
              <a:gd name="connsiteX4" fmla="*/ 316921 w 383899"/>
              <a:gd name="connsiteY4" fmla="*/ 141052 h 146240"/>
              <a:gd name="connsiteX5" fmla="*/ 330173 w 383899"/>
              <a:gd name="connsiteY5" fmla="*/ 88044 h 146240"/>
              <a:gd name="connsiteX6" fmla="*/ 369930 w 383899"/>
              <a:gd name="connsiteY6" fmla="*/ 101296 h 146240"/>
              <a:gd name="connsiteX7" fmla="*/ 184399 w 383899"/>
              <a:gd name="connsiteY7" fmla="*/ 61539 h 146240"/>
              <a:gd name="connsiteX8" fmla="*/ 144643 w 383899"/>
              <a:gd name="connsiteY8" fmla="*/ 48287 h 146240"/>
              <a:gd name="connsiteX9" fmla="*/ 157895 w 383899"/>
              <a:gd name="connsiteY9" fmla="*/ 8531 h 146240"/>
              <a:gd name="connsiteX10" fmla="*/ 277165 w 383899"/>
              <a:gd name="connsiteY10" fmla="*/ 61539 h 146240"/>
              <a:gd name="connsiteX11" fmla="*/ 356678 w 383899"/>
              <a:gd name="connsiteY11" fmla="*/ 88044 h 146240"/>
              <a:gd name="connsiteX12" fmla="*/ 12121 w 383899"/>
              <a:gd name="connsiteY12" fmla="*/ 88044 h 146240"/>
              <a:gd name="connsiteX13" fmla="*/ 38625 w 383899"/>
              <a:gd name="connsiteY13" fmla="*/ 61539 h 146240"/>
              <a:gd name="connsiteX14" fmla="*/ 131391 w 383899"/>
              <a:gd name="connsiteY14" fmla="*/ 35035 h 14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3899" h="146240">
                <a:moveTo>
                  <a:pt x="343425" y="101296"/>
                </a:moveTo>
                <a:cubicBezTo>
                  <a:pt x="334590" y="114548"/>
                  <a:pt x="332848" y="141052"/>
                  <a:pt x="316921" y="141052"/>
                </a:cubicBezTo>
                <a:cubicBezTo>
                  <a:pt x="302952" y="141052"/>
                  <a:pt x="316921" y="105713"/>
                  <a:pt x="330173" y="101296"/>
                </a:cubicBezTo>
                <a:cubicBezTo>
                  <a:pt x="342026" y="97345"/>
                  <a:pt x="347843" y="118965"/>
                  <a:pt x="356678" y="127800"/>
                </a:cubicBezTo>
                <a:cubicBezTo>
                  <a:pt x="343426" y="132217"/>
                  <a:pt x="329891" y="146240"/>
                  <a:pt x="316921" y="141052"/>
                </a:cubicBezTo>
                <a:cubicBezTo>
                  <a:pt x="231289" y="106800"/>
                  <a:pt x="320370" y="91312"/>
                  <a:pt x="330173" y="88044"/>
                </a:cubicBezTo>
                <a:cubicBezTo>
                  <a:pt x="343425" y="92461"/>
                  <a:pt x="383899" y="101296"/>
                  <a:pt x="369930" y="101296"/>
                </a:cubicBezTo>
                <a:cubicBezTo>
                  <a:pt x="286339" y="101296"/>
                  <a:pt x="258358" y="86192"/>
                  <a:pt x="184399" y="61539"/>
                </a:cubicBezTo>
                <a:lnTo>
                  <a:pt x="144643" y="48287"/>
                </a:lnTo>
                <a:cubicBezTo>
                  <a:pt x="149060" y="35035"/>
                  <a:pt x="144067" y="10506"/>
                  <a:pt x="157895" y="8531"/>
                </a:cubicBezTo>
                <a:cubicBezTo>
                  <a:pt x="217610" y="0"/>
                  <a:pt x="234063" y="42382"/>
                  <a:pt x="277165" y="61539"/>
                </a:cubicBezTo>
                <a:cubicBezTo>
                  <a:pt x="302695" y="72886"/>
                  <a:pt x="356678" y="88044"/>
                  <a:pt x="356678" y="88044"/>
                </a:cubicBezTo>
                <a:cubicBezTo>
                  <a:pt x="245523" y="97307"/>
                  <a:pt x="122892" y="115737"/>
                  <a:pt x="12121" y="88044"/>
                </a:cubicBezTo>
                <a:cubicBezTo>
                  <a:pt x="0" y="85014"/>
                  <a:pt x="27450" y="67127"/>
                  <a:pt x="38625" y="61539"/>
                </a:cubicBezTo>
                <a:cubicBezTo>
                  <a:pt x="94426" y="33638"/>
                  <a:pt x="94612" y="35035"/>
                  <a:pt x="131391" y="35035"/>
                </a:cubicBezTo>
              </a:path>
            </a:pathLst>
          </a:cu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luxograma: Conector 22"/>
          <p:cNvSpPr/>
          <p:nvPr/>
        </p:nvSpPr>
        <p:spPr>
          <a:xfrm>
            <a:off x="3923928" y="4365104"/>
            <a:ext cx="72008" cy="1440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luxograma: Conector 23"/>
          <p:cNvSpPr/>
          <p:nvPr/>
        </p:nvSpPr>
        <p:spPr>
          <a:xfrm>
            <a:off x="4139952" y="4365104"/>
            <a:ext cx="72008" cy="1440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Arco 24"/>
          <p:cNvSpPr/>
          <p:nvPr/>
        </p:nvSpPr>
        <p:spPr>
          <a:xfrm>
            <a:off x="3779912" y="4653136"/>
            <a:ext cx="360040" cy="72008"/>
          </a:xfrm>
          <a:prstGeom prst="arc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Paralelogramo 25"/>
          <p:cNvSpPr/>
          <p:nvPr/>
        </p:nvSpPr>
        <p:spPr>
          <a:xfrm>
            <a:off x="3707904" y="5013176"/>
            <a:ext cx="720080" cy="576064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orma em L 28"/>
          <p:cNvSpPr/>
          <p:nvPr/>
        </p:nvSpPr>
        <p:spPr>
          <a:xfrm>
            <a:off x="3419872" y="5445224"/>
            <a:ext cx="864096" cy="288032"/>
          </a:xfrm>
          <a:prstGeom prst="corner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em curva 30"/>
          <p:cNvCxnSpPr/>
          <p:nvPr/>
        </p:nvCxnSpPr>
        <p:spPr>
          <a:xfrm rot="10800000">
            <a:off x="3347864" y="4797152"/>
            <a:ext cx="504056" cy="288032"/>
          </a:xfrm>
          <a:prstGeom prst="curved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uxograma: Disco magnético 35"/>
          <p:cNvSpPr/>
          <p:nvPr/>
        </p:nvSpPr>
        <p:spPr>
          <a:xfrm>
            <a:off x="3563888" y="5733256"/>
            <a:ext cx="936104" cy="792088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Conector em curva 34"/>
          <p:cNvCxnSpPr/>
          <p:nvPr/>
        </p:nvCxnSpPr>
        <p:spPr>
          <a:xfrm rot="10800000">
            <a:off x="3203848" y="5085184"/>
            <a:ext cx="576064" cy="216024"/>
          </a:xfrm>
          <a:prstGeom prst="curved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ergaminho vertical 38"/>
          <p:cNvSpPr/>
          <p:nvPr/>
        </p:nvSpPr>
        <p:spPr>
          <a:xfrm>
            <a:off x="2915816" y="4509120"/>
            <a:ext cx="576064" cy="864096"/>
          </a:xfrm>
          <a:prstGeom prst="verticalScroll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Texto explicativo em elipse 39"/>
          <p:cNvSpPr/>
          <p:nvPr/>
        </p:nvSpPr>
        <p:spPr>
          <a:xfrm>
            <a:off x="4788024" y="2996952"/>
            <a:ext cx="4067944" cy="2088232"/>
          </a:xfrm>
          <a:prstGeom prst="wedgeEllipseCallout">
            <a:avLst>
              <a:gd name="adj1" fmla="val -46243"/>
              <a:gd name="adj2" fmla="val 3457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932040" y="3284984"/>
            <a:ext cx="377783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-É muito simples  Lili!</a:t>
            </a:r>
          </a:p>
          <a:p>
            <a:pPr algn="ctr"/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 Nesse problema, tem um gráfico</a:t>
            </a:r>
          </a:p>
          <a:p>
            <a:pPr algn="ctr"/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de setores é só  fazer a leitura</a:t>
            </a:r>
          </a:p>
          <a:p>
            <a:pPr algn="ctr"/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dele. Veja:</a:t>
            </a:r>
          </a:p>
          <a:p>
            <a:pPr algn="ctr"/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pt-BR" sz="20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8" name="Forma em L 27"/>
          <p:cNvSpPr/>
          <p:nvPr/>
        </p:nvSpPr>
        <p:spPr>
          <a:xfrm>
            <a:off x="3203848" y="5589240"/>
            <a:ext cx="1080120" cy="288032"/>
          </a:xfrm>
          <a:prstGeom prst="corner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Fluxograma: Conector 29"/>
          <p:cNvSpPr/>
          <p:nvPr/>
        </p:nvSpPr>
        <p:spPr>
          <a:xfrm flipV="1">
            <a:off x="4139952" y="4437111"/>
            <a:ext cx="45719" cy="4571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luxograma: Conector 31"/>
          <p:cNvSpPr/>
          <p:nvPr/>
        </p:nvSpPr>
        <p:spPr>
          <a:xfrm flipH="1">
            <a:off x="3923922" y="4437112"/>
            <a:ext cx="45719" cy="4571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251520" y="1886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6ª Série</a:t>
            </a:r>
            <a:endParaRPr lang="pt-BR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Gráficos de Setores- Leitura e Construção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0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1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2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3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12" grpId="0" animBg="1"/>
      <p:bldP spid="14" grpId="0" animBg="1"/>
      <p:bldP spid="13" grpId="0"/>
      <p:bldP spid="40" grpId="0" animBg="1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/>
          <p:nvPr/>
        </p:nvGraphicFramePr>
        <p:xfrm>
          <a:off x="-540568" y="1484784"/>
          <a:ext cx="5436096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2123728" y="1052736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  O gráfico está dividido em três partes que parecem fatias de uma pizza, deve ser por isso que também é conhecido por gráfico de pizza.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627784" y="1988840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• A fatia maior corresponde a 39% do valor da conta de energia, isso fica para os Impostos e Encargos;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627784" y="2780928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• A  outra fatia que corresponde a 33% do valor da conta de energia, fica com as Geradoras e Transmissoras de energia;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691680" y="3717032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• A fatia menor que corresponde a 28% do valor da conta de energia fica com a CELPE, justamente para prestar o serviço de distribuição de energia.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83568" y="4653136"/>
            <a:ext cx="8174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Então, para saber o valor exato que fica para a CELPE prestar o serviço</a:t>
            </a:r>
          </a:p>
          <a:p>
            <a:pPr algn="just"/>
            <a:r>
              <a:rPr lang="pt-BR" b="1" dirty="0" smtClean="0"/>
              <a:t>de  distribuição  em  uma  conta  de  energia  de R$ 200,00 é só calcular:</a:t>
            </a:r>
          </a:p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55576" y="537321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28% de R$ 200,00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827584" y="573325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Ou seja:</a:t>
            </a:r>
            <a:endParaRPr lang="pt-BR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979712" y="5877272"/>
          <a:ext cx="2952328" cy="681732"/>
        </p:xfrm>
        <a:graphic>
          <a:graphicData uri="http://schemas.openxmlformats.org/presentationml/2006/ole">
            <p:oleObj spid="_x0000_s1028" name="Equação" r:id="rId4" imgW="1548728" imgH="393529" progId="Equation.3">
              <p:embed/>
            </p:oleObj>
          </a:graphicData>
        </a:graphic>
      </p:graphicFrame>
      <p:sp>
        <p:nvSpPr>
          <p:cNvPr id="13" name="CaixaDeTexto 12"/>
          <p:cNvSpPr txBox="1"/>
          <p:nvPr/>
        </p:nvSpPr>
        <p:spPr>
          <a:xfrm>
            <a:off x="5580112" y="5517232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Resposta certa, alternativa:</a:t>
            </a:r>
          </a:p>
          <a:p>
            <a:endParaRPr lang="pt-BR" b="1" dirty="0" smtClean="0">
              <a:solidFill>
                <a:srgbClr val="0070C0"/>
              </a:solidFill>
            </a:endParaRPr>
          </a:p>
          <a:p>
            <a:r>
              <a:rPr lang="pt-BR" b="1" dirty="0" smtClean="0">
                <a:solidFill>
                  <a:srgbClr val="0070C0"/>
                </a:solidFill>
              </a:rPr>
              <a:t>             b) R$ 56,00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79512" y="1886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6ª Série</a:t>
            </a:r>
            <a:endParaRPr lang="pt-BR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Gráficos de Setores- Leitura e Construção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19" name="Conector reto 18"/>
          <p:cNvCxnSpPr/>
          <p:nvPr/>
        </p:nvCxnSpPr>
        <p:spPr>
          <a:xfrm flipH="1">
            <a:off x="2987824" y="6021288"/>
            <a:ext cx="72008" cy="36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H="1">
            <a:off x="3131840" y="6021288"/>
            <a:ext cx="72008" cy="36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H="1">
            <a:off x="2123728" y="6309320"/>
            <a:ext cx="144016" cy="288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H="1">
            <a:off x="2267744" y="6309320"/>
            <a:ext cx="144016" cy="288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6444208" y="6165304"/>
            <a:ext cx="288032" cy="21602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 flipH="1">
            <a:off x="6516216" y="6093296"/>
            <a:ext cx="144016" cy="36004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2843808" y="3429000"/>
            <a:ext cx="1152128" cy="10801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Forma 3"/>
          <p:cNvCxnSpPr>
            <a:stCxn id="3" idx="0"/>
          </p:cNvCxnSpPr>
          <p:nvPr/>
        </p:nvCxnSpPr>
        <p:spPr>
          <a:xfrm rot="16200000" flipH="1">
            <a:off x="3491880" y="3356992"/>
            <a:ext cx="864096" cy="1008112"/>
          </a:xfrm>
          <a:prstGeom prst="curvedConnector4">
            <a:avLst>
              <a:gd name="adj1" fmla="val -26455"/>
              <a:gd name="adj2" fmla="val 7857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Forma 4"/>
          <p:cNvCxnSpPr>
            <a:stCxn id="3" idx="0"/>
          </p:cNvCxnSpPr>
          <p:nvPr/>
        </p:nvCxnSpPr>
        <p:spPr>
          <a:xfrm rot="16200000" flipH="1" flipV="1">
            <a:off x="2663788" y="3320988"/>
            <a:ext cx="648072" cy="864096"/>
          </a:xfrm>
          <a:prstGeom prst="curvedConnector4">
            <a:avLst>
              <a:gd name="adj1" fmla="val -35274"/>
              <a:gd name="adj2" fmla="val 8333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Fluxograma: Conector 5"/>
          <p:cNvSpPr/>
          <p:nvPr/>
        </p:nvSpPr>
        <p:spPr>
          <a:xfrm>
            <a:off x="3203848" y="3861048"/>
            <a:ext cx="72008" cy="1440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Conector 6"/>
          <p:cNvSpPr/>
          <p:nvPr/>
        </p:nvSpPr>
        <p:spPr>
          <a:xfrm>
            <a:off x="3563888" y="3861048"/>
            <a:ext cx="72008" cy="1440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>
            <a:off x="3203848" y="4221088"/>
            <a:ext cx="360040" cy="72008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/>
          <p:cNvSpPr/>
          <p:nvPr/>
        </p:nvSpPr>
        <p:spPr>
          <a:xfrm>
            <a:off x="2843808" y="4509120"/>
            <a:ext cx="1152128" cy="11521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3203848" y="5661248"/>
            <a:ext cx="0" cy="36004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635896" y="5661248"/>
            <a:ext cx="0" cy="36004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Conector em curva 11"/>
          <p:cNvCxnSpPr/>
          <p:nvPr/>
        </p:nvCxnSpPr>
        <p:spPr>
          <a:xfrm>
            <a:off x="3563888" y="4725144"/>
            <a:ext cx="504056" cy="144016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4527579" y="3469365"/>
            <a:ext cx="1152128" cy="10801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 14"/>
          <p:cNvSpPr/>
          <p:nvPr/>
        </p:nvSpPr>
        <p:spPr>
          <a:xfrm>
            <a:off x="4824741" y="3356207"/>
            <a:ext cx="640509" cy="318769"/>
          </a:xfrm>
          <a:custGeom>
            <a:avLst/>
            <a:gdLst>
              <a:gd name="connsiteX0" fmla="*/ 37658 w 640509"/>
              <a:gd name="connsiteY0" fmla="*/ 93483 h 318769"/>
              <a:gd name="connsiteX1" fmla="*/ 37658 w 640509"/>
              <a:gd name="connsiteY1" fmla="*/ 172996 h 318769"/>
              <a:gd name="connsiteX2" fmla="*/ 103919 w 640509"/>
              <a:gd name="connsiteY2" fmla="*/ 159743 h 318769"/>
              <a:gd name="connsiteX3" fmla="*/ 196684 w 640509"/>
              <a:gd name="connsiteY3" fmla="*/ 226004 h 318769"/>
              <a:gd name="connsiteX4" fmla="*/ 209936 w 640509"/>
              <a:gd name="connsiteY4" fmla="*/ 186248 h 318769"/>
              <a:gd name="connsiteX5" fmla="*/ 249693 w 640509"/>
              <a:gd name="connsiteY5" fmla="*/ 252509 h 318769"/>
              <a:gd name="connsiteX6" fmla="*/ 289449 w 640509"/>
              <a:gd name="connsiteY6" fmla="*/ 265761 h 318769"/>
              <a:gd name="connsiteX7" fmla="*/ 329206 w 640509"/>
              <a:gd name="connsiteY7" fmla="*/ 292265 h 318769"/>
              <a:gd name="connsiteX8" fmla="*/ 408719 w 640509"/>
              <a:gd name="connsiteY8" fmla="*/ 318769 h 318769"/>
              <a:gd name="connsiteX9" fmla="*/ 448476 w 640509"/>
              <a:gd name="connsiteY9" fmla="*/ 305517 h 318769"/>
              <a:gd name="connsiteX10" fmla="*/ 435223 w 640509"/>
              <a:gd name="connsiteY10" fmla="*/ 265761 h 318769"/>
              <a:gd name="connsiteX11" fmla="*/ 501484 w 640509"/>
              <a:gd name="connsiteY11" fmla="*/ 279013 h 318769"/>
              <a:gd name="connsiteX12" fmla="*/ 620754 w 640509"/>
              <a:gd name="connsiteY12" fmla="*/ 265761 h 318769"/>
              <a:gd name="connsiteX13" fmla="*/ 594249 w 640509"/>
              <a:gd name="connsiteY13" fmla="*/ 186248 h 318769"/>
              <a:gd name="connsiteX14" fmla="*/ 541241 w 640509"/>
              <a:gd name="connsiteY14" fmla="*/ 119987 h 318769"/>
              <a:gd name="connsiteX15" fmla="*/ 488232 w 640509"/>
              <a:gd name="connsiteY15" fmla="*/ 66978 h 318769"/>
              <a:gd name="connsiteX16" fmla="*/ 395467 w 640509"/>
              <a:gd name="connsiteY16" fmla="*/ 119987 h 318769"/>
              <a:gd name="connsiteX17" fmla="*/ 421971 w 640509"/>
              <a:gd name="connsiteY17" fmla="*/ 159743 h 318769"/>
              <a:gd name="connsiteX18" fmla="*/ 461728 w 640509"/>
              <a:gd name="connsiteY18" fmla="*/ 146491 h 318769"/>
              <a:gd name="connsiteX19" fmla="*/ 448476 w 640509"/>
              <a:gd name="connsiteY19" fmla="*/ 66978 h 318769"/>
              <a:gd name="connsiteX20" fmla="*/ 355710 w 640509"/>
              <a:gd name="connsiteY20" fmla="*/ 717 h 318769"/>
              <a:gd name="connsiteX21" fmla="*/ 262945 w 640509"/>
              <a:gd name="connsiteY21" fmla="*/ 13969 h 318769"/>
              <a:gd name="connsiteX22" fmla="*/ 249693 w 640509"/>
              <a:gd name="connsiteY22" fmla="*/ 53726 h 318769"/>
              <a:gd name="connsiteX23" fmla="*/ 289449 w 640509"/>
              <a:gd name="connsiteY23" fmla="*/ 66978 h 318769"/>
              <a:gd name="connsiteX24" fmla="*/ 276197 w 640509"/>
              <a:gd name="connsiteY24" fmla="*/ 27222 h 318769"/>
              <a:gd name="connsiteX25" fmla="*/ 196684 w 640509"/>
              <a:gd name="connsiteY25" fmla="*/ 717 h 318769"/>
              <a:gd name="connsiteX26" fmla="*/ 117171 w 640509"/>
              <a:gd name="connsiteY26" fmla="*/ 13969 h 318769"/>
              <a:gd name="connsiteX27" fmla="*/ 117171 w 640509"/>
              <a:gd name="connsiteY27" fmla="*/ 93483 h 318769"/>
              <a:gd name="connsiteX28" fmla="*/ 156928 w 640509"/>
              <a:gd name="connsiteY28" fmla="*/ 106735 h 318769"/>
              <a:gd name="connsiteX29" fmla="*/ 183432 w 640509"/>
              <a:gd name="connsiteY29" fmla="*/ 80230 h 318769"/>
              <a:gd name="connsiteX30" fmla="*/ 143676 w 640509"/>
              <a:gd name="connsiteY30" fmla="*/ 53726 h 318769"/>
              <a:gd name="connsiteX31" fmla="*/ 64163 w 640509"/>
              <a:gd name="connsiteY31" fmla="*/ 27222 h 318769"/>
              <a:gd name="connsiteX32" fmla="*/ 24406 w 640509"/>
              <a:gd name="connsiteY32" fmla="*/ 40474 h 318769"/>
              <a:gd name="connsiteX33" fmla="*/ 24406 w 640509"/>
              <a:gd name="connsiteY33" fmla="*/ 133239 h 318769"/>
              <a:gd name="connsiteX34" fmla="*/ 37658 w 640509"/>
              <a:gd name="connsiteY34" fmla="*/ 146491 h 3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40509" h="318769">
                <a:moveTo>
                  <a:pt x="37658" y="93483"/>
                </a:moveTo>
                <a:cubicBezTo>
                  <a:pt x="34124" y="104085"/>
                  <a:pt x="5853" y="162394"/>
                  <a:pt x="37658" y="172996"/>
                </a:cubicBezTo>
                <a:cubicBezTo>
                  <a:pt x="59027" y="180119"/>
                  <a:pt x="81832" y="164161"/>
                  <a:pt x="103919" y="159743"/>
                </a:cubicBezTo>
                <a:cubicBezTo>
                  <a:pt x="166805" y="222629"/>
                  <a:pt x="133222" y="204850"/>
                  <a:pt x="196684" y="226004"/>
                </a:cubicBezTo>
                <a:cubicBezTo>
                  <a:pt x="201101" y="212752"/>
                  <a:pt x="196684" y="190665"/>
                  <a:pt x="209936" y="186248"/>
                </a:cubicBezTo>
                <a:cubicBezTo>
                  <a:pt x="233018" y="178554"/>
                  <a:pt x="247361" y="250177"/>
                  <a:pt x="249693" y="252509"/>
                </a:cubicBezTo>
                <a:cubicBezTo>
                  <a:pt x="259570" y="262387"/>
                  <a:pt x="276955" y="259514"/>
                  <a:pt x="289449" y="265761"/>
                </a:cubicBezTo>
                <a:cubicBezTo>
                  <a:pt x="303695" y="272884"/>
                  <a:pt x="314652" y="285796"/>
                  <a:pt x="329206" y="292265"/>
                </a:cubicBezTo>
                <a:cubicBezTo>
                  <a:pt x="354736" y="303612"/>
                  <a:pt x="408719" y="318769"/>
                  <a:pt x="408719" y="318769"/>
                </a:cubicBezTo>
                <a:cubicBezTo>
                  <a:pt x="421971" y="314352"/>
                  <a:pt x="442229" y="318011"/>
                  <a:pt x="448476" y="305517"/>
                </a:cubicBezTo>
                <a:cubicBezTo>
                  <a:pt x="454723" y="293023"/>
                  <a:pt x="422729" y="272008"/>
                  <a:pt x="435223" y="265761"/>
                </a:cubicBezTo>
                <a:cubicBezTo>
                  <a:pt x="455369" y="255688"/>
                  <a:pt x="479397" y="274596"/>
                  <a:pt x="501484" y="279013"/>
                </a:cubicBezTo>
                <a:cubicBezTo>
                  <a:pt x="541241" y="274596"/>
                  <a:pt x="592469" y="294046"/>
                  <a:pt x="620754" y="265761"/>
                </a:cubicBezTo>
                <a:cubicBezTo>
                  <a:pt x="640509" y="246006"/>
                  <a:pt x="603084" y="212752"/>
                  <a:pt x="594249" y="186248"/>
                </a:cubicBezTo>
                <a:cubicBezTo>
                  <a:pt x="571954" y="119364"/>
                  <a:pt x="597188" y="167942"/>
                  <a:pt x="541241" y="119987"/>
                </a:cubicBezTo>
                <a:cubicBezTo>
                  <a:pt x="522268" y="103725"/>
                  <a:pt x="488232" y="66978"/>
                  <a:pt x="488232" y="66978"/>
                </a:cubicBezTo>
                <a:cubicBezTo>
                  <a:pt x="455996" y="72351"/>
                  <a:pt x="385474" y="60029"/>
                  <a:pt x="395467" y="119987"/>
                </a:cubicBezTo>
                <a:cubicBezTo>
                  <a:pt x="398085" y="135697"/>
                  <a:pt x="413136" y="146491"/>
                  <a:pt x="421971" y="159743"/>
                </a:cubicBezTo>
                <a:cubicBezTo>
                  <a:pt x="435223" y="155326"/>
                  <a:pt x="451850" y="156369"/>
                  <a:pt x="461728" y="146491"/>
                </a:cubicBezTo>
                <a:cubicBezTo>
                  <a:pt x="492277" y="115943"/>
                  <a:pt x="468750" y="90631"/>
                  <a:pt x="448476" y="66978"/>
                </a:cubicBezTo>
                <a:cubicBezTo>
                  <a:pt x="398167" y="8284"/>
                  <a:pt x="412142" y="19527"/>
                  <a:pt x="355710" y="717"/>
                </a:cubicBezTo>
                <a:cubicBezTo>
                  <a:pt x="324788" y="5134"/>
                  <a:pt x="290883" y="0"/>
                  <a:pt x="262945" y="13969"/>
                </a:cubicBezTo>
                <a:cubicBezTo>
                  <a:pt x="250451" y="20216"/>
                  <a:pt x="243446" y="41232"/>
                  <a:pt x="249693" y="53726"/>
                </a:cubicBezTo>
                <a:cubicBezTo>
                  <a:pt x="255940" y="66220"/>
                  <a:pt x="276197" y="62561"/>
                  <a:pt x="289449" y="66978"/>
                </a:cubicBezTo>
                <a:cubicBezTo>
                  <a:pt x="285032" y="53726"/>
                  <a:pt x="287564" y="35341"/>
                  <a:pt x="276197" y="27222"/>
                </a:cubicBezTo>
                <a:cubicBezTo>
                  <a:pt x="253463" y="10983"/>
                  <a:pt x="196684" y="717"/>
                  <a:pt x="196684" y="717"/>
                </a:cubicBezTo>
                <a:cubicBezTo>
                  <a:pt x="170180" y="5134"/>
                  <a:pt x="140501" y="638"/>
                  <a:pt x="117171" y="13969"/>
                </a:cubicBezTo>
                <a:cubicBezTo>
                  <a:pt x="94683" y="26819"/>
                  <a:pt x="104321" y="80633"/>
                  <a:pt x="117171" y="93483"/>
                </a:cubicBezTo>
                <a:cubicBezTo>
                  <a:pt x="127049" y="103361"/>
                  <a:pt x="143676" y="102318"/>
                  <a:pt x="156928" y="106735"/>
                </a:cubicBezTo>
                <a:cubicBezTo>
                  <a:pt x="165763" y="97900"/>
                  <a:pt x="186462" y="92351"/>
                  <a:pt x="183432" y="80230"/>
                </a:cubicBezTo>
                <a:cubicBezTo>
                  <a:pt x="179569" y="64779"/>
                  <a:pt x="158230" y="60194"/>
                  <a:pt x="143676" y="53726"/>
                </a:cubicBezTo>
                <a:cubicBezTo>
                  <a:pt x="118146" y="42379"/>
                  <a:pt x="64163" y="27222"/>
                  <a:pt x="64163" y="27222"/>
                </a:cubicBezTo>
                <a:cubicBezTo>
                  <a:pt x="50911" y="31639"/>
                  <a:pt x="34284" y="30596"/>
                  <a:pt x="24406" y="40474"/>
                </a:cubicBezTo>
                <a:cubicBezTo>
                  <a:pt x="0" y="64879"/>
                  <a:pt x="14800" y="109222"/>
                  <a:pt x="24406" y="133239"/>
                </a:cubicBezTo>
                <a:cubicBezTo>
                  <a:pt x="26726" y="139039"/>
                  <a:pt x="33241" y="142074"/>
                  <a:pt x="37658" y="146491"/>
                </a:cubicBezTo>
              </a:path>
            </a:pathLst>
          </a:cu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orma livre 15"/>
          <p:cNvSpPr/>
          <p:nvPr/>
        </p:nvSpPr>
        <p:spPr>
          <a:xfrm>
            <a:off x="4916539" y="3374898"/>
            <a:ext cx="383899" cy="146240"/>
          </a:xfrm>
          <a:custGeom>
            <a:avLst/>
            <a:gdLst>
              <a:gd name="connsiteX0" fmla="*/ 343425 w 383899"/>
              <a:gd name="connsiteY0" fmla="*/ 101296 h 146240"/>
              <a:gd name="connsiteX1" fmla="*/ 316921 w 383899"/>
              <a:gd name="connsiteY1" fmla="*/ 141052 h 146240"/>
              <a:gd name="connsiteX2" fmla="*/ 330173 w 383899"/>
              <a:gd name="connsiteY2" fmla="*/ 101296 h 146240"/>
              <a:gd name="connsiteX3" fmla="*/ 356678 w 383899"/>
              <a:gd name="connsiteY3" fmla="*/ 127800 h 146240"/>
              <a:gd name="connsiteX4" fmla="*/ 316921 w 383899"/>
              <a:gd name="connsiteY4" fmla="*/ 141052 h 146240"/>
              <a:gd name="connsiteX5" fmla="*/ 330173 w 383899"/>
              <a:gd name="connsiteY5" fmla="*/ 88044 h 146240"/>
              <a:gd name="connsiteX6" fmla="*/ 369930 w 383899"/>
              <a:gd name="connsiteY6" fmla="*/ 101296 h 146240"/>
              <a:gd name="connsiteX7" fmla="*/ 184399 w 383899"/>
              <a:gd name="connsiteY7" fmla="*/ 61539 h 146240"/>
              <a:gd name="connsiteX8" fmla="*/ 144643 w 383899"/>
              <a:gd name="connsiteY8" fmla="*/ 48287 h 146240"/>
              <a:gd name="connsiteX9" fmla="*/ 157895 w 383899"/>
              <a:gd name="connsiteY9" fmla="*/ 8531 h 146240"/>
              <a:gd name="connsiteX10" fmla="*/ 277165 w 383899"/>
              <a:gd name="connsiteY10" fmla="*/ 61539 h 146240"/>
              <a:gd name="connsiteX11" fmla="*/ 356678 w 383899"/>
              <a:gd name="connsiteY11" fmla="*/ 88044 h 146240"/>
              <a:gd name="connsiteX12" fmla="*/ 12121 w 383899"/>
              <a:gd name="connsiteY12" fmla="*/ 88044 h 146240"/>
              <a:gd name="connsiteX13" fmla="*/ 38625 w 383899"/>
              <a:gd name="connsiteY13" fmla="*/ 61539 h 146240"/>
              <a:gd name="connsiteX14" fmla="*/ 131391 w 383899"/>
              <a:gd name="connsiteY14" fmla="*/ 35035 h 14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3899" h="146240">
                <a:moveTo>
                  <a:pt x="343425" y="101296"/>
                </a:moveTo>
                <a:cubicBezTo>
                  <a:pt x="334590" y="114548"/>
                  <a:pt x="332848" y="141052"/>
                  <a:pt x="316921" y="141052"/>
                </a:cubicBezTo>
                <a:cubicBezTo>
                  <a:pt x="302952" y="141052"/>
                  <a:pt x="316921" y="105713"/>
                  <a:pt x="330173" y="101296"/>
                </a:cubicBezTo>
                <a:cubicBezTo>
                  <a:pt x="342026" y="97345"/>
                  <a:pt x="347843" y="118965"/>
                  <a:pt x="356678" y="127800"/>
                </a:cubicBezTo>
                <a:cubicBezTo>
                  <a:pt x="343426" y="132217"/>
                  <a:pt x="329891" y="146240"/>
                  <a:pt x="316921" y="141052"/>
                </a:cubicBezTo>
                <a:cubicBezTo>
                  <a:pt x="231289" y="106800"/>
                  <a:pt x="320370" y="91312"/>
                  <a:pt x="330173" y="88044"/>
                </a:cubicBezTo>
                <a:cubicBezTo>
                  <a:pt x="343425" y="92461"/>
                  <a:pt x="383899" y="101296"/>
                  <a:pt x="369930" y="101296"/>
                </a:cubicBezTo>
                <a:cubicBezTo>
                  <a:pt x="286339" y="101296"/>
                  <a:pt x="258358" y="86192"/>
                  <a:pt x="184399" y="61539"/>
                </a:cubicBezTo>
                <a:lnTo>
                  <a:pt x="144643" y="48287"/>
                </a:lnTo>
                <a:cubicBezTo>
                  <a:pt x="149060" y="35035"/>
                  <a:pt x="144067" y="10506"/>
                  <a:pt x="157895" y="8531"/>
                </a:cubicBezTo>
                <a:cubicBezTo>
                  <a:pt x="217610" y="0"/>
                  <a:pt x="234063" y="42382"/>
                  <a:pt x="277165" y="61539"/>
                </a:cubicBezTo>
                <a:cubicBezTo>
                  <a:pt x="302695" y="72886"/>
                  <a:pt x="356678" y="88044"/>
                  <a:pt x="356678" y="88044"/>
                </a:cubicBezTo>
                <a:cubicBezTo>
                  <a:pt x="245523" y="97307"/>
                  <a:pt x="122892" y="115737"/>
                  <a:pt x="12121" y="88044"/>
                </a:cubicBezTo>
                <a:cubicBezTo>
                  <a:pt x="0" y="85014"/>
                  <a:pt x="27450" y="67127"/>
                  <a:pt x="38625" y="61539"/>
                </a:cubicBezTo>
                <a:cubicBezTo>
                  <a:pt x="94426" y="33638"/>
                  <a:pt x="94612" y="35035"/>
                  <a:pt x="131391" y="35035"/>
                </a:cubicBezTo>
              </a:path>
            </a:pathLst>
          </a:cu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luxograma: Conector 16"/>
          <p:cNvSpPr/>
          <p:nvPr/>
        </p:nvSpPr>
        <p:spPr>
          <a:xfrm>
            <a:off x="4887619" y="3901413"/>
            <a:ext cx="72008" cy="1440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luxograma: Conector 17"/>
          <p:cNvSpPr/>
          <p:nvPr/>
        </p:nvSpPr>
        <p:spPr>
          <a:xfrm>
            <a:off x="5103643" y="3901413"/>
            <a:ext cx="72008" cy="1440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Arco 18"/>
          <p:cNvSpPr/>
          <p:nvPr/>
        </p:nvSpPr>
        <p:spPr>
          <a:xfrm>
            <a:off x="4743603" y="4261453"/>
            <a:ext cx="360040" cy="72008"/>
          </a:xfrm>
          <a:prstGeom prst="arc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Paralelogramo 19"/>
          <p:cNvSpPr/>
          <p:nvPr/>
        </p:nvSpPr>
        <p:spPr>
          <a:xfrm>
            <a:off x="4671595" y="4549485"/>
            <a:ext cx="720080" cy="576064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orma em L 20"/>
          <p:cNvSpPr/>
          <p:nvPr/>
        </p:nvSpPr>
        <p:spPr>
          <a:xfrm>
            <a:off x="4383563" y="4981533"/>
            <a:ext cx="864096" cy="288032"/>
          </a:xfrm>
          <a:prstGeom prst="corner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luxograma: Disco magnético 22"/>
          <p:cNvSpPr/>
          <p:nvPr/>
        </p:nvSpPr>
        <p:spPr>
          <a:xfrm>
            <a:off x="4527579" y="5269565"/>
            <a:ext cx="936104" cy="792088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orma em L 25"/>
          <p:cNvSpPr/>
          <p:nvPr/>
        </p:nvSpPr>
        <p:spPr>
          <a:xfrm>
            <a:off x="4167539" y="5125549"/>
            <a:ext cx="1080120" cy="288032"/>
          </a:xfrm>
          <a:prstGeom prst="corner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ubo 1"/>
          <p:cNvSpPr/>
          <p:nvPr/>
        </p:nvSpPr>
        <p:spPr>
          <a:xfrm>
            <a:off x="2511355" y="4981533"/>
            <a:ext cx="3384376" cy="1584176"/>
          </a:xfrm>
          <a:prstGeom prst="cube">
            <a:avLst/>
          </a:prstGeom>
          <a:blipFill>
            <a:blip r:embed="rId2" cstate="print"/>
            <a:tile tx="0" ty="0" sx="100000" sy="100000" flip="none" algn="tl"/>
          </a:blip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orma livre 33"/>
          <p:cNvSpPr/>
          <p:nvPr/>
        </p:nvSpPr>
        <p:spPr>
          <a:xfrm>
            <a:off x="4478897" y="4633228"/>
            <a:ext cx="304800" cy="439921"/>
          </a:xfrm>
          <a:custGeom>
            <a:avLst/>
            <a:gdLst>
              <a:gd name="connsiteX0" fmla="*/ 145774 w 304800"/>
              <a:gd name="connsiteY0" fmla="*/ 439921 h 439921"/>
              <a:gd name="connsiteX1" fmla="*/ 26505 w 304800"/>
              <a:gd name="connsiteY1" fmla="*/ 400164 h 439921"/>
              <a:gd name="connsiteX2" fmla="*/ 13252 w 304800"/>
              <a:gd name="connsiteY2" fmla="*/ 360408 h 439921"/>
              <a:gd name="connsiteX3" fmla="*/ 0 w 304800"/>
              <a:gd name="connsiteY3" fmla="*/ 267642 h 439921"/>
              <a:gd name="connsiteX4" fmla="*/ 13252 w 304800"/>
              <a:gd name="connsiteY4" fmla="*/ 188129 h 439921"/>
              <a:gd name="connsiteX5" fmla="*/ 66261 w 304800"/>
              <a:gd name="connsiteY5" fmla="*/ 68860 h 439921"/>
              <a:gd name="connsiteX6" fmla="*/ 106018 w 304800"/>
              <a:gd name="connsiteY6" fmla="*/ 55608 h 439921"/>
              <a:gd name="connsiteX7" fmla="*/ 132522 w 304800"/>
              <a:gd name="connsiteY7" fmla="*/ 29103 h 439921"/>
              <a:gd name="connsiteX8" fmla="*/ 304800 w 304800"/>
              <a:gd name="connsiteY8" fmla="*/ 2599 h 439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800" h="439921">
                <a:moveTo>
                  <a:pt x="145774" y="439921"/>
                </a:moveTo>
                <a:cubicBezTo>
                  <a:pt x="106976" y="433454"/>
                  <a:pt x="55173" y="435998"/>
                  <a:pt x="26505" y="400164"/>
                </a:cubicBezTo>
                <a:cubicBezTo>
                  <a:pt x="17779" y="389256"/>
                  <a:pt x="17670" y="373660"/>
                  <a:pt x="13252" y="360408"/>
                </a:cubicBezTo>
                <a:cubicBezTo>
                  <a:pt x="8835" y="329486"/>
                  <a:pt x="0" y="298878"/>
                  <a:pt x="0" y="267642"/>
                </a:cubicBezTo>
                <a:cubicBezTo>
                  <a:pt x="0" y="240772"/>
                  <a:pt x="6735" y="214197"/>
                  <a:pt x="13252" y="188129"/>
                </a:cubicBezTo>
                <a:cubicBezTo>
                  <a:pt x="18819" y="165860"/>
                  <a:pt x="39067" y="90615"/>
                  <a:pt x="66261" y="68860"/>
                </a:cubicBezTo>
                <a:cubicBezTo>
                  <a:pt x="77169" y="60134"/>
                  <a:pt x="92766" y="60025"/>
                  <a:pt x="106018" y="55608"/>
                </a:cubicBezTo>
                <a:cubicBezTo>
                  <a:pt x="114853" y="46773"/>
                  <a:pt x="120669" y="33054"/>
                  <a:pt x="132522" y="29103"/>
                </a:cubicBezTo>
                <a:cubicBezTo>
                  <a:pt x="219830" y="0"/>
                  <a:pt x="237118" y="2599"/>
                  <a:pt x="304800" y="2599"/>
                </a:cubicBezTo>
              </a:path>
            </a:pathLst>
          </a:cu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Forma livre 34"/>
          <p:cNvSpPr/>
          <p:nvPr/>
        </p:nvSpPr>
        <p:spPr>
          <a:xfrm>
            <a:off x="5128254" y="4675583"/>
            <a:ext cx="344556" cy="490331"/>
          </a:xfrm>
          <a:custGeom>
            <a:avLst/>
            <a:gdLst>
              <a:gd name="connsiteX0" fmla="*/ 0 w 344556"/>
              <a:gd name="connsiteY0" fmla="*/ 490331 h 490331"/>
              <a:gd name="connsiteX1" fmla="*/ 132522 w 344556"/>
              <a:gd name="connsiteY1" fmla="*/ 477079 h 490331"/>
              <a:gd name="connsiteX2" fmla="*/ 212035 w 344556"/>
              <a:gd name="connsiteY2" fmla="*/ 437322 h 490331"/>
              <a:gd name="connsiteX3" fmla="*/ 251791 w 344556"/>
              <a:gd name="connsiteY3" fmla="*/ 424070 h 490331"/>
              <a:gd name="connsiteX4" fmla="*/ 304800 w 344556"/>
              <a:gd name="connsiteY4" fmla="*/ 344557 h 490331"/>
              <a:gd name="connsiteX5" fmla="*/ 344556 w 344556"/>
              <a:gd name="connsiteY5" fmla="*/ 198783 h 490331"/>
              <a:gd name="connsiteX6" fmla="*/ 304800 w 344556"/>
              <a:gd name="connsiteY6" fmla="*/ 39757 h 490331"/>
              <a:gd name="connsiteX7" fmla="*/ 251791 w 344556"/>
              <a:gd name="connsiteY7" fmla="*/ 0 h 49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4556" h="490331">
                <a:moveTo>
                  <a:pt x="0" y="490331"/>
                </a:moveTo>
                <a:cubicBezTo>
                  <a:pt x="44174" y="485914"/>
                  <a:pt x="88644" y="483829"/>
                  <a:pt x="132522" y="477079"/>
                </a:cubicBezTo>
                <a:cubicBezTo>
                  <a:pt x="180636" y="469677"/>
                  <a:pt x="168355" y="459162"/>
                  <a:pt x="212035" y="437322"/>
                </a:cubicBezTo>
                <a:cubicBezTo>
                  <a:pt x="224529" y="431075"/>
                  <a:pt x="238539" y="428487"/>
                  <a:pt x="251791" y="424070"/>
                </a:cubicBezTo>
                <a:lnTo>
                  <a:pt x="304800" y="344557"/>
                </a:lnTo>
                <a:cubicBezTo>
                  <a:pt x="324015" y="315734"/>
                  <a:pt x="337444" y="234343"/>
                  <a:pt x="344556" y="198783"/>
                </a:cubicBezTo>
                <a:cubicBezTo>
                  <a:pt x="340176" y="172505"/>
                  <a:pt x="325800" y="60757"/>
                  <a:pt x="304800" y="39757"/>
                </a:cubicBezTo>
                <a:cubicBezTo>
                  <a:pt x="271310" y="6269"/>
                  <a:pt x="289470" y="18841"/>
                  <a:pt x="251791" y="0"/>
                </a:cubicBezTo>
              </a:path>
            </a:pathLst>
          </a:cu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orma livre 38"/>
          <p:cNvSpPr/>
          <p:nvPr/>
        </p:nvSpPr>
        <p:spPr>
          <a:xfrm flipH="1">
            <a:off x="3373002" y="4045429"/>
            <a:ext cx="45719" cy="72008"/>
          </a:xfrm>
          <a:custGeom>
            <a:avLst/>
            <a:gdLst>
              <a:gd name="connsiteX0" fmla="*/ 0 w 0"/>
              <a:gd name="connsiteY0" fmla="*/ 0 h 66261"/>
              <a:gd name="connsiteX1" fmla="*/ 0 w 0"/>
              <a:gd name="connsiteY1" fmla="*/ 66261 h 6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6261">
                <a:moveTo>
                  <a:pt x="0" y="0"/>
                </a:moveTo>
                <a:lnTo>
                  <a:pt x="0" y="66261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5022236" y="4026227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 40"/>
          <p:cNvSpPr/>
          <p:nvPr/>
        </p:nvSpPr>
        <p:spPr>
          <a:xfrm>
            <a:off x="4995732" y="4052731"/>
            <a:ext cx="26504" cy="66261"/>
          </a:xfrm>
          <a:custGeom>
            <a:avLst/>
            <a:gdLst>
              <a:gd name="connsiteX0" fmla="*/ 26504 w 26504"/>
              <a:gd name="connsiteY0" fmla="*/ 0 h 66261"/>
              <a:gd name="connsiteX1" fmla="*/ 0 w 26504"/>
              <a:gd name="connsiteY1" fmla="*/ 66261 h 6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504" h="66261">
                <a:moveTo>
                  <a:pt x="26504" y="0"/>
                </a:moveTo>
                <a:cubicBezTo>
                  <a:pt x="10129" y="49128"/>
                  <a:pt x="19499" y="27263"/>
                  <a:pt x="0" y="66261"/>
                </a:cubicBezTo>
              </a:path>
            </a:pathLst>
          </a:cu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Texto explicativo em elipse 41"/>
          <p:cNvSpPr/>
          <p:nvPr/>
        </p:nvSpPr>
        <p:spPr>
          <a:xfrm>
            <a:off x="323528" y="1052736"/>
            <a:ext cx="3816424" cy="2016224"/>
          </a:xfrm>
          <a:prstGeom prst="wedgeEllipseCallout">
            <a:avLst>
              <a:gd name="adj1" fmla="val 20188"/>
              <a:gd name="adj2" fmla="val 4984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Texto explicativo em elipse 42"/>
          <p:cNvSpPr/>
          <p:nvPr/>
        </p:nvSpPr>
        <p:spPr>
          <a:xfrm>
            <a:off x="4499992" y="1124744"/>
            <a:ext cx="4320480" cy="2088232"/>
          </a:xfrm>
          <a:prstGeom prst="wedgeEllipseCallout">
            <a:avLst>
              <a:gd name="adj1" fmla="val -29773"/>
              <a:gd name="adj2" fmla="val 4900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827584" y="1484784"/>
            <a:ext cx="30800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FontTx/>
              <a:buChar char="-"/>
            </a:pPr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Puxa Beto, como é fácil!</a:t>
            </a:r>
          </a:p>
          <a:p>
            <a:pPr algn="ctr"/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Eu achei que nunca  ia</a:t>
            </a:r>
          </a:p>
          <a:p>
            <a:pPr algn="ctr"/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entender àquele problema.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4486882" y="1700808"/>
            <a:ext cx="4391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FontTx/>
              <a:buChar char="-"/>
            </a:pPr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Eu disse a você que era simples!</a:t>
            </a:r>
          </a:p>
          <a:p>
            <a:pPr algn="ctr"/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Agora vamos resolver outro problema </a:t>
            </a:r>
          </a:p>
          <a:p>
            <a:pPr algn="ctr"/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com gráfico de setores.</a:t>
            </a:r>
            <a:endParaRPr lang="pt-BR" sz="20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6" name="Pergaminho horizontal 45"/>
          <p:cNvSpPr/>
          <p:nvPr/>
        </p:nvSpPr>
        <p:spPr>
          <a:xfrm>
            <a:off x="3275856" y="4869160"/>
            <a:ext cx="1872208" cy="720080"/>
          </a:xfrm>
          <a:prstGeom prst="horizontalScroll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 12"/>
          <p:cNvSpPr/>
          <p:nvPr/>
        </p:nvSpPr>
        <p:spPr>
          <a:xfrm>
            <a:off x="3015411" y="4693501"/>
            <a:ext cx="344556" cy="344556"/>
          </a:xfrm>
          <a:custGeom>
            <a:avLst/>
            <a:gdLst>
              <a:gd name="connsiteX0" fmla="*/ 265043 w 344556"/>
              <a:gd name="connsiteY0" fmla="*/ 0 h 344556"/>
              <a:gd name="connsiteX1" fmla="*/ 13252 w 344556"/>
              <a:gd name="connsiteY1" fmla="*/ 265043 h 344556"/>
              <a:gd name="connsiteX2" fmla="*/ 344556 w 344556"/>
              <a:gd name="connsiteY2" fmla="*/ 344556 h 344556"/>
              <a:gd name="connsiteX3" fmla="*/ 344556 w 344556"/>
              <a:gd name="connsiteY3" fmla="*/ 344556 h 34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556" h="344556">
                <a:moveTo>
                  <a:pt x="265043" y="0"/>
                </a:moveTo>
                <a:cubicBezTo>
                  <a:pt x="132521" y="103808"/>
                  <a:pt x="0" y="207617"/>
                  <a:pt x="13252" y="265043"/>
                </a:cubicBezTo>
                <a:cubicBezTo>
                  <a:pt x="26504" y="322469"/>
                  <a:pt x="344556" y="344556"/>
                  <a:pt x="344556" y="344556"/>
                </a:cubicBezTo>
                <a:lnTo>
                  <a:pt x="344556" y="344556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179512" y="1886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6ª Série</a:t>
            </a:r>
            <a:endParaRPr lang="pt-BR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Gráficos de Setores- Leitura e Construção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11560" y="1268760"/>
            <a:ext cx="8097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         Uma pesquisa realizada com 400 alunos de uma escola sobre o tempo</a:t>
            </a:r>
          </a:p>
          <a:p>
            <a:r>
              <a:rPr lang="pt-BR" dirty="0" smtClean="0"/>
              <a:t> que passam acessando a internet, por dia, obteve o seguinte  resultado:</a:t>
            </a:r>
          </a:p>
          <a:p>
            <a:endParaRPr lang="pt-BR" dirty="0" smtClean="0"/>
          </a:p>
        </p:txBody>
      </p:sp>
      <p:graphicFrame>
        <p:nvGraphicFramePr>
          <p:cNvPr id="3" name="Gráfico 2"/>
          <p:cNvGraphicFramePr/>
          <p:nvPr/>
        </p:nvGraphicFramePr>
        <p:xfrm>
          <a:off x="755576" y="1772816"/>
          <a:ext cx="5760640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755576" y="5157192"/>
            <a:ext cx="8109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pt-BR" dirty="0" smtClean="0"/>
              <a:t>Quanto tempo a maioria dos alunos passam acessando a internet?</a:t>
            </a:r>
          </a:p>
          <a:p>
            <a:pPr marL="342900" indent="-342900">
              <a:buAutoNum type="alphaLcParenR"/>
            </a:pPr>
            <a:r>
              <a:rPr lang="pt-BR" dirty="0" smtClean="0"/>
              <a:t>Qual o percentual dos alunos que acessam a internet de 2 a 5 horas?</a:t>
            </a:r>
          </a:p>
          <a:p>
            <a:pPr marL="342900" indent="-342900">
              <a:buAutoNum type="alphaLcParenR"/>
            </a:pPr>
            <a:r>
              <a:rPr lang="pt-BR" dirty="0" smtClean="0"/>
              <a:t>Existe algum aluno que não tem acesso a internet?</a:t>
            </a:r>
          </a:p>
          <a:p>
            <a:pPr marL="342900" indent="-342900">
              <a:buAutoNum type="alphaLcParenR"/>
            </a:pPr>
            <a:r>
              <a:rPr lang="pt-BR" dirty="0" smtClean="0"/>
              <a:t>Quantos alunos acessam a internet no intervalo de tempo de 1 a 2 horas?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79512" y="1886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6ª Série</a:t>
            </a:r>
            <a:endParaRPr lang="pt-BR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Gráficos de Setores- Leitura e Construção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04290" y="1268760"/>
            <a:ext cx="8409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Vamos fazer a leitura do gráfico, observando a legenda ,para responder </a:t>
            </a:r>
          </a:p>
          <a:p>
            <a:r>
              <a:rPr lang="pt-BR" sz="2000" dirty="0" smtClean="0"/>
              <a:t>as questões:</a:t>
            </a:r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83568" y="2276872"/>
            <a:ext cx="7815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pt-BR" dirty="0" smtClean="0"/>
              <a:t>A maior fatia do gráfico que corresponde a 59% dos alunos, representa</a:t>
            </a:r>
          </a:p>
          <a:p>
            <a:pPr marL="342900" indent="-342900"/>
            <a:r>
              <a:rPr lang="pt-BR" dirty="0" smtClean="0"/>
              <a:t>um intervalo de tempo maior que 5 horas; portanto a resposta é :</a:t>
            </a:r>
          </a:p>
          <a:p>
            <a:pPr marL="342900" indent="-342900"/>
            <a:r>
              <a:rPr lang="pt-BR" b="1" dirty="0" smtClean="0"/>
              <a:t>Mais que 5 horas</a:t>
            </a:r>
          </a:p>
          <a:p>
            <a:pPr marL="342900" indent="-342900"/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3568" y="3212976"/>
            <a:ext cx="7532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b)   De 2 a 5 horas o percentual de alunos que acessam a internet é de:</a:t>
            </a:r>
          </a:p>
          <a:p>
            <a:r>
              <a:rPr lang="pt-BR" b="1" dirty="0" smtClean="0"/>
              <a:t>25% </a:t>
            </a:r>
            <a:endParaRPr lang="pt-BR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3933056"/>
            <a:ext cx="825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c)   Existem 4% dos alunos que não acessam a internet; portanto a resposta é:</a:t>
            </a:r>
          </a:p>
          <a:p>
            <a:r>
              <a:rPr lang="pt-BR" b="1" dirty="0" smtClean="0"/>
              <a:t>Sim, existem alunos que não tem acesso a internet.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3568" y="4581128"/>
            <a:ext cx="8122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d)  No intervalo de tempo de 1 a 2 horas existem 7% dos alunos que acessam</a:t>
            </a:r>
          </a:p>
          <a:p>
            <a:r>
              <a:rPr lang="pt-BR" dirty="0" smtClean="0"/>
              <a:t> internet. Portanto, calculamos 7% de 400 alunos. </a:t>
            </a:r>
            <a:endParaRPr lang="pt-BR" dirty="0"/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971600" y="5229200"/>
          <a:ext cx="3168352" cy="720080"/>
        </p:xfrm>
        <a:graphic>
          <a:graphicData uri="http://schemas.openxmlformats.org/presentationml/2006/ole">
            <p:oleObj spid="_x0000_s33797" name="Equação" r:id="rId3" imgW="1396394" imgH="393529" progId="Equation.3">
              <p:embed/>
            </p:oleObj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4427984" y="5733256"/>
            <a:ext cx="449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Resposta: </a:t>
            </a:r>
            <a:r>
              <a:rPr lang="pt-BR" b="1" dirty="0" smtClean="0"/>
              <a:t>28 alunos acessam a internet</a:t>
            </a:r>
          </a:p>
          <a:p>
            <a:r>
              <a:rPr lang="pt-BR" b="1" dirty="0" smtClean="0"/>
              <a:t> nesse intervalo de tempo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79512" y="1886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6ª Série</a:t>
            </a:r>
            <a:endParaRPr lang="pt-BR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Gráficos de Setores- Leitura e Construção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12" name="Conector reto 11"/>
          <p:cNvCxnSpPr/>
          <p:nvPr/>
        </p:nvCxnSpPr>
        <p:spPr>
          <a:xfrm flipH="1">
            <a:off x="2051720" y="5445224"/>
            <a:ext cx="72008" cy="288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>
            <a:off x="2195736" y="5445224"/>
            <a:ext cx="72008" cy="288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1187624" y="5661248"/>
            <a:ext cx="72008" cy="288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1331640" y="5661248"/>
            <a:ext cx="72008" cy="288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8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2843808" y="3429000"/>
            <a:ext cx="1152128" cy="10801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Forma 2"/>
          <p:cNvCxnSpPr>
            <a:stCxn id="2" idx="0"/>
          </p:cNvCxnSpPr>
          <p:nvPr/>
        </p:nvCxnSpPr>
        <p:spPr>
          <a:xfrm rot="16200000" flipH="1">
            <a:off x="3491880" y="3356992"/>
            <a:ext cx="864096" cy="1008112"/>
          </a:xfrm>
          <a:prstGeom prst="curvedConnector4">
            <a:avLst>
              <a:gd name="adj1" fmla="val -26455"/>
              <a:gd name="adj2" fmla="val 7857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Forma 3"/>
          <p:cNvCxnSpPr>
            <a:stCxn id="2" idx="0"/>
          </p:cNvCxnSpPr>
          <p:nvPr/>
        </p:nvCxnSpPr>
        <p:spPr>
          <a:xfrm rot="16200000" flipH="1" flipV="1">
            <a:off x="2663788" y="3320988"/>
            <a:ext cx="648072" cy="864096"/>
          </a:xfrm>
          <a:prstGeom prst="curvedConnector4">
            <a:avLst>
              <a:gd name="adj1" fmla="val -35274"/>
              <a:gd name="adj2" fmla="val 8333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Fluxograma: Conector 4"/>
          <p:cNvSpPr/>
          <p:nvPr/>
        </p:nvSpPr>
        <p:spPr>
          <a:xfrm>
            <a:off x="3203848" y="3861048"/>
            <a:ext cx="72008" cy="1440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Conector 5"/>
          <p:cNvSpPr/>
          <p:nvPr/>
        </p:nvSpPr>
        <p:spPr>
          <a:xfrm>
            <a:off x="3563888" y="3861048"/>
            <a:ext cx="72008" cy="1440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co 6"/>
          <p:cNvSpPr/>
          <p:nvPr/>
        </p:nvSpPr>
        <p:spPr>
          <a:xfrm>
            <a:off x="3203848" y="4221088"/>
            <a:ext cx="360040" cy="72008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/>
          <p:cNvSpPr/>
          <p:nvPr/>
        </p:nvSpPr>
        <p:spPr>
          <a:xfrm>
            <a:off x="2843808" y="4509120"/>
            <a:ext cx="1152128" cy="11521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3203848" y="5661248"/>
            <a:ext cx="0" cy="36004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3635896" y="5661248"/>
            <a:ext cx="0" cy="36004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Conector em curva 10"/>
          <p:cNvCxnSpPr/>
          <p:nvPr/>
        </p:nvCxnSpPr>
        <p:spPr>
          <a:xfrm>
            <a:off x="3563888" y="4725144"/>
            <a:ext cx="504056" cy="144016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4527579" y="3469365"/>
            <a:ext cx="1152128" cy="10801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 12"/>
          <p:cNvSpPr/>
          <p:nvPr/>
        </p:nvSpPr>
        <p:spPr>
          <a:xfrm>
            <a:off x="4824741" y="3356207"/>
            <a:ext cx="640509" cy="318769"/>
          </a:xfrm>
          <a:custGeom>
            <a:avLst/>
            <a:gdLst>
              <a:gd name="connsiteX0" fmla="*/ 37658 w 640509"/>
              <a:gd name="connsiteY0" fmla="*/ 93483 h 318769"/>
              <a:gd name="connsiteX1" fmla="*/ 37658 w 640509"/>
              <a:gd name="connsiteY1" fmla="*/ 172996 h 318769"/>
              <a:gd name="connsiteX2" fmla="*/ 103919 w 640509"/>
              <a:gd name="connsiteY2" fmla="*/ 159743 h 318769"/>
              <a:gd name="connsiteX3" fmla="*/ 196684 w 640509"/>
              <a:gd name="connsiteY3" fmla="*/ 226004 h 318769"/>
              <a:gd name="connsiteX4" fmla="*/ 209936 w 640509"/>
              <a:gd name="connsiteY4" fmla="*/ 186248 h 318769"/>
              <a:gd name="connsiteX5" fmla="*/ 249693 w 640509"/>
              <a:gd name="connsiteY5" fmla="*/ 252509 h 318769"/>
              <a:gd name="connsiteX6" fmla="*/ 289449 w 640509"/>
              <a:gd name="connsiteY6" fmla="*/ 265761 h 318769"/>
              <a:gd name="connsiteX7" fmla="*/ 329206 w 640509"/>
              <a:gd name="connsiteY7" fmla="*/ 292265 h 318769"/>
              <a:gd name="connsiteX8" fmla="*/ 408719 w 640509"/>
              <a:gd name="connsiteY8" fmla="*/ 318769 h 318769"/>
              <a:gd name="connsiteX9" fmla="*/ 448476 w 640509"/>
              <a:gd name="connsiteY9" fmla="*/ 305517 h 318769"/>
              <a:gd name="connsiteX10" fmla="*/ 435223 w 640509"/>
              <a:gd name="connsiteY10" fmla="*/ 265761 h 318769"/>
              <a:gd name="connsiteX11" fmla="*/ 501484 w 640509"/>
              <a:gd name="connsiteY11" fmla="*/ 279013 h 318769"/>
              <a:gd name="connsiteX12" fmla="*/ 620754 w 640509"/>
              <a:gd name="connsiteY12" fmla="*/ 265761 h 318769"/>
              <a:gd name="connsiteX13" fmla="*/ 594249 w 640509"/>
              <a:gd name="connsiteY13" fmla="*/ 186248 h 318769"/>
              <a:gd name="connsiteX14" fmla="*/ 541241 w 640509"/>
              <a:gd name="connsiteY14" fmla="*/ 119987 h 318769"/>
              <a:gd name="connsiteX15" fmla="*/ 488232 w 640509"/>
              <a:gd name="connsiteY15" fmla="*/ 66978 h 318769"/>
              <a:gd name="connsiteX16" fmla="*/ 395467 w 640509"/>
              <a:gd name="connsiteY16" fmla="*/ 119987 h 318769"/>
              <a:gd name="connsiteX17" fmla="*/ 421971 w 640509"/>
              <a:gd name="connsiteY17" fmla="*/ 159743 h 318769"/>
              <a:gd name="connsiteX18" fmla="*/ 461728 w 640509"/>
              <a:gd name="connsiteY18" fmla="*/ 146491 h 318769"/>
              <a:gd name="connsiteX19" fmla="*/ 448476 w 640509"/>
              <a:gd name="connsiteY19" fmla="*/ 66978 h 318769"/>
              <a:gd name="connsiteX20" fmla="*/ 355710 w 640509"/>
              <a:gd name="connsiteY20" fmla="*/ 717 h 318769"/>
              <a:gd name="connsiteX21" fmla="*/ 262945 w 640509"/>
              <a:gd name="connsiteY21" fmla="*/ 13969 h 318769"/>
              <a:gd name="connsiteX22" fmla="*/ 249693 w 640509"/>
              <a:gd name="connsiteY22" fmla="*/ 53726 h 318769"/>
              <a:gd name="connsiteX23" fmla="*/ 289449 w 640509"/>
              <a:gd name="connsiteY23" fmla="*/ 66978 h 318769"/>
              <a:gd name="connsiteX24" fmla="*/ 276197 w 640509"/>
              <a:gd name="connsiteY24" fmla="*/ 27222 h 318769"/>
              <a:gd name="connsiteX25" fmla="*/ 196684 w 640509"/>
              <a:gd name="connsiteY25" fmla="*/ 717 h 318769"/>
              <a:gd name="connsiteX26" fmla="*/ 117171 w 640509"/>
              <a:gd name="connsiteY26" fmla="*/ 13969 h 318769"/>
              <a:gd name="connsiteX27" fmla="*/ 117171 w 640509"/>
              <a:gd name="connsiteY27" fmla="*/ 93483 h 318769"/>
              <a:gd name="connsiteX28" fmla="*/ 156928 w 640509"/>
              <a:gd name="connsiteY28" fmla="*/ 106735 h 318769"/>
              <a:gd name="connsiteX29" fmla="*/ 183432 w 640509"/>
              <a:gd name="connsiteY29" fmla="*/ 80230 h 318769"/>
              <a:gd name="connsiteX30" fmla="*/ 143676 w 640509"/>
              <a:gd name="connsiteY30" fmla="*/ 53726 h 318769"/>
              <a:gd name="connsiteX31" fmla="*/ 64163 w 640509"/>
              <a:gd name="connsiteY31" fmla="*/ 27222 h 318769"/>
              <a:gd name="connsiteX32" fmla="*/ 24406 w 640509"/>
              <a:gd name="connsiteY32" fmla="*/ 40474 h 318769"/>
              <a:gd name="connsiteX33" fmla="*/ 24406 w 640509"/>
              <a:gd name="connsiteY33" fmla="*/ 133239 h 318769"/>
              <a:gd name="connsiteX34" fmla="*/ 37658 w 640509"/>
              <a:gd name="connsiteY34" fmla="*/ 146491 h 3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40509" h="318769">
                <a:moveTo>
                  <a:pt x="37658" y="93483"/>
                </a:moveTo>
                <a:cubicBezTo>
                  <a:pt x="34124" y="104085"/>
                  <a:pt x="5853" y="162394"/>
                  <a:pt x="37658" y="172996"/>
                </a:cubicBezTo>
                <a:cubicBezTo>
                  <a:pt x="59027" y="180119"/>
                  <a:pt x="81832" y="164161"/>
                  <a:pt x="103919" y="159743"/>
                </a:cubicBezTo>
                <a:cubicBezTo>
                  <a:pt x="166805" y="222629"/>
                  <a:pt x="133222" y="204850"/>
                  <a:pt x="196684" y="226004"/>
                </a:cubicBezTo>
                <a:cubicBezTo>
                  <a:pt x="201101" y="212752"/>
                  <a:pt x="196684" y="190665"/>
                  <a:pt x="209936" y="186248"/>
                </a:cubicBezTo>
                <a:cubicBezTo>
                  <a:pt x="233018" y="178554"/>
                  <a:pt x="247361" y="250177"/>
                  <a:pt x="249693" y="252509"/>
                </a:cubicBezTo>
                <a:cubicBezTo>
                  <a:pt x="259570" y="262387"/>
                  <a:pt x="276955" y="259514"/>
                  <a:pt x="289449" y="265761"/>
                </a:cubicBezTo>
                <a:cubicBezTo>
                  <a:pt x="303695" y="272884"/>
                  <a:pt x="314652" y="285796"/>
                  <a:pt x="329206" y="292265"/>
                </a:cubicBezTo>
                <a:cubicBezTo>
                  <a:pt x="354736" y="303612"/>
                  <a:pt x="408719" y="318769"/>
                  <a:pt x="408719" y="318769"/>
                </a:cubicBezTo>
                <a:cubicBezTo>
                  <a:pt x="421971" y="314352"/>
                  <a:pt x="442229" y="318011"/>
                  <a:pt x="448476" y="305517"/>
                </a:cubicBezTo>
                <a:cubicBezTo>
                  <a:pt x="454723" y="293023"/>
                  <a:pt x="422729" y="272008"/>
                  <a:pt x="435223" y="265761"/>
                </a:cubicBezTo>
                <a:cubicBezTo>
                  <a:pt x="455369" y="255688"/>
                  <a:pt x="479397" y="274596"/>
                  <a:pt x="501484" y="279013"/>
                </a:cubicBezTo>
                <a:cubicBezTo>
                  <a:pt x="541241" y="274596"/>
                  <a:pt x="592469" y="294046"/>
                  <a:pt x="620754" y="265761"/>
                </a:cubicBezTo>
                <a:cubicBezTo>
                  <a:pt x="640509" y="246006"/>
                  <a:pt x="603084" y="212752"/>
                  <a:pt x="594249" y="186248"/>
                </a:cubicBezTo>
                <a:cubicBezTo>
                  <a:pt x="571954" y="119364"/>
                  <a:pt x="597188" y="167942"/>
                  <a:pt x="541241" y="119987"/>
                </a:cubicBezTo>
                <a:cubicBezTo>
                  <a:pt x="522268" y="103725"/>
                  <a:pt x="488232" y="66978"/>
                  <a:pt x="488232" y="66978"/>
                </a:cubicBezTo>
                <a:cubicBezTo>
                  <a:pt x="455996" y="72351"/>
                  <a:pt x="385474" y="60029"/>
                  <a:pt x="395467" y="119987"/>
                </a:cubicBezTo>
                <a:cubicBezTo>
                  <a:pt x="398085" y="135697"/>
                  <a:pt x="413136" y="146491"/>
                  <a:pt x="421971" y="159743"/>
                </a:cubicBezTo>
                <a:cubicBezTo>
                  <a:pt x="435223" y="155326"/>
                  <a:pt x="451850" y="156369"/>
                  <a:pt x="461728" y="146491"/>
                </a:cubicBezTo>
                <a:cubicBezTo>
                  <a:pt x="492277" y="115943"/>
                  <a:pt x="468750" y="90631"/>
                  <a:pt x="448476" y="66978"/>
                </a:cubicBezTo>
                <a:cubicBezTo>
                  <a:pt x="398167" y="8284"/>
                  <a:pt x="412142" y="19527"/>
                  <a:pt x="355710" y="717"/>
                </a:cubicBezTo>
                <a:cubicBezTo>
                  <a:pt x="324788" y="5134"/>
                  <a:pt x="290883" y="0"/>
                  <a:pt x="262945" y="13969"/>
                </a:cubicBezTo>
                <a:cubicBezTo>
                  <a:pt x="250451" y="20216"/>
                  <a:pt x="243446" y="41232"/>
                  <a:pt x="249693" y="53726"/>
                </a:cubicBezTo>
                <a:cubicBezTo>
                  <a:pt x="255940" y="66220"/>
                  <a:pt x="276197" y="62561"/>
                  <a:pt x="289449" y="66978"/>
                </a:cubicBezTo>
                <a:cubicBezTo>
                  <a:pt x="285032" y="53726"/>
                  <a:pt x="287564" y="35341"/>
                  <a:pt x="276197" y="27222"/>
                </a:cubicBezTo>
                <a:cubicBezTo>
                  <a:pt x="253463" y="10983"/>
                  <a:pt x="196684" y="717"/>
                  <a:pt x="196684" y="717"/>
                </a:cubicBezTo>
                <a:cubicBezTo>
                  <a:pt x="170180" y="5134"/>
                  <a:pt x="140501" y="638"/>
                  <a:pt x="117171" y="13969"/>
                </a:cubicBezTo>
                <a:cubicBezTo>
                  <a:pt x="94683" y="26819"/>
                  <a:pt x="104321" y="80633"/>
                  <a:pt x="117171" y="93483"/>
                </a:cubicBezTo>
                <a:cubicBezTo>
                  <a:pt x="127049" y="103361"/>
                  <a:pt x="143676" y="102318"/>
                  <a:pt x="156928" y="106735"/>
                </a:cubicBezTo>
                <a:cubicBezTo>
                  <a:pt x="165763" y="97900"/>
                  <a:pt x="186462" y="92351"/>
                  <a:pt x="183432" y="80230"/>
                </a:cubicBezTo>
                <a:cubicBezTo>
                  <a:pt x="179569" y="64779"/>
                  <a:pt x="158230" y="60194"/>
                  <a:pt x="143676" y="53726"/>
                </a:cubicBezTo>
                <a:cubicBezTo>
                  <a:pt x="118146" y="42379"/>
                  <a:pt x="64163" y="27222"/>
                  <a:pt x="64163" y="27222"/>
                </a:cubicBezTo>
                <a:cubicBezTo>
                  <a:pt x="50911" y="31639"/>
                  <a:pt x="34284" y="30596"/>
                  <a:pt x="24406" y="40474"/>
                </a:cubicBezTo>
                <a:cubicBezTo>
                  <a:pt x="0" y="64879"/>
                  <a:pt x="14800" y="109222"/>
                  <a:pt x="24406" y="133239"/>
                </a:cubicBezTo>
                <a:cubicBezTo>
                  <a:pt x="26726" y="139039"/>
                  <a:pt x="33241" y="142074"/>
                  <a:pt x="37658" y="146491"/>
                </a:cubicBezTo>
              </a:path>
            </a:pathLst>
          </a:cu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orma livre 13"/>
          <p:cNvSpPr/>
          <p:nvPr/>
        </p:nvSpPr>
        <p:spPr>
          <a:xfrm>
            <a:off x="4916539" y="3374898"/>
            <a:ext cx="383899" cy="146240"/>
          </a:xfrm>
          <a:custGeom>
            <a:avLst/>
            <a:gdLst>
              <a:gd name="connsiteX0" fmla="*/ 343425 w 383899"/>
              <a:gd name="connsiteY0" fmla="*/ 101296 h 146240"/>
              <a:gd name="connsiteX1" fmla="*/ 316921 w 383899"/>
              <a:gd name="connsiteY1" fmla="*/ 141052 h 146240"/>
              <a:gd name="connsiteX2" fmla="*/ 330173 w 383899"/>
              <a:gd name="connsiteY2" fmla="*/ 101296 h 146240"/>
              <a:gd name="connsiteX3" fmla="*/ 356678 w 383899"/>
              <a:gd name="connsiteY3" fmla="*/ 127800 h 146240"/>
              <a:gd name="connsiteX4" fmla="*/ 316921 w 383899"/>
              <a:gd name="connsiteY4" fmla="*/ 141052 h 146240"/>
              <a:gd name="connsiteX5" fmla="*/ 330173 w 383899"/>
              <a:gd name="connsiteY5" fmla="*/ 88044 h 146240"/>
              <a:gd name="connsiteX6" fmla="*/ 369930 w 383899"/>
              <a:gd name="connsiteY6" fmla="*/ 101296 h 146240"/>
              <a:gd name="connsiteX7" fmla="*/ 184399 w 383899"/>
              <a:gd name="connsiteY7" fmla="*/ 61539 h 146240"/>
              <a:gd name="connsiteX8" fmla="*/ 144643 w 383899"/>
              <a:gd name="connsiteY8" fmla="*/ 48287 h 146240"/>
              <a:gd name="connsiteX9" fmla="*/ 157895 w 383899"/>
              <a:gd name="connsiteY9" fmla="*/ 8531 h 146240"/>
              <a:gd name="connsiteX10" fmla="*/ 277165 w 383899"/>
              <a:gd name="connsiteY10" fmla="*/ 61539 h 146240"/>
              <a:gd name="connsiteX11" fmla="*/ 356678 w 383899"/>
              <a:gd name="connsiteY11" fmla="*/ 88044 h 146240"/>
              <a:gd name="connsiteX12" fmla="*/ 12121 w 383899"/>
              <a:gd name="connsiteY12" fmla="*/ 88044 h 146240"/>
              <a:gd name="connsiteX13" fmla="*/ 38625 w 383899"/>
              <a:gd name="connsiteY13" fmla="*/ 61539 h 146240"/>
              <a:gd name="connsiteX14" fmla="*/ 131391 w 383899"/>
              <a:gd name="connsiteY14" fmla="*/ 35035 h 14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3899" h="146240">
                <a:moveTo>
                  <a:pt x="343425" y="101296"/>
                </a:moveTo>
                <a:cubicBezTo>
                  <a:pt x="334590" y="114548"/>
                  <a:pt x="332848" y="141052"/>
                  <a:pt x="316921" y="141052"/>
                </a:cubicBezTo>
                <a:cubicBezTo>
                  <a:pt x="302952" y="141052"/>
                  <a:pt x="316921" y="105713"/>
                  <a:pt x="330173" y="101296"/>
                </a:cubicBezTo>
                <a:cubicBezTo>
                  <a:pt x="342026" y="97345"/>
                  <a:pt x="347843" y="118965"/>
                  <a:pt x="356678" y="127800"/>
                </a:cubicBezTo>
                <a:cubicBezTo>
                  <a:pt x="343426" y="132217"/>
                  <a:pt x="329891" y="146240"/>
                  <a:pt x="316921" y="141052"/>
                </a:cubicBezTo>
                <a:cubicBezTo>
                  <a:pt x="231289" y="106800"/>
                  <a:pt x="320370" y="91312"/>
                  <a:pt x="330173" y="88044"/>
                </a:cubicBezTo>
                <a:cubicBezTo>
                  <a:pt x="343425" y="92461"/>
                  <a:pt x="383899" y="101296"/>
                  <a:pt x="369930" y="101296"/>
                </a:cubicBezTo>
                <a:cubicBezTo>
                  <a:pt x="286339" y="101296"/>
                  <a:pt x="258358" y="86192"/>
                  <a:pt x="184399" y="61539"/>
                </a:cubicBezTo>
                <a:lnTo>
                  <a:pt x="144643" y="48287"/>
                </a:lnTo>
                <a:cubicBezTo>
                  <a:pt x="149060" y="35035"/>
                  <a:pt x="144067" y="10506"/>
                  <a:pt x="157895" y="8531"/>
                </a:cubicBezTo>
                <a:cubicBezTo>
                  <a:pt x="217610" y="0"/>
                  <a:pt x="234063" y="42382"/>
                  <a:pt x="277165" y="61539"/>
                </a:cubicBezTo>
                <a:cubicBezTo>
                  <a:pt x="302695" y="72886"/>
                  <a:pt x="356678" y="88044"/>
                  <a:pt x="356678" y="88044"/>
                </a:cubicBezTo>
                <a:cubicBezTo>
                  <a:pt x="245523" y="97307"/>
                  <a:pt x="122892" y="115737"/>
                  <a:pt x="12121" y="88044"/>
                </a:cubicBezTo>
                <a:cubicBezTo>
                  <a:pt x="0" y="85014"/>
                  <a:pt x="27450" y="67127"/>
                  <a:pt x="38625" y="61539"/>
                </a:cubicBezTo>
                <a:cubicBezTo>
                  <a:pt x="94426" y="33638"/>
                  <a:pt x="94612" y="35035"/>
                  <a:pt x="131391" y="35035"/>
                </a:cubicBezTo>
              </a:path>
            </a:pathLst>
          </a:cu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Conector 14"/>
          <p:cNvSpPr/>
          <p:nvPr/>
        </p:nvSpPr>
        <p:spPr>
          <a:xfrm>
            <a:off x="4887619" y="3901413"/>
            <a:ext cx="72008" cy="1440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uxograma: Conector 15"/>
          <p:cNvSpPr/>
          <p:nvPr/>
        </p:nvSpPr>
        <p:spPr>
          <a:xfrm>
            <a:off x="5103643" y="3901413"/>
            <a:ext cx="72008" cy="1440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Arco 16"/>
          <p:cNvSpPr/>
          <p:nvPr/>
        </p:nvSpPr>
        <p:spPr>
          <a:xfrm>
            <a:off x="4743603" y="4261453"/>
            <a:ext cx="360040" cy="72008"/>
          </a:xfrm>
          <a:prstGeom prst="arc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Paralelogramo 17"/>
          <p:cNvSpPr/>
          <p:nvPr/>
        </p:nvSpPr>
        <p:spPr>
          <a:xfrm>
            <a:off x="4671595" y="4549485"/>
            <a:ext cx="720080" cy="576064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em L 18"/>
          <p:cNvSpPr/>
          <p:nvPr/>
        </p:nvSpPr>
        <p:spPr>
          <a:xfrm>
            <a:off x="4383563" y="4981533"/>
            <a:ext cx="864096" cy="288032"/>
          </a:xfrm>
          <a:prstGeom prst="corner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luxograma: Disco magnético 19"/>
          <p:cNvSpPr/>
          <p:nvPr/>
        </p:nvSpPr>
        <p:spPr>
          <a:xfrm>
            <a:off x="4527579" y="5269565"/>
            <a:ext cx="936104" cy="792088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orma em L 20"/>
          <p:cNvSpPr/>
          <p:nvPr/>
        </p:nvSpPr>
        <p:spPr>
          <a:xfrm>
            <a:off x="4167539" y="5125549"/>
            <a:ext cx="1080120" cy="288032"/>
          </a:xfrm>
          <a:prstGeom prst="corner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ubo 21"/>
          <p:cNvSpPr/>
          <p:nvPr/>
        </p:nvSpPr>
        <p:spPr>
          <a:xfrm>
            <a:off x="2511355" y="4981533"/>
            <a:ext cx="3384376" cy="1584176"/>
          </a:xfrm>
          <a:prstGeom prst="cube">
            <a:avLst/>
          </a:prstGeom>
          <a:blipFill>
            <a:blip r:embed="rId2" cstate="print"/>
            <a:tile tx="0" ty="0" sx="100000" sy="100000" flip="none" algn="tl"/>
          </a:blip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rma livre 22"/>
          <p:cNvSpPr/>
          <p:nvPr/>
        </p:nvSpPr>
        <p:spPr>
          <a:xfrm>
            <a:off x="4478897" y="4633228"/>
            <a:ext cx="304800" cy="439921"/>
          </a:xfrm>
          <a:custGeom>
            <a:avLst/>
            <a:gdLst>
              <a:gd name="connsiteX0" fmla="*/ 145774 w 304800"/>
              <a:gd name="connsiteY0" fmla="*/ 439921 h 439921"/>
              <a:gd name="connsiteX1" fmla="*/ 26505 w 304800"/>
              <a:gd name="connsiteY1" fmla="*/ 400164 h 439921"/>
              <a:gd name="connsiteX2" fmla="*/ 13252 w 304800"/>
              <a:gd name="connsiteY2" fmla="*/ 360408 h 439921"/>
              <a:gd name="connsiteX3" fmla="*/ 0 w 304800"/>
              <a:gd name="connsiteY3" fmla="*/ 267642 h 439921"/>
              <a:gd name="connsiteX4" fmla="*/ 13252 w 304800"/>
              <a:gd name="connsiteY4" fmla="*/ 188129 h 439921"/>
              <a:gd name="connsiteX5" fmla="*/ 66261 w 304800"/>
              <a:gd name="connsiteY5" fmla="*/ 68860 h 439921"/>
              <a:gd name="connsiteX6" fmla="*/ 106018 w 304800"/>
              <a:gd name="connsiteY6" fmla="*/ 55608 h 439921"/>
              <a:gd name="connsiteX7" fmla="*/ 132522 w 304800"/>
              <a:gd name="connsiteY7" fmla="*/ 29103 h 439921"/>
              <a:gd name="connsiteX8" fmla="*/ 304800 w 304800"/>
              <a:gd name="connsiteY8" fmla="*/ 2599 h 439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800" h="439921">
                <a:moveTo>
                  <a:pt x="145774" y="439921"/>
                </a:moveTo>
                <a:cubicBezTo>
                  <a:pt x="106976" y="433454"/>
                  <a:pt x="55173" y="435998"/>
                  <a:pt x="26505" y="400164"/>
                </a:cubicBezTo>
                <a:cubicBezTo>
                  <a:pt x="17779" y="389256"/>
                  <a:pt x="17670" y="373660"/>
                  <a:pt x="13252" y="360408"/>
                </a:cubicBezTo>
                <a:cubicBezTo>
                  <a:pt x="8835" y="329486"/>
                  <a:pt x="0" y="298878"/>
                  <a:pt x="0" y="267642"/>
                </a:cubicBezTo>
                <a:cubicBezTo>
                  <a:pt x="0" y="240772"/>
                  <a:pt x="6735" y="214197"/>
                  <a:pt x="13252" y="188129"/>
                </a:cubicBezTo>
                <a:cubicBezTo>
                  <a:pt x="18819" y="165860"/>
                  <a:pt x="39067" y="90615"/>
                  <a:pt x="66261" y="68860"/>
                </a:cubicBezTo>
                <a:cubicBezTo>
                  <a:pt x="77169" y="60134"/>
                  <a:pt x="92766" y="60025"/>
                  <a:pt x="106018" y="55608"/>
                </a:cubicBezTo>
                <a:cubicBezTo>
                  <a:pt x="114853" y="46773"/>
                  <a:pt x="120669" y="33054"/>
                  <a:pt x="132522" y="29103"/>
                </a:cubicBezTo>
                <a:cubicBezTo>
                  <a:pt x="219830" y="0"/>
                  <a:pt x="237118" y="2599"/>
                  <a:pt x="304800" y="2599"/>
                </a:cubicBezTo>
              </a:path>
            </a:pathLst>
          </a:cu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 23"/>
          <p:cNvSpPr/>
          <p:nvPr/>
        </p:nvSpPr>
        <p:spPr>
          <a:xfrm>
            <a:off x="5128254" y="4675583"/>
            <a:ext cx="344556" cy="490331"/>
          </a:xfrm>
          <a:custGeom>
            <a:avLst/>
            <a:gdLst>
              <a:gd name="connsiteX0" fmla="*/ 0 w 344556"/>
              <a:gd name="connsiteY0" fmla="*/ 490331 h 490331"/>
              <a:gd name="connsiteX1" fmla="*/ 132522 w 344556"/>
              <a:gd name="connsiteY1" fmla="*/ 477079 h 490331"/>
              <a:gd name="connsiteX2" fmla="*/ 212035 w 344556"/>
              <a:gd name="connsiteY2" fmla="*/ 437322 h 490331"/>
              <a:gd name="connsiteX3" fmla="*/ 251791 w 344556"/>
              <a:gd name="connsiteY3" fmla="*/ 424070 h 490331"/>
              <a:gd name="connsiteX4" fmla="*/ 304800 w 344556"/>
              <a:gd name="connsiteY4" fmla="*/ 344557 h 490331"/>
              <a:gd name="connsiteX5" fmla="*/ 344556 w 344556"/>
              <a:gd name="connsiteY5" fmla="*/ 198783 h 490331"/>
              <a:gd name="connsiteX6" fmla="*/ 304800 w 344556"/>
              <a:gd name="connsiteY6" fmla="*/ 39757 h 490331"/>
              <a:gd name="connsiteX7" fmla="*/ 251791 w 344556"/>
              <a:gd name="connsiteY7" fmla="*/ 0 h 49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4556" h="490331">
                <a:moveTo>
                  <a:pt x="0" y="490331"/>
                </a:moveTo>
                <a:cubicBezTo>
                  <a:pt x="44174" y="485914"/>
                  <a:pt x="88644" y="483829"/>
                  <a:pt x="132522" y="477079"/>
                </a:cubicBezTo>
                <a:cubicBezTo>
                  <a:pt x="180636" y="469677"/>
                  <a:pt x="168355" y="459162"/>
                  <a:pt x="212035" y="437322"/>
                </a:cubicBezTo>
                <a:cubicBezTo>
                  <a:pt x="224529" y="431075"/>
                  <a:pt x="238539" y="428487"/>
                  <a:pt x="251791" y="424070"/>
                </a:cubicBezTo>
                <a:lnTo>
                  <a:pt x="304800" y="344557"/>
                </a:lnTo>
                <a:cubicBezTo>
                  <a:pt x="324015" y="315734"/>
                  <a:pt x="337444" y="234343"/>
                  <a:pt x="344556" y="198783"/>
                </a:cubicBezTo>
                <a:cubicBezTo>
                  <a:pt x="340176" y="172505"/>
                  <a:pt x="325800" y="60757"/>
                  <a:pt x="304800" y="39757"/>
                </a:cubicBezTo>
                <a:cubicBezTo>
                  <a:pt x="271310" y="6269"/>
                  <a:pt x="289470" y="18841"/>
                  <a:pt x="251791" y="0"/>
                </a:cubicBezTo>
              </a:path>
            </a:pathLst>
          </a:cu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 flipH="1">
            <a:off x="3373002" y="4045429"/>
            <a:ext cx="45719" cy="72008"/>
          </a:xfrm>
          <a:custGeom>
            <a:avLst/>
            <a:gdLst>
              <a:gd name="connsiteX0" fmla="*/ 0 w 0"/>
              <a:gd name="connsiteY0" fmla="*/ 0 h 66261"/>
              <a:gd name="connsiteX1" fmla="*/ 0 w 0"/>
              <a:gd name="connsiteY1" fmla="*/ 66261 h 6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6261">
                <a:moveTo>
                  <a:pt x="0" y="0"/>
                </a:moveTo>
                <a:lnTo>
                  <a:pt x="0" y="66261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orma livre 25"/>
          <p:cNvSpPr/>
          <p:nvPr/>
        </p:nvSpPr>
        <p:spPr>
          <a:xfrm>
            <a:off x="5022236" y="4026227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orma livre 26"/>
          <p:cNvSpPr/>
          <p:nvPr/>
        </p:nvSpPr>
        <p:spPr>
          <a:xfrm>
            <a:off x="4995732" y="4052731"/>
            <a:ext cx="26504" cy="66261"/>
          </a:xfrm>
          <a:custGeom>
            <a:avLst/>
            <a:gdLst>
              <a:gd name="connsiteX0" fmla="*/ 26504 w 26504"/>
              <a:gd name="connsiteY0" fmla="*/ 0 h 66261"/>
              <a:gd name="connsiteX1" fmla="*/ 0 w 26504"/>
              <a:gd name="connsiteY1" fmla="*/ 66261 h 6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504" h="66261">
                <a:moveTo>
                  <a:pt x="26504" y="0"/>
                </a:moveTo>
                <a:cubicBezTo>
                  <a:pt x="10129" y="49128"/>
                  <a:pt x="19499" y="27263"/>
                  <a:pt x="0" y="66261"/>
                </a:cubicBezTo>
              </a:path>
            </a:pathLst>
          </a:cu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exto explicativo em elipse 27"/>
          <p:cNvSpPr/>
          <p:nvPr/>
        </p:nvSpPr>
        <p:spPr>
          <a:xfrm>
            <a:off x="323528" y="1052736"/>
            <a:ext cx="3816424" cy="2016224"/>
          </a:xfrm>
          <a:prstGeom prst="wedgeEllipseCallout">
            <a:avLst>
              <a:gd name="adj1" fmla="val 20188"/>
              <a:gd name="adj2" fmla="val 4984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exto explicativo em elipse 28"/>
          <p:cNvSpPr/>
          <p:nvPr/>
        </p:nvSpPr>
        <p:spPr>
          <a:xfrm>
            <a:off x="4499992" y="1124744"/>
            <a:ext cx="4320480" cy="2088232"/>
          </a:xfrm>
          <a:prstGeom prst="wedgeEllipseCallout">
            <a:avLst>
              <a:gd name="adj1" fmla="val -29773"/>
              <a:gd name="adj2" fmla="val 4900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1042416" y="1484784"/>
            <a:ext cx="2650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FontTx/>
              <a:buChar char="-"/>
            </a:pPr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Valeu , Beto!</a:t>
            </a:r>
          </a:p>
          <a:p>
            <a:pPr algn="ctr"/>
            <a:r>
              <a:rPr lang="pt-BR" sz="2000" b="1" dirty="0" err="1" smtClean="0">
                <a:latin typeface="Cambria Math" pitchFamily="18" charset="0"/>
                <a:ea typeface="Cambria Math" pitchFamily="18" charset="0"/>
              </a:rPr>
              <a:t>Tô</a:t>
            </a:r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 começando a gostar</a:t>
            </a:r>
          </a:p>
          <a:p>
            <a:pPr algn="ctr"/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desses  gráficos!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4788024" y="1340768"/>
            <a:ext cx="36794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FontTx/>
              <a:buChar char="-"/>
            </a:pPr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Então vamos aprender a</a:t>
            </a:r>
          </a:p>
          <a:p>
            <a:pPr algn="ctr"/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Construí-los?</a:t>
            </a:r>
          </a:p>
          <a:p>
            <a:pPr algn="ctr"/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Vamos ver outro problema, mas</a:t>
            </a:r>
          </a:p>
          <a:p>
            <a:pPr algn="ctr"/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dessa vez teremos que construir</a:t>
            </a:r>
          </a:p>
          <a:p>
            <a:pPr algn="ctr"/>
            <a:r>
              <a:rPr lang="pt-BR" sz="2000" b="1" dirty="0" smtClean="0">
                <a:latin typeface="Cambria Math" pitchFamily="18" charset="0"/>
                <a:ea typeface="Cambria Math" pitchFamily="18" charset="0"/>
              </a:rPr>
              <a:t>o gráfico.</a:t>
            </a:r>
          </a:p>
          <a:p>
            <a:pPr algn="ctr"/>
            <a:endParaRPr lang="pt-BR" sz="2000" b="1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2" name="Pergaminho horizontal 31"/>
          <p:cNvSpPr/>
          <p:nvPr/>
        </p:nvSpPr>
        <p:spPr>
          <a:xfrm>
            <a:off x="3275856" y="4869160"/>
            <a:ext cx="1872208" cy="720080"/>
          </a:xfrm>
          <a:prstGeom prst="horizontalScroll">
            <a:avLst/>
          </a:prstGeom>
          <a:solidFill>
            <a:srgbClr val="F4F8BA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Forma livre 32"/>
          <p:cNvSpPr/>
          <p:nvPr/>
        </p:nvSpPr>
        <p:spPr>
          <a:xfrm>
            <a:off x="3015411" y="4693501"/>
            <a:ext cx="344556" cy="344556"/>
          </a:xfrm>
          <a:custGeom>
            <a:avLst/>
            <a:gdLst>
              <a:gd name="connsiteX0" fmla="*/ 265043 w 344556"/>
              <a:gd name="connsiteY0" fmla="*/ 0 h 344556"/>
              <a:gd name="connsiteX1" fmla="*/ 13252 w 344556"/>
              <a:gd name="connsiteY1" fmla="*/ 265043 h 344556"/>
              <a:gd name="connsiteX2" fmla="*/ 344556 w 344556"/>
              <a:gd name="connsiteY2" fmla="*/ 344556 h 344556"/>
              <a:gd name="connsiteX3" fmla="*/ 344556 w 344556"/>
              <a:gd name="connsiteY3" fmla="*/ 344556 h 34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556" h="344556">
                <a:moveTo>
                  <a:pt x="265043" y="0"/>
                </a:moveTo>
                <a:cubicBezTo>
                  <a:pt x="132521" y="103808"/>
                  <a:pt x="0" y="207617"/>
                  <a:pt x="13252" y="265043"/>
                </a:cubicBezTo>
                <a:cubicBezTo>
                  <a:pt x="26504" y="322469"/>
                  <a:pt x="344556" y="344556"/>
                  <a:pt x="344556" y="344556"/>
                </a:cubicBezTo>
                <a:lnTo>
                  <a:pt x="344556" y="344556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179512" y="1886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6ª Série</a:t>
            </a:r>
            <a:endParaRPr lang="pt-BR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Gráficos de Setores- Leitura e Construção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2000</Words>
  <Application>Microsoft Office PowerPoint</Application>
  <PresentationFormat>Apresentação na tela (4:3)</PresentationFormat>
  <Paragraphs>332</Paragraphs>
  <Slides>28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3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Tema do Office</vt:lpstr>
      <vt:lpstr>Personalizar design</vt:lpstr>
      <vt:lpstr>1_Tema do Office</vt:lpstr>
      <vt:lpstr>Equação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Luizfilg</dc:creator>
  <cp:lastModifiedBy>Carol</cp:lastModifiedBy>
  <cp:revision>182</cp:revision>
  <dcterms:created xsi:type="dcterms:W3CDTF">2011-07-13T12:53:46Z</dcterms:created>
  <dcterms:modified xsi:type="dcterms:W3CDTF">2012-11-27T00:06:55Z</dcterms:modified>
</cp:coreProperties>
</file>