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3"/>
          <p:cNvPicPr/>
          <p:nvPr/>
        </p:nvPicPr>
        <p:blipFill>
          <a:blip r:embed="rId2" cstate="print"/>
          <a:stretch/>
        </p:blipFill>
        <p:spPr>
          <a:xfrm>
            <a:off x="-88200" y="-31320"/>
            <a:ext cx="9318960" cy="69789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971640" y="3385440"/>
            <a:ext cx="7919280" cy="289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4000" i="1" strike="noStrike">
                <a:solidFill>
                  <a:srgbClr val="FFFFFF"/>
                </a:solidFill>
                <a:latin typeface="Calibri"/>
                <a:ea typeface="DejaVu Sans"/>
              </a:rPr>
              <a:t>MATEMÁTICA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400" i="1" strike="noStrike">
                <a:solidFill>
                  <a:srgbClr val="FFFFFF"/>
                </a:solidFill>
                <a:latin typeface="Calibri"/>
                <a:ea typeface="DejaVu Sans"/>
              </a:rPr>
              <a:t>Ensino Fundamental, 7º Ano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0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467640" y="1184760"/>
            <a:ext cx="830412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Imagine agora que um produtor rural tem uma produção anual de frangos de cerca de 18 toneladas. Em seis meses, ele terá apenas 9 toneladas.</a:t>
            </a:r>
            <a:endParaRPr/>
          </a:p>
        </p:txBody>
      </p:sp>
      <p:graphicFrame>
        <p:nvGraphicFramePr>
          <p:cNvPr id="162" name="Table 6"/>
          <p:cNvGraphicFramePr/>
          <p:nvPr/>
        </p:nvGraphicFramePr>
        <p:xfrm>
          <a:off x="5119560" y="3240000"/>
          <a:ext cx="3663000" cy="2158200"/>
        </p:xfrm>
        <a:graphic>
          <a:graphicData uri="http://schemas.openxmlformats.org/drawingml/2006/table">
            <a:tbl>
              <a:tblPr/>
              <a:tblGrid>
                <a:gridCol w="1831680"/>
                <a:gridCol w="1831320"/>
              </a:tblGrid>
              <a:tr h="765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Produção (toneladas)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Tempo (meses)</a:t>
                      </a:r>
                      <a:endParaRPr/>
                    </a:p>
                  </a:txBody>
                  <a:tcPr/>
                </a:tc>
              </a:tr>
              <a:tr h="464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64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46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" name="Picture 2"/>
          <p:cNvPicPr/>
          <p:nvPr/>
        </p:nvPicPr>
        <p:blipFill>
          <a:blip r:embed="rId2" cstate="print"/>
          <a:stretch/>
        </p:blipFill>
        <p:spPr>
          <a:xfrm>
            <a:off x="467640" y="2646360"/>
            <a:ext cx="4348080" cy="2896560"/>
          </a:xfrm>
          <a:prstGeom prst="rect">
            <a:avLst/>
          </a:prstGeom>
          <a:ln>
            <a:noFill/>
          </a:ln>
        </p:spPr>
      </p:pic>
      <p:sp>
        <p:nvSpPr>
          <p:cNvPr id="164" name="CustomShape 7"/>
          <p:cNvSpPr/>
          <p:nvPr/>
        </p:nvSpPr>
        <p:spPr>
          <a:xfrm>
            <a:off x="755640" y="5636520"/>
            <a:ext cx="4570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Bob Zoller / Creative Commons Attribution 2.0 Generic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 flipH="1">
            <a:off x="370080" y="1099800"/>
            <a:ext cx="4486320" cy="1627200"/>
          </a:xfrm>
          <a:prstGeom prst="wedgeRoundRectCallout">
            <a:avLst>
              <a:gd name="adj1" fmla="val -13395"/>
              <a:gd name="adj2" fmla="val 88877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7" name="Picture 2"/>
          <p:cNvPicPr/>
          <p:nvPr/>
        </p:nvPicPr>
        <p:blipFill>
          <a:blip r:embed="rId2" cstate="print"/>
          <a:stretch/>
        </p:blipFill>
        <p:spPr>
          <a:xfrm>
            <a:off x="1973160" y="3357720"/>
            <a:ext cx="2114640" cy="2114640"/>
          </a:xfrm>
          <a:prstGeom prst="rect">
            <a:avLst/>
          </a:prstGeom>
          <a:ln>
            <a:noFill/>
          </a:ln>
        </p:spPr>
      </p:pic>
      <p:pic>
        <p:nvPicPr>
          <p:cNvPr id="168" name="Picture 2"/>
          <p:cNvPicPr/>
          <p:nvPr/>
        </p:nvPicPr>
        <p:blipFill>
          <a:blip r:embed="rId3" cstate="print"/>
          <a:stretch/>
        </p:blipFill>
        <p:spPr>
          <a:xfrm>
            <a:off x="4859280" y="3357720"/>
            <a:ext cx="2159280" cy="215748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6084000" y="1614960"/>
            <a:ext cx="2160360" cy="1222560"/>
          </a:xfrm>
          <a:prstGeom prst="wedgeRoundRectCallout">
            <a:avLst>
              <a:gd name="adj1" fmla="val -34265"/>
              <a:gd name="adj2" fmla="val 98787"/>
              <a:gd name="adj3" fmla="val 16667"/>
            </a:avLst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Sim! O que isso quer dizer? 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2777400" y="5516640"/>
            <a:ext cx="339264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(a) e (b) Tango! Desktop Project / Public Domain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323640" y="1052640"/>
            <a:ext cx="467532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Você observou que, no exemplo da produção de frango, quanto menor o tempo (em meses), menor será a quantidade de toneladas de frango produzida? 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360000" y="852480"/>
            <a:ext cx="5615280" cy="1625400"/>
          </a:xfrm>
          <a:prstGeom prst="wedgeRoundRectCallout">
            <a:avLst>
              <a:gd name="adj1" fmla="val 33335"/>
              <a:gd name="adj2" fmla="val 77192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432000" y="864000"/>
            <a:ext cx="5398920" cy="16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Dizemos que duas grandezas são diretamente proporcionais quando, ao aumentarmos uma, a outra também aumenta e, ao diminuirmos uma, a outra também diminui.</a:t>
            </a:r>
            <a:endParaRPr/>
          </a:p>
        </p:txBody>
      </p:sp>
      <p:pic>
        <p:nvPicPr>
          <p:cNvPr id="179" name="Picture 2"/>
          <p:cNvPicPr/>
          <p:nvPr/>
        </p:nvPicPr>
        <p:blipFill>
          <a:blip r:embed="rId2" cstate="print"/>
          <a:stretch/>
        </p:blipFill>
        <p:spPr>
          <a:xfrm>
            <a:off x="4262040" y="3003480"/>
            <a:ext cx="2548080" cy="2548080"/>
          </a:xfrm>
          <a:prstGeom prst="rect">
            <a:avLst/>
          </a:prstGeom>
          <a:ln>
            <a:noFill/>
          </a:ln>
        </p:spPr>
      </p:pic>
      <p:sp>
        <p:nvSpPr>
          <p:cNvPr id="180" name="CustomShape 6"/>
          <p:cNvSpPr/>
          <p:nvPr/>
        </p:nvSpPr>
        <p:spPr>
          <a:xfrm>
            <a:off x="3933360" y="537984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5014800" y="132948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360000" y="827640"/>
            <a:ext cx="7919280" cy="14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000" b="1" strike="noStrike">
                <a:solidFill>
                  <a:srgbClr val="00B0F0"/>
                </a:solidFill>
                <a:latin typeface="Calibri"/>
                <a:ea typeface="DejaVu Sans"/>
              </a:rPr>
              <a:t>Outros exemplos de grandezas diretamente proporcionais: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87" name="CustomShape 6"/>
          <p:cNvSpPr/>
          <p:nvPr/>
        </p:nvSpPr>
        <p:spPr>
          <a:xfrm>
            <a:off x="51120" y="1786320"/>
            <a:ext cx="408852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A quantidade de fotocópias em uma gráfica e o tempo necessário.</a:t>
            </a:r>
            <a:endParaRPr/>
          </a:p>
        </p:txBody>
      </p:sp>
      <p:sp>
        <p:nvSpPr>
          <p:cNvPr id="188" name="CustomShape 7"/>
          <p:cNvSpPr/>
          <p:nvPr/>
        </p:nvSpPr>
        <p:spPr>
          <a:xfrm>
            <a:off x="4808520" y="1772640"/>
            <a:ext cx="45705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Distância em quilômetros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e os litros de combustível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necessários para percorrê-los.</a:t>
            </a: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89" name="Line 8"/>
          <p:cNvSpPr/>
          <p:nvPr/>
        </p:nvSpPr>
        <p:spPr>
          <a:xfrm>
            <a:off x="4499640" y="1561320"/>
            <a:ext cx="0" cy="467568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</p:sp>
      <p:pic>
        <p:nvPicPr>
          <p:cNvPr id="190" name="Picture 2"/>
          <p:cNvPicPr/>
          <p:nvPr/>
        </p:nvPicPr>
        <p:blipFill>
          <a:blip r:embed="rId2" cstate="print"/>
          <a:stretch/>
        </p:blipFill>
        <p:spPr>
          <a:xfrm>
            <a:off x="4839480" y="2909520"/>
            <a:ext cx="3920760" cy="2611800"/>
          </a:xfrm>
          <a:prstGeom prst="rect">
            <a:avLst/>
          </a:prstGeom>
          <a:ln>
            <a:noFill/>
          </a:ln>
        </p:spPr>
      </p:pic>
      <p:sp>
        <p:nvSpPr>
          <p:cNvPr id="191" name="CustomShape 9"/>
          <p:cNvSpPr/>
          <p:nvPr/>
        </p:nvSpPr>
        <p:spPr>
          <a:xfrm>
            <a:off x="-161280" y="48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" name="Picture 6"/>
          <p:cNvPicPr/>
          <p:nvPr/>
        </p:nvPicPr>
        <p:blipFill>
          <a:blip r:embed="rId3" cstate="print"/>
          <a:stretch/>
        </p:blipFill>
        <p:spPr>
          <a:xfrm>
            <a:off x="451080" y="2846520"/>
            <a:ext cx="3532320" cy="2831760"/>
          </a:xfrm>
          <a:prstGeom prst="rect">
            <a:avLst/>
          </a:prstGeom>
          <a:ln>
            <a:noFill/>
          </a:ln>
        </p:spPr>
      </p:pic>
      <p:sp>
        <p:nvSpPr>
          <p:cNvPr id="193" name="CustomShape 10"/>
          <p:cNvSpPr/>
          <p:nvPr/>
        </p:nvSpPr>
        <p:spPr>
          <a:xfrm>
            <a:off x="529920" y="5733360"/>
            <a:ext cx="3392640" cy="39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Joseph Barillari / Creative Commons Attribution-Share Alike 3.0 Unported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5148000" y="569304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Bob McMillan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99" name="CustomShape 4"/>
          <p:cNvSpPr/>
          <p:nvPr/>
        </p:nvSpPr>
        <p:spPr>
          <a:xfrm>
            <a:off x="1307520" y="1001880"/>
            <a:ext cx="4681440" cy="1517400"/>
          </a:xfrm>
          <a:prstGeom prst="wedgeRoundRectCallout">
            <a:avLst>
              <a:gd name="adj1" fmla="val 33335"/>
              <a:gd name="adj2" fmla="val 77192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1329120" y="1041840"/>
            <a:ext cx="4659840" cy="16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Mas há grandezas que possuem uma dependência inversa. Quando uma grandeza aumenta, a outra diminui e vice-versa.</a:t>
            </a:r>
            <a:endParaRPr/>
          </a:p>
        </p:txBody>
      </p:sp>
      <p:pic>
        <p:nvPicPr>
          <p:cNvPr id="201" name="Picture 2"/>
          <p:cNvPicPr/>
          <p:nvPr/>
        </p:nvPicPr>
        <p:blipFill>
          <a:blip r:embed="rId2" cstate="print"/>
          <a:stretch/>
        </p:blipFill>
        <p:spPr>
          <a:xfrm>
            <a:off x="4262040" y="3003480"/>
            <a:ext cx="2548080" cy="2548080"/>
          </a:xfrm>
          <a:prstGeom prst="rect">
            <a:avLst/>
          </a:prstGeom>
          <a:ln>
            <a:noFill/>
          </a:ln>
        </p:spPr>
      </p:pic>
      <p:sp>
        <p:nvSpPr>
          <p:cNvPr id="202" name="CustomShape 6"/>
          <p:cNvSpPr/>
          <p:nvPr/>
        </p:nvSpPr>
        <p:spPr>
          <a:xfrm>
            <a:off x="3933360" y="537984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765720" y="4462200"/>
            <a:ext cx="7611480" cy="16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Vamos pensar na construção de um prédio. O tempo para que a obra fique pronta depende do número de pedreiros. Quanto mais pessoas trabalhando, menos tempo vai levar para a conclusão da obra. </a:t>
            </a:r>
            <a:endParaRPr dirty="0"/>
          </a:p>
        </p:txBody>
      </p:sp>
      <p:pic>
        <p:nvPicPr>
          <p:cNvPr id="208" name="Picture 2"/>
          <p:cNvPicPr/>
          <p:nvPr/>
        </p:nvPicPr>
        <p:blipFill>
          <a:blip r:embed="rId2" cstate="print"/>
          <a:stretch/>
        </p:blipFill>
        <p:spPr>
          <a:xfrm>
            <a:off x="1475640" y="948240"/>
            <a:ext cx="5471280" cy="3464640"/>
          </a:xfrm>
          <a:prstGeom prst="rect">
            <a:avLst/>
          </a:prstGeom>
          <a:ln>
            <a:noFill/>
          </a:ln>
        </p:spPr>
      </p:pic>
      <p:sp>
        <p:nvSpPr>
          <p:cNvPr id="209" name="CustomShape 5"/>
          <p:cNvSpPr/>
          <p:nvPr/>
        </p:nvSpPr>
        <p:spPr>
          <a:xfrm rot="16200000">
            <a:off x="5400360" y="2306880"/>
            <a:ext cx="36932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NATO Training Mission-Afghanistan / Creative Commons Attribution 2.0 Generic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20000" y="95256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863640" y="1091160"/>
            <a:ext cx="74152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Da mesma forma, quanto menos operários tiverem, mais tempo vai ser preciso para terminar a construção.</a:t>
            </a:r>
            <a:endParaRPr/>
          </a:p>
        </p:txBody>
      </p:sp>
      <p:graphicFrame>
        <p:nvGraphicFramePr>
          <p:cNvPr id="216" name="Table 6"/>
          <p:cNvGraphicFramePr/>
          <p:nvPr/>
        </p:nvGraphicFramePr>
        <p:xfrm>
          <a:off x="5396040" y="2472120"/>
          <a:ext cx="3016800" cy="2567160"/>
        </p:xfrm>
        <a:graphic>
          <a:graphicData uri="http://schemas.openxmlformats.org/drawingml/2006/table">
            <a:tbl>
              <a:tblPr/>
              <a:tblGrid>
                <a:gridCol w="1508400"/>
                <a:gridCol w="1508400"/>
              </a:tblGrid>
              <a:tr h="128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Número de operários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Tempo (dias)</a:t>
                      </a:r>
                      <a:endParaRPr/>
                    </a:p>
                  </a:txBody>
                  <a:tcPr/>
                </a:tc>
              </a:tr>
              <a:tr h="41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/>
                </a:tc>
              </a:tr>
              <a:tr h="41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</a:tr>
              <a:tr h="41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7" name="Picture 2"/>
          <p:cNvPicPr/>
          <p:nvPr/>
        </p:nvPicPr>
        <p:blipFill>
          <a:blip r:embed="rId2" cstate="print"/>
          <a:stretch/>
        </p:blipFill>
        <p:spPr>
          <a:xfrm>
            <a:off x="714240" y="2413800"/>
            <a:ext cx="4432320" cy="2806560"/>
          </a:xfrm>
          <a:prstGeom prst="rect">
            <a:avLst/>
          </a:prstGeom>
          <a:ln>
            <a:noFill/>
          </a:ln>
        </p:spPr>
      </p:pic>
      <p:sp>
        <p:nvSpPr>
          <p:cNvPr id="218" name="CustomShape 7"/>
          <p:cNvSpPr/>
          <p:nvPr/>
        </p:nvSpPr>
        <p:spPr>
          <a:xfrm rot="5400000">
            <a:off x="-1358640" y="3998520"/>
            <a:ext cx="36932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NATO Training Mission-Afghanistan / Creative Commons Attribution 2.0 Generic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 flipH="1">
            <a:off x="479520" y="1628640"/>
            <a:ext cx="3382920" cy="917640"/>
          </a:xfrm>
          <a:prstGeom prst="wedgeRoundRectCallout">
            <a:avLst>
              <a:gd name="adj1" fmla="val -18517"/>
              <a:gd name="adj2" fmla="val 128966"/>
              <a:gd name="adj3" fmla="val 16667"/>
            </a:avLst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E o que acontece quando isso ocorre?</a:t>
            </a:r>
            <a:endParaRPr/>
          </a:p>
        </p:txBody>
      </p:sp>
      <p:pic>
        <p:nvPicPr>
          <p:cNvPr id="221" name="Picture 2"/>
          <p:cNvPicPr/>
          <p:nvPr/>
        </p:nvPicPr>
        <p:blipFill>
          <a:blip r:embed="rId2" cstate="print"/>
          <a:stretch/>
        </p:blipFill>
        <p:spPr>
          <a:xfrm>
            <a:off x="4940280" y="3274920"/>
            <a:ext cx="2114640" cy="2116440"/>
          </a:xfrm>
          <a:prstGeom prst="rect">
            <a:avLst/>
          </a:prstGeom>
          <a:ln>
            <a:noFill/>
          </a:ln>
        </p:spPr>
      </p:pic>
      <p:pic>
        <p:nvPicPr>
          <p:cNvPr id="222" name="Picture 2"/>
          <p:cNvPicPr/>
          <p:nvPr/>
        </p:nvPicPr>
        <p:blipFill>
          <a:blip r:embed="rId3" cstate="print"/>
          <a:stretch/>
        </p:blipFill>
        <p:spPr>
          <a:xfrm>
            <a:off x="1763640" y="3232080"/>
            <a:ext cx="2159280" cy="215928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4608000" y="1368000"/>
            <a:ext cx="4175280" cy="1104120"/>
          </a:xfrm>
          <a:prstGeom prst="wedgeRoundRectCallout">
            <a:avLst>
              <a:gd name="adj1" fmla="val -20624"/>
              <a:gd name="adj2" fmla="val 122982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4345920" y="1584000"/>
            <a:ext cx="4570560" cy="8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Dizemos que as grandezas são inversamente proporcionais.</a:t>
            </a:r>
            <a:endParaRPr/>
          </a:p>
        </p:txBody>
      </p:sp>
      <p:sp>
        <p:nvSpPr>
          <p:cNvPr id="225" name="CustomShape 4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226" name="CustomShape 5"/>
          <p:cNvSpPr/>
          <p:nvPr/>
        </p:nvSpPr>
        <p:spPr>
          <a:xfrm>
            <a:off x="2777400" y="5516640"/>
            <a:ext cx="339264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(a) e (b)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624960" y="813960"/>
            <a:ext cx="743796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Vamos imaginar agora uma aluna que faz uma prova valendo 10 pontos com 30 questões. Quanto menos perguntas ele errar, maior será a sua nota. A cada três erros, ele perde um ponto.</a:t>
            </a:r>
            <a:endParaRPr/>
          </a:p>
        </p:txBody>
      </p:sp>
      <p:graphicFrame>
        <p:nvGraphicFramePr>
          <p:cNvPr id="232" name="Table 5"/>
          <p:cNvGraphicFramePr/>
          <p:nvPr/>
        </p:nvGraphicFramePr>
        <p:xfrm>
          <a:off x="4860000" y="3384000"/>
          <a:ext cx="3310560" cy="1981200"/>
        </p:xfrm>
        <a:graphic>
          <a:graphicData uri="http://schemas.openxmlformats.org/drawingml/2006/table">
            <a:tbl>
              <a:tblPr/>
              <a:tblGrid>
                <a:gridCol w="1655280"/>
                <a:gridCol w="1655280"/>
              </a:tblGrid>
              <a:tr h="68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Número de erros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Nota</a:t>
                      </a:r>
                      <a:endParaRPr/>
                    </a:p>
                  </a:txBody>
                  <a:tcPr/>
                </a:tc>
              </a:tr>
              <a:tr h="41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41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41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3" name="Picture 2"/>
          <p:cNvPicPr/>
          <p:nvPr/>
        </p:nvPicPr>
        <p:blipFill>
          <a:blip r:embed="rId2" cstate="print"/>
          <a:stretch/>
        </p:blipFill>
        <p:spPr>
          <a:xfrm>
            <a:off x="636840" y="2304000"/>
            <a:ext cx="4114080" cy="2936160"/>
          </a:xfrm>
          <a:prstGeom prst="rect">
            <a:avLst/>
          </a:prstGeom>
          <a:ln>
            <a:noFill/>
          </a:ln>
        </p:spPr>
      </p:pic>
      <p:sp>
        <p:nvSpPr>
          <p:cNvPr id="234" name="CustomShape 6"/>
          <p:cNvSpPr/>
          <p:nvPr/>
        </p:nvSpPr>
        <p:spPr>
          <a:xfrm rot="5400000">
            <a:off x="-1874160" y="3470760"/>
            <a:ext cx="4570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Wilson Dias/ABR / Creative Commons - Atribution 3.0 Brazil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pic>
        <p:nvPicPr>
          <p:cNvPr id="239" name="Picture 2"/>
          <p:cNvPicPr/>
          <p:nvPr/>
        </p:nvPicPr>
        <p:blipFill>
          <a:blip r:embed="rId2" cstate="print"/>
          <a:stretch/>
        </p:blipFill>
        <p:spPr>
          <a:xfrm>
            <a:off x="947520" y="2080800"/>
            <a:ext cx="1678680" cy="167868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816840" y="4896000"/>
            <a:ext cx="4294080" cy="1010880"/>
          </a:xfrm>
          <a:prstGeom prst="wedgeRoundRectCallout">
            <a:avLst>
              <a:gd name="adj1" fmla="val -26931"/>
              <a:gd name="adj2" fmla="val -150406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Você percebeu que, quanto mais erros ele comete, sua nota vai ficando menor?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 rot="5400000">
            <a:off x="-973080" y="300528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  <p:pic>
        <p:nvPicPr>
          <p:cNvPr id="242" name="Picture 2"/>
          <p:cNvPicPr/>
          <p:nvPr/>
        </p:nvPicPr>
        <p:blipFill>
          <a:blip r:embed="rId3" cstate="print"/>
          <a:stretch/>
        </p:blipFill>
        <p:spPr>
          <a:xfrm>
            <a:off x="3816360" y="1001880"/>
            <a:ext cx="4918680" cy="3510360"/>
          </a:xfrm>
          <a:prstGeom prst="rect">
            <a:avLst/>
          </a:prstGeom>
          <a:ln>
            <a:noFill/>
          </a:ln>
        </p:spPr>
      </p:pic>
      <p:sp>
        <p:nvSpPr>
          <p:cNvPr id="243" name="CustomShape 6"/>
          <p:cNvSpPr/>
          <p:nvPr/>
        </p:nvSpPr>
        <p:spPr>
          <a:xfrm rot="16200000">
            <a:off x="6553440" y="2993760"/>
            <a:ext cx="457056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Wilson Dias/ABR / Creative Commons - Atribuition 3.0 Brazil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767160" y="1330560"/>
            <a:ext cx="4246920" cy="1116720"/>
          </a:xfrm>
          <a:prstGeom prst="wedgeRoundRectCallout">
            <a:avLst>
              <a:gd name="adj1" fmla="val 49886"/>
              <a:gd name="adj2" fmla="val 87413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830160" y="1401480"/>
            <a:ext cx="4074840" cy="16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Olá, pessoal. Na aula de hoje vamos falar sobre grandezas inversamente proporcionais.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1" name="Picture 2"/>
          <p:cNvPicPr/>
          <p:nvPr/>
        </p:nvPicPr>
        <p:blipFill>
          <a:blip r:embed="rId2" cstate="print"/>
          <a:stretch/>
        </p:blipFill>
        <p:spPr>
          <a:xfrm>
            <a:off x="5112360" y="2577960"/>
            <a:ext cx="2548080" cy="2548080"/>
          </a:xfrm>
          <a:prstGeom prst="rect">
            <a:avLst/>
          </a:prstGeom>
          <a:ln>
            <a:noFill/>
          </a:ln>
        </p:spPr>
      </p:pic>
      <p:sp>
        <p:nvSpPr>
          <p:cNvPr id="82" name="CustomShape 7"/>
          <p:cNvSpPr/>
          <p:nvPr/>
        </p:nvSpPr>
        <p:spPr>
          <a:xfrm rot="16200000">
            <a:off x="6188400" y="362808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  <p:sp>
        <p:nvSpPr>
          <p:cNvPr id="83" name="CustomShape 8"/>
          <p:cNvSpPr/>
          <p:nvPr/>
        </p:nvSpPr>
        <p:spPr>
          <a:xfrm>
            <a:off x="961560" y="4718880"/>
            <a:ext cx="4246920" cy="896400"/>
          </a:xfrm>
          <a:prstGeom prst="wedgeRoundRectCallout">
            <a:avLst>
              <a:gd name="adj1" fmla="val 60340"/>
              <a:gd name="adj2" fmla="val -56810"/>
              <a:gd name="adj3" fmla="val 16667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1071720" y="4871520"/>
            <a:ext cx="407484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Mas antes... Vocês sabem o que é uma grandeza?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683640" y="933840"/>
            <a:ext cx="7748640" cy="176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Suponhamos agora que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Times New Roman"/>
              </a:rPr>
              <a:t>um carro faz um percurso em 40 minutos numa velocidade de 100 km/h. Se a velocidade fosse de apenas 80 km/h, o mesmo percurso seria feito em 50 minutos.</a:t>
            </a:r>
            <a:endParaRPr/>
          </a:p>
        </p:txBody>
      </p:sp>
      <p:graphicFrame>
        <p:nvGraphicFramePr>
          <p:cNvPr id="250" name="Table 6"/>
          <p:cNvGraphicFramePr/>
          <p:nvPr/>
        </p:nvGraphicFramePr>
        <p:xfrm>
          <a:off x="605880" y="3253680"/>
          <a:ext cx="3677040" cy="1615200"/>
        </p:xfrm>
        <a:graphic>
          <a:graphicData uri="http://schemas.openxmlformats.org/drawingml/2006/table">
            <a:tbl>
              <a:tblPr/>
              <a:tblGrid>
                <a:gridCol w="1838520"/>
                <a:gridCol w="1838520"/>
              </a:tblGrid>
              <a:tr h="761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Velocidade (km/h)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Tempo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(min)</a:t>
                      </a:r>
                      <a:endParaRPr/>
                    </a:p>
                  </a:txBody>
                  <a:tcPr/>
                </a:tc>
              </a:tr>
              <a:tr h="426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/>
                    </a:p>
                  </a:txBody>
                  <a:tcPr/>
                </a:tc>
              </a:tr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1" name="CustomShape 7"/>
          <p:cNvSpPr/>
          <p:nvPr/>
        </p:nvSpPr>
        <p:spPr>
          <a:xfrm rot="16200000">
            <a:off x="6670440" y="3907440"/>
            <a:ext cx="457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Iggymwangi / Creative Commons Attribution-Share Alike 3.0 Unported</a:t>
            </a:r>
            <a:endParaRPr/>
          </a:p>
        </p:txBody>
      </p:sp>
      <p:pic>
        <p:nvPicPr>
          <p:cNvPr id="252" name="Picture 2"/>
          <p:cNvPicPr/>
          <p:nvPr/>
        </p:nvPicPr>
        <p:blipFill>
          <a:blip r:embed="rId2" cstate="print"/>
          <a:stretch/>
        </p:blipFill>
        <p:spPr>
          <a:xfrm>
            <a:off x="4572000" y="2493000"/>
            <a:ext cx="4133880" cy="351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258" name="CustomShape 5"/>
          <p:cNvSpPr/>
          <p:nvPr/>
        </p:nvSpPr>
        <p:spPr>
          <a:xfrm>
            <a:off x="5040000" y="1224000"/>
            <a:ext cx="408636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Em um canil, quatro cães consomem uma determinada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quantidade de ração em 18 dias. Se o número de cães aumentasse para seis, a mesma quantidade de ração seria consumida em apenas 12 dias.</a:t>
            </a:r>
            <a:endParaRPr/>
          </a:p>
        </p:txBody>
      </p:sp>
      <p:pic>
        <p:nvPicPr>
          <p:cNvPr id="259" name="Picture 2"/>
          <p:cNvPicPr/>
          <p:nvPr/>
        </p:nvPicPr>
        <p:blipFill>
          <a:blip r:embed="rId2" cstate="print"/>
          <a:stretch/>
        </p:blipFill>
        <p:spPr>
          <a:xfrm>
            <a:off x="122040" y="1268640"/>
            <a:ext cx="4703040" cy="3526920"/>
          </a:xfrm>
          <a:prstGeom prst="rect">
            <a:avLst/>
          </a:prstGeom>
          <a:ln>
            <a:noFill/>
          </a:ln>
        </p:spPr>
      </p:pic>
      <p:graphicFrame>
        <p:nvGraphicFramePr>
          <p:cNvPr id="260" name="Table 6"/>
          <p:cNvGraphicFramePr/>
          <p:nvPr/>
        </p:nvGraphicFramePr>
        <p:xfrm>
          <a:off x="5014800" y="4137840"/>
          <a:ext cx="3815280" cy="1969560"/>
        </p:xfrm>
        <a:graphic>
          <a:graphicData uri="http://schemas.openxmlformats.org/drawingml/2006/table">
            <a:tbl>
              <a:tblPr/>
              <a:tblGrid>
                <a:gridCol w="1907640"/>
                <a:gridCol w="1907640"/>
              </a:tblGrid>
              <a:tr h="68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Número de cães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Dias</a:t>
                      </a:r>
                      <a:endParaRPr/>
                    </a:p>
                  </a:txBody>
                  <a:tcPr/>
                </a:tc>
              </a:tr>
              <a:tr h="41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/>
                    </a:p>
                  </a:txBody>
                  <a:tcPr/>
                </a:tc>
              </a:tr>
              <a:tr h="41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41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1" name="CustomShape 7"/>
          <p:cNvSpPr/>
          <p:nvPr/>
        </p:nvSpPr>
        <p:spPr>
          <a:xfrm>
            <a:off x="24840" y="5065560"/>
            <a:ext cx="512172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Jiel Beaumadier / Creative Commons Attribution-Share Alike 4.0 International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899640" y="1001880"/>
            <a:ext cx="5255280" cy="1445400"/>
          </a:xfrm>
          <a:prstGeom prst="wedgeRoundRectCallout">
            <a:avLst>
              <a:gd name="adj1" fmla="val 33335"/>
              <a:gd name="adj2" fmla="val 77192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827640" y="1041840"/>
            <a:ext cx="5399280" cy="176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Duas grandezas são inversamente proporcionais quando, ao aumentarmos uma, a outra diminui e, ao diminuirmos uma, a outra aumenta.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2" cstate="print"/>
          <a:stretch/>
        </p:blipFill>
        <p:spPr>
          <a:xfrm>
            <a:off x="4262040" y="3003480"/>
            <a:ext cx="2548080" cy="2548080"/>
          </a:xfrm>
          <a:prstGeom prst="rect">
            <a:avLst/>
          </a:prstGeom>
          <a:ln>
            <a:noFill/>
          </a:ln>
        </p:spPr>
      </p:pic>
      <p:sp>
        <p:nvSpPr>
          <p:cNvPr id="268" name="CustomShape 5"/>
          <p:cNvSpPr/>
          <p:nvPr/>
        </p:nvSpPr>
        <p:spPr>
          <a:xfrm>
            <a:off x="3933360" y="537984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936000" y="1296000"/>
            <a:ext cx="5255280" cy="1223280"/>
          </a:xfrm>
          <a:prstGeom prst="wedgeRoundRectCallout">
            <a:avLst>
              <a:gd name="adj1" fmla="val 33335"/>
              <a:gd name="adj2" fmla="val 77192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4"/>
          <p:cNvSpPr/>
          <p:nvPr/>
        </p:nvSpPr>
        <p:spPr>
          <a:xfrm>
            <a:off x="864000" y="1390680"/>
            <a:ext cx="5399280" cy="16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Você consegue imaginar outras situações em que as grandezas são inversamente proporcionais?</a:t>
            </a:r>
            <a:endParaRPr/>
          </a:p>
        </p:txBody>
      </p:sp>
      <p:pic>
        <p:nvPicPr>
          <p:cNvPr id="274" name="Picture 2"/>
          <p:cNvPicPr/>
          <p:nvPr/>
        </p:nvPicPr>
        <p:blipFill>
          <a:blip r:embed="rId2" cstate="print"/>
          <a:stretch/>
        </p:blipFill>
        <p:spPr>
          <a:xfrm>
            <a:off x="4262040" y="3003480"/>
            <a:ext cx="2548080" cy="2548080"/>
          </a:xfrm>
          <a:prstGeom prst="rect">
            <a:avLst/>
          </a:prstGeom>
          <a:ln>
            <a:noFill/>
          </a:ln>
        </p:spPr>
      </p:pic>
      <p:sp>
        <p:nvSpPr>
          <p:cNvPr id="275" name="CustomShape 5"/>
          <p:cNvSpPr/>
          <p:nvPr/>
        </p:nvSpPr>
        <p:spPr>
          <a:xfrm>
            <a:off x="3933360" y="537984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Table 1"/>
          <p:cNvGraphicFramePr/>
          <p:nvPr/>
        </p:nvGraphicFramePr>
        <p:xfrm>
          <a:off x="179512" y="925045"/>
          <a:ext cx="8779808" cy="5053366"/>
        </p:xfrm>
        <a:graphic>
          <a:graphicData uri="http://schemas.openxmlformats.org/drawingml/2006/table">
            <a:tbl>
              <a:tblPr/>
              <a:tblGrid>
                <a:gridCol w="1368152"/>
                <a:gridCol w="2285992"/>
                <a:gridCol w="3944444"/>
                <a:gridCol w="1181220"/>
              </a:tblGrid>
              <a:tr h="415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  <a:endParaRPr/>
                    </a:p>
                  </a:txBody>
                  <a:tcPr/>
                </a:tc>
              </a:tr>
              <a:tr h="545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2, 3, 4b, 5, 6a, 7b, 8b, 11a, 12, 14, 17b, 19a, 22, 23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Tango! Desktop Project / Public Domain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https://commons.wikimedia.org/wiki/File:Face-glasses.svg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21/07/2015</a:t>
                      </a:r>
                      <a:endParaRPr/>
                    </a:p>
                  </a:txBody>
                  <a:tcPr/>
                </a:tc>
              </a:tr>
              <a:tr h="359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4a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Lite / Creative Commons Attribution-Share Alike 3.0 Unported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https://commons.wikimedia.org/wiki/File:Soft_ruler.jpg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4c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Jbmg40 / Creative Commons Attribution-Share Alike 3.0 Unported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https://commons.wikimedia.org/wiki/File:Wembley_Stadium_interior.jpg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359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senov / Creative Commons Attribution 2.0 Generic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https://commons.wikimedia.org/wiki/File:Hedgehog_on_a_scale.jpg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497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4e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Diego Gomes Ferraz / Creative Commons Attribution-Share Alike 4.0 International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https://commons.wikimedia.org/wiki/File:Caixa_d%27%C3%81gua_-_Water_Box.jpg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24/07/2015</a:t>
                      </a:r>
                      <a:endParaRPr/>
                    </a:p>
                  </a:txBody>
                  <a:tcPr/>
                </a:tc>
              </a:tr>
              <a:tr h="359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6b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Andréa Farias Farias/ Creative Commons Attribution 2.0 Generic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https://pt.wikipedia.org/wiki/Ficheiro:A_GRANDE_FAM%C3%8DLIA..jpg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11/08/2015</a:t>
                      </a:r>
                      <a:endParaRPr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7a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Doug Coldwell/ Creative Commons Attribution-Share Alike 3.0 Unported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https://pt.wikipedia.org/wiki/Ficheiro:Wadlow_shoe_compared.jpg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11/08/2015</a:t>
                      </a:r>
                      <a:endParaRPr/>
                    </a:p>
                  </a:txBody>
                  <a:tcPr/>
                </a:tc>
              </a:tr>
              <a:tr h="359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8a, 11b, 17a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Tango! Desktop Project / Public Domain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https://commons.wikimedia.org/wiki/File:Face-surprise.svg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21/07/2015</a:t>
                      </a:r>
                      <a:endParaRPr/>
                    </a:p>
                  </a:txBody>
                  <a:tcPr/>
                </a:tc>
              </a:tr>
              <a:tr h="359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User Mayra (Maych) / Creative Commons Attribution 2.0 Generic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https://commons.wikimedia.org/wiki/File:Brigadeiro.jpg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359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Bob Zoller / Creative Commons Attribution 2.0 Generic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https://commons.wikimedia.org/wiki/File:Soul_Food_Farm_chickens.jpg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8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Table 1"/>
          <p:cNvGraphicFramePr/>
          <p:nvPr/>
        </p:nvGraphicFramePr>
        <p:xfrm>
          <a:off x="293760" y="1147680"/>
          <a:ext cx="8525880" cy="4023240"/>
        </p:xfrm>
        <a:graphic>
          <a:graphicData uri="http://schemas.openxmlformats.org/drawingml/2006/table">
            <a:tbl>
              <a:tblPr/>
              <a:tblGrid>
                <a:gridCol w="817560"/>
                <a:gridCol w="2722680"/>
                <a:gridCol w="4227120"/>
                <a:gridCol w="758520"/>
              </a:tblGrid>
              <a:tr h="92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  <a:endParaRPr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13a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Joseph Barillari / Creative Commons Attribution-Share Alike 3.0 Unported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https://commons.wikimedia.org/wiki/File:Photocopier-Xerox-2004.jpg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24/07/2015</a:t>
                      </a:r>
                      <a:endParaRPr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13b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Bob McMillan / Public Domain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https://commons.wikimedia.org/wiki/File:FEMA_-_16014_-_Photograph_by_Bob_McMillan_taken_on_09-23-2005_in_Texas.jpg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24/07/2015</a:t>
                      </a:r>
                      <a:endParaRPr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15, 16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NATO Training Mission-Afghanistan / Creative Commons Attribution 2.0 Generic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https://commons.wikimedia.org/wiki/File:110705-F-8384J-001_(6440545501).jpg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18, 19b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Wilson Dias/ABr / Creative Commons - Atribution 3.0 Brazil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https://commons.wikimedia.org/wiki/File:Participantes_do_Enem.jpg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24/07/2015</a:t>
                      </a:r>
                      <a:endParaRPr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Iggymwangi / Creative Commons Attribution-Share Alike 3.0 Unported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https://commons.wikimedia.org/wiki/File:Eastbound_635_Galleria.png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24/07/2015</a:t>
                      </a:r>
                      <a:endParaRPr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Jiel Beaumadier / Creative Commons Attribution-Share Alike 4.0 International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https://commons.wikimedia.org/wiki/File:Jielbeaumadier_femelle_et_chiot_husky_mttremblant_2006.jpeg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24/07/2015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1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/>
          <p:nvPr/>
        </p:nvPicPr>
        <p:blipFill>
          <a:blip r:embed="rId2" cstate="print"/>
          <a:stretch/>
        </p:blipFill>
        <p:spPr>
          <a:xfrm>
            <a:off x="1695600" y="3040200"/>
            <a:ext cx="2548080" cy="25480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 rot="5400000">
            <a:off x="-302760" y="415476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320760" y="46080"/>
            <a:ext cx="446580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9º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b="1" i="1" strike="noStrike">
                <a:solidFill>
                  <a:srgbClr val="FFFFFF"/>
                </a:solidFill>
                <a:latin typeface="Calibri"/>
                <a:ea typeface="DejaVu Sans"/>
              </a:rPr>
              <a:t>Moda e mediana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 flipH="1">
            <a:off x="4570560" y="1417680"/>
            <a:ext cx="3838320" cy="1461600"/>
          </a:xfrm>
          <a:prstGeom prst="wedgeRoundRectCallout">
            <a:avLst>
              <a:gd name="adj1" fmla="val 46916"/>
              <a:gd name="adj2" fmla="val 67326"/>
              <a:gd name="adj3" fmla="val 16667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428000" y="1432800"/>
            <a:ext cx="4102920" cy="180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Uma grandeza é tudo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aquilo que pode ser medido,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contado, aumentado ou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diminuído.</a:t>
            </a:r>
            <a:endParaRPr/>
          </a:p>
        </p:txBody>
      </p:sp>
      <p:sp>
        <p:nvSpPr>
          <p:cNvPr id="93" name="CustomShape 7"/>
          <p:cNvSpPr/>
          <p:nvPr/>
        </p:nvSpPr>
        <p:spPr>
          <a:xfrm>
            <a:off x="4428000" y="4680000"/>
            <a:ext cx="4246920" cy="719280"/>
          </a:xfrm>
          <a:prstGeom prst="wedgeRoundRectCallout">
            <a:avLst>
              <a:gd name="adj1" fmla="val -54655"/>
              <a:gd name="adj2" fmla="val -82765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Vamos ver alguns exemplos!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 dirty="0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500" i="1" strike="noStrike" dirty="0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 dirty="0"/>
          </a:p>
        </p:txBody>
      </p:sp>
      <p:sp>
        <p:nvSpPr>
          <p:cNvPr id="97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pic>
        <p:nvPicPr>
          <p:cNvPr id="99" name="Picture 2"/>
          <p:cNvPicPr/>
          <p:nvPr/>
        </p:nvPicPr>
        <p:blipFill>
          <a:blip r:embed="rId2" cstate="print"/>
          <a:srcRect l="9913" t="19043" r="8930" b="4355"/>
          <a:stretch/>
        </p:blipFill>
        <p:spPr>
          <a:xfrm>
            <a:off x="459360" y="1687680"/>
            <a:ext cx="2491560" cy="1798920"/>
          </a:xfrm>
          <a:prstGeom prst="rect">
            <a:avLst/>
          </a:prstGeom>
          <a:ln>
            <a:noFill/>
          </a:ln>
        </p:spPr>
      </p:pic>
      <p:pic>
        <p:nvPicPr>
          <p:cNvPr id="100" name="Picture 4"/>
          <p:cNvPicPr/>
          <p:nvPr/>
        </p:nvPicPr>
        <p:blipFill>
          <a:blip r:embed="rId3" cstate="print"/>
          <a:stretch/>
        </p:blipFill>
        <p:spPr>
          <a:xfrm>
            <a:off x="5040000" y="1247040"/>
            <a:ext cx="2950920" cy="1900440"/>
          </a:xfrm>
          <a:prstGeom prst="rect">
            <a:avLst/>
          </a:prstGeom>
          <a:ln>
            <a:noFill/>
          </a:ln>
        </p:spPr>
      </p:pic>
      <p:pic>
        <p:nvPicPr>
          <p:cNvPr id="101" name="Picture 8"/>
          <p:cNvPicPr/>
          <p:nvPr/>
        </p:nvPicPr>
        <p:blipFill>
          <a:blip r:embed="rId4" cstate="print"/>
          <a:stretch/>
        </p:blipFill>
        <p:spPr>
          <a:xfrm>
            <a:off x="5181120" y="3447360"/>
            <a:ext cx="2815560" cy="2815560"/>
          </a:xfrm>
          <a:prstGeom prst="rect">
            <a:avLst/>
          </a:prstGeom>
          <a:ln>
            <a:noFill/>
          </a:ln>
        </p:spPr>
      </p:pic>
      <p:pic>
        <p:nvPicPr>
          <p:cNvPr id="102" name="Picture 10"/>
          <p:cNvPicPr/>
          <p:nvPr/>
        </p:nvPicPr>
        <p:blipFill>
          <a:blip r:embed="rId5" cstate="print"/>
          <a:stretch/>
        </p:blipFill>
        <p:spPr>
          <a:xfrm>
            <a:off x="216000" y="4100040"/>
            <a:ext cx="3598920" cy="2018880"/>
          </a:xfrm>
          <a:prstGeom prst="rect">
            <a:avLst/>
          </a:prstGeom>
          <a:ln>
            <a:noFill/>
          </a:ln>
        </p:spPr>
      </p:pic>
      <p:pic>
        <p:nvPicPr>
          <p:cNvPr id="103" name="Picture 2"/>
          <p:cNvPicPr/>
          <p:nvPr/>
        </p:nvPicPr>
        <p:blipFill>
          <a:blip r:embed="rId6" cstate="print"/>
          <a:stretch/>
        </p:blipFill>
        <p:spPr>
          <a:xfrm>
            <a:off x="3574080" y="2028240"/>
            <a:ext cx="1171800" cy="1171800"/>
          </a:xfrm>
          <a:prstGeom prst="rect">
            <a:avLst/>
          </a:prstGeom>
          <a:ln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576000" y="792000"/>
            <a:ext cx="2027160" cy="611280"/>
          </a:xfrm>
          <a:prstGeom prst="wedgeRoundRectCallout">
            <a:avLst>
              <a:gd name="adj1" fmla="val 99141"/>
              <a:gd name="adj2" fmla="val 190432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O</a:t>
            </a:r>
            <a:r>
              <a:rPr lang="pt-BR" sz="2000" b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comprimento</a:t>
            </a:r>
            <a:endParaRPr/>
          </a:p>
        </p:txBody>
      </p:sp>
      <p:sp>
        <p:nvSpPr>
          <p:cNvPr id="105" name="CustomShape 6"/>
          <p:cNvSpPr/>
          <p:nvPr/>
        </p:nvSpPr>
        <p:spPr>
          <a:xfrm>
            <a:off x="3672000" y="864000"/>
            <a:ext cx="1083240" cy="502920"/>
          </a:xfrm>
          <a:prstGeom prst="wedgeRoundRectCallout">
            <a:avLst>
              <a:gd name="adj1" fmla="val -16282"/>
              <a:gd name="adj2" fmla="val 187588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lang="pt-BR" sz="2000" b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área</a:t>
            </a:r>
            <a:endParaRPr/>
          </a:p>
        </p:txBody>
      </p:sp>
      <p:sp>
        <p:nvSpPr>
          <p:cNvPr id="106" name="CustomShape 7"/>
          <p:cNvSpPr/>
          <p:nvPr/>
        </p:nvSpPr>
        <p:spPr>
          <a:xfrm>
            <a:off x="2088000" y="3456000"/>
            <a:ext cx="1294920" cy="563760"/>
          </a:xfrm>
          <a:prstGeom prst="wedgeRoundRectCallout">
            <a:avLst>
              <a:gd name="adj1" fmla="val 82172"/>
              <a:gd name="adj2" fmla="val -119447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O</a:t>
            </a:r>
            <a:r>
              <a:rPr lang="pt-BR" sz="2000" b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volume</a:t>
            </a:r>
            <a:endParaRPr/>
          </a:p>
        </p:txBody>
      </p:sp>
      <p:sp>
        <p:nvSpPr>
          <p:cNvPr id="107" name="CustomShape 8"/>
          <p:cNvSpPr/>
          <p:nvPr/>
        </p:nvSpPr>
        <p:spPr>
          <a:xfrm>
            <a:off x="3744000" y="3463560"/>
            <a:ext cx="1092960" cy="587520"/>
          </a:xfrm>
          <a:prstGeom prst="wedgeRoundRectCallout">
            <a:avLst>
              <a:gd name="adj1" fmla="val 2256"/>
              <a:gd name="adj2" fmla="val -120869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lang="pt-BR" sz="2200" b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massa</a:t>
            </a:r>
            <a:endParaRPr/>
          </a:p>
        </p:txBody>
      </p:sp>
      <p:sp>
        <p:nvSpPr>
          <p:cNvPr id="108" name="CustomShape 9"/>
          <p:cNvSpPr/>
          <p:nvPr/>
        </p:nvSpPr>
        <p:spPr>
          <a:xfrm rot="16200000">
            <a:off x="6212520" y="3377160"/>
            <a:ext cx="45705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 algn="just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Imagens em sentido horário a partir do canto superior esquerdo: (a) Lite / Creative Commons Attribution-Share Alike 3.0 Unported</a:t>
            </a:r>
            <a:r>
              <a:rPr lang="pt-BR" sz="1000" i="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(b) Tango! Desktop Project / Public Domain, (c) Jbmg40 / Creative Commons Attribution-Share Alike 3.0 Unported, (d) senov / Creative Commons Attribution 2.0 Generic e (e) Diego Gomes Ferraz / Creative Commons Attribution-Share Alike 4.0 International.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1365840" y="929880"/>
            <a:ext cx="4681440" cy="1301400"/>
          </a:xfrm>
          <a:prstGeom prst="wedgeRoundRectCallout">
            <a:avLst>
              <a:gd name="adj1" fmla="val 33335"/>
              <a:gd name="adj2" fmla="val 77192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1547640" y="1001880"/>
            <a:ext cx="4462920" cy="16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 grandezas que não possuem nenhuma relação entre si, ou seja, elas não dependem uma da outra.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6" name="Picture 2"/>
          <p:cNvPicPr/>
          <p:nvPr/>
        </p:nvPicPr>
        <p:blipFill>
          <a:blip r:embed="rId2" cstate="print"/>
          <a:stretch/>
        </p:blipFill>
        <p:spPr>
          <a:xfrm>
            <a:off x="4262040" y="3003480"/>
            <a:ext cx="2548080" cy="2548080"/>
          </a:xfrm>
          <a:prstGeom prst="rect">
            <a:avLst/>
          </a:prstGeom>
          <a:ln>
            <a:noFill/>
          </a:ln>
        </p:spPr>
      </p:pic>
      <p:sp>
        <p:nvSpPr>
          <p:cNvPr id="117" name="CustomShape 7"/>
          <p:cNvSpPr/>
          <p:nvPr/>
        </p:nvSpPr>
        <p:spPr>
          <a:xfrm>
            <a:off x="3933360" y="537984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5112000" y="136800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pic>
        <p:nvPicPr>
          <p:cNvPr id="123" name="Picture 2"/>
          <p:cNvPicPr/>
          <p:nvPr/>
        </p:nvPicPr>
        <p:blipFill>
          <a:blip r:embed="rId2" cstate="print"/>
          <a:stretch/>
        </p:blipFill>
        <p:spPr>
          <a:xfrm>
            <a:off x="755640" y="2160000"/>
            <a:ext cx="1171800" cy="1171800"/>
          </a:xfrm>
          <a:prstGeom prst="rect">
            <a:avLst/>
          </a:prstGeom>
          <a:ln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2268720" y="1296000"/>
            <a:ext cx="3994560" cy="791280"/>
          </a:xfrm>
          <a:prstGeom prst="wedgeRoundRectCallout">
            <a:avLst>
              <a:gd name="adj1" fmla="val -58629"/>
              <a:gd name="adj2" fmla="val 133146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Exemplo: a idade de uma pessoa e sua altura.</a:t>
            </a:r>
            <a:endParaRPr/>
          </a:p>
        </p:txBody>
      </p:sp>
      <p:sp>
        <p:nvSpPr>
          <p:cNvPr id="125" name="CustomShape 6"/>
          <p:cNvSpPr/>
          <p:nvPr/>
        </p:nvSpPr>
        <p:spPr>
          <a:xfrm rot="5400000">
            <a:off x="-1285560" y="278496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  <p:pic>
        <p:nvPicPr>
          <p:cNvPr id="126" name="Picture 2"/>
          <p:cNvPicPr/>
          <p:nvPr/>
        </p:nvPicPr>
        <p:blipFill>
          <a:blip r:embed="rId3" cstate="print"/>
          <a:stretch/>
        </p:blipFill>
        <p:spPr>
          <a:xfrm>
            <a:off x="3852000" y="2656440"/>
            <a:ext cx="4354200" cy="2971440"/>
          </a:xfrm>
          <a:prstGeom prst="rect">
            <a:avLst/>
          </a:prstGeom>
          <a:ln>
            <a:noFill/>
          </a:ln>
        </p:spPr>
      </p:pic>
      <p:sp>
        <p:nvSpPr>
          <p:cNvPr id="127" name="CustomShape 7"/>
          <p:cNvSpPr/>
          <p:nvPr/>
        </p:nvSpPr>
        <p:spPr>
          <a:xfrm>
            <a:off x="3960360" y="5642640"/>
            <a:ext cx="457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Andréa Farias Farias/ Creative Commons Attribution 2.0 Generic</a:t>
            </a:r>
            <a:endParaRPr/>
          </a:p>
        </p:txBody>
      </p:sp>
      <p:sp>
        <p:nvSpPr>
          <p:cNvPr id="128" name="CustomShape 8"/>
          <p:cNvSpPr/>
          <p:nvPr/>
        </p:nvSpPr>
        <p:spPr>
          <a:xfrm>
            <a:off x="7669800" y="1282320"/>
            <a:ext cx="388440" cy="44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pic>
        <p:nvPicPr>
          <p:cNvPr id="134" name="Picture 2"/>
          <p:cNvPicPr/>
          <p:nvPr/>
        </p:nvPicPr>
        <p:blipFill>
          <a:blip r:embed="rId2" cstate="print"/>
          <a:stretch/>
        </p:blipFill>
        <p:spPr>
          <a:xfrm>
            <a:off x="2601000" y="4964040"/>
            <a:ext cx="1171800" cy="117180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3773160" y="4257360"/>
            <a:ext cx="3753720" cy="934560"/>
          </a:xfrm>
          <a:prstGeom prst="wedgeRoundRectCallout">
            <a:avLst>
              <a:gd name="adj1" fmla="val -50192"/>
              <a:gd name="adj2" fmla="val 97579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Ou a massa de uma pessoa e o número que ela calça.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1835640" y="603468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  <p:pic>
        <p:nvPicPr>
          <p:cNvPr id="137" name="Picture 2"/>
          <p:cNvPicPr/>
          <p:nvPr/>
        </p:nvPicPr>
        <p:blipFill>
          <a:blip r:embed="rId3" cstate="print"/>
          <a:stretch/>
        </p:blipFill>
        <p:spPr>
          <a:xfrm>
            <a:off x="1656000" y="1516320"/>
            <a:ext cx="5910120" cy="2443320"/>
          </a:xfrm>
          <a:prstGeom prst="rect">
            <a:avLst/>
          </a:prstGeom>
          <a:ln>
            <a:noFill/>
          </a:ln>
        </p:spPr>
      </p:pic>
      <p:sp>
        <p:nvSpPr>
          <p:cNvPr id="138" name="CustomShape 7"/>
          <p:cNvSpPr/>
          <p:nvPr/>
        </p:nvSpPr>
        <p:spPr>
          <a:xfrm>
            <a:off x="2135880" y="955800"/>
            <a:ext cx="457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Doug Coldwell/ Creative Commons Attribution-Share Alike 3.0 Unported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 flipH="1">
            <a:off x="214920" y="1080000"/>
            <a:ext cx="3887640" cy="1439280"/>
          </a:xfrm>
          <a:prstGeom prst="wedgeRoundRectCallout">
            <a:avLst>
              <a:gd name="adj1" fmla="val -19546"/>
              <a:gd name="adj2" fmla="val 76860"/>
              <a:gd name="adj3" fmla="val 16667"/>
            </a:avLst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Legal! E o que acontece com asL grandezas que possuem uma relação de proporcionalidade entre si?</a:t>
            </a:r>
            <a:endParaRPr/>
          </a:p>
        </p:txBody>
      </p:sp>
      <p:pic>
        <p:nvPicPr>
          <p:cNvPr id="141" name="Picture 2"/>
          <p:cNvPicPr/>
          <p:nvPr/>
        </p:nvPicPr>
        <p:blipFill>
          <a:blip r:embed="rId2" cstate="print"/>
          <a:stretch/>
        </p:blipFill>
        <p:spPr>
          <a:xfrm>
            <a:off x="4940280" y="3274920"/>
            <a:ext cx="2114640" cy="2116440"/>
          </a:xfrm>
          <a:prstGeom prst="rect">
            <a:avLst/>
          </a:prstGeom>
          <a:ln>
            <a:noFill/>
          </a:ln>
        </p:spPr>
      </p:pic>
      <p:pic>
        <p:nvPicPr>
          <p:cNvPr id="142" name="Picture 2"/>
          <p:cNvPicPr/>
          <p:nvPr/>
        </p:nvPicPr>
        <p:blipFill>
          <a:blip r:embed="rId3" cstate="print"/>
          <a:stretch/>
        </p:blipFill>
        <p:spPr>
          <a:xfrm>
            <a:off x="1763640" y="3232080"/>
            <a:ext cx="2159280" cy="215928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4454280" y="1044000"/>
            <a:ext cx="4462200" cy="1466640"/>
          </a:xfrm>
          <a:prstGeom prst="wedgeRoundRectCallout">
            <a:avLst>
              <a:gd name="adj1" fmla="val -18539"/>
              <a:gd name="adj2" fmla="val 78942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4345920" y="1169280"/>
            <a:ext cx="4570560" cy="120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Quando são proporcionais, podemos classificá-las em diretamente ou inversamente proporcionais.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2777400" y="5516640"/>
            <a:ext cx="339264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(a) e (b)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grandezas inversamente proporcionais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643320" y="1215360"/>
            <a:ext cx="7743600" cy="13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Suponha que uma doceira faz 25 docinhos em 10 minutos. Se ela manter o mesmo ritmo de produção, em 20 minutos ela fará 50 docinhos. Observe:</a:t>
            </a:r>
            <a:endParaRPr/>
          </a:p>
        </p:txBody>
      </p:sp>
      <p:graphicFrame>
        <p:nvGraphicFramePr>
          <p:cNvPr id="153" name="Table 6"/>
          <p:cNvGraphicFramePr/>
          <p:nvPr/>
        </p:nvGraphicFramePr>
        <p:xfrm>
          <a:off x="591120" y="2915640"/>
          <a:ext cx="3886560" cy="2100240"/>
        </p:xfrm>
        <a:graphic>
          <a:graphicData uri="http://schemas.openxmlformats.org/drawingml/2006/table">
            <a:tbl>
              <a:tblPr/>
              <a:tblGrid>
                <a:gridCol w="1943280"/>
                <a:gridCol w="1943280"/>
              </a:tblGrid>
              <a:tr h="753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Quantidade de docinhos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Tempo (minutos)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</a:tr>
              <a:tr h="448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/>
                </a:tc>
              </a:tr>
              <a:tr h="449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4" name="Picture 2"/>
          <p:cNvPicPr/>
          <p:nvPr/>
        </p:nvPicPr>
        <p:blipFill>
          <a:blip r:embed="rId2" cstate="print"/>
          <a:stretch/>
        </p:blipFill>
        <p:spPr>
          <a:xfrm>
            <a:off x="5057280" y="2785320"/>
            <a:ext cx="3389400" cy="2541600"/>
          </a:xfrm>
          <a:prstGeom prst="rect">
            <a:avLst/>
          </a:prstGeom>
          <a:ln>
            <a:noFill/>
          </a:ln>
        </p:spPr>
      </p:pic>
      <p:sp>
        <p:nvSpPr>
          <p:cNvPr id="155" name="CustomShape 7"/>
          <p:cNvSpPr/>
          <p:nvPr/>
        </p:nvSpPr>
        <p:spPr>
          <a:xfrm>
            <a:off x="4896000" y="5469840"/>
            <a:ext cx="38973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User Mayra (Maych) / Creative Commons Attribution 2.0 Generic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1834</Words>
  <Application>Microsoft Office PowerPoint</Application>
  <PresentationFormat>Apresentação na tela (4:3)</PresentationFormat>
  <Paragraphs>292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Murilo Ramos</cp:lastModifiedBy>
  <cp:revision>128</cp:revision>
  <dcterms:created xsi:type="dcterms:W3CDTF">2015-04-17T18:03:36Z</dcterms:created>
  <dcterms:modified xsi:type="dcterms:W3CDTF">2015-10-09T01:52:51Z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