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0"/>
  </p:notesMasterIdLst>
  <p:sldIdLst>
    <p:sldId id="305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71" r:id="rId23"/>
    <p:sldId id="301" r:id="rId24"/>
    <p:sldId id="302" r:id="rId25"/>
    <p:sldId id="303" r:id="rId26"/>
    <p:sldId id="279" r:id="rId27"/>
    <p:sldId id="280" r:id="rId28"/>
    <p:sldId id="304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92D050"/>
    <a:srgbClr val="1027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5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AB3BC8-3E73-4B38-9C65-3A345CA894B2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19353E-BF00-4C65-AFBF-8893CDD072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2C478-806F-4E1B-B9FE-34B4657CBAA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0F42CB-D198-4EA1-B3CE-88071641E77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717FB5-165B-46A4-B64A-DEDED97BB3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76EAF0-0E44-4351-A6F4-6069D0E18DC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6CE2A-BFB1-4155-820E-EB84A87A37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E3378A-ABB5-4785-B084-120894CF014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59E133-3090-4DBB-8FEA-D15F6C41639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439408-8CC2-4883-9D56-47A5993DD3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91B560-5BF8-467C-9E76-C5D531DB011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4CB2DF-5A91-405C-AAA4-1EBA9FF7EE1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3D1F4-B953-4988-988A-D73A1CB62BB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862237-3A5F-4424-B162-1A9E7D7CEC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FCFDC0-7BDC-4FEC-AF66-8DCAB965AD3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02E9F-AC71-46DC-8CD7-83B62BE5E72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DF128-0E9B-41C8-95EF-55ADC4D6F31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283530-05F7-43DF-895E-91F3A445B35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3E57CE-59FA-490B-8C28-572820C528A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E22D32-2900-4B23-B0E2-1B9BC7356D7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76CF47-9A93-4D66-B058-3BDB76B44C5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6B76AB-3B43-4E02-B2E4-BDB83D85B3C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8B78DB-0B07-44BA-9CD0-1E64048FECB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7C63C-7E08-415F-942A-BEC30E5435A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FF4DDF-DD9D-4B84-A291-20565A8A582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85C850-A254-4349-A0FA-C5FF362938D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AFAEA-6039-45FD-8E77-18CFE643CE43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9CEF0-0C32-4235-9E66-B08B274019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67030-C73D-4155-BB2A-7644EE3FBD8D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FD1F-1B0D-444B-8F6B-1571215585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73376-C37D-4EB7-8F54-9364FF8728CD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8257F-F94E-46A6-BBD8-E4469C55B1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DC54-BDB0-436D-946E-3575AEA46ED0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18A-F2C8-42A8-9651-D7E4598C85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EEC5D-06E5-4BA1-96F9-39462A0CDBAA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1D559-F3AF-499C-B4A6-333F59CE71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6D93-2CFC-45FA-ABCB-36A2DAAA3C4C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431E-4DEA-4375-B015-7210F1C8AF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B7738-E97A-4A8E-AC21-BAAF072FFA10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F131-3C63-4EAC-BE7A-5D2BE84F4C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AAB87-822F-4B8E-8F08-CD95094D7047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1D79-C1E5-430B-ABD1-D0B9175933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DB4B-21C1-41AC-9E34-472D32F3AE7B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35E6-F386-4696-BEA0-11584D270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4E6A1-4784-4FBF-B58A-CC5CF2106424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53265-54AF-44E1-AC28-87C72FF3A6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CB9DD-82E1-4DC2-A514-D7D073580E89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1FBA-3DD2-49D3-8D1B-071F987D1C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A6AD4-464B-4D00-AAA6-FD3A776A9811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5BC61-52BE-47F0-B211-884FA27E2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5930-0D4B-4BFB-9756-974C9997F1CE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66290-BE90-4FCA-A6D2-BD5A61CA6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3283-A364-46E0-85BF-C122A3B6DE63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288C-905E-4DBB-A2D0-04AEE71681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AC8DC-8EE6-4359-A41C-426FF5E369C4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3C1E-7E2F-4554-9657-779BB48B5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C5B0051-B720-40E2-ACFD-E65215DC37C7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2CE929-BFD1-4C34-A5FB-02DFF8991E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017937-2380-42E4-97FD-BD632C178E6E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242273-2EAF-462D-A55A-1D50FE39D2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FD6594-47C8-47D2-8CBA-A059C5D948D0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C2F9BBF-3C3C-4435-8E53-F6775E1A27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1C9E9C-BB57-4DC1-B79F-3D7E4E9B387A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3BF436-7962-49C9-A33A-7A0CA0707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2BE5C28-B210-4B96-952D-480BE77A98F8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67B8084-BFA5-4CA1-B322-A5F2A58F95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08191A-E233-45A7-BA58-04F4F5EBDF80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5B09EB-9612-433B-A35B-18EB227089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1AA42F-4F98-447E-AE38-C3D4750B1EDD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1A93726-B834-4177-9250-E8AA6FA02B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EEF2B-68A4-420F-B574-07AA505F595C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CB2D-B0A7-4C6B-9814-2E80F09C3D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42A397E-3163-4055-A613-2A3644B6B5F4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5B683A3-057B-4C4D-83D6-CB0B9B394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2340FC-D7CC-44D6-823C-1D860DE55F84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A1672D7-030D-44D4-A874-514C1CDB7E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07CA84-E5AE-40DE-805F-1015C9214367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74022C1-0F18-4A1A-A5FC-164F3A6506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A4A8E08-60E0-4EA0-AA9C-0FBC1C566AF3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B65C888-B14B-4BBB-96B4-26B504C072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24C06-BD82-4BAD-86F0-32CD20BCF51F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7770-3BAF-4133-9009-51A4E662E1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18B92-44F5-4332-A04E-3197724693D9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7308B-7A67-4F04-80F4-EE902BF199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3A3A-84FC-466B-8601-8816181F3444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93A2C-7576-4172-BF47-7BF2B51277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8B1AD-3D7B-49D3-8528-2804307DE482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2F581-D8E5-491B-B242-F3AFD6273D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2EA-92E5-459A-9DE6-513BE8A26410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39324-1CB7-455B-8A44-8C770678EE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C1A55-D6B4-4BD1-A7E0-4D012845B388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C9595-34BC-4FC9-A2F8-3943F9114D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B5A855-F43E-48CA-9D37-DBAAB25D8925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AA0E99-D93B-4896-BDC1-8BC6BD958C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F05EF2-1A7C-496D-967A-4E7BA60627D5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8C172-12F9-44DF-B1FF-96D8482B5D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080EB118-30B3-4088-B600-A1E0F184AB3A}" type="datetimeFigureOut">
              <a:rPr lang="pt-BR"/>
              <a:pPr>
                <a:defRPr/>
              </a:pPr>
              <a:t>25/11/2012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0B59CB2A-D561-4EC9-B948-8A3012DA66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enciamao.usp.br/dados/t2k/_matematica_m4_43_vb.arquivo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ducacao.uol.com.br/matematica/como-calcular-soma-angulos-internos.j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13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8</a:t>
            </a: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Soma dos ângulos internos </a:t>
            </a:r>
            <a:r>
              <a:rPr lang="pt-BR" sz="2400" b="1">
                <a:solidFill>
                  <a:srgbClr val="102766"/>
                </a:solidFill>
                <a:latin typeface="Calibri" pitchFamily="34" charset="0"/>
                <a:cs typeface="+mn-cs"/>
              </a:rPr>
              <a:t>de </a:t>
            </a:r>
            <a:r>
              <a:rPr lang="pt-BR" sz="2400" b="1">
                <a:solidFill>
                  <a:srgbClr val="102766"/>
                </a:solidFill>
                <a:latin typeface="Calibri" pitchFamily="34" charset="0"/>
                <a:cs typeface="+mn-cs"/>
              </a:rPr>
              <a:t>um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>
                <a:solidFill>
                  <a:srgbClr val="102766"/>
                </a:solidFill>
                <a:latin typeface="Calibri" pitchFamily="34" charset="0"/>
                <a:cs typeface="+mn-cs"/>
              </a:rPr>
              <a:t>polígono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convexo qualquer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Sabendo que a soma das medidas dos ângulos internos de um triângulo é 180° ...  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pt-BR" b="1">
                <a:solidFill>
                  <a:srgbClr val="00B050"/>
                </a:solidFill>
              </a:rPr>
              <a:t>...Vamos generalizar:</a:t>
            </a:r>
          </a:p>
        </p:txBody>
      </p:sp>
      <p:cxnSp>
        <p:nvCxnSpPr>
          <p:cNvPr id="29" name="Conector reto 28"/>
          <p:cNvCxnSpPr/>
          <p:nvPr/>
        </p:nvCxnSpPr>
        <p:spPr>
          <a:xfrm rot="5400000" flipH="1" flipV="1">
            <a:off x="71438" y="3094038"/>
            <a:ext cx="1428750" cy="11430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 flipV="1">
            <a:off x="1250157" y="3058319"/>
            <a:ext cx="785812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214313" y="3736975"/>
            <a:ext cx="1714500" cy="66675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 flipH="1" flipV="1">
            <a:off x="2321719" y="2939257"/>
            <a:ext cx="1143000" cy="7858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16200000" flipV="1">
            <a:off x="3178969" y="2867819"/>
            <a:ext cx="785812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5400000" flipH="1" flipV="1">
            <a:off x="3321844" y="3867944"/>
            <a:ext cx="857250" cy="2143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10800000">
            <a:off x="2500313" y="3903663"/>
            <a:ext cx="1143000" cy="50006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5400000" flipH="1" flipV="1">
            <a:off x="4286250" y="2760663"/>
            <a:ext cx="1428750" cy="11430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16200000" flipV="1">
            <a:off x="5464969" y="2724944"/>
            <a:ext cx="785812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rot="16200000" flipV="1">
            <a:off x="5572125" y="3975100"/>
            <a:ext cx="1214438" cy="714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10800000" flipV="1">
            <a:off x="5072063" y="4627563"/>
            <a:ext cx="1152525" cy="34766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16200000" flipH="1">
            <a:off x="4286250" y="4189413"/>
            <a:ext cx="928687" cy="6429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7215188" y="2608263"/>
            <a:ext cx="1000125" cy="7239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rot="16200000" flipV="1">
            <a:off x="8108157" y="2715419"/>
            <a:ext cx="785812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16200000" flipV="1">
            <a:off x="8215313" y="3965575"/>
            <a:ext cx="1214438" cy="71437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10800000" flipV="1">
            <a:off x="7715250" y="4618038"/>
            <a:ext cx="1152525" cy="34766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7072313" y="4403725"/>
            <a:ext cx="642937" cy="5619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rot="5400000">
            <a:off x="6612732" y="3791744"/>
            <a:ext cx="1062037" cy="1428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2500313" y="3546475"/>
            <a:ext cx="1357312" cy="357188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V="1">
            <a:off x="4429125" y="3403600"/>
            <a:ext cx="1714500" cy="642938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4429125" y="4046538"/>
            <a:ext cx="1785938" cy="57150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215188" y="3332163"/>
            <a:ext cx="1643062" cy="1285875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rot="16200000" flipH="1">
            <a:off x="6679406" y="3867945"/>
            <a:ext cx="1571625" cy="500062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7215188" y="3332163"/>
            <a:ext cx="1571625" cy="71437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>
            <a:spLocks noChangeArrowheads="1"/>
          </p:cNvSpPr>
          <p:nvPr/>
        </p:nvSpPr>
        <p:spPr bwMode="auto">
          <a:xfrm>
            <a:off x="4643438" y="6072188"/>
            <a:ext cx="3168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Si =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° ∙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n –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2)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71472" y="5286388"/>
            <a:ext cx="3214710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Generalizando: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1" name="Retângulo 40"/>
          <p:cNvSpPr>
            <a:spLocks noChangeArrowheads="1"/>
          </p:cNvSpPr>
          <p:nvPr/>
        </p:nvSpPr>
        <p:spPr bwMode="auto">
          <a:xfrm>
            <a:off x="3500438" y="5286375"/>
            <a:ext cx="56435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A soma </a:t>
            </a:r>
            <a:r>
              <a:rPr lang="pt-BR" sz="2000" i="1"/>
              <a:t>Si</a:t>
            </a:r>
            <a:r>
              <a:rPr lang="pt-BR" sz="2000"/>
              <a:t> das medidas dos ângulos internos de um polígono convexo qualquer de </a:t>
            </a:r>
            <a:r>
              <a:rPr lang="pt-BR" sz="2000" i="1"/>
              <a:t>n</a:t>
            </a:r>
            <a:r>
              <a:rPr lang="pt-BR" sz="2000"/>
              <a:t> lados é dada por:</a:t>
            </a:r>
          </a:p>
        </p:txBody>
      </p:sp>
      <p:sp>
        <p:nvSpPr>
          <p:cNvPr id="45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3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2786082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Observação: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1785938"/>
            <a:ext cx="8143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/>
              <a:t>	Num polígono regular, todos os ângulos internos </a:t>
            </a:r>
            <a:r>
              <a:rPr lang="pt-BR" b="1" i="1"/>
              <a:t>a</a:t>
            </a:r>
            <a:r>
              <a:rPr lang="pt-BR" b="1" i="1" baseline="-25000"/>
              <a:t>i</a:t>
            </a:r>
            <a:r>
              <a:rPr lang="pt-BR" b="1"/>
              <a:t> são congruentes entre si. Portanto, para encontrar a medida de cada ângulo interno, basta dividir a soma das medidas dos ângulos internos </a:t>
            </a:r>
            <a:r>
              <a:rPr lang="pt-BR" b="1" i="1"/>
              <a:t>S</a:t>
            </a:r>
            <a:r>
              <a:rPr lang="pt-BR" b="1" i="1" baseline="-25000"/>
              <a:t>i</a:t>
            </a:r>
            <a:r>
              <a:rPr lang="pt-BR" b="1"/>
              <a:t> pelo número </a:t>
            </a:r>
            <a:r>
              <a:rPr lang="pt-BR" b="1" i="1"/>
              <a:t>n de</a:t>
            </a:r>
            <a:r>
              <a:rPr lang="pt-BR" b="1"/>
              <a:t> lados. </a:t>
            </a:r>
          </a:p>
        </p:txBody>
      </p:sp>
      <p:sp>
        <p:nvSpPr>
          <p:cNvPr id="45" name="Pentágono regular 44"/>
          <p:cNvSpPr/>
          <p:nvPr/>
        </p:nvSpPr>
        <p:spPr>
          <a:xfrm rot="1220486">
            <a:off x="1651000" y="3667125"/>
            <a:ext cx="1649413" cy="157162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6" name="Arco 45"/>
          <p:cNvSpPr/>
          <p:nvPr/>
        </p:nvSpPr>
        <p:spPr>
          <a:xfrm rot="20961900">
            <a:off x="1587500" y="4805363"/>
            <a:ext cx="368300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" name="Arco 47"/>
          <p:cNvSpPr/>
          <p:nvPr/>
        </p:nvSpPr>
        <p:spPr>
          <a:xfrm rot="16619190">
            <a:off x="2459038" y="5116512"/>
            <a:ext cx="368300" cy="358775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" name="Arco 48"/>
          <p:cNvSpPr/>
          <p:nvPr/>
        </p:nvSpPr>
        <p:spPr>
          <a:xfrm rot="7699076">
            <a:off x="2543175" y="3621088"/>
            <a:ext cx="369888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Arco 49"/>
          <p:cNvSpPr/>
          <p:nvPr/>
        </p:nvSpPr>
        <p:spPr>
          <a:xfrm rot="11449600">
            <a:off x="3060700" y="4357688"/>
            <a:ext cx="368300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Arco 51"/>
          <p:cNvSpPr/>
          <p:nvPr/>
        </p:nvSpPr>
        <p:spPr>
          <a:xfrm rot="2959274">
            <a:off x="1616869" y="3891757"/>
            <a:ext cx="368300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Retângulo 52"/>
          <p:cNvSpPr>
            <a:spLocks noChangeArrowheads="1"/>
          </p:cNvSpPr>
          <p:nvPr/>
        </p:nvSpPr>
        <p:spPr bwMode="auto">
          <a:xfrm>
            <a:off x="1928813" y="4000500"/>
            <a:ext cx="561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b="1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4" name="Retângulo 53"/>
          <p:cNvSpPr>
            <a:spLocks noChangeArrowheads="1"/>
          </p:cNvSpPr>
          <p:nvPr/>
        </p:nvSpPr>
        <p:spPr bwMode="auto">
          <a:xfrm>
            <a:off x="5000625" y="4286250"/>
            <a:ext cx="29559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8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pt-BR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° ∙ </a:t>
            </a:r>
            <a:r>
              <a:rPr lang="pt-BR" sz="28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sz="28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2)</a:t>
            </a:r>
          </a:p>
          <a:p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n</a:t>
            </a:r>
          </a:p>
        </p:txBody>
      </p:sp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Soma das medidas dos ângulos externos de um polígono qualquer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Vamos analisar, abaixo, a figura que mostra os ângulos internos e externos de um triângulo qualquer. </a:t>
            </a:r>
          </a:p>
        </p:txBody>
      </p:sp>
      <p:sp>
        <p:nvSpPr>
          <p:cNvPr id="48" name="Triângulo isósceles 47"/>
          <p:cNvSpPr/>
          <p:nvPr/>
        </p:nvSpPr>
        <p:spPr>
          <a:xfrm>
            <a:off x="1357313" y="3643313"/>
            <a:ext cx="4572000" cy="2000250"/>
          </a:xfrm>
          <a:prstGeom prst="triangle">
            <a:avLst>
              <a:gd name="adj" fmla="val 373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Arco 49"/>
          <p:cNvSpPr/>
          <p:nvPr/>
        </p:nvSpPr>
        <p:spPr>
          <a:xfrm rot="2032756">
            <a:off x="973138" y="5172075"/>
            <a:ext cx="768350" cy="904875"/>
          </a:xfrm>
          <a:prstGeom prst="arc">
            <a:avLst>
              <a:gd name="adj1" fmla="val 16894055"/>
              <a:gd name="adj2" fmla="val 1952326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Arco 51"/>
          <p:cNvSpPr/>
          <p:nvPr/>
        </p:nvSpPr>
        <p:spPr>
          <a:xfrm rot="4329201">
            <a:off x="2697957" y="3359944"/>
            <a:ext cx="725487" cy="561975"/>
          </a:xfrm>
          <a:prstGeom prst="arc">
            <a:avLst>
              <a:gd name="adj1" fmla="val 19569135"/>
              <a:gd name="adj2" fmla="val 3313645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Retângulo 55"/>
          <p:cNvSpPr>
            <a:spLocks noChangeArrowheads="1"/>
          </p:cNvSpPr>
          <p:nvPr/>
        </p:nvSpPr>
        <p:spPr bwMode="auto">
          <a:xfrm>
            <a:off x="2862263" y="32146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A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57" name="Retângulo 56"/>
          <p:cNvSpPr>
            <a:spLocks noChangeArrowheads="1"/>
          </p:cNvSpPr>
          <p:nvPr/>
        </p:nvSpPr>
        <p:spPr bwMode="auto">
          <a:xfrm>
            <a:off x="928688" y="55006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B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58" name="Retângulo 57"/>
          <p:cNvSpPr>
            <a:spLocks noChangeArrowheads="1"/>
          </p:cNvSpPr>
          <p:nvPr/>
        </p:nvSpPr>
        <p:spPr bwMode="auto">
          <a:xfrm>
            <a:off x="6005513" y="5357813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C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67" name="Arco 66"/>
          <p:cNvSpPr/>
          <p:nvPr/>
        </p:nvSpPr>
        <p:spPr>
          <a:xfrm rot="1198968" flipH="1" flipV="1">
            <a:off x="5473700" y="5337175"/>
            <a:ext cx="812800" cy="560388"/>
          </a:xfrm>
          <a:prstGeom prst="arc">
            <a:avLst>
              <a:gd name="adj1" fmla="val 20239310"/>
              <a:gd name="adj2" fmla="val 956788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Retângulo 30"/>
          <p:cNvSpPr>
            <a:spLocks noChangeArrowheads="1"/>
          </p:cNvSpPr>
          <p:nvPr/>
        </p:nvSpPr>
        <p:spPr bwMode="auto">
          <a:xfrm>
            <a:off x="2928938" y="40005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32" name="Retângulo 31"/>
          <p:cNvSpPr>
            <a:spLocks noChangeArrowheads="1"/>
          </p:cNvSpPr>
          <p:nvPr/>
        </p:nvSpPr>
        <p:spPr bwMode="auto">
          <a:xfrm>
            <a:off x="1785938" y="5214938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33" name="Retângulo 32"/>
          <p:cNvSpPr>
            <a:spLocks noChangeArrowheads="1"/>
          </p:cNvSpPr>
          <p:nvPr/>
        </p:nvSpPr>
        <p:spPr bwMode="auto">
          <a:xfrm>
            <a:off x="4929188" y="5214938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34" name="Retângulo 33"/>
          <p:cNvSpPr>
            <a:spLocks noChangeArrowheads="1"/>
          </p:cNvSpPr>
          <p:nvPr/>
        </p:nvSpPr>
        <p:spPr bwMode="auto">
          <a:xfrm>
            <a:off x="3429000" y="3286125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35" name="Retângulo 34"/>
          <p:cNvSpPr>
            <a:spLocks noChangeArrowheads="1"/>
          </p:cNvSpPr>
          <p:nvPr/>
        </p:nvSpPr>
        <p:spPr bwMode="auto">
          <a:xfrm>
            <a:off x="714375" y="5000625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36" name="Retângulo 35"/>
          <p:cNvSpPr>
            <a:spLocks noChangeArrowheads="1"/>
          </p:cNvSpPr>
          <p:nvPr/>
        </p:nvSpPr>
        <p:spPr bwMode="auto">
          <a:xfrm>
            <a:off x="5357813" y="5786438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cxnSp>
        <p:nvCxnSpPr>
          <p:cNvPr id="39" name="Conector reto 38"/>
          <p:cNvCxnSpPr/>
          <p:nvPr/>
        </p:nvCxnSpPr>
        <p:spPr>
          <a:xfrm rot="10800000">
            <a:off x="0" y="5643563"/>
            <a:ext cx="371475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>
            <a:off x="2650332" y="2907506"/>
            <a:ext cx="1214438" cy="1000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10800000">
            <a:off x="5429250" y="5299075"/>
            <a:ext cx="1285875" cy="857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o 43"/>
          <p:cNvSpPr/>
          <p:nvPr/>
        </p:nvSpPr>
        <p:spPr>
          <a:xfrm rot="1198968" flipH="1" flipV="1">
            <a:off x="1109663" y="5341938"/>
            <a:ext cx="501650" cy="560387"/>
          </a:xfrm>
          <a:prstGeom prst="arc">
            <a:avLst>
              <a:gd name="adj1" fmla="val 20239310"/>
              <a:gd name="adj2" fmla="val 6684883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Arco 44"/>
          <p:cNvSpPr/>
          <p:nvPr/>
        </p:nvSpPr>
        <p:spPr>
          <a:xfrm rot="2315205">
            <a:off x="2701925" y="3175000"/>
            <a:ext cx="768350" cy="904875"/>
          </a:xfrm>
          <a:prstGeom prst="arc">
            <a:avLst>
              <a:gd name="adj1" fmla="val 16381204"/>
              <a:gd name="adj2" fmla="val 2146584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6" name="Arco 45"/>
          <p:cNvSpPr/>
          <p:nvPr/>
        </p:nvSpPr>
        <p:spPr>
          <a:xfrm rot="4329201">
            <a:off x="5588000" y="5365750"/>
            <a:ext cx="725488" cy="560388"/>
          </a:xfrm>
          <a:prstGeom prst="arc">
            <a:avLst>
              <a:gd name="adj1" fmla="val 19569135"/>
              <a:gd name="adj2" fmla="val 638831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Retângulo 58"/>
          <p:cNvSpPr>
            <a:spLocks noChangeArrowheads="1"/>
          </p:cNvSpPr>
          <p:nvPr/>
        </p:nvSpPr>
        <p:spPr bwMode="auto">
          <a:xfrm>
            <a:off x="6391275" y="3114675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63" name="Retângulo 62"/>
          <p:cNvSpPr>
            <a:spLocks noChangeArrowheads="1"/>
          </p:cNvSpPr>
          <p:nvPr/>
        </p:nvSpPr>
        <p:spPr bwMode="auto">
          <a:xfrm>
            <a:off x="6642100" y="3114675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1</a:t>
            </a:r>
            <a:r>
              <a:rPr lang="pt-BR" sz="2000" b="1">
                <a:latin typeface="Verdana" pitchFamily="34" charset="0"/>
              </a:rPr>
              <a:t> = 180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 </a:t>
            </a:r>
            <a:endParaRPr lang="pt-BR" sz="2000"/>
          </a:p>
        </p:txBody>
      </p:sp>
      <p:sp>
        <p:nvSpPr>
          <p:cNvPr id="64" name="Retângulo 63"/>
          <p:cNvSpPr>
            <a:spLocks noChangeArrowheads="1"/>
          </p:cNvSpPr>
          <p:nvPr/>
        </p:nvSpPr>
        <p:spPr bwMode="auto">
          <a:xfrm>
            <a:off x="6391275" y="3500438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69" name="Retângulo 68"/>
          <p:cNvSpPr>
            <a:spLocks noChangeArrowheads="1"/>
          </p:cNvSpPr>
          <p:nvPr/>
        </p:nvSpPr>
        <p:spPr bwMode="auto">
          <a:xfrm>
            <a:off x="6642100" y="3500438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2</a:t>
            </a:r>
            <a:r>
              <a:rPr lang="pt-BR" sz="2000" b="1">
                <a:latin typeface="Verdana" pitchFamily="34" charset="0"/>
              </a:rPr>
              <a:t> = 180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 </a:t>
            </a:r>
            <a:endParaRPr lang="pt-BR" sz="2000" b="1"/>
          </a:p>
        </p:txBody>
      </p:sp>
      <p:sp>
        <p:nvSpPr>
          <p:cNvPr id="70" name="Retângulo 69"/>
          <p:cNvSpPr>
            <a:spLocks noChangeArrowheads="1"/>
          </p:cNvSpPr>
          <p:nvPr/>
        </p:nvSpPr>
        <p:spPr bwMode="auto">
          <a:xfrm>
            <a:off x="6391275" y="3857625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71" name="Retângulo 70"/>
          <p:cNvSpPr>
            <a:spLocks noChangeArrowheads="1"/>
          </p:cNvSpPr>
          <p:nvPr/>
        </p:nvSpPr>
        <p:spPr bwMode="auto">
          <a:xfrm>
            <a:off x="6642100" y="3857625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3</a:t>
            </a:r>
            <a:r>
              <a:rPr lang="pt-BR" sz="2000" b="1">
                <a:latin typeface="Verdana" pitchFamily="34" charset="0"/>
              </a:rPr>
              <a:t> = 180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 </a:t>
            </a:r>
            <a:endParaRPr lang="pt-BR" sz="2000"/>
          </a:p>
        </p:txBody>
      </p:sp>
      <p:sp>
        <p:nvSpPr>
          <p:cNvPr id="72" name="Chave esquerda 71"/>
          <p:cNvSpPr/>
          <p:nvPr/>
        </p:nvSpPr>
        <p:spPr>
          <a:xfrm>
            <a:off x="6215063" y="3143250"/>
            <a:ext cx="142875" cy="107156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3" name="Retângulo 72"/>
          <p:cNvSpPr>
            <a:spLocks noChangeArrowheads="1"/>
          </p:cNvSpPr>
          <p:nvPr/>
        </p:nvSpPr>
        <p:spPr bwMode="auto">
          <a:xfrm>
            <a:off x="500063" y="6211888"/>
            <a:ext cx="8143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Note que, em cada vértice, a soma da medida do ângulo interno com a medida do ângulo externo é 180</a:t>
            </a:r>
            <a:r>
              <a:rPr lang="pt-BR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pt-BR" b="1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74" name="Conector reto 73"/>
          <p:cNvCxnSpPr/>
          <p:nvPr/>
        </p:nvCxnSpPr>
        <p:spPr>
          <a:xfrm>
            <a:off x="6215063" y="4286250"/>
            <a:ext cx="2355850" cy="15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>
            <a:spLocks noChangeArrowheads="1"/>
          </p:cNvSpPr>
          <p:nvPr/>
        </p:nvSpPr>
        <p:spPr bwMode="auto">
          <a:xfrm>
            <a:off x="6642100" y="4387850"/>
            <a:ext cx="2287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180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 </a:t>
            </a:r>
            <a:r>
              <a:rPr lang="pt-BR" sz="2000" b="1">
                <a:latin typeface="Verdana" pitchFamily="34" charset="0"/>
              </a:rPr>
              <a:t>∙ 3</a:t>
            </a:r>
            <a:endParaRPr lang="pt-BR" sz="2000"/>
          </a:p>
        </p:txBody>
      </p:sp>
      <p:sp>
        <p:nvSpPr>
          <p:cNvPr id="76" name="Retângulo 75"/>
          <p:cNvSpPr>
            <a:spLocks noChangeArrowheads="1"/>
          </p:cNvSpPr>
          <p:nvPr/>
        </p:nvSpPr>
        <p:spPr bwMode="auto">
          <a:xfrm>
            <a:off x="6372225" y="4371975"/>
            <a:ext cx="42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i</a:t>
            </a:r>
            <a:endParaRPr lang="pt-BR" sz="2000"/>
          </a:p>
        </p:txBody>
      </p:sp>
      <p:sp>
        <p:nvSpPr>
          <p:cNvPr id="77" name="Retângulo 76"/>
          <p:cNvSpPr>
            <a:spLocks noChangeArrowheads="1"/>
          </p:cNvSpPr>
          <p:nvPr/>
        </p:nvSpPr>
        <p:spPr bwMode="auto">
          <a:xfrm>
            <a:off x="6713538" y="4843463"/>
            <a:ext cx="2287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540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pt-BR" sz="2000" b="1">
                <a:latin typeface="Verdana" pitchFamily="34" charset="0"/>
              </a:rPr>
              <a:t> </a:t>
            </a:r>
            <a:endParaRPr lang="pt-BR" sz="2000"/>
          </a:p>
        </p:txBody>
      </p:sp>
      <p:sp>
        <p:nvSpPr>
          <p:cNvPr id="78" name="Retângulo 77"/>
          <p:cNvSpPr>
            <a:spLocks noChangeArrowheads="1"/>
          </p:cNvSpPr>
          <p:nvPr/>
        </p:nvSpPr>
        <p:spPr bwMode="auto">
          <a:xfrm>
            <a:off x="6240463" y="4841875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180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pt-BR" sz="2000" b="1">
                <a:latin typeface="Verdana" pitchFamily="34" charset="0"/>
              </a:rPr>
              <a:t> </a:t>
            </a:r>
            <a:endParaRPr lang="pt-BR" sz="2000"/>
          </a:p>
        </p:txBody>
      </p:sp>
      <p:sp>
        <p:nvSpPr>
          <p:cNvPr id="79" name="Retângulo 78"/>
          <p:cNvSpPr>
            <a:spLocks noChangeArrowheads="1"/>
          </p:cNvSpPr>
          <p:nvPr/>
        </p:nvSpPr>
        <p:spPr bwMode="auto">
          <a:xfrm>
            <a:off x="6786563" y="5243513"/>
            <a:ext cx="2287587" cy="4000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360</a:t>
            </a:r>
            <a:r>
              <a:rPr lang="pt-BR" sz="2000" b="1" i="1"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pt-BR" sz="2000" b="1">
                <a:latin typeface="Verdana" pitchFamily="34" charset="0"/>
              </a:rPr>
              <a:t> </a:t>
            </a:r>
            <a:endParaRPr lang="pt-BR" sz="2000"/>
          </a:p>
        </p:txBody>
      </p:sp>
      <p:sp>
        <p:nvSpPr>
          <p:cNvPr id="41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4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5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1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2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6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7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3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4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8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9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5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6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80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0" dur="80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1" dur="80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80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56" grpId="0"/>
      <p:bldP spid="57" grpId="0"/>
      <p:bldP spid="58" grpId="0"/>
      <p:bldP spid="31" grpId="0"/>
      <p:bldP spid="32" grpId="0"/>
      <p:bldP spid="33" grpId="0"/>
      <p:bldP spid="34" grpId="0"/>
      <p:bldP spid="35" grpId="0"/>
      <p:bldP spid="36" grpId="0"/>
      <p:bldP spid="59" grpId="0"/>
      <p:bldP spid="63" grpId="0"/>
      <p:bldP spid="64" grpId="0"/>
      <p:bldP spid="69" grpId="0"/>
      <p:bldP spid="70" grpId="0"/>
      <p:bldP spid="71" grpId="0"/>
      <p:bldP spid="72" grpId="0" animBg="1"/>
      <p:bldP spid="73" grpId="0"/>
      <p:bldP spid="75" grpId="0"/>
      <p:bldP spid="76" grpId="0"/>
      <p:bldP spid="77" grpId="0"/>
      <p:bldP spid="78" grpId="0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to 75"/>
          <p:cNvCxnSpPr/>
          <p:nvPr/>
        </p:nvCxnSpPr>
        <p:spPr>
          <a:xfrm flipV="1">
            <a:off x="928688" y="2847975"/>
            <a:ext cx="1000125" cy="7239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16200000" flipV="1">
            <a:off x="1821656" y="2955132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endCxn id="112" idx="1"/>
          </p:cNvCxnSpPr>
          <p:nvPr/>
        </p:nvCxnSpPr>
        <p:spPr>
          <a:xfrm flipV="1">
            <a:off x="785813" y="3659188"/>
            <a:ext cx="1714500" cy="98425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rot="5400000">
            <a:off x="326232" y="4031456"/>
            <a:ext cx="1062038" cy="1428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rot="5400000">
            <a:off x="-285750" y="4500563"/>
            <a:ext cx="2143125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rot="10800000" flipV="1">
            <a:off x="285750" y="3044825"/>
            <a:ext cx="1357313" cy="1000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16200000" flipV="1">
            <a:off x="1437482" y="2491581"/>
            <a:ext cx="1054100" cy="785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rot="16200000" flipV="1">
            <a:off x="2178844" y="3434556"/>
            <a:ext cx="928688" cy="714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o 84"/>
          <p:cNvSpPr/>
          <p:nvPr/>
        </p:nvSpPr>
        <p:spPr>
          <a:xfrm rot="7623608">
            <a:off x="1660525" y="2563813"/>
            <a:ext cx="541337" cy="560388"/>
          </a:xfrm>
          <a:prstGeom prst="arc">
            <a:avLst>
              <a:gd name="adj1" fmla="val 17197946"/>
              <a:gd name="adj2" fmla="val 9567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6" name="Arco 85"/>
          <p:cNvSpPr/>
          <p:nvPr/>
        </p:nvSpPr>
        <p:spPr>
          <a:xfrm rot="12833794">
            <a:off x="2239963" y="3362325"/>
            <a:ext cx="541337" cy="560388"/>
          </a:xfrm>
          <a:prstGeom prst="arc">
            <a:avLst>
              <a:gd name="adj1" fmla="val 18112735"/>
              <a:gd name="adj2" fmla="val 9567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7" name="Arco 86"/>
          <p:cNvSpPr/>
          <p:nvPr/>
        </p:nvSpPr>
        <p:spPr>
          <a:xfrm rot="2032756">
            <a:off x="674688" y="3294063"/>
            <a:ext cx="542925" cy="560387"/>
          </a:xfrm>
          <a:prstGeom prst="arc">
            <a:avLst>
              <a:gd name="adj1" fmla="val 17197946"/>
              <a:gd name="adj2" fmla="val 403541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8" name="Arco 87"/>
          <p:cNvSpPr/>
          <p:nvPr/>
        </p:nvSpPr>
        <p:spPr>
          <a:xfrm rot="20949058">
            <a:off x="520700" y="4346575"/>
            <a:ext cx="541338" cy="560388"/>
          </a:xfrm>
          <a:prstGeom prst="arc">
            <a:avLst>
              <a:gd name="adj1" fmla="val 17197946"/>
              <a:gd name="adj2" fmla="val 206310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9" name="Arco 88"/>
          <p:cNvSpPr/>
          <p:nvPr/>
        </p:nvSpPr>
        <p:spPr>
          <a:xfrm rot="2404728">
            <a:off x="500063" y="4381500"/>
            <a:ext cx="541337" cy="560388"/>
          </a:xfrm>
          <a:prstGeom prst="arc">
            <a:avLst>
              <a:gd name="adj1" fmla="val 17225262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0" name="Arco 89"/>
          <p:cNvSpPr/>
          <p:nvPr/>
        </p:nvSpPr>
        <p:spPr>
          <a:xfrm rot="5237932">
            <a:off x="641350" y="3309938"/>
            <a:ext cx="541337" cy="560388"/>
          </a:xfrm>
          <a:prstGeom prst="arc">
            <a:avLst>
              <a:gd name="adj1" fmla="val 668253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1" name="Arco 90"/>
          <p:cNvSpPr/>
          <p:nvPr/>
        </p:nvSpPr>
        <p:spPr>
          <a:xfrm rot="10800000">
            <a:off x="1636713" y="2554288"/>
            <a:ext cx="542925" cy="561975"/>
          </a:xfrm>
          <a:prstGeom prst="arc">
            <a:avLst>
              <a:gd name="adj1" fmla="val 19408952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" name="Arco 91"/>
          <p:cNvSpPr/>
          <p:nvPr/>
        </p:nvSpPr>
        <p:spPr>
          <a:xfrm rot="5931249">
            <a:off x="2273300" y="3390900"/>
            <a:ext cx="541338" cy="560388"/>
          </a:xfrm>
          <a:prstGeom prst="arc">
            <a:avLst>
              <a:gd name="adj1" fmla="val 18440745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3" name="Retângulo 92"/>
          <p:cNvSpPr>
            <a:spLocks noChangeArrowheads="1"/>
          </p:cNvSpPr>
          <p:nvPr/>
        </p:nvSpPr>
        <p:spPr bwMode="auto">
          <a:xfrm>
            <a:off x="857250" y="4071938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94" name="Retângulo 93"/>
          <p:cNvSpPr>
            <a:spLocks noChangeArrowheads="1"/>
          </p:cNvSpPr>
          <p:nvPr/>
        </p:nvSpPr>
        <p:spPr bwMode="auto">
          <a:xfrm>
            <a:off x="1152525" y="3643313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95" name="Retângulo 94"/>
          <p:cNvSpPr>
            <a:spLocks noChangeArrowheads="1"/>
          </p:cNvSpPr>
          <p:nvPr/>
        </p:nvSpPr>
        <p:spPr bwMode="auto">
          <a:xfrm>
            <a:off x="1604963" y="3071813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96" name="Retângulo 95"/>
          <p:cNvSpPr>
            <a:spLocks noChangeArrowheads="1"/>
          </p:cNvSpPr>
          <p:nvPr/>
        </p:nvSpPr>
        <p:spPr bwMode="auto">
          <a:xfrm>
            <a:off x="1928813" y="34290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97" name="Retângulo 96"/>
          <p:cNvSpPr>
            <a:spLocks noChangeArrowheads="1"/>
          </p:cNvSpPr>
          <p:nvPr/>
        </p:nvSpPr>
        <p:spPr bwMode="auto">
          <a:xfrm>
            <a:off x="738188" y="4786313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98" name="Retângulo 97"/>
          <p:cNvSpPr>
            <a:spLocks noChangeArrowheads="1"/>
          </p:cNvSpPr>
          <p:nvPr/>
        </p:nvSpPr>
        <p:spPr bwMode="auto">
          <a:xfrm>
            <a:off x="428625" y="3743325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99" name="Retângulo 98"/>
          <p:cNvSpPr>
            <a:spLocks noChangeArrowheads="1"/>
          </p:cNvSpPr>
          <p:nvPr/>
        </p:nvSpPr>
        <p:spPr bwMode="auto">
          <a:xfrm>
            <a:off x="1238250" y="2500313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00" name="Retângulo 99"/>
          <p:cNvSpPr>
            <a:spLocks noChangeArrowheads="1"/>
          </p:cNvSpPr>
          <p:nvPr/>
        </p:nvSpPr>
        <p:spPr bwMode="auto">
          <a:xfrm>
            <a:off x="2428875" y="3929063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01" name="Retângulo 100"/>
          <p:cNvSpPr>
            <a:spLocks noChangeArrowheads="1"/>
          </p:cNvSpPr>
          <p:nvPr/>
        </p:nvSpPr>
        <p:spPr bwMode="auto">
          <a:xfrm>
            <a:off x="5462588" y="28575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102" name="Retângulo 101"/>
          <p:cNvSpPr>
            <a:spLocks noChangeArrowheads="1"/>
          </p:cNvSpPr>
          <p:nvPr/>
        </p:nvSpPr>
        <p:spPr bwMode="auto">
          <a:xfrm>
            <a:off x="5713413" y="2857500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1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>
              <a:latin typeface="Verdana" pitchFamily="34" charset="0"/>
            </a:endParaRPr>
          </a:p>
        </p:txBody>
      </p:sp>
      <p:sp>
        <p:nvSpPr>
          <p:cNvPr id="103" name="Retângulo 102"/>
          <p:cNvSpPr>
            <a:spLocks noChangeArrowheads="1"/>
          </p:cNvSpPr>
          <p:nvPr/>
        </p:nvSpPr>
        <p:spPr bwMode="auto">
          <a:xfrm>
            <a:off x="5462588" y="3529013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104" name="Retângulo 103"/>
          <p:cNvSpPr>
            <a:spLocks noChangeArrowheads="1"/>
          </p:cNvSpPr>
          <p:nvPr/>
        </p:nvSpPr>
        <p:spPr bwMode="auto">
          <a:xfrm>
            <a:off x="5713413" y="3529013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2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5" name="Retângulo 104"/>
          <p:cNvSpPr>
            <a:spLocks noChangeArrowheads="1"/>
          </p:cNvSpPr>
          <p:nvPr/>
        </p:nvSpPr>
        <p:spPr bwMode="auto">
          <a:xfrm>
            <a:off x="5462588" y="4243388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06" name="Retângulo 105"/>
          <p:cNvSpPr>
            <a:spLocks noChangeArrowheads="1"/>
          </p:cNvSpPr>
          <p:nvPr/>
        </p:nvSpPr>
        <p:spPr bwMode="auto">
          <a:xfrm>
            <a:off x="5713413" y="4243388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3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7" name="Retângulo 106"/>
          <p:cNvSpPr>
            <a:spLocks noChangeArrowheads="1"/>
          </p:cNvSpPr>
          <p:nvPr/>
        </p:nvSpPr>
        <p:spPr bwMode="auto">
          <a:xfrm>
            <a:off x="5462588" y="4957763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08" name="Retângulo 107"/>
          <p:cNvSpPr>
            <a:spLocks noChangeArrowheads="1"/>
          </p:cNvSpPr>
          <p:nvPr/>
        </p:nvSpPr>
        <p:spPr bwMode="auto">
          <a:xfrm>
            <a:off x="5713413" y="4957763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4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9" name="Retângulo 108"/>
          <p:cNvSpPr>
            <a:spLocks noChangeArrowheads="1"/>
          </p:cNvSpPr>
          <p:nvPr/>
        </p:nvSpPr>
        <p:spPr bwMode="auto">
          <a:xfrm>
            <a:off x="357188" y="43957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A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0" name="Retângulo 109"/>
          <p:cNvSpPr>
            <a:spLocks noChangeArrowheads="1"/>
          </p:cNvSpPr>
          <p:nvPr/>
        </p:nvSpPr>
        <p:spPr bwMode="auto">
          <a:xfrm>
            <a:off x="642938" y="3143250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B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1" name="Retângulo 110"/>
          <p:cNvSpPr>
            <a:spLocks noChangeArrowheads="1"/>
          </p:cNvSpPr>
          <p:nvPr/>
        </p:nvSpPr>
        <p:spPr bwMode="auto">
          <a:xfrm>
            <a:off x="1862138" y="2428875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C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2" name="Retângulo 111"/>
          <p:cNvSpPr>
            <a:spLocks noChangeArrowheads="1"/>
          </p:cNvSpPr>
          <p:nvPr/>
        </p:nvSpPr>
        <p:spPr bwMode="auto">
          <a:xfrm>
            <a:off x="2500313" y="3429000"/>
            <a:ext cx="439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D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6" name="Retângulo 115"/>
          <p:cNvSpPr>
            <a:spLocks noChangeArrowheads="1"/>
          </p:cNvSpPr>
          <p:nvPr/>
        </p:nvSpPr>
        <p:spPr bwMode="auto">
          <a:xfrm>
            <a:off x="3643313" y="2857500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A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tângulo 116"/>
          <p:cNvSpPr>
            <a:spLocks noChangeArrowheads="1"/>
          </p:cNvSpPr>
          <p:nvPr/>
        </p:nvSpPr>
        <p:spPr bwMode="auto">
          <a:xfrm>
            <a:off x="3643313" y="353853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B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tângulo 117"/>
          <p:cNvSpPr>
            <a:spLocks noChangeArrowheads="1"/>
          </p:cNvSpPr>
          <p:nvPr/>
        </p:nvSpPr>
        <p:spPr bwMode="auto">
          <a:xfrm>
            <a:off x="3643313" y="42338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C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tângulo 118"/>
          <p:cNvSpPr>
            <a:spLocks noChangeArrowheads="1"/>
          </p:cNvSpPr>
          <p:nvPr/>
        </p:nvSpPr>
        <p:spPr bwMode="auto">
          <a:xfrm>
            <a:off x="3643313" y="492918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D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285720" y="974695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Soma das medidas dos ângulos externos de um polígono qualquer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53" name="Retângulo 52"/>
          <p:cNvSpPr>
            <a:spLocks noChangeArrowheads="1"/>
          </p:cNvSpPr>
          <p:nvPr/>
        </p:nvSpPr>
        <p:spPr bwMode="auto">
          <a:xfrm>
            <a:off x="500063" y="19526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pt-BR" b="1">
                <a:solidFill>
                  <a:srgbClr val="00B050"/>
                </a:solidFill>
              </a:rPr>
              <a:t>Vamos analisar, abaixo, a figura que mostra os ângulos internos e externos de um quadrilátero qualquer. </a:t>
            </a:r>
          </a:p>
        </p:txBody>
      </p:sp>
      <p:sp>
        <p:nvSpPr>
          <p:cNvPr id="59" name="Chave esquerda 58"/>
          <p:cNvSpPr/>
          <p:nvPr/>
        </p:nvSpPr>
        <p:spPr>
          <a:xfrm>
            <a:off x="5214938" y="2928938"/>
            <a:ext cx="357187" cy="2352675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60" name="Conector reto 59"/>
          <p:cNvCxnSpPr/>
          <p:nvPr/>
        </p:nvCxnSpPr>
        <p:spPr>
          <a:xfrm>
            <a:off x="5143500" y="5353050"/>
            <a:ext cx="2355850" cy="15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/>
          <p:cNvSpPr>
            <a:spLocks noChangeArrowheads="1"/>
          </p:cNvSpPr>
          <p:nvPr/>
        </p:nvSpPr>
        <p:spPr bwMode="auto">
          <a:xfrm>
            <a:off x="5570538" y="5454650"/>
            <a:ext cx="2530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180°</a:t>
            </a:r>
            <a:r>
              <a:rPr lang="pt-BR" sz="2000" b="1" i="1">
                <a:latin typeface="Verdana" pitchFamily="34" charset="0"/>
              </a:rPr>
              <a:t> </a:t>
            </a:r>
            <a:r>
              <a:rPr lang="pt-BR" sz="2000" b="1">
                <a:latin typeface="Verdana" pitchFamily="34" charset="0"/>
              </a:rPr>
              <a:t>∙ 4</a:t>
            </a:r>
            <a:endParaRPr lang="pt-BR" sz="2000"/>
          </a:p>
        </p:txBody>
      </p:sp>
      <p:sp>
        <p:nvSpPr>
          <p:cNvPr id="62" name="Retângulo 61"/>
          <p:cNvSpPr>
            <a:spLocks noChangeArrowheads="1"/>
          </p:cNvSpPr>
          <p:nvPr/>
        </p:nvSpPr>
        <p:spPr bwMode="auto">
          <a:xfrm>
            <a:off x="5300663" y="5438775"/>
            <a:ext cx="42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i</a:t>
            </a:r>
            <a:endParaRPr lang="pt-BR" sz="2000"/>
          </a:p>
        </p:txBody>
      </p:sp>
      <p:sp>
        <p:nvSpPr>
          <p:cNvPr id="63" name="Retângulo 62"/>
          <p:cNvSpPr>
            <a:spLocks noChangeArrowheads="1"/>
          </p:cNvSpPr>
          <p:nvPr/>
        </p:nvSpPr>
        <p:spPr bwMode="auto">
          <a:xfrm>
            <a:off x="5641975" y="5910263"/>
            <a:ext cx="2287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720° </a:t>
            </a:r>
            <a:endParaRPr lang="pt-BR" sz="2000"/>
          </a:p>
        </p:txBody>
      </p:sp>
      <p:sp>
        <p:nvSpPr>
          <p:cNvPr id="64" name="Retângulo 63"/>
          <p:cNvSpPr>
            <a:spLocks noChangeArrowheads="1"/>
          </p:cNvSpPr>
          <p:nvPr/>
        </p:nvSpPr>
        <p:spPr bwMode="auto">
          <a:xfrm>
            <a:off x="5157788" y="5908675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360° </a:t>
            </a:r>
            <a:endParaRPr lang="pt-BR" sz="2000"/>
          </a:p>
        </p:txBody>
      </p:sp>
      <p:sp>
        <p:nvSpPr>
          <p:cNvPr id="65" name="Retângulo 64"/>
          <p:cNvSpPr>
            <a:spLocks noChangeArrowheads="1"/>
          </p:cNvSpPr>
          <p:nvPr/>
        </p:nvSpPr>
        <p:spPr bwMode="auto">
          <a:xfrm>
            <a:off x="5715000" y="6310313"/>
            <a:ext cx="2287588" cy="4000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360°</a:t>
            </a:r>
            <a:endParaRPr lang="pt-BR" sz="2000"/>
          </a:p>
        </p:txBody>
      </p:sp>
      <p:sp>
        <p:nvSpPr>
          <p:cNvPr id="54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6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60"/>
                            </p:stCondLst>
                            <p:childTnLst>
                              <p:par>
                                <p:cTn id="1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6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6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6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7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80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1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2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80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8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9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3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4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0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1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6" grpId="0"/>
      <p:bldP spid="117" grpId="0"/>
      <p:bldP spid="118" grpId="0"/>
      <p:bldP spid="119" grpId="0"/>
      <p:bldP spid="53" grpId="0"/>
      <p:bldP spid="59" grpId="0" animBg="1"/>
      <p:bldP spid="61" grpId="0"/>
      <p:bldP spid="62" grpId="0"/>
      <p:bldP spid="63" grpId="0"/>
      <p:bldP spid="64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/>
          <p:cNvSpPr txBox="1"/>
          <p:nvPr/>
        </p:nvSpPr>
        <p:spPr>
          <a:xfrm>
            <a:off x="285720" y="967071"/>
            <a:ext cx="857256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Soma dos ângulos externos de um polígono convexo</a:t>
            </a:r>
            <a:endParaRPr lang="pt-BR" sz="24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cxnSp>
        <p:nvCxnSpPr>
          <p:cNvPr id="55" name="Conector reto 54"/>
          <p:cNvCxnSpPr/>
          <p:nvPr/>
        </p:nvCxnSpPr>
        <p:spPr>
          <a:xfrm flipV="1">
            <a:off x="928688" y="2133600"/>
            <a:ext cx="1000125" cy="7239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rot="16200000" flipV="1">
            <a:off x="1821656" y="2240757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16200000" flipV="1">
            <a:off x="1928813" y="3490913"/>
            <a:ext cx="1214437" cy="71437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785813" y="3929063"/>
            <a:ext cx="642937" cy="5619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rot="5400000">
            <a:off x="326232" y="3317081"/>
            <a:ext cx="1062038" cy="1428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5400000">
            <a:off x="-285750" y="3786188"/>
            <a:ext cx="2143125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rot="10800000" flipV="1">
            <a:off x="285750" y="2330450"/>
            <a:ext cx="1357313" cy="1000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 rot="16200000" flipV="1">
            <a:off x="1437482" y="1777206"/>
            <a:ext cx="1054100" cy="785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rot="16200000" flipV="1">
            <a:off x="1593057" y="2750344"/>
            <a:ext cx="1785937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o 70"/>
          <p:cNvSpPr/>
          <p:nvPr/>
        </p:nvSpPr>
        <p:spPr>
          <a:xfrm rot="7623608">
            <a:off x="1660525" y="1849438"/>
            <a:ext cx="541337" cy="560388"/>
          </a:xfrm>
          <a:prstGeom prst="arc">
            <a:avLst>
              <a:gd name="adj1" fmla="val 17197946"/>
              <a:gd name="adj2" fmla="val 9567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2" name="Arco 71"/>
          <p:cNvSpPr/>
          <p:nvPr/>
        </p:nvSpPr>
        <p:spPr>
          <a:xfrm rot="12833794">
            <a:off x="2239963" y="2647950"/>
            <a:ext cx="541337" cy="560388"/>
          </a:xfrm>
          <a:prstGeom prst="arc">
            <a:avLst>
              <a:gd name="adj1" fmla="val 14470135"/>
              <a:gd name="adj2" fmla="val 9567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3" name="Arco 72"/>
          <p:cNvSpPr/>
          <p:nvPr/>
        </p:nvSpPr>
        <p:spPr>
          <a:xfrm rot="2032756">
            <a:off x="674688" y="2579688"/>
            <a:ext cx="542925" cy="560387"/>
          </a:xfrm>
          <a:prstGeom prst="arc">
            <a:avLst>
              <a:gd name="adj1" fmla="val 17197946"/>
              <a:gd name="adj2" fmla="val 403541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4" name="Arco 73"/>
          <p:cNvSpPr/>
          <p:nvPr/>
        </p:nvSpPr>
        <p:spPr>
          <a:xfrm rot="20949058">
            <a:off x="520700" y="3632200"/>
            <a:ext cx="541338" cy="560388"/>
          </a:xfrm>
          <a:prstGeom prst="arc">
            <a:avLst>
              <a:gd name="adj1" fmla="val 17197946"/>
              <a:gd name="adj2" fmla="val 331364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5" name="Arco 74"/>
          <p:cNvSpPr/>
          <p:nvPr/>
        </p:nvSpPr>
        <p:spPr>
          <a:xfrm rot="2404728">
            <a:off x="500063" y="3667125"/>
            <a:ext cx="541337" cy="560388"/>
          </a:xfrm>
          <a:prstGeom prst="arc">
            <a:avLst>
              <a:gd name="adj1" fmla="val 21442198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8" name="Arco 77"/>
          <p:cNvSpPr/>
          <p:nvPr/>
        </p:nvSpPr>
        <p:spPr>
          <a:xfrm rot="5237932">
            <a:off x="641350" y="2595563"/>
            <a:ext cx="541337" cy="560388"/>
          </a:xfrm>
          <a:prstGeom prst="arc">
            <a:avLst>
              <a:gd name="adj1" fmla="val 668253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3" name="Arco 112"/>
          <p:cNvSpPr/>
          <p:nvPr/>
        </p:nvSpPr>
        <p:spPr>
          <a:xfrm rot="10800000">
            <a:off x="1636713" y="1839913"/>
            <a:ext cx="542925" cy="561975"/>
          </a:xfrm>
          <a:prstGeom prst="arc">
            <a:avLst>
              <a:gd name="adj1" fmla="val 19408952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4" name="Arco 113"/>
          <p:cNvSpPr/>
          <p:nvPr/>
        </p:nvSpPr>
        <p:spPr>
          <a:xfrm rot="12498380">
            <a:off x="2214563" y="2586038"/>
            <a:ext cx="542925" cy="561975"/>
          </a:xfrm>
          <a:prstGeom prst="arc">
            <a:avLst>
              <a:gd name="adj1" fmla="val 1153736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Retângulo 114"/>
          <p:cNvSpPr>
            <a:spLocks noChangeArrowheads="1"/>
          </p:cNvSpPr>
          <p:nvPr/>
        </p:nvSpPr>
        <p:spPr bwMode="auto">
          <a:xfrm>
            <a:off x="1000125" y="3643313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120" name="Retângulo 119"/>
          <p:cNvSpPr>
            <a:spLocks noChangeArrowheads="1"/>
          </p:cNvSpPr>
          <p:nvPr/>
        </p:nvSpPr>
        <p:spPr bwMode="auto">
          <a:xfrm>
            <a:off x="1152525" y="2928938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121" name="Retângulo 120"/>
          <p:cNvSpPr>
            <a:spLocks noChangeArrowheads="1"/>
          </p:cNvSpPr>
          <p:nvPr/>
        </p:nvSpPr>
        <p:spPr bwMode="auto">
          <a:xfrm>
            <a:off x="1604963" y="2357438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22" name="Retângulo 121"/>
          <p:cNvSpPr>
            <a:spLocks noChangeArrowheads="1"/>
          </p:cNvSpPr>
          <p:nvPr/>
        </p:nvSpPr>
        <p:spPr bwMode="auto">
          <a:xfrm>
            <a:off x="2058988" y="3100388"/>
            <a:ext cx="39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23" name="Retângulo 122"/>
          <p:cNvSpPr>
            <a:spLocks noChangeArrowheads="1"/>
          </p:cNvSpPr>
          <p:nvPr/>
        </p:nvSpPr>
        <p:spPr bwMode="auto">
          <a:xfrm>
            <a:off x="714375" y="4243388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124" name="Retângulo 123"/>
          <p:cNvSpPr>
            <a:spLocks noChangeArrowheads="1"/>
          </p:cNvSpPr>
          <p:nvPr/>
        </p:nvSpPr>
        <p:spPr bwMode="auto">
          <a:xfrm>
            <a:off x="428625" y="3028950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125" name="Retângulo 124"/>
          <p:cNvSpPr>
            <a:spLocks noChangeArrowheads="1"/>
          </p:cNvSpPr>
          <p:nvPr/>
        </p:nvSpPr>
        <p:spPr bwMode="auto">
          <a:xfrm>
            <a:off x="1238250" y="1785938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26" name="Retângulo 125"/>
          <p:cNvSpPr>
            <a:spLocks noChangeArrowheads="1"/>
          </p:cNvSpPr>
          <p:nvPr/>
        </p:nvSpPr>
        <p:spPr bwMode="auto">
          <a:xfrm>
            <a:off x="2047875" y="2100263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27" name="Retângulo 126"/>
          <p:cNvSpPr>
            <a:spLocks noChangeArrowheads="1"/>
          </p:cNvSpPr>
          <p:nvPr/>
        </p:nvSpPr>
        <p:spPr bwMode="auto">
          <a:xfrm>
            <a:off x="3390900" y="1857375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128" name="Retângulo 127"/>
          <p:cNvSpPr>
            <a:spLocks noChangeArrowheads="1"/>
          </p:cNvSpPr>
          <p:nvPr/>
        </p:nvSpPr>
        <p:spPr bwMode="auto">
          <a:xfrm>
            <a:off x="3641725" y="1857375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1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29" name="Retângulo 128"/>
          <p:cNvSpPr>
            <a:spLocks noChangeArrowheads="1"/>
          </p:cNvSpPr>
          <p:nvPr/>
        </p:nvSpPr>
        <p:spPr bwMode="auto">
          <a:xfrm>
            <a:off x="3390900" y="2243138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130" name="Retângulo 129"/>
          <p:cNvSpPr>
            <a:spLocks noChangeArrowheads="1"/>
          </p:cNvSpPr>
          <p:nvPr/>
        </p:nvSpPr>
        <p:spPr bwMode="auto">
          <a:xfrm>
            <a:off x="3641725" y="2243138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2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31" name="Retângulo 130"/>
          <p:cNvSpPr>
            <a:spLocks noChangeArrowheads="1"/>
          </p:cNvSpPr>
          <p:nvPr/>
        </p:nvSpPr>
        <p:spPr bwMode="auto">
          <a:xfrm>
            <a:off x="3390900" y="2600325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32" name="Retângulo 131"/>
          <p:cNvSpPr>
            <a:spLocks noChangeArrowheads="1"/>
          </p:cNvSpPr>
          <p:nvPr/>
        </p:nvSpPr>
        <p:spPr bwMode="auto">
          <a:xfrm>
            <a:off x="3641725" y="2600325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3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33" name="Retângulo 132"/>
          <p:cNvSpPr>
            <a:spLocks noChangeArrowheads="1"/>
          </p:cNvSpPr>
          <p:nvPr/>
        </p:nvSpPr>
        <p:spPr bwMode="auto">
          <a:xfrm>
            <a:off x="3390900" y="3028950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34" name="Retângulo 133"/>
          <p:cNvSpPr>
            <a:spLocks noChangeArrowheads="1"/>
          </p:cNvSpPr>
          <p:nvPr/>
        </p:nvSpPr>
        <p:spPr bwMode="auto">
          <a:xfrm>
            <a:off x="3641725" y="3028950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4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35" name="Retângulo 134"/>
          <p:cNvSpPr>
            <a:spLocks noChangeArrowheads="1"/>
          </p:cNvSpPr>
          <p:nvPr/>
        </p:nvSpPr>
        <p:spPr bwMode="auto">
          <a:xfrm>
            <a:off x="3390900" y="3957638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n</a:t>
            </a:r>
            <a:endParaRPr lang="pt-BR" sz="2000"/>
          </a:p>
        </p:txBody>
      </p:sp>
      <p:sp>
        <p:nvSpPr>
          <p:cNvPr id="136" name="Retângulo 135"/>
          <p:cNvSpPr>
            <a:spLocks noChangeArrowheads="1"/>
          </p:cNvSpPr>
          <p:nvPr/>
        </p:nvSpPr>
        <p:spPr bwMode="auto">
          <a:xfrm>
            <a:off x="3641725" y="3957638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n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cxnSp>
        <p:nvCxnSpPr>
          <p:cNvPr id="137" name="Conector reto 136"/>
          <p:cNvCxnSpPr/>
          <p:nvPr/>
        </p:nvCxnSpPr>
        <p:spPr>
          <a:xfrm rot="5400000">
            <a:off x="3392488" y="3679825"/>
            <a:ext cx="357188" cy="15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/>
          <p:nvPr/>
        </p:nvCxnSpPr>
        <p:spPr>
          <a:xfrm rot="5400000">
            <a:off x="4035425" y="3678238"/>
            <a:ext cx="357187" cy="15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/>
          <p:nvPr/>
        </p:nvCxnSpPr>
        <p:spPr>
          <a:xfrm rot="5400000">
            <a:off x="4892675" y="3678238"/>
            <a:ext cx="357187" cy="15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/>
          <p:nvPr/>
        </p:nvCxnSpPr>
        <p:spPr>
          <a:xfrm>
            <a:off x="3214688" y="4498975"/>
            <a:ext cx="2355850" cy="15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ângulo 140"/>
          <p:cNvSpPr>
            <a:spLocks noChangeArrowheads="1"/>
          </p:cNvSpPr>
          <p:nvPr/>
        </p:nvSpPr>
        <p:spPr bwMode="auto">
          <a:xfrm>
            <a:off x="3390900" y="4600575"/>
            <a:ext cx="42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i</a:t>
            </a:r>
            <a:endParaRPr lang="pt-BR" sz="2000"/>
          </a:p>
        </p:txBody>
      </p:sp>
      <p:sp>
        <p:nvSpPr>
          <p:cNvPr id="142" name="Retângulo 141"/>
          <p:cNvSpPr>
            <a:spLocks noChangeArrowheads="1"/>
          </p:cNvSpPr>
          <p:nvPr/>
        </p:nvSpPr>
        <p:spPr bwMode="auto">
          <a:xfrm>
            <a:off x="3641725" y="4600575"/>
            <a:ext cx="2287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180° ∙ </a:t>
            </a:r>
            <a:r>
              <a:rPr lang="pt-BR" sz="2000" b="1" i="1">
                <a:latin typeface="Verdana" pitchFamily="34" charset="0"/>
              </a:rPr>
              <a:t>n</a:t>
            </a:r>
            <a:endParaRPr lang="pt-BR" sz="2000" i="1"/>
          </a:p>
        </p:txBody>
      </p:sp>
      <p:sp>
        <p:nvSpPr>
          <p:cNvPr id="143" name="Retângulo 142"/>
          <p:cNvSpPr>
            <a:spLocks noChangeArrowheads="1"/>
          </p:cNvSpPr>
          <p:nvPr/>
        </p:nvSpPr>
        <p:spPr bwMode="auto">
          <a:xfrm>
            <a:off x="3784600" y="5029200"/>
            <a:ext cx="285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180° ∙ </a:t>
            </a:r>
            <a:r>
              <a:rPr lang="pt-BR" sz="2000" b="1" i="1">
                <a:latin typeface="Verdana" pitchFamily="34" charset="0"/>
              </a:rPr>
              <a:t>n</a:t>
            </a:r>
            <a:r>
              <a:rPr lang="pt-BR" sz="2000" b="1">
                <a:latin typeface="Verdana" pitchFamily="34" charset="0"/>
              </a:rPr>
              <a:t> – S</a:t>
            </a:r>
            <a:r>
              <a:rPr lang="pt-BR" sz="2000" b="1" baseline="-25000">
                <a:latin typeface="Verdana" pitchFamily="34" charset="0"/>
              </a:rPr>
              <a:t>i</a:t>
            </a:r>
            <a:endParaRPr lang="pt-BR" sz="2000"/>
          </a:p>
        </p:txBody>
      </p:sp>
      <p:sp>
        <p:nvSpPr>
          <p:cNvPr id="144" name="Retângulo 143"/>
          <p:cNvSpPr>
            <a:spLocks noChangeArrowheads="1"/>
          </p:cNvSpPr>
          <p:nvPr/>
        </p:nvSpPr>
        <p:spPr bwMode="auto">
          <a:xfrm>
            <a:off x="3816350" y="5386388"/>
            <a:ext cx="448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180° ∙ </a:t>
            </a:r>
            <a:r>
              <a:rPr lang="pt-BR" sz="2000" b="1" i="1">
                <a:latin typeface="Verdana" pitchFamily="34" charset="0"/>
              </a:rPr>
              <a:t>n</a:t>
            </a:r>
            <a:r>
              <a:rPr lang="pt-BR" sz="2000" b="1">
                <a:latin typeface="Verdana" pitchFamily="34" charset="0"/>
              </a:rPr>
              <a:t> – 180° ∙ (</a:t>
            </a:r>
            <a:r>
              <a:rPr lang="pt-BR" sz="2000" b="1" i="1">
                <a:latin typeface="Verdana" pitchFamily="34" charset="0"/>
              </a:rPr>
              <a:t>n</a:t>
            </a:r>
            <a:r>
              <a:rPr lang="pt-BR" sz="2000" b="1">
                <a:latin typeface="Verdana" pitchFamily="34" charset="0"/>
              </a:rPr>
              <a:t> – 2)</a:t>
            </a:r>
            <a:endParaRPr lang="pt-BR" sz="2000"/>
          </a:p>
        </p:txBody>
      </p:sp>
      <p:sp>
        <p:nvSpPr>
          <p:cNvPr id="145" name="Retângulo 144"/>
          <p:cNvSpPr>
            <a:spLocks noChangeArrowheads="1"/>
          </p:cNvSpPr>
          <p:nvPr/>
        </p:nvSpPr>
        <p:spPr bwMode="auto">
          <a:xfrm>
            <a:off x="3929063" y="5770563"/>
            <a:ext cx="4557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180° ∙ </a:t>
            </a:r>
            <a:r>
              <a:rPr lang="pt-BR" sz="2000" b="1" i="1">
                <a:latin typeface="Verdana" pitchFamily="34" charset="0"/>
              </a:rPr>
              <a:t>n</a:t>
            </a:r>
            <a:r>
              <a:rPr lang="pt-BR" sz="2000" b="1">
                <a:latin typeface="Verdana" pitchFamily="34" charset="0"/>
              </a:rPr>
              <a:t> – 180° ∙ </a:t>
            </a:r>
            <a:r>
              <a:rPr lang="pt-BR" sz="2000" b="1" i="1">
                <a:latin typeface="Verdana" pitchFamily="34" charset="0"/>
              </a:rPr>
              <a:t>n</a:t>
            </a:r>
            <a:r>
              <a:rPr lang="pt-BR" sz="2000" b="1">
                <a:latin typeface="Verdana" pitchFamily="34" charset="0"/>
              </a:rPr>
              <a:t> + 360°</a:t>
            </a:r>
            <a:endParaRPr lang="pt-BR" sz="2000"/>
          </a:p>
        </p:txBody>
      </p:sp>
      <p:sp>
        <p:nvSpPr>
          <p:cNvPr id="146" name="Retângulo 145"/>
          <p:cNvSpPr>
            <a:spLocks noChangeArrowheads="1"/>
          </p:cNvSpPr>
          <p:nvPr/>
        </p:nvSpPr>
        <p:spPr bwMode="auto">
          <a:xfrm>
            <a:off x="4097338" y="6199188"/>
            <a:ext cx="1700212" cy="400050"/>
          </a:xfrm>
          <a:prstGeom prst="rect">
            <a:avLst/>
          </a:prstGeom>
          <a:solidFill>
            <a:srgbClr val="92D050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S</a:t>
            </a:r>
            <a:r>
              <a:rPr lang="pt-BR" sz="2000" b="1" baseline="-25000">
                <a:latin typeface="Verdana" pitchFamily="34" charset="0"/>
              </a:rPr>
              <a:t>e</a:t>
            </a:r>
            <a:r>
              <a:rPr lang="pt-BR" sz="2000" b="1">
                <a:latin typeface="Verdana" pitchFamily="34" charset="0"/>
              </a:rPr>
              <a:t> = 360°</a:t>
            </a:r>
            <a:endParaRPr lang="pt-BR" sz="2000"/>
          </a:p>
        </p:txBody>
      </p:sp>
      <p:cxnSp>
        <p:nvCxnSpPr>
          <p:cNvPr id="147" name="Conector reto 146"/>
          <p:cNvCxnSpPr/>
          <p:nvPr/>
        </p:nvCxnSpPr>
        <p:spPr>
          <a:xfrm flipV="1">
            <a:off x="4929188" y="5857875"/>
            <a:ext cx="857250" cy="214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 flipV="1">
            <a:off x="6288088" y="5843588"/>
            <a:ext cx="857250" cy="214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/>
          <p:cNvSpPr>
            <a:spLocks noChangeArrowheads="1"/>
          </p:cNvSpPr>
          <p:nvPr/>
        </p:nvSpPr>
        <p:spPr bwMode="auto">
          <a:xfrm>
            <a:off x="6572250" y="2868613"/>
            <a:ext cx="24288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solidFill>
                  <a:srgbClr val="FF0000"/>
                </a:solidFill>
              </a:rPr>
              <a:t>A soma S</a:t>
            </a:r>
            <a:r>
              <a:rPr lang="pt-BR" sz="2000" b="1" baseline="-25000">
                <a:solidFill>
                  <a:srgbClr val="FF0000"/>
                </a:solidFill>
              </a:rPr>
              <a:t>e</a:t>
            </a:r>
            <a:r>
              <a:rPr lang="pt-BR" sz="2000" b="1">
                <a:solidFill>
                  <a:srgbClr val="FF0000"/>
                </a:solidFill>
              </a:rPr>
              <a:t> das medidas dos ângulos externos de um polígono qualquer é 360º.</a:t>
            </a:r>
          </a:p>
        </p:txBody>
      </p:sp>
      <p:sp>
        <p:nvSpPr>
          <p:cNvPr id="150" name="CaixaDeTexto 149"/>
          <p:cNvSpPr txBox="1"/>
          <p:nvPr/>
        </p:nvSpPr>
        <p:spPr>
          <a:xfrm>
            <a:off x="6215074" y="2357430"/>
            <a:ext cx="150019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Então: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53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1" grpId="0"/>
      <p:bldP spid="142" grpId="0"/>
      <p:bldP spid="143" grpId="0"/>
      <p:bldP spid="144" grpId="0"/>
      <p:bldP spid="145" grpId="0"/>
      <p:bldP spid="146" grpId="0" animBg="1"/>
      <p:bldP spid="1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2786082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Observação: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1785938"/>
            <a:ext cx="8143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/>
              <a:t>	Num polígono regular, todos os ângulos externos </a:t>
            </a:r>
            <a:r>
              <a:rPr lang="pt-BR" b="1" i="1"/>
              <a:t>a</a:t>
            </a:r>
            <a:r>
              <a:rPr lang="pt-BR" b="1" i="1" baseline="-25000"/>
              <a:t>e</a:t>
            </a:r>
            <a:r>
              <a:rPr lang="pt-BR" b="1"/>
              <a:t> são congruentes entre si. Portanto, para encontrar a medida de cada ângulo externo, basta dividir a soma das medidas dos ângulos externos </a:t>
            </a:r>
            <a:r>
              <a:rPr lang="pt-BR" b="1" i="1"/>
              <a:t>S</a:t>
            </a:r>
            <a:r>
              <a:rPr lang="pt-BR" b="1" i="1" baseline="-25000"/>
              <a:t>e</a:t>
            </a:r>
            <a:r>
              <a:rPr lang="pt-BR" b="1"/>
              <a:t> pelo número </a:t>
            </a:r>
            <a:r>
              <a:rPr lang="pt-BR" b="1" i="1"/>
              <a:t>n </a:t>
            </a:r>
            <a:r>
              <a:rPr lang="pt-BR" b="1"/>
              <a:t>de lados.  </a:t>
            </a:r>
          </a:p>
        </p:txBody>
      </p:sp>
      <p:sp>
        <p:nvSpPr>
          <p:cNvPr id="45" name="Pentágono regular 44"/>
          <p:cNvSpPr/>
          <p:nvPr/>
        </p:nvSpPr>
        <p:spPr>
          <a:xfrm rot="1220486">
            <a:off x="1651000" y="3667125"/>
            <a:ext cx="1649413" cy="157162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6" name="Arco 45"/>
          <p:cNvSpPr/>
          <p:nvPr/>
        </p:nvSpPr>
        <p:spPr>
          <a:xfrm rot="20961900">
            <a:off x="2616200" y="5187950"/>
            <a:ext cx="368300" cy="360363"/>
          </a:xfrm>
          <a:prstGeom prst="arc">
            <a:avLst>
              <a:gd name="adj1" fmla="val 17000235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" name="Arco 47"/>
          <p:cNvSpPr/>
          <p:nvPr/>
        </p:nvSpPr>
        <p:spPr>
          <a:xfrm rot="16619190">
            <a:off x="3156744" y="4183857"/>
            <a:ext cx="368300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" name="Arco 48"/>
          <p:cNvSpPr/>
          <p:nvPr/>
        </p:nvSpPr>
        <p:spPr>
          <a:xfrm rot="7699076">
            <a:off x="1428751" y="3919537"/>
            <a:ext cx="368300" cy="358775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Arco 49"/>
          <p:cNvSpPr/>
          <p:nvPr/>
        </p:nvSpPr>
        <p:spPr>
          <a:xfrm rot="11449600">
            <a:off x="2459038" y="3389313"/>
            <a:ext cx="368300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Arco 51"/>
          <p:cNvSpPr/>
          <p:nvPr/>
        </p:nvSpPr>
        <p:spPr>
          <a:xfrm rot="2959274">
            <a:off x="1559719" y="5007769"/>
            <a:ext cx="368300" cy="360362"/>
          </a:xfrm>
          <a:prstGeom prst="arc">
            <a:avLst>
              <a:gd name="adj1" fmla="val 16200000"/>
              <a:gd name="adj2" fmla="val 3039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Retângulo 52"/>
          <p:cNvSpPr>
            <a:spLocks noChangeArrowheads="1"/>
          </p:cNvSpPr>
          <p:nvPr/>
        </p:nvSpPr>
        <p:spPr bwMode="auto">
          <a:xfrm>
            <a:off x="1295400" y="4110038"/>
            <a:ext cx="561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b="1" i="1" baseline="-2500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4" name="Retângulo 53"/>
          <p:cNvSpPr>
            <a:spLocks noChangeArrowheads="1"/>
          </p:cNvSpPr>
          <p:nvPr/>
        </p:nvSpPr>
        <p:spPr bwMode="auto">
          <a:xfrm>
            <a:off x="5000625" y="4286250"/>
            <a:ext cx="2714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8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360°</a:t>
            </a:r>
          </a:p>
          <a:p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n</a:t>
            </a:r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994569" y="5117306"/>
            <a:ext cx="1428750" cy="71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0800000" flipV="1">
            <a:off x="1098550" y="3944938"/>
            <a:ext cx="857250" cy="214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rot="16200000" flipV="1">
            <a:off x="2187575" y="3214688"/>
            <a:ext cx="857250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rot="5400000" flipH="1" flipV="1">
            <a:off x="3034507" y="4109244"/>
            <a:ext cx="785812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570163" y="5313363"/>
            <a:ext cx="642937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 animBg="1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5214974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Os polígonos nos mosaicos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1785938"/>
            <a:ext cx="814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pt-BR" b="1"/>
              <a:t>Combinando figuras geométricas, podemos criar mosaicos. Veja:</a:t>
            </a:r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468313" y="5300663"/>
            <a:ext cx="8389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FF0000"/>
                </a:solidFill>
              </a:rPr>
              <a:t>	A regularidade de formas encontradas na natureza tem chamado a atenção do ser humano há muitos séculos. Ao observar e estudar essas formas, o homem tem aprendido muitas coisas.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23" name="Retângulo 22"/>
          <p:cNvSpPr>
            <a:spLocks noChangeArrowheads="1"/>
          </p:cNvSpPr>
          <p:nvPr/>
        </p:nvSpPr>
        <p:spPr bwMode="auto">
          <a:xfrm>
            <a:off x="4572000" y="2997200"/>
            <a:ext cx="4143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FF0000"/>
                </a:solidFill>
              </a:rPr>
              <a:t>	</a:t>
            </a:r>
            <a:r>
              <a:rPr lang="pt-BR"/>
              <a:t> Com as abelhas, por exemplo, ele compreendeu que o formato dos favos de mel é muito bom para guardar objetos com grande economia de espaço.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27" name="Picture 2" descr="File:Newly Created Brood Comb with Capped Brood and Lar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76475"/>
            <a:ext cx="3230562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CaixaDeTexto 9"/>
          <p:cNvSpPr txBox="1">
            <a:spLocks noChangeArrowheads="1"/>
          </p:cNvSpPr>
          <p:nvPr/>
        </p:nvSpPr>
        <p:spPr bwMode="auto">
          <a:xfrm>
            <a:off x="1431925" y="4737100"/>
            <a:ext cx="2698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1000"/>
              <a:t>Imagem: </a:t>
            </a:r>
            <a:r>
              <a:rPr lang="en-US" sz="1000"/>
              <a:t>Chris Severn / Creative Commons Attribution-Share Alike 3.0 Unported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5214974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Os polígonos nos mosaicos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1785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Exemplos da aplicação do formato das colmeias são blocos de calçamento e suportes de garrafas para o armazenamento de bebidas alcoólicas em adegas.</a:t>
            </a:r>
            <a:endParaRPr lang="pt-BR" b="1"/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749" name="Picture 2" descr="File:Lodz Stoki KrzemieniowaStr.jpg"/>
          <p:cNvPicPr>
            <a:picLocks noChangeAspect="1" noChangeArrowheads="1"/>
          </p:cNvPicPr>
          <p:nvPr/>
        </p:nvPicPr>
        <p:blipFill>
          <a:blip r:embed="rId3" cstate="print"/>
          <a:srcRect t="17410" r="50000"/>
          <a:stretch>
            <a:fillRect/>
          </a:stretch>
        </p:blipFill>
        <p:spPr bwMode="auto">
          <a:xfrm>
            <a:off x="1270000" y="2954338"/>
            <a:ext cx="25654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4" descr="File:Wine cellar.jpg"/>
          <p:cNvPicPr>
            <a:picLocks noChangeAspect="1" noChangeArrowheads="1"/>
          </p:cNvPicPr>
          <p:nvPr/>
        </p:nvPicPr>
        <p:blipFill>
          <a:blip r:embed="rId4" cstate="print"/>
          <a:srcRect t="2065" r="22685" b="2065"/>
          <a:stretch>
            <a:fillRect/>
          </a:stretch>
        </p:blipFill>
        <p:spPr bwMode="auto">
          <a:xfrm>
            <a:off x="4356100" y="2954338"/>
            <a:ext cx="3859213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CaixaDeTexto 9"/>
          <p:cNvSpPr txBox="1">
            <a:spLocks noChangeArrowheads="1"/>
          </p:cNvSpPr>
          <p:nvPr/>
        </p:nvSpPr>
        <p:spPr bwMode="auto">
          <a:xfrm>
            <a:off x="1187450" y="6237288"/>
            <a:ext cx="69453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(a) KKK2352 / Rua / Public Domain; (b) Che / Adega /  Creative Commons Attribution-Share Alike 2.5 Generic.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5214974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Construindo um mosaico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1785938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Observe a figura:</a:t>
            </a:r>
            <a:endParaRPr lang="pt-BR" b="1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571500" y="392906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Ela é formada por hexágonos regulares que se encaixam sem se sobrepor ou deixar vãos.</a:t>
            </a:r>
            <a:endParaRPr lang="pt-BR" b="1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786063" y="4786313"/>
            <a:ext cx="5715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Todos os hexágonos são regulares, isto é, possuem lados e ângulos de mesma medida, o que significa que Â = B̂ = Ĉ. Além disso, a soma desses três ângulos é igual a 360°, ou seja, eles formam um ângulo de uma volta completa: Â + B̂ + Ĉ = 360°.</a:t>
            </a:r>
            <a:endParaRPr lang="pt-BR" b="1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2775" name="Picture 4" descr="File:Hexag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2141538"/>
            <a:ext cx="2195513" cy="181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CaixaDeTexto 11"/>
          <p:cNvSpPr txBox="1">
            <a:spLocks noChangeArrowheads="1"/>
          </p:cNvSpPr>
          <p:nvPr/>
        </p:nvSpPr>
        <p:spPr bwMode="auto">
          <a:xfrm>
            <a:off x="2862263" y="3532188"/>
            <a:ext cx="2286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(a) Jackhmo / Hexágonos / Public Domain</a:t>
            </a:r>
          </a:p>
        </p:txBody>
      </p:sp>
      <p:pic>
        <p:nvPicPr>
          <p:cNvPr id="32777" name="Picture 6" descr="File:Pavage hexagon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463" y="4848225"/>
            <a:ext cx="18192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8" name="CaixaDeTexto 13"/>
          <p:cNvSpPr txBox="1">
            <a:spLocks noChangeArrowheads="1"/>
          </p:cNvSpPr>
          <p:nvPr/>
        </p:nvSpPr>
        <p:spPr bwMode="auto">
          <a:xfrm>
            <a:off x="779463" y="6292850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(b)</a:t>
            </a:r>
            <a:r>
              <a:rPr lang="fr-FR" sz="1000"/>
              <a:t> HB / 4 Hexágonos / Public Domain</a:t>
            </a:r>
            <a:endParaRPr lang="pt-BR" sz="1000"/>
          </a:p>
        </p:txBody>
      </p:sp>
      <p:sp>
        <p:nvSpPr>
          <p:cNvPr id="32779" name="CaixaDeTexto 14"/>
          <p:cNvSpPr txBox="1">
            <a:spLocks noChangeArrowheads="1"/>
          </p:cNvSpPr>
          <p:nvPr/>
        </p:nvSpPr>
        <p:spPr bwMode="auto">
          <a:xfrm>
            <a:off x="1403350" y="5013325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Â</a:t>
            </a:r>
          </a:p>
        </p:txBody>
      </p:sp>
      <p:grpSp>
        <p:nvGrpSpPr>
          <p:cNvPr id="32780" name="Grupo 15"/>
          <p:cNvGrpSpPr>
            <a:grpSpLocks/>
          </p:cNvGrpSpPr>
          <p:nvPr/>
        </p:nvGrpSpPr>
        <p:grpSpPr bwMode="auto">
          <a:xfrm>
            <a:off x="1963738" y="5084763"/>
            <a:ext cx="447675" cy="471487"/>
            <a:chOff x="3773730" y="2453078"/>
            <a:chExt cx="447288" cy="470700"/>
          </a:xfrm>
        </p:grpSpPr>
        <p:sp>
          <p:nvSpPr>
            <p:cNvPr id="32787" name="CaixaDeTexto 16"/>
            <p:cNvSpPr txBox="1">
              <a:spLocks noChangeArrowheads="1"/>
            </p:cNvSpPr>
            <p:nvPr/>
          </p:nvSpPr>
          <p:spPr bwMode="auto">
            <a:xfrm>
              <a:off x="3788970" y="245307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^</a:t>
              </a:r>
            </a:p>
          </p:txBody>
        </p:sp>
        <p:sp>
          <p:nvSpPr>
            <p:cNvPr id="32788" name="CaixaDeTexto 17"/>
            <p:cNvSpPr txBox="1">
              <a:spLocks noChangeArrowheads="1"/>
            </p:cNvSpPr>
            <p:nvPr/>
          </p:nvSpPr>
          <p:spPr bwMode="auto">
            <a:xfrm>
              <a:off x="3773730" y="255444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B</a:t>
              </a:r>
            </a:p>
          </p:txBody>
        </p:sp>
      </p:grpSp>
      <p:grpSp>
        <p:nvGrpSpPr>
          <p:cNvPr id="32781" name="Grupo 18"/>
          <p:cNvGrpSpPr>
            <a:grpSpLocks/>
          </p:cNvGrpSpPr>
          <p:nvPr/>
        </p:nvGrpSpPr>
        <p:grpSpPr bwMode="auto">
          <a:xfrm>
            <a:off x="1479550" y="5622925"/>
            <a:ext cx="469900" cy="469900"/>
            <a:chOff x="4725928" y="2453078"/>
            <a:chExt cx="468744" cy="470700"/>
          </a:xfrm>
        </p:grpSpPr>
        <p:sp>
          <p:nvSpPr>
            <p:cNvPr id="32785" name="CaixaDeTexto 19"/>
            <p:cNvSpPr txBox="1">
              <a:spLocks noChangeArrowheads="1"/>
            </p:cNvSpPr>
            <p:nvPr/>
          </p:nvSpPr>
          <p:spPr bwMode="auto">
            <a:xfrm>
              <a:off x="4762624" y="245307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^</a:t>
              </a:r>
            </a:p>
          </p:txBody>
        </p:sp>
        <p:sp>
          <p:nvSpPr>
            <p:cNvPr id="32786" name="CaixaDeTexto 20"/>
            <p:cNvSpPr txBox="1">
              <a:spLocks noChangeArrowheads="1"/>
            </p:cNvSpPr>
            <p:nvPr/>
          </p:nvSpPr>
          <p:spPr bwMode="auto">
            <a:xfrm>
              <a:off x="4725928" y="255444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C</a:t>
              </a:r>
            </a:p>
          </p:txBody>
        </p:sp>
      </p:grpSp>
      <p:sp>
        <p:nvSpPr>
          <p:cNvPr id="22" name="Arco 21"/>
          <p:cNvSpPr/>
          <p:nvPr/>
        </p:nvSpPr>
        <p:spPr>
          <a:xfrm flipH="1">
            <a:off x="1582738" y="5319713"/>
            <a:ext cx="425450" cy="425450"/>
          </a:xfrm>
          <a:prstGeom prst="arc">
            <a:avLst>
              <a:gd name="adj1" fmla="val 1352193"/>
              <a:gd name="adj2" fmla="val 816855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Arco 22"/>
          <p:cNvSpPr/>
          <p:nvPr/>
        </p:nvSpPr>
        <p:spPr>
          <a:xfrm flipH="1">
            <a:off x="1587500" y="5319713"/>
            <a:ext cx="425450" cy="425450"/>
          </a:xfrm>
          <a:prstGeom prst="arc">
            <a:avLst>
              <a:gd name="adj1" fmla="val 15623112"/>
              <a:gd name="adj2" fmla="val 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Arco 23"/>
          <p:cNvSpPr/>
          <p:nvPr/>
        </p:nvSpPr>
        <p:spPr>
          <a:xfrm flipH="1">
            <a:off x="1582738" y="5319713"/>
            <a:ext cx="425450" cy="425450"/>
          </a:xfrm>
          <a:prstGeom prst="arc">
            <a:avLst>
              <a:gd name="adj1" fmla="val 9212717"/>
              <a:gd name="adj2" fmla="val 1451611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5214974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Construindo um mosaico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177323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Já usando só pentágonos ...</a:t>
            </a:r>
            <a:endParaRPr lang="pt-BR" b="1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571500" y="3929063"/>
            <a:ext cx="7816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A figura é formada por pentágonos regulares que se encaixam sem se sobrepor, mas deixam um vão de 36°. </a:t>
            </a:r>
            <a:endParaRPr lang="pt-BR" b="1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714375" y="4872038"/>
            <a:ext cx="77866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FF0000"/>
                </a:solidFill>
              </a:rPr>
              <a:t>	 Haverá, então, sobra quando tentarmos encaixar os pentágonos regulares. Logo, não é possível fazer revestimentos usando apenas ladrilhos com a forma de pentágonos regulares, como se pode ver na figura acima.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799" name="Grupo 10"/>
          <p:cNvGrpSpPr>
            <a:grpSpLocks/>
          </p:cNvGrpSpPr>
          <p:nvPr/>
        </p:nvGrpSpPr>
        <p:grpSpPr bwMode="auto">
          <a:xfrm>
            <a:off x="3271838" y="2143125"/>
            <a:ext cx="2260600" cy="1739900"/>
            <a:chOff x="1267778" y="2120593"/>
            <a:chExt cx="2261480" cy="1740455"/>
          </a:xfrm>
        </p:grpSpPr>
        <p:sp>
          <p:nvSpPr>
            <p:cNvPr id="12" name="Pentágono regular 11"/>
            <p:cNvSpPr/>
            <p:nvPr/>
          </p:nvSpPr>
          <p:spPr>
            <a:xfrm flipV="1">
              <a:off x="1267778" y="2122182"/>
              <a:ext cx="1133916" cy="1079844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3" name="Pentágono regular 12"/>
            <p:cNvSpPr/>
            <p:nvPr/>
          </p:nvSpPr>
          <p:spPr>
            <a:xfrm>
              <a:off x="1828383" y="2781204"/>
              <a:ext cx="1133916" cy="1079844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4" name="Pentágono regular 13"/>
            <p:cNvSpPr/>
            <p:nvPr/>
          </p:nvSpPr>
          <p:spPr>
            <a:xfrm flipV="1">
              <a:off x="2395342" y="2120593"/>
              <a:ext cx="1133916" cy="1079844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5" name="Arco 14"/>
          <p:cNvSpPr/>
          <p:nvPr/>
        </p:nvSpPr>
        <p:spPr>
          <a:xfrm flipH="1">
            <a:off x="4206875" y="2679700"/>
            <a:ext cx="390525" cy="388938"/>
          </a:xfrm>
          <a:prstGeom prst="arc">
            <a:avLst>
              <a:gd name="adj1" fmla="val 18001301"/>
              <a:gd name="adj2" fmla="val 434184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4203700" y="2679700"/>
            <a:ext cx="390525" cy="388938"/>
          </a:xfrm>
          <a:prstGeom prst="arc">
            <a:avLst>
              <a:gd name="adj1" fmla="val 9797459"/>
              <a:gd name="adj2" fmla="val 15169993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Arco 16"/>
          <p:cNvSpPr/>
          <p:nvPr/>
        </p:nvSpPr>
        <p:spPr>
          <a:xfrm flipH="1">
            <a:off x="4206875" y="2679700"/>
            <a:ext cx="390525" cy="388938"/>
          </a:xfrm>
          <a:prstGeom prst="arc">
            <a:avLst>
              <a:gd name="adj1" fmla="val 1487076"/>
              <a:gd name="adj2" fmla="val 9117129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Arco 17"/>
          <p:cNvSpPr/>
          <p:nvPr/>
        </p:nvSpPr>
        <p:spPr>
          <a:xfrm flipH="1">
            <a:off x="4203700" y="2349500"/>
            <a:ext cx="390525" cy="388938"/>
          </a:xfrm>
          <a:prstGeom prst="arc">
            <a:avLst>
              <a:gd name="adj1" fmla="val 13813343"/>
              <a:gd name="adj2" fmla="val 18676626"/>
            </a:avLst>
          </a:prstGeom>
          <a:ln w="63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804" name="CaixaDeTexto 18"/>
          <p:cNvSpPr txBox="1">
            <a:spLocks noChangeArrowheads="1"/>
          </p:cNvSpPr>
          <p:nvPr/>
        </p:nvSpPr>
        <p:spPr bwMode="auto">
          <a:xfrm>
            <a:off x="3500438" y="2505075"/>
            <a:ext cx="661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180°</a:t>
            </a:r>
          </a:p>
        </p:txBody>
      </p:sp>
      <p:sp>
        <p:nvSpPr>
          <p:cNvPr id="33805" name="CaixaDeTexto 19"/>
          <p:cNvSpPr txBox="1">
            <a:spLocks noChangeArrowheads="1"/>
          </p:cNvSpPr>
          <p:nvPr/>
        </p:nvSpPr>
        <p:spPr bwMode="auto">
          <a:xfrm>
            <a:off x="4635500" y="2505075"/>
            <a:ext cx="661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180°</a:t>
            </a:r>
          </a:p>
        </p:txBody>
      </p:sp>
      <p:sp>
        <p:nvSpPr>
          <p:cNvPr id="33806" name="CaixaDeTexto 20"/>
          <p:cNvSpPr txBox="1">
            <a:spLocks noChangeArrowheads="1"/>
          </p:cNvSpPr>
          <p:nvPr/>
        </p:nvSpPr>
        <p:spPr bwMode="auto">
          <a:xfrm>
            <a:off x="4087813" y="3084513"/>
            <a:ext cx="663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180°</a:t>
            </a:r>
          </a:p>
        </p:txBody>
      </p:sp>
      <p:sp>
        <p:nvSpPr>
          <p:cNvPr id="33807" name="CaixaDeTexto 21"/>
          <p:cNvSpPr txBox="1">
            <a:spLocks noChangeArrowheads="1"/>
          </p:cNvSpPr>
          <p:nvPr/>
        </p:nvSpPr>
        <p:spPr bwMode="auto">
          <a:xfrm>
            <a:off x="4162425" y="1970088"/>
            <a:ext cx="5349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36°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4643438" y="4100462"/>
            <a:ext cx="1027846" cy="40011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FF00"/>
                </a:solidFill>
                <a:latin typeface="Verdana" pitchFamily="34" charset="0"/>
              </a:rPr>
              <a:t>Lados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31" name="Seta para a direita 30"/>
          <p:cNvSpPr/>
          <p:nvPr/>
        </p:nvSpPr>
        <p:spPr>
          <a:xfrm rot="2729121" flipV="1">
            <a:off x="7292976" y="4852987"/>
            <a:ext cx="487362" cy="220663"/>
          </a:xfrm>
          <a:prstGeom prst="rightArrow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8870879">
            <a:off x="7292182" y="4415631"/>
            <a:ext cx="488950" cy="220663"/>
          </a:xfrm>
          <a:prstGeom prst="rightArrow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2729121" flipV="1">
            <a:off x="5435601" y="4424362"/>
            <a:ext cx="487362" cy="220663"/>
          </a:xfrm>
          <a:prstGeom prst="rightArrow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Seta para a direita 33"/>
          <p:cNvSpPr/>
          <p:nvPr/>
        </p:nvSpPr>
        <p:spPr>
          <a:xfrm rot="18870879">
            <a:off x="5434807" y="3987006"/>
            <a:ext cx="488950" cy="220663"/>
          </a:xfrm>
          <a:prstGeom prst="rightArrow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Seta dobrada 34"/>
          <p:cNvSpPr/>
          <p:nvPr/>
        </p:nvSpPr>
        <p:spPr>
          <a:xfrm flipV="1">
            <a:off x="5357813" y="4429125"/>
            <a:ext cx="500062" cy="1214438"/>
          </a:xfrm>
          <a:prstGeom prst="bentArrow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Seta dobrada 35"/>
          <p:cNvSpPr/>
          <p:nvPr/>
        </p:nvSpPr>
        <p:spPr>
          <a:xfrm>
            <a:off x="5357813" y="3000375"/>
            <a:ext cx="500062" cy="1214438"/>
          </a:xfrm>
          <a:prstGeom prst="bentArrow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Seta dobrada 36"/>
          <p:cNvSpPr/>
          <p:nvPr/>
        </p:nvSpPr>
        <p:spPr>
          <a:xfrm flipV="1">
            <a:off x="1071563" y="1143000"/>
            <a:ext cx="357187" cy="801688"/>
          </a:xfrm>
          <a:prstGeom prst="bentArrow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85720" y="1119830"/>
            <a:ext cx="221457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Polígono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39" name="Retângulo 38"/>
          <p:cNvSpPr>
            <a:spLocks noChangeArrowheads="1"/>
          </p:cNvSpPr>
          <p:nvPr/>
        </p:nvSpPr>
        <p:spPr bwMode="auto">
          <a:xfrm>
            <a:off x="928688" y="1643063"/>
            <a:ext cx="7143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>
                <a:solidFill>
                  <a:srgbClr val="FF0000"/>
                </a:solidFill>
              </a:rPr>
              <a:t>É toda linha poligonal fechada simples.</a:t>
            </a:r>
          </a:p>
        </p:txBody>
      </p:sp>
      <p:cxnSp>
        <p:nvCxnSpPr>
          <p:cNvPr id="40" name="Conector reto 39"/>
          <p:cNvCxnSpPr/>
          <p:nvPr/>
        </p:nvCxnSpPr>
        <p:spPr>
          <a:xfrm flipV="1">
            <a:off x="857250" y="3286125"/>
            <a:ext cx="107156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rot="10800000">
            <a:off x="1928813" y="3286125"/>
            <a:ext cx="1143000" cy="92868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rot="5400000" flipH="1" flipV="1">
            <a:off x="1821656" y="4250532"/>
            <a:ext cx="1285875" cy="12144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rot="16200000" flipH="1">
            <a:off x="535781" y="4179094"/>
            <a:ext cx="1643063" cy="100012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>
            <a:spLocks noChangeArrowheads="1"/>
          </p:cNvSpPr>
          <p:nvPr/>
        </p:nvSpPr>
        <p:spPr bwMode="auto">
          <a:xfrm>
            <a:off x="2786063" y="2643188"/>
            <a:ext cx="876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Lado</a:t>
            </a:r>
            <a:endParaRPr lang="pt-BR" sz="2000"/>
          </a:p>
        </p:txBody>
      </p:sp>
      <p:sp>
        <p:nvSpPr>
          <p:cNvPr id="45" name="Retângulo 44"/>
          <p:cNvSpPr/>
          <p:nvPr/>
        </p:nvSpPr>
        <p:spPr>
          <a:xfrm>
            <a:off x="7643834" y="4171900"/>
            <a:ext cx="143340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ysClr val="windowText" lastClr="000000"/>
                </a:solidFill>
                <a:latin typeface="Verdana" pitchFamily="34" charset="0"/>
              </a:rPr>
              <a:t>Internos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643834" y="4857762"/>
            <a:ext cx="145745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ysClr val="windowText" lastClr="000000"/>
                </a:solidFill>
                <a:latin typeface="Verdana" pitchFamily="34" charset="0"/>
              </a:rPr>
              <a:t>Externos</a:t>
            </a:r>
            <a:endParaRPr lang="pt-BR" sz="2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1571625" y="2714625"/>
            <a:ext cx="423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FF00"/>
                </a:solidFill>
                <a:latin typeface="Verdana" pitchFamily="34" charset="0"/>
              </a:rPr>
              <a:t>A</a:t>
            </a:r>
            <a:endParaRPr lang="pt-BR" sz="2400">
              <a:solidFill>
                <a:srgbClr val="00FF00"/>
              </a:solidFill>
            </a:endParaRPr>
          </a:p>
        </p:txBody>
      </p:sp>
      <p:sp>
        <p:nvSpPr>
          <p:cNvPr id="48" name="Retângulo 47"/>
          <p:cNvSpPr>
            <a:spLocks noChangeArrowheads="1"/>
          </p:cNvSpPr>
          <p:nvPr/>
        </p:nvSpPr>
        <p:spPr bwMode="auto">
          <a:xfrm>
            <a:off x="3076575" y="3857625"/>
            <a:ext cx="423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FF00"/>
                </a:solidFill>
                <a:latin typeface="Verdana" pitchFamily="34" charset="0"/>
              </a:rPr>
              <a:t>B</a:t>
            </a:r>
            <a:endParaRPr lang="pt-BR" sz="2400">
              <a:solidFill>
                <a:srgbClr val="00FF00"/>
              </a:solidFill>
            </a:endParaRPr>
          </a:p>
        </p:txBody>
      </p:sp>
      <p:sp>
        <p:nvSpPr>
          <p:cNvPr id="49" name="Retângulo 48"/>
          <p:cNvSpPr>
            <a:spLocks noChangeArrowheads="1"/>
          </p:cNvSpPr>
          <p:nvPr/>
        </p:nvSpPr>
        <p:spPr bwMode="auto">
          <a:xfrm>
            <a:off x="1643063" y="5610225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FF00"/>
                </a:solidFill>
                <a:latin typeface="Verdana" pitchFamily="34" charset="0"/>
              </a:rPr>
              <a:t>C</a:t>
            </a:r>
            <a:endParaRPr lang="pt-BR" sz="2400">
              <a:solidFill>
                <a:srgbClr val="00FF00"/>
              </a:solidFill>
            </a:endParaRPr>
          </a:p>
        </p:txBody>
      </p:sp>
      <p:sp>
        <p:nvSpPr>
          <p:cNvPr id="50" name="Retângulo 49"/>
          <p:cNvSpPr>
            <a:spLocks noChangeArrowheads="1"/>
          </p:cNvSpPr>
          <p:nvPr/>
        </p:nvSpPr>
        <p:spPr bwMode="auto">
          <a:xfrm>
            <a:off x="433388" y="3609975"/>
            <a:ext cx="439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FF00"/>
                </a:solidFill>
                <a:latin typeface="Verdana" pitchFamily="34" charset="0"/>
              </a:rPr>
              <a:t>D</a:t>
            </a:r>
            <a:endParaRPr lang="pt-BR" sz="2400">
              <a:solidFill>
                <a:srgbClr val="00FF00"/>
              </a:solidFill>
            </a:endParaRPr>
          </a:p>
        </p:txBody>
      </p:sp>
      <p:sp>
        <p:nvSpPr>
          <p:cNvPr id="52" name="Forma livre 51"/>
          <p:cNvSpPr/>
          <p:nvPr/>
        </p:nvSpPr>
        <p:spPr>
          <a:xfrm>
            <a:off x="2379663" y="2854325"/>
            <a:ext cx="463550" cy="646113"/>
          </a:xfrm>
          <a:custGeom>
            <a:avLst/>
            <a:gdLst>
              <a:gd name="connsiteX0" fmla="*/ 90055 w 464128"/>
              <a:gd name="connsiteY0" fmla="*/ 646545 h 646545"/>
              <a:gd name="connsiteX1" fmla="*/ 62346 w 464128"/>
              <a:gd name="connsiteY1" fmla="*/ 106218 h 646545"/>
              <a:gd name="connsiteX2" fmla="*/ 464128 w 464128"/>
              <a:gd name="connsiteY2" fmla="*/ 9236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28" h="646545">
                <a:moveTo>
                  <a:pt x="90055" y="646545"/>
                </a:moveTo>
                <a:cubicBezTo>
                  <a:pt x="45027" y="429490"/>
                  <a:pt x="0" y="212436"/>
                  <a:pt x="62346" y="106218"/>
                </a:cubicBezTo>
                <a:cubicBezTo>
                  <a:pt x="124692" y="0"/>
                  <a:pt x="294410" y="4618"/>
                  <a:pt x="464128" y="9236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Retângulo 52"/>
          <p:cNvSpPr>
            <a:spLocks noChangeArrowheads="1"/>
          </p:cNvSpPr>
          <p:nvPr/>
        </p:nvSpPr>
        <p:spPr bwMode="auto">
          <a:xfrm>
            <a:off x="477838" y="2286000"/>
            <a:ext cx="1204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Vértice</a:t>
            </a:r>
            <a:endParaRPr lang="pt-BR" sz="2000"/>
          </a:p>
        </p:txBody>
      </p:sp>
      <p:sp>
        <p:nvSpPr>
          <p:cNvPr id="54" name="Forma livre 53"/>
          <p:cNvSpPr/>
          <p:nvPr/>
        </p:nvSpPr>
        <p:spPr>
          <a:xfrm flipH="1">
            <a:off x="1601788" y="2500313"/>
            <a:ext cx="463550" cy="646112"/>
          </a:xfrm>
          <a:custGeom>
            <a:avLst/>
            <a:gdLst>
              <a:gd name="connsiteX0" fmla="*/ 90055 w 464128"/>
              <a:gd name="connsiteY0" fmla="*/ 646545 h 646545"/>
              <a:gd name="connsiteX1" fmla="*/ 62346 w 464128"/>
              <a:gd name="connsiteY1" fmla="*/ 106218 h 646545"/>
              <a:gd name="connsiteX2" fmla="*/ 464128 w 464128"/>
              <a:gd name="connsiteY2" fmla="*/ 9236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28" h="646545">
                <a:moveTo>
                  <a:pt x="90055" y="646545"/>
                </a:moveTo>
                <a:cubicBezTo>
                  <a:pt x="45027" y="429490"/>
                  <a:pt x="0" y="212436"/>
                  <a:pt x="62346" y="106218"/>
                </a:cubicBezTo>
                <a:cubicBezTo>
                  <a:pt x="124692" y="0"/>
                  <a:pt x="294410" y="4618"/>
                  <a:pt x="464128" y="9236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1898650" y="3241675"/>
            <a:ext cx="460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" name="Arco 55"/>
          <p:cNvSpPr/>
          <p:nvPr/>
        </p:nvSpPr>
        <p:spPr>
          <a:xfrm rot="18786650">
            <a:off x="1520825" y="5127625"/>
            <a:ext cx="668338" cy="738188"/>
          </a:xfrm>
          <a:prstGeom prst="arc">
            <a:avLst>
              <a:gd name="adj1" fmla="val 17197946"/>
              <a:gd name="adj2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Retângulo 56"/>
          <p:cNvSpPr>
            <a:spLocks noChangeArrowheads="1"/>
          </p:cNvSpPr>
          <p:nvPr/>
        </p:nvSpPr>
        <p:spPr bwMode="auto">
          <a:xfrm>
            <a:off x="1957388" y="4457700"/>
            <a:ext cx="47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Ai</a:t>
            </a:r>
            <a:endParaRPr lang="pt-BR" sz="2000"/>
          </a:p>
        </p:txBody>
      </p:sp>
      <p:sp>
        <p:nvSpPr>
          <p:cNvPr id="58" name="Forma livre 57"/>
          <p:cNvSpPr/>
          <p:nvPr/>
        </p:nvSpPr>
        <p:spPr>
          <a:xfrm>
            <a:off x="1714500" y="4643438"/>
            <a:ext cx="285750" cy="428625"/>
          </a:xfrm>
          <a:custGeom>
            <a:avLst/>
            <a:gdLst>
              <a:gd name="connsiteX0" fmla="*/ 90055 w 464128"/>
              <a:gd name="connsiteY0" fmla="*/ 646545 h 646545"/>
              <a:gd name="connsiteX1" fmla="*/ 62346 w 464128"/>
              <a:gd name="connsiteY1" fmla="*/ 106218 h 646545"/>
              <a:gd name="connsiteX2" fmla="*/ 464128 w 464128"/>
              <a:gd name="connsiteY2" fmla="*/ 9236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28" h="646545">
                <a:moveTo>
                  <a:pt x="90055" y="646545"/>
                </a:moveTo>
                <a:cubicBezTo>
                  <a:pt x="45027" y="429490"/>
                  <a:pt x="0" y="212436"/>
                  <a:pt x="62346" y="106218"/>
                </a:cubicBezTo>
                <a:cubicBezTo>
                  <a:pt x="124692" y="0"/>
                  <a:pt x="294410" y="4618"/>
                  <a:pt x="464128" y="9236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59" name="Conector reto 58"/>
          <p:cNvCxnSpPr/>
          <p:nvPr/>
        </p:nvCxnSpPr>
        <p:spPr>
          <a:xfrm rot="5400000" flipH="1" flipV="1">
            <a:off x="591344" y="5536407"/>
            <a:ext cx="1285875" cy="12144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o 59"/>
          <p:cNvSpPr/>
          <p:nvPr/>
        </p:nvSpPr>
        <p:spPr>
          <a:xfrm rot="14077945">
            <a:off x="1510506" y="5114132"/>
            <a:ext cx="669925" cy="738188"/>
          </a:xfrm>
          <a:prstGeom prst="arc">
            <a:avLst>
              <a:gd name="adj1" fmla="val 15731012"/>
              <a:gd name="adj2" fmla="val 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" name="Retângulo 60"/>
          <p:cNvSpPr>
            <a:spLocks noChangeArrowheads="1"/>
          </p:cNvSpPr>
          <p:nvPr/>
        </p:nvSpPr>
        <p:spPr bwMode="auto">
          <a:xfrm>
            <a:off x="814388" y="4929188"/>
            <a:ext cx="55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Ae</a:t>
            </a:r>
            <a:endParaRPr lang="pt-BR" sz="2000"/>
          </a:p>
        </p:txBody>
      </p:sp>
      <p:sp>
        <p:nvSpPr>
          <p:cNvPr id="62" name="Forma livre 61"/>
          <p:cNvSpPr/>
          <p:nvPr/>
        </p:nvSpPr>
        <p:spPr>
          <a:xfrm rot="16200000">
            <a:off x="1071563" y="5214937"/>
            <a:ext cx="285750" cy="428625"/>
          </a:xfrm>
          <a:custGeom>
            <a:avLst/>
            <a:gdLst>
              <a:gd name="connsiteX0" fmla="*/ 90055 w 464128"/>
              <a:gd name="connsiteY0" fmla="*/ 646545 h 646545"/>
              <a:gd name="connsiteX1" fmla="*/ 62346 w 464128"/>
              <a:gd name="connsiteY1" fmla="*/ 106218 h 646545"/>
              <a:gd name="connsiteX2" fmla="*/ 464128 w 464128"/>
              <a:gd name="connsiteY2" fmla="*/ 9236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28" h="646545">
                <a:moveTo>
                  <a:pt x="90055" y="646545"/>
                </a:moveTo>
                <a:cubicBezTo>
                  <a:pt x="45027" y="429490"/>
                  <a:pt x="0" y="212436"/>
                  <a:pt x="62346" y="106218"/>
                </a:cubicBezTo>
                <a:cubicBezTo>
                  <a:pt x="124692" y="0"/>
                  <a:pt x="294410" y="4618"/>
                  <a:pt x="464128" y="9236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rot="10800000">
            <a:off x="857250" y="3857625"/>
            <a:ext cx="2214563" cy="357188"/>
          </a:xfrm>
          <a:prstGeom prst="line">
            <a:avLst/>
          </a:prstGeom>
          <a:ln w="28575">
            <a:solidFill>
              <a:srgbClr val="00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orma livre 63"/>
          <p:cNvSpPr/>
          <p:nvPr/>
        </p:nvSpPr>
        <p:spPr>
          <a:xfrm flipV="1">
            <a:off x="2428875" y="4214813"/>
            <a:ext cx="963613" cy="571500"/>
          </a:xfrm>
          <a:custGeom>
            <a:avLst/>
            <a:gdLst>
              <a:gd name="connsiteX0" fmla="*/ 90055 w 464128"/>
              <a:gd name="connsiteY0" fmla="*/ 646545 h 646545"/>
              <a:gd name="connsiteX1" fmla="*/ 62346 w 464128"/>
              <a:gd name="connsiteY1" fmla="*/ 106218 h 646545"/>
              <a:gd name="connsiteX2" fmla="*/ 464128 w 464128"/>
              <a:gd name="connsiteY2" fmla="*/ 9236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28" h="646545">
                <a:moveTo>
                  <a:pt x="90055" y="646545"/>
                </a:moveTo>
                <a:cubicBezTo>
                  <a:pt x="45027" y="429490"/>
                  <a:pt x="0" y="212436"/>
                  <a:pt x="62346" y="106218"/>
                </a:cubicBezTo>
                <a:cubicBezTo>
                  <a:pt x="124692" y="0"/>
                  <a:pt x="294410" y="4618"/>
                  <a:pt x="464128" y="9236"/>
                </a:cubicBez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Retângulo 64"/>
          <p:cNvSpPr>
            <a:spLocks noChangeArrowheads="1"/>
          </p:cNvSpPr>
          <p:nvPr/>
        </p:nvSpPr>
        <p:spPr bwMode="auto">
          <a:xfrm>
            <a:off x="3409950" y="4672013"/>
            <a:ext cx="1457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Diagonal</a:t>
            </a:r>
            <a:endParaRPr lang="pt-BR" sz="2000"/>
          </a:p>
        </p:txBody>
      </p:sp>
      <p:sp>
        <p:nvSpPr>
          <p:cNvPr id="66" name="Retângulo 65"/>
          <p:cNvSpPr>
            <a:spLocks noChangeArrowheads="1"/>
          </p:cNvSpPr>
          <p:nvPr/>
        </p:nvSpPr>
        <p:spPr bwMode="auto">
          <a:xfrm>
            <a:off x="2786063" y="5857875"/>
            <a:ext cx="1749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Suplementares</a:t>
            </a:r>
            <a:endParaRPr lang="pt-BR" sz="200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tângulo 66"/>
          <p:cNvSpPr>
            <a:spLocks noChangeArrowheads="1"/>
          </p:cNvSpPr>
          <p:nvPr/>
        </p:nvSpPr>
        <p:spPr bwMode="auto">
          <a:xfrm>
            <a:off x="2928938" y="6286500"/>
            <a:ext cx="554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Ae</a:t>
            </a:r>
            <a:endParaRPr lang="pt-BR" sz="2000"/>
          </a:p>
        </p:txBody>
      </p:sp>
      <p:sp>
        <p:nvSpPr>
          <p:cNvPr id="68" name="Retângulo 67"/>
          <p:cNvSpPr>
            <a:spLocks noChangeArrowheads="1"/>
          </p:cNvSpPr>
          <p:nvPr/>
        </p:nvSpPr>
        <p:spPr bwMode="auto">
          <a:xfrm>
            <a:off x="3671888" y="6315075"/>
            <a:ext cx="47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Ai</a:t>
            </a:r>
            <a:endParaRPr lang="pt-BR" sz="2000"/>
          </a:p>
        </p:txBody>
      </p:sp>
      <p:sp>
        <p:nvSpPr>
          <p:cNvPr id="69" name="Retângulo 68"/>
          <p:cNvSpPr>
            <a:spLocks noChangeArrowheads="1"/>
          </p:cNvSpPr>
          <p:nvPr/>
        </p:nvSpPr>
        <p:spPr bwMode="auto">
          <a:xfrm>
            <a:off x="3373438" y="6286500"/>
            <a:ext cx="407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</a:t>
            </a:r>
            <a:endParaRPr lang="pt-BR" sz="2000"/>
          </a:p>
        </p:txBody>
      </p:sp>
      <p:sp>
        <p:nvSpPr>
          <p:cNvPr id="70" name="Retângulo 69"/>
          <p:cNvSpPr>
            <a:spLocks noChangeArrowheads="1"/>
          </p:cNvSpPr>
          <p:nvPr/>
        </p:nvSpPr>
        <p:spPr bwMode="auto">
          <a:xfrm>
            <a:off x="4117975" y="6286500"/>
            <a:ext cx="1147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= 180°</a:t>
            </a:r>
            <a:endParaRPr lang="pt-BR" sz="2000"/>
          </a:p>
        </p:txBody>
      </p:sp>
      <p:sp>
        <p:nvSpPr>
          <p:cNvPr id="71" name="Retângulo 70"/>
          <p:cNvSpPr/>
          <p:nvPr/>
        </p:nvSpPr>
        <p:spPr>
          <a:xfrm>
            <a:off x="4286248" y="4100462"/>
            <a:ext cx="1428760" cy="40011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FF00"/>
                </a:solidFill>
                <a:latin typeface="Verdana" pitchFamily="34" charset="0"/>
              </a:rPr>
              <a:t>Vértices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4214810" y="4100462"/>
            <a:ext cx="1428760" cy="40011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FF00"/>
                </a:solidFill>
                <a:latin typeface="Verdana" pitchFamily="34" charset="0"/>
              </a:rPr>
              <a:t>Ângulos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929058" y="4071944"/>
            <a:ext cx="1714512" cy="40011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FF00"/>
                </a:solidFill>
                <a:latin typeface="Verdana" pitchFamily="34" charset="0"/>
              </a:rPr>
              <a:t>Diagonais</a:t>
            </a:r>
            <a:endParaRPr lang="pt-BR" sz="2000" dirty="0">
              <a:solidFill>
                <a:srgbClr val="00FF00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786182" y="4055926"/>
            <a:ext cx="192882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i="1" dirty="0">
                <a:latin typeface="Bookman Old Style" pitchFamily="18" charset="0"/>
              </a:rPr>
              <a:t>Elementos</a:t>
            </a:r>
            <a:endParaRPr lang="pt-BR" sz="2400" b="1" i="1" dirty="0">
              <a:latin typeface="Bookman Old Style" pitchFamily="18" charset="0"/>
            </a:endParaRPr>
          </a:p>
        </p:txBody>
      </p:sp>
      <p:sp>
        <p:nvSpPr>
          <p:cNvPr id="51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441" name="Retângulo 74"/>
          <p:cNvSpPr>
            <a:spLocks noChangeArrowheads="1"/>
          </p:cNvSpPr>
          <p:nvPr/>
        </p:nvSpPr>
        <p:spPr bwMode="auto">
          <a:xfrm>
            <a:off x="5940425" y="2916238"/>
            <a:ext cx="1017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Vértices</a:t>
            </a:r>
            <a:endParaRPr lang="pt-BR"/>
          </a:p>
        </p:txBody>
      </p:sp>
      <p:sp>
        <p:nvSpPr>
          <p:cNvPr id="16442" name="Retângulo 75"/>
          <p:cNvSpPr>
            <a:spLocks noChangeArrowheads="1"/>
          </p:cNvSpPr>
          <p:nvPr/>
        </p:nvSpPr>
        <p:spPr bwMode="auto">
          <a:xfrm>
            <a:off x="5940425" y="3779838"/>
            <a:ext cx="81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Lados</a:t>
            </a:r>
            <a:endParaRPr lang="pt-BR"/>
          </a:p>
        </p:txBody>
      </p:sp>
      <p:sp>
        <p:nvSpPr>
          <p:cNvPr id="16443" name="Retângulo 76"/>
          <p:cNvSpPr>
            <a:spLocks noChangeArrowheads="1"/>
          </p:cNvSpPr>
          <p:nvPr/>
        </p:nvSpPr>
        <p:spPr bwMode="auto">
          <a:xfrm>
            <a:off x="5940425" y="4500563"/>
            <a:ext cx="1017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Ângulos</a:t>
            </a:r>
            <a:endParaRPr lang="pt-BR"/>
          </a:p>
        </p:txBody>
      </p:sp>
      <p:sp>
        <p:nvSpPr>
          <p:cNvPr id="16444" name="Retângulo 77"/>
          <p:cNvSpPr>
            <a:spLocks noChangeArrowheads="1"/>
          </p:cNvSpPr>
          <p:nvPr/>
        </p:nvSpPr>
        <p:spPr bwMode="auto">
          <a:xfrm>
            <a:off x="5940425" y="5364163"/>
            <a:ext cx="1209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Diagonais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 L 0.00781 -0.08472 C 0.00781 -0.12292 0.04427 -0.16944 0.0743 -0.16944 L 0.1408 -0.16944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8 0.01065 L 0.18143 -0.0539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 L 0.1908 0.062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09051 C 2.5E-6 0.13125 0.05989 0.18125 0.10972 0.18125 L 0.22066 0.18125 " pathEditMode="relative" rAng="0" ptsTypes="FfFF">
                                      <p:cBhvr>
                                        <p:cTn id="8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9" grpId="0"/>
      <p:bldP spid="44" grpId="0"/>
      <p:bldP spid="47" grpId="0"/>
      <p:bldP spid="48" grpId="0"/>
      <p:bldP spid="49" grpId="0"/>
      <p:bldP spid="50" grpId="0"/>
      <p:bldP spid="53" grpId="0"/>
      <p:bldP spid="55" grpId="0" animBg="1"/>
      <p:bldP spid="57" grpId="0"/>
      <p:bldP spid="61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357158" y="1191268"/>
            <a:ext cx="371477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Vamos exercitar!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31" name="Retângulo 30"/>
          <p:cNvSpPr>
            <a:spLocks noChangeArrowheads="1"/>
          </p:cNvSpPr>
          <p:nvPr/>
        </p:nvSpPr>
        <p:spPr bwMode="auto">
          <a:xfrm>
            <a:off x="500063" y="2000250"/>
            <a:ext cx="79295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600"/>
              <a:t>1) Quanto vale a soma dos ângulos internos de um dodecágono?</a:t>
            </a:r>
            <a:endParaRPr lang="pt-BR" sz="2600">
              <a:solidFill>
                <a:srgbClr val="FF000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56966" y="3356992"/>
            <a:ext cx="3552896" cy="156966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357158" y="1191268"/>
            <a:ext cx="371477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Vamos exercitar!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31" name="Retângulo 30"/>
          <p:cNvSpPr>
            <a:spLocks noChangeArrowheads="1"/>
          </p:cNvSpPr>
          <p:nvPr/>
        </p:nvSpPr>
        <p:spPr bwMode="auto">
          <a:xfrm>
            <a:off x="500063" y="2000250"/>
            <a:ext cx="79295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600"/>
              <a:t>2) Qual o polígono que tem a soma dos ângulos internos igual a 3240º?</a:t>
            </a:r>
            <a:endParaRPr lang="pt-BR" sz="2600">
              <a:solidFill>
                <a:srgbClr val="FF0000"/>
              </a:solidFill>
            </a:endParaRPr>
          </a:p>
        </p:txBody>
      </p:sp>
      <p:sp>
        <p:nvSpPr>
          <p:cNvPr id="35844" name="Retângulo 6"/>
          <p:cNvSpPr>
            <a:spLocks noChangeArrowheads="1"/>
          </p:cNvSpPr>
          <p:nvPr/>
        </p:nvSpPr>
        <p:spPr bwMode="auto">
          <a:xfrm>
            <a:off x="2938463" y="4881563"/>
            <a:ext cx="2266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/>
              <a:t>Icoságono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15616" y="3004456"/>
            <a:ext cx="2840521" cy="2353978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upo 17"/>
          <p:cNvGrpSpPr>
            <a:grpSpLocks/>
          </p:cNvGrpSpPr>
          <p:nvPr/>
        </p:nvGrpSpPr>
        <p:grpSpPr bwMode="auto">
          <a:xfrm>
            <a:off x="5100638" y="3240088"/>
            <a:ext cx="3575050" cy="2925762"/>
            <a:chOff x="5238164" y="2771385"/>
            <a:chExt cx="3576604" cy="2925443"/>
          </a:xfrm>
        </p:grpSpPr>
        <p:sp>
          <p:nvSpPr>
            <p:cNvPr id="19" name="Elipse 18"/>
            <p:cNvSpPr/>
            <p:nvPr/>
          </p:nvSpPr>
          <p:spPr>
            <a:xfrm>
              <a:off x="5238164" y="277900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133316" y="277900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7038940" y="277138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238164" y="3519676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133316" y="3519676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7038940" y="3512056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238164" y="424779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133316" y="424779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7038940" y="424017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5238164" y="4983949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133316" y="4983949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7038940" y="4976329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952184" y="277138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7952184" y="3512056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7952184" y="4240175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7952184" y="4976329"/>
              <a:ext cx="862584" cy="71287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30" name="CaixaDeTexto 29"/>
          <p:cNvSpPr txBox="1"/>
          <p:nvPr/>
        </p:nvSpPr>
        <p:spPr>
          <a:xfrm>
            <a:off x="395536" y="908720"/>
            <a:ext cx="371477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Vamos exercitar!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0" y="1562100"/>
            <a:ext cx="90011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3. (ENEM) Na construção civil, é muito comum a utilização de ladrilhos ou azulejos com a forma de polígonos para o revestimento de pisos ou paredes. Entretanto, não são todas as combinações de polígonos que se prestam a pavimentar uma superfície plana sem que haja falhas ou superposições de ladrilhos, como ilustram as figuras:</a:t>
            </a:r>
            <a:endParaRPr lang="pt-BR" sz="2000" b="1" i="1">
              <a:solidFill>
                <a:srgbClr val="92D050"/>
              </a:solidFill>
              <a:latin typeface="Bookman Old Style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3850" y="6092825"/>
          <a:ext cx="8429625" cy="631825"/>
        </p:xfrm>
        <a:graphic>
          <a:graphicData uri="http://schemas.openxmlformats.org/drawingml/2006/table">
            <a:tbl>
              <a:tblPr/>
              <a:tblGrid>
                <a:gridCol w="4071967"/>
                <a:gridCol w="4357718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>
                        <a:solidFill>
                          <a:schemeClr val="tx1"/>
                        </a:solidFill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Figura 1: Ladrilhos retangulares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pavimentando o 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plano.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Figura 2: Heptágonos regulares não 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pavimentam o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plano (há falhas ou superposição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</a:rPr>
                        <a:t>).</a:t>
                      </a:r>
                      <a:endParaRPr lang="pt-B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075238" y="3238500"/>
          <a:ext cx="3600450" cy="2927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66"/>
                <a:gridCol w="450066"/>
                <a:gridCol w="450066"/>
                <a:gridCol w="450066"/>
                <a:gridCol w="450066"/>
                <a:gridCol w="450066"/>
                <a:gridCol w="450066"/>
                <a:gridCol w="450066"/>
              </a:tblGrid>
              <a:tr h="3490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90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958" name="Grupo 35"/>
          <p:cNvGrpSpPr>
            <a:grpSpLocks/>
          </p:cNvGrpSpPr>
          <p:nvPr/>
        </p:nvGrpSpPr>
        <p:grpSpPr bwMode="auto">
          <a:xfrm rot="1352434">
            <a:off x="1141413" y="4133850"/>
            <a:ext cx="1782762" cy="1771650"/>
            <a:chOff x="-2572032" y="2743592"/>
            <a:chExt cx="2353404" cy="2338742"/>
          </a:xfrm>
        </p:grpSpPr>
        <p:sp>
          <p:nvSpPr>
            <p:cNvPr id="37" name="Heptágono 36"/>
            <p:cNvSpPr/>
            <p:nvPr/>
          </p:nvSpPr>
          <p:spPr>
            <a:xfrm flipV="1">
              <a:off x="-2573648" y="2743743"/>
              <a:ext cx="1295106" cy="1295110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8" name="Heptágono 37"/>
            <p:cNvSpPr/>
            <p:nvPr/>
          </p:nvSpPr>
          <p:spPr>
            <a:xfrm>
              <a:off x="-2054244" y="3787451"/>
              <a:ext cx="1295106" cy="1295110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9" name="Heptágono 38"/>
            <p:cNvSpPr/>
            <p:nvPr/>
          </p:nvSpPr>
          <p:spPr>
            <a:xfrm flipV="1">
              <a:off x="-1514885" y="2758105"/>
              <a:ext cx="1295106" cy="1295110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0" y="846138"/>
            <a:ext cx="9001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A tabela traz uma relação de alguns polígonos regulares, com as respectivas medidas de seus ângulos internos.</a:t>
            </a:r>
            <a:endParaRPr lang="pt-BR" sz="2000" b="1" i="1">
              <a:solidFill>
                <a:srgbClr val="92D050"/>
              </a:solidFill>
              <a:latin typeface="Bookman Old Style" pitchFamily="18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0" y="3429000"/>
            <a:ext cx="9001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Se um arquiteto deseja utilizar uma combinação de dois tipos diferentes de ladrilhos, entre os polígonos da tabela, sendo um deles octogonal, o outro tipo escolhido deverá ter a forma de um:</a:t>
            </a:r>
            <a:endParaRPr lang="pt-BR" sz="2000" b="1" i="1">
              <a:solidFill>
                <a:srgbClr val="92D050"/>
              </a:solidFill>
              <a:latin typeface="Bookman Old Style" pitchFamily="18" charset="0"/>
            </a:endParaRPr>
          </a:p>
        </p:txBody>
      </p:sp>
      <p:sp>
        <p:nvSpPr>
          <p:cNvPr id="28" name="Octógono 27"/>
          <p:cNvSpPr/>
          <p:nvPr/>
        </p:nvSpPr>
        <p:spPr>
          <a:xfrm>
            <a:off x="3500438" y="5572125"/>
            <a:ext cx="1071562" cy="1071563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Octógono 28"/>
          <p:cNvSpPr/>
          <p:nvPr/>
        </p:nvSpPr>
        <p:spPr>
          <a:xfrm>
            <a:off x="4572000" y="5572125"/>
            <a:ext cx="1071563" cy="1071563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Octógono 30"/>
          <p:cNvSpPr/>
          <p:nvPr/>
        </p:nvSpPr>
        <p:spPr>
          <a:xfrm>
            <a:off x="4572000" y="4500563"/>
            <a:ext cx="1071563" cy="1071562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Octógono 31"/>
          <p:cNvSpPr/>
          <p:nvPr/>
        </p:nvSpPr>
        <p:spPr>
          <a:xfrm>
            <a:off x="3500438" y="4500563"/>
            <a:ext cx="1071562" cy="1071562"/>
          </a:xfrm>
          <a:prstGeom prst="oc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Arredondar Retângulo em um Canto Único 32"/>
          <p:cNvSpPr/>
          <p:nvPr/>
        </p:nvSpPr>
        <p:spPr>
          <a:xfrm rot="18900000">
            <a:off x="4379913" y="5359400"/>
            <a:ext cx="419100" cy="420688"/>
          </a:xfrm>
          <a:prstGeom prst="round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4618038" y="5786438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>
                <a:solidFill>
                  <a:srgbClr val="FF0000"/>
                </a:solidFill>
              </a:rPr>
              <a:t>135º 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681413" y="5786438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>
                <a:solidFill>
                  <a:srgbClr val="FF0000"/>
                </a:solidFill>
              </a:rPr>
              <a:t>135º </a:t>
            </a:r>
          </a:p>
        </p:txBody>
      </p:sp>
      <p:sp>
        <p:nvSpPr>
          <p:cNvPr id="36" name="Arco 35"/>
          <p:cNvSpPr/>
          <p:nvPr/>
        </p:nvSpPr>
        <p:spPr>
          <a:xfrm rot="3818467">
            <a:off x="4336257" y="5658644"/>
            <a:ext cx="357187" cy="42862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Arco 36"/>
          <p:cNvSpPr/>
          <p:nvPr/>
        </p:nvSpPr>
        <p:spPr>
          <a:xfrm rot="17781533" flipH="1">
            <a:off x="4463257" y="5657056"/>
            <a:ext cx="357188" cy="42862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79388" y="1554163"/>
          <a:ext cx="8642350" cy="180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586"/>
                <a:gridCol w="1234586"/>
                <a:gridCol w="1234586"/>
                <a:gridCol w="1234586"/>
                <a:gridCol w="1234586"/>
                <a:gridCol w="1234586"/>
                <a:gridCol w="1234586"/>
              </a:tblGrid>
              <a:tr h="318826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Nome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Triângulo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Quadrado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Pentágono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Hexágono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Octógono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Decágono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</a:tr>
              <a:tr h="1164003">
                <a:tc>
                  <a:txBody>
                    <a:bodyPr/>
                    <a:lstStyle/>
                    <a:p>
                      <a:pPr algn="l"/>
                      <a:r>
                        <a:rPr lang="pt-BR" sz="1500" dirty="0" smtClean="0"/>
                        <a:t>Figura</a:t>
                      </a:r>
                      <a:endParaRPr lang="pt-BR" sz="1500" dirty="0"/>
                    </a:p>
                  </a:txBody>
                  <a:tcPr marL="77718" marR="77718" marT="38859" marB="38859" anchor="ctr"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7718" marR="77718" marT="38859" marB="38859"/>
                </a:tc>
              </a:tr>
              <a:tr h="325921"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Ângulo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60°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90°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108°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120°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135°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144°</a:t>
                      </a:r>
                      <a:endParaRPr lang="pt-BR" sz="1500" dirty="0"/>
                    </a:p>
                  </a:txBody>
                  <a:tcPr marL="77718" marR="77718" marT="38859" marB="38859"/>
                </a:tc>
              </a:tr>
            </a:tbl>
          </a:graphicData>
        </a:graphic>
      </p:graphicFrame>
      <p:grpSp>
        <p:nvGrpSpPr>
          <p:cNvPr id="37936" name="Grupo 17"/>
          <p:cNvGrpSpPr>
            <a:grpSpLocks/>
          </p:cNvGrpSpPr>
          <p:nvPr/>
        </p:nvGrpSpPr>
        <p:grpSpPr bwMode="auto">
          <a:xfrm>
            <a:off x="1547813" y="1984375"/>
            <a:ext cx="7050087" cy="881063"/>
            <a:chOff x="-9740013" y="4686194"/>
            <a:chExt cx="9012412" cy="1125529"/>
          </a:xfrm>
        </p:grpSpPr>
        <p:sp>
          <p:nvSpPr>
            <p:cNvPr id="19" name="Triângulo isósceles 18"/>
            <p:cNvSpPr/>
            <p:nvPr/>
          </p:nvSpPr>
          <p:spPr>
            <a:xfrm>
              <a:off x="-9740013" y="4789622"/>
              <a:ext cx="1187178" cy="9186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Pentágono regular 19"/>
            <p:cNvSpPr/>
            <p:nvPr/>
          </p:nvSpPr>
          <p:spPr>
            <a:xfrm>
              <a:off x="-6610731" y="4789622"/>
              <a:ext cx="1187178" cy="918674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Hexágono 20"/>
            <p:cNvSpPr/>
            <p:nvPr/>
          </p:nvSpPr>
          <p:spPr>
            <a:xfrm>
              <a:off x="-4944623" y="4789622"/>
              <a:ext cx="1189208" cy="9186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Octógono 21"/>
            <p:cNvSpPr/>
            <p:nvPr/>
          </p:nvSpPr>
          <p:spPr>
            <a:xfrm>
              <a:off x="-3377952" y="4789622"/>
              <a:ext cx="1187180" cy="918674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Decágono 22"/>
            <p:cNvSpPr/>
            <p:nvPr/>
          </p:nvSpPr>
          <p:spPr>
            <a:xfrm>
              <a:off x="-1914779" y="4789622"/>
              <a:ext cx="1187178" cy="918674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-8077963" y="4686194"/>
              <a:ext cx="1168915" cy="1125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 animBg="1"/>
      <p:bldP spid="29" grpId="0" animBg="1"/>
      <p:bldP spid="31" grpId="0" animBg="1"/>
      <p:bldP spid="32" grpId="0" animBg="1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285750" y="1143000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>
                <a:solidFill>
                  <a:srgbClr val="FF0000"/>
                </a:solidFill>
              </a:rPr>
              <a:t>BIBLIOGRAFIA:</a:t>
            </a:r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285750" y="1785938"/>
            <a:ext cx="7929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/>
              <a:t>- GIOVANNI, José Ruy, 1937. </a:t>
            </a:r>
            <a:r>
              <a:rPr lang="pt-BR" sz="2000" i="1"/>
              <a:t>A conquista da matemática</a:t>
            </a:r>
            <a:r>
              <a:rPr lang="pt-BR" sz="2000"/>
              <a:t>: a + nova/ José Ruy Giovanni, Benedito Castrucci, José Ruy Giovanni Júnior. São Paulo: FTD, 2002.</a:t>
            </a:r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>
            <a:off x="285750" y="3055938"/>
            <a:ext cx="7929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/>
              <a:t>- BONJORNO, José Roberto. </a:t>
            </a:r>
            <a:r>
              <a:rPr lang="pt-BR" sz="2000" i="1"/>
              <a:t>Matemática fazendo a diferença. </a:t>
            </a:r>
            <a:r>
              <a:rPr lang="pt-BR" sz="2000"/>
              <a:t>São Paulo: FTD, 2006.</a:t>
            </a:r>
          </a:p>
        </p:txBody>
      </p:sp>
      <p:sp>
        <p:nvSpPr>
          <p:cNvPr id="32" name="Retângulo 31"/>
          <p:cNvSpPr>
            <a:spLocks noChangeArrowheads="1"/>
          </p:cNvSpPr>
          <p:nvPr/>
        </p:nvSpPr>
        <p:spPr bwMode="auto">
          <a:xfrm>
            <a:off x="285750" y="4325938"/>
            <a:ext cx="7929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/>
              <a:t>- DOLCE, Osvaldo. </a:t>
            </a:r>
            <a:r>
              <a:rPr lang="pt-BR" sz="2000" i="1"/>
              <a:t>Fundamentos de matemática elementar 9</a:t>
            </a:r>
            <a:r>
              <a:rPr lang="pt-BR" sz="2000"/>
              <a:t>: geometria plana. 8ª ed. São Paulo: Atual, 2005.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285750" y="1143000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>
                <a:solidFill>
                  <a:srgbClr val="FF0000"/>
                </a:solidFill>
              </a:rPr>
              <a:t>Sites:</a:t>
            </a:r>
          </a:p>
        </p:txBody>
      </p:sp>
      <p:sp>
        <p:nvSpPr>
          <p:cNvPr id="39939" name="Retângulo 4"/>
          <p:cNvSpPr>
            <a:spLocks noChangeArrowheads="1"/>
          </p:cNvSpPr>
          <p:nvPr/>
        </p:nvSpPr>
        <p:spPr bwMode="auto">
          <a:xfrm>
            <a:off x="214313" y="1857375"/>
            <a:ext cx="89296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pt-BR" u="sng">
                <a:hlinkClick r:id="rId3"/>
              </a:rPr>
              <a:t>http://www.cienciamao.usp.br/dados/t2k/_matematica_m4_43_vb.arquivo.pdf</a:t>
            </a:r>
            <a:endParaRPr lang="pt-BR"/>
          </a:p>
          <a:p>
            <a:pPr>
              <a:lnSpc>
                <a:spcPct val="200000"/>
              </a:lnSpc>
            </a:pPr>
            <a:r>
              <a:rPr lang="pt-BR" u="sng">
                <a:hlinkClick r:id="rId4"/>
              </a:rPr>
              <a:t>http://educacao.uol.com.br/matematica/como-calcular-soma-angulos-internos.jhtm</a:t>
            </a:r>
            <a:endParaRPr lang="pt-BR"/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23850" y="1341438"/>
          <a:ext cx="8496300" cy="3024187"/>
        </p:xfrm>
        <a:graphic>
          <a:graphicData uri="http://schemas.openxmlformats.org/drawingml/2006/table">
            <a:tbl>
              <a:tblPr/>
              <a:tblGrid>
                <a:gridCol w="553480"/>
                <a:gridCol w="3208134"/>
                <a:gridCol w="3727217"/>
                <a:gridCol w="1008111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Severn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http://commons.wikimedia.org/wiki/File:Newly_Created_Brood_Comb_with_Capped_Brood_and_Larva.JPG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KKK2352 / Rua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http://commons.wikimedia.org/wiki/File:Lodz_Stoki_KrzemieniowaStr.jpg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 / Adega /  Creative Commons Attribution-Share Alike 2.5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http://commons.wikimedia.org/wiki/File:Wine_cellar.jpg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Jackhmo / Hexágonos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http://commons.wikimedia.org/wiki/File:Hexagons.jpg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HB / 4 Hexágonos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http://commons.wikimedia.org/wiki/File:Pavage_hexagonal.png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Relação entre os ângulos interno e externo de um polígono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cxnSp>
        <p:nvCxnSpPr>
          <p:cNvPr id="76" name="Conector reto 75"/>
          <p:cNvCxnSpPr/>
          <p:nvPr/>
        </p:nvCxnSpPr>
        <p:spPr>
          <a:xfrm flipV="1">
            <a:off x="928688" y="2847975"/>
            <a:ext cx="1000125" cy="7239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16200000" flipV="1">
            <a:off x="1821656" y="2955132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16200000" flipV="1">
            <a:off x="1928813" y="4205288"/>
            <a:ext cx="1214437" cy="71437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785813" y="4643438"/>
            <a:ext cx="642937" cy="5619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rot="5400000">
            <a:off x="326232" y="4031456"/>
            <a:ext cx="1062038" cy="1428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rot="5400000">
            <a:off x="-285750" y="4500563"/>
            <a:ext cx="2143125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rot="10800000" flipV="1">
            <a:off x="285750" y="3044825"/>
            <a:ext cx="1357313" cy="1000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16200000" flipV="1">
            <a:off x="1437482" y="2491581"/>
            <a:ext cx="1054100" cy="785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rot="16200000" flipV="1">
            <a:off x="1593057" y="3464719"/>
            <a:ext cx="1785937" cy="14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o 84"/>
          <p:cNvSpPr/>
          <p:nvPr/>
        </p:nvSpPr>
        <p:spPr>
          <a:xfrm rot="7623608">
            <a:off x="1660525" y="2563813"/>
            <a:ext cx="541337" cy="560388"/>
          </a:xfrm>
          <a:prstGeom prst="arc">
            <a:avLst>
              <a:gd name="adj1" fmla="val 17197946"/>
              <a:gd name="adj2" fmla="val 9567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6" name="Arco 85"/>
          <p:cNvSpPr/>
          <p:nvPr/>
        </p:nvSpPr>
        <p:spPr>
          <a:xfrm rot="12833794">
            <a:off x="2239963" y="3362325"/>
            <a:ext cx="541337" cy="560388"/>
          </a:xfrm>
          <a:prstGeom prst="arc">
            <a:avLst>
              <a:gd name="adj1" fmla="val 14470135"/>
              <a:gd name="adj2" fmla="val 956788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7" name="Arco 86"/>
          <p:cNvSpPr/>
          <p:nvPr/>
        </p:nvSpPr>
        <p:spPr>
          <a:xfrm rot="2032756">
            <a:off x="674688" y="3294063"/>
            <a:ext cx="542925" cy="560387"/>
          </a:xfrm>
          <a:prstGeom prst="arc">
            <a:avLst>
              <a:gd name="adj1" fmla="val 17197946"/>
              <a:gd name="adj2" fmla="val 403541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8" name="Arco 87"/>
          <p:cNvSpPr/>
          <p:nvPr/>
        </p:nvSpPr>
        <p:spPr>
          <a:xfrm rot="20949058">
            <a:off x="520700" y="4346575"/>
            <a:ext cx="541338" cy="560388"/>
          </a:xfrm>
          <a:prstGeom prst="arc">
            <a:avLst>
              <a:gd name="adj1" fmla="val 17197946"/>
              <a:gd name="adj2" fmla="val 331364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9" name="Arco 88"/>
          <p:cNvSpPr/>
          <p:nvPr/>
        </p:nvSpPr>
        <p:spPr>
          <a:xfrm rot="2404728">
            <a:off x="500063" y="4381500"/>
            <a:ext cx="541337" cy="560388"/>
          </a:xfrm>
          <a:prstGeom prst="arc">
            <a:avLst>
              <a:gd name="adj1" fmla="val 21442198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0" name="Arco 89"/>
          <p:cNvSpPr/>
          <p:nvPr/>
        </p:nvSpPr>
        <p:spPr>
          <a:xfrm rot="5237932">
            <a:off x="641350" y="3309938"/>
            <a:ext cx="541337" cy="560388"/>
          </a:xfrm>
          <a:prstGeom prst="arc">
            <a:avLst>
              <a:gd name="adj1" fmla="val 668253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1" name="Arco 90"/>
          <p:cNvSpPr/>
          <p:nvPr/>
        </p:nvSpPr>
        <p:spPr>
          <a:xfrm rot="10800000">
            <a:off x="1636713" y="2554288"/>
            <a:ext cx="542925" cy="561975"/>
          </a:xfrm>
          <a:prstGeom prst="arc">
            <a:avLst>
              <a:gd name="adj1" fmla="val 19408952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" name="Arco 91"/>
          <p:cNvSpPr/>
          <p:nvPr/>
        </p:nvSpPr>
        <p:spPr>
          <a:xfrm rot="12498380">
            <a:off x="2214563" y="3300413"/>
            <a:ext cx="542925" cy="561975"/>
          </a:xfrm>
          <a:prstGeom prst="arc">
            <a:avLst>
              <a:gd name="adj1" fmla="val 1153736"/>
              <a:gd name="adj2" fmla="val 331364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3" name="Retângulo 92"/>
          <p:cNvSpPr>
            <a:spLocks noChangeArrowheads="1"/>
          </p:cNvSpPr>
          <p:nvPr/>
        </p:nvSpPr>
        <p:spPr bwMode="auto">
          <a:xfrm>
            <a:off x="1033463" y="4357688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94" name="Retângulo 93"/>
          <p:cNvSpPr>
            <a:spLocks noChangeArrowheads="1"/>
          </p:cNvSpPr>
          <p:nvPr/>
        </p:nvSpPr>
        <p:spPr bwMode="auto">
          <a:xfrm>
            <a:off x="1152525" y="3643313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95" name="Retângulo 94"/>
          <p:cNvSpPr>
            <a:spLocks noChangeArrowheads="1"/>
          </p:cNvSpPr>
          <p:nvPr/>
        </p:nvSpPr>
        <p:spPr bwMode="auto">
          <a:xfrm>
            <a:off x="1604963" y="3071813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96" name="Retângulo 95"/>
          <p:cNvSpPr>
            <a:spLocks noChangeArrowheads="1"/>
          </p:cNvSpPr>
          <p:nvPr/>
        </p:nvSpPr>
        <p:spPr bwMode="auto">
          <a:xfrm>
            <a:off x="2058988" y="3814763"/>
            <a:ext cx="39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97" name="Retângulo 96"/>
          <p:cNvSpPr>
            <a:spLocks noChangeArrowheads="1"/>
          </p:cNvSpPr>
          <p:nvPr/>
        </p:nvSpPr>
        <p:spPr bwMode="auto">
          <a:xfrm>
            <a:off x="714375" y="4957763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98" name="Retângulo 97"/>
          <p:cNvSpPr>
            <a:spLocks noChangeArrowheads="1"/>
          </p:cNvSpPr>
          <p:nvPr/>
        </p:nvSpPr>
        <p:spPr bwMode="auto">
          <a:xfrm>
            <a:off x="428625" y="3743325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99" name="Retângulo 98"/>
          <p:cNvSpPr>
            <a:spLocks noChangeArrowheads="1"/>
          </p:cNvSpPr>
          <p:nvPr/>
        </p:nvSpPr>
        <p:spPr bwMode="auto">
          <a:xfrm>
            <a:off x="1238250" y="2500313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00" name="Retângulo 99"/>
          <p:cNvSpPr>
            <a:spLocks noChangeArrowheads="1"/>
          </p:cNvSpPr>
          <p:nvPr/>
        </p:nvSpPr>
        <p:spPr bwMode="auto">
          <a:xfrm>
            <a:off x="2047875" y="2814638"/>
            <a:ext cx="47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e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01" name="Retângulo 100"/>
          <p:cNvSpPr>
            <a:spLocks noChangeArrowheads="1"/>
          </p:cNvSpPr>
          <p:nvPr/>
        </p:nvSpPr>
        <p:spPr bwMode="auto">
          <a:xfrm>
            <a:off x="5462588" y="2857500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1</a:t>
            </a:r>
            <a:endParaRPr lang="pt-BR" sz="2000"/>
          </a:p>
        </p:txBody>
      </p:sp>
      <p:sp>
        <p:nvSpPr>
          <p:cNvPr id="102" name="Retângulo 101"/>
          <p:cNvSpPr>
            <a:spLocks noChangeArrowheads="1"/>
          </p:cNvSpPr>
          <p:nvPr/>
        </p:nvSpPr>
        <p:spPr bwMode="auto">
          <a:xfrm>
            <a:off x="5713413" y="2857500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1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3" name="Retângulo 102"/>
          <p:cNvSpPr>
            <a:spLocks noChangeArrowheads="1"/>
          </p:cNvSpPr>
          <p:nvPr/>
        </p:nvSpPr>
        <p:spPr bwMode="auto">
          <a:xfrm>
            <a:off x="5462588" y="3529013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2</a:t>
            </a:r>
            <a:endParaRPr lang="pt-BR" sz="2000"/>
          </a:p>
        </p:txBody>
      </p:sp>
      <p:sp>
        <p:nvSpPr>
          <p:cNvPr id="104" name="Retângulo 103"/>
          <p:cNvSpPr>
            <a:spLocks noChangeArrowheads="1"/>
          </p:cNvSpPr>
          <p:nvPr/>
        </p:nvSpPr>
        <p:spPr bwMode="auto">
          <a:xfrm>
            <a:off x="5713413" y="3529013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2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5" name="Retângulo 104"/>
          <p:cNvSpPr>
            <a:spLocks noChangeArrowheads="1"/>
          </p:cNvSpPr>
          <p:nvPr/>
        </p:nvSpPr>
        <p:spPr bwMode="auto">
          <a:xfrm>
            <a:off x="5462588" y="4243388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3</a:t>
            </a:r>
            <a:endParaRPr lang="pt-BR" sz="2000"/>
          </a:p>
        </p:txBody>
      </p:sp>
      <p:sp>
        <p:nvSpPr>
          <p:cNvPr id="106" name="Retângulo 105"/>
          <p:cNvSpPr>
            <a:spLocks noChangeArrowheads="1"/>
          </p:cNvSpPr>
          <p:nvPr/>
        </p:nvSpPr>
        <p:spPr bwMode="auto">
          <a:xfrm>
            <a:off x="5713413" y="4243388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3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7" name="Retângulo 106"/>
          <p:cNvSpPr>
            <a:spLocks noChangeArrowheads="1"/>
          </p:cNvSpPr>
          <p:nvPr/>
        </p:nvSpPr>
        <p:spPr bwMode="auto">
          <a:xfrm>
            <a:off x="5462588" y="4957763"/>
            <a:ext cx="395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i</a:t>
            </a:r>
            <a:r>
              <a:rPr lang="pt-BR" sz="2000" b="1" baseline="-25000">
                <a:latin typeface="Verdana" pitchFamily="34" charset="0"/>
              </a:rPr>
              <a:t>4</a:t>
            </a:r>
            <a:endParaRPr lang="pt-BR" sz="2000"/>
          </a:p>
        </p:txBody>
      </p:sp>
      <p:sp>
        <p:nvSpPr>
          <p:cNvPr id="108" name="Retângulo 107"/>
          <p:cNvSpPr>
            <a:spLocks noChangeArrowheads="1"/>
          </p:cNvSpPr>
          <p:nvPr/>
        </p:nvSpPr>
        <p:spPr bwMode="auto">
          <a:xfrm>
            <a:off x="5713413" y="4957763"/>
            <a:ext cx="193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+ e</a:t>
            </a:r>
            <a:r>
              <a:rPr lang="pt-BR" sz="2000" b="1" baseline="-25000">
                <a:latin typeface="Verdana" pitchFamily="34" charset="0"/>
              </a:rPr>
              <a:t>4</a:t>
            </a:r>
            <a:r>
              <a:rPr lang="pt-BR" sz="2000" b="1">
                <a:latin typeface="Verdana" pitchFamily="34" charset="0"/>
              </a:rPr>
              <a:t> = 180°</a:t>
            </a:r>
            <a:endParaRPr lang="pt-BR" sz="2000"/>
          </a:p>
        </p:txBody>
      </p:sp>
      <p:sp>
        <p:nvSpPr>
          <p:cNvPr id="109" name="Retângulo 108"/>
          <p:cNvSpPr>
            <a:spLocks noChangeArrowheads="1"/>
          </p:cNvSpPr>
          <p:nvPr/>
        </p:nvSpPr>
        <p:spPr bwMode="auto">
          <a:xfrm>
            <a:off x="357188" y="43957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A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0" name="Retângulo 109"/>
          <p:cNvSpPr>
            <a:spLocks noChangeArrowheads="1"/>
          </p:cNvSpPr>
          <p:nvPr/>
        </p:nvSpPr>
        <p:spPr bwMode="auto">
          <a:xfrm>
            <a:off x="642938" y="3143250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B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1" name="Retângulo 110"/>
          <p:cNvSpPr>
            <a:spLocks noChangeArrowheads="1"/>
          </p:cNvSpPr>
          <p:nvPr/>
        </p:nvSpPr>
        <p:spPr bwMode="auto">
          <a:xfrm>
            <a:off x="1862138" y="2428875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C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2" name="Retângulo 111"/>
          <p:cNvSpPr>
            <a:spLocks noChangeArrowheads="1"/>
          </p:cNvSpPr>
          <p:nvPr/>
        </p:nvSpPr>
        <p:spPr bwMode="auto">
          <a:xfrm>
            <a:off x="2500313" y="3429000"/>
            <a:ext cx="439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D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13" name="Retângulo 112"/>
          <p:cNvSpPr>
            <a:spLocks noChangeArrowheads="1"/>
          </p:cNvSpPr>
          <p:nvPr/>
        </p:nvSpPr>
        <p:spPr bwMode="auto">
          <a:xfrm>
            <a:off x="285750" y="5715000"/>
            <a:ext cx="59293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FF0000"/>
                </a:solidFill>
              </a:rPr>
              <a:t>Em um mesmo vértice, os ângulos interno e externo do polígono são sempre adjacentes e suplementares.</a:t>
            </a:r>
          </a:p>
        </p:txBody>
      </p:sp>
      <p:cxnSp>
        <p:nvCxnSpPr>
          <p:cNvPr id="114" name="Conector reto 113"/>
          <p:cNvCxnSpPr/>
          <p:nvPr/>
        </p:nvCxnSpPr>
        <p:spPr>
          <a:xfrm flipV="1">
            <a:off x="1428750" y="4857750"/>
            <a:ext cx="1143000" cy="366713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/>
          <p:cNvSpPr>
            <a:spLocks noChangeArrowheads="1"/>
          </p:cNvSpPr>
          <p:nvPr/>
        </p:nvSpPr>
        <p:spPr bwMode="auto">
          <a:xfrm>
            <a:off x="3643313" y="2857500"/>
            <a:ext cx="2071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A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tângulo 116"/>
          <p:cNvSpPr>
            <a:spLocks noChangeArrowheads="1"/>
          </p:cNvSpPr>
          <p:nvPr/>
        </p:nvSpPr>
        <p:spPr bwMode="auto">
          <a:xfrm>
            <a:off x="3643313" y="353853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B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tângulo 117"/>
          <p:cNvSpPr>
            <a:spLocks noChangeArrowheads="1"/>
          </p:cNvSpPr>
          <p:nvPr/>
        </p:nvSpPr>
        <p:spPr bwMode="auto">
          <a:xfrm>
            <a:off x="3643313" y="42338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C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tângulo 118"/>
          <p:cNvSpPr>
            <a:spLocks noChangeArrowheads="1"/>
          </p:cNvSpPr>
          <p:nvPr/>
        </p:nvSpPr>
        <p:spPr bwMode="auto">
          <a:xfrm>
            <a:off x="3643313" y="492918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Vértice D </a:t>
            </a:r>
            <a:r>
              <a:rPr lang="pt-BR" sz="24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endParaRPr lang="pt-BR" sz="2400" b="1" i="1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6" grpId="0"/>
      <p:bldP spid="117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ector reto 60"/>
          <p:cNvCxnSpPr/>
          <p:nvPr/>
        </p:nvCxnSpPr>
        <p:spPr>
          <a:xfrm>
            <a:off x="0" y="5070475"/>
            <a:ext cx="6786563" cy="1588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Soma das medidas dos ângulos internos de um triângulo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Vamos demonstrar que a soma das medidas dos ângulos internos de um triângulo é 180</a:t>
            </a:r>
            <a:r>
              <a:rPr lang="pt-BR" b="1">
                <a:solidFill>
                  <a:srgbClr val="00B050"/>
                </a:solidFill>
                <a:latin typeface="Verdana" pitchFamily="34" charset="0"/>
              </a:rPr>
              <a:t>°</a:t>
            </a:r>
            <a:r>
              <a:rPr lang="pt-BR" b="1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8" name="Triângulo isósceles 47"/>
          <p:cNvSpPr/>
          <p:nvPr/>
        </p:nvSpPr>
        <p:spPr>
          <a:xfrm>
            <a:off x="1357313" y="3071813"/>
            <a:ext cx="4572000" cy="2000250"/>
          </a:xfrm>
          <a:prstGeom prst="triangle">
            <a:avLst>
              <a:gd name="adj" fmla="val 373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" name="Arco 48"/>
          <p:cNvSpPr/>
          <p:nvPr/>
        </p:nvSpPr>
        <p:spPr>
          <a:xfrm rot="1198968">
            <a:off x="2714625" y="2803525"/>
            <a:ext cx="812800" cy="560388"/>
          </a:xfrm>
          <a:prstGeom prst="arc">
            <a:avLst>
              <a:gd name="adj1" fmla="val 20239310"/>
              <a:gd name="adj2" fmla="val 95678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Arco 49"/>
          <p:cNvSpPr/>
          <p:nvPr/>
        </p:nvSpPr>
        <p:spPr>
          <a:xfrm rot="2032756">
            <a:off x="973138" y="4600575"/>
            <a:ext cx="768350" cy="904875"/>
          </a:xfrm>
          <a:prstGeom prst="arc">
            <a:avLst>
              <a:gd name="adj1" fmla="val 16894055"/>
              <a:gd name="adj2" fmla="val 1952326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Arco 51"/>
          <p:cNvSpPr/>
          <p:nvPr/>
        </p:nvSpPr>
        <p:spPr>
          <a:xfrm rot="4329201">
            <a:off x="2697957" y="2788444"/>
            <a:ext cx="725487" cy="561975"/>
          </a:xfrm>
          <a:prstGeom prst="arc">
            <a:avLst>
              <a:gd name="adj1" fmla="val 19569135"/>
              <a:gd name="adj2" fmla="val 331364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3" name="Retângulo 52"/>
          <p:cNvSpPr>
            <a:spLocks noChangeArrowheads="1"/>
          </p:cNvSpPr>
          <p:nvPr/>
        </p:nvSpPr>
        <p:spPr bwMode="auto">
          <a:xfrm>
            <a:off x="2928938" y="3357563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a</a:t>
            </a:r>
            <a:endParaRPr lang="pt-BR" sz="2000" i="1"/>
          </a:p>
        </p:txBody>
      </p:sp>
      <p:sp>
        <p:nvSpPr>
          <p:cNvPr id="54" name="Retângulo 53"/>
          <p:cNvSpPr>
            <a:spLocks noChangeArrowheads="1"/>
          </p:cNvSpPr>
          <p:nvPr/>
        </p:nvSpPr>
        <p:spPr bwMode="auto">
          <a:xfrm>
            <a:off x="1785938" y="4572000"/>
            <a:ext cx="363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b</a:t>
            </a:r>
            <a:endParaRPr lang="pt-BR" sz="2000" i="1"/>
          </a:p>
        </p:txBody>
      </p:sp>
      <p:sp>
        <p:nvSpPr>
          <p:cNvPr id="55" name="Retângulo 54"/>
          <p:cNvSpPr>
            <a:spLocks noChangeArrowheads="1"/>
          </p:cNvSpPr>
          <p:nvPr/>
        </p:nvSpPr>
        <p:spPr bwMode="auto">
          <a:xfrm>
            <a:off x="3500438" y="3071813"/>
            <a:ext cx="366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n</a:t>
            </a:r>
            <a:endParaRPr lang="pt-BR" sz="2000" i="1"/>
          </a:p>
        </p:txBody>
      </p:sp>
      <p:sp>
        <p:nvSpPr>
          <p:cNvPr id="56" name="Retângulo 55"/>
          <p:cNvSpPr>
            <a:spLocks noChangeArrowheads="1"/>
          </p:cNvSpPr>
          <p:nvPr/>
        </p:nvSpPr>
        <p:spPr bwMode="auto">
          <a:xfrm>
            <a:off x="2862263" y="26431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A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57" name="Retângulo 56"/>
          <p:cNvSpPr>
            <a:spLocks noChangeArrowheads="1"/>
          </p:cNvSpPr>
          <p:nvPr/>
        </p:nvSpPr>
        <p:spPr bwMode="auto">
          <a:xfrm>
            <a:off x="928688" y="49291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B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58" name="Retângulo 57"/>
          <p:cNvSpPr>
            <a:spLocks noChangeArrowheads="1"/>
          </p:cNvSpPr>
          <p:nvPr/>
        </p:nvSpPr>
        <p:spPr bwMode="auto">
          <a:xfrm>
            <a:off x="5929313" y="4857750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C</a:t>
            </a:r>
            <a:endParaRPr lang="pt-BR" sz="2400">
              <a:solidFill>
                <a:srgbClr val="102766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500063" y="3055938"/>
            <a:ext cx="5286375" cy="158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>
            <a:spLocks noChangeArrowheads="1"/>
          </p:cNvSpPr>
          <p:nvPr/>
        </p:nvSpPr>
        <p:spPr bwMode="auto">
          <a:xfrm>
            <a:off x="5500688" y="307181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r</a:t>
            </a:r>
            <a:endParaRPr lang="pt-BR" sz="2000" i="1"/>
          </a:p>
        </p:txBody>
      </p:sp>
      <p:sp>
        <p:nvSpPr>
          <p:cNvPr id="64" name="Retângulo 63"/>
          <p:cNvSpPr>
            <a:spLocks noChangeArrowheads="1"/>
          </p:cNvSpPr>
          <p:nvPr/>
        </p:nvSpPr>
        <p:spPr bwMode="auto">
          <a:xfrm>
            <a:off x="142875" y="5505450"/>
            <a:ext cx="814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Traçamos uma reta </a:t>
            </a:r>
            <a:r>
              <a:rPr lang="pt-BR" b="1" i="1">
                <a:solidFill>
                  <a:srgbClr val="00B050"/>
                </a:solidFill>
              </a:rPr>
              <a:t>r</a:t>
            </a:r>
            <a:r>
              <a:rPr lang="pt-BR" b="1">
                <a:solidFill>
                  <a:srgbClr val="00B050"/>
                </a:solidFill>
              </a:rPr>
              <a:t>, paralela ao lado BC, passando por A. </a:t>
            </a:r>
          </a:p>
        </p:txBody>
      </p:sp>
      <p:sp>
        <p:nvSpPr>
          <p:cNvPr id="65" name="Arco 64"/>
          <p:cNvSpPr/>
          <p:nvPr/>
        </p:nvSpPr>
        <p:spPr>
          <a:xfrm rot="12832756">
            <a:off x="2659063" y="2624138"/>
            <a:ext cx="769937" cy="904875"/>
          </a:xfrm>
          <a:prstGeom prst="arc">
            <a:avLst>
              <a:gd name="adj1" fmla="val 16568748"/>
              <a:gd name="adj2" fmla="val 1952326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Retângulo 65"/>
          <p:cNvSpPr>
            <a:spLocks noChangeArrowheads="1"/>
          </p:cNvSpPr>
          <p:nvPr/>
        </p:nvSpPr>
        <p:spPr bwMode="auto">
          <a:xfrm>
            <a:off x="2214563" y="3071813"/>
            <a:ext cx="455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m</a:t>
            </a:r>
            <a:endParaRPr lang="pt-BR" sz="2000" i="1"/>
          </a:p>
        </p:txBody>
      </p:sp>
      <p:sp>
        <p:nvSpPr>
          <p:cNvPr id="67" name="Arco 66"/>
          <p:cNvSpPr/>
          <p:nvPr/>
        </p:nvSpPr>
        <p:spPr>
          <a:xfrm rot="1198968" flipH="1" flipV="1">
            <a:off x="5473700" y="4765675"/>
            <a:ext cx="812800" cy="560388"/>
          </a:xfrm>
          <a:prstGeom prst="arc">
            <a:avLst>
              <a:gd name="adj1" fmla="val 20239310"/>
              <a:gd name="adj2" fmla="val 95678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8" name="Retângulo 67"/>
          <p:cNvSpPr>
            <a:spLocks noChangeArrowheads="1"/>
          </p:cNvSpPr>
          <p:nvPr/>
        </p:nvSpPr>
        <p:spPr bwMode="auto">
          <a:xfrm>
            <a:off x="5165725" y="4672013"/>
            <a:ext cx="334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c</a:t>
            </a:r>
            <a:endParaRPr lang="pt-BR" sz="2000" i="1"/>
          </a:p>
        </p:txBody>
      </p:sp>
      <p:sp>
        <p:nvSpPr>
          <p:cNvPr id="69" name="Retângulo 68"/>
          <p:cNvSpPr>
            <a:spLocks noChangeArrowheads="1"/>
          </p:cNvSpPr>
          <p:nvPr/>
        </p:nvSpPr>
        <p:spPr bwMode="auto">
          <a:xfrm>
            <a:off x="142875" y="5934075"/>
            <a:ext cx="8858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Essa paralela irá formar com os lados AB e AC dois ângulos cujas medidas indicamos por </a:t>
            </a:r>
            <a:r>
              <a:rPr lang="pt-BR" b="1" i="1">
                <a:solidFill>
                  <a:srgbClr val="00B050"/>
                </a:solidFill>
              </a:rPr>
              <a:t>m</a:t>
            </a:r>
            <a:r>
              <a:rPr lang="pt-BR" b="1">
                <a:solidFill>
                  <a:srgbClr val="00B050"/>
                </a:solidFill>
              </a:rPr>
              <a:t> e </a:t>
            </a:r>
            <a:r>
              <a:rPr lang="pt-BR" b="1" i="1">
                <a:solidFill>
                  <a:srgbClr val="00B050"/>
                </a:solidFill>
              </a:rPr>
              <a:t>n</a:t>
            </a:r>
            <a:r>
              <a:rPr lang="pt-BR" b="1">
                <a:solidFill>
                  <a:srgbClr val="00B050"/>
                </a:solidFill>
              </a:rPr>
              <a:t>, respectivamente.</a:t>
            </a:r>
            <a:endParaRPr lang="pt-BR"/>
          </a:p>
        </p:txBody>
      </p:sp>
      <p:sp>
        <p:nvSpPr>
          <p:cNvPr id="25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53" grpId="0"/>
      <p:bldP spid="54" grpId="0"/>
      <p:bldP spid="55" grpId="0"/>
      <p:bldP spid="56" grpId="0"/>
      <p:bldP spid="57" grpId="0"/>
      <p:bldP spid="58" grpId="0"/>
      <p:bldP spid="62" grpId="0"/>
      <p:bldP spid="64" grpId="0"/>
      <p:bldP spid="66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ector reto 60"/>
          <p:cNvCxnSpPr/>
          <p:nvPr/>
        </p:nvCxnSpPr>
        <p:spPr>
          <a:xfrm>
            <a:off x="0" y="5070475"/>
            <a:ext cx="6786563" cy="1588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Soma das medidas dos ângulos internos de um triângulo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19460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Vamos demonstrar que a soma das medidas dos ângulos internos de um triângulo é 180</a:t>
            </a:r>
            <a:r>
              <a:rPr lang="pt-BR" b="1">
                <a:solidFill>
                  <a:srgbClr val="00B050"/>
                </a:solidFill>
                <a:latin typeface="Verdana" pitchFamily="34" charset="0"/>
              </a:rPr>
              <a:t>°</a:t>
            </a:r>
            <a:r>
              <a:rPr lang="pt-BR" b="1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48" name="Triângulo isósceles 47"/>
          <p:cNvSpPr/>
          <p:nvPr/>
        </p:nvSpPr>
        <p:spPr>
          <a:xfrm>
            <a:off x="1357313" y="3071813"/>
            <a:ext cx="4572000" cy="2000250"/>
          </a:xfrm>
          <a:prstGeom prst="triangle">
            <a:avLst>
              <a:gd name="adj" fmla="val 373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" name="Arco 48"/>
          <p:cNvSpPr/>
          <p:nvPr/>
        </p:nvSpPr>
        <p:spPr>
          <a:xfrm rot="1198968">
            <a:off x="2714625" y="2803525"/>
            <a:ext cx="812800" cy="560388"/>
          </a:xfrm>
          <a:prstGeom prst="arc">
            <a:avLst>
              <a:gd name="adj1" fmla="val 20239310"/>
              <a:gd name="adj2" fmla="val 95678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Arco 49"/>
          <p:cNvSpPr/>
          <p:nvPr/>
        </p:nvSpPr>
        <p:spPr>
          <a:xfrm rot="2032756">
            <a:off x="973138" y="4600575"/>
            <a:ext cx="768350" cy="904875"/>
          </a:xfrm>
          <a:prstGeom prst="arc">
            <a:avLst>
              <a:gd name="adj1" fmla="val 16894055"/>
              <a:gd name="adj2" fmla="val 1952326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2" name="Arco 51"/>
          <p:cNvSpPr/>
          <p:nvPr/>
        </p:nvSpPr>
        <p:spPr>
          <a:xfrm rot="4329201">
            <a:off x="2697957" y="2788444"/>
            <a:ext cx="725487" cy="561975"/>
          </a:xfrm>
          <a:prstGeom prst="arc">
            <a:avLst>
              <a:gd name="adj1" fmla="val 19569135"/>
              <a:gd name="adj2" fmla="val 3313645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465" name="Retângulo 52"/>
          <p:cNvSpPr>
            <a:spLocks noChangeArrowheads="1"/>
          </p:cNvSpPr>
          <p:nvPr/>
        </p:nvSpPr>
        <p:spPr bwMode="auto">
          <a:xfrm>
            <a:off x="2928938" y="3357563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a</a:t>
            </a:r>
            <a:endParaRPr lang="pt-BR" sz="2000" i="1"/>
          </a:p>
        </p:txBody>
      </p:sp>
      <p:sp>
        <p:nvSpPr>
          <p:cNvPr id="19466" name="Retângulo 53"/>
          <p:cNvSpPr>
            <a:spLocks noChangeArrowheads="1"/>
          </p:cNvSpPr>
          <p:nvPr/>
        </p:nvSpPr>
        <p:spPr bwMode="auto">
          <a:xfrm>
            <a:off x="1785938" y="4572000"/>
            <a:ext cx="363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b</a:t>
            </a:r>
            <a:endParaRPr lang="pt-BR" sz="2000" i="1"/>
          </a:p>
        </p:txBody>
      </p:sp>
      <p:sp>
        <p:nvSpPr>
          <p:cNvPr id="19467" name="Retângulo 54"/>
          <p:cNvSpPr>
            <a:spLocks noChangeArrowheads="1"/>
          </p:cNvSpPr>
          <p:nvPr/>
        </p:nvSpPr>
        <p:spPr bwMode="auto">
          <a:xfrm>
            <a:off x="3500438" y="3071813"/>
            <a:ext cx="366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n</a:t>
            </a:r>
            <a:endParaRPr lang="pt-BR" sz="2000" i="1"/>
          </a:p>
        </p:txBody>
      </p:sp>
      <p:sp>
        <p:nvSpPr>
          <p:cNvPr id="19468" name="Retângulo 55"/>
          <p:cNvSpPr>
            <a:spLocks noChangeArrowheads="1"/>
          </p:cNvSpPr>
          <p:nvPr/>
        </p:nvSpPr>
        <p:spPr bwMode="auto">
          <a:xfrm>
            <a:off x="2862263" y="26431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A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9469" name="Retângulo 56"/>
          <p:cNvSpPr>
            <a:spLocks noChangeArrowheads="1"/>
          </p:cNvSpPr>
          <p:nvPr/>
        </p:nvSpPr>
        <p:spPr bwMode="auto">
          <a:xfrm>
            <a:off x="928688" y="4929188"/>
            <a:ext cx="423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B</a:t>
            </a:r>
            <a:endParaRPr lang="pt-BR" sz="2400">
              <a:solidFill>
                <a:srgbClr val="102766"/>
              </a:solidFill>
            </a:endParaRPr>
          </a:p>
        </p:txBody>
      </p:sp>
      <p:sp>
        <p:nvSpPr>
          <p:cNvPr id="19470" name="Retângulo 57"/>
          <p:cNvSpPr>
            <a:spLocks noChangeArrowheads="1"/>
          </p:cNvSpPr>
          <p:nvPr/>
        </p:nvSpPr>
        <p:spPr bwMode="auto">
          <a:xfrm>
            <a:off x="5929313" y="4857750"/>
            <a:ext cx="4238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102766"/>
                </a:solidFill>
                <a:latin typeface="Verdana" pitchFamily="34" charset="0"/>
              </a:rPr>
              <a:t>C</a:t>
            </a:r>
            <a:endParaRPr lang="pt-BR" sz="2400">
              <a:solidFill>
                <a:srgbClr val="102766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500063" y="3055938"/>
            <a:ext cx="5286375" cy="158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2" name="Retângulo 61"/>
          <p:cNvSpPr>
            <a:spLocks noChangeArrowheads="1"/>
          </p:cNvSpPr>
          <p:nvPr/>
        </p:nvSpPr>
        <p:spPr bwMode="auto">
          <a:xfrm>
            <a:off x="5500688" y="307181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>
                <a:latin typeface="Verdana" pitchFamily="34" charset="0"/>
              </a:rPr>
              <a:t>r</a:t>
            </a:r>
            <a:endParaRPr lang="pt-BR" sz="2000"/>
          </a:p>
        </p:txBody>
      </p:sp>
      <p:sp>
        <p:nvSpPr>
          <p:cNvPr id="65" name="Arco 64"/>
          <p:cNvSpPr/>
          <p:nvPr/>
        </p:nvSpPr>
        <p:spPr>
          <a:xfrm rot="12832756">
            <a:off x="2659063" y="2624138"/>
            <a:ext cx="769937" cy="904875"/>
          </a:xfrm>
          <a:prstGeom prst="arc">
            <a:avLst>
              <a:gd name="adj1" fmla="val 16568748"/>
              <a:gd name="adj2" fmla="val 19523260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474" name="Retângulo 65"/>
          <p:cNvSpPr>
            <a:spLocks noChangeArrowheads="1"/>
          </p:cNvSpPr>
          <p:nvPr/>
        </p:nvSpPr>
        <p:spPr bwMode="auto">
          <a:xfrm>
            <a:off x="2214563" y="3071813"/>
            <a:ext cx="455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m</a:t>
            </a:r>
            <a:endParaRPr lang="pt-BR" sz="2000" i="1"/>
          </a:p>
        </p:txBody>
      </p:sp>
      <p:sp>
        <p:nvSpPr>
          <p:cNvPr id="67" name="Arco 66"/>
          <p:cNvSpPr/>
          <p:nvPr/>
        </p:nvSpPr>
        <p:spPr>
          <a:xfrm rot="1198968" flipH="1" flipV="1">
            <a:off x="5473700" y="4765675"/>
            <a:ext cx="812800" cy="560388"/>
          </a:xfrm>
          <a:prstGeom prst="arc">
            <a:avLst>
              <a:gd name="adj1" fmla="val 20239310"/>
              <a:gd name="adj2" fmla="val 956788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476" name="Retângulo 67"/>
          <p:cNvSpPr>
            <a:spLocks noChangeArrowheads="1"/>
          </p:cNvSpPr>
          <p:nvPr/>
        </p:nvSpPr>
        <p:spPr bwMode="auto">
          <a:xfrm>
            <a:off x="5165725" y="4672013"/>
            <a:ext cx="334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 b="1" i="1">
                <a:latin typeface="Verdana" pitchFamily="34" charset="0"/>
              </a:rPr>
              <a:t>c</a:t>
            </a:r>
            <a:endParaRPr lang="pt-BR" sz="2000" i="1"/>
          </a:p>
        </p:txBody>
      </p:sp>
      <p:sp>
        <p:nvSpPr>
          <p:cNvPr id="23" name="Retângulo 22"/>
          <p:cNvSpPr>
            <a:spLocks noChangeArrowheads="1"/>
          </p:cNvSpPr>
          <p:nvPr/>
        </p:nvSpPr>
        <p:spPr bwMode="auto">
          <a:xfrm>
            <a:off x="5715000" y="3711575"/>
            <a:ext cx="3286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Como r // BC, temos </a:t>
            </a:r>
            <a:r>
              <a:rPr lang="pt-BR" b="1" i="1">
                <a:solidFill>
                  <a:srgbClr val="00B050"/>
                </a:solidFill>
              </a:rPr>
              <a:t>m = b</a:t>
            </a:r>
            <a:r>
              <a:rPr lang="pt-BR" b="1">
                <a:solidFill>
                  <a:srgbClr val="00B050"/>
                </a:solidFill>
              </a:rPr>
              <a:t> e </a:t>
            </a:r>
            <a:r>
              <a:rPr lang="pt-BR" b="1" i="1">
                <a:solidFill>
                  <a:srgbClr val="00B050"/>
                </a:solidFill>
              </a:rPr>
              <a:t>n = c</a:t>
            </a:r>
            <a:r>
              <a:rPr lang="pt-BR" b="1">
                <a:solidFill>
                  <a:srgbClr val="00B050"/>
                </a:solidFill>
              </a:rPr>
              <a:t> (alternos internos)</a:t>
            </a:r>
          </a:p>
        </p:txBody>
      </p:sp>
      <p:sp>
        <p:nvSpPr>
          <p:cNvPr id="24" name="Retângulo 23"/>
          <p:cNvSpPr>
            <a:spLocks noChangeArrowheads="1"/>
          </p:cNvSpPr>
          <p:nvPr/>
        </p:nvSpPr>
        <p:spPr bwMode="auto">
          <a:xfrm>
            <a:off x="2571750" y="5157788"/>
            <a:ext cx="2786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Como </a:t>
            </a:r>
            <a:r>
              <a:rPr lang="pt-BR" b="1" i="1">
                <a:solidFill>
                  <a:srgbClr val="00B050"/>
                </a:solidFill>
              </a:rPr>
              <a:t>m + a + n =</a:t>
            </a:r>
            <a:r>
              <a:rPr lang="pt-BR" b="1">
                <a:solidFill>
                  <a:srgbClr val="00B050"/>
                </a:solidFill>
              </a:rPr>
              <a:t> 180</a:t>
            </a:r>
            <a:r>
              <a:rPr lang="pt-BR" b="1">
                <a:solidFill>
                  <a:srgbClr val="00B050"/>
                </a:solidFill>
                <a:latin typeface="Verdana" pitchFamily="34" charset="0"/>
              </a:rPr>
              <a:t>°</a:t>
            </a:r>
            <a:endParaRPr lang="pt-BR"/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4948238" y="6516688"/>
            <a:ext cx="2071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i="1">
                <a:solidFill>
                  <a:srgbClr val="00B050"/>
                </a:solidFill>
              </a:rPr>
              <a:t>b  + a + c = </a:t>
            </a:r>
            <a:r>
              <a:rPr lang="pt-BR" b="1">
                <a:solidFill>
                  <a:srgbClr val="00B050"/>
                </a:solidFill>
              </a:rPr>
              <a:t>180</a:t>
            </a:r>
            <a:r>
              <a:rPr lang="pt-BR" b="1">
                <a:solidFill>
                  <a:srgbClr val="00B050"/>
                </a:solidFill>
                <a:latin typeface="Verdana" pitchFamily="34" charset="0"/>
              </a:rPr>
              <a:t>°</a:t>
            </a:r>
            <a:r>
              <a:rPr lang="pt-BR" b="1">
                <a:solidFill>
                  <a:srgbClr val="00B050"/>
                </a:solidFill>
              </a:rPr>
              <a:t> </a:t>
            </a:r>
            <a:endParaRPr lang="pt-BR"/>
          </a:p>
        </p:txBody>
      </p:sp>
      <p:sp>
        <p:nvSpPr>
          <p:cNvPr id="29" name="Retângulo 28"/>
          <p:cNvSpPr>
            <a:spLocks noChangeArrowheads="1"/>
          </p:cNvSpPr>
          <p:nvPr/>
        </p:nvSpPr>
        <p:spPr bwMode="auto">
          <a:xfrm>
            <a:off x="142875" y="5445125"/>
            <a:ext cx="814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Traçamos uma reta </a:t>
            </a:r>
            <a:r>
              <a:rPr lang="pt-BR" b="1" i="1">
                <a:solidFill>
                  <a:srgbClr val="00B050"/>
                </a:solidFill>
              </a:rPr>
              <a:t>r</a:t>
            </a:r>
            <a:r>
              <a:rPr lang="pt-BR" b="1">
                <a:solidFill>
                  <a:srgbClr val="00B050"/>
                </a:solidFill>
              </a:rPr>
              <a:t>, paralela ao lado BC, passando por A. </a:t>
            </a:r>
          </a:p>
        </p:txBody>
      </p:sp>
      <p:sp>
        <p:nvSpPr>
          <p:cNvPr id="30" name="Retângulo 29"/>
          <p:cNvSpPr>
            <a:spLocks noChangeArrowheads="1"/>
          </p:cNvSpPr>
          <p:nvPr/>
        </p:nvSpPr>
        <p:spPr bwMode="auto">
          <a:xfrm>
            <a:off x="142875" y="6094413"/>
            <a:ext cx="8858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Essa paralela irá formar com os lados AB e AC dois ângulos cujas medidas indicamos por </a:t>
            </a:r>
            <a:r>
              <a:rPr lang="pt-BR" b="1" i="1">
                <a:solidFill>
                  <a:srgbClr val="00B050"/>
                </a:solidFill>
              </a:rPr>
              <a:t>m</a:t>
            </a:r>
            <a:r>
              <a:rPr lang="pt-BR" b="1">
                <a:solidFill>
                  <a:srgbClr val="00B050"/>
                </a:solidFill>
              </a:rPr>
              <a:t> e </a:t>
            </a:r>
            <a:r>
              <a:rPr lang="pt-BR" b="1" i="1">
                <a:solidFill>
                  <a:srgbClr val="00B050"/>
                </a:solidFill>
              </a:rPr>
              <a:t>n</a:t>
            </a:r>
            <a:r>
              <a:rPr lang="pt-BR" b="1">
                <a:solidFill>
                  <a:srgbClr val="00B050"/>
                </a:solidFill>
              </a:rPr>
              <a:t>, respectivamente.</a:t>
            </a:r>
            <a:endParaRPr lang="pt-BR"/>
          </a:p>
        </p:txBody>
      </p:sp>
      <p:sp>
        <p:nvSpPr>
          <p:cNvPr id="31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to 75"/>
          <p:cNvCxnSpPr/>
          <p:nvPr/>
        </p:nvCxnSpPr>
        <p:spPr>
          <a:xfrm rot="5400000" flipH="1" flipV="1">
            <a:off x="1678782" y="3178968"/>
            <a:ext cx="1143000" cy="78581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16200000" flipV="1">
            <a:off x="2536031" y="3107532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5400000" flipH="1" flipV="1">
            <a:off x="2678907" y="4107656"/>
            <a:ext cx="857250" cy="21431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rot="10800000">
            <a:off x="1857375" y="4143375"/>
            <a:ext cx="1143000" cy="50006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V="1">
            <a:off x="1857375" y="3786188"/>
            <a:ext cx="1357313" cy="357187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>
            <a:spLocks noChangeArrowheads="1"/>
          </p:cNvSpPr>
          <p:nvPr/>
        </p:nvSpPr>
        <p:spPr bwMode="auto">
          <a:xfrm>
            <a:off x="2428875" y="3449638"/>
            <a:ext cx="311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102766"/>
                </a:solidFill>
                <a:latin typeface="Verdana" pitchFamily="34" charset="0"/>
              </a:rPr>
              <a:t>I</a:t>
            </a:r>
            <a:endParaRPr lang="pt-BR">
              <a:solidFill>
                <a:srgbClr val="102766"/>
              </a:solidFill>
            </a:endParaRPr>
          </a:p>
        </p:txBody>
      </p:sp>
      <p:sp>
        <p:nvSpPr>
          <p:cNvPr id="82" name="Retângulo 81"/>
          <p:cNvSpPr>
            <a:spLocks noChangeArrowheads="1"/>
          </p:cNvSpPr>
          <p:nvPr/>
        </p:nvSpPr>
        <p:spPr bwMode="auto">
          <a:xfrm>
            <a:off x="2581275" y="3987800"/>
            <a:ext cx="438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102766"/>
                </a:solidFill>
                <a:latin typeface="Verdana" pitchFamily="34" charset="0"/>
              </a:rPr>
              <a:t>II</a:t>
            </a:r>
            <a:endParaRPr lang="pt-BR">
              <a:solidFill>
                <a:srgbClr val="102766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Sabendo que a soma das medidas dos ângulos internos de um triângulo é 180°...  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Vamos calcular a soma das medidas dos ângulos internos de um quadrilátero qualquer.</a:t>
            </a:r>
          </a:p>
        </p:txBody>
      </p:sp>
      <p:cxnSp>
        <p:nvCxnSpPr>
          <p:cNvPr id="31" name="Conector reto 30"/>
          <p:cNvCxnSpPr/>
          <p:nvPr/>
        </p:nvCxnSpPr>
        <p:spPr>
          <a:xfrm rot="5400000" flipH="1" flipV="1">
            <a:off x="1678782" y="3178968"/>
            <a:ext cx="1143000" cy="78581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2536031" y="3107532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2678907" y="4107656"/>
            <a:ext cx="857250" cy="21431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10800000">
            <a:off x="1857375" y="4143375"/>
            <a:ext cx="1143000" cy="50006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riângulo isósceles 69"/>
          <p:cNvSpPr/>
          <p:nvPr/>
        </p:nvSpPr>
        <p:spPr>
          <a:xfrm rot="20663679">
            <a:off x="5307013" y="3098800"/>
            <a:ext cx="1401762" cy="871538"/>
          </a:xfrm>
          <a:prstGeom prst="triangle">
            <a:avLst>
              <a:gd name="adj" fmla="val 76555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" name="Retângulo 70"/>
          <p:cNvSpPr>
            <a:spLocks noChangeArrowheads="1"/>
          </p:cNvSpPr>
          <p:nvPr/>
        </p:nvSpPr>
        <p:spPr bwMode="auto">
          <a:xfrm>
            <a:off x="571500" y="4714875"/>
            <a:ext cx="814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pt-BR" b="1">
                <a:solidFill>
                  <a:srgbClr val="00B050"/>
                </a:solidFill>
              </a:rPr>
              <a:t>Para isso, traçamos uma das diagonais do quadrilátero.</a:t>
            </a:r>
          </a:p>
        </p:txBody>
      </p:sp>
      <p:cxnSp>
        <p:nvCxnSpPr>
          <p:cNvPr id="74" name="Conector reto 73"/>
          <p:cNvCxnSpPr/>
          <p:nvPr/>
        </p:nvCxnSpPr>
        <p:spPr>
          <a:xfrm flipV="1">
            <a:off x="1857375" y="3786188"/>
            <a:ext cx="1357313" cy="357187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>
            <a:spLocks noChangeArrowheads="1"/>
          </p:cNvSpPr>
          <p:nvPr/>
        </p:nvSpPr>
        <p:spPr bwMode="auto">
          <a:xfrm>
            <a:off x="571500" y="5059363"/>
            <a:ext cx="814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pt-BR" b="1">
                <a:solidFill>
                  <a:srgbClr val="FF0000"/>
                </a:solidFill>
              </a:rPr>
              <a:t>Essa diagonal decompõe o quadrilátero em dois triângulos.</a:t>
            </a:r>
          </a:p>
        </p:txBody>
      </p:sp>
      <p:sp>
        <p:nvSpPr>
          <p:cNvPr id="83" name="Retângulo 82"/>
          <p:cNvSpPr>
            <a:spLocks noChangeArrowheads="1"/>
          </p:cNvSpPr>
          <p:nvPr/>
        </p:nvSpPr>
        <p:spPr bwMode="auto">
          <a:xfrm>
            <a:off x="571500" y="5416550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/>
              <a:t>A soma das medidas dos ângulos internos do triângulo I é 180°; e a soma das medidas dos ângulos internos do triângulo II é 180°.</a:t>
            </a:r>
          </a:p>
        </p:txBody>
      </p:sp>
      <p:sp>
        <p:nvSpPr>
          <p:cNvPr id="84" name="Retângulo 83"/>
          <p:cNvSpPr>
            <a:spLocks noChangeArrowheads="1"/>
          </p:cNvSpPr>
          <p:nvPr/>
        </p:nvSpPr>
        <p:spPr bwMode="auto">
          <a:xfrm>
            <a:off x="571500" y="6072188"/>
            <a:ext cx="8143875" cy="646112"/>
          </a:xfrm>
          <a:prstGeom prst="rect">
            <a:avLst/>
          </a:prstGeom>
          <a:solidFill>
            <a:srgbClr val="102766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chemeClr val="bg1"/>
                </a:solidFill>
              </a:rPr>
              <a:t>Portanto, podemos concluir que a soma das medidas dos ângulos internos do quadrilátero é igual a </a:t>
            </a:r>
            <a:r>
              <a:rPr lang="pt-BR" b="1"/>
              <a:t>2 ∙ 180° = 360°</a:t>
            </a:r>
            <a:r>
              <a:rPr lang="pt-BR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8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8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/>
      <p:bldP spid="82" grpId="1"/>
      <p:bldP spid="47" grpId="0"/>
      <p:bldP spid="70" grpId="0" animBg="1"/>
      <p:bldP spid="71" grpId="0"/>
      <p:bldP spid="75" grpId="0"/>
      <p:bldP spid="83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Sabendo que a soma das medidas dos ângulos internos de um triângulo é 180° ...  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Vamos calcular a soma das medidas dos ângulos internos de um pentágono qualquer.</a:t>
            </a:r>
          </a:p>
        </p:txBody>
      </p:sp>
      <p:sp>
        <p:nvSpPr>
          <p:cNvPr id="70" name="Triângulo isósceles 69"/>
          <p:cNvSpPr/>
          <p:nvPr/>
        </p:nvSpPr>
        <p:spPr>
          <a:xfrm rot="20376240">
            <a:off x="5183188" y="3079750"/>
            <a:ext cx="1758950" cy="873125"/>
          </a:xfrm>
          <a:prstGeom prst="triangle">
            <a:avLst>
              <a:gd name="adj" fmla="val 85034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" name="Retângulo 70"/>
          <p:cNvSpPr>
            <a:spLocks noChangeArrowheads="1"/>
          </p:cNvSpPr>
          <p:nvPr/>
        </p:nvSpPr>
        <p:spPr bwMode="auto">
          <a:xfrm>
            <a:off x="571500" y="5300663"/>
            <a:ext cx="8143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>
                <a:solidFill>
                  <a:srgbClr val="00B050"/>
                </a:solidFill>
              </a:rPr>
              <a:t>Para isso, traçamos duas das diagonais do pentágono que partem do mesmo vértice.</a:t>
            </a:r>
          </a:p>
        </p:txBody>
      </p:sp>
      <p:sp>
        <p:nvSpPr>
          <p:cNvPr id="83" name="Retângulo 82"/>
          <p:cNvSpPr>
            <a:spLocks noChangeArrowheads="1"/>
          </p:cNvSpPr>
          <p:nvPr/>
        </p:nvSpPr>
        <p:spPr bwMode="auto">
          <a:xfrm>
            <a:off x="571500" y="5948363"/>
            <a:ext cx="81438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b="1"/>
              <a:t>A soma das medidas dos ângulos internos do pentágono será igual à soma das medidas dos ângulos internos dos triângulos I, II, e III, ou seja,                 3 ∙ 180° = 540°.</a:t>
            </a:r>
          </a:p>
        </p:txBody>
      </p:sp>
      <p:cxnSp>
        <p:nvCxnSpPr>
          <p:cNvPr id="22" name="Conector reto 21"/>
          <p:cNvCxnSpPr/>
          <p:nvPr/>
        </p:nvCxnSpPr>
        <p:spPr>
          <a:xfrm rot="5400000" flipH="1" flipV="1">
            <a:off x="1571625" y="3000375"/>
            <a:ext cx="1428750" cy="11430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rot="16200000" flipV="1">
            <a:off x="2750343" y="2964657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6200000" flipV="1">
            <a:off x="2857500" y="4214813"/>
            <a:ext cx="1214437" cy="714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2357438" y="4867275"/>
            <a:ext cx="1152525" cy="34766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16200000" flipH="1">
            <a:off x="1571625" y="4429125"/>
            <a:ext cx="928688" cy="6429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1714500" y="3643313"/>
            <a:ext cx="1714500" cy="642937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714500" y="4286250"/>
            <a:ext cx="1785938" cy="57150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ângulo isósceles 40"/>
          <p:cNvSpPr/>
          <p:nvPr/>
        </p:nvSpPr>
        <p:spPr>
          <a:xfrm rot="1045474">
            <a:off x="5491163" y="3459163"/>
            <a:ext cx="1838325" cy="1147762"/>
          </a:xfrm>
          <a:prstGeom prst="triangle">
            <a:avLst>
              <a:gd name="adj" fmla="val 76939"/>
            </a:avLst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45" name="Conector reto 44"/>
          <p:cNvCxnSpPr/>
          <p:nvPr/>
        </p:nvCxnSpPr>
        <p:spPr>
          <a:xfrm rot="5400000" flipH="1" flipV="1">
            <a:off x="1571625" y="3000375"/>
            <a:ext cx="1428750" cy="11430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16200000" flipV="1">
            <a:off x="2750343" y="2964657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rot="16200000" flipV="1">
            <a:off x="2857500" y="4214813"/>
            <a:ext cx="1214437" cy="714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rot="10800000" flipV="1">
            <a:off x="2357438" y="4867275"/>
            <a:ext cx="1152525" cy="34766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rot="16200000" flipH="1">
            <a:off x="1571625" y="4429125"/>
            <a:ext cx="928688" cy="6429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1714500" y="3643313"/>
            <a:ext cx="1714500" cy="642937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1714500" y="4286250"/>
            <a:ext cx="1785938" cy="57150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>
            <a:spLocks noChangeArrowheads="1"/>
          </p:cNvSpPr>
          <p:nvPr/>
        </p:nvSpPr>
        <p:spPr bwMode="auto">
          <a:xfrm>
            <a:off x="2652713" y="3429000"/>
            <a:ext cx="311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102766"/>
                </a:solidFill>
                <a:latin typeface="Verdana" pitchFamily="34" charset="0"/>
              </a:rPr>
              <a:t>I</a:t>
            </a:r>
            <a:endParaRPr lang="pt-BR">
              <a:solidFill>
                <a:srgbClr val="102766"/>
              </a:solidFill>
            </a:endParaRPr>
          </a:p>
        </p:txBody>
      </p:sp>
      <p:sp>
        <p:nvSpPr>
          <p:cNvPr id="55" name="Retângulo 54"/>
          <p:cNvSpPr>
            <a:spLocks noChangeArrowheads="1"/>
          </p:cNvSpPr>
          <p:nvPr/>
        </p:nvSpPr>
        <p:spPr bwMode="auto">
          <a:xfrm>
            <a:off x="2805113" y="3967163"/>
            <a:ext cx="438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102766"/>
                </a:solidFill>
                <a:latin typeface="Verdana" pitchFamily="34" charset="0"/>
              </a:rPr>
              <a:t>II</a:t>
            </a:r>
            <a:endParaRPr lang="pt-BR">
              <a:solidFill>
                <a:srgbClr val="102766"/>
              </a:solidFill>
            </a:endParaRPr>
          </a:p>
        </p:txBody>
      </p:sp>
      <p:sp>
        <p:nvSpPr>
          <p:cNvPr id="56" name="Retângulo 55"/>
          <p:cNvSpPr>
            <a:spLocks noChangeArrowheads="1"/>
          </p:cNvSpPr>
          <p:nvPr/>
        </p:nvSpPr>
        <p:spPr bwMode="auto">
          <a:xfrm>
            <a:off x="2295525" y="4630738"/>
            <a:ext cx="565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102766"/>
                </a:solidFill>
                <a:latin typeface="Verdana" pitchFamily="34" charset="0"/>
              </a:rPr>
              <a:t>III</a:t>
            </a:r>
            <a:endParaRPr lang="pt-BR">
              <a:solidFill>
                <a:srgbClr val="102766"/>
              </a:solidFill>
            </a:endParaRPr>
          </a:p>
        </p:txBody>
      </p:sp>
      <p:sp>
        <p:nvSpPr>
          <p:cNvPr id="29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8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9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75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0" grpId="0" animBg="1"/>
      <p:bldP spid="71" grpId="0"/>
      <p:bldP spid="41" grpId="0" animBg="1"/>
      <p:bldP spid="54" grpId="0"/>
      <p:bldP spid="54" grpId="1"/>
      <p:bldP spid="55" grpId="0"/>
      <p:bldP spid="55" grpId="1"/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Sabendo que a soma das medidas dos ângulos internos de um triângulo é 180° ...  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pt-BR" b="1">
                <a:solidFill>
                  <a:srgbClr val="00B050"/>
                </a:solidFill>
              </a:rPr>
              <a:t>...Vamos generalizar:</a:t>
            </a:r>
          </a:p>
        </p:txBody>
      </p:sp>
      <p:cxnSp>
        <p:nvCxnSpPr>
          <p:cNvPr id="29" name="Conector reto 28"/>
          <p:cNvCxnSpPr/>
          <p:nvPr/>
        </p:nvCxnSpPr>
        <p:spPr>
          <a:xfrm rot="5400000" flipH="1" flipV="1">
            <a:off x="1428750" y="3094038"/>
            <a:ext cx="1428750" cy="11430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 flipV="1">
            <a:off x="2607469" y="3058319"/>
            <a:ext cx="785812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1571625" y="3736975"/>
            <a:ext cx="1714500" cy="66675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 flipH="1" flipV="1">
            <a:off x="6331744" y="3012282"/>
            <a:ext cx="1143000" cy="7858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16200000" flipV="1">
            <a:off x="7188994" y="2940844"/>
            <a:ext cx="785812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5400000" flipH="1" flipV="1">
            <a:off x="7331869" y="3940969"/>
            <a:ext cx="857250" cy="2143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10800000">
            <a:off x="6510338" y="3976688"/>
            <a:ext cx="1143000" cy="50006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6510338" y="3619500"/>
            <a:ext cx="1357312" cy="357188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>
            <a:spLocks noChangeArrowheads="1"/>
          </p:cNvSpPr>
          <p:nvPr/>
        </p:nvSpPr>
        <p:spPr bwMode="auto">
          <a:xfrm>
            <a:off x="1571625" y="5105400"/>
            <a:ext cx="22145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180° ∙ 1</a:t>
            </a:r>
          </a:p>
        </p:txBody>
      </p:sp>
      <p:sp>
        <p:nvSpPr>
          <p:cNvPr id="68" name="Retângulo 67"/>
          <p:cNvSpPr>
            <a:spLocks noChangeArrowheads="1"/>
          </p:cNvSpPr>
          <p:nvPr/>
        </p:nvSpPr>
        <p:spPr bwMode="auto">
          <a:xfrm>
            <a:off x="6000750" y="5191125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180° ∙ 2</a:t>
            </a:r>
          </a:p>
        </p:txBody>
      </p:sp>
      <p:sp>
        <p:nvSpPr>
          <p:cNvPr id="77" name="Retângulo 76"/>
          <p:cNvSpPr>
            <a:spLocks noChangeArrowheads="1"/>
          </p:cNvSpPr>
          <p:nvPr/>
        </p:nvSpPr>
        <p:spPr bwMode="auto">
          <a:xfrm>
            <a:off x="2827338" y="5762625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– 2)</a:t>
            </a:r>
          </a:p>
        </p:txBody>
      </p:sp>
      <p:sp>
        <p:nvSpPr>
          <p:cNvPr id="78" name="Retângulo 77"/>
          <p:cNvSpPr>
            <a:spLocks noChangeArrowheads="1"/>
          </p:cNvSpPr>
          <p:nvPr/>
        </p:nvSpPr>
        <p:spPr bwMode="auto">
          <a:xfrm>
            <a:off x="7358063" y="5691188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– 2)</a:t>
            </a:r>
          </a:p>
        </p:txBody>
      </p:sp>
      <p:sp>
        <p:nvSpPr>
          <p:cNvPr id="79" name="Chave esquerda 78"/>
          <p:cNvSpPr/>
          <p:nvPr/>
        </p:nvSpPr>
        <p:spPr>
          <a:xfrm rot="5400000" flipV="1">
            <a:off x="3326606" y="5322095"/>
            <a:ext cx="142875" cy="78581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0" name="Chave esquerda 79"/>
          <p:cNvSpPr/>
          <p:nvPr/>
        </p:nvSpPr>
        <p:spPr>
          <a:xfrm rot="5400000" flipV="1">
            <a:off x="7797006" y="5323682"/>
            <a:ext cx="142875" cy="78581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00034" y="2548590"/>
            <a:ext cx="2357454" cy="523220"/>
          </a:xfrm>
          <a:prstGeom prst="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Triângulos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295904" y="2428868"/>
            <a:ext cx="3062310" cy="523220"/>
          </a:xfrm>
          <a:prstGeom prst="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Quadriláteros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21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7" grpId="0"/>
      <p:bldP spid="68" grpId="0"/>
      <p:bldP spid="77" grpId="0"/>
      <p:bldP spid="78" grpId="0"/>
      <p:bldP spid="79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285720" y="1119830"/>
            <a:ext cx="8572560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Sabendo que a soma das medidas dos ângulos internos de um triângulo é 180º ...  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47" name="Retângulo 46"/>
          <p:cNvSpPr>
            <a:spLocks noChangeArrowheads="1"/>
          </p:cNvSpPr>
          <p:nvPr/>
        </p:nvSpPr>
        <p:spPr bwMode="auto">
          <a:xfrm>
            <a:off x="500063" y="2143125"/>
            <a:ext cx="814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pt-BR" b="1">
                <a:solidFill>
                  <a:srgbClr val="00B050"/>
                </a:solidFill>
              </a:rPr>
              <a:t>...Vamos generalizar:</a:t>
            </a:r>
          </a:p>
        </p:txBody>
      </p:sp>
      <p:sp>
        <p:nvSpPr>
          <p:cNvPr id="67" name="Retângulo 66"/>
          <p:cNvSpPr>
            <a:spLocks noChangeArrowheads="1"/>
          </p:cNvSpPr>
          <p:nvPr/>
        </p:nvSpPr>
        <p:spPr bwMode="auto">
          <a:xfrm>
            <a:off x="1571625" y="5105400"/>
            <a:ext cx="22145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180° ∙  3</a:t>
            </a:r>
          </a:p>
        </p:txBody>
      </p:sp>
      <p:sp>
        <p:nvSpPr>
          <p:cNvPr id="68" name="Retângulo 67"/>
          <p:cNvSpPr>
            <a:spLocks noChangeArrowheads="1"/>
          </p:cNvSpPr>
          <p:nvPr/>
        </p:nvSpPr>
        <p:spPr bwMode="auto">
          <a:xfrm>
            <a:off x="6000750" y="5191125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800" b="1" i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° ∙</a:t>
            </a:r>
            <a:r>
              <a:rPr lang="pt-BR" sz="2800" b="1">
                <a:latin typeface="Times New Roman" pitchFamily="18" charset="0"/>
                <a:cs typeface="Times New Roman" pitchFamily="18" charset="0"/>
              </a:rPr>
              <a:t> 4</a:t>
            </a:r>
          </a:p>
        </p:txBody>
      </p:sp>
      <p:sp>
        <p:nvSpPr>
          <p:cNvPr id="77" name="Retângulo 76"/>
          <p:cNvSpPr>
            <a:spLocks noChangeArrowheads="1"/>
          </p:cNvSpPr>
          <p:nvPr/>
        </p:nvSpPr>
        <p:spPr bwMode="auto">
          <a:xfrm>
            <a:off x="2938463" y="5762625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– 2)</a:t>
            </a:r>
          </a:p>
        </p:txBody>
      </p:sp>
      <p:sp>
        <p:nvSpPr>
          <p:cNvPr id="78" name="Retângulo 77"/>
          <p:cNvSpPr>
            <a:spLocks noChangeArrowheads="1"/>
          </p:cNvSpPr>
          <p:nvPr/>
        </p:nvSpPr>
        <p:spPr bwMode="auto">
          <a:xfrm>
            <a:off x="7305675" y="575310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2800" b="1" i="1">
                <a:latin typeface="Times New Roman" pitchFamily="18" charset="0"/>
                <a:cs typeface="Times New Roman" pitchFamily="18" charset="0"/>
              </a:rPr>
              <a:t> – 2)</a:t>
            </a:r>
          </a:p>
        </p:txBody>
      </p:sp>
      <p:sp>
        <p:nvSpPr>
          <p:cNvPr id="79" name="Chave esquerda 78"/>
          <p:cNvSpPr/>
          <p:nvPr/>
        </p:nvSpPr>
        <p:spPr>
          <a:xfrm rot="5400000" flipV="1">
            <a:off x="3432969" y="5322094"/>
            <a:ext cx="142875" cy="78581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0" name="Chave esquerda 79"/>
          <p:cNvSpPr/>
          <p:nvPr/>
        </p:nvSpPr>
        <p:spPr>
          <a:xfrm rot="5400000" flipV="1">
            <a:off x="7792244" y="5360194"/>
            <a:ext cx="142875" cy="78581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00034" y="2548590"/>
            <a:ext cx="2357454" cy="523220"/>
          </a:xfrm>
          <a:prstGeom prst="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Pentágono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295904" y="2428868"/>
            <a:ext cx="3062310" cy="523220"/>
          </a:xfrm>
          <a:prstGeom prst="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Hexágono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 rot="5400000" flipH="1" flipV="1">
            <a:off x="1857375" y="2857500"/>
            <a:ext cx="1428750" cy="11430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rot="16200000" flipV="1">
            <a:off x="3036093" y="2821782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rot="16200000" flipV="1">
            <a:off x="3143250" y="4071938"/>
            <a:ext cx="1214437" cy="714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0800000" flipV="1">
            <a:off x="2643188" y="4724400"/>
            <a:ext cx="1152525" cy="34766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6200000" flipH="1">
            <a:off x="1857375" y="4286250"/>
            <a:ext cx="928688" cy="64293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6786563" y="2847975"/>
            <a:ext cx="1000125" cy="7239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16200000" flipV="1">
            <a:off x="7679531" y="2955132"/>
            <a:ext cx="785813" cy="571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6200000" flipV="1">
            <a:off x="7786688" y="4205288"/>
            <a:ext cx="1214437" cy="71437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rot="10800000" flipV="1">
            <a:off x="7286625" y="4857750"/>
            <a:ext cx="1152525" cy="34766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6643688" y="4643438"/>
            <a:ext cx="642937" cy="5619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rot="5400000">
            <a:off x="6184107" y="4031456"/>
            <a:ext cx="1062038" cy="14287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2000250" y="3500438"/>
            <a:ext cx="1714500" cy="642937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000250" y="4143375"/>
            <a:ext cx="1785938" cy="57150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6786563" y="3571875"/>
            <a:ext cx="1643062" cy="1285875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rot="16200000" flipH="1">
            <a:off x="6250781" y="4107657"/>
            <a:ext cx="1571625" cy="500062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786563" y="3571875"/>
            <a:ext cx="1571625" cy="71438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3"/>
          <p:cNvSpPr txBox="1">
            <a:spLocks noChangeArrowheads="1"/>
          </p:cNvSpPr>
          <p:nvPr/>
        </p:nvSpPr>
        <p:spPr bwMode="auto">
          <a:xfrm>
            <a:off x="123825" y="0"/>
            <a:ext cx="5816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8º Ano do Ensino Fundamental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+mj-lt"/>
              </a:rPr>
              <a:t>Soma dos Ângulos Internos de 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u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m Polígono Convexo Qualquer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7" grpId="0"/>
      <p:bldP spid="68" grpId="0"/>
      <p:bldP spid="77" grpId="0"/>
      <p:bldP spid="78" grpId="0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1854</Words>
  <Application>Microsoft Office PowerPoint</Application>
  <PresentationFormat>Apresentação na tela (4:3)</PresentationFormat>
  <Paragraphs>380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Verdana</vt:lpstr>
      <vt:lpstr>Times New Roman</vt:lpstr>
      <vt:lpstr>Bookman Old Style</vt:lpstr>
      <vt:lpstr>Wingdings</vt:lpstr>
      <vt:lpstr>Tema do Office</vt:lpstr>
      <vt:lpstr>Personalizar design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Carol</cp:lastModifiedBy>
  <cp:revision>125</cp:revision>
  <dcterms:created xsi:type="dcterms:W3CDTF">2011-07-13T12:53:46Z</dcterms:created>
  <dcterms:modified xsi:type="dcterms:W3CDTF">2012-11-26T00:41:27Z</dcterms:modified>
</cp:coreProperties>
</file>