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6" r:id="rId9"/>
    <p:sldId id="273" r:id="rId10"/>
    <p:sldId id="261" r:id="rId11"/>
    <p:sldId id="262" r:id="rId12"/>
    <p:sldId id="264" r:id="rId13"/>
    <p:sldId id="265" r:id="rId14"/>
    <p:sldId id="258" r:id="rId15"/>
    <p:sldId id="259" r:id="rId16"/>
    <p:sldId id="267" r:id="rId17"/>
    <p:sldId id="272" r:id="rId18"/>
    <p:sldId id="274" r:id="rId19"/>
    <p:sldId id="275" r:id="rId20"/>
    <p:sldId id="276" r:id="rId21"/>
    <p:sldId id="277" r:id="rId22"/>
    <p:sldId id="286" r:id="rId23"/>
    <p:sldId id="285" r:id="rId24"/>
    <p:sldId id="282" r:id="rId25"/>
    <p:sldId id="288" r:id="rId26"/>
    <p:sldId id="284" r:id="rId27"/>
    <p:sldId id="283" r:id="rId28"/>
    <p:sldId id="278" r:id="rId29"/>
    <p:sldId id="290" r:id="rId30"/>
    <p:sldId id="289" r:id="rId31"/>
    <p:sldId id="279" r:id="rId32"/>
    <p:sldId id="281" r:id="rId33"/>
    <p:sldId id="280" r:id="rId34"/>
    <p:sldId id="287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Pasta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3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Plan1!$C$3:$C$7</c:f>
              <c:strCache>
                <c:ptCount val="5"/>
                <c:pt idx="0">
                  <c:v>800 - 850</c:v>
                </c:pt>
                <c:pt idx="1">
                  <c:v>850 - 900</c:v>
                </c:pt>
                <c:pt idx="2">
                  <c:v>900 - 950</c:v>
                </c:pt>
                <c:pt idx="3">
                  <c:v>950 - 1000</c:v>
                </c:pt>
                <c:pt idx="4">
                  <c:v>1000 - 1050</c:v>
                </c:pt>
              </c:strCache>
            </c:strRef>
          </c:cat>
          <c:val>
            <c:numRef>
              <c:f>Plan1!$D$3:$D$7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gapWidth val="0"/>
        <c:axId val="74815744"/>
        <c:axId val="76075392"/>
      </c:barChart>
      <c:catAx>
        <c:axId val="74815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aseline="0"/>
                </a:pPr>
                <a:r>
                  <a:rPr lang="pt-BR" sz="1600" baseline="0"/>
                  <a:t>Faixas Salariais</a:t>
                </a:r>
              </a:p>
            </c:rich>
          </c:tx>
          <c:layout/>
        </c:title>
        <c:majorTickMark val="none"/>
        <c:tickLblPos val="nextTo"/>
        <c:spPr>
          <a:ln w="19050">
            <a:solidFill>
              <a:schemeClr val="tx1"/>
            </a:solidFill>
            <a:tailEnd type="triangle"/>
          </a:ln>
        </c:spPr>
        <c:txPr>
          <a:bodyPr/>
          <a:lstStyle/>
          <a:p>
            <a:pPr>
              <a:defRPr sz="1200" baseline="0"/>
            </a:pPr>
            <a:endParaRPr lang="pt-BR"/>
          </a:p>
        </c:txPr>
        <c:crossAx val="76075392"/>
        <c:crosses val="autoZero"/>
        <c:auto val="1"/>
        <c:lblAlgn val="ctr"/>
        <c:lblOffset val="100"/>
      </c:catAx>
      <c:valAx>
        <c:axId val="760753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600" baseline="0"/>
                </a:pPr>
                <a:r>
                  <a:rPr lang="pt-BR" sz="1600" baseline="0"/>
                  <a:t>FA</a:t>
                </a:r>
              </a:p>
            </c:rich>
          </c:tx>
          <c:layout/>
        </c:title>
        <c:numFmt formatCode="General" sourceLinked="1"/>
        <c:tickLblPos val="nextTo"/>
        <c:spPr>
          <a:ln w="19050">
            <a:solidFill>
              <a:sysClr val="windowText" lastClr="000000"/>
            </a:solidFill>
            <a:tailEnd type="triangle"/>
          </a:ln>
        </c:spPr>
        <c:txPr>
          <a:bodyPr/>
          <a:lstStyle/>
          <a:p>
            <a:pPr>
              <a:defRPr sz="1200" baseline="0"/>
            </a:pPr>
            <a:endParaRPr lang="pt-BR"/>
          </a:p>
        </c:txPr>
        <c:crossAx val="74815744"/>
        <c:crosses val="autoZero"/>
        <c:crossBetween val="between"/>
      </c:valAx>
    </c:plotArea>
    <c:plotVisOnly val="1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00C60-F937-4E5F-80B2-BF83FC07233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A9461EDC-3D9D-408C-8C80-389BF25E8244}">
      <dgm:prSet phldrT="[Texto]"/>
      <dgm:spPr>
        <a:solidFill>
          <a:srgbClr val="C00000"/>
        </a:solidFill>
      </dgm:spPr>
      <dgm:t>
        <a:bodyPr/>
        <a:lstStyle/>
        <a:p>
          <a:r>
            <a:rPr lang="pt-BR" b="1" dirty="0" smtClean="0"/>
            <a:t>VARIÁVEL QUALITATIVA</a:t>
          </a:r>
          <a:endParaRPr lang="pt-BR" b="1" dirty="0"/>
        </a:p>
      </dgm:t>
    </dgm:pt>
    <dgm:pt modelId="{BCE6C629-E1D5-44BE-8801-56D8AB1AD503}" type="parTrans" cxnId="{EF9A62CA-765B-4710-834F-82B2F2F626FE}">
      <dgm:prSet/>
      <dgm:spPr/>
      <dgm:t>
        <a:bodyPr/>
        <a:lstStyle/>
        <a:p>
          <a:endParaRPr lang="pt-BR"/>
        </a:p>
      </dgm:t>
    </dgm:pt>
    <dgm:pt modelId="{3162CD0D-F1C7-43D4-A966-5164EAD2D211}" type="sibTrans" cxnId="{EF9A62CA-765B-4710-834F-82B2F2F626FE}">
      <dgm:prSet/>
      <dgm:spPr/>
      <dgm:t>
        <a:bodyPr/>
        <a:lstStyle/>
        <a:p>
          <a:endParaRPr lang="pt-BR"/>
        </a:p>
      </dgm:t>
    </dgm:pt>
    <dgm:pt modelId="{7C30AC98-DEA7-4246-9F4A-E6ABC655E3C9}">
      <dgm:prSet phldrT="[Texto]" custT="1"/>
      <dgm:spPr>
        <a:ln>
          <a:solidFill>
            <a:srgbClr val="C00000"/>
          </a:solidFill>
        </a:ln>
      </dgm:spPr>
      <dgm:t>
        <a:bodyPr/>
        <a:lstStyle/>
        <a:p>
          <a:pPr algn="just"/>
          <a:r>
            <a:rPr lang="pt-BR" sz="1600" b="1" dirty="0" smtClean="0"/>
            <a:t>Ordinal</a:t>
          </a:r>
          <a:r>
            <a:rPr lang="pt-BR" sz="1600" dirty="0" smtClean="0"/>
            <a:t> – expõe uma qualidade e seus valores seguem uma ordem.</a:t>
          </a:r>
          <a:endParaRPr lang="pt-BR" sz="1600" dirty="0"/>
        </a:p>
      </dgm:t>
    </dgm:pt>
    <dgm:pt modelId="{91F5F021-C5E4-4657-A050-5C8447D9F99D}" type="parTrans" cxnId="{9BE88DB9-93DB-4AEE-A882-30A9849E4773}">
      <dgm:prSet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C00000"/>
          </a:solidFill>
        </a:ln>
      </dgm:spPr>
      <dgm:t>
        <a:bodyPr/>
        <a:lstStyle/>
        <a:p>
          <a:endParaRPr lang="pt-BR"/>
        </a:p>
      </dgm:t>
    </dgm:pt>
    <dgm:pt modelId="{DCD38833-D2E3-401D-99CB-2C04F4A8BB24}" type="sibTrans" cxnId="{9BE88DB9-93DB-4AEE-A882-30A9849E4773}">
      <dgm:prSet/>
      <dgm:spPr/>
      <dgm:t>
        <a:bodyPr/>
        <a:lstStyle/>
        <a:p>
          <a:endParaRPr lang="pt-BR"/>
        </a:p>
      </dgm:t>
    </dgm:pt>
    <dgm:pt modelId="{E14D19D9-39F4-4AB9-982B-0A7CC371536B}">
      <dgm:prSet phldrT="[Texto]"/>
      <dgm:spPr>
        <a:ln>
          <a:solidFill>
            <a:srgbClr val="C00000"/>
          </a:solidFill>
        </a:ln>
      </dgm:spPr>
      <dgm:t>
        <a:bodyPr/>
        <a:lstStyle/>
        <a:p>
          <a:pPr algn="just"/>
          <a:r>
            <a:rPr lang="pt-BR" b="1" dirty="0" smtClean="0"/>
            <a:t>Nominal</a:t>
          </a:r>
          <a:r>
            <a:rPr lang="pt-BR" dirty="0" smtClean="0"/>
            <a:t> – expõe uma qualidade, mas seus valores não seguem uma ordem.</a:t>
          </a:r>
          <a:endParaRPr lang="pt-BR" dirty="0"/>
        </a:p>
      </dgm:t>
    </dgm:pt>
    <dgm:pt modelId="{657D9E21-F708-4BA1-81EA-87ABD7407120}" type="parTrans" cxnId="{62A82B08-02C0-4CF9-A908-8086A0A4A459}">
      <dgm:prSet/>
      <dgm:spPr>
        <a:ln>
          <a:solidFill>
            <a:srgbClr val="C00000"/>
          </a:solidFill>
        </a:ln>
      </dgm:spPr>
      <dgm:t>
        <a:bodyPr/>
        <a:lstStyle/>
        <a:p>
          <a:endParaRPr lang="pt-BR"/>
        </a:p>
      </dgm:t>
    </dgm:pt>
    <dgm:pt modelId="{6DEE6585-49A9-4F74-9B9E-3F58A47686EF}" type="sibTrans" cxnId="{62A82B08-02C0-4CF9-A908-8086A0A4A459}">
      <dgm:prSet/>
      <dgm:spPr/>
      <dgm:t>
        <a:bodyPr/>
        <a:lstStyle/>
        <a:p>
          <a:endParaRPr lang="pt-BR"/>
        </a:p>
      </dgm:t>
    </dgm:pt>
    <dgm:pt modelId="{B01812E7-B1BE-4972-9BDC-C769BB19EE20}">
      <dgm:prSet phldrT="[Texto]"/>
      <dgm:spPr>
        <a:solidFill>
          <a:srgbClr val="00B050"/>
        </a:solidFill>
      </dgm:spPr>
      <dgm:t>
        <a:bodyPr/>
        <a:lstStyle/>
        <a:p>
          <a:r>
            <a:rPr lang="pt-BR" b="1" dirty="0" smtClean="0"/>
            <a:t>VARIÁVEL QUANTITATIVA</a:t>
          </a:r>
          <a:endParaRPr lang="pt-BR" b="1" dirty="0"/>
        </a:p>
      </dgm:t>
    </dgm:pt>
    <dgm:pt modelId="{9864B469-8AC6-48E4-8C65-B0097BCB9377}" type="parTrans" cxnId="{D0603C9A-F6A3-4260-AA10-308CC1970058}">
      <dgm:prSet/>
      <dgm:spPr/>
      <dgm:t>
        <a:bodyPr/>
        <a:lstStyle/>
        <a:p>
          <a:endParaRPr lang="pt-BR"/>
        </a:p>
      </dgm:t>
    </dgm:pt>
    <dgm:pt modelId="{D5A7F182-2159-4C11-B609-C02C849B0500}" type="sibTrans" cxnId="{D0603C9A-F6A3-4260-AA10-308CC1970058}">
      <dgm:prSet/>
      <dgm:spPr/>
      <dgm:t>
        <a:bodyPr/>
        <a:lstStyle/>
        <a:p>
          <a:endParaRPr lang="pt-BR"/>
        </a:p>
      </dgm:t>
    </dgm:pt>
    <dgm:pt modelId="{CB8DC15F-90F4-4DB8-ADD4-740012C8D998}">
      <dgm:prSet phldrT="[Texto]"/>
      <dgm:spPr>
        <a:ln>
          <a:solidFill>
            <a:srgbClr val="00B050"/>
          </a:solidFill>
        </a:ln>
      </dgm:spPr>
      <dgm:t>
        <a:bodyPr/>
        <a:lstStyle/>
        <a:p>
          <a:pPr algn="just"/>
          <a:r>
            <a:rPr lang="pt-BR" b="1" dirty="0" smtClean="0"/>
            <a:t>Discreta</a:t>
          </a:r>
          <a:r>
            <a:rPr lang="pt-BR" dirty="0" smtClean="0"/>
            <a:t> – expõe uma quantidade através  de um número natural, pois indica um contagem.</a:t>
          </a:r>
          <a:endParaRPr lang="pt-BR" dirty="0"/>
        </a:p>
      </dgm:t>
    </dgm:pt>
    <dgm:pt modelId="{1E24BDAB-7122-49F2-A767-819A83219585}" type="parTrans" cxnId="{A599092F-F71D-4D6A-B201-8EF772920743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015A028A-6A28-45B4-975B-463384467DDD}" type="sibTrans" cxnId="{A599092F-F71D-4D6A-B201-8EF772920743}">
      <dgm:prSet/>
      <dgm:spPr/>
      <dgm:t>
        <a:bodyPr/>
        <a:lstStyle/>
        <a:p>
          <a:endParaRPr lang="pt-BR"/>
        </a:p>
      </dgm:t>
    </dgm:pt>
    <dgm:pt modelId="{58E3B4F3-B43F-4C28-A241-FD07384FEFE2}">
      <dgm:prSet phldrT="[Texto]"/>
      <dgm:spPr>
        <a:ln>
          <a:solidFill>
            <a:srgbClr val="00B050"/>
          </a:solidFill>
        </a:ln>
      </dgm:spPr>
      <dgm:t>
        <a:bodyPr/>
        <a:lstStyle/>
        <a:p>
          <a:pPr algn="just"/>
          <a:r>
            <a:rPr lang="pt-BR" b="1" dirty="0" smtClean="0"/>
            <a:t>Contínua</a:t>
          </a:r>
          <a:r>
            <a:rPr lang="pt-BR" dirty="0" smtClean="0"/>
            <a:t> – expõe uma quantidade através de um número real, pois indica uma medida</a:t>
          </a:r>
          <a:endParaRPr lang="pt-BR" dirty="0"/>
        </a:p>
      </dgm:t>
    </dgm:pt>
    <dgm:pt modelId="{EAEBE468-5511-4CF4-BF6A-64031AE42902}" type="parTrans" cxnId="{4244633B-EBBB-4246-A65D-4D860790F575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1BC2A428-2119-4A3F-99A5-31BE574A35F6}" type="sibTrans" cxnId="{4244633B-EBBB-4246-A65D-4D860790F575}">
      <dgm:prSet/>
      <dgm:spPr/>
      <dgm:t>
        <a:bodyPr/>
        <a:lstStyle/>
        <a:p>
          <a:endParaRPr lang="pt-BR"/>
        </a:p>
      </dgm:t>
    </dgm:pt>
    <dgm:pt modelId="{805012A7-C8BE-424E-877D-14F5B3233EF8}" type="pres">
      <dgm:prSet presAssocID="{67200C60-F937-4E5F-80B2-BF83FC0723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F6938888-B6E2-44A1-B68D-4425EA6AE91D}" type="pres">
      <dgm:prSet presAssocID="{A9461EDC-3D9D-408C-8C80-389BF25E8244}" presName="root" presStyleCnt="0"/>
      <dgm:spPr/>
    </dgm:pt>
    <dgm:pt modelId="{14274AF7-9D7E-4CBA-B215-F166E86F96FA}" type="pres">
      <dgm:prSet presAssocID="{A9461EDC-3D9D-408C-8C80-389BF25E8244}" presName="rootComposite" presStyleCnt="0"/>
      <dgm:spPr/>
    </dgm:pt>
    <dgm:pt modelId="{0A9679AF-A313-42AB-AD06-1028C5EF89C9}" type="pres">
      <dgm:prSet presAssocID="{A9461EDC-3D9D-408C-8C80-389BF25E8244}" presName="rootText" presStyleLbl="node1" presStyleIdx="0" presStyleCnt="2"/>
      <dgm:spPr/>
      <dgm:t>
        <a:bodyPr/>
        <a:lstStyle/>
        <a:p>
          <a:endParaRPr lang="pt-BR"/>
        </a:p>
      </dgm:t>
    </dgm:pt>
    <dgm:pt modelId="{20FBB46F-388C-49C0-8235-70FCE2891116}" type="pres">
      <dgm:prSet presAssocID="{A9461EDC-3D9D-408C-8C80-389BF25E8244}" presName="rootConnector" presStyleLbl="node1" presStyleIdx="0" presStyleCnt="2"/>
      <dgm:spPr/>
      <dgm:t>
        <a:bodyPr/>
        <a:lstStyle/>
        <a:p>
          <a:endParaRPr lang="pt-BR"/>
        </a:p>
      </dgm:t>
    </dgm:pt>
    <dgm:pt modelId="{408D58A3-1E82-48F3-B49F-9AF6E9E277DE}" type="pres">
      <dgm:prSet presAssocID="{A9461EDC-3D9D-408C-8C80-389BF25E8244}" presName="childShape" presStyleCnt="0"/>
      <dgm:spPr/>
    </dgm:pt>
    <dgm:pt modelId="{1D2E55AB-EE6E-4B00-957E-A2E79BB987F3}" type="pres">
      <dgm:prSet presAssocID="{91F5F021-C5E4-4657-A050-5C8447D9F99D}" presName="Name13" presStyleLbl="parChTrans1D2" presStyleIdx="0" presStyleCnt="4"/>
      <dgm:spPr/>
      <dgm:t>
        <a:bodyPr/>
        <a:lstStyle/>
        <a:p>
          <a:endParaRPr lang="pt-BR"/>
        </a:p>
      </dgm:t>
    </dgm:pt>
    <dgm:pt modelId="{D57F41E2-B157-4FF0-8FFE-6A8D63B23EDD}" type="pres">
      <dgm:prSet presAssocID="{7C30AC98-DEA7-4246-9F4A-E6ABC655E3C9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975814-7A0E-4B01-97AA-2E241F75E3D4}" type="pres">
      <dgm:prSet presAssocID="{657D9E21-F708-4BA1-81EA-87ABD7407120}" presName="Name13" presStyleLbl="parChTrans1D2" presStyleIdx="1" presStyleCnt="4"/>
      <dgm:spPr/>
      <dgm:t>
        <a:bodyPr/>
        <a:lstStyle/>
        <a:p>
          <a:endParaRPr lang="pt-BR"/>
        </a:p>
      </dgm:t>
    </dgm:pt>
    <dgm:pt modelId="{85605D4B-38BD-4A57-9B3F-513969F0C039}" type="pres">
      <dgm:prSet presAssocID="{E14D19D9-39F4-4AB9-982B-0A7CC371536B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176F7-585A-4015-AC9D-14D1087EF919}" type="pres">
      <dgm:prSet presAssocID="{B01812E7-B1BE-4972-9BDC-C769BB19EE20}" presName="root" presStyleCnt="0"/>
      <dgm:spPr/>
    </dgm:pt>
    <dgm:pt modelId="{6C3612CC-4545-45B5-A7E7-27EFD35B8914}" type="pres">
      <dgm:prSet presAssocID="{B01812E7-B1BE-4972-9BDC-C769BB19EE20}" presName="rootComposite" presStyleCnt="0"/>
      <dgm:spPr/>
    </dgm:pt>
    <dgm:pt modelId="{D46B02AC-FFFA-4232-8C1D-DFC220278731}" type="pres">
      <dgm:prSet presAssocID="{B01812E7-B1BE-4972-9BDC-C769BB19EE20}" presName="rootText" presStyleLbl="node1" presStyleIdx="1" presStyleCnt="2"/>
      <dgm:spPr/>
      <dgm:t>
        <a:bodyPr/>
        <a:lstStyle/>
        <a:p>
          <a:endParaRPr lang="pt-BR"/>
        </a:p>
      </dgm:t>
    </dgm:pt>
    <dgm:pt modelId="{BEE48E51-D9FF-406D-A1FF-240E89B62FB9}" type="pres">
      <dgm:prSet presAssocID="{B01812E7-B1BE-4972-9BDC-C769BB19EE20}" presName="rootConnector" presStyleLbl="node1" presStyleIdx="1" presStyleCnt="2"/>
      <dgm:spPr/>
      <dgm:t>
        <a:bodyPr/>
        <a:lstStyle/>
        <a:p>
          <a:endParaRPr lang="pt-BR"/>
        </a:p>
      </dgm:t>
    </dgm:pt>
    <dgm:pt modelId="{9B81B57D-82B0-4CE7-8D08-8F5559920BB2}" type="pres">
      <dgm:prSet presAssocID="{B01812E7-B1BE-4972-9BDC-C769BB19EE20}" presName="childShape" presStyleCnt="0"/>
      <dgm:spPr/>
    </dgm:pt>
    <dgm:pt modelId="{1156D8E4-7E40-4DFD-BC4F-3DD9D5255E66}" type="pres">
      <dgm:prSet presAssocID="{1E24BDAB-7122-49F2-A767-819A83219585}" presName="Name13" presStyleLbl="parChTrans1D2" presStyleIdx="2" presStyleCnt="4"/>
      <dgm:spPr/>
      <dgm:t>
        <a:bodyPr/>
        <a:lstStyle/>
        <a:p>
          <a:endParaRPr lang="pt-BR"/>
        </a:p>
      </dgm:t>
    </dgm:pt>
    <dgm:pt modelId="{9C4450E5-940F-402A-B7F2-B7E0699229CE}" type="pres">
      <dgm:prSet presAssocID="{CB8DC15F-90F4-4DB8-ADD4-740012C8D99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FCE17B-FA81-4D72-8073-FCD2E62CEB67}" type="pres">
      <dgm:prSet presAssocID="{EAEBE468-5511-4CF4-BF6A-64031AE42902}" presName="Name13" presStyleLbl="parChTrans1D2" presStyleIdx="3" presStyleCnt="4"/>
      <dgm:spPr/>
      <dgm:t>
        <a:bodyPr/>
        <a:lstStyle/>
        <a:p>
          <a:endParaRPr lang="pt-BR"/>
        </a:p>
      </dgm:t>
    </dgm:pt>
    <dgm:pt modelId="{28457F66-CC6E-48CC-B74A-0EAE872DC6D2}" type="pres">
      <dgm:prSet presAssocID="{58E3B4F3-B43F-4C28-A241-FD07384FEFE2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0500ECC-87A4-4998-A8B7-794CCD7C6CD7}" type="presOf" srcId="{B01812E7-B1BE-4972-9BDC-C769BB19EE20}" destId="{BEE48E51-D9FF-406D-A1FF-240E89B62FB9}" srcOrd="1" destOrd="0" presId="urn:microsoft.com/office/officeart/2005/8/layout/hierarchy3"/>
    <dgm:cxn modelId="{BDFBFD16-034C-4507-8372-C08C1A1993C4}" type="presOf" srcId="{67200C60-F937-4E5F-80B2-BF83FC07233D}" destId="{805012A7-C8BE-424E-877D-14F5B3233EF8}" srcOrd="0" destOrd="0" presId="urn:microsoft.com/office/officeart/2005/8/layout/hierarchy3"/>
    <dgm:cxn modelId="{4244633B-EBBB-4246-A65D-4D860790F575}" srcId="{B01812E7-B1BE-4972-9BDC-C769BB19EE20}" destId="{58E3B4F3-B43F-4C28-A241-FD07384FEFE2}" srcOrd="1" destOrd="0" parTransId="{EAEBE468-5511-4CF4-BF6A-64031AE42902}" sibTransId="{1BC2A428-2119-4A3F-99A5-31BE574A35F6}"/>
    <dgm:cxn modelId="{13E2D84D-A95C-41AD-B17B-AA0EDA72C640}" type="presOf" srcId="{91F5F021-C5E4-4657-A050-5C8447D9F99D}" destId="{1D2E55AB-EE6E-4B00-957E-A2E79BB987F3}" srcOrd="0" destOrd="0" presId="urn:microsoft.com/office/officeart/2005/8/layout/hierarchy3"/>
    <dgm:cxn modelId="{9BE88DB9-93DB-4AEE-A882-30A9849E4773}" srcId="{A9461EDC-3D9D-408C-8C80-389BF25E8244}" destId="{7C30AC98-DEA7-4246-9F4A-E6ABC655E3C9}" srcOrd="0" destOrd="0" parTransId="{91F5F021-C5E4-4657-A050-5C8447D9F99D}" sibTransId="{DCD38833-D2E3-401D-99CB-2C04F4A8BB24}"/>
    <dgm:cxn modelId="{628133CC-0366-4502-9641-8B64E9E7E7C3}" type="presOf" srcId="{A9461EDC-3D9D-408C-8C80-389BF25E8244}" destId="{20FBB46F-388C-49C0-8235-70FCE2891116}" srcOrd="1" destOrd="0" presId="urn:microsoft.com/office/officeart/2005/8/layout/hierarchy3"/>
    <dgm:cxn modelId="{18060AF0-83B9-4FA9-84FF-067828B6D2C1}" type="presOf" srcId="{7C30AC98-DEA7-4246-9F4A-E6ABC655E3C9}" destId="{D57F41E2-B157-4FF0-8FFE-6A8D63B23EDD}" srcOrd="0" destOrd="0" presId="urn:microsoft.com/office/officeart/2005/8/layout/hierarchy3"/>
    <dgm:cxn modelId="{30E069C0-ED88-425E-9224-F276839DA89B}" type="presOf" srcId="{EAEBE468-5511-4CF4-BF6A-64031AE42902}" destId="{40FCE17B-FA81-4D72-8073-FCD2E62CEB67}" srcOrd="0" destOrd="0" presId="urn:microsoft.com/office/officeart/2005/8/layout/hierarchy3"/>
    <dgm:cxn modelId="{EC95FEF5-E8C8-479D-918D-FB60AD9CB75B}" type="presOf" srcId="{58E3B4F3-B43F-4C28-A241-FD07384FEFE2}" destId="{28457F66-CC6E-48CC-B74A-0EAE872DC6D2}" srcOrd="0" destOrd="0" presId="urn:microsoft.com/office/officeart/2005/8/layout/hierarchy3"/>
    <dgm:cxn modelId="{5642E626-5490-42F8-BA93-6DC65E5D4AD5}" type="presOf" srcId="{B01812E7-B1BE-4972-9BDC-C769BB19EE20}" destId="{D46B02AC-FFFA-4232-8C1D-DFC220278731}" srcOrd="0" destOrd="0" presId="urn:microsoft.com/office/officeart/2005/8/layout/hierarchy3"/>
    <dgm:cxn modelId="{62A82B08-02C0-4CF9-A908-8086A0A4A459}" srcId="{A9461EDC-3D9D-408C-8C80-389BF25E8244}" destId="{E14D19D9-39F4-4AB9-982B-0A7CC371536B}" srcOrd="1" destOrd="0" parTransId="{657D9E21-F708-4BA1-81EA-87ABD7407120}" sibTransId="{6DEE6585-49A9-4F74-9B9E-3F58A47686EF}"/>
    <dgm:cxn modelId="{D0603C9A-F6A3-4260-AA10-308CC1970058}" srcId="{67200C60-F937-4E5F-80B2-BF83FC07233D}" destId="{B01812E7-B1BE-4972-9BDC-C769BB19EE20}" srcOrd="1" destOrd="0" parTransId="{9864B469-8AC6-48E4-8C65-B0097BCB9377}" sibTransId="{D5A7F182-2159-4C11-B609-C02C849B0500}"/>
    <dgm:cxn modelId="{B73ED2F0-B247-4F53-AE56-7C87B0A4A90E}" type="presOf" srcId="{1E24BDAB-7122-49F2-A767-819A83219585}" destId="{1156D8E4-7E40-4DFD-BC4F-3DD9D5255E66}" srcOrd="0" destOrd="0" presId="urn:microsoft.com/office/officeart/2005/8/layout/hierarchy3"/>
    <dgm:cxn modelId="{EF9A62CA-765B-4710-834F-82B2F2F626FE}" srcId="{67200C60-F937-4E5F-80B2-BF83FC07233D}" destId="{A9461EDC-3D9D-408C-8C80-389BF25E8244}" srcOrd="0" destOrd="0" parTransId="{BCE6C629-E1D5-44BE-8801-56D8AB1AD503}" sibTransId="{3162CD0D-F1C7-43D4-A966-5164EAD2D211}"/>
    <dgm:cxn modelId="{7A5FEBD5-0E4B-486D-AC6D-35543925AC36}" type="presOf" srcId="{CB8DC15F-90F4-4DB8-ADD4-740012C8D998}" destId="{9C4450E5-940F-402A-B7F2-B7E0699229CE}" srcOrd="0" destOrd="0" presId="urn:microsoft.com/office/officeart/2005/8/layout/hierarchy3"/>
    <dgm:cxn modelId="{A599092F-F71D-4D6A-B201-8EF772920743}" srcId="{B01812E7-B1BE-4972-9BDC-C769BB19EE20}" destId="{CB8DC15F-90F4-4DB8-ADD4-740012C8D998}" srcOrd="0" destOrd="0" parTransId="{1E24BDAB-7122-49F2-A767-819A83219585}" sibTransId="{015A028A-6A28-45B4-975B-463384467DDD}"/>
    <dgm:cxn modelId="{0173B243-36E5-4441-8E59-DA969D00EA99}" type="presOf" srcId="{657D9E21-F708-4BA1-81EA-87ABD7407120}" destId="{2E975814-7A0E-4B01-97AA-2E241F75E3D4}" srcOrd="0" destOrd="0" presId="urn:microsoft.com/office/officeart/2005/8/layout/hierarchy3"/>
    <dgm:cxn modelId="{A0BAA073-7109-4C34-AC0D-037FACAC60A0}" type="presOf" srcId="{E14D19D9-39F4-4AB9-982B-0A7CC371536B}" destId="{85605D4B-38BD-4A57-9B3F-513969F0C039}" srcOrd="0" destOrd="0" presId="urn:microsoft.com/office/officeart/2005/8/layout/hierarchy3"/>
    <dgm:cxn modelId="{8C2EFB4E-3D84-4750-B2C1-4E58CB30D651}" type="presOf" srcId="{A9461EDC-3D9D-408C-8C80-389BF25E8244}" destId="{0A9679AF-A313-42AB-AD06-1028C5EF89C9}" srcOrd="0" destOrd="0" presId="urn:microsoft.com/office/officeart/2005/8/layout/hierarchy3"/>
    <dgm:cxn modelId="{7BC6AC85-6A6C-4D8A-8981-96141D82EC15}" type="presParOf" srcId="{805012A7-C8BE-424E-877D-14F5B3233EF8}" destId="{F6938888-B6E2-44A1-B68D-4425EA6AE91D}" srcOrd="0" destOrd="0" presId="urn:microsoft.com/office/officeart/2005/8/layout/hierarchy3"/>
    <dgm:cxn modelId="{1F3B737D-21AA-4264-8AFB-9989F86656F3}" type="presParOf" srcId="{F6938888-B6E2-44A1-B68D-4425EA6AE91D}" destId="{14274AF7-9D7E-4CBA-B215-F166E86F96FA}" srcOrd="0" destOrd="0" presId="urn:microsoft.com/office/officeart/2005/8/layout/hierarchy3"/>
    <dgm:cxn modelId="{3F26BC05-B502-441F-8294-EDCF1D514E62}" type="presParOf" srcId="{14274AF7-9D7E-4CBA-B215-F166E86F96FA}" destId="{0A9679AF-A313-42AB-AD06-1028C5EF89C9}" srcOrd="0" destOrd="0" presId="urn:microsoft.com/office/officeart/2005/8/layout/hierarchy3"/>
    <dgm:cxn modelId="{DA0DBD23-00BC-451F-B4D6-3E6708156A43}" type="presParOf" srcId="{14274AF7-9D7E-4CBA-B215-F166E86F96FA}" destId="{20FBB46F-388C-49C0-8235-70FCE2891116}" srcOrd="1" destOrd="0" presId="urn:microsoft.com/office/officeart/2005/8/layout/hierarchy3"/>
    <dgm:cxn modelId="{A355E405-278A-429C-AE56-F8D8047AED1F}" type="presParOf" srcId="{F6938888-B6E2-44A1-B68D-4425EA6AE91D}" destId="{408D58A3-1E82-48F3-B49F-9AF6E9E277DE}" srcOrd="1" destOrd="0" presId="urn:microsoft.com/office/officeart/2005/8/layout/hierarchy3"/>
    <dgm:cxn modelId="{AD6BDE0C-98DC-4F7C-8CB3-3B43A7202AF8}" type="presParOf" srcId="{408D58A3-1E82-48F3-B49F-9AF6E9E277DE}" destId="{1D2E55AB-EE6E-4B00-957E-A2E79BB987F3}" srcOrd="0" destOrd="0" presId="urn:microsoft.com/office/officeart/2005/8/layout/hierarchy3"/>
    <dgm:cxn modelId="{C4972047-17E4-42F6-A164-B1508E79E50B}" type="presParOf" srcId="{408D58A3-1E82-48F3-B49F-9AF6E9E277DE}" destId="{D57F41E2-B157-4FF0-8FFE-6A8D63B23EDD}" srcOrd="1" destOrd="0" presId="urn:microsoft.com/office/officeart/2005/8/layout/hierarchy3"/>
    <dgm:cxn modelId="{17C116E3-548F-483A-BC05-B8B308CF47ED}" type="presParOf" srcId="{408D58A3-1E82-48F3-B49F-9AF6E9E277DE}" destId="{2E975814-7A0E-4B01-97AA-2E241F75E3D4}" srcOrd="2" destOrd="0" presId="urn:microsoft.com/office/officeart/2005/8/layout/hierarchy3"/>
    <dgm:cxn modelId="{150A12EA-28B1-45A1-9584-EAC36C9D9E35}" type="presParOf" srcId="{408D58A3-1E82-48F3-B49F-9AF6E9E277DE}" destId="{85605D4B-38BD-4A57-9B3F-513969F0C039}" srcOrd="3" destOrd="0" presId="urn:microsoft.com/office/officeart/2005/8/layout/hierarchy3"/>
    <dgm:cxn modelId="{3C5A7CDC-1B30-4475-87C6-1E962163F8EC}" type="presParOf" srcId="{805012A7-C8BE-424E-877D-14F5B3233EF8}" destId="{1A4176F7-585A-4015-AC9D-14D1087EF919}" srcOrd="1" destOrd="0" presId="urn:microsoft.com/office/officeart/2005/8/layout/hierarchy3"/>
    <dgm:cxn modelId="{1B4EF40C-C7A3-4E3E-81B8-CDD859F72872}" type="presParOf" srcId="{1A4176F7-585A-4015-AC9D-14D1087EF919}" destId="{6C3612CC-4545-45B5-A7E7-27EFD35B8914}" srcOrd="0" destOrd="0" presId="urn:microsoft.com/office/officeart/2005/8/layout/hierarchy3"/>
    <dgm:cxn modelId="{30A8B2C3-1C0C-4D67-AFC3-C8AD09FD5023}" type="presParOf" srcId="{6C3612CC-4545-45B5-A7E7-27EFD35B8914}" destId="{D46B02AC-FFFA-4232-8C1D-DFC220278731}" srcOrd="0" destOrd="0" presId="urn:microsoft.com/office/officeart/2005/8/layout/hierarchy3"/>
    <dgm:cxn modelId="{E32CB484-3A8A-45A4-8475-ADAD993A7F3E}" type="presParOf" srcId="{6C3612CC-4545-45B5-A7E7-27EFD35B8914}" destId="{BEE48E51-D9FF-406D-A1FF-240E89B62FB9}" srcOrd="1" destOrd="0" presId="urn:microsoft.com/office/officeart/2005/8/layout/hierarchy3"/>
    <dgm:cxn modelId="{ADCB1CBB-532C-4E3F-B45F-C979F26FBD50}" type="presParOf" srcId="{1A4176F7-585A-4015-AC9D-14D1087EF919}" destId="{9B81B57D-82B0-4CE7-8D08-8F5559920BB2}" srcOrd="1" destOrd="0" presId="urn:microsoft.com/office/officeart/2005/8/layout/hierarchy3"/>
    <dgm:cxn modelId="{A5646F37-8542-46BA-818A-7BECBEA91A89}" type="presParOf" srcId="{9B81B57D-82B0-4CE7-8D08-8F5559920BB2}" destId="{1156D8E4-7E40-4DFD-BC4F-3DD9D5255E66}" srcOrd="0" destOrd="0" presId="urn:microsoft.com/office/officeart/2005/8/layout/hierarchy3"/>
    <dgm:cxn modelId="{14B2D685-0C7B-4EA1-AD5C-47D4695DF709}" type="presParOf" srcId="{9B81B57D-82B0-4CE7-8D08-8F5559920BB2}" destId="{9C4450E5-940F-402A-B7F2-B7E0699229CE}" srcOrd="1" destOrd="0" presId="urn:microsoft.com/office/officeart/2005/8/layout/hierarchy3"/>
    <dgm:cxn modelId="{0858359B-35FB-409C-8F7A-E02443EB7CBB}" type="presParOf" srcId="{9B81B57D-82B0-4CE7-8D08-8F5559920BB2}" destId="{40FCE17B-FA81-4D72-8073-FCD2E62CEB67}" srcOrd="2" destOrd="0" presId="urn:microsoft.com/office/officeart/2005/8/layout/hierarchy3"/>
    <dgm:cxn modelId="{A00B3D58-EC3B-459C-AEB5-C374CE6B3EFF}" type="presParOf" srcId="{9B81B57D-82B0-4CE7-8D08-8F5559920BB2}" destId="{28457F66-CC6E-48CC-B74A-0EAE872DC6D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20B55-B799-4C0D-BD77-39F391A5E56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88FB17A-BCFE-416E-9D71-ED2B9AE37FCF}">
      <dgm:prSet phldrT="[Texto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pt-BR" sz="2400" dirty="0" smtClean="0"/>
            <a:t>Número de vezes que cada valor da variável é citado.</a:t>
          </a:r>
          <a:endParaRPr lang="pt-BR" sz="2400" dirty="0"/>
        </a:p>
      </dgm:t>
    </dgm:pt>
    <dgm:pt modelId="{4203AAEF-C663-4617-9A8E-7B8FBED03848}" type="parTrans" cxnId="{FBC964C5-9D5E-478F-AE4B-56FD1DBF7CD5}">
      <dgm:prSet/>
      <dgm:spPr/>
      <dgm:t>
        <a:bodyPr/>
        <a:lstStyle/>
        <a:p>
          <a:endParaRPr lang="pt-BR"/>
        </a:p>
      </dgm:t>
    </dgm:pt>
    <dgm:pt modelId="{24D3169B-680C-4D4E-A0A2-586B15F6E6D3}" type="sibTrans" cxnId="{FBC964C5-9D5E-478F-AE4B-56FD1DBF7CD5}">
      <dgm:prSet/>
      <dgm:spPr/>
      <dgm:t>
        <a:bodyPr/>
        <a:lstStyle/>
        <a:p>
          <a:endParaRPr lang="pt-BR"/>
        </a:p>
      </dgm:t>
    </dgm:pt>
    <dgm:pt modelId="{7EC74EBB-331A-4AC9-92EC-FB934BBF5EA2}">
      <dgm:prSet phldrT="[Texto]" custT="1"/>
      <dgm:spPr/>
      <dgm:t>
        <a:bodyPr/>
        <a:lstStyle/>
        <a:p>
          <a:r>
            <a:rPr lang="pt-BR" sz="3200" b="1" dirty="0" smtClean="0"/>
            <a:t>Frequência Absoluta (FA)</a:t>
          </a:r>
          <a:endParaRPr lang="pt-BR" sz="3200" b="1" dirty="0"/>
        </a:p>
      </dgm:t>
    </dgm:pt>
    <dgm:pt modelId="{237C1731-7B29-469F-BBCD-79CD2F9641CB}" type="sibTrans" cxnId="{DF78C285-03C2-4994-94DA-2DBE33438909}">
      <dgm:prSet/>
      <dgm:spPr/>
      <dgm:t>
        <a:bodyPr/>
        <a:lstStyle/>
        <a:p>
          <a:endParaRPr lang="pt-BR"/>
        </a:p>
      </dgm:t>
    </dgm:pt>
    <dgm:pt modelId="{AA509170-7A3D-479A-AD47-D6CCC99F9DF6}" type="parTrans" cxnId="{DF78C285-03C2-4994-94DA-2DBE33438909}">
      <dgm:prSet/>
      <dgm:spPr/>
      <dgm:t>
        <a:bodyPr/>
        <a:lstStyle/>
        <a:p>
          <a:endParaRPr lang="pt-BR"/>
        </a:p>
      </dgm:t>
    </dgm:pt>
    <dgm:pt modelId="{A605EF96-1EF2-4E24-8400-784F48E830D2}" type="pres">
      <dgm:prSet presAssocID="{D0920B55-B799-4C0D-BD77-39F391A5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0607BC-B9CC-43F6-AC49-F4B9627104D6}" type="pres">
      <dgm:prSet presAssocID="{7EC74EBB-331A-4AC9-92EC-FB934BBF5EA2}" presName="linNode" presStyleCnt="0"/>
      <dgm:spPr/>
    </dgm:pt>
    <dgm:pt modelId="{CB98019E-4637-4CFC-849F-422AD063C58C}" type="pres">
      <dgm:prSet presAssocID="{7EC74EBB-331A-4AC9-92EC-FB934BBF5EA2}" presName="parentText" presStyleLbl="node1" presStyleIdx="0" presStyleCnt="1" custLinFactNeighborX="-1408" custLinFactNeighborY="-4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B8D145-95CC-4A09-9890-F8FDC1A7BE39}" type="pres">
      <dgm:prSet presAssocID="{7EC74EBB-331A-4AC9-92EC-FB934BBF5EA2}" presName="descendantText" presStyleLbl="alignAccFollowNode1" presStyleIdx="0" presStyleCnt="1" custLinFactNeighborY="21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F60D423-9F87-4E00-9C95-9720BE682207}" type="presOf" srcId="{7EC74EBB-331A-4AC9-92EC-FB934BBF5EA2}" destId="{CB98019E-4637-4CFC-849F-422AD063C58C}" srcOrd="0" destOrd="0" presId="urn:microsoft.com/office/officeart/2005/8/layout/vList5"/>
    <dgm:cxn modelId="{B6B7DF56-5338-4926-BB74-D51AD23EA10A}" type="presOf" srcId="{D0920B55-B799-4C0D-BD77-39F391A5E564}" destId="{A605EF96-1EF2-4E24-8400-784F48E830D2}" srcOrd="0" destOrd="0" presId="urn:microsoft.com/office/officeart/2005/8/layout/vList5"/>
    <dgm:cxn modelId="{93E43092-543E-41F8-97F2-03BD5980F956}" type="presOf" srcId="{C88FB17A-BCFE-416E-9D71-ED2B9AE37FCF}" destId="{33B8D145-95CC-4A09-9890-F8FDC1A7BE39}" srcOrd="0" destOrd="0" presId="urn:microsoft.com/office/officeart/2005/8/layout/vList5"/>
    <dgm:cxn modelId="{DF78C285-03C2-4994-94DA-2DBE33438909}" srcId="{D0920B55-B799-4C0D-BD77-39F391A5E564}" destId="{7EC74EBB-331A-4AC9-92EC-FB934BBF5EA2}" srcOrd="0" destOrd="0" parTransId="{AA509170-7A3D-479A-AD47-D6CCC99F9DF6}" sibTransId="{237C1731-7B29-469F-BBCD-79CD2F9641CB}"/>
    <dgm:cxn modelId="{FBC964C5-9D5E-478F-AE4B-56FD1DBF7CD5}" srcId="{7EC74EBB-331A-4AC9-92EC-FB934BBF5EA2}" destId="{C88FB17A-BCFE-416E-9D71-ED2B9AE37FCF}" srcOrd="0" destOrd="0" parTransId="{4203AAEF-C663-4617-9A8E-7B8FBED03848}" sibTransId="{24D3169B-680C-4D4E-A0A2-586B15F6E6D3}"/>
    <dgm:cxn modelId="{44B618E1-07CD-4330-84F9-93F07A567CDE}" type="presParOf" srcId="{A605EF96-1EF2-4E24-8400-784F48E830D2}" destId="{060607BC-B9CC-43F6-AC49-F4B9627104D6}" srcOrd="0" destOrd="0" presId="urn:microsoft.com/office/officeart/2005/8/layout/vList5"/>
    <dgm:cxn modelId="{B4825E08-CBA5-4F8B-9A71-08F9F6F029F9}" type="presParOf" srcId="{060607BC-B9CC-43F6-AC49-F4B9627104D6}" destId="{CB98019E-4637-4CFC-849F-422AD063C58C}" srcOrd="0" destOrd="0" presId="urn:microsoft.com/office/officeart/2005/8/layout/vList5"/>
    <dgm:cxn modelId="{8FE5ADA8-C2ED-4B92-B586-586C82792C1E}" type="presParOf" srcId="{060607BC-B9CC-43F6-AC49-F4B9627104D6}" destId="{33B8D145-95CC-4A09-9890-F8FDC1A7BE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20B55-B799-4C0D-BD77-39F391A5E56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7EC74EBB-331A-4AC9-92EC-FB934BBF5EA2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3200" b="1" dirty="0" smtClean="0"/>
            <a:t>Frequência  Relativa (FR)</a:t>
          </a:r>
          <a:endParaRPr lang="pt-BR" sz="3200" b="1" dirty="0"/>
        </a:p>
      </dgm:t>
    </dgm:pt>
    <dgm:pt modelId="{AA509170-7A3D-479A-AD47-D6CCC99F9DF6}" type="parTrans" cxnId="{DF78C285-03C2-4994-94DA-2DBE33438909}">
      <dgm:prSet/>
      <dgm:spPr/>
      <dgm:t>
        <a:bodyPr/>
        <a:lstStyle/>
        <a:p>
          <a:endParaRPr lang="pt-BR"/>
        </a:p>
      </dgm:t>
    </dgm:pt>
    <dgm:pt modelId="{237C1731-7B29-469F-BBCD-79CD2F9641CB}" type="sibTrans" cxnId="{DF78C285-03C2-4994-94DA-2DBE33438909}">
      <dgm:prSet/>
      <dgm:spPr/>
      <dgm:t>
        <a:bodyPr/>
        <a:lstStyle/>
        <a:p>
          <a:endParaRPr lang="pt-BR"/>
        </a:p>
      </dgm:t>
    </dgm:pt>
    <dgm:pt modelId="{C88FB17A-BCFE-416E-9D71-ED2B9AE37FCF}">
      <dgm:prSet phldrT="[Texto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algn="just"/>
          <a:r>
            <a:rPr lang="pt-BR" sz="2400" dirty="0" smtClean="0"/>
            <a:t>É a razão entre a frequência absoluta e o total de observações. </a:t>
          </a:r>
          <a:endParaRPr lang="pt-BR" sz="2400" dirty="0"/>
        </a:p>
      </dgm:t>
    </dgm:pt>
    <dgm:pt modelId="{24D3169B-680C-4D4E-A0A2-586B15F6E6D3}" type="sibTrans" cxnId="{FBC964C5-9D5E-478F-AE4B-56FD1DBF7CD5}">
      <dgm:prSet/>
      <dgm:spPr/>
      <dgm:t>
        <a:bodyPr/>
        <a:lstStyle/>
        <a:p>
          <a:endParaRPr lang="pt-BR"/>
        </a:p>
      </dgm:t>
    </dgm:pt>
    <dgm:pt modelId="{4203AAEF-C663-4617-9A8E-7B8FBED03848}" type="parTrans" cxnId="{FBC964C5-9D5E-478F-AE4B-56FD1DBF7CD5}">
      <dgm:prSet/>
      <dgm:spPr/>
      <dgm:t>
        <a:bodyPr/>
        <a:lstStyle/>
        <a:p>
          <a:endParaRPr lang="pt-BR"/>
        </a:p>
      </dgm:t>
    </dgm:pt>
    <dgm:pt modelId="{A605EF96-1EF2-4E24-8400-784F48E830D2}" type="pres">
      <dgm:prSet presAssocID="{D0920B55-B799-4C0D-BD77-39F391A5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0607BC-B9CC-43F6-AC49-F4B9627104D6}" type="pres">
      <dgm:prSet presAssocID="{7EC74EBB-331A-4AC9-92EC-FB934BBF5EA2}" presName="linNode" presStyleCnt="0"/>
      <dgm:spPr/>
    </dgm:pt>
    <dgm:pt modelId="{CB98019E-4637-4CFC-849F-422AD063C58C}" type="pres">
      <dgm:prSet presAssocID="{7EC74EBB-331A-4AC9-92EC-FB934BBF5EA2}" presName="parentText" presStyleLbl="node1" presStyleIdx="0" presStyleCnt="1" custLinFactNeighborY="440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B8D145-95CC-4A09-9890-F8FDC1A7BE39}" type="pres">
      <dgm:prSet presAssocID="{7EC74EBB-331A-4AC9-92EC-FB934BBF5EA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F78C285-03C2-4994-94DA-2DBE33438909}" srcId="{D0920B55-B799-4C0D-BD77-39F391A5E564}" destId="{7EC74EBB-331A-4AC9-92EC-FB934BBF5EA2}" srcOrd="0" destOrd="0" parTransId="{AA509170-7A3D-479A-AD47-D6CCC99F9DF6}" sibTransId="{237C1731-7B29-469F-BBCD-79CD2F9641CB}"/>
    <dgm:cxn modelId="{5B2F6C9A-F27B-47C2-B2C8-FA44C0CC1377}" type="presOf" srcId="{D0920B55-B799-4C0D-BD77-39F391A5E564}" destId="{A605EF96-1EF2-4E24-8400-784F48E830D2}" srcOrd="0" destOrd="0" presId="urn:microsoft.com/office/officeart/2005/8/layout/vList5"/>
    <dgm:cxn modelId="{FBC964C5-9D5E-478F-AE4B-56FD1DBF7CD5}" srcId="{7EC74EBB-331A-4AC9-92EC-FB934BBF5EA2}" destId="{C88FB17A-BCFE-416E-9D71-ED2B9AE37FCF}" srcOrd="0" destOrd="0" parTransId="{4203AAEF-C663-4617-9A8E-7B8FBED03848}" sibTransId="{24D3169B-680C-4D4E-A0A2-586B15F6E6D3}"/>
    <dgm:cxn modelId="{A37E6C67-C547-424A-8BDE-72A8C2CD7896}" type="presOf" srcId="{7EC74EBB-331A-4AC9-92EC-FB934BBF5EA2}" destId="{CB98019E-4637-4CFC-849F-422AD063C58C}" srcOrd="0" destOrd="0" presId="urn:microsoft.com/office/officeart/2005/8/layout/vList5"/>
    <dgm:cxn modelId="{72D440DC-5159-49BD-A3D4-34C3D85E2E30}" type="presOf" srcId="{C88FB17A-BCFE-416E-9D71-ED2B9AE37FCF}" destId="{33B8D145-95CC-4A09-9890-F8FDC1A7BE39}" srcOrd="0" destOrd="0" presId="urn:microsoft.com/office/officeart/2005/8/layout/vList5"/>
    <dgm:cxn modelId="{87A52A16-E820-4C79-A5BF-DC834CE95C30}" type="presParOf" srcId="{A605EF96-1EF2-4E24-8400-784F48E830D2}" destId="{060607BC-B9CC-43F6-AC49-F4B9627104D6}" srcOrd="0" destOrd="0" presId="urn:microsoft.com/office/officeart/2005/8/layout/vList5"/>
    <dgm:cxn modelId="{D7D8F4B4-B44F-4B28-9A42-0125C0CF0479}" type="presParOf" srcId="{060607BC-B9CC-43F6-AC49-F4B9627104D6}" destId="{CB98019E-4637-4CFC-849F-422AD063C58C}" srcOrd="0" destOrd="0" presId="urn:microsoft.com/office/officeart/2005/8/layout/vList5"/>
    <dgm:cxn modelId="{A071C055-F64D-4768-97D9-62236824AED4}" type="presParOf" srcId="{060607BC-B9CC-43F6-AC49-F4B9627104D6}" destId="{33B8D145-95CC-4A09-9890-F8FDC1A7BE39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9679AF-A313-42AB-AD06-1028C5EF89C9}">
      <dsp:nvSpPr>
        <dsp:cNvPr id="0" name=""/>
        <dsp:cNvSpPr/>
      </dsp:nvSpPr>
      <dsp:spPr>
        <a:xfrm>
          <a:off x="666610" y="2417"/>
          <a:ext cx="2671820" cy="133591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 smtClean="0"/>
            <a:t>VARIÁVEL QUALITATIVA</a:t>
          </a:r>
          <a:endParaRPr lang="pt-BR" sz="3100" b="1" kern="1200" dirty="0"/>
        </a:p>
      </dsp:txBody>
      <dsp:txXfrm>
        <a:off x="666610" y="2417"/>
        <a:ext cx="2671820" cy="1335910"/>
      </dsp:txXfrm>
    </dsp:sp>
    <dsp:sp modelId="{1D2E55AB-EE6E-4B00-957E-A2E79BB987F3}">
      <dsp:nvSpPr>
        <dsp:cNvPr id="0" name=""/>
        <dsp:cNvSpPr/>
      </dsp:nvSpPr>
      <dsp:spPr>
        <a:xfrm>
          <a:off x="933792" y="1338327"/>
          <a:ext cx="267182" cy="100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932"/>
              </a:lnTo>
              <a:lnTo>
                <a:pt x="267182" y="1001932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1E2-B157-4FF0-8FFE-6A8D63B23EDD}">
      <dsp:nvSpPr>
        <dsp:cNvPr id="0" name=""/>
        <dsp:cNvSpPr/>
      </dsp:nvSpPr>
      <dsp:spPr>
        <a:xfrm>
          <a:off x="1200974" y="1672304"/>
          <a:ext cx="2137456" cy="1335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Ordinal</a:t>
          </a:r>
          <a:r>
            <a:rPr lang="pt-BR" sz="1600" kern="1200" dirty="0" smtClean="0"/>
            <a:t> – expõe uma qualidade e seus valores seguem uma ordem.</a:t>
          </a:r>
          <a:endParaRPr lang="pt-BR" sz="1600" kern="1200" dirty="0"/>
        </a:p>
      </dsp:txBody>
      <dsp:txXfrm>
        <a:off x="1200974" y="1672304"/>
        <a:ext cx="2137456" cy="1335910"/>
      </dsp:txXfrm>
    </dsp:sp>
    <dsp:sp modelId="{2E975814-7A0E-4B01-97AA-2E241F75E3D4}">
      <dsp:nvSpPr>
        <dsp:cNvPr id="0" name=""/>
        <dsp:cNvSpPr/>
      </dsp:nvSpPr>
      <dsp:spPr>
        <a:xfrm>
          <a:off x="933792" y="1338327"/>
          <a:ext cx="267182" cy="267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1820"/>
              </a:lnTo>
              <a:lnTo>
                <a:pt x="267182" y="2671820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05D4B-38BD-4A57-9B3F-513969F0C039}">
      <dsp:nvSpPr>
        <dsp:cNvPr id="0" name=""/>
        <dsp:cNvSpPr/>
      </dsp:nvSpPr>
      <dsp:spPr>
        <a:xfrm>
          <a:off x="1200974" y="3342192"/>
          <a:ext cx="2137456" cy="1335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Nominal</a:t>
          </a:r>
          <a:r>
            <a:rPr lang="pt-BR" sz="1700" kern="1200" dirty="0" smtClean="0"/>
            <a:t> – expõe uma qualidade, mas seus valores não seguem uma ordem.</a:t>
          </a:r>
          <a:endParaRPr lang="pt-BR" sz="1700" kern="1200" dirty="0"/>
        </a:p>
      </dsp:txBody>
      <dsp:txXfrm>
        <a:off x="1200974" y="3342192"/>
        <a:ext cx="2137456" cy="1335910"/>
      </dsp:txXfrm>
    </dsp:sp>
    <dsp:sp modelId="{D46B02AC-FFFA-4232-8C1D-DFC220278731}">
      <dsp:nvSpPr>
        <dsp:cNvPr id="0" name=""/>
        <dsp:cNvSpPr/>
      </dsp:nvSpPr>
      <dsp:spPr>
        <a:xfrm>
          <a:off x="4006385" y="2417"/>
          <a:ext cx="2671820" cy="133591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1" kern="1200" dirty="0" smtClean="0"/>
            <a:t>VARIÁVEL QUANTITATIVA</a:t>
          </a:r>
          <a:endParaRPr lang="pt-BR" sz="3100" b="1" kern="1200" dirty="0"/>
        </a:p>
      </dsp:txBody>
      <dsp:txXfrm>
        <a:off x="4006385" y="2417"/>
        <a:ext cx="2671820" cy="1335910"/>
      </dsp:txXfrm>
    </dsp:sp>
    <dsp:sp modelId="{1156D8E4-7E40-4DFD-BC4F-3DD9D5255E66}">
      <dsp:nvSpPr>
        <dsp:cNvPr id="0" name=""/>
        <dsp:cNvSpPr/>
      </dsp:nvSpPr>
      <dsp:spPr>
        <a:xfrm>
          <a:off x="4273567" y="1338327"/>
          <a:ext cx="267182" cy="100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932"/>
              </a:lnTo>
              <a:lnTo>
                <a:pt x="267182" y="1001932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450E5-940F-402A-B7F2-B7E0699229CE}">
      <dsp:nvSpPr>
        <dsp:cNvPr id="0" name=""/>
        <dsp:cNvSpPr/>
      </dsp:nvSpPr>
      <dsp:spPr>
        <a:xfrm>
          <a:off x="4540749" y="1672304"/>
          <a:ext cx="2137456" cy="1335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Discreta</a:t>
          </a:r>
          <a:r>
            <a:rPr lang="pt-BR" sz="1700" kern="1200" dirty="0" smtClean="0"/>
            <a:t> – expõe uma quantidade através  de um número natural, pois indica um contagem.</a:t>
          </a:r>
          <a:endParaRPr lang="pt-BR" sz="1700" kern="1200" dirty="0"/>
        </a:p>
      </dsp:txBody>
      <dsp:txXfrm>
        <a:off x="4540749" y="1672304"/>
        <a:ext cx="2137456" cy="1335910"/>
      </dsp:txXfrm>
    </dsp:sp>
    <dsp:sp modelId="{40FCE17B-FA81-4D72-8073-FCD2E62CEB67}">
      <dsp:nvSpPr>
        <dsp:cNvPr id="0" name=""/>
        <dsp:cNvSpPr/>
      </dsp:nvSpPr>
      <dsp:spPr>
        <a:xfrm>
          <a:off x="4273567" y="1338327"/>
          <a:ext cx="267182" cy="267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1820"/>
              </a:lnTo>
              <a:lnTo>
                <a:pt x="267182" y="2671820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57F66-CC6E-48CC-B74A-0EAE872DC6D2}">
      <dsp:nvSpPr>
        <dsp:cNvPr id="0" name=""/>
        <dsp:cNvSpPr/>
      </dsp:nvSpPr>
      <dsp:spPr>
        <a:xfrm>
          <a:off x="4540749" y="3342192"/>
          <a:ext cx="2137456" cy="1335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Contínua</a:t>
          </a:r>
          <a:r>
            <a:rPr lang="pt-BR" sz="1700" kern="1200" dirty="0" smtClean="0"/>
            <a:t> – expõe uma quantidade através de um número real, pois indica uma medida</a:t>
          </a:r>
          <a:endParaRPr lang="pt-BR" sz="1700" kern="1200" dirty="0"/>
        </a:p>
      </dsp:txBody>
      <dsp:txXfrm>
        <a:off x="4540749" y="3342192"/>
        <a:ext cx="2137456" cy="13359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B8D145-95CC-4A09-9890-F8FDC1A7BE39}">
      <dsp:nvSpPr>
        <dsp:cNvPr id="0" name=""/>
        <dsp:cNvSpPr/>
      </dsp:nvSpPr>
      <dsp:spPr>
        <a:xfrm rot="5400000">
          <a:off x="4750125" y="-1832363"/>
          <a:ext cx="978352" cy="4931107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Número de vezes que cada valor da variável é citado.</a:t>
          </a:r>
          <a:endParaRPr lang="pt-BR" sz="2400" kern="1200" dirty="0"/>
        </a:p>
      </dsp:txBody>
      <dsp:txXfrm rot="5400000">
        <a:off x="4750125" y="-1832363"/>
        <a:ext cx="978352" cy="4931107"/>
      </dsp:txXfrm>
    </dsp:sp>
    <dsp:sp modelId="{CB98019E-4637-4CFC-849F-422AD063C58C}">
      <dsp:nvSpPr>
        <dsp:cNvPr id="0" name=""/>
        <dsp:cNvSpPr/>
      </dsp:nvSpPr>
      <dsp:spPr>
        <a:xfrm>
          <a:off x="0" y="0"/>
          <a:ext cx="2773748" cy="1222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Frequência Absoluta (FA)</a:t>
          </a:r>
          <a:endParaRPr lang="pt-BR" sz="3200" b="1" kern="1200" dirty="0"/>
        </a:p>
      </dsp:txBody>
      <dsp:txXfrm>
        <a:off x="0" y="0"/>
        <a:ext cx="2773748" cy="12229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B8D145-95CC-4A09-9890-F8FDC1A7BE39}">
      <dsp:nvSpPr>
        <dsp:cNvPr id="0" name=""/>
        <dsp:cNvSpPr/>
      </dsp:nvSpPr>
      <dsp:spPr>
        <a:xfrm rot="5400000">
          <a:off x="4643610" y="-1758435"/>
          <a:ext cx="1093452" cy="4885022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É a razão entre a frequência absoluta e o total de observações. </a:t>
          </a:r>
          <a:endParaRPr lang="pt-BR" sz="2400" kern="1200" dirty="0"/>
        </a:p>
      </dsp:txBody>
      <dsp:txXfrm rot="5400000">
        <a:off x="4643610" y="-1758435"/>
        <a:ext cx="1093452" cy="4885022"/>
      </dsp:txXfrm>
    </dsp:sp>
    <dsp:sp modelId="{CB98019E-4637-4CFC-849F-422AD063C58C}">
      <dsp:nvSpPr>
        <dsp:cNvPr id="0" name=""/>
        <dsp:cNvSpPr/>
      </dsp:nvSpPr>
      <dsp:spPr>
        <a:xfrm>
          <a:off x="0" y="1336"/>
          <a:ext cx="2747825" cy="1366815"/>
        </a:xfrm>
        <a:prstGeom prst="round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Frequência  Relativa (FR)</a:t>
          </a:r>
          <a:endParaRPr lang="pt-BR" sz="3200" b="1" kern="1200" dirty="0"/>
        </a:p>
      </dsp:txBody>
      <dsp:txXfrm>
        <a:off x="0" y="1336"/>
        <a:ext cx="2747825" cy="136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6A28A56-EB9F-4850-BE82-6A43DB5CC2A1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C4B04D-BA10-4087-B424-6D803AB399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2398AD-8A91-4A24-AC3A-7FA760291B0E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B6C257-C750-4B5D-8333-E4BF1FADBF1D}" type="slidenum">
              <a:rPr lang="pt-BR" smtClean="0"/>
              <a:pPr/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E0B1E6-E059-4CE8-9DAD-EAF816592DDB}" type="slidenum">
              <a:rPr lang="pt-BR" smtClean="0"/>
              <a:pPr/>
              <a:t>15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82CFF-22B1-42B7-9510-CF32E52538E0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407A3-D041-4DFB-8B80-E989F1FD79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B3F52-2785-4840-B7EF-654995395B2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11F47-E68E-40D7-8835-5B2F081F31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59DD0-00B1-418F-998C-346B24804E0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043FC-BCD8-478F-9D29-BBD995DA06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DADF2-78C2-4519-A74E-B7F347A30ED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A98D4-DE3A-4BA7-B7BD-AECA5DA487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3F38-F343-4AAB-9D46-918F97F1DBB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3006-A137-43BF-8173-E18F741FC9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61E01-889D-48C6-A810-1B5C7377CD33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18D1-D96F-4711-A8C5-8CF7FF0E67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9211-4E3E-4A6A-A134-B8FA074239F9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8DA24-5EEC-496A-B3F3-76B76DF0A6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1D0CC-6A2E-4E31-9536-2BED9C72467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FB990-4A16-431F-9323-9AE7DB2AB2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4DCE-8841-4C5C-A3D3-014B7CD97613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2DAD8-7655-4FD5-B54C-4D77759AF1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61928-0BFA-47CB-8B16-F474C6E1F766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21F83-0A97-4AEF-BD3A-D2AFABB6EC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83AE-BDFD-427C-AF6D-3225C8D4C9A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EAF5-BB89-44BA-AD7C-BD9A13C2B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57D93A-452F-4E6B-A207-F1E20F39445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FBE35D-0B65-4136-BA89-9ED9FD93D4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Planilha_do_Microsoft_Office_Excel_97-20031.xls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38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1835150" y="3284538"/>
            <a:ext cx="63023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4000" i="1" dirty="0" smtClean="0">
                <a:solidFill>
                  <a:schemeClr val="bg1"/>
                </a:solidFill>
              </a:rPr>
              <a:t>MATEMÁTICA E SUAS TECNOLOGIAS</a:t>
            </a:r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Ensino Fundamental, 9° ano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</a:rPr>
              <a:t>Distribuição das frequências de uma variável</a:t>
            </a:r>
            <a:endParaRPr lang="pt-BR" altLang="pt-BR" sz="4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179388" y="46038"/>
            <a:ext cx="52562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50825" y="765175"/>
            <a:ext cx="8497888" cy="1200150"/>
          </a:xfrm>
          <a:prstGeom prst="rect">
            <a:avLst/>
          </a:prstGeom>
          <a:solidFill>
            <a:srgbClr val="00B050">
              <a:alpha val="5098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EXEMPLO:</a:t>
            </a:r>
            <a:r>
              <a:rPr lang="pt-BR" sz="2400"/>
              <a:t> Na atividade sobre o estado brasileiro de origem de um grupo de estudantes, a amostra da pesquisa é composta de 15 indivíduos.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331913" y="2133600"/>
            <a:ext cx="1727200" cy="43180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/>
              <a:t>VARIÁVEL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3203575" y="2154238"/>
            <a:ext cx="720725" cy="28733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076700" y="2081213"/>
            <a:ext cx="4024313" cy="431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1"/>
                </a:solidFill>
              </a:rPr>
              <a:t>Estado brasileiro de origem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42988" y="2636838"/>
          <a:ext cx="7128793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217"/>
                <a:gridCol w="2664296"/>
                <a:gridCol w="2520280"/>
              </a:tblGrid>
              <a:tr h="312311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TABELA DE FREQUÊNCIAS DA SITUAÇÃO ACIMA</a:t>
                      </a:r>
                      <a:endParaRPr lang="pt-B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1231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Estado</a:t>
                      </a:r>
                      <a:r>
                        <a:rPr lang="pt-BR" b="1" baseline="0" dirty="0" smtClean="0"/>
                        <a:t> de origem</a:t>
                      </a:r>
                      <a:endParaRPr lang="pt-BR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Frequência Absoluta (FA) </a:t>
                      </a:r>
                      <a:endParaRPr lang="pt-BR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Frequência Relativa (FR)</a:t>
                      </a:r>
                      <a:r>
                        <a:rPr lang="pt-BR" b="1" baseline="0" dirty="0" smtClean="0"/>
                        <a:t> </a:t>
                      </a:r>
                      <a:endParaRPr lang="pt-BR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2311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 smtClean="0"/>
                        <a:t>São Paulo</a:t>
                      </a:r>
                      <a:endParaRPr lang="pt-BR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6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40%</a:t>
                      </a:r>
                      <a:endParaRPr lang="pt-BR" sz="1700" dirty="0"/>
                    </a:p>
                  </a:txBody>
                  <a:tcPr/>
                </a:tc>
              </a:tr>
              <a:tr h="338337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 smtClean="0"/>
                        <a:t>Paraíba</a:t>
                      </a:r>
                      <a:endParaRPr lang="pt-BR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1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aseline="0" dirty="0" smtClean="0"/>
                        <a:t>~ 6,6%</a:t>
                      </a:r>
                      <a:endParaRPr lang="pt-BR" sz="1700" dirty="0"/>
                    </a:p>
                  </a:txBody>
                  <a:tcPr/>
                </a:tc>
              </a:tr>
              <a:tr h="312311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 smtClean="0"/>
                        <a:t>Rio de Janeiro</a:t>
                      </a:r>
                      <a:endParaRPr lang="pt-BR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3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20%</a:t>
                      </a:r>
                      <a:endParaRPr lang="pt-BR" sz="1700" dirty="0"/>
                    </a:p>
                  </a:txBody>
                  <a:tcPr/>
                </a:tc>
              </a:tr>
              <a:tr h="312311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 smtClean="0"/>
                        <a:t>Paraná</a:t>
                      </a:r>
                      <a:endParaRPr lang="pt-BR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3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20%</a:t>
                      </a:r>
                      <a:endParaRPr lang="pt-BR" sz="1700" dirty="0"/>
                    </a:p>
                  </a:txBody>
                  <a:tcPr/>
                </a:tc>
              </a:tr>
              <a:tr h="312311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 smtClean="0"/>
                        <a:t>Pernambuco</a:t>
                      </a:r>
                      <a:endParaRPr lang="pt-BR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2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aseline="0" dirty="0" smtClean="0"/>
                        <a:t>~ 13,3%</a:t>
                      </a:r>
                      <a:endParaRPr lang="pt-BR" sz="1700" dirty="0"/>
                    </a:p>
                  </a:txBody>
                  <a:tcPr/>
                </a:tc>
              </a:tr>
              <a:tr h="312311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 smtClean="0"/>
                        <a:t>Total</a:t>
                      </a:r>
                      <a:endParaRPr lang="pt-BR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15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100 %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6615113" y="3895725"/>
            <a:ext cx="117475" cy="4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575425" y="4948238"/>
            <a:ext cx="117475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4" name="CaixaDeTexto 13"/>
          <p:cNvSpPr txBox="1">
            <a:spLocks noChangeArrowheads="1"/>
          </p:cNvSpPr>
          <p:nvPr/>
        </p:nvSpPr>
        <p:spPr bwMode="auto">
          <a:xfrm>
            <a:off x="323850" y="5703888"/>
            <a:ext cx="8494713" cy="461962"/>
          </a:xfrm>
          <a:prstGeom prst="rect">
            <a:avLst/>
          </a:prstGeom>
          <a:solidFill>
            <a:srgbClr val="00B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 variável “</a:t>
            </a:r>
            <a:r>
              <a:rPr lang="pt-BR" sz="2400" b="1"/>
              <a:t>estado brasileiro de origem</a:t>
            </a:r>
            <a:r>
              <a:rPr lang="pt-BR" sz="2400"/>
              <a:t>” apresentou </a:t>
            </a:r>
            <a:r>
              <a:rPr lang="pt-BR" sz="2400" b="1"/>
              <a:t>cinco</a:t>
            </a:r>
            <a:r>
              <a:rPr lang="pt-BR" sz="2400"/>
              <a:t> valores.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6" grpId="0" animBg="1"/>
      <p:bldP spid="7" grpId="0" animBg="1"/>
      <p:bldP spid="8" grpId="0" animBg="1"/>
      <p:bldP spid="123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58" name="Texto explicativo retangular 57"/>
          <p:cNvSpPr/>
          <p:nvPr/>
        </p:nvSpPr>
        <p:spPr>
          <a:xfrm>
            <a:off x="2773363" y="1244600"/>
            <a:ext cx="2951162" cy="1536700"/>
          </a:xfrm>
          <a:prstGeom prst="wedgeRectCallout">
            <a:avLst>
              <a:gd name="adj1" fmla="val -69910"/>
              <a:gd name="adj2" fmla="val 6694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300" b="1" dirty="0">
                <a:solidFill>
                  <a:schemeClr val="tx2"/>
                </a:solidFill>
              </a:rPr>
              <a:t>Veja três dos cinco valores com suas frequências absolutas</a:t>
            </a:r>
          </a:p>
        </p:txBody>
      </p:sp>
      <p:sp>
        <p:nvSpPr>
          <p:cNvPr id="13317" name="CaixaDeTexto 58"/>
          <p:cNvSpPr txBox="1">
            <a:spLocks noChangeArrowheads="1"/>
          </p:cNvSpPr>
          <p:nvPr/>
        </p:nvSpPr>
        <p:spPr bwMode="auto">
          <a:xfrm>
            <a:off x="4643438" y="3097213"/>
            <a:ext cx="3673475" cy="3140075"/>
          </a:xfrm>
          <a:prstGeom prst="rect">
            <a:avLst/>
          </a:prstGeom>
          <a:solidFill>
            <a:srgbClr val="FFC000">
              <a:alpha val="5098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pt-BR"/>
          </a:p>
          <a:p>
            <a:pPr algn="just">
              <a:buFont typeface="Wingdings" pitchFamily="2" charset="2"/>
              <a:buChar char="§"/>
            </a:pPr>
            <a:r>
              <a:rPr lang="pt-BR" sz="2000"/>
              <a:t> Valor estado de São Paulo: </a:t>
            </a:r>
            <a:r>
              <a:rPr lang="pt-BR" sz="2000" b="1"/>
              <a:t>Frequência absoluta = 6 .</a:t>
            </a:r>
          </a:p>
          <a:p>
            <a:pPr algn="just">
              <a:buFont typeface="Wingdings" pitchFamily="2" charset="2"/>
              <a:buChar char="§"/>
            </a:pPr>
            <a:endParaRPr lang="pt-BR" sz="2000"/>
          </a:p>
          <a:p>
            <a:pPr algn="just">
              <a:buFont typeface="Wingdings" pitchFamily="2" charset="2"/>
              <a:buChar char="§"/>
            </a:pPr>
            <a:r>
              <a:rPr lang="pt-BR" sz="2000"/>
              <a:t> Valor estado da Paraíba: </a:t>
            </a:r>
            <a:r>
              <a:rPr lang="pt-BR" sz="2000" b="1"/>
              <a:t>Frequência absoluta  = 1.</a:t>
            </a:r>
          </a:p>
          <a:p>
            <a:pPr algn="just">
              <a:buFont typeface="Wingdings" pitchFamily="2" charset="2"/>
              <a:buChar char="§"/>
            </a:pPr>
            <a:endParaRPr lang="pt-BR" sz="2000"/>
          </a:p>
          <a:p>
            <a:pPr algn="just">
              <a:buFont typeface="Wingdings" pitchFamily="2" charset="2"/>
              <a:buChar char="§"/>
            </a:pPr>
            <a:r>
              <a:rPr lang="pt-BR" sz="2000"/>
              <a:t> Valor estado de Pernambuco: </a:t>
            </a:r>
            <a:r>
              <a:rPr lang="pt-BR" sz="2000" b="1"/>
              <a:t>Frequência absoluta =  2.</a:t>
            </a:r>
          </a:p>
          <a:p>
            <a:pPr algn="just"/>
            <a:endParaRPr lang="pt-BR" sz="2000" b="1"/>
          </a:p>
        </p:txBody>
      </p:sp>
      <p:grpSp>
        <p:nvGrpSpPr>
          <p:cNvPr id="2" name="Grupo 84"/>
          <p:cNvGrpSpPr>
            <a:grpSpLocks/>
          </p:cNvGrpSpPr>
          <p:nvPr/>
        </p:nvGrpSpPr>
        <p:grpSpPr bwMode="auto">
          <a:xfrm>
            <a:off x="1042988" y="5173663"/>
            <a:ext cx="1512887" cy="847725"/>
            <a:chOff x="1619672" y="4797152"/>
            <a:chExt cx="1213284" cy="684672"/>
          </a:xfrm>
        </p:grpSpPr>
        <p:cxnSp>
          <p:nvCxnSpPr>
            <p:cNvPr id="13360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61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62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63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388" y="2924175"/>
            <a:ext cx="2808287" cy="2376488"/>
            <a:chOff x="476" y="1723"/>
            <a:chExt cx="1542" cy="1262"/>
          </a:xfrm>
        </p:grpSpPr>
        <p:sp>
          <p:nvSpPr>
            <p:cNvPr id="13320" name="Rectangle 3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13321" name="Group 4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13354" name="AutoShape 5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5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6" name="AutoShape 7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7" name="AutoShape 8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8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9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3322" name="Group 11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13348" name="AutoShape 12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49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0" name="AutoShape 14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1" name="AutoShape 15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2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353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3323" name="Rectangle 18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3324" name="AutoShape 19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5" name="Oval 20"/>
            <p:cNvSpPr>
              <a:spLocks noChangeArrowheads="1"/>
            </p:cNvSpPr>
            <p:nvPr/>
          </p:nvSpPr>
          <p:spPr bwMode="auto">
            <a:xfrm>
              <a:off x="806" y="1814"/>
              <a:ext cx="777" cy="63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E9D3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3326" name="Arc 21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7" name="Oval 22"/>
            <p:cNvSpPr>
              <a:spLocks noChangeAspect="1" noChangeArrowheads="1"/>
            </p:cNvSpPr>
            <p:nvPr/>
          </p:nvSpPr>
          <p:spPr bwMode="auto">
            <a:xfrm>
              <a:off x="1305" y="2028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3328" name="Oval 23"/>
            <p:cNvSpPr>
              <a:spLocks noChangeAspect="1" noChangeArrowheads="1"/>
            </p:cNvSpPr>
            <p:nvPr/>
          </p:nvSpPr>
          <p:spPr bwMode="auto">
            <a:xfrm>
              <a:off x="1215" y="2029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13329" name="Group 24"/>
            <p:cNvGrpSpPr>
              <a:grpSpLocks/>
            </p:cNvGrpSpPr>
            <p:nvPr/>
          </p:nvGrpSpPr>
          <p:grpSpPr bwMode="auto">
            <a:xfrm rot="-5532708">
              <a:off x="1465" y="1855"/>
              <a:ext cx="252" cy="162"/>
              <a:chOff x="3886" y="3602"/>
              <a:chExt cx="443" cy="217"/>
            </a:xfrm>
          </p:grpSpPr>
          <p:cxnSp>
            <p:nvCxnSpPr>
              <p:cNvPr id="13344" name="AutoShape 25"/>
              <p:cNvCxnSpPr>
                <a:cxnSpLocks noChangeShapeType="1"/>
              </p:cNvCxnSpPr>
              <p:nvPr/>
            </p:nvCxnSpPr>
            <p:spPr bwMode="auto">
              <a:xfrm rot="5400000">
                <a:off x="3879" y="3615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45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080" y="3602"/>
                <a:ext cx="15" cy="217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46" name="AutoShape 27"/>
              <p:cNvCxnSpPr>
                <a:cxnSpLocks noChangeShapeType="1"/>
              </p:cNvCxnSpPr>
              <p:nvPr/>
            </p:nvCxnSpPr>
            <p:spPr bwMode="auto">
              <a:xfrm>
                <a:off x="4098" y="3605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47" name="AutoShape 28"/>
              <p:cNvCxnSpPr>
                <a:cxnSpLocks noChangeShapeType="1"/>
              </p:cNvCxnSpPr>
              <p:nvPr/>
            </p:nvCxnSpPr>
            <p:spPr bwMode="auto">
              <a:xfrm>
                <a:off x="4123" y="3622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3330" name="Group 29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13340" name="AutoShape 3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41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42" name="AutoShape 3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43" name="AutoShape 3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3331" name="Group 34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13336" name="AutoShape 3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37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38" name="AutoShape 3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3339" name="AutoShape 3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3332" name="Group 39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13333" name="AutoShape 40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13334" name="AutoShape 41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13335" name="Oval 42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14340" name="CaixaDeTexto 9"/>
          <p:cNvSpPr txBox="1">
            <a:spLocks noChangeArrowheads="1"/>
          </p:cNvSpPr>
          <p:nvPr/>
        </p:nvSpPr>
        <p:spPr bwMode="auto">
          <a:xfrm>
            <a:off x="539750" y="4221163"/>
            <a:ext cx="8137525" cy="1938337"/>
          </a:xfrm>
          <a:prstGeom prst="rect">
            <a:avLst/>
          </a:prstGeom>
          <a:solidFill>
            <a:srgbClr val="FFC000">
              <a:alpha val="5098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Exemplo: </a:t>
            </a:r>
          </a:p>
          <a:p>
            <a:pPr algn="just">
              <a:buFont typeface="Wingdings" pitchFamily="2" charset="2"/>
              <a:buChar char="§"/>
            </a:pPr>
            <a:r>
              <a:rPr lang="pt-BR" sz="2000"/>
              <a:t> São Paulo tem frequência relativa de 6 em 15 ou  6/15  ou  2/5  ou </a:t>
            </a:r>
            <a:r>
              <a:rPr lang="pt-BR" sz="2000" b="1"/>
              <a:t>0,4</a:t>
            </a:r>
            <a:r>
              <a:rPr lang="pt-BR" sz="2000"/>
              <a:t> ou </a:t>
            </a:r>
            <a:r>
              <a:rPr lang="pt-BR" sz="2000" b="1"/>
              <a:t>40%.</a:t>
            </a:r>
          </a:p>
          <a:p>
            <a:pPr algn="just"/>
            <a:r>
              <a:rPr lang="pt-BR" sz="2000"/>
              <a:t>                                                                                               </a:t>
            </a:r>
          </a:p>
          <a:p>
            <a:pPr algn="just">
              <a:buFont typeface="Wingdings" pitchFamily="2" charset="2"/>
              <a:buChar char="§"/>
            </a:pPr>
            <a:r>
              <a:rPr lang="pt-BR" sz="2000"/>
              <a:t> Paraíba tem frequência relativa 1 em 15 ou  1/15 ou aproximadamente </a:t>
            </a:r>
            <a:r>
              <a:rPr lang="pt-BR" sz="2000" b="1"/>
              <a:t>0,066</a:t>
            </a:r>
            <a:r>
              <a:rPr lang="pt-BR" sz="2000"/>
              <a:t> ou ainda aproximadamente </a:t>
            </a:r>
            <a:r>
              <a:rPr lang="pt-BR" sz="2000" b="1"/>
              <a:t>6,6% .</a:t>
            </a:r>
          </a:p>
        </p:txBody>
      </p:sp>
      <p:sp>
        <p:nvSpPr>
          <p:cNvPr id="31" name="Texto explicativo retangular 30"/>
          <p:cNvSpPr/>
          <p:nvPr/>
        </p:nvSpPr>
        <p:spPr>
          <a:xfrm>
            <a:off x="5292725" y="908050"/>
            <a:ext cx="2592388" cy="1177925"/>
          </a:xfrm>
          <a:prstGeom prst="wedgeRectCallout">
            <a:avLst>
              <a:gd name="adj1" fmla="val -84467"/>
              <a:gd name="adj2" fmla="val 2381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300" b="1" dirty="0">
                <a:solidFill>
                  <a:schemeClr val="tx2"/>
                </a:solidFill>
              </a:rPr>
              <a:t>Agora veja a frequência relativa </a:t>
            </a:r>
          </a:p>
        </p:txBody>
      </p:sp>
      <p:grpSp>
        <p:nvGrpSpPr>
          <p:cNvPr id="2" name="Grupo 84"/>
          <p:cNvGrpSpPr>
            <a:grpSpLocks/>
          </p:cNvGrpSpPr>
          <p:nvPr/>
        </p:nvGrpSpPr>
        <p:grpSpPr bwMode="auto">
          <a:xfrm>
            <a:off x="2843213" y="3157538"/>
            <a:ext cx="1512887" cy="847725"/>
            <a:chOff x="1619672" y="4797152"/>
            <a:chExt cx="1213284" cy="684672"/>
          </a:xfrm>
        </p:grpSpPr>
        <p:cxnSp>
          <p:nvCxnSpPr>
            <p:cNvPr id="14384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385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386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387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979613" y="908050"/>
            <a:ext cx="2808287" cy="2376488"/>
            <a:chOff x="476" y="1723"/>
            <a:chExt cx="1542" cy="1262"/>
          </a:xfrm>
        </p:grpSpPr>
        <p:sp>
          <p:nvSpPr>
            <p:cNvPr id="14344" name="Rectangle 3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14345" name="Group 4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14378" name="AutoShape 5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79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80" name="AutoShape 7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81" name="AutoShape 8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82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83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14372" name="AutoShape 12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73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74" name="AutoShape 14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75" name="AutoShape 15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76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377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4347" name="Rectangle 18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4348" name="AutoShape 19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49" name="Oval 20"/>
            <p:cNvSpPr>
              <a:spLocks noChangeArrowheads="1"/>
            </p:cNvSpPr>
            <p:nvPr/>
          </p:nvSpPr>
          <p:spPr bwMode="auto">
            <a:xfrm>
              <a:off x="806" y="1814"/>
              <a:ext cx="777" cy="63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E9D3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4350" name="Arc 21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51" name="Oval 22"/>
            <p:cNvSpPr>
              <a:spLocks noChangeAspect="1" noChangeArrowheads="1"/>
            </p:cNvSpPr>
            <p:nvPr/>
          </p:nvSpPr>
          <p:spPr bwMode="auto">
            <a:xfrm>
              <a:off x="1305" y="2028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4352" name="Oval 23"/>
            <p:cNvSpPr>
              <a:spLocks noChangeAspect="1" noChangeArrowheads="1"/>
            </p:cNvSpPr>
            <p:nvPr/>
          </p:nvSpPr>
          <p:spPr bwMode="auto">
            <a:xfrm>
              <a:off x="1215" y="2029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14353" name="Group 24"/>
            <p:cNvGrpSpPr>
              <a:grpSpLocks/>
            </p:cNvGrpSpPr>
            <p:nvPr/>
          </p:nvGrpSpPr>
          <p:grpSpPr bwMode="auto">
            <a:xfrm rot="-5532708">
              <a:off x="1465" y="1855"/>
              <a:ext cx="252" cy="162"/>
              <a:chOff x="3886" y="3602"/>
              <a:chExt cx="443" cy="217"/>
            </a:xfrm>
          </p:grpSpPr>
          <p:cxnSp>
            <p:nvCxnSpPr>
              <p:cNvPr id="14368" name="AutoShape 25"/>
              <p:cNvCxnSpPr>
                <a:cxnSpLocks noChangeShapeType="1"/>
              </p:cNvCxnSpPr>
              <p:nvPr/>
            </p:nvCxnSpPr>
            <p:spPr bwMode="auto">
              <a:xfrm rot="5400000">
                <a:off x="3879" y="3615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9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080" y="3602"/>
                <a:ext cx="15" cy="217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70" name="AutoShape 27"/>
              <p:cNvCxnSpPr>
                <a:cxnSpLocks noChangeShapeType="1"/>
              </p:cNvCxnSpPr>
              <p:nvPr/>
            </p:nvCxnSpPr>
            <p:spPr bwMode="auto">
              <a:xfrm>
                <a:off x="4098" y="3605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71" name="AutoShape 28"/>
              <p:cNvCxnSpPr>
                <a:cxnSpLocks noChangeShapeType="1"/>
              </p:cNvCxnSpPr>
              <p:nvPr/>
            </p:nvCxnSpPr>
            <p:spPr bwMode="auto">
              <a:xfrm>
                <a:off x="4123" y="3622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4354" name="Group 29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14364" name="AutoShape 3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5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6" name="AutoShape 3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7" name="AutoShape 3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4355" name="Group 34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14360" name="AutoShape 3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1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2" name="AutoShape 3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4363" name="AutoShape 3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4356" name="Group 39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14357" name="AutoShape 40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14358" name="AutoShape 41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14359" name="Oval 42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4" name="Texto explicativo retangular com cantos arredondados 23"/>
          <p:cNvSpPr/>
          <p:nvPr/>
        </p:nvSpPr>
        <p:spPr>
          <a:xfrm>
            <a:off x="2790825" y="1628775"/>
            <a:ext cx="3509963" cy="1512888"/>
          </a:xfrm>
          <a:prstGeom prst="wedgeRoundRectCallout">
            <a:avLst>
              <a:gd name="adj1" fmla="val -69698"/>
              <a:gd name="adj2" fmla="val 5373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002060"/>
                </a:solidFill>
              </a:rPr>
              <a:t>Uma tabela que contém a variável e seus valores, com as frequências absolutas (FA) e as frequências relativas (FR) é chamada de tabela frequências.  </a:t>
            </a:r>
          </a:p>
        </p:txBody>
      </p:sp>
      <p:sp>
        <p:nvSpPr>
          <p:cNvPr id="40" name="Texto explicativo retangular com cantos arredondados 39"/>
          <p:cNvSpPr/>
          <p:nvPr/>
        </p:nvSpPr>
        <p:spPr>
          <a:xfrm>
            <a:off x="3203575" y="3429000"/>
            <a:ext cx="2921000" cy="1582738"/>
          </a:xfrm>
          <a:prstGeom prst="wedgeRoundRectCallout">
            <a:avLst>
              <a:gd name="adj1" fmla="val 80070"/>
              <a:gd name="adj2" fmla="val 186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002060"/>
                </a:solidFill>
              </a:rPr>
              <a:t>Exatamente!</a:t>
            </a:r>
          </a:p>
          <a:p>
            <a:pPr algn="ctr">
              <a:defRPr/>
            </a:pPr>
            <a:r>
              <a:rPr lang="pt-BR" b="1" dirty="0">
                <a:solidFill>
                  <a:srgbClr val="002060"/>
                </a:solidFill>
              </a:rPr>
              <a:t>E também não esqueça que a frequência relativa pode ser dada na forma de fração, de número decimal ou de porcentagem.</a:t>
            </a:r>
          </a:p>
        </p:txBody>
      </p:sp>
      <p:sp>
        <p:nvSpPr>
          <p:cNvPr id="42" name="Fluxograma: Fita perfurada 41"/>
          <p:cNvSpPr/>
          <p:nvPr/>
        </p:nvSpPr>
        <p:spPr>
          <a:xfrm>
            <a:off x="395288" y="836613"/>
            <a:ext cx="2881312" cy="6477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b="1" dirty="0"/>
              <a:t>Observações</a:t>
            </a:r>
          </a:p>
        </p:txBody>
      </p:sp>
      <p:grpSp>
        <p:nvGrpSpPr>
          <p:cNvPr id="2" name="Grupo 89"/>
          <p:cNvGrpSpPr>
            <a:grpSpLocks/>
          </p:cNvGrpSpPr>
          <p:nvPr/>
        </p:nvGrpSpPr>
        <p:grpSpPr bwMode="auto">
          <a:xfrm>
            <a:off x="6516688" y="3573463"/>
            <a:ext cx="2519362" cy="2808287"/>
            <a:chOff x="1990725" y="2333625"/>
            <a:chExt cx="1346200" cy="1743450"/>
          </a:xfrm>
        </p:grpSpPr>
        <p:grpSp>
          <p:nvGrpSpPr>
            <p:cNvPr id="15414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15420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15421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15422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15425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28" y="4723"/>
                    <a:ext cx="573" cy="361"/>
                    <a:chOff x="5608" y="4868"/>
                    <a:chExt cx="573" cy="361"/>
                  </a:xfrm>
                </p:grpSpPr>
                <p:cxnSp>
                  <p:nvCxnSpPr>
                    <p:cNvPr id="15446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rot="10553882" flipH="1" flipV="1">
                      <a:off x="5608" y="4987"/>
                      <a:ext cx="389" cy="61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7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986" y="5041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8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" y="5034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9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01" y="5041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50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982" y="493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51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01" y="4868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1542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15440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1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2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3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4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45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15427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15428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79"/>
                      </a:gs>
                      <a:gs pos="50000">
                        <a:srgbClr val="FFFF00"/>
                      </a:gs>
                      <a:gs pos="100000">
                        <a:srgbClr val="FFFF7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1542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15432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5433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5434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gradFill rotWithShape="1">
                      <a:gsLst>
                        <a:gs pos="0">
                          <a:srgbClr val="0070C0"/>
                        </a:gs>
                        <a:gs pos="50000">
                          <a:srgbClr val="4F9CD4"/>
                        </a:gs>
                        <a:gs pos="100000">
                          <a:srgbClr val="007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5435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5436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5437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15438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5439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15430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5431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15423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24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15415" name="Grupo 91"/>
            <p:cNvGrpSpPr>
              <a:grpSpLocks/>
            </p:cNvGrpSpPr>
            <p:nvPr/>
          </p:nvGrpSpPr>
          <p:grpSpPr bwMode="auto">
            <a:xfrm>
              <a:off x="2243138" y="3674831"/>
              <a:ext cx="586850" cy="402244"/>
              <a:chOff x="715655" y="3712239"/>
              <a:chExt cx="847342" cy="508925"/>
            </a:xfrm>
          </p:grpSpPr>
          <p:cxnSp>
            <p:nvCxnSpPr>
              <p:cNvPr id="15416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7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1201593" y="4208934"/>
                <a:ext cx="361404" cy="1223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8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19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715655" y="4208934"/>
                <a:ext cx="342002" cy="122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" name="Grupo 84"/>
          <p:cNvGrpSpPr>
            <a:grpSpLocks/>
          </p:cNvGrpSpPr>
          <p:nvPr/>
        </p:nvGrpSpPr>
        <p:grpSpPr bwMode="auto">
          <a:xfrm>
            <a:off x="898525" y="4452938"/>
            <a:ext cx="1512888" cy="847725"/>
            <a:chOff x="1619672" y="4797152"/>
            <a:chExt cx="1213284" cy="684672"/>
          </a:xfrm>
        </p:grpSpPr>
        <p:cxnSp>
          <p:nvCxnSpPr>
            <p:cNvPr id="15410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11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12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13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4925" y="2205038"/>
            <a:ext cx="2808288" cy="2374900"/>
            <a:chOff x="476" y="1723"/>
            <a:chExt cx="1542" cy="1262"/>
          </a:xfrm>
        </p:grpSpPr>
        <p:sp>
          <p:nvSpPr>
            <p:cNvPr id="15370" name="Rectangle 3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15371" name="Group 4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15404" name="AutoShape 5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5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6" name="AutoShape 7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7" name="AutoShape 8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8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9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5372" name="Group 11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15398" name="AutoShape 12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399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0" name="AutoShape 14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1" name="AutoShape 15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2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403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5373" name="Rectangle 18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5374" name="AutoShape 19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5" name="Oval 20"/>
            <p:cNvSpPr>
              <a:spLocks noChangeArrowheads="1"/>
            </p:cNvSpPr>
            <p:nvPr/>
          </p:nvSpPr>
          <p:spPr bwMode="auto">
            <a:xfrm>
              <a:off x="806" y="1814"/>
              <a:ext cx="777" cy="63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E9D3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5376" name="Arc 21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7" name="Oval 22"/>
            <p:cNvSpPr>
              <a:spLocks noChangeAspect="1" noChangeArrowheads="1"/>
            </p:cNvSpPr>
            <p:nvPr/>
          </p:nvSpPr>
          <p:spPr bwMode="auto">
            <a:xfrm>
              <a:off x="1305" y="2028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5378" name="Oval 23"/>
            <p:cNvSpPr>
              <a:spLocks noChangeAspect="1" noChangeArrowheads="1"/>
            </p:cNvSpPr>
            <p:nvPr/>
          </p:nvSpPr>
          <p:spPr bwMode="auto">
            <a:xfrm>
              <a:off x="1215" y="2029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15379" name="Group 24"/>
            <p:cNvGrpSpPr>
              <a:grpSpLocks/>
            </p:cNvGrpSpPr>
            <p:nvPr/>
          </p:nvGrpSpPr>
          <p:grpSpPr bwMode="auto">
            <a:xfrm rot="-5532708">
              <a:off x="1465" y="1855"/>
              <a:ext cx="252" cy="162"/>
              <a:chOff x="3886" y="3602"/>
              <a:chExt cx="443" cy="217"/>
            </a:xfrm>
          </p:grpSpPr>
          <p:cxnSp>
            <p:nvCxnSpPr>
              <p:cNvPr id="15394" name="AutoShape 25"/>
              <p:cNvCxnSpPr>
                <a:cxnSpLocks noChangeShapeType="1"/>
              </p:cNvCxnSpPr>
              <p:nvPr/>
            </p:nvCxnSpPr>
            <p:spPr bwMode="auto">
              <a:xfrm rot="5400000">
                <a:off x="3879" y="3615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95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080" y="3602"/>
                <a:ext cx="15" cy="217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96" name="AutoShape 27"/>
              <p:cNvCxnSpPr>
                <a:cxnSpLocks noChangeShapeType="1"/>
              </p:cNvCxnSpPr>
              <p:nvPr/>
            </p:nvCxnSpPr>
            <p:spPr bwMode="auto">
              <a:xfrm>
                <a:off x="4098" y="3605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97" name="AutoShape 28"/>
              <p:cNvCxnSpPr>
                <a:cxnSpLocks noChangeShapeType="1"/>
              </p:cNvCxnSpPr>
              <p:nvPr/>
            </p:nvCxnSpPr>
            <p:spPr bwMode="auto">
              <a:xfrm>
                <a:off x="4123" y="3622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5380" name="Group 29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15390" name="AutoShape 3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91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92" name="AutoShape 3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93" name="AutoShape 3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5381" name="Group 34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15386" name="AutoShape 3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87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88" name="AutoShape 3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15389" name="AutoShape 3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15382" name="Group 39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15383" name="AutoShape 40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15384" name="AutoShape 41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15385" name="Oval 42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0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16388" name="Retângulo 3"/>
          <p:cNvSpPr>
            <a:spLocks noChangeArrowheads="1"/>
          </p:cNvSpPr>
          <p:nvPr/>
        </p:nvSpPr>
        <p:spPr bwMode="auto">
          <a:xfrm>
            <a:off x="539750" y="1355725"/>
            <a:ext cx="5111750" cy="1568450"/>
          </a:xfrm>
          <a:prstGeom prst="rect">
            <a:avLst/>
          </a:prstGeom>
          <a:solidFill>
            <a:srgbClr val="00B050">
              <a:alpha val="5098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Exemplo:</a:t>
            </a:r>
            <a:r>
              <a:rPr lang="pt-BR" sz="2400"/>
              <a:t> Às pessoas presentes em um evento automobilístico foi feita a seguinte pergunta: Qual a sua marca de carro preferida?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538163" y="3500438"/>
          <a:ext cx="8209560" cy="23338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68260"/>
                <a:gridCol w="1368260"/>
                <a:gridCol w="1368260"/>
                <a:gridCol w="1368260"/>
                <a:gridCol w="1368260"/>
                <a:gridCol w="1368260"/>
              </a:tblGrid>
              <a:tr h="5834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Pedro: Ford</a:t>
                      </a:r>
                      <a:endParaRPr lang="pt-BR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Bruna: Peugeot</a:t>
                      </a:r>
                      <a:endParaRPr lang="pt-BR" sz="18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Anete: Ford</a:t>
                      </a:r>
                      <a:endParaRPr lang="pt-BR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Paulo: Peugeot</a:t>
                      </a:r>
                      <a:endParaRPr lang="pt-BR" sz="18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Célio: Volks</a:t>
                      </a:r>
                      <a:endParaRPr lang="pt-BR" sz="18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Manoel: GM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5173" marR="5173" marT="5173" marB="5173" anchor="ctr"/>
                </a:tc>
              </a:tr>
              <a:tr h="5834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Carlos: GM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Fred: Volks</a:t>
                      </a:r>
                      <a:endParaRPr lang="pt-BR" sz="18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F0"/>
                          </a:solidFill>
                        </a:rPr>
                        <a:t>Sérgio: Fiat</a:t>
                      </a:r>
                      <a:endParaRPr lang="pt-BR" sz="1800" b="1" dirty="0">
                        <a:solidFill>
                          <a:srgbClr val="00B0F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Gilson: GM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F0"/>
                          </a:solidFill>
                        </a:rPr>
                        <a:t>Rui: Fiat</a:t>
                      </a:r>
                      <a:endParaRPr lang="pt-BR" sz="1800" b="1" dirty="0">
                        <a:solidFill>
                          <a:srgbClr val="00B0F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Cláudia: Volks</a:t>
                      </a:r>
                      <a:endParaRPr lang="pt-BR" sz="18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</a:tr>
              <a:tr h="5834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F0"/>
                          </a:solidFill>
                        </a:rPr>
                        <a:t>Antônio : Fiat</a:t>
                      </a:r>
                      <a:endParaRPr lang="pt-BR" sz="1800" b="1" dirty="0">
                        <a:solidFill>
                          <a:srgbClr val="00B0F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Márcio: Volks</a:t>
                      </a:r>
                      <a:endParaRPr lang="pt-BR" sz="18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Marcelo: GM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Ana: Nissan</a:t>
                      </a:r>
                      <a:endParaRPr lang="pt-BR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Geraldo: Volks</a:t>
                      </a:r>
                      <a:endParaRPr lang="pt-BR" sz="180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Rita: Ford</a:t>
                      </a:r>
                      <a:endParaRPr lang="pt-BR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</a:tr>
              <a:tr h="5834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Antônio: 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Ford</a:t>
                      </a:r>
                      <a:endParaRPr lang="pt-BR" sz="18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Alicia: Renault</a:t>
                      </a:r>
                      <a:endParaRPr lang="pt-BR" sz="1800" b="1" dirty="0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Meire: GM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B050"/>
                          </a:solidFill>
                        </a:rPr>
                        <a:t>Flávio: Peugeot</a:t>
                      </a:r>
                      <a:endParaRPr lang="pt-BR" sz="18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Lia: GM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5173" marR="5173" marT="5173" marB="5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C000"/>
                          </a:solidFill>
                        </a:rPr>
                        <a:t>Fabiano: Renault</a:t>
                      </a:r>
                      <a:endParaRPr lang="pt-BR" sz="1800" b="1" dirty="0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 marL="5173" marR="5173" marT="5173" marB="5173" anchor="ctr"/>
                </a:tc>
              </a:tr>
            </a:tbl>
          </a:graphicData>
        </a:graphic>
      </p:graphicFrame>
      <p:pic>
        <p:nvPicPr>
          <p:cNvPr id="16426" name="Picture 45" descr="http://publicdomainvectors.org/photos/13193265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1557338"/>
            <a:ext cx="30210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27" name="Retângulo 8"/>
          <p:cNvSpPr>
            <a:spLocks noChangeArrowheads="1"/>
          </p:cNvSpPr>
          <p:nvPr/>
        </p:nvSpPr>
        <p:spPr bwMode="auto">
          <a:xfrm rot="-5400000">
            <a:off x="8043863" y="2074862"/>
            <a:ext cx="15557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9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4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17412" name="Retângulo 3"/>
          <p:cNvSpPr>
            <a:spLocks noChangeArrowheads="1"/>
          </p:cNvSpPr>
          <p:nvPr/>
        </p:nvSpPr>
        <p:spPr bwMode="auto">
          <a:xfrm>
            <a:off x="215900" y="908050"/>
            <a:ext cx="3851275" cy="831850"/>
          </a:xfrm>
          <a:prstGeom prst="rect">
            <a:avLst/>
          </a:prstGeom>
          <a:solidFill>
            <a:srgbClr val="00B050">
              <a:alpha val="4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Construindo uma tabela para melhor dispor os dados: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23850" y="1884363"/>
          <a:ext cx="3672408" cy="413751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24136"/>
                <a:gridCol w="1224136"/>
                <a:gridCol w="1224136"/>
              </a:tblGrid>
              <a:tr h="1049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Marcas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7190" marR="7190" marT="7190" marB="71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Frequência Absoluta (FA)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7190" marR="7190" marT="7190" marB="71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Frequência Relativa (FR)</a:t>
                      </a:r>
                      <a:endParaRPr lang="pt-BR" sz="1800" b="1" dirty="0">
                        <a:latin typeface="+mj-lt"/>
                      </a:endParaRPr>
                    </a:p>
                  </a:txBody>
                  <a:tcPr marL="7190" marR="7190" marT="7190" marB="71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85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Ford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16,7%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4285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Fiat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12,5%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2214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GM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4285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Nissan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4,2%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4285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Peugeot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12,5%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4285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Renault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  <a:endParaRPr lang="pt-BR" sz="160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8,3%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4285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Volks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5</a:t>
                      </a:r>
                      <a:endParaRPr lang="pt-BR" sz="160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20,8%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  <a:tr h="221464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Total</a:t>
                      </a:r>
                      <a:endParaRPr lang="pt-BR" sz="1600" b="1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24</a:t>
                      </a:r>
                      <a:endParaRPr lang="pt-BR" sz="1600" b="1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100%</a:t>
                      </a:r>
                      <a:endParaRPr lang="pt-BR" sz="1600" b="1" dirty="0">
                        <a:latin typeface="+mj-lt"/>
                      </a:endParaRPr>
                    </a:p>
                  </a:txBody>
                  <a:tcPr marL="7190" marR="7190" marT="7190" marB="7190" anchor="ctr"/>
                </a:tc>
              </a:tr>
            </a:tbl>
          </a:graphicData>
        </a:graphic>
      </p:graphicFrame>
      <p:grpSp>
        <p:nvGrpSpPr>
          <p:cNvPr id="2" name="Grupo 36"/>
          <p:cNvGrpSpPr>
            <a:grpSpLocks/>
          </p:cNvGrpSpPr>
          <p:nvPr/>
        </p:nvGrpSpPr>
        <p:grpSpPr bwMode="auto">
          <a:xfrm>
            <a:off x="4211638" y="765175"/>
            <a:ext cx="4681537" cy="922338"/>
            <a:chOff x="4211638" y="765175"/>
            <a:chExt cx="4681537" cy="922338"/>
          </a:xfrm>
        </p:grpSpPr>
        <p:sp>
          <p:nvSpPr>
            <p:cNvPr id="17468" name="Retângulo 5"/>
            <p:cNvSpPr>
              <a:spLocks noChangeArrowheads="1"/>
            </p:cNvSpPr>
            <p:nvPr/>
          </p:nvSpPr>
          <p:spPr bwMode="auto">
            <a:xfrm>
              <a:off x="4211638" y="765175"/>
              <a:ext cx="4681537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A marca Ford tem frequência relativa:  4 em 24 ou 4/24 ou ~ 0,166 ou 16,66% ou 16,7%.</a:t>
              </a:r>
            </a:p>
            <a:p>
              <a:r>
                <a:rPr lang="pt-BR"/>
                <a:t>     </a:t>
              </a:r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372100" y="1236663"/>
              <a:ext cx="117475" cy="4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56" name="Retângulo 14"/>
          <p:cNvSpPr>
            <a:spLocks noChangeArrowheads="1"/>
          </p:cNvSpPr>
          <p:nvPr/>
        </p:nvSpPr>
        <p:spPr bwMode="auto">
          <a:xfrm>
            <a:off x="4211638" y="155733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marca Fiat tem frequência relativa:  3 em 24 ou  3/24    ou  1/8   ou = 0,125 ou 12,5%.</a:t>
            </a:r>
          </a:p>
        </p:txBody>
      </p:sp>
      <p:sp>
        <p:nvSpPr>
          <p:cNvPr id="17457" name="Retângulo 31"/>
          <p:cNvSpPr>
            <a:spLocks noChangeArrowheads="1"/>
          </p:cNvSpPr>
          <p:nvPr/>
        </p:nvSpPr>
        <p:spPr bwMode="auto">
          <a:xfrm>
            <a:off x="4211638" y="2349500"/>
            <a:ext cx="45720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marca GM tem frequência relativa:  6 em 24 ou  6/24    ou  1/24   ou = 0,25 ou 25%.</a:t>
            </a:r>
          </a:p>
          <a:p>
            <a:r>
              <a:rPr lang="pt-BR"/>
              <a:t>              </a:t>
            </a:r>
          </a:p>
        </p:txBody>
      </p:sp>
      <p:grpSp>
        <p:nvGrpSpPr>
          <p:cNvPr id="3" name="Grupo 34"/>
          <p:cNvGrpSpPr>
            <a:grpSpLocks/>
          </p:cNvGrpSpPr>
          <p:nvPr/>
        </p:nvGrpSpPr>
        <p:grpSpPr bwMode="auto">
          <a:xfrm>
            <a:off x="4211638" y="3225800"/>
            <a:ext cx="4572000" cy="646113"/>
            <a:chOff x="4211638" y="3225800"/>
            <a:chExt cx="4572000" cy="646331"/>
          </a:xfrm>
        </p:grpSpPr>
        <p:sp>
          <p:nvSpPr>
            <p:cNvPr id="17466" name="Retângulo 34"/>
            <p:cNvSpPr>
              <a:spLocks noChangeArrowheads="1"/>
            </p:cNvSpPr>
            <p:nvPr/>
          </p:nvSpPr>
          <p:spPr bwMode="auto">
            <a:xfrm>
              <a:off x="4211638" y="3225800"/>
              <a:ext cx="4572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A marca Nissan tem frequência relativa:  1 em 24 ou  1/24  ou ~ 0,042 ou 4,2%</a:t>
              </a:r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5751513" y="3683154"/>
              <a:ext cx="117475" cy="63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59" name="Retângulo 38"/>
          <p:cNvSpPr>
            <a:spLocks noChangeArrowheads="1"/>
          </p:cNvSpPr>
          <p:nvPr/>
        </p:nvSpPr>
        <p:spPr bwMode="auto">
          <a:xfrm>
            <a:off x="4211638" y="397351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A marca Peugeot tem frequência relativa:  3 em 24 ou 3/24  ou 1/8  ou = 0,125 ou 12,5 %.</a:t>
            </a:r>
          </a:p>
        </p:txBody>
      </p:sp>
      <p:grpSp>
        <p:nvGrpSpPr>
          <p:cNvPr id="4" name="Grupo 41"/>
          <p:cNvGrpSpPr>
            <a:grpSpLocks/>
          </p:cNvGrpSpPr>
          <p:nvPr/>
        </p:nvGrpSpPr>
        <p:grpSpPr bwMode="auto">
          <a:xfrm>
            <a:off x="4211638" y="4797425"/>
            <a:ext cx="4572000" cy="922338"/>
            <a:chOff x="4211638" y="4797425"/>
            <a:chExt cx="4572000" cy="922338"/>
          </a:xfrm>
        </p:grpSpPr>
        <p:sp>
          <p:nvSpPr>
            <p:cNvPr id="17464" name="Retângulo 41"/>
            <p:cNvSpPr>
              <a:spLocks noChangeArrowheads="1"/>
            </p:cNvSpPr>
            <p:nvPr/>
          </p:nvSpPr>
          <p:spPr bwMode="auto">
            <a:xfrm>
              <a:off x="4211638" y="4797425"/>
              <a:ext cx="4572000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A marca Renault tem frequência relativa:  2 em 24  ou  2/24    ou  1/12   ou ~ 0,083 ou 8,3 %.</a:t>
              </a:r>
            </a:p>
            <a:p>
              <a:r>
                <a:rPr lang="pt-BR"/>
                <a:t>            </a:t>
              </a:r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6859588" y="5268913"/>
              <a:ext cx="117475" cy="6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44"/>
          <p:cNvGrpSpPr>
            <a:grpSpLocks/>
          </p:cNvGrpSpPr>
          <p:nvPr/>
        </p:nvGrpSpPr>
        <p:grpSpPr bwMode="auto">
          <a:xfrm>
            <a:off x="4211638" y="5530850"/>
            <a:ext cx="4572000" cy="922338"/>
            <a:chOff x="4211638" y="5602288"/>
            <a:chExt cx="4572000" cy="922337"/>
          </a:xfrm>
        </p:grpSpPr>
        <p:sp>
          <p:nvSpPr>
            <p:cNvPr id="17462" name="Retângulo 46"/>
            <p:cNvSpPr>
              <a:spLocks noChangeArrowheads="1"/>
            </p:cNvSpPr>
            <p:nvPr/>
          </p:nvSpPr>
          <p:spPr bwMode="auto">
            <a:xfrm>
              <a:off x="4211638" y="5602288"/>
              <a:ext cx="4572000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/>
                <a:t>A marca Volks tem frequência relativa:  5 em 24  ou  5/24   ou ~ 0,203 ou 20,3 %.</a:t>
              </a:r>
            </a:p>
            <a:p>
              <a:pPr algn="just"/>
              <a:r>
                <a:rPr lang="pt-BR"/>
                <a:t>                  </a:t>
              </a:r>
            </a:p>
          </p:txBody>
        </p:sp>
        <p:cxnSp>
          <p:nvCxnSpPr>
            <p:cNvPr id="49" name="Conector reto 48"/>
            <p:cNvCxnSpPr/>
            <p:nvPr/>
          </p:nvCxnSpPr>
          <p:spPr>
            <a:xfrm>
              <a:off x="5865813" y="6081712"/>
              <a:ext cx="117475" cy="6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56" grpId="0"/>
      <p:bldP spid="17457" grpId="0"/>
      <p:bldP spid="174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755650" y="909638"/>
            <a:ext cx="7632700" cy="7191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1"/>
                </a:solidFill>
              </a:rPr>
              <a:t>TABELA DE FREQUÊNCIAS POR INTERVALOS</a:t>
            </a:r>
          </a:p>
        </p:txBody>
      </p:sp>
      <p:sp>
        <p:nvSpPr>
          <p:cNvPr id="18437" name="CaixaDeTexto 4"/>
          <p:cNvSpPr txBox="1">
            <a:spLocks noChangeArrowheads="1"/>
          </p:cNvSpPr>
          <p:nvPr/>
        </p:nvSpPr>
        <p:spPr bwMode="auto">
          <a:xfrm>
            <a:off x="250825" y="1773238"/>
            <a:ext cx="849788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/>
              <a:t> Há casos em que a variável apresenta um número elevado de valores e por isso é inviável colocar uma linha da tabela para descrever casa valor;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/>
              <a:t> Em casos assim recorremos ao agrupamento dos valores em </a:t>
            </a:r>
            <a:r>
              <a:rPr lang="pt-BR" sz="2400" b="1" i="1">
                <a:solidFill>
                  <a:srgbClr val="FF0000"/>
                </a:solidFill>
              </a:rPr>
              <a:t>intervalos</a:t>
            </a:r>
            <a:r>
              <a:rPr lang="pt-BR" sz="2400"/>
              <a:t>.</a:t>
            </a:r>
          </a:p>
        </p:txBody>
      </p:sp>
      <p:sp>
        <p:nvSpPr>
          <p:cNvPr id="18438" name="CaixaDeTexto 5"/>
          <p:cNvSpPr txBox="1">
            <a:spLocks noChangeArrowheads="1"/>
          </p:cNvSpPr>
          <p:nvPr/>
        </p:nvSpPr>
        <p:spPr bwMode="auto">
          <a:xfrm>
            <a:off x="323850" y="3789363"/>
            <a:ext cx="84248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Veja:</a:t>
            </a:r>
          </a:p>
          <a:p>
            <a:pPr algn="just"/>
            <a:r>
              <a:rPr lang="pt-BR" sz="2400"/>
              <a:t>Na pesquisa da altura dos alunos do 9° ano que participam  do time de voleibol da escola os valores registrados foram: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450" y="5084763"/>
          <a:ext cx="6768752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6094"/>
                <a:gridCol w="846094"/>
                <a:gridCol w="846094"/>
                <a:gridCol w="846094"/>
                <a:gridCol w="846094"/>
                <a:gridCol w="846094"/>
                <a:gridCol w="846094"/>
                <a:gridCol w="846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1,73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1,70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1,62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1,62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1,74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1,70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1,74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1,66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1,68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1,76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1,80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1,63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1,75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1,65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1,81 m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437" grpId="0"/>
      <p:bldP spid="184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411413" y="1125538"/>
            <a:ext cx="4608512" cy="5762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/>
              <a:t>Acompanhe o procedimento:</a:t>
            </a:r>
          </a:p>
        </p:txBody>
      </p:sp>
      <p:sp>
        <p:nvSpPr>
          <p:cNvPr id="19461" name="CaixaDeTexto 5"/>
          <p:cNvSpPr txBox="1">
            <a:spLocks noChangeArrowheads="1"/>
          </p:cNvSpPr>
          <p:nvPr/>
        </p:nvSpPr>
        <p:spPr bwMode="auto">
          <a:xfrm>
            <a:off x="250825" y="2043113"/>
            <a:ext cx="85693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1º) </a:t>
            </a:r>
            <a:r>
              <a:rPr lang="pt-BR" sz="2800"/>
              <a:t>Calculamos a diferença entre a maior e a menor altura registrada e obtemos a amplitude total: 1,81 – 1,62 = 0,19</a:t>
            </a:r>
          </a:p>
        </p:txBody>
      </p:sp>
      <p:sp>
        <p:nvSpPr>
          <p:cNvPr id="19462" name="CaixaDeTexto 6"/>
          <p:cNvSpPr txBox="1">
            <a:spLocks noChangeArrowheads="1"/>
          </p:cNvSpPr>
          <p:nvPr/>
        </p:nvSpPr>
        <p:spPr bwMode="auto">
          <a:xfrm>
            <a:off x="250825" y="3341688"/>
            <a:ext cx="85693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2º)</a:t>
            </a:r>
            <a:r>
              <a:rPr lang="pt-BR" sz="2800"/>
              <a:t> Escolhemos o número de intervalos (geralmente superior a 3), consideramos um valor conveniente (um pouco acima da amplitude tal) e determinamos a amplitude de cada intervalo. No exemplo, para 5 intervalos: 0,20 : 5 = 0,04</a:t>
            </a:r>
          </a:p>
        </p:txBody>
      </p:sp>
      <p:grpSp>
        <p:nvGrpSpPr>
          <p:cNvPr id="2" name="Grupo 23"/>
          <p:cNvGrpSpPr>
            <a:grpSpLocks/>
          </p:cNvGrpSpPr>
          <p:nvPr/>
        </p:nvGrpSpPr>
        <p:grpSpPr bwMode="auto">
          <a:xfrm>
            <a:off x="323850" y="908050"/>
            <a:ext cx="2016125" cy="936625"/>
            <a:chOff x="323528" y="908050"/>
            <a:chExt cx="2016000" cy="936625"/>
          </a:xfrm>
        </p:grpSpPr>
        <p:grpSp>
          <p:nvGrpSpPr>
            <p:cNvPr id="19466" name="Grupo 10"/>
            <p:cNvGrpSpPr>
              <a:grpSpLocks/>
            </p:cNvGrpSpPr>
            <p:nvPr/>
          </p:nvGrpSpPr>
          <p:grpSpPr bwMode="auto">
            <a:xfrm>
              <a:off x="323528" y="908050"/>
              <a:ext cx="2016000" cy="936625"/>
              <a:chOff x="-6411152" y="1628799"/>
              <a:chExt cx="2463398" cy="1152128"/>
            </a:xfrm>
          </p:grpSpPr>
          <p:grpSp>
            <p:nvGrpSpPr>
              <p:cNvPr id="19473" name="Grupo 9"/>
              <p:cNvGrpSpPr>
                <a:grpSpLocks/>
              </p:cNvGrpSpPr>
              <p:nvPr/>
            </p:nvGrpSpPr>
            <p:grpSpPr bwMode="auto">
              <a:xfrm>
                <a:off x="-6411152" y="1628799"/>
                <a:ext cx="2463398" cy="1152128"/>
                <a:chOff x="-5147377" y="1628799"/>
                <a:chExt cx="2015505" cy="720080"/>
              </a:xfrm>
            </p:grpSpPr>
            <p:sp>
              <p:nvSpPr>
                <p:cNvPr id="21" name="Retângulo com Único Canto Aparado 20"/>
                <p:cNvSpPr/>
                <p:nvPr/>
              </p:nvSpPr>
              <p:spPr>
                <a:xfrm>
                  <a:off x="-5147377" y="1850925"/>
                  <a:ext cx="1225173" cy="360040"/>
                </a:xfrm>
                <a:prstGeom prst="snip1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pt-BR" sz="2000" b="1" dirty="0">
                      <a:solidFill>
                        <a:schemeClr val="tx1"/>
                      </a:solidFill>
                    </a:rPr>
                    <a:t>Atenção</a:t>
                  </a:r>
                </a:p>
              </p:txBody>
            </p:sp>
            <p:sp>
              <p:nvSpPr>
                <p:cNvPr id="22" name="Elipse 3"/>
                <p:cNvSpPr/>
                <p:nvPr/>
              </p:nvSpPr>
              <p:spPr>
                <a:xfrm>
                  <a:off x="-3923790" y="1628799"/>
                  <a:ext cx="791918" cy="72008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23" name="Elipse 5"/>
                <p:cNvSpPr>
                  <a:spLocks noChangeAspect="1"/>
                </p:cNvSpPr>
                <p:nvPr/>
              </p:nvSpPr>
              <p:spPr>
                <a:xfrm>
                  <a:off x="-3836505" y="1699587"/>
                  <a:ext cx="633218" cy="5760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20" name="Seta para a esquerda 19"/>
              <p:cNvSpPr/>
              <p:nvPr/>
            </p:nvSpPr>
            <p:spPr>
              <a:xfrm rot="11300875">
                <a:off x="-4793456" y="1949052"/>
                <a:ext cx="657553" cy="57606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9467" name="Grupo 14"/>
            <p:cNvGrpSpPr>
              <a:grpSpLocks noChangeAspect="1"/>
            </p:cNvGrpSpPr>
            <p:nvPr/>
          </p:nvGrpSpPr>
          <p:grpSpPr bwMode="auto">
            <a:xfrm>
              <a:off x="1886789" y="1285871"/>
              <a:ext cx="100012" cy="100014"/>
              <a:chOff x="-14267310" y="2986583"/>
              <a:chExt cx="349164" cy="351502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-14266158" y="2986597"/>
                <a:ext cx="349143" cy="3514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 rot="11178608">
                <a:off x="-14160862" y="3126082"/>
                <a:ext cx="144092" cy="1394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19468" name="Grupo 15"/>
            <p:cNvGrpSpPr>
              <a:grpSpLocks noChangeAspect="1"/>
            </p:cNvGrpSpPr>
            <p:nvPr/>
          </p:nvGrpSpPr>
          <p:grpSpPr bwMode="auto">
            <a:xfrm>
              <a:off x="1910030" y="1408110"/>
              <a:ext cx="100013" cy="100012"/>
              <a:chOff x="-14455255" y="3085740"/>
              <a:chExt cx="349160" cy="351494"/>
            </a:xfrm>
          </p:grpSpPr>
          <p:sp>
            <p:nvSpPr>
              <p:cNvPr id="15" name="Elipse 14"/>
              <p:cNvSpPr/>
              <p:nvPr/>
            </p:nvSpPr>
            <p:spPr>
              <a:xfrm>
                <a:off x="-14457653" y="3085751"/>
                <a:ext cx="349136" cy="3514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-14346816" y="3225231"/>
                <a:ext cx="144088" cy="139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  <p:sp>
        <p:nvSpPr>
          <p:cNvPr id="13" name="Arco 12"/>
          <p:cNvSpPr/>
          <p:nvPr/>
        </p:nvSpPr>
        <p:spPr bwMode="auto">
          <a:xfrm rot="13564091">
            <a:off x="1864519" y="1237456"/>
            <a:ext cx="117475" cy="176213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Arco 13"/>
          <p:cNvSpPr/>
          <p:nvPr/>
        </p:nvSpPr>
        <p:spPr bwMode="auto">
          <a:xfrm rot="11178608">
            <a:off x="1852613" y="1333500"/>
            <a:ext cx="117475" cy="176213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1" grpId="0"/>
      <p:bldP spid="194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23850" y="1628775"/>
          <a:ext cx="61206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15212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Altura em m (em classes)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FR(%)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1,62                  1,66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4/15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26,7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1,66                  1,70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2/15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1,70                  1,74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1/5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1,74                  1,78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4/15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26,7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1,78                  1,82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2/15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upo 53"/>
          <p:cNvGrpSpPr>
            <a:grpSpLocks/>
          </p:cNvGrpSpPr>
          <p:nvPr/>
        </p:nvGrpSpPr>
        <p:grpSpPr bwMode="auto">
          <a:xfrm>
            <a:off x="971550" y="2060575"/>
            <a:ext cx="2736850" cy="1747838"/>
            <a:chOff x="1835696" y="1681758"/>
            <a:chExt cx="2736304" cy="1747242"/>
          </a:xfrm>
        </p:grpSpPr>
        <p:cxnSp>
          <p:nvCxnSpPr>
            <p:cNvPr id="7" name="Conector reto 6"/>
            <p:cNvCxnSpPr/>
            <p:nvPr/>
          </p:nvCxnSpPr>
          <p:spPr>
            <a:xfrm>
              <a:off x="1835696" y="1835693"/>
              <a:ext cx="6475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835696" y="1734128"/>
              <a:ext cx="0" cy="215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1835696" y="2234020"/>
              <a:ext cx="6475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835696" y="2132454"/>
              <a:ext cx="0" cy="215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835696" y="2594260"/>
              <a:ext cx="6475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835696" y="2492694"/>
              <a:ext cx="0" cy="215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835696" y="2952912"/>
              <a:ext cx="6475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835696" y="2852934"/>
              <a:ext cx="0" cy="215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1835696" y="3313152"/>
              <a:ext cx="6475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835696" y="3213174"/>
              <a:ext cx="0" cy="215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289481" y="1681758"/>
              <a:ext cx="0" cy="287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4287895" y="1964237"/>
              <a:ext cx="284105" cy="4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4572000" y="1681758"/>
              <a:ext cx="0" cy="287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H="1">
              <a:off x="4284720" y="1681758"/>
              <a:ext cx="282519" cy="4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289481" y="2781521"/>
              <a:ext cx="0" cy="2872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 flipH="1">
              <a:off x="4287895" y="3064000"/>
              <a:ext cx="284105" cy="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572000" y="2781521"/>
              <a:ext cx="0" cy="2872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4284720" y="2781521"/>
              <a:ext cx="282519" cy="31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284720" y="2061042"/>
              <a:ext cx="0" cy="2872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4284720" y="2343520"/>
              <a:ext cx="282519" cy="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284720" y="2421281"/>
              <a:ext cx="0" cy="287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H="1">
              <a:off x="4284720" y="2703759"/>
              <a:ext cx="282519" cy="4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4567239" y="2421281"/>
              <a:ext cx="0" cy="287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4284720" y="3141760"/>
              <a:ext cx="0" cy="287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>
              <a:off x="4284720" y="3424239"/>
              <a:ext cx="282519" cy="4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35" name="CaixaDeTexto 54"/>
          <p:cNvSpPr txBox="1">
            <a:spLocks noChangeArrowheads="1"/>
          </p:cNvSpPr>
          <p:nvPr/>
        </p:nvSpPr>
        <p:spPr bwMode="auto">
          <a:xfrm>
            <a:off x="395288" y="908050"/>
            <a:ext cx="8569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3º)</a:t>
            </a:r>
            <a:r>
              <a:rPr lang="pt-BR" sz="2800"/>
              <a:t> Elaboramos a tabela de frequência.  </a:t>
            </a:r>
          </a:p>
        </p:txBody>
      </p:sp>
      <p:sp>
        <p:nvSpPr>
          <p:cNvPr id="20536" name="CaixaDeTexto 101"/>
          <p:cNvSpPr txBox="1">
            <a:spLocks noChangeArrowheads="1"/>
          </p:cNvSpPr>
          <p:nvPr/>
        </p:nvSpPr>
        <p:spPr bwMode="auto">
          <a:xfrm>
            <a:off x="250825" y="4724400"/>
            <a:ext cx="85693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FF0000"/>
                </a:solidFill>
              </a:rPr>
              <a:t>Observação:</a:t>
            </a:r>
            <a:r>
              <a:rPr lang="pt-BR" sz="2400"/>
              <a:t> A desvantagem de agrupar dados em intervalos é não podermos dizer a frequência de um dado particular. Por exemplo, neste caso, não podemos dizer quantos alunos têm altura 1,74 m pela análise de tabelas de frequência.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948488" y="3224213"/>
            <a:ext cx="1655762" cy="1500187"/>
            <a:chOff x="3135" y="3675"/>
            <a:chExt cx="2120" cy="2100"/>
          </a:xfrm>
        </p:grpSpPr>
        <p:sp>
          <p:nvSpPr>
            <p:cNvPr id="20548" name="Rectangle 52"/>
            <p:cNvSpPr>
              <a:spLocks noChangeArrowheads="1"/>
            </p:cNvSpPr>
            <p:nvPr/>
          </p:nvSpPr>
          <p:spPr bwMode="auto">
            <a:xfrm>
              <a:off x="3718" y="4811"/>
              <a:ext cx="360" cy="25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20549" name="Group 53"/>
            <p:cNvGrpSpPr>
              <a:grpSpLocks/>
            </p:cNvGrpSpPr>
            <p:nvPr/>
          </p:nvGrpSpPr>
          <p:grpSpPr bwMode="auto">
            <a:xfrm>
              <a:off x="3135" y="3675"/>
              <a:ext cx="2120" cy="2100"/>
              <a:chOff x="3210" y="3675"/>
              <a:chExt cx="2120" cy="2100"/>
            </a:xfrm>
          </p:grpSpPr>
          <p:grpSp>
            <p:nvGrpSpPr>
              <p:cNvPr id="20550" name="Group 54"/>
              <p:cNvGrpSpPr>
                <a:grpSpLocks/>
              </p:cNvGrpSpPr>
              <p:nvPr/>
            </p:nvGrpSpPr>
            <p:grpSpPr bwMode="auto">
              <a:xfrm>
                <a:off x="3210" y="3675"/>
                <a:ext cx="2120" cy="2100"/>
                <a:chOff x="3210" y="3675"/>
                <a:chExt cx="2120" cy="2100"/>
              </a:xfrm>
            </p:grpSpPr>
            <p:grpSp>
              <p:nvGrpSpPr>
                <p:cNvPr id="20553" name="Group 55"/>
                <p:cNvGrpSpPr>
                  <a:grpSpLocks/>
                </p:cNvGrpSpPr>
                <p:nvPr/>
              </p:nvGrpSpPr>
              <p:grpSpPr bwMode="auto">
                <a:xfrm rot="-10553882">
                  <a:off x="3228" y="4723"/>
                  <a:ext cx="573" cy="361"/>
                  <a:chOff x="5608" y="4868"/>
                  <a:chExt cx="573" cy="361"/>
                </a:xfrm>
              </p:grpSpPr>
              <p:cxnSp>
                <p:nvCxnSpPr>
                  <p:cNvPr id="20574" name="AutoShape 56"/>
                  <p:cNvCxnSpPr>
                    <a:cxnSpLocks noChangeShapeType="1"/>
                  </p:cNvCxnSpPr>
                  <p:nvPr/>
                </p:nvCxnSpPr>
                <p:spPr bwMode="auto">
                  <a:xfrm rot="10553882" flipH="1" flipV="1">
                    <a:off x="5608" y="4987"/>
                    <a:ext cx="389" cy="61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5" name="AutoShape 5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986" y="5041"/>
                    <a:ext cx="15" cy="188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6" name="AutoShape 5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" y="5034"/>
                    <a:ext cx="195" cy="45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7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01" y="5041"/>
                    <a:ext cx="105" cy="127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8" name="AutoShape 6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982" y="4939"/>
                    <a:ext cx="180" cy="105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9" name="AutoShape 6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001" y="4868"/>
                    <a:ext cx="105" cy="166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0554" name="Group 62"/>
                <p:cNvGrpSpPr>
                  <a:grpSpLocks/>
                </p:cNvGrpSpPr>
                <p:nvPr/>
              </p:nvGrpSpPr>
              <p:grpSpPr bwMode="auto">
                <a:xfrm>
                  <a:off x="4730" y="5066"/>
                  <a:ext cx="600" cy="361"/>
                  <a:chOff x="5610" y="5002"/>
                  <a:chExt cx="600" cy="361"/>
                </a:xfrm>
              </p:grpSpPr>
              <p:cxnSp>
                <p:nvCxnSpPr>
                  <p:cNvPr id="20568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610" y="5002"/>
                    <a:ext cx="420" cy="166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69" name="AutoShape 6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015" y="5175"/>
                    <a:ext cx="15" cy="188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0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15" y="5168"/>
                    <a:ext cx="195" cy="45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1" name="AutoShape 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" y="5175"/>
                    <a:ext cx="105" cy="127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2" name="AutoShape 6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030" y="5069"/>
                    <a:ext cx="180" cy="105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73" name="AutoShape 6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030" y="5002"/>
                    <a:ext cx="105" cy="166"/>
                  </a:xfrm>
                  <a:prstGeom prst="straightConnector1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0555" name="Rectangle 69"/>
                <p:cNvSpPr>
                  <a:spLocks noChangeArrowheads="1"/>
                </p:cNvSpPr>
                <p:nvPr/>
              </p:nvSpPr>
              <p:spPr bwMode="auto">
                <a:xfrm rot="1063658">
                  <a:off x="4484" y="4913"/>
                  <a:ext cx="360" cy="25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6" name="AutoShape 70"/>
                <p:cNvSpPr>
                  <a:spLocks noChangeArrowheads="1"/>
                </p:cNvSpPr>
                <p:nvPr/>
              </p:nvSpPr>
              <p:spPr bwMode="auto">
                <a:xfrm rot="10800000">
                  <a:off x="3810" y="4785"/>
                  <a:ext cx="915" cy="99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9 w 21600"/>
                    <a:gd name="T13" fmla="*/ 4495 h 21600"/>
                    <a:gd name="T14" fmla="*/ 17091 w 21600"/>
                    <a:gd name="T15" fmla="*/ 1710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79"/>
                    </a:gs>
                    <a:gs pos="50000">
                      <a:srgbClr val="FFFF00"/>
                    </a:gs>
                    <a:gs pos="100000">
                      <a:srgbClr val="FFFF79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20557" name="Group 71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1620" cy="1155"/>
                  <a:chOff x="3210" y="3675"/>
                  <a:chExt cx="1620" cy="1155"/>
                </a:xfrm>
              </p:grpSpPr>
              <p:sp>
                <p:nvSpPr>
                  <p:cNvPr id="20560" name="Oval 72"/>
                  <p:cNvSpPr>
                    <a:spLocks noChangeArrowheads="1"/>
                  </p:cNvSpPr>
                  <p:nvPr/>
                </p:nvSpPr>
                <p:spPr bwMode="auto">
                  <a:xfrm rot="-661772">
                    <a:off x="3210" y="3895"/>
                    <a:ext cx="900" cy="24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20561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690" y="3690"/>
                    <a:ext cx="1140" cy="114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C99"/>
                      </a:gs>
                      <a:gs pos="50000">
                        <a:srgbClr val="FFE9D3"/>
                      </a:gs>
                      <a:gs pos="100000">
                        <a:srgbClr val="FFCC9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20562" name="AutoShape 7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54" y="3236"/>
                    <a:ext cx="337" cy="1215"/>
                  </a:xfrm>
                  <a:prstGeom prst="flowChartDelay">
                    <a:avLst/>
                  </a:prstGeom>
                  <a:gradFill rotWithShape="1">
                    <a:gsLst>
                      <a:gs pos="0">
                        <a:srgbClr val="0070C0"/>
                      </a:gs>
                      <a:gs pos="50000">
                        <a:srgbClr val="4F9CD4"/>
                      </a:gs>
                      <a:gs pos="100000">
                        <a:srgbClr val="0070C0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20563" name="Arc 75"/>
                  <p:cNvSpPr>
                    <a:spLocks/>
                  </p:cNvSpPr>
                  <p:nvPr/>
                </p:nvSpPr>
                <p:spPr bwMode="auto">
                  <a:xfrm>
                    <a:off x="3902" y="4125"/>
                    <a:ext cx="582" cy="450"/>
                  </a:xfrm>
                  <a:custGeom>
                    <a:avLst/>
                    <a:gdLst>
                      <a:gd name="T0" fmla="*/ 0 w 33421"/>
                      <a:gd name="T1" fmla="*/ 0 h 21600"/>
                      <a:gd name="T2" fmla="*/ 0 w 33421"/>
                      <a:gd name="T3" fmla="*/ 0 h 21600"/>
                      <a:gd name="T4" fmla="*/ 0 w 3342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3421"/>
                      <a:gd name="T10" fmla="*/ 0 h 21600"/>
                      <a:gd name="T11" fmla="*/ 33421 w 3342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421" h="21600" fill="none" extrusionOk="0">
                        <a:moveTo>
                          <a:pt x="33420" y="11544"/>
                        </a:moveTo>
                        <a:cubicBezTo>
                          <a:pt x="29462" y="17804"/>
                          <a:pt x="22571" y="21599"/>
                          <a:pt x="15165" y="21600"/>
                        </a:cubicBezTo>
                        <a:cubicBezTo>
                          <a:pt x="9489" y="21600"/>
                          <a:pt x="4041" y="19366"/>
                          <a:pt x="0" y="15381"/>
                        </a:cubicBezTo>
                      </a:path>
                      <a:path w="33421" h="21600" stroke="0" extrusionOk="0">
                        <a:moveTo>
                          <a:pt x="33420" y="11544"/>
                        </a:moveTo>
                        <a:cubicBezTo>
                          <a:pt x="29462" y="17804"/>
                          <a:pt x="22571" y="21599"/>
                          <a:pt x="15165" y="21600"/>
                        </a:cubicBezTo>
                        <a:cubicBezTo>
                          <a:pt x="9489" y="21600"/>
                          <a:pt x="4041" y="19366"/>
                          <a:pt x="0" y="15381"/>
                        </a:cubicBezTo>
                        <a:lnTo>
                          <a:pt x="15165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60" y="4125"/>
                    <a:ext cx="17" cy="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2056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78" y="4128"/>
                    <a:ext cx="17" cy="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cxnSp>
                <p:nvCxnSpPr>
                  <p:cNvPr id="20566" name="AutoShape 7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53" y="4019"/>
                    <a:ext cx="210" cy="195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67" name="AutoShape 7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" y="4004"/>
                    <a:ext cx="15" cy="218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0558" name="AutoShape 80"/>
                <p:cNvCxnSpPr>
                  <a:cxnSpLocks noChangeShapeType="1"/>
                </p:cNvCxnSpPr>
                <p:nvPr/>
              </p:nvCxnSpPr>
              <p:spPr bwMode="auto">
                <a:xfrm>
                  <a:off x="4800" y="4012"/>
                  <a:ext cx="105" cy="113"/>
                </a:xfrm>
                <a:prstGeom prst="straightConnector1">
                  <a:avLst/>
                </a:pr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</p:cxnSp>
            <p:sp>
              <p:nvSpPr>
                <p:cNvPr id="20559" name="AutoShape 81"/>
                <p:cNvSpPr>
                  <a:spLocks noChangeAspect="1" noChangeArrowheads="1"/>
                </p:cNvSpPr>
                <p:nvPr/>
              </p:nvSpPr>
              <p:spPr bwMode="auto">
                <a:xfrm rot="15869107" flipH="1">
                  <a:off x="4258" y="5022"/>
                  <a:ext cx="255" cy="215"/>
                </a:xfrm>
                <a:prstGeom prst="flowChartDelay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</p:grpSp>
          <p:sp>
            <p:nvSpPr>
              <p:cNvPr id="20551" name="Arc 82"/>
              <p:cNvSpPr>
                <a:spLocks/>
              </p:cNvSpPr>
              <p:nvPr/>
            </p:nvSpPr>
            <p:spPr bwMode="auto">
              <a:xfrm>
                <a:off x="4537" y="4012"/>
                <a:ext cx="143" cy="172"/>
              </a:xfrm>
              <a:custGeom>
                <a:avLst/>
                <a:gdLst>
                  <a:gd name="T0" fmla="*/ 0 w 21600"/>
                  <a:gd name="T1" fmla="*/ 0 h 25966"/>
                  <a:gd name="T2" fmla="*/ 0 w 21600"/>
                  <a:gd name="T3" fmla="*/ 0 h 25966"/>
                  <a:gd name="T4" fmla="*/ 0 w 2160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966"/>
                  <a:gd name="T11" fmla="*/ 21600 w 2160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96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066"/>
                      <a:pt x="21450" y="24529"/>
                      <a:pt x="21154" y="25966"/>
                    </a:cubicBezTo>
                  </a:path>
                  <a:path w="21600" h="2596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066"/>
                      <a:pt x="21450" y="24529"/>
                      <a:pt x="21154" y="259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52" name="Arc 83"/>
              <p:cNvSpPr>
                <a:spLocks/>
              </p:cNvSpPr>
              <p:nvPr/>
            </p:nvSpPr>
            <p:spPr bwMode="auto">
              <a:xfrm>
                <a:off x="4689" y="4012"/>
                <a:ext cx="141" cy="293"/>
              </a:xfrm>
              <a:custGeom>
                <a:avLst/>
                <a:gdLst>
                  <a:gd name="T0" fmla="*/ 0 w 21305"/>
                  <a:gd name="T1" fmla="*/ 0 h 21600"/>
                  <a:gd name="T2" fmla="*/ 0 w 21305"/>
                  <a:gd name="T3" fmla="*/ 0 h 21600"/>
                  <a:gd name="T4" fmla="*/ 0 w 2130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305"/>
                  <a:gd name="T10" fmla="*/ 0 h 21600"/>
                  <a:gd name="T11" fmla="*/ 21305 w 213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05" h="21600" fill="none" extrusionOk="0">
                    <a:moveTo>
                      <a:pt x="-1" y="0"/>
                    </a:moveTo>
                    <a:cubicBezTo>
                      <a:pt x="10556" y="0"/>
                      <a:pt x="19566" y="7629"/>
                      <a:pt x="21304" y="18042"/>
                    </a:cubicBezTo>
                  </a:path>
                  <a:path w="21305" h="21600" stroke="0" extrusionOk="0">
                    <a:moveTo>
                      <a:pt x="-1" y="0"/>
                    </a:moveTo>
                    <a:cubicBezTo>
                      <a:pt x="10556" y="0"/>
                      <a:pt x="19566" y="7629"/>
                      <a:pt x="21304" y="1804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42" name="Texto explicativo retangular com cantos arredondados 141"/>
          <p:cNvSpPr/>
          <p:nvPr/>
        </p:nvSpPr>
        <p:spPr>
          <a:xfrm>
            <a:off x="6516688" y="1125538"/>
            <a:ext cx="2519362" cy="1582737"/>
          </a:xfrm>
          <a:prstGeom prst="wedgeRoundRectCallout">
            <a:avLst>
              <a:gd name="adj1" fmla="val 11266"/>
              <a:gd name="adj2" fmla="val 812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1500" b="1" dirty="0">
                <a:solidFill>
                  <a:srgbClr val="002060"/>
                </a:solidFill>
              </a:rPr>
              <a:t>O intervalo 1,70          1,74       indica fechado à esquerda e aberto à direita. Por isso, o valor 1,70 não deve ser registrado em </a:t>
            </a:r>
          </a:p>
          <a:p>
            <a:pPr algn="just">
              <a:defRPr/>
            </a:pPr>
            <a:r>
              <a:rPr lang="pt-BR" sz="1500" b="1" dirty="0">
                <a:solidFill>
                  <a:srgbClr val="002060"/>
                </a:solidFill>
              </a:rPr>
              <a:t>1,66             1,70, e sim em 1,70            1,74</a:t>
            </a:r>
          </a:p>
        </p:txBody>
      </p:sp>
      <p:grpSp>
        <p:nvGrpSpPr>
          <p:cNvPr id="14" name="Grupo 144"/>
          <p:cNvGrpSpPr>
            <a:grpSpLocks/>
          </p:cNvGrpSpPr>
          <p:nvPr/>
        </p:nvGrpSpPr>
        <p:grpSpPr bwMode="auto">
          <a:xfrm>
            <a:off x="8101013" y="1154113"/>
            <a:ext cx="358775" cy="215900"/>
            <a:chOff x="6948264" y="2204864"/>
            <a:chExt cx="648072" cy="216024"/>
          </a:xfrm>
        </p:grpSpPr>
        <p:cxnSp>
          <p:nvCxnSpPr>
            <p:cNvPr id="143" name="Conector reto 142"/>
            <p:cNvCxnSpPr/>
            <p:nvPr/>
          </p:nvCxnSpPr>
          <p:spPr>
            <a:xfrm>
              <a:off x="6948264" y="2304933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6948264" y="2204864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45"/>
          <p:cNvGrpSpPr>
            <a:grpSpLocks/>
          </p:cNvGrpSpPr>
          <p:nvPr/>
        </p:nvGrpSpPr>
        <p:grpSpPr bwMode="auto">
          <a:xfrm>
            <a:off x="7235825" y="2278063"/>
            <a:ext cx="360363" cy="215900"/>
            <a:chOff x="6948264" y="2204864"/>
            <a:chExt cx="648072" cy="216024"/>
          </a:xfrm>
        </p:grpSpPr>
        <p:cxnSp>
          <p:nvCxnSpPr>
            <p:cNvPr id="147" name="Conector reto 146"/>
            <p:cNvCxnSpPr/>
            <p:nvPr/>
          </p:nvCxnSpPr>
          <p:spPr>
            <a:xfrm>
              <a:off x="6948264" y="2304933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6948264" y="2204864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48"/>
          <p:cNvGrpSpPr>
            <a:grpSpLocks/>
          </p:cNvGrpSpPr>
          <p:nvPr/>
        </p:nvGrpSpPr>
        <p:grpSpPr bwMode="auto">
          <a:xfrm>
            <a:off x="7092950" y="2493963"/>
            <a:ext cx="358775" cy="215900"/>
            <a:chOff x="6948264" y="2204864"/>
            <a:chExt cx="648072" cy="216024"/>
          </a:xfrm>
        </p:grpSpPr>
        <p:cxnSp>
          <p:nvCxnSpPr>
            <p:cNvPr id="150" name="Conector reto 149"/>
            <p:cNvCxnSpPr/>
            <p:nvPr/>
          </p:nvCxnSpPr>
          <p:spPr>
            <a:xfrm>
              <a:off x="6948264" y="2304933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6948264" y="2204864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5" grpId="0"/>
      <p:bldP spid="20536" grpId="0"/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755650" y="765175"/>
            <a:ext cx="7848600" cy="863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1"/>
                </a:solidFill>
              </a:rPr>
              <a:t>ALGUMAS REPRESENTAÇÕES GRÁFICAS DE FREQUÊNCIA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288" y="1970088"/>
            <a:ext cx="2376487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solidFill>
                  <a:srgbClr val="FF0000"/>
                </a:solidFill>
              </a:rPr>
              <a:t>HISTOGRAMA</a:t>
            </a:r>
            <a:endParaRPr lang="pt-BR" sz="2800" b="1" dirty="0"/>
          </a:p>
        </p:txBody>
      </p:sp>
      <p:sp>
        <p:nvSpPr>
          <p:cNvPr id="21510" name="Retângulo 7"/>
          <p:cNvSpPr>
            <a:spLocks noChangeArrowheads="1"/>
          </p:cNvSpPr>
          <p:nvPr/>
        </p:nvSpPr>
        <p:spPr bwMode="auto">
          <a:xfrm>
            <a:off x="395288" y="2851150"/>
            <a:ext cx="8353425" cy="31702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Construção do Histograma</a:t>
            </a:r>
          </a:p>
          <a:p>
            <a:endParaRPr lang="pt-BR" sz="2000"/>
          </a:p>
          <a:p>
            <a:r>
              <a:rPr lang="pt-BR" sz="2000"/>
              <a:t>As características gerais de um histograma são as seguintes:</a:t>
            </a:r>
          </a:p>
          <a:p>
            <a:r>
              <a:rPr lang="pt-BR" sz="2000"/>
              <a:t>  •  É um gráfico formado por retângulos.</a:t>
            </a:r>
          </a:p>
          <a:p>
            <a:r>
              <a:rPr lang="pt-BR" sz="2000"/>
              <a:t>  •  A área de cada retângulo deve ser proporcional à frequência (absoluta ou relativa) da classe.</a:t>
            </a:r>
          </a:p>
          <a:p>
            <a:r>
              <a:rPr lang="pt-BR" sz="2000"/>
              <a:t>  •  As bases dos retângulos estão sobre o eixo das abscissas.</a:t>
            </a:r>
          </a:p>
          <a:p>
            <a:r>
              <a:rPr lang="pt-BR" sz="2000"/>
              <a:t>  •  O comprimento de cada base corresponde ao comprimento do respectivo intervalo de classe.</a:t>
            </a:r>
          </a:p>
          <a:p>
            <a:r>
              <a:rPr lang="pt-BR" sz="2000"/>
              <a:t>  •  Em geral, as classes têm o mesmo comprimento (ou amplitude).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5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0" name="Texto explicativo retangular com cantos arredondados 19"/>
          <p:cNvSpPr/>
          <p:nvPr/>
        </p:nvSpPr>
        <p:spPr>
          <a:xfrm>
            <a:off x="1116013" y="836613"/>
            <a:ext cx="3095625" cy="1944687"/>
          </a:xfrm>
          <a:prstGeom prst="wedgeRoundRectCallout">
            <a:avLst>
              <a:gd name="adj1" fmla="val 28816"/>
              <a:gd name="adj2" fmla="val 689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1" dirty="0">
              <a:solidFill>
                <a:srgbClr val="00B050"/>
              </a:solidFill>
              <a:latin typeface="Algerian" pitchFamily="82" charset="0"/>
            </a:endParaRPr>
          </a:p>
          <a:p>
            <a:pPr algn="ctr">
              <a:defRPr/>
            </a:pPr>
            <a:r>
              <a:rPr lang="pt-BR" sz="2400" b="1" dirty="0">
                <a:solidFill>
                  <a:srgbClr val="00B050"/>
                </a:solidFill>
                <a:latin typeface="+mj-lt"/>
              </a:rPr>
              <a:t>VAMOS APRENDER  A DISTRIBUIÇÃO DAS FREQUÊNCIAS DE </a:t>
            </a:r>
            <a:r>
              <a:rPr lang="pt-BR" sz="2400" b="1">
                <a:solidFill>
                  <a:srgbClr val="00B050"/>
                </a:solidFill>
                <a:latin typeface="+mj-lt"/>
              </a:rPr>
              <a:t>UMA VARIÁVEL.</a:t>
            </a:r>
            <a:endParaRPr lang="pt-BR" sz="2400" b="1" dirty="0">
              <a:solidFill>
                <a:srgbClr val="00B050"/>
              </a:solidFill>
              <a:latin typeface="+mj-lt"/>
            </a:endParaRPr>
          </a:p>
          <a:p>
            <a:pPr algn="ctr">
              <a:defRPr/>
            </a:pPr>
            <a:endParaRPr lang="pt-BR" dirty="0"/>
          </a:p>
        </p:txBody>
      </p:sp>
      <p:grpSp>
        <p:nvGrpSpPr>
          <p:cNvPr id="2" name="Grupo 92"/>
          <p:cNvGrpSpPr>
            <a:grpSpLocks/>
          </p:cNvGrpSpPr>
          <p:nvPr/>
        </p:nvGrpSpPr>
        <p:grpSpPr bwMode="auto">
          <a:xfrm>
            <a:off x="2916238" y="3198813"/>
            <a:ext cx="2519362" cy="2967037"/>
            <a:chOff x="1990725" y="2333625"/>
            <a:chExt cx="1346200" cy="1743447"/>
          </a:xfrm>
        </p:grpSpPr>
        <p:grpSp>
          <p:nvGrpSpPr>
            <p:cNvPr id="4115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4121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4122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4123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4126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10" y="4589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4147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8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9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50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51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52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4127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4141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2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3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4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5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6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4128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4129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79"/>
                      </a:gs>
                      <a:gs pos="50000">
                        <a:srgbClr val="FFFF00"/>
                      </a:gs>
                      <a:gs pos="100000">
                        <a:srgbClr val="FFFF7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4130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4133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34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35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36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137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4138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4139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4140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4131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32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4124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25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4116" name="Grupo 91"/>
            <p:cNvGrpSpPr>
              <a:grpSpLocks/>
            </p:cNvGrpSpPr>
            <p:nvPr/>
          </p:nvGrpSpPr>
          <p:grpSpPr bwMode="auto">
            <a:xfrm>
              <a:off x="2469700" y="3674829"/>
              <a:ext cx="648072" cy="402243"/>
              <a:chOff x="1042784" y="3712239"/>
              <a:chExt cx="935739" cy="508924"/>
            </a:xfrm>
          </p:grpSpPr>
          <p:cxnSp>
            <p:nvCxnSpPr>
              <p:cNvPr id="4117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18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1562996" y="4220069"/>
                <a:ext cx="415527" cy="109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19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20" name="AutoShape 19"/>
              <p:cNvCxnSpPr>
                <a:cxnSpLocks noChangeShapeType="1"/>
              </p:cNvCxnSpPr>
              <p:nvPr/>
            </p:nvCxnSpPr>
            <p:spPr bwMode="auto">
              <a:xfrm>
                <a:off x="1057657" y="4221163"/>
                <a:ext cx="40530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60" name="Retângulo 59"/>
          <p:cNvSpPr/>
          <p:nvPr/>
        </p:nvSpPr>
        <p:spPr>
          <a:xfrm>
            <a:off x="395536" y="1772816"/>
            <a:ext cx="53572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1" name="Retângulo 60"/>
          <p:cNvSpPr/>
          <p:nvPr/>
        </p:nvSpPr>
        <p:spPr>
          <a:xfrm rot="21114219">
            <a:off x="7946718" y="4470235"/>
            <a:ext cx="53572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5292080" y="2420888"/>
            <a:ext cx="716874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dirty="0">
                <a:ln/>
                <a:solidFill>
                  <a:schemeClr val="accent3"/>
                </a:solidFill>
              </a:rPr>
              <a:t>=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8316416" y="2492896"/>
            <a:ext cx="52931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6156176" y="5445224"/>
            <a:ext cx="1368152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7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-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04248" y="2780928"/>
            <a:ext cx="56618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X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83568" y="4437112"/>
            <a:ext cx="68961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%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1979712" y="4941168"/>
            <a:ext cx="66236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pt-B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½</a:t>
            </a:r>
          </a:p>
          <a:p>
            <a:pPr algn="ctr" eaLnBrk="0" hangingPunct="0">
              <a:defRPr/>
            </a:pP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8" name="Retângulo 67"/>
          <p:cNvSpPr/>
          <p:nvPr/>
        </p:nvSpPr>
        <p:spPr>
          <a:xfrm rot="546922">
            <a:off x="8098140" y="1089341"/>
            <a:ext cx="5357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69" name="Retângulo 68"/>
          <p:cNvSpPr/>
          <p:nvPr/>
        </p:nvSpPr>
        <p:spPr>
          <a:xfrm rot="21334411">
            <a:off x="1221933" y="2741764"/>
            <a:ext cx="88678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r>
          </a:p>
        </p:txBody>
      </p:sp>
      <p:sp>
        <p:nvSpPr>
          <p:cNvPr id="70" name="Retângulo 69"/>
          <p:cNvSpPr/>
          <p:nvPr/>
        </p:nvSpPr>
        <p:spPr>
          <a:xfrm rot="487582">
            <a:off x="6362729" y="4254769"/>
            <a:ext cx="5421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6228184" y="1268760"/>
            <a:ext cx="66236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pt-BR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½</a:t>
            </a:r>
          </a:p>
          <a:p>
            <a:pPr algn="ctr" eaLnBrk="0" hangingPunct="0">
              <a:defRPr/>
            </a:pPr>
            <a:endParaRPr lang="pt-BR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2" name="Retângulo 71"/>
          <p:cNvSpPr/>
          <p:nvPr/>
        </p:nvSpPr>
        <p:spPr>
          <a:xfrm rot="21334411">
            <a:off x="4517342" y="1229595"/>
            <a:ext cx="106471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pt-BR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1,5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pic>
        <p:nvPicPr>
          <p:cNvPr id="1029" name="Picture 5" descr="http://publicdomainvectors.org/photos/bts5.png"/>
          <p:cNvPicPr>
            <a:picLocks noChangeAspect="1" noChangeArrowheads="1"/>
          </p:cNvPicPr>
          <p:nvPr/>
        </p:nvPicPr>
        <p:blipFill>
          <a:blip r:embed="rId4" cstate="print"/>
          <a:srcRect t="11768" b="37244"/>
          <a:stretch>
            <a:fillRect/>
          </a:stretch>
        </p:blipFill>
        <p:spPr bwMode="auto">
          <a:xfrm>
            <a:off x="6372225" y="692150"/>
            <a:ext cx="259238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tângulo 5"/>
          <p:cNvSpPr>
            <a:spLocks noChangeArrowheads="1"/>
          </p:cNvSpPr>
          <p:nvPr/>
        </p:nvSpPr>
        <p:spPr bwMode="auto">
          <a:xfrm rot="-5400000">
            <a:off x="7950994" y="1489869"/>
            <a:ext cx="16970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395288" y="836613"/>
            <a:ext cx="6408737" cy="180022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300" b="1" dirty="0">
                <a:latin typeface="+mn-lt"/>
                <a:cs typeface="+mn-cs"/>
              </a:rPr>
              <a:t>EXEMPLO:</a:t>
            </a:r>
            <a:r>
              <a:rPr lang="pt-BR" sz="2300" dirty="0">
                <a:latin typeface="+mn-lt"/>
                <a:cs typeface="+mn-cs"/>
              </a:rPr>
              <a:t> Um professor de educação física mediu a altura de 15 alunos de uma classe e organizou os dados em uma tabela para facilitar sua utilização, com o respectivo número de chamada de cada aluno.</a:t>
            </a:r>
          </a:p>
          <a:p>
            <a:pPr algn="just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pt-BR" sz="2400" dirty="0">
              <a:latin typeface="+mn-lt"/>
              <a:cs typeface="+mn-cs"/>
            </a:endParaRPr>
          </a:p>
          <a:p>
            <a:pPr algn="just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pt-BR" sz="2400" dirty="0">
              <a:latin typeface="+mn-lt"/>
              <a:cs typeface="+mn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427538" y="2478088"/>
            <a:ext cx="4394200" cy="136842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sz="2300" b="1" dirty="0">
                <a:latin typeface="+mn-lt"/>
                <a:cs typeface="+mn-cs"/>
              </a:rPr>
              <a:t>A tabela de frequências pode ser traduzida por um gráfico chamado </a:t>
            </a:r>
            <a:r>
              <a:rPr lang="pt-BR" sz="2300" b="1" u="sng" dirty="0">
                <a:latin typeface="+mn-lt"/>
                <a:cs typeface="+mn-cs"/>
              </a:rPr>
              <a:t>histograma.</a:t>
            </a: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4500563" y="3709988"/>
            <a:ext cx="4895850" cy="2455862"/>
            <a:chOff x="4500563" y="3573016"/>
            <a:chExt cx="4895973" cy="2454722"/>
          </a:xfrm>
        </p:grpSpPr>
        <p:graphicFrame>
          <p:nvGraphicFramePr>
            <p:cNvPr id="1026" name="Gráfico 5"/>
            <p:cNvGraphicFramePr>
              <a:graphicFrameLocks/>
            </p:cNvGraphicFramePr>
            <p:nvPr/>
          </p:nvGraphicFramePr>
          <p:xfrm>
            <a:off x="4500563" y="3573463"/>
            <a:ext cx="4316412" cy="2454275"/>
          </p:xfrm>
          <a:graphic>
            <a:graphicData uri="http://schemas.openxmlformats.org/presentationml/2006/ole">
              <p:oleObj spid="_x0000_s1026" name="Worksheet" r:id="rId5" imgW="6191364" imgH="3438414" progId="Excel.Sheet.8">
                <p:embed/>
              </p:oleObj>
            </a:graphicData>
          </a:graphic>
        </p:graphicFrame>
        <p:sp>
          <p:nvSpPr>
            <p:cNvPr id="1054" name="CaixaDeTexto 10"/>
            <p:cNvSpPr txBox="1">
              <a:spLocks noChangeArrowheads="1"/>
            </p:cNvSpPr>
            <p:nvPr/>
          </p:nvSpPr>
          <p:spPr bwMode="auto">
            <a:xfrm>
              <a:off x="8172400" y="5373216"/>
              <a:ext cx="12241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000" b="1"/>
                <a:t>Altura (m)</a:t>
              </a:r>
            </a:p>
          </p:txBody>
        </p:sp>
        <p:sp>
          <p:nvSpPr>
            <p:cNvPr id="1055" name="CaixaDeTexto 11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12241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000" b="1"/>
                <a:t>FA</a:t>
              </a:r>
            </a:p>
          </p:txBody>
        </p:sp>
      </p:grpSp>
      <p:grpSp>
        <p:nvGrpSpPr>
          <p:cNvPr id="3" name="Grupo 30"/>
          <p:cNvGrpSpPr>
            <a:grpSpLocks/>
          </p:cNvGrpSpPr>
          <p:nvPr/>
        </p:nvGrpSpPr>
        <p:grpSpPr bwMode="auto">
          <a:xfrm>
            <a:off x="395288" y="2892425"/>
            <a:ext cx="3671888" cy="3200400"/>
            <a:chOff x="395288" y="2892425"/>
            <a:chExt cx="3671891" cy="3200400"/>
          </a:xfrm>
        </p:grpSpPr>
        <p:graphicFrame>
          <p:nvGraphicFramePr>
            <p:cNvPr id="8" name="Espaço Reservado para Conteúdo 6"/>
            <p:cNvGraphicFramePr>
              <a:graphicFrameLocks/>
            </p:cNvGraphicFramePr>
            <p:nvPr/>
          </p:nvGraphicFramePr>
          <p:xfrm>
            <a:off x="395288" y="2892425"/>
            <a:ext cx="3671891" cy="3200400"/>
          </p:xfrm>
          <a:graphic>
            <a:graphicData uri="http://schemas.openxmlformats.org/drawingml/2006/table">
              <a:tbl>
                <a:tblPr/>
                <a:tblGrid>
                  <a:gridCol w="1836738"/>
                  <a:gridCol w="1835150"/>
                </a:tblGrid>
                <a:tr h="5683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Intervalo (m)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Frequência absoluta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1"/>
                      </a:solidFill>
                    </a:tcPr>
                  </a:tc>
                </a:tr>
                <a:tr h="3413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1,55           1,60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</a:tr>
                <a:tr h="3413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1,60           1,65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9EDF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3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9EDF4"/>
                      </a:solidFill>
                    </a:tcPr>
                  </a:tc>
                </a:tr>
                <a:tr h="3413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1,65           1,70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6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</a:tr>
                <a:tr h="3413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1,70           1,75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9EDF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9EDF4"/>
                      </a:solidFill>
                    </a:tcPr>
                  </a:tc>
                </a:tr>
                <a:tr h="3413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1,75           1,80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2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</a:tr>
                <a:tr h="3413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1,80           1,85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9EDF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9EDF4"/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endParaRP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pitchFamily="34" charset="0"/>
                          </a:rPr>
                          <a:t>Total: 15</a:t>
                        </a:r>
                      </a:p>
                    </a:txBody>
                    <a:tcPr marL="91427" marR="91427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0D8E8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1036" name="Grupo 14"/>
            <p:cNvGrpSpPr>
              <a:grpSpLocks noChangeAspect="1"/>
            </p:cNvGrpSpPr>
            <p:nvPr/>
          </p:nvGrpSpPr>
          <p:grpSpPr bwMode="auto">
            <a:xfrm>
              <a:off x="1165758" y="3693209"/>
              <a:ext cx="323850" cy="53975"/>
              <a:chOff x="971550" y="2112963"/>
              <a:chExt cx="647700" cy="215900"/>
            </a:xfrm>
          </p:grpSpPr>
          <p:cxnSp>
            <p:nvCxnSpPr>
              <p:cNvPr id="13" name="Conector reto 12"/>
              <p:cNvCxnSpPr/>
              <p:nvPr/>
            </p:nvCxnSpPr>
            <p:spPr bwMode="auto">
              <a:xfrm>
                <a:off x="970486" y="2211827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 bwMode="auto">
              <a:xfrm>
                <a:off x="970486" y="2110227"/>
                <a:ext cx="0" cy="21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Grupo 15"/>
            <p:cNvGrpSpPr>
              <a:grpSpLocks noChangeAspect="1"/>
            </p:cNvGrpSpPr>
            <p:nvPr/>
          </p:nvGrpSpPr>
          <p:grpSpPr bwMode="auto">
            <a:xfrm>
              <a:off x="1144644" y="4066639"/>
              <a:ext cx="323850" cy="53975"/>
              <a:chOff x="971550" y="2112963"/>
              <a:chExt cx="647700" cy="215900"/>
            </a:xfrm>
          </p:grpSpPr>
          <p:cxnSp>
            <p:nvCxnSpPr>
              <p:cNvPr id="17" name="Conector reto 16"/>
              <p:cNvCxnSpPr/>
              <p:nvPr/>
            </p:nvCxnSpPr>
            <p:spPr bwMode="auto">
              <a:xfrm>
                <a:off x="971440" y="2216707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 bwMode="auto">
              <a:xfrm>
                <a:off x="971440" y="2115107"/>
                <a:ext cx="0" cy="21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Grupo 18"/>
            <p:cNvGrpSpPr>
              <a:grpSpLocks noChangeAspect="1"/>
            </p:cNvGrpSpPr>
            <p:nvPr/>
          </p:nvGrpSpPr>
          <p:grpSpPr bwMode="auto">
            <a:xfrm>
              <a:off x="1151806" y="4455145"/>
              <a:ext cx="323850" cy="53975"/>
              <a:chOff x="971550" y="2112963"/>
              <a:chExt cx="647700" cy="215900"/>
            </a:xfrm>
          </p:grpSpPr>
          <p:cxnSp>
            <p:nvCxnSpPr>
              <p:cNvPr id="20" name="Conector reto 19"/>
              <p:cNvCxnSpPr/>
              <p:nvPr/>
            </p:nvCxnSpPr>
            <p:spPr bwMode="auto">
              <a:xfrm>
                <a:off x="972990" y="2212083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 bwMode="auto">
              <a:xfrm>
                <a:off x="972990" y="2110483"/>
                <a:ext cx="0" cy="21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Grupo 21"/>
            <p:cNvGrpSpPr>
              <a:grpSpLocks noChangeAspect="1"/>
            </p:cNvGrpSpPr>
            <p:nvPr/>
          </p:nvGrpSpPr>
          <p:grpSpPr bwMode="auto">
            <a:xfrm>
              <a:off x="1151806" y="4815185"/>
              <a:ext cx="323850" cy="53975"/>
              <a:chOff x="971550" y="2112963"/>
              <a:chExt cx="647700" cy="215900"/>
            </a:xfrm>
          </p:grpSpPr>
          <p:cxnSp>
            <p:nvCxnSpPr>
              <p:cNvPr id="23" name="Conector reto 22"/>
              <p:cNvCxnSpPr/>
              <p:nvPr/>
            </p:nvCxnSpPr>
            <p:spPr bwMode="auto">
              <a:xfrm>
                <a:off x="972990" y="2213375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 bwMode="auto">
              <a:xfrm>
                <a:off x="972990" y="2111775"/>
                <a:ext cx="0" cy="21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0" name="Grupo 24"/>
            <p:cNvGrpSpPr>
              <a:grpSpLocks noChangeAspect="1"/>
            </p:cNvGrpSpPr>
            <p:nvPr/>
          </p:nvGrpSpPr>
          <p:grpSpPr bwMode="auto">
            <a:xfrm>
              <a:off x="1151806" y="5161273"/>
              <a:ext cx="323850" cy="53975"/>
              <a:chOff x="971550" y="2112963"/>
              <a:chExt cx="647700" cy="215900"/>
            </a:xfrm>
          </p:grpSpPr>
          <p:cxnSp>
            <p:nvCxnSpPr>
              <p:cNvPr id="26" name="Conector reto 25"/>
              <p:cNvCxnSpPr/>
              <p:nvPr/>
            </p:nvCxnSpPr>
            <p:spPr bwMode="auto">
              <a:xfrm>
                <a:off x="972990" y="2213323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auto">
              <a:xfrm>
                <a:off x="972990" y="2111723"/>
                <a:ext cx="0" cy="21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upo 27"/>
            <p:cNvGrpSpPr>
              <a:grpSpLocks noChangeAspect="1"/>
            </p:cNvGrpSpPr>
            <p:nvPr/>
          </p:nvGrpSpPr>
          <p:grpSpPr bwMode="auto">
            <a:xfrm>
              <a:off x="1144644" y="5564855"/>
              <a:ext cx="323850" cy="53975"/>
              <a:chOff x="971550" y="2112963"/>
              <a:chExt cx="647700" cy="215900"/>
            </a:xfrm>
          </p:grpSpPr>
          <p:cxnSp>
            <p:nvCxnSpPr>
              <p:cNvPr id="29" name="Conector reto 28"/>
              <p:cNvCxnSpPr/>
              <p:nvPr/>
            </p:nvCxnSpPr>
            <p:spPr bwMode="auto">
              <a:xfrm>
                <a:off x="971440" y="2211895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auto">
              <a:xfrm>
                <a:off x="971440" y="2110295"/>
                <a:ext cx="0" cy="215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539750" y="1052513"/>
            <a:ext cx="37449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solidFill>
                  <a:srgbClr val="FF0000"/>
                </a:solidFill>
              </a:rPr>
              <a:t>GRÁFICO DE SETORES</a:t>
            </a:r>
            <a:endParaRPr lang="pt-BR" sz="2800" b="1" dirty="0"/>
          </a:p>
        </p:txBody>
      </p:sp>
      <p:sp>
        <p:nvSpPr>
          <p:cNvPr id="28" name="Retângulo 27"/>
          <p:cNvSpPr/>
          <p:nvPr/>
        </p:nvSpPr>
        <p:spPr>
          <a:xfrm>
            <a:off x="468313" y="1989138"/>
            <a:ext cx="8135937" cy="1008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200" dirty="0">
                <a:solidFill>
                  <a:schemeClr val="tx1"/>
                </a:solidFill>
              </a:rPr>
              <a:t>Muito utilizado quando os dados são apresentados na forma de porcentagem .</a:t>
            </a:r>
          </a:p>
        </p:txBody>
      </p:sp>
      <p:sp>
        <p:nvSpPr>
          <p:cNvPr id="22534" name="CaixaDeTexto 28"/>
          <p:cNvSpPr txBox="1">
            <a:spLocks noChangeArrowheads="1"/>
          </p:cNvSpPr>
          <p:nvPr/>
        </p:nvSpPr>
        <p:spPr bwMode="auto">
          <a:xfrm>
            <a:off x="395288" y="3284538"/>
            <a:ext cx="8280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EXEMPLO:</a:t>
            </a:r>
            <a:r>
              <a:rPr lang="pt-BR" sz="2400"/>
              <a:t> Em uma escola foram oferecidas aos alunos três atividades extras: natação, dança e leitura de jornal.</a:t>
            </a:r>
          </a:p>
        </p:txBody>
      </p:sp>
      <p:pic>
        <p:nvPicPr>
          <p:cNvPr id="22535" name="Picture 5" descr="http://publicdomainvectors.org/photos/sam_uy_Notic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4622800"/>
            <a:ext cx="23050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tângulo 30"/>
          <p:cNvSpPr>
            <a:spLocks noChangeArrowheads="1"/>
          </p:cNvSpPr>
          <p:nvPr/>
        </p:nvSpPr>
        <p:spPr bwMode="auto">
          <a:xfrm rot="-5400000">
            <a:off x="7158831" y="5193507"/>
            <a:ext cx="1698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  <p:pic>
        <p:nvPicPr>
          <p:cNvPr id="22537" name="Picture 7" descr="http://publicdomainvectors.org/photos/swimming_po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4724400"/>
            <a:ext cx="22669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tângulo 32"/>
          <p:cNvSpPr>
            <a:spLocks noChangeArrowheads="1"/>
          </p:cNvSpPr>
          <p:nvPr/>
        </p:nvSpPr>
        <p:spPr bwMode="auto">
          <a:xfrm rot="-5400000">
            <a:off x="2045494" y="5163344"/>
            <a:ext cx="1698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  <p:pic>
        <p:nvPicPr>
          <p:cNvPr id="22539" name="Picture 9" descr="http://publicdomainvectors.org/photos/danc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8400" y="4292600"/>
            <a:ext cx="12954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Retângulo 34"/>
          <p:cNvSpPr>
            <a:spLocks noChangeArrowheads="1"/>
          </p:cNvSpPr>
          <p:nvPr/>
        </p:nvSpPr>
        <p:spPr bwMode="auto">
          <a:xfrm rot="-5400000">
            <a:off x="4277519" y="5163344"/>
            <a:ext cx="1698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2534" grpId="0"/>
      <p:bldP spid="22536" grpId="0"/>
      <p:bldP spid="22538" grpId="0"/>
      <p:bldP spid="225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3556" name="CaixaDeTexto 20"/>
          <p:cNvSpPr txBox="1">
            <a:spLocks noChangeArrowheads="1"/>
          </p:cNvSpPr>
          <p:nvPr/>
        </p:nvSpPr>
        <p:spPr bwMode="auto">
          <a:xfrm>
            <a:off x="468313" y="765175"/>
            <a:ext cx="5327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Veja as escolhas dos alunos do 9° ano</a:t>
            </a:r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2268538" y="1268413"/>
          <a:ext cx="3984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494"/>
                <a:gridCol w="921975"/>
                <a:gridCol w="913634"/>
              </a:tblGrid>
              <a:tr h="35303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Atividades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FR (%)</a:t>
                      </a:r>
                      <a:endParaRPr lang="pt-BR" sz="2000" dirty="0"/>
                    </a:p>
                  </a:txBody>
                  <a:tcPr/>
                </a:tc>
              </a:tr>
              <a:tr h="35303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Natação 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42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35</a:t>
                      </a:r>
                      <a:endParaRPr lang="pt-BR" sz="2000" dirty="0"/>
                    </a:p>
                  </a:txBody>
                  <a:tcPr/>
                </a:tc>
              </a:tr>
              <a:tr h="35303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Dança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48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40</a:t>
                      </a:r>
                      <a:endParaRPr lang="pt-BR" sz="2000" dirty="0"/>
                    </a:p>
                  </a:txBody>
                  <a:tcPr/>
                </a:tc>
              </a:tr>
              <a:tr h="35303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Leitura de Jornal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25</a:t>
                      </a:r>
                      <a:endParaRPr lang="pt-BR" sz="2000" dirty="0"/>
                    </a:p>
                  </a:txBody>
                  <a:tcPr/>
                </a:tc>
              </a:tr>
              <a:tr h="35303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Total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120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100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3830638"/>
            <a:ext cx="424815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4" name="CaixaDeTexto 25"/>
          <p:cNvSpPr txBox="1">
            <a:spLocks noChangeArrowheads="1"/>
          </p:cNvSpPr>
          <p:nvPr/>
        </p:nvSpPr>
        <p:spPr bwMode="auto">
          <a:xfrm>
            <a:off x="323850" y="3357563"/>
            <a:ext cx="6985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Gráfico de setores correspondente a tabela a cima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 bwMode="auto">
          <a:xfrm>
            <a:off x="287338" y="981075"/>
            <a:ext cx="4932362" cy="2351088"/>
          </a:xfrm>
          <a:prstGeom prst="wedgeRoundRectCallout">
            <a:avLst>
              <a:gd name="adj1" fmla="val 56552"/>
              <a:gd name="adj2" fmla="val 62878"/>
              <a:gd name="adj3" fmla="val 16667"/>
            </a:avLst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11188" y="1700213"/>
            <a:ext cx="43926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Vamos praticar o que você acabou de aprender.</a:t>
            </a:r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5580063" y="2420938"/>
            <a:ext cx="3203575" cy="3960812"/>
            <a:chOff x="1990725" y="2333625"/>
            <a:chExt cx="1346200" cy="1737081"/>
          </a:xfrm>
        </p:grpSpPr>
        <p:grpSp>
          <p:nvGrpSpPr>
            <p:cNvPr id="24584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24590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24591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24592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24595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10" y="4589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24616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7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8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9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20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21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2459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24610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1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2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3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4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15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24597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24598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79"/>
                      </a:gs>
                      <a:gs pos="50000">
                        <a:srgbClr val="FFFF00"/>
                      </a:gs>
                      <a:gs pos="100000">
                        <a:srgbClr val="FFFF7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2459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24602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24603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24604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gradFill rotWithShape="1">
                      <a:gsLst>
                        <a:gs pos="0">
                          <a:srgbClr val="0070C0"/>
                        </a:gs>
                        <a:gs pos="50000">
                          <a:srgbClr val="4F9CD4"/>
                        </a:gs>
                        <a:gs pos="100000">
                          <a:srgbClr val="007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24605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4606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24607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24608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609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24600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24601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24593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594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24585" name="Grupo 91"/>
            <p:cNvGrpSpPr>
              <a:grpSpLocks/>
            </p:cNvGrpSpPr>
            <p:nvPr/>
          </p:nvGrpSpPr>
          <p:grpSpPr bwMode="auto">
            <a:xfrm>
              <a:off x="2269132" y="3662095"/>
              <a:ext cx="566954" cy="408611"/>
              <a:chOff x="753186" y="3696129"/>
              <a:chExt cx="818614" cy="516981"/>
            </a:xfrm>
          </p:grpSpPr>
          <p:cxnSp>
            <p:nvCxnSpPr>
              <p:cNvPr id="24586" name="AutoShape 15"/>
              <p:cNvCxnSpPr>
                <a:cxnSpLocks noChangeShapeType="1"/>
              </p:cNvCxnSpPr>
              <p:nvPr/>
            </p:nvCxnSpPr>
            <p:spPr bwMode="auto">
              <a:xfrm>
                <a:off x="1562995" y="369612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587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1277427" y="4204646"/>
                <a:ext cx="294373" cy="84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588" name="AutoShape 18"/>
              <p:cNvCxnSpPr>
                <a:cxnSpLocks noChangeShapeType="1"/>
              </p:cNvCxnSpPr>
              <p:nvPr/>
            </p:nvCxnSpPr>
            <p:spPr bwMode="auto">
              <a:xfrm>
                <a:off x="1042783" y="3696132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589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753186" y="4204646"/>
                <a:ext cx="313275" cy="84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827088" y="1052513"/>
            <a:ext cx="3967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chemeClr val="bg1"/>
                </a:solidFill>
              </a:rPr>
              <a:t>Agora é com você</a:t>
            </a:r>
            <a:r>
              <a:rPr lang="pt-BR" sz="4000" b="1">
                <a:solidFill>
                  <a:schemeClr val="bg1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5604" name="CaixaDeTexto 3"/>
          <p:cNvSpPr txBox="1">
            <a:spLocks noChangeArrowheads="1"/>
          </p:cNvSpPr>
          <p:nvPr/>
        </p:nvSpPr>
        <p:spPr bwMode="auto">
          <a:xfrm>
            <a:off x="539750" y="981075"/>
            <a:ext cx="597693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Atividade  1:</a:t>
            </a:r>
            <a:r>
              <a:rPr lang="pt-BR" sz="2400"/>
              <a:t> Foi realizada uma pesquisa para determinar a duração das pilhas produzidas por uma fábrica.  A amostra  tinha 100 pilhas, as quais foram colocadas em rádios iguais, e verificou-se por quanto tempo os rádios funcionam. Os resultados formam os seguintes:</a:t>
            </a:r>
          </a:p>
        </p:txBody>
      </p:sp>
      <p:pic>
        <p:nvPicPr>
          <p:cNvPr id="25605" name="Picture 5" descr="http://publicdomainvectors.org/photos/battery_stages.png"/>
          <p:cNvPicPr>
            <a:picLocks noChangeAspect="1" noChangeArrowheads="1"/>
          </p:cNvPicPr>
          <p:nvPr/>
        </p:nvPicPr>
        <p:blipFill>
          <a:blip r:embed="rId3" cstate="print"/>
          <a:srcRect r="48451"/>
          <a:stretch>
            <a:fillRect/>
          </a:stretch>
        </p:blipFill>
        <p:spPr bwMode="auto">
          <a:xfrm>
            <a:off x="6623050" y="1341438"/>
            <a:ext cx="241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1913" y="3716338"/>
          <a:ext cx="6096000" cy="2377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bg1"/>
                          </a:solidFill>
                        </a:rPr>
                        <a:t>Tempo de duração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bg1"/>
                          </a:solidFill>
                        </a:rPr>
                        <a:t>Número de pilhas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 a 2 horas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 a 4 horas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30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 a 6 horas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38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 a 8 horas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22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 a 10 horas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</a:t>
                      </a:r>
                      <a:endParaRPr lang="pt-BR" sz="2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629" name="Retângulo 30"/>
          <p:cNvSpPr>
            <a:spLocks noChangeArrowheads="1"/>
          </p:cNvSpPr>
          <p:nvPr/>
        </p:nvSpPr>
        <p:spPr bwMode="auto">
          <a:xfrm rot="-5400000">
            <a:off x="8081169" y="1964531"/>
            <a:ext cx="1698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6628" name="CaixaDeTexto 3"/>
          <p:cNvSpPr txBox="1">
            <a:spLocks noChangeArrowheads="1"/>
          </p:cNvSpPr>
          <p:nvPr/>
        </p:nvSpPr>
        <p:spPr bwMode="auto">
          <a:xfrm>
            <a:off x="395288" y="1085850"/>
            <a:ext cx="7993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A) Qual é a variável pesquisada? Ela é qualitativa ou quantitativa? </a:t>
            </a:r>
          </a:p>
        </p:txBody>
      </p:sp>
      <p:sp>
        <p:nvSpPr>
          <p:cNvPr id="26629" name="CaixaDeTexto 4"/>
          <p:cNvSpPr txBox="1">
            <a:spLocks noChangeArrowheads="1"/>
          </p:cNvSpPr>
          <p:nvPr/>
        </p:nvSpPr>
        <p:spPr bwMode="auto">
          <a:xfrm>
            <a:off x="395288" y="2598738"/>
            <a:ext cx="79930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B) Os valores de maior frequência da variável pertencem a qual intervalo de tempo?</a:t>
            </a:r>
          </a:p>
        </p:txBody>
      </p:sp>
      <p:sp>
        <p:nvSpPr>
          <p:cNvPr id="26630" name="CaixaDeTexto 5"/>
          <p:cNvSpPr txBox="1">
            <a:spLocks noChangeArrowheads="1"/>
          </p:cNvSpPr>
          <p:nvPr/>
        </p:nvSpPr>
        <p:spPr bwMode="auto">
          <a:xfrm>
            <a:off x="395288" y="4181475"/>
            <a:ext cx="79930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C) É correto afirmar que mais de 70% dessas pilhas duram menos do que 6 horas? </a:t>
            </a:r>
          </a:p>
        </p:txBody>
      </p:sp>
      <p:sp>
        <p:nvSpPr>
          <p:cNvPr id="26631" name="CaixaDeTexto 6"/>
          <p:cNvSpPr txBox="1">
            <a:spLocks noChangeArrowheads="1"/>
          </p:cNvSpPr>
          <p:nvPr/>
        </p:nvSpPr>
        <p:spPr bwMode="auto">
          <a:xfrm>
            <a:off x="539750" y="1989138"/>
            <a:ext cx="5903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Tempo de duração da pilha; quantitativa</a:t>
            </a:r>
          </a:p>
        </p:txBody>
      </p:sp>
      <p:sp>
        <p:nvSpPr>
          <p:cNvPr id="26632" name="CaixaDeTexto 7"/>
          <p:cNvSpPr txBox="1">
            <a:spLocks noChangeArrowheads="1"/>
          </p:cNvSpPr>
          <p:nvPr/>
        </p:nvSpPr>
        <p:spPr bwMode="auto">
          <a:xfrm>
            <a:off x="539750" y="3500438"/>
            <a:ext cx="5903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4 horas a 6 horas</a:t>
            </a:r>
          </a:p>
        </p:txBody>
      </p:sp>
      <p:sp>
        <p:nvSpPr>
          <p:cNvPr id="26633" name="CaixaDeTexto 8"/>
          <p:cNvSpPr txBox="1">
            <a:spLocks noChangeArrowheads="1"/>
          </p:cNvSpPr>
          <p:nvPr/>
        </p:nvSpPr>
        <p:spPr bwMode="auto">
          <a:xfrm>
            <a:off x="539750" y="5056188"/>
            <a:ext cx="6696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Sim, 72 pilhas em 100 duram menos que 6 horas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  <p:bldP spid="26631" grpId="0"/>
      <p:bldP spid="26632" grpId="0"/>
      <p:bldP spid="266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7652" name="CaixaDeTexto 3"/>
          <p:cNvSpPr txBox="1">
            <a:spLocks noChangeArrowheads="1"/>
          </p:cNvSpPr>
          <p:nvPr/>
        </p:nvSpPr>
        <p:spPr bwMode="auto">
          <a:xfrm>
            <a:off x="395288" y="836613"/>
            <a:ext cx="81375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Atividade 2:</a:t>
            </a:r>
            <a:r>
              <a:rPr lang="pt-BR" sz="2400"/>
              <a:t> Na classe de Laura os alunos fizeram uma pesquisa sobre a fruta preferida de cada um. Veja a tabulação dos dados obtidos e a partir dela construa  a tabela de frequências, com a frequência relativa em porcentagem.</a:t>
            </a:r>
          </a:p>
        </p:txBody>
      </p:sp>
      <p:pic>
        <p:nvPicPr>
          <p:cNvPr id="27653" name="Picture 5" descr="http://publicdomainvectors.org/photos/1377985535.png"/>
          <p:cNvPicPr>
            <a:picLocks noChangeAspect="1" noChangeArrowheads="1"/>
          </p:cNvPicPr>
          <p:nvPr/>
        </p:nvPicPr>
        <p:blipFill>
          <a:blip r:embed="rId3" cstate="print"/>
          <a:srcRect r="8511"/>
          <a:stretch>
            <a:fillRect/>
          </a:stretch>
        </p:blipFill>
        <p:spPr bwMode="auto">
          <a:xfrm>
            <a:off x="1619250" y="2420938"/>
            <a:ext cx="3097213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CaixaDeTexto 5"/>
          <p:cNvSpPr txBox="1">
            <a:spLocks noChangeArrowheads="1"/>
          </p:cNvSpPr>
          <p:nvPr/>
        </p:nvSpPr>
        <p:spPr bwMode="auto">
          <a:xfrm>
            <a:off x="2484438" y="2565400"/>
            <a:ext cx="3382962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Maça</a:t>
            </a:r>
          </a:p>
          <a:p>
            <a:endParaRPr lang="pt-BR" b="1"/>
          </a:p>
          <a:p>
            <a:endParaRPr lang="pt-BR" sz="800" b="1"/>
          </a:p>
          <a:p>
            <a:r>
              <a:rPr lang="pt-BR" b="1"/>
              <a:t>Morango</a:t>
            </a:r>
          </a:p>
          <a:p>
            <a:endParaRPr lang="pt-BR" sz="2400" b="1"/>
          </a:p>
          <a:p>
            <a:r>
              <a:rPr lang="pt-BR" b="1"/>
              <a:t>Abacaxi</a:t>
            </a:r>
          </a:p>
          <a:p>
            <a:endParaRPr lang="pt-BR" sz="2400" b="1"/>
          </a:p>
          <a:p>
            <a:r>
              <a:rPr lang="pt-BR" b="1"/>
              <a:t>Uva</a:t>
            </a:r>
          </a:p>
          <a:p>
            <a:endParaRPr lang="pt-BR" sz="2400" b="1"/>
          </a:p>
          <a:p>
            <a:r>
              <a:rPr lang="pt-BR" b="1"/>
              <a:t>Laranja</a:t>
            </a:r>
          </a:p>
          <a:p>
            <a:endParaRPr lang="pt-BR" sz="2400" b="1"/>
          </a:p>
          <a:p>
            <a:r>
              <a:rPr lang="pt-BR" b="1"/>
              <a:t>Goiaba</a:t>
            </a:r>
          </a:p>
          <a:p>
            <a:endParaRPr lang="pt-BR"/>
          </a:p>
        </p:txBody>
      </p:sp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3203575" y="2565400"/>
            <a:ext cx="287338" cy="287338"/>
            <a:chOff x="3203848" y="2564904"/>
            <a:chExt cx="287337" cy="287338"/>
          </a:xfrm>
        </p:grpSpPr>
        <p:cxnSp>
          <p:nvCxnSpPr>
            <p:cNvPr id="7" name="Conector reto 6"/>
            <p:cNvCxnSpPr/>
            <p:nvPr/>
          </p:nvCxnSpPr>
          <p:spPr bwMode="auto">
            <a:xfrm>
              <a:off x="3208611" y="2564904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 bwMode="auto">
            <a:xfrm flipH="1">
              <a:off x="3207023" y="2847479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auto">
            <a:xfrm>
              <a:off x="3491185" y="2564904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auto">
            <a:xfrm flipH="1">
              <a:off x="3203848" y="2564904"/>
              <a:ext cx="282574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592513" y="3241675"/>
            <a:ext cx="287337" cy="287338"/>
            <a:chOff x="5364088" y="3356992"/>
            <a:chExt cx="287337" cy="287338"/>
          </a:xfrm>
        </p:grpSpPr>
        <p:cxnSp>
          <p:nvCxnSpPr>
            <p:cNvPr id="11" name="Conector reto 10"/>
            <p:cNvCxnSpPr/>
            <p:nvPr/>
          </p:nvCxnSpPr>
          <p:spPr bwMode="auto">
            <a:xfrm>
              <a:off x="5368850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auto">
            <a:xfrm flipH="1">
              <a:off x="5367263" y="3639567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auto">
            <a:xfrm>
              <a:off x="5651425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auto">
            <a:xfrm flipH="1">
              <a:off x="5364088" y="3356992"/>
              <a:ext cx="282575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auto">
            <a:xfrm flipH="1">
              <a:off x="5392663" y="3385567"/>
              <a:ext cx="219075" cy="207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18"/>
          <p:cNvGrpSpPr>
            <a:grpSpLocks/>
          </p:cNvGrpSpPr>
          <p:nvPr/>
        </p:nvGrpSpPr>
        <p:grpSpPr bwMode="auto">
          <a:xfrm>
            <a:off x="3995738" y="3227388"/>
            <a:ext cx="287337" cy="287337"/>
            <a:chOff x="3203848" y="2564904"/>
            <a:chExt cx="287337" cy="287338"/>
          </a:xfrm>
        </p:grpSpPr>
        <p:cxnSp>
          <p:nvCxnSpPr>
            <p:cNvPr id="20" name="Conector reto 19"/>
            <p:cNvCxnSpPr/>
            <p:nvPr/>
          </p:nvCxnSpPr>
          <p:spPr bwMode="auto">
            <a:xfrm>
              <a:off x="3208610" y="2564904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auto">
            <a:xfrm flipH="1">
              <a:off x="3207023" y="2847480"/>
              <a:ext cx="284162" cy="4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auto">
            <a:xfrm flipH="1">
              <a:off x="3203848" y="2564904"/>
              <a:ext cx="282575" cy="4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23"/>
          <p:cNvGrpSpPr>
            <a:grpSpLocks/>
          </p:cNvGrpSpPr>
          <p:nvPr/>
        </p:nvGrpSpPr>
        <p:grpSpPr bwMode="auto">
          <a:xfrm>
            <a:off x="3592513" y="3876675"/>
            <a:ext cx="287337" cy="287338"/>
            <a:chOff x="5364088" y="3356992"/>
            <a:chExt cx="287337" cy="287338"/>
          </a:xfrm>
        </p:grpSpPr>
        <p:cxnSp>
          <p:nvCxnSpPr>
            <p:cNvPr id="25" name="Conector reto 24"/>
            <p:cNvCxnSpPr/>
            <p:nvPr/>
          </p:nvCxnSpPr>
          <p:spPr bwMode="auto">
            <a:xfrm>
              <a:off x="5368850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 bwMode="auto">
            <a:xfrm flipH="1">
              <a:off x="5367263" y="3639567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 bwMode="auto">
            <a:xfrm>
              <a:off x="5651425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 bwMode="auto">
            <a:xfrm flipH="1">
              <a:off x="5364088" y="3356992"/>
              <a:ext cx="282575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 bwMode="auto">
            <a:xfrm flipH="1">
              <a:off x="5392663" y="3385567"/>
              <a:ext cx="219075" cy="207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to 30"/>
          <p:cNvCxnSpPr/>
          <p:nvPr/>
        </p:nvCxnSpPr>
        <p:spPr bwMode="auto">
          <a:xfrm>
            <a:off x="4000500" y="3860800"/>
            <a:ext cx="0" cy="287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33"/>
          <p:cNvGrpSpPr>
            <a:grpSpLocks/>
          </p:cNvGrpSpPr>
          <p:nvPr/>
        </p:nvGrpSpPr>
        <p:grpSpPr bwMode="auto">
          <a:xfrm>
            <a:off x="3563938" y="4581525"/>
            <a:ext cx="287337" cy="287338"/>
            <a:chOff x="5364088" y="3356992"/>
            <a:chExt cx="287337" cy="287338"/>
          </a:xfrm>
        </p:grpSpPr>
        <p:cxnSp>
          <p:nvCxnSpPr>
            <p:cNvPr id="35" name="Conector reto 34"/>
            <p:cNvCxnSpPr/>
            <p:nvPr/>
          </p:nvCxnSpPr>
          <p:spPr bwMode="auto">
            <a:xfrm>
              <a:off x="5368850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 bwMode="auto">
            <a:xfrm flipH="1">
              <a:off x="5367263" y="3639567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 bwMode="auto">
            <a:xfrm>
              <a:off x="5651425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 bwMode="auto">
            <a:xfrm flipH="1">
              <a:off x="5364088" y="3356992"/>
              <a:ext cx="282575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 bwMode="auto">
            <a:xfrm flipH="1">
              <a:off x="5392663" y="3385567"/>
              <a:ext cx="219075" cy="207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39"/>
          <p:cNvGrpSpPr>
            <a:grpSpLocks/>
          </p:cNvGrpSpPr>
          <p:nvPr/>
        </p:nvGrpSpPr>
        <p:grpSpPr bwMode="auto">
          <a:xfrm>
            <a:off x="3997325" y="4581525"/>
            <a:ext cx="287338" cy="287338"/>
            <a:chOff x="5364088" y="3356992"/>
            <a:chExt cx="287337" cy="287338"/>
          </a:xfrm>
        </p:grpSpPr>
        <p:cxnSp>
          <p:nvCxnSpPr>
            <p:cNvPr id="41" name="Conector reto 40"/>
            <p:cNvCxnSpPr/>
            <p:nvPr/>
          </p:nvCxnSpPr>
          <p:spPr bwMode="auto">
            <a:xfrm>
              <a:off x="5368851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 bwMode="auto">
            <a:xfrm flipH="1">
              <a:off x="5367263" y="3639567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 bwMode="auto">
            <a:xfrm>
              <a:off x="5651425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 bwMode="auto">
            <a:xfrm flipH="1">
              <a:off x="5364088" y="3356992"/>
              <a:ext cx="282574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 bwMode="auto">
            <a:xfrm flipH="1">
              <a:off x="5392663" y="3385567"/>
              <a:ext cx="219074" cy="207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45"/>
          <p:cNvGrpSpPr>
            <a:grpSpLocks/>
          </p:cNvGrpSpPr>
          <p:nvPr/>
        </p:nvGrpSpPr>
        <p:grpSpPr bwMode="auto">
          <a:xfrm>
            <a:off x="3567113" y="5186363"/>
            <a:ext cx="284162" cy="287337"/>
            <a:chOff x="3207023" y="2564904"/>
            <a:chExt cx="284162" cy="287338"/>
          </a:xfrm>
        </p:grpSpPr>
        <p:cxnSp>
          <p:nvCxnSpPr>
            <p:cNvPr id="47" name="Conector reto 46"/>
            <p:cNvCxnSpPr/>
            <p:nvPr/>
          </p:nvCxnSpPr>
          <p:spPr bwMode="auto">
            <a:xfrm>
              <a:off x="3208610" y="2564904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 bwMode="auto">
            <a:xfrm flipH="1">
              <a:off x="3207023" y="2847480"/>
              <a:ext cx="284162" cy="4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49"/>
          <p:cNvGrpSpPr>
            <a:grpSpLocks/>
          </p:cNvGrpSpPr>
          <p:nvPr/>
        </p:nvGrpSpPr>
        <p:grpSpPr bwMode="auto">
          <a:xfrm>
            <a:off x="3563938" y="5876925"/>
            <a:ext cx="287337" cy="287338"/>
            <a:chOff x="5364088" y="3356992"/>
            <a:chExt cx="287337" cy="287338"/>
          </a:xfrm>
        </p:grpSpPr>
        <p:cxnSp>
          <p:nvCxnSpPr>
            <p:cNvPr id="51" name="Conector reto 50"/>
            <p:cNvCxnSpPr/>
            <p:nvPr/>
          </p:nvCxnSpPr>
          <p:spPr bwMode="auto">
            <a:xfrm>
              <a:off x="5368850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 bwMode="auto">
            <a:xfrm flipH="1">
              <a:off x="5367263" y="3639567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 bwMode="auto">
            <a:xfrm>
              <a:off x="5651425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 bwMode="auto">
            <a:xfrm flipH="1">
              <a:off x="5364088" y="3356992"/>
              <a:ext cx="282575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 bwMode="auto">
            <a:xfrm flipH="1">
              <a:off x="5392663" y="3385567"/>
              <a:ext cx="219075" cy="207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55"/>
          <p:cNvGrpSpPr>
            <a:grpSpLocks/>
          </p:cNvGrpSpPr>
          <p:nvPr/>
        </p:nvGrpSpPr>
        <p:grpSpPr bwMode="auto">
          <a:xfrm>
            <a:off x="3997325" y="5876925"/>
            <a:ext cx="287338" cy="287338"/>
            <a:chOff x="5364088" y="3356992"/>
            <a:chExt cx="287337" cy="287338"/>
          </a:xfrm>
        </p:grpSpPr>
        <p:cxnSp>
          <p:nvCxnSpPr>
            <p:cNvPr id="57" name="Conector reto 56"/>
            <p:cNvCxnSpPr/>
            <p:nvPr/>
          </p:nvCxnSpPr>
          <p:spPr bwMode="auto">
            <a:xfrm>
              <a:off x="5368851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 bwMode="auto">
            <a:xfrm flipH="1">
              <a:off x="5367263" y="3639567"/>
              <a:ext cx="284162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 bwMode="auto">
            <a:xfrm>
              <a:off x="5651425" y="3356992"/>
              <a:ext cx="0" cy="28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 bwMode="auto">
            <a:xfrm flipH="1">
              <a:off x="5364088" y="3356992"/>
              <a:ext cx="282574" cy="4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 bwMode="auto">
            <a:xfrm flipH="1">
              <a:off x="5392663" y="3385567"/>
              <a:ext cx="219074" cy="207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665" name="Picture 7" descr="http://publicdomainvectors.org/photos/fruit-pl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2997200"/>
            <a:ext cx="34559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6" name="Retângulo 30"/>
          <p:cNvSpPr>
            <a:spLocks noChangeArrowheads="1"/>
          </p:cNvSpPr>
          <p:nvPr/>
        </p:nvSpPr>
        <p:spPr bwMode="auto">
          <a:xfrm rot="-5400000">
            <a:off x="3933031" y="5437982"/>
            <a:ext cx="1698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  <p:sp>
        <p:nvSpPr>
          <p:cNvPr id="27667" name="Retângulo 30"/>
          <p:cNvSpPr>
            <a:spLocks noChangeArrowheads="1"/>
          </p:cNvSpPr>
          <p:nvPr/>
        </p:nvSpPr>
        <p:spPr bwMode="auto">
          <a:xfrm rot="-5400000">
            <a:off x="7877969" y="4371181"/>
            <a:ext cx="1698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4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8676" name="CaixaDeTexto 3"/>
          <p:cNvSpPr txBox="1">
            <a:spLocks noChangeArrowheads="1"/>
          </p:cNvSpPr>
          <p:nvPr/>
        </p:nvSpPr>
        <p:spPr bwMode="auto">
          <a:xfrm>
            <a:off x="539750" y="836613"/>
            <a:ext cx="2447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Resposta: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55650" y="1700213"/>
          <a:ext cx="3888432" cy="2992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92032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Fruta 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FR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Maça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Morango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Abacaxi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Uva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Laranja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Goiaba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Total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715" name="CaixaDeTexto 5"/>
          <p:cNvSpPr txBox="1">
            <a:spLocks noChangeArrowheads="1"/>
          </p:cNvSpPr>
          <p:nvPr/>
        </p:nvSpPr>
        <p:spPr bwMode="auto">
          <a:xfrm>
            <a:off x="2686050" y="2089150"/>
            <a:ext cx="1150938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/>
              <a:t>4</a:t>
            </a:r>
          </a:p>
          <a:p>
            <a:pPr algn="ctr"/>
            <a:endParaRPr lang="pt-BR" sz="600"/>
          </a:p>
          <a:p>
            <a:pPr algn="ctr"/>
            <a:r>
              <a:rPr lang="pt-BR" sz="2000"/>
              <a:t>8</a:t>
            </a:r>
          </a:p>
          <a:p>
            <a:pPr algn="ctr"/>
            <a:endParaRPr lang="pt-BR" sz="500"/>
          </a:p>
          <a:p>
            <a:pPr algn="ctr"/>
            <a:r>
              <a:rPr lang="pt-BR" sz="2000"/>
              <a:t>6</a:t>
            </a:r>
          </a:p>
          <a:p>
            <a:pPr algn="ctr"/>
            <a:endParaRPr lang="pt-BR" sz="500"/>
          </a:p>
          <a:p>
            <a:pPr algn="ctr"/>
            <a:r>
              <a:rPr lang="pt-BR" sz="2000"/>
              <a:t>10</a:t>
            </a:r>
          </a:p>
          <a:p>
            <a:pPr algn="ctr"/>
            <a:endParaRPr lang="pt-BR" sz="300"/>
          </a:p>
          <a:p>
            <a:pPr algn="ctr"/>
            <a:r>
              <a:rPr lang="pt-BR" sz="2000"/>
              <a:t>2</a:t>
            </a:r>
          </a:p>
          <a:p>
            <a:pPr algn="ctr"/>
            <a:endParaRPr lang="pt-BR" sz="300"/>
          </a:p>
          <a:p>
            <a:pPr algn="ctr"/>
            <a:r>
              <a:rPr lang="pt-BR" sz="2000"/>
              <a:t>10</a:t>
            </a:r>
          </a:p>
          <a:p>
            <a:pPr algn="ctr"/>
            <a:endParaRPr lang="pt-BR" sz="300"/>
          </a:p>
          <a:p>
            <a:pPr algn="ctr"/>
            <a:r>
              <a:rPr lang="pt-BR" sz="2000"/>
              <a:t>40</a:t>
            </a:r>
          </a:p>
        </p:txBody>
      </p:sp>
      <p:sp>
        <p:nvSpPr>
          <p:cNvPr id="28716" name="CaixaDeTexto 6"/>
          <p:cNvSpPr txBox="1">
            <a:spLocks noChangeArrowheads="1"/>
          </p:cNvSpPr>
          <p:nvPr/>
        </p:nvSpPr>
        <p:spPr bwMode="auto">
          <a:xfrm>
            <a:off x="5076825" y="1484313"/>
            <a:ext cx="3311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Cálculo para Frequência Relativa</a:t>
            </a:r>
          </a:p>
        </p:txBody>
      </p:sp>
      <p:sp>
        <p:nvSpPr>
          <p:cNvPr id="28717" name="CaixaDeTexto 7"/>
          <p:cNvSpPr txBox="1">
            <a:spLocks noChangeArrowheads="1"/>
          </p:cNvSpPr>
          <p:nvPr/>
        </p:nvSpPr>
        <p:spPr bwMode="auto">
          <a:xfrm>
            <a:off x="5076825" y="1908175"/>
            <a:ext cx="3598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 4 em 40 = 4/40 = 1/10 = 0,1 = 10%</a:t>
            </a:r>
          </a:p>
        </p:txBody>
      </p:sp>
      <p:sp>
        <p:nvSpPr>
          <p:cNvPr id="28718" name="CaixaDeTexto 8"/>
          <p:cNvSpPr txBox="1">
            <a:spLocks noChangeArrowheads="1"/>
          </p:cNvSpPr>
          <p:nvPr/>
        </p:nvSpPr>
        <p:spPr bwMode="auto">
          <a:xfrm>
            <a:off x="3910013" y="2100263"/>
            <a:ext cx="935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10%</a:t>
            </a:r>
          </a:p>
        </p:txBody>
      </p:sp>
      <p:sp>
        <p:nvSpPr>
          <p:cNvPr id="28719" name="CaixaDeTexto 9"/>
          <p:cNvSpPr txBox="1">
            <a:spLocks noChangeArrowheads="1"/>
          </p:cNvSpPr>
          <p:nvPr/>
        </p:nvSpPr>
        <p:spPr bwMode="auto">
          <a:xfrm>
            <a:off x="5003800" y="2339975"/>
            <a:ext cx="3600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 8 em 40 = 8/40 = 1/5= 0,2 = 20%</a:t>
            </a:r>
          </a:p>
        </p:txBody>
      </p:sp>
      <p:sp>
        <p:nvSpPr>
          <p:cNvPr id="28720" name="CaixaDeTexto 10"/>
          <p:cNvSpPr txBox="1">
            <a:spLocks noChangeArrowheads="1"/>
          </p:cNvSpPr>
          <p:nvPr/>
        </p:nvSpPr>
        <p:spPr bwMode="auto">
          <a:xfrm>
            <a:off x="3924300" y="2520950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20%</a:t>
            </a:r>
          </a:p>
        </p:txBody>
      </p:sp>
      <p:sp>
        <p:nvSpPr>
          <p:cNvPr id="28721" name="CaixaDeTexto 11"/>
          <p:cNvSpPr txBox="1">
            <a:spLocks noChangeArrowheads="1"/>
          </p:cNvSpPr>
          <p:nvPr/>
        </p:nvSpPr>
        <p:spPr bwMode="auto">
          <a:xfrm>
            <a:off x="5076825" y="2781300"/>
            <a:ext cx="3671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 6 em 40 = 6/40 = 3/20 = 0,15 = 15%</a:t>
            </a:r>
          </a:p>
        </p:txBody>
      </p:sp>
      <p:sp>
        <p:nvSpPr>
          <p:cNvPr id="28722" name="CaixaDeTexto 12"/>
          <p:cNvSpPr txBox="1">
            <a:spLocks noChangeArrowheads="1"/>
          </p:cNvSpPr>
          <p:nvPr/>
        </p:nvSpPr>
        <p:spPr bwMode="auto">
          <a:xfrm>
            <a:off x="5032375" y="3203575"/>
            <a:ext cx="3887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 10 em 40 = 10/40 = 1/4 = 0,25 = 25%</a:t>
            </a:r>
          </a:p>
        </p:txBody>
      </p:sp>
      <p:sp>
        <p:nvSpPr>
          <p:cNvPr id="28723" name="CaixaDeTexto 14"/>
          <p:cNvSpPr txBox="1">
            <a:spLocks noChangeArrowheads="1"/>
          </p:cNvSpPr>
          <p:nvPr/>
        </p:nvSpPr>
        <p:spPr bwMode="auto">
          <a:xfrm>
            <a:off x="3924300" y="2881313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15%</a:t>
            </a:r>
          </a:p>
        </p:txBody>
      </p:sp>
      <p:sp>
        <p:nvSpPr>
          <p:cNvPr id="28724" name="CaixaDeTexto 15"/>
          <p:cNvSpPr txBox="1">
            <a:spLocks noChangeArrowheads="1"/>
          </p:cNvSpPr>
          <p:nvPr/>
        </p:nvSpPr>
        <p:spPr bwMode="auto">
          <a:xfrm>
            <a:off x="3924300" y="3281363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25%</a:t>
            </a:r>
          </a:p>
        </p:txBody>
      </p:sp>
      <p:sp>
        <p:nvSpPr>
          <p:cNvPr id="28725" name="CaixaDeTexto 16"/>
          <p:cNvSpPr txBox="1">
            <a:spLocks noChangeArrowheads="1"/>
          </p:cNvSpPr>
          <p:nvPr/>
        </p:nvSpPr>
        <p:spPr bwMode="auto">
          <a:xfrm>
            <a:off x="5018088" y="3635375"/>
            <a:ext cx="3744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 2 em 40 = 2/40 = 1/20 = 0,05 = 5%</a:t>
            </a:r>
          </a:p>
        </p:txBody>
      </p:sp>
      <p:sp>
        <p:nvSpPr>
          <p:cNvPr id="28726" name="CaixaDeTexto 17"/>
          <p:cNvSpPr txBox="1">
            <a:spLocks noChangeArrowheads="1"/>
          </p:cNvSpPr>
          <p:nvPr/>
        </p:nvSpPr>
        <p:spPr bwMode="auto">
          <a:xfrm>
            <a:off x="4025900" y="3673475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5%</a:t>
            </a:r>
          </a:p>
        </p:txBody>
      </p:sp>
      <p:sp>
        <p:nvSpPr>
          <p:cNvPr id="28727" name="CaixaDeTexto 18"/>
          <p:cNvSpPr txBox="1">
            <a:spLocks noChangeArrowheads="1"/>
          </p:cNvSpPr>
          <p:nvPr/>
        </p:nvSpPr>
        <p:spPr bwMode="auto">
          <a:xfrm>
            <a:off x="5048250" y="4067175"/>
            <a:ext cx="3887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pt-BR" b="1">
                <a:solidFill>
                  <a:srgbClr val="FF0000"/>
                </a:solidFill>
              </a:rPr>
              <a:t> 10 em 40 = 10/40 = 1/4 = 0,25 = 25%</a:t>
            </a:r>
          </a:p>
        </p:txBody>
      </p:sp>
      <p:sp>
        <p:nvSpPr>
          <p:cNvPr id="28728" name="CaixaDeTexto 19"/>
          <p:cNvSpPr txBox="1">
            <a:spLocks noChangeArrowheads="1"/>
          </p:cNvSpPr>
          <p:nvPr/>
        </p:nvSpPr>
        <p:spPr bwMode="auto">
          <a:xfrm>
            <a:off x="3924300" y="4033838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25%</a:t>
            </a:r>
          </a:p>
        </p:txBody>
      </p:sp>
      <p:sp>
        <p:nvSpPr>
          <p:cNvPr id="28729" name="CaixaDeTexto 20"/>
          <p:cNvSpPr txBox="1">
            <a:spLocks noChangeArrowheads="1"/>
          </p:cNvSpPr>
          <p:nvPr/>
        </p:nvSpPr>
        <p:spPr bwMode="auto">
          <a:xfrm>
            <a:off x="3851275" y="4349750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715" grpId="0"/>
      <p:bldP spid="28716" grpId="0"/>
      <p:bldP spid="28717" grpId="0"/>
      <p:bldP spid="28718" grpId="0"/>
      <p:bldP spid="28719" grpId="0"/>
      <p:bldP spid="28720" grpId="0"/>
      <p:bldP spid="28721" grpId="0"/>
      <p:bldP spid="28722" grpId="0"/>
      <p:bldP spid="28723" grpId="0"/>
      <p:bldP spid="28724" grpId="0"/>
      <p:bldP spid="28725" grpId="0"/>
      <p:bldP spid="28726" grpId="0"/>
      <p:bldP spid="28727" grpId="0"/>
      <p:bldP spid="28728" grpId="0"/>
      <p:bldP spid="287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9700" name="CaixaDeTexto 5"/>
          <p:cNvSpPr txBox="1">
            <a:spLocks noChangeArrowheads="1"/>
          </p:cNvSpPr>
          <p:nvPr/>
        </p:nvSpPr>
        <p:spPr bwMode="auto">
          <a:xfrm>
            <a:off x="323850" y="981075"/>
            <a:ext cx="63357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/>
              <a:t>Atividade 3: </a:t>
            </a:r>
            <a:r>
              <a:rPr lang="pt-BR" sz="2400"/>
              <a:t>Os salários em reais de vinte funcionários de uma empresa estão relacionados a seguir: </a:t>
            </a:r>
            <a:r>
              <a:rPr lang="pt-BR" sz="2400" b="1"/>
              <a:t>800; 800; 940; 970; 890; 950; 840; 880; 1048; 880; 820; 880; 1000; 950; 920; 900; 920; 980; 830 e 910.    </a:t>
            </a:r>
          </a:p>
        </p:txBody>
      </p:sp>
      <p:sp>
        <p:nvSpPr>
          <p:cNvPr id="29701" name="CaixaDeTexto 4"/>
          <p:cNvSpPr txBox="1">
            <a:spLocks noChangeArrowheads="1"/>
          </p:cNvSpPr>
          <p:nvPr/>
        </p:nvSpPr>
        <p:spPr bwMode="auto">
          <a:xfrm>
            <a:off x="395288" y="3101975"/>
            <a:ext cx="8280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A) Construa a tabela de frequências  com esses dados divididos em 5 classes.</a:t>
            </a:r>
          </a:p>
        </p:txBody>
      </p:sp>
      <p:sp>
        <p:nvSpPr>
          <p:cNvPr id="29702" name="CaixaDeTexto 5"/>
          <p:cNvSpPr txBox="1">
            <a:spLocks noChangeArrowheads="1"/>
          </p:cNvSpPr>
          <p:nvPr/>
        </p:nvSpPr>
        <p:spPr bwMode="auto">
          <a:xfrm>
            <a:off x="423863" y="4181475"/>
            <a:ext cx="8280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B) Construa o histograma correspondente relacionando  a faixa salarial com a frequência absoluta.</a:t>
            </a:r>
          </a:p>
        </p:txBody>
      </p:sp>
      <p:pic>
        <p:nvPicPr>
          <p:cNvPr id="29703" name="Picture 6" descr="http://publicdomainvectors.org/photos/gold_coins_in_a_stack_jo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908050"/>
            <a:ext cx="1800225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Retângulo 30"/>
          <p:cNvSpPr>
            <a:spLocks noChangeArrowheads="1"/>
          </p:cNvSpPr>
          <p:nvPr/>
        </p:nvSpPr>
        <p:spPr bwMode="auto">
          <a:xfrm rot="-5400000">
            <a:off x="7733506" y="1778795"/>
            <a:ext cx="1698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graphicFrame>
        <p:nvGraphicFramePr>
          <p:cNvPr id="4" name="Gráfico 3"/>
          <p:cNvGraphicFramePr/>
          <p:nvPr/>
        </p:nvGraphicFramePr>
        <p:xfrm>
          <a:off x="1537692" y="3356992"/>
          <a:ext cx="4762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25" name="CaixaDeTexto 4"/>
          <p:cNvSpPr txBox="1">
            <a:spLocks noChangeArrowheads="1"/>
          </p:cNvSpPr>
          <p:nvPr/>
        </p:nvSpPr>
        <p:spPr bwMode="auto">
          <a:xfrm>
            <a:off x="1393825" y="1052513"/>
            <a:ext cx="136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0726" name="CaixaDeTexto 5"/>
          <p:cNvSpPr txBox="1">
            <a:spLocks noChangeArrowheads="1"/>
          </p:cNvSpPr>
          <p:nvPr/>
        </p:nvSpPr>
        <p:spPr bwMode="auto">
          <a:xfrm>
            <a:off x="1322388" y="3429000"/>
            <a:ext cx="1366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B)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112963" y="908050"/>
          <a:ext cx="403244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106434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Faixas Salariais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 (%)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800                 850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850                 900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900                 950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950                 1000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1000               1050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2833688" y="1370013"/>
            <a:ext cx="431800" cy="1698625"/>
            <a:chOff x="2267132" y="1369796"/>
            <a:chExt cx="432660" cy="1699164"/>
          </a:xfrm>
        </p:grpSpPr>
        <p:grpSp>
          <p:nvGrpSpPr>
            <p:cNvPr id="30758" name="Grupo 11"/>
            <p:cNvGrpSpPr>
              <a:grpSpLocks/>
            </p:cNvGrpSpPr>
            <p:nvPr/>
          </p:nvGrpSpPr>
          <p:grpSpPr bwMode="auto">
            <a:xfrm>
              <a:off x="2267132" y="1369796"/>
              <a:ext cx="432098" cy="215900"/>
              <a:chOff x="971550" y="2112963"/>
              <a:chExt cx="432098" cy="215900"/>
            </a:xfrm>
          </p:grpSpPr>
          <p:cxnSp>
            <p:nvCxnSpPr>
              <p:cNvPr id="8" name="Conector reto 7"/>
              <p:cNvCxnSpPr/>
              <p:nvPr/>
            </p:nvCxnSpPr>
            <p:spPr bwMode="auto">
              <a:xfrm flipV="1">
                <a:off x="971550" y="2205067"/>
                <a:ext cx="432660" cy="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 bwMode="auto">
              <a:xfrm>
                <a:off x="971550" y="2112963"/>
                <a:ext cx="0" cy="2159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59" name="Grupo 12"/>
            <p:cNvGrpSpPr>
              <a:grpSpLocks/>
            </p:cNvGrpSpPr>
            <p:nvPr/>
          </p:nvGrpSpPr>
          <p:grpSpPr bwMode="auto">
            <a:xfrm>
              <a:off x="2267694" y="1772940"/>
              <a:ext cx="432098" cy="215900"/>
              <a:chOff x="971550" y="2112963"/>
              <a:chExt cx="432098" cy="215900"/>
            </a:xfrm>
          </p:grpSpPr>
          <p:cxnSp>
            <p:nvCxnSpPr>
              <p:cNvPr id="14" name="Conector reto 13"/>
              <p:cNvCxnSpPr/>
              <p:nvPr/>
            </p:nvCxnSpPr>
            <p:spPr bwMode="auto">
              <a:xfrm flipV="1">
                <a:off x="970988" y="2205276"/>
                <a:ext cx="432660" cy="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 bwMode="auto">
              <a:xfrm>
                <a:off x="970988" y="2113172"/>
                <a:ext cx="0" cy="2159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60" name="Grupo 15"/>
            <p:cNvGrpSpPr>
              <a:grpSpLocks/>
            </p:cNvGrpSpPr>
            <p:nvPr/>
          </p:nvGrpSpPr>
          <p:grpSpPr bwMode="auto">
            <a:xfrm>
              <a:off x="2267132" y="2132980"/>
              <a:ext cx="432098" cy="215900"/>
              <a:chOff x="971550" y="2112963"/>
              <a:chExt cx="432098" cy="215900"/>
            </a:xfrm>
          </p:grpSpPr>
          <p:cxnSp>
            <p:nvCxnSpPr>
              <p:cNvPr id="17" name="Conector reto 16"/>
              <p:cNvCxnSpPr/>
              <p:nvPr/>
            </p:nvCxnSpPr>
            <p:spPr bwMode="auto">
              <a:xfrm flipV="1">
                <a:off x="971550" y="2205712"/>
                <a:ext cx="432660" cy="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 bwMode="auto">
              <a:xfrm>
                <a:off x="971550" y="2113608"/>
                <a:ext cx="0" cy="2159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61" name="Grupo 18"/>
            <p:cNvGrpSpPr>
              <a:grpSpLocks/>
            </p:cNvGrpSpPr>
            <p:nvPr/>
          </p:nvGrpSpPr>
          <p:grpSpPr bwMode="auto">
            <a:xfrm>
              <a:off x="2267694" y="2493020"/>
              <a:ext cx="432098" cy="215900"/>
              <a:chOff x="971550" y="2112963"/>
              <a:chExt cx="432098" cy="215900"/>
            </a:xfrm>
          </p:grpSpPr>
          <p:cxnSp>
            <p:nvCxnSpPr>
              <p:cNvPr id="20" name="Conector reto 19"/>
              <p:cNvCxnSpPr/>
              <p:nvPr/>
            </p:nvCxnSpPr>
            <p:spPr bwMode="auto">
              <a:xfrm flipV="1">
                <a:off x="970988" y="2204561"/>
                <a:ext cx="432660" cy="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 bwMode="auto">
              <a:xfrm>
                <a:off x="970988" y="2112457"/>
                <a:ext cx="0" cy="2159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62" name="Grupo 21"/>
            <p:cNvGrpSpPr>
              <a:grpSpLocks/>
            </p:cNvGrpSpPr>
            <p:nvPr/>
          </p:nvGrpSpPr>
          <p:grpSpPr bwMode="auto">
            <a:xfrm>
              <a:off x="2267132" y="2853060"/>
              <a:ext cx="432098" cy="215900"/>
              <a:chOff x="971550" y="2112963"/>
              <a:chExt cx="432098" cy="215900"/>
            </a:xfrm>
          </p:grpSpPr>
          <p:cxnSp>
            <p:nvCxnSpPr>
              <p:cNvPr id="23" name="Conector reto 22"/>
              <p:cNvCxnSpPr/>
              <p:nvPr/>
            </p:nvCxnSpPr>
            <p:spPr bwMode="auto">
              <a:xfrm flipV="1">
                <a:off x="971550" y="2204999"/>
                <a:ext cx="432660" cy="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 bwMode="auto">
              <a:xfrm>
                <a:off x="971550" y="2112895"/>
                <a:ext cx="0" cy="2159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grpSp>
        <p:nvGrpSpPr>
          <p:cNvPr id="2" name="Grupo 84"/>
          <p:cNvGrpSpPr>
            <a:grpSpLocks/>
          </p:cNvGrpSpPr>
          <p:nvPr/>
        </p:nvGrpSpPr>
        <p:grpSpPr bwMode="auto">
          <a:xfrm>
            <a:off x="1042988" y="5173663"/>
            <a:ext cx="1512887" cy="847725"/>
            <a:chOff x="1619672" y="4797152"/>
            <a:chExt cx="1213284" cy="684672"/>
          </a:xfrm>
        </p:grpSpPr>
        <p:cxnSp>
          <p:nvCxnSpPr>
            <p:cNvPr id="5207" name="AutoShape 15"/>
            <p:cNvCxnSpPr>
              <a:cxnSpLocks noChangeShapeType="1"/>
            </p:cNvCxnSpPr>
            <p:nvPr/>
          </p:nvCxnSpPr>
          <p:spPr bwMode="auto">
            <a:xfrm>
              <a:off x="229418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08" name="AutoShape 16"/>
            <p:cNvCxnSpPr>
              <a:cxnSpLocks noChangeShapeType="1"/>
            </p:cNvCxnSpPr>
            <p:nvPr/>
          </p:nvCxnSpPr>
          <p:spPr bwMode="auto">
            <a:xfrm flipV="1">
              <a:off x="2294182" y="5480352"/>
              <a:ext cx="538774" cy="1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09" name="AutoShape 18"/>
            <p:cNvCxnSpPr>
              <a:cxnSpLocks noChangeShapeType="1"/>
            </p:cNvCxnSpPr>
            <p:nvPr/>
          </p:nvCxnSpPr>
          <p:spPr bwMode="auto">
            <a:xfrm>
              <a:off x="1619672" y="4797152"/>
              <a:ext cx="0" cy="684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10" name="AutoShape 19"/>
            <p:cNvCxnSpPr>
              <a:cxnSpLocks noChangeShapeType="1"/>
            </p:cNvCxnSpPr>
            <p:nvPr/>
          </p:nvCxnSpPr>
          <p:spPr bwMode="auto">
            <a:xfrm>
              <a:off x="1619906" y="5481824"/>
              <a:ext cx="52551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388" y="2924175"/>
            <a:ext cx="2808287" cy="2376488"/>
            <a:chOff x="476" y="1723"/>
            <a:chExt cx="1542" cy="1262"/>
          </a:xfrm>
        </p:grpSpPr>
        <p:sp>
          <p:nvSpPr>
            <p:cNvPr id="5167" name="Rectangle 3"/>
            <p:cNvSpPr>
              <a:spLocks noChangeArrowheads="1"/>
            </p:cNvSpPr>
            <p:nvPr/>
          </p:nvSpPr>
          <p:spPr bwMode="auto">
            <a:xfrm rot="-734208">
              <a:off x="884" y="2495"/>
              <a:ext cx="269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5168" name="Group 4"/>
            <p:cNvGrpSpPr>
              <a:grpSpLocks/>
            </p:cNvGrpSpPr>
            <p:nvPr/>
          </p:nvGrpSpPr>
          <p:grpSpPr bwMode="auto">
            <a:xfrm rot="9308641">
              <a:off x="476" y="2495"/>
              <a:ext cx="410" cy="206"/>
              <a:chOff x="5610" y="5002"/>
              <a:chExt cx="600" cy="361"/>
            </a:xfrm>
          </p:grpSpPr>
          <p:cxnSp>
            <p:nvCxnSpPr>
              <p:cNvPr id="5201" name="AutoShape 5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02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03" name="AutoShape 7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04" name="AutoShape 8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05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06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5169" name="Group 11"/>
            <p:cNvGrpSpPr>
              <a:grpSpLocks/>
            </p:cNvGrpSpPr>
            <p:nvPr/>
          </p:nvGrpSpPr>
          <p:grpSpPr bwMode="auto">
            <a:xfrm rot="-1957494">
              <a:off x="1571" y="2431"/>
              <a:ext cx="447" cy="205"/>
              <a:chOff x="5610" y="5002"/>
              <a:chExt cx="600" cy="361"/>
            </a:xfrm>
          </p:grpSpPr>
          <p:cxnSp>
            <p:nvCxnSpPr>
              <p:cNvPr id="5195" name="AutoShape 12"/>
              <p:cNvCxnSpPr>
                <a:cxnSpLocks noChangeShapeType="1"/>
              </p:cNvCxnSpPr>
              <p:nvPr/>
            </p:nvCxnSpPr>
            <p:spPr bwMode="auto">
              <a:xfrm>
                <a:off x="5610" y="5002"/>
                <a:ext cx="420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9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6015" y="5175"/>
                <a:ext cx="15" cy="188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97" name="AutoShape 14"/>
              <p:cNvCxnSpPr>
                <a:cxnSpLocks noChangeShapeType="1"/>
              </p:cNvCxnSpPr>
              <p:nvPr/>
            </p:nvCxnSpPr>
            <p:spPr bwMode="auto">
              <a:xfrm>
                <a:off x="6015" y="5168"/>
                <a:ext cx="195" cy="4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98" name="AutoShape 15"/>
              <p:cNvCxnSpPr>
                <a:cxnSpLocks noChangeShapeType="1"/>
              </p:cNvCxnSpPr>
              <p:nvPr/>
            </p:nvCxnSpPr>
            <p:spPr bwMode="auto">
              <a:xfrm>
                <a:off x="6030" y="5175"/>
                <a:ext cx="105" cy="127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99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6030" y="5069"/>
                <a:ext cx="180" cy="10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00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6030" y="5002"/>
                <a:ext cx="105" cy="166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5170" name="Rectangle 18"/>
            <p:cNvSpPr>
              <a:spLocks noChangeArrowheads="1"/>
            </p:cNvSpPr>
            <p:nvPr/>
          </p:nvSpPr>
          <p:spPr bwMode="auto">
            <a:xfrm rot="-720090">
              <a:off x="1383" y="2478"/>
              <a:ext cx="268" cy="146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5171" name="AutoShape 19"/>
            <p:cNvSpPr>
              <a:spLocks noChangeArrowheads="1"/>
            </p:cNvSpPr>
            <p:nvPr/>
          </p:nvSpPr>
          <p:spPr bwMode="auto">
            <a:xfrm rot="10800000">
              <a:off x="839" y="2421"/>
              <a:ext cx="683" cy="5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19 h 21600"/>
                <a:gd name="T14" fmla="*/ 17109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86B6"/>
                </a:gs>
                <a:gs pos="50000">
                  <a:srgbClr val="FF0066"/>
                </a:gs>
                <a:gs pos="100000">
                  <a:srgbClr val="FF86B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2" name="Oval 20"/>
            <p:cNvSpPr>
              <a:spLocks noChangeArrowheads="1"/>
            </p:cNvSpPr>
            <p:nvPr/>
          </p:nvSpPr>
          <p:spPr bwMode="auto">
            <a:xfrm>
              <a:off x="806" y="1814"/>
              <a:ext cx="777" cy="63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E9D3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5173" name="Arc 21"/>
            <p:cNvSpPr>
              <a:spLocks/>
            </p:cNvSpPr>
            <p:nvPr/>
          </p:nvSpPr>
          <p:spPr bwMode="auto">
            <a:xfrm>
              <a:off x="1032" y="2041"/>
              <a:ext cx="388" cy="256"/>
            </a:xfrm>
            <a:custGeom>
              <a:avLst/>
              <a:gdLst>
                <a:gd name="T0" fmla="*/ 0 w 29911"/>
                <a:gd name="T1" fmla="*/ 0 h 21600"/>
                <a:gd name="T2" fmla="*/ 0 w 29911"/>
                <a:gd name="T3" fmla="*/ 0 h 21600"/>
                <a:gd name="T4" fmla="*/ 0 w 299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911"/>
                <a:gd name="T10" fmla="*/ 0 h 21600"/>
                <a:gd name="T11" fmla="*/ 29911 w 299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11" h="21600" fill="none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</a:path>
                <a:path w="29911" h="21600" stroke="0" extrusionOk="0">
                  <a:moveTo>
                    <a:pt x="29910" y="16810"/>
                  </a:moveTo>
                  <a:cubicBezTo>
                    <a:pt x="26069" y="19909"/>
                    <a:pt x="21283" y="21599"/>
                    <a:pt x="16348" y="21600"/>
                  </a:cubicBezTo>
                  <a:cubicBezTo>
                    <a:pt x="10070" y="21600"/>
                    <a:pt x="4103" y="18868"/>
                    <a:pt x="0" y="14117"/>
                  </a:cubicBezTo>
                  <a:lnTo>
                    <a:pt x="1634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4" name="Oval 22"/>
            <p:cNvSpPr>
              <a:spLocks noChangeAspect="1" noChangeArrowheads="1"/>
            </p:cNvSpPr>
            <p:nvPr/>
          </p:nvSpPr>
          <p:spPr bwMode="auto">
            <a:xfrm>
              <a:off x="1305" y="2028"/>
              <a:ext cx="12" cy="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5175" name="Oval 23"/>
            <p:cNvSpPr>
              <a:spLocks noChangeAspect="1" noChangeArrowheads="1"/>
            </p:cNvSpPr>
            <p:nvPr/>
          </p:nvSpPr>
          <p:spPr bwMode="auto">
            <a:xfrm>
              <a:off x="1215" y="2029"/>
              <a:ext cx="13" cy="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grpSp>
          <p:nvGrpSpPr>
            <p:cNvPr id="5176" name="Group 24"/>
            <p:cNvGrpSpPr>
              <a:grpSpLocks/>
            </p:cNvGrpSpPr>
            <p:nvPr/>
          </p:nvGrpSpPr>
          <p:grpSpPr bwMode="auto">
            <a:xfrm rot="-5532708">
              <a:off x="1465" y="1855"/>
              <a:ext cx="252" cy="162"/>
              <a:chOff x="3886" y="3602"/>
              <a:chExt cx="443" cy="217"/>
            </a:xfrm>
          </p:grpSpPr>
          <p:cxnSp>
            <p:nvCxnSpPr>
              <p:cNvPr id="5191" name="AutoShape 25"/>
              <p:cNvCxnSpPr>
                <a:cxnSpLocks noChangeShapeType="1"/>
              </p:cNvCxnSpPr>
              <p:nvPr/>
            </p:nvCxnSpPr>
            <p:spPr bwMode="auto">
              <a:xfrm rot="5400000">
                <a:off x="3879" y="3615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92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080" y="3602"/>
                <a:ext cx="15" cy="217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93" name="AutoShape 27"/>
              <p:cNvCxnSpPr>
                <a:cxnSpLocks noChangeShapeType="1"/>
              </p:cNvCxnSpPr>
              <p:nvPr/>
            </p:nvCxnSpPr>
            <p:spPr bwMode="auto">
              <a:xfrm>
                <a:off x="4098" y="3605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94" name="AutoShape 28"/>
              <p:cNvCxnSpPr>
                <a:cxnSpLocks noChangeShapeType="1"/>
              </p:cNvCxnSpPr>
              <p:nvPr/>
            </p:nvCxnSpPr>
            <p:spPr bwMode="auto">
              <a:xfrm>
                <a:off x="4123" y="3622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5177" name="Group 29"/>
            <p:cNvGrpSpPr>
              <a:grpSpLocks/>
            </p:cNvGrpSpPr>
            <p:nvPr/>
          </p:nvGrpSpPr>
          <p:grpSpPr bwMode="auto">
            <a:xfrm rot="4501840">
              <a:off x="638" y="2035"/>
              <a:ext cx="250" cy="162"/>
              <a:chOff x="3883" y="3690"/>
              <a:chExt cx="438" cy="218"/>
            </a:xfrm>
          </p:grpSpPr>
          <p:cxnSp>
            <p:nvCxnSpPr>
              <p:cNvPr id="5187" name="AutoShape 30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88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89" name="AutoShape 32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90" name="AutoShape 33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5178" name="Group 34"/>
            <p:cNvGrpSpPr>
              <a:grpSpLocks/>
            </p:cNvGrpSpPr>
            <p:nvPr/>
          </p:nvGrpSpPr>
          <p:grpSpPr bwMode="auto">
            <a:xfrm rot="213051">
              <a:off x="1020" y="1806"/>
              <a:ext cx="327" cy="124"/>
              <a:chOff x="3883" y="3690"/>
              <a:chExt cx="438" cy="218"/>
            </a:xfrm>
          </p:grpSpPr>
          <p:cxnSp>
            <p:nvCxnSpPr>
              <p:cNvPr id="5183" name="AutoShape 35"/>
              <p:cNvCxnSpPr>
                <a:cxnSpLocks noChangeShapeType="1"/>
              </p:cNvCxnSpPr>
              <p:nvPr/>
            </p:nvCxnSpPr>
            <p:spPr bwMode="auto">
              <a:xfrm rot="5400000">
                <a:off x="3876" y="3697"/>
                <a:ext cx="210" cy="195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84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4078" y="3690"/>
                <a:ext cx="15" cy="218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85" name="AutoShape 37"/>
              <p:cNvCxnSpPr>
                <a:cxnSpLocks noChangeShapeType="1"/>
              </p:cNvCxnSpPr>
              <p:nvPr/>
            </p:nvCxnSpPr>
            <p:spPr bwMode="auto">
              <a:xfrm>
                <a:off x="4098" y="3690"/>
                <a:ext cx="87" cy="183"/>
              </a:xfrm>
              <a:prstGeom prst="straightConnector1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  <p:cxnSp>
            <p:nvCxnSpPr>
              <p:cNvPr id="5186" name="AutoShape 38"/>
              <p:cNvCxnSpPr>
                <a:cxnSpLocks noChangeShapeType="1"/>
              </p:cNvCxnSpPr>
              <p:nvPr/>
            </p:nvCxnSpPr>
            <p:spPr bwMode="auto">
              <a:xfrm>
                <a:off x="4115" y="3707"/>
                <a:ext cx="206" cy="15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</p:spPr>
          </p:cxnSp>
        </p:grpSp>
        <p:grpSp>
          <p:nvGrpSpPr>
            <p:cNvPr id="5179" name="Group 39"/>
            <p:cNvGrpSpPr>
              <a:grpSpLocks/>
            </p:cNvGrpSpPr>
            <p:nvPr/>
          </p:nvGrpSpPr>
          <p:grpSpPr bwMode="auto">
            <a:xfrm>
              <a:off x="975" y="1723"/>
              <a:ext cx="461" cy="138"/>
              <a:chOff x="3843" y="3544"/>
              <a:chExt cx="619" cy="243"/>
            </a:xfrm>
          </p:grpSpPr>
          <p:sp>
            <p:nvSpPr>
              <p:cNvPr id="5180" name="AutoShape 40"/>
              <p:cNvSpPr>
                <a:spLocks noChangeArrowheads="1"/>
              </p:cNvSpPr>
              <p:nvPr/>
            </p:nvSpPr>
            <p:spPr bwMode="auto">
              <a:xfrm rot="5400000">
                <a:off x="3877" y="3551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5181" name="AutoShape 41"/>
              <p:cNvSpPr>
                <a:spLocks noChangeArrowheads="1"/>
              </p:cNvSpPr>
              <p:nvPr/>
            </p:nvSpPr>
            <p:spPr bwMode="auto">
              <a:xfrm rot="-6038740">
                <a:off x="4226" y="3510"/>
                <a:ext cx="202" cy="27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5182" name="Oval 42"/>
              <p:cNvSpPr>
                <a:spLocks noChangeArrowheads="1"/>
              </p:cNvSpPr>
              <p:nvPr/>
            </p:nvSpPr>
            <p:spPr bwMode="auto">
              <a:xfrm>
                <a:off x="4077" y="3593"/>
                <a:ext cx="143" cy="9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</p:grpSp>
      </p:grpSp>
      <p:grpSp>
        <p:nvGrpSpPr>
          <p:cNvPr id="10" name="Grupo 89"/>
          <p:cNvGrpSpPr>
            <a:grpSpLocks/>
          </p:cNvGrpSpPr>
          <p:nvPr/>
        </p:nvGrpSpPr>
        <p:grpSpPr bwMode="auto">
          <a:xfrm>
            <a:off x="6516688" y="3573463"/>
            <a:ext cx="2519362" cy="2808287"/>
            <a:chOff x="1990725" y="2333625"/>
            <a:chExt cx="1346200" cy="1743450"/>
          </a:xfrm>
        </p:grpSpPr>
        <p:grpSp>
          <p:nvGrpSpPr>
            <p:cNvPr id="5129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5135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5136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5137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5140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28" y="4723"/>
                    <a:ext cx="573" cy="361"/>
                    <a:chOff x="5608" y="4868"/>
                    <a:chExt cx="573" cy="361"/>
                  </a:xfrm>
                </p:grpSpPr>
                <p:cxnSp>
                  <p:nvCxnSpPr>
                    <p:cNvPr id="5161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rot="10553882" flipH="1" flipV="1">
                      <a:off x="5608" y="4987"/>
                      <a:ext cx="389" cy="61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62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986" y="5041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63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" y="5034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64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01" y="5041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65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982" y="493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66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01" y="4868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5141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5155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56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57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58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59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60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5142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5143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79"/>
                      </a:gs>
                      <a:gs pos="50000">
                        <a:srgbClr val="FFFF00"/>
                      </a:gs>
                      <a:gs pos="100000">
                        <a:srgbClr val="FFFF7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514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5147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5148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5149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gradFill rotWithShape="1">
                      <a:gsLst>
                        <a:gs pos="0">
                          <a:srgbClr val="0070C0"/>
                        </a:gs>
                        <a:gs pos="50000">
                          <a:srgbClr val="4F9CD4"/>
                        </a:gs>
                        <a:gs pos="100000">
                          <a:srgbClr val="007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5150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151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5152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5153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154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5145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146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5138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9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5130" name="Grupo 91"/>
            <p:cNvGrpSpPr>
              <a:grpSpLocks/>
            </p:cNvGrpSpPr>
            <p:nvPr/>
          </p:nvGrpSpPr>
          <p:grpSpPr bwMode="auto">
            <a:xfrm>
              <a:off x="2243138" y="3674831"/>
              <a:ext cx="586850" cy="402244"/>
              <a:chOff x="715655" y="3712239"/>
              <a:chExt cx="847342" cy="508925"/>
            </a:xfrm>
          </p:grpSpPr>
          <p:cxnSp>
            <p:nvCxnSpPr>
              <p:cNvPr id="5131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32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1201593" y="4208934"/>
                <a:ext cx="361404" cy="1223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33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34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715655" y="4208934"/>
                <a:ext cx="342002" cy="122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89" name="Texto explicativo retangular com cantos arredondados 88"/>
          <p:cNvSpPr/>
          <p:nvPr/>
        </p:nvSpPr>
        <p:spPr>
          <a:xfrm>
            <a:off x="2555875" y="1125538"/>
            <a:ext cx="2808288" cy="1439862"/>
          </a:xfrm>
          <a:prstGeom prst="wedgeRoundRectCallout">
            <a:avLst>
              <a:gd name="adj1" fmla="val -52188"/>
              <a:gd name="adj2" fmla="val 909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dirty="0">
                <a:solidFill>
                  <a:schemeClr val="tx1"/>
                </a:solidFill>
              </a:rPr>
              <a:t>Mas o que seria variável?</a:t>
            </a:r>
          </a:p>
        </p:txBody>
      </p:sp>
      <p:sp>
        <p:nvSpPr>
          <p:cNvPr id="90" name="Texto explicativo retangular com cantos arredondados 89"/>
          <p:cNvSpPr/>
          <p:nvPr/>
        </p:nvSpPr>
        <p:spPr>
          <a:xfrm>
            <a:off x="3708400" y="2852738"/>
            <a:ext cx="2592388" cy="1223962"/>
          </a:xfrm>
          <a:prstGeom prst="wedgeRoundRectCallout">
            <a:avLst>
              <a:gd name="adj1" fmla="val 54753"/>
              <a:gd name="adj2" fmla="val 874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dirty="0">
                <a:solidFill>
                  <a:schemeClr val="tx1"/>
                </a:solidFill>
              </a:rPr>
              <a:t>Vamos ver a seguir.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539750" y="836613"/>
            <a:ext cx="4392613" cy="646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600" b="1"/>
              <a:t>ATIVIDADE EM DUPLA</a:t>
            </a:r>
          </a:p>
        </p:txBody>
      </p:sp>
      <p:sp>
        <p:nvSpPr>
          <p:cNvPr id="31749" name="CaixaDeTexto 5"/>
          <p:cNvSpPr txBox="1">
            <a:spLocks noChangeArrowheads="1"/>
          </p:cNvSpPr>
          <p:nvPr/>
        </p:nvSpPr>
        <p:spPr bwMode="auto">
          <a:xfrm>
            <a:off x="611188" y="1671638"/>
            <a:ext cx="7272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Convide um colega para juntos fazerem esta atividade.</a:t>
            </a:r>
          </a:p>
        </p:txBody>
      </p:sp>
      <p:sp>
        <p:nvSpPr>
          <p:cNvPr id="31750" name="CaixaDeTexto 6"/>
          <p:cNvSpPr txBox="1">
            <a:spLocks noChangeArrowheads="1"/>
          </p:cNvSpPr>
          <p:nvPr/>
        </p:nvSpPr>
        <p:spPr bwMode="auto">
          <a:xfrm>
            <a:off x="539750" y="2205038"/>
            <a:ext cx="6985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Um de vocês joga uma moeda vinte vezes para o alto e o outro anota o número de vezes que saiu cara e o número de vezes que saiu coroa. Faça depois, uma tabulação dos resultados. Copiem e completem a tabela de frequência dada abaixo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55650" y="4224338"/>
          <a:ext cx="7704858" cy="150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8286"/>
                <a:gridCol w="2568286"/>
                <a:gridCol w="25682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Lançamento de moeda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Face para cima</a:t>
                      </a:r>
                      <a:endParaRPr lang="pt-BR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Frequência absoluta (FA)</a:t>
                      </a:r>
                      <a:endParaRPr lang="pt-BR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Frequência</a:t>
                      </a:r>
                      <a:r>
                        <a:rPr lang="pt-BR" b="1" baseline="0" dirty="0" smtClean="0"/>
                        <a:t> relativa (FR)</a:t>
                      </a:r>
                      <a:endParaRPr lang="pt-BR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Cara</a:t>
                      </a:r>
                      <a:endParaRPr lang="pt-BR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//////////////////////////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//////////////////////////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Coroa</a:t>
                      </a:r>
                      <a:endParaRPr lang="pt-BR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//////////////////////////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/////////////////////////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71" name="CaixaDeTexto 8"/>
          <p:cNvSpPr txBox="1">
            <a:spLocks noChangeArrowheads="1"/>
          </p:cNvSpPr>
          <p:nvPr/>
        </p:nvSpPr>
        <p:spPr bwMode="auto">
          <a:xfrm>
            <a:off x="6227763" y="5732463"/>
            <a:ext cx="2447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 pessoal</a:t>
            </a:r>
          </a:p>
        </p:txBody>
      </p:sp>
      <p:pic>
        <p:nvPicPr>
          <p:cNvPr id="31772" name="Picture 29" descr="http://publicdomainvectors.org/photos/goldco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1268413"/>
            <a:ext cx="1620838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31749" grpId="0"/>
      <p:bldP spid="31750" grpId="0"/>
      <p:bldP spid="317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0825" y="2100263"/>
            <a:ext cx="8569325" cy="43529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pt-BR" sz="2300" dirty="0">
                <a:latin typeface="+mn-lt"/>
                <a:cs typeface="+mn-cs"/>
              </a:rPr>
              <a:t>Meçam coletivamente a altura de cada um com trena, registrando os dados numa tabela do tipo </a:t>
            </a:r>
            <a:r>
              <a:rPr lang="pt-BR" sz="2300" dirty="0">
                <a:solidFill>
                  <a:srgbClr val="FF0000"/>
                </a:solidFill>
                <a:latin typeface="+mn-lt"/>
                <a:cs typeface="+mn-cs"/>
              </a:rPr>
              <a:t>número do aluno X altura.</a:t>
            </a:r>
          </a:p>
          <a:p>
            <a:pPr marL="342900" indent="-342900" algn="just" eaLnBrk="0" hangingPunct="0">
              <a:spcBef>
                <a:spcPct val="20000"/>
              </a:spcBef>
              <a:defRPr/>
            </a:pPr>
            <a:endParaRPr lang="pt-BR" sz="230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pt-BR" sz="2300" b="1" dirty="0">
                <a:latin typeface="+mn-lt"/>
                <a:cs typeface="+mn-cs"/>
              </a:rPr>
              <a:t>I</a:t>
            </a:r>
            <a:r>
              <a:rPr lang="pt-BR" sz="2300" b="1" dirty="0">
                <a:latin typeface="+mn-lt"/>
                <a:cs typeface="+mn-cs"/>
              </a:rPr>
              <a:t>ndividualmente</a:t>
            </a:r>
            <a:r>
              <a:rPr lang="pt-BR" sz="2300" dirty="0">
                <a:latin typeface="+mn-lt"/>
                <a:cs typeface="+mn-cs"/>
              </a:rPr>
              <a:t>, em seus cadernos: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300" dirty="0">
                <a:latin typeface="+mn-lt"/>
                <a:cs typeface="+mn-cs"/>
              </a:rPr>
              <a:t>organizem a tabela, colocando as alturas em ordem crescente ou decrescente;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300" dirty="0">
                <a:latin typeface="+mn-lt"/>
                <a:cs typeface="+mn-cs"/>
              </a:rPr>
              <a:t>construam as tabelas de frequência absoluta e frequência relativa;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300" dirty="0">
                <a:latin typeface="+mn-lt"/>
                <a:cs typeface="+mn-cs"/>
              </a:rPr>
              <a:t>representem a tabela por meio de histogramas;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300" dirty="0">
                <a:latin typeface="+mn-lt"/>
                <a:cs typeface="+mn-cs"/>
              </a:rPr>
              <a:t>interpretem os histogramas: intervalo de maior e menor frequência.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539750" y="860425"/>
            <a:ext cx="8135938" cy="12001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600" b="1"/>
              <a:t>ATIVIDADE PRÁTICA: </a:t>
            </a:r>
            <a:r>
              <a:rPr lang="pt-BR" sz="3600"/>
              <a:t>Um estudo das alturas dos alunos de sua classe</a:t>
            </a:r>
            <a:endParaRPr lang="pt-BR" sz="3600" b="1"/>
          </a:p>
        </p:txBody>
      </p:sp>
      <p:sp>
        <p:nvSpPr>
          <p:cNvPr id="32774" name="CaixaDeTexto 6"/>
          <p:cNvSpPr txBox="1">
            <a:spLocks noChangeArrowheads="1"/>
          </p:cNvSpPr>
          <p:nvPr/>
        </p:nvSpPr>
        <p:spPr bwMode="auto">
          <a:xfrm>
            <a:off x="6372225" y="6021388"/>
            <a:ext cx="2447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 pessoal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27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33796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/>
              <a:t>BIANCHINI, E. Matemática, 9° ano. Editora Moderna, 2006. </a:t>
            </a:r>
          </a:p>
          <a:p>
            <a:endParaRPr lang="pt-BR" sz="1600"/>
          </a:p>
          <a:p>
            <a:r>
              <a:rPr lang="pt-BR" sz="1600"/>
              <a:t>CENTURIÓN, Marília. JAKUBOVIC, José. Matemática: teoria e contexto. 9º ano. 1ª ed. Ed. Saraiva, São Paulo, 2012. </a:t>
            </a:r>
          </a:p>
          <a:p>
            <a:endParaRPr lang="pt-BR" sz="1600"/>
          </a:p>
          <a:p>
            <a:r>
              <a:rPr lang="pt-BR" sz="1600"/>
              <a:t>DANTE, R. L. Tudo é Matemática, 9°ano. 3ª ed. Editora Ática, 2010. </a:t>
            </a:r>
          </a:p>
          <a:p>
            <a:endParaRPr lang="pt-BR" sz="1600"/>
          </a:p>
          <a:p>
            <a:r>
              <a:rPr lang="pt-BR" sz="1600"/>
              <a:t>MORI, Iracema; ONAGA, DULCE SATIKO. </a:t>
            </a:r>
            <a:r>
              <a:rPr lang="pt-BR" sz="1600" b="1"/>
              <a:t>Matemática: ideias e desafios</a:t>
            </a:r>
            <a:r>
              <a:rPr lang="pt-BR" sz="1600"/>
              <a:t>. 9º ano. 15. ed. São Paulo: Saraiva, 2009.</a:t>
            </a:r>
          </a:p>
          <a:p>
            <a:pPr eaLnBrk="0" hangingPunct="0"/>
            <a:endParaRPr lang="pt-BR" sz="1600"/>
          </a:p>
          <a:p>
            <a:pPr eaLnBrk="0" hangingPunct="0"/>
            <a:r>
              <a:rPr lang="pt-BR" sz="1600"/>
              <a:t>RIBEIRO, Jackson. </a:t>
            </a:r>
            <a:r>
              <a:rPr lang="pt-BR" sz="1600" b="1"/>
              <a:t>Matemática: ciência, linguagem e tecnologia</a:t>
            </a:r>
            <a:r>
              <a:rPr lang="pt-BR" sz="1600"/>
              <a:t>. 1. ed. São Paulo: Scipione, 2010.</a:t>
            </a:r>
          </a:p>
          <a:p>
            <a:pPr eaLnBrk="0" hangingPunct="0"/>
            <a:endParaRPr lang="pt-BR" sz="1600"/>
          </a:p>
          <a:p>
            <a:pPr eaLnBrk="0" hangingPunct="0"/>
            <a:r>
              <a:rPr lang="pt-BR" sz="1600"/>
              <a:t>http://www.brasilescola.com/matematica/aplicacao-estatistica-frequencia-absoluta-frequencia-.htm. Acesso em 10/07/2015</a:t>
            </a:r>
          </a:p>
          <a:p>
            <a:pPr eaLnBrk="0" hangingPunct="0"/>
            <a:endParaRPr lang="pt-BR" sz="1600"/>
          </a:p>
          <a:p>
            <a:pPr eaLnBrk="0" hangingPunct="0"/>
            <a:r>
              <a:rPr lang="pt-BR" sz="1600"/>
              <a:t>http://www.infoescola.com/estatistica/distribuicao-de-frequencias/. Acesso em 12/07/2015</a:t>
            </a:r>
          </a:p>
          <a:p>
            <a:pPr eaLnBrk="0" hangingPunct="0"/>
            <a:endParaRPr lang="pt-BR" sz="1600"/>
          </a:p>
          <a:p>
            <a:pPr eaLnBrk="0" hangingPunct="0"/>
            <a:r>
              <a:rPr lang="pt-BR" sz="1600"/>
              <a:t>https://pt.wikipedia.org/wiki/Frequ%C3%AAncia_(estat%C3%ADstica). Acesso em 12/07/2015</a:t>
            </a:r>
          </a:p>
          <a:p>
            <a:pPr eaLnBrk="0" hangingPunct="0"/>
            <a:endParaRPr lang="pt-BR" sz="1600"/>
          </a:p>
          <a:p>
            <a:endParaRPr lang="pt-BR"/>
          </a:p>
        </p:txBody>
      </p:sp>
      <p:sp>
        <p:nvSpPr>
          <p:cNvPr id="33797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4032250" cy="6477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REFERÊNCIAS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graphicFrame>
        <p:nvGraphicFramePr>
          <p:cNvPr id="6" name="Tabela 1"/>
          <p:cNvGraphicFramePr>
            <a:graphicFrameLocks noGrp="1"/>
          </p:cNvGraphicFramePr>
          <p:nvPr/>
        </p:nvGraphicFramePr>
        <p:xfrm>
          <a:off x="395288" y="1479550"/>
          <a:ext cx="8362950" cy="4535848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A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Tysto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https://commons.wikimedia.org/wiki/File:Youth-soccer-indiana.jpg</a:t>
                      </a:r>
                    </a:p>
                    <a:p>
                      <a:endParaRPr lang="pt-BR" sz="1100" b="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08/07/2015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B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Adrian </a:t>
                      </a: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Pingstone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https://commons.wikimedia.org/wiki/File:Swimming.breaststroke.arp.750pix.jpg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10/07/2015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C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Bisu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Creative Commons</a:t>
                      </a:r>
                      <a:r>
                        <a:rPr lang="en-US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Attribution 3.0 </a:t>
                      </a:r>
                      <a:r>
                        <a:rPr lang="en-US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Unported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https://commons.wikimedia.org/wiki/File:Bulgaria-serbia_volley_2012.jpg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08/07/2015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D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Finizio</a:t>
                      </a: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Creative Commons</a:t>
                      </a:r>
                      <a:r>
                        <a:rPr lang="en-US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Attribution-Share Alike 2.0 Italy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https://commons.wikimedia.org/wiki/File:Three_point_shoot.JPG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10/07/2015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06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http://publicdomainvectors.org/pt/vetorial-gratis/Ilustra%C3%A7%C3%A3o-</a:t>
                      </a:r>
                      <a:r>
                        <a:rPr lang="pt-BR" sz="1100" b="0" i="0" dirty="0" err="1" smtClean="0">
                          <a:latin typeface="+mj-lt"/>
                        </a:rPr>
                        <a:t>em-vetor</a:t>
                      </a:r>
                      <a:r>
                        <a:rPr lang="pt-BR" sz="1100" b="0" i="0" dirty="0" smtClean="0">
                          <a:latin typeface="+mj-lt"/>
                        </a:rPr>
                        <a:t>-%C3%</a:t>
                      </a:r>
                      <a:r>
                        <a:rPr lang="pt-BR" sz="1100" b="0" i="0" dirty="0" err="1" smtClean="0">
                          <a:latin typeface="+mj-lt"/>
                        </a:rPr>
                        <a:t>ADcone-autocarro-tur</a:t>
                      </a:r>
                      <a:r>
                        <a:rPr lang="pt-BR" sz="1100" b="0" i="0" dirty="0" smtClean="0">
                          <a:latin typeface="+mj-lt"/>
                        </a:rPr>
                        <a:t>%C3%</a:t>
                      </a:r>
                      <a:r>
                        <a:rPr lang="pt-BR" sz="1100" b="0" i="0" dirty="0" err="1" smtClean="0">
                          <a:latin typeface="+mj-lt"/>
                        </a:rPr>
                        <a:t>ADstico</a:t>
                      </a:r>
                      <a:r>
                        <a:rPr lang="pt-BR" sz="1100" b="0" i="0" dirty="0" smtClean="0">
                          <a:latin typeface="+mj-lt"/>
                        </a:rPr>
                        <a:t>/27127.</a:t>
                      </a:r>
                      <a:r>
                        <a:rPr lang="pt-BR" sz="1100" b="0" i="0" dirty="0" err="1" smtClean="0">
                          <a:latin typeface="+mj-lt"/>
                        </a:rPr>
                        <a:t>html</a:t>
                      </a:r>
                      <a:endParaRPr lang="pt-BR" sz="11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09/07/2015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100" i="0" dirty="0" smtClean="0">
                          <a:latin typeface="+mj-lt"/>
                        </a:rPr>
                        <a:t>14</a:t>
                      </a:r>
                      <a:endParaRPr lang="pt-BR" sz="11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1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http://publicdomainvectors.org/pt/vetorial-gratis/Imagem-vetorial-de-carro-Porche/5515.html</a:t>
                      </a:r>
                      <a:endParaRPr lang="pt-BR" sz="11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10/07/2015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http://publicdomainvectors.org/pt/vetorial-gratis/Imagem-de-vector-menina-estuda/11723.html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10/07/2015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21 A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0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endParaRPr lang="pt-BR" sz="100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http://publicdomainvectors.org/pt/vetorial-gratis/%C3%8Dcone-</a:t>
                      </a:r>
                      <a:r>
                        <a:rPr lang="pt-BR" sz="1100" i="0" dirty="0" err="1" smtClean="0">
                          <a:latin typeface="+mj-lt"/>
                          <a:cs typeface="Times New Roman" pitchFamily="18" charset="0"/>
                        </a:rPr>
                        <a:t>de-vetor-de-jornal</a:t>
                      </a:r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/8208.</a:t>
                      </a:r>
                      <a:r>
                        <a:rPr lang="pt-BR" sz="1100" i="0" dirty="0" err="1" smtClean="0">
                          <a:latin typeface="+mj-lt"/>
                          <a:cs typeface="Times New Roman" pitchFamily="18" charset="0"/>
                        </a:rPr>
                        <a:t>html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21 B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0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0" dirty="0" smtClean="0">
                          <a:latin typeface="+mj-lt"/>
                          <a:cs typeface="Times New Roman" pitchFamily="18" charset="0"/>
                        </a:rPr>
                        <a:t>http://publicdomainvectors.org/pt/vetorial-gratis/Desenho-vetorial-de-piscina/10705.html</a:t>
                      </a:r>
                      <a:endParaRPr lang="pt-BR" sz="110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10/07/2015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21 C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1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http://publicdomainvectors.org/pt/vetorial-gratis/Vetor-desenho-das-mulheres-na-pr%C3%A1tica-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da-dan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%C3%A7a/25077.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html</a:t>
                      </a:r>
                      <a:endParaRPr lang="pt-BR" sz="1100" b="0" i="0" u="none" strike="noStrike" dirty="0" smtClean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82" name="CaixaDeTexto 1"/>
          <p:cNvSpPr txBox="1">
            <a:spLocks noChangeArrowheads="1"/>
          </p:cNvSpPr>
          <p:nvPr/>
        </p:nvSpPr>
        <p:spPr bwMode="auto">
          <a:xfrm>
            <a:off x="396875" y="765175"/>
            <a:ext cx="4679950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TABELAS DE IMAGENS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</a:t>
            </a:r>
            <a:endParaRPr lang="pt-BR" altLang="pt-BR" i="1">
              <a:solidFill>
                <a:schemeClr val="bg1"/>
              </a:solidFill>
            </a:endParaRPr>
          </a:p>
        </p:txBody>
      </p:sp>
      <p:graphicFrame>
        <p:nvGraphicFramePr>
          <p:cNvPr id="4" name="Tabela 1"/>
          <p:cNvGraphicFramePr>
            <a:graphicFrameLocks noGrp="1"/>
          </p:cNvGraphicFramePr>
          <p:nvPr/>
        </p:nvGraphicFramePr>
        <p:xfrm>
          <a:off x="395288" y="981075"/>
          <a:ext cx="8362950" cy="2403002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24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000" i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http://publicdomainvectors.org/pt/vetorial-gratis/Ilustra%C3%A7%C3%A3o-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em-vetor-de-conjunto-de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-%C3%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ADcones-de-status-de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-n%C3%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ADvel-de-bateria-diferente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/17434.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html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25 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000" i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http://publicdomainvectors.org/pt/vetorial-gratis/Gr%C3%A1ficos-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vetoriais-de-caderno-com-espiral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/17612.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html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25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000" i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http://publicdomainvectors.org/pt/vetorial-gratis/Gr%C3%A1ficos-</a:t>
                      </a:r>
                      <a:r>
                        <a:rPr lang="pt-BR" sz="1000" b="0" i="0" u="none" strike="noStrike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vetoriais-de-prato-de-frutas-desenho</a:t>
                      </a: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/26023.</a:t>
                      </a:r>
                      <a:r>
                        <a:rPr lang="pt-BR" sz="1000" b="0" i="0" u="none" strike="noStrike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html</a:t>
                      </a:r>
                      <a:endParaRPr lang="pt-BR" sz="1000" b="0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08/07/2015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28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  <a:endParaRPr lang="pt-BR" sz="10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http://publicdomainvectors.org/pt/vetorial-gratis/Pilha-de-vetor-de-moedas-de-ouro/2808.html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10/07/2015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30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</a:t>
                      </a:r>
                      <a:r>
                        <a:rPr lang="pt-BR" sz="10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públic</a:t>
                      </a:r>
                      <a:endParaRPr lang="pt-BR" sz="10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http://publicdomainvectors.org/pt/vetorial-gratis/Ouro-D%C3%B3lar-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moeda-Vector</a:t>
                      </a:r>
                      <a:r>
                        <a:rPr lang="pt-BR" sz="1000" b="0" i="0" dirty="0" smtClean="0">
                          <a:latin typeface="+mj-lt"/>
                        </a:rPr>
                        <a:t>/6177.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2051050" y="836613"/>
            <a:ext cx="5041900" cy="584200"/>
          </a:xfrm>
          <a:prstGeom prst="rect">
            <a:avLst/>
          </a:prstGeom>
          <a:solidFill>
            <a:srgbClr val="FFFF00">
              <a:alpha val="7607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/>
              <a:t>VARIÁVEL ESTATÍSTICA</a:t>
            </a:r>
          </a:p>
        </p:txBody>
      </p:sp>
      <p:sp>
        <p:nvSpPr>
          <p:cNvPr id="5" name="Seta para baixo 4"/>
          <p:cNvSpPr/>
          <p:nvPr/>
        </p:nvSpPr>
        <p:spPr>
          <a:xfrm>
            <a:off x="4284663" y="1484313"/>
            <a:ext cx="287337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50" name="CaixaDeTexto 5"/>
          <p:cNvSpPr txBox="1">
            <a:spLocks noChangeArrowheads="1"/>
          </p:cNvSpPr>
          <p:nvPr/>
        </p:nvSpPr>
        <p:spPr bwMode="auto">
          <a:xfrm>
            <a:off x="1187450" y="1989138"/>
            <a:ext cx="6480175" cy="461962"/>
          </a:xfrm>
          <a:prstGeom prst="rect">
            <a:avLst/>
          </a:prstGeom>
          <a:solidFill>
            <a:srgbClr val="FF00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Características da população que são investigadas.</a:t>
            </a:r>
          </a:p>
        </p:txBody>
      </p:sp>
      <p:sp>
        <p:nvSpPr>
          <p:cNvPr id="6151" name="CaixaDeTexto 6"/>
          <p:cNvSpPr txBox="1">
            <a:spLocks noChangeArrowheads="1"/>
          </p:cNvSpPr>
          <p:nvPr/>
        </p:nvSpPr>
        <p:spPr bwMode="auto">
          <a:xfrm>
            <a:off x="468313" y="2492375"/>
            <a:ext cx="820737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Considere que a questão formulada em uma pesquisa seja: “Qual é seu esporte favorito?”</a:t>
            </a:r>
          </a:p>
          <a:p>
            <a:pPr algn="just"/>
            <a:r>
              <a:rPr lang="pt-BR" sz="2400"/>
              <a:t>Neste caso, “</a:t>
            </a:r>
            <a:r>
              <a:rPr lang="pt-BR" sz="2400" b="1" u="sng"/>
              <a:t>esporte</a:t>
            </a:r>
            <a:r>
              <a:rPr lang="pt-BR" sz="2400"/>
              <a:t>”  é a </a:t>
            </a:r>
            <a:r>
              <a:rPr lang="pt-BR" sz="2400" b="1" i="1"/>
              <a:t>variável</a:t>
            </a:r>
            <a:r>
              <a:rPr lang="pt-BR" sz="2400"/>
              <a:t> da pesquisa. </a:t>
            </a:r>
          </a:p>
          <a:p>
            <a:pPr algn="just"/>
            <a:r>
              <a:rPr lang="pt-BR" sz="2400"/>
              <a:t>Futebol, natação, voleibol e basquetebol são alguns valores dessa variável</a:t>
            </a:r>
          </a:p>
        </p:txBody>
      </p:sp>
      <p:pic>
        <p:nvPicPr>
          <p:cNvPr id="6152" name="Picture 5" descr="File:Youth-soccer-indiana.jpg"/>
          <p:cNvPicPr>
            <a:picLocks noChangeAspect="1" noChangeArrowheads="1"/>
          </p:cNvPicPr>
          <p:nvPr/>
        </p:nvPicPr>
        <p:blipFill>
          <a:blip r:embed="rId3" cstate="print"/>
          <a:srcRect l="24004" r="6648" b="10703"/>
          <a:stretch>
            <a:fillRect/>
          </a:stretch>
        </p:blipFill>
        <p:spPr bwMode="auto">
          <a:xfrm>
            <a:off x="193675" y="4516438"/>
            <a:ext cx="1916113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tângulo 8"/>
          <p:cNvSpPr>
            <a:spLocks noChangeArrowheads="1"/>
          </p:cNvSpPr>
          <p:nvPr/>
        </p:nvSpPr>
        <p:spPr bwMode="auto">
          <a:xfrm rot="-5400000">
            <a:off x="1433513" y="5264150"/>
            <a:ext cx="15128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900"/>
              <a:t>Tysto / </a:t>
            </a:r>
            <a:r>
              <a:rPr lang="pt-BR" sz="800"/>
              <a:t>public</a:t>
            </a:r>
            <a:r>
              <a:rPr lang="pt-BR" sz="900"/>
              <a:t> domain</a:t>
            </a:r>
            <a:endParaRPr lang="pt-BR" sz="900">
              <a:cs typeface="Times New Roman" pitchFamily="18" charset="0"/>
            </a:endParaRPr>
          </a:p>
        </p:txBody>
      </p:sp>
      <p:pic>
        <p:nvPicPr>
          <p:cNvPr id="6154" name="Picture 7" descr="File:Swimming.breaststroke.arp.750pix.jpg"/>
          <p:cNvPicPr>
            <a:picLocks noChangeAspect="1" noChangeArrowheads="1"/>
          </p:cNvPicPr>
          <p:nvPr/>
        </p:nvPicPr>
        <p:blipFill>
          <a:blip r:embed="rId4" cstate="print"/>
          <a:srcRect t="5069" r="15701"/>
          <a:stretch>
            <a:fillRect/>
          </a:stretch>
        </p:blipFill>
        <p:spPr bwMode="auto">
          <a:xfrm>
            <a:off x="2382838" y="4508500"/>
            <a:ext cx="18430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tângulo 11"/>
          <p:cNvSpPr>
            <a:spLocks noChangeArrowheads="1"/>
          </p:cNvSpPr>
          <p:nvPr/>
        </p:nvSpPr>
        <p:spPr bwMode="auto">
          <a:xfrm rot="5400000" flipV="1">
            <a:off x="3340100" y="5178425"/>
            <a:ext cx="1871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800"/>
              <a:t> Adrian Pingstone / public domain</a:t>
            </a:r>
          </a:p>
        </p:txBody>
      </p:sp>
      <p:pic>
        <p:nvPicPr>
          <p:cNvPr id="6156" name="Picture 9" descr="File:Bulgaria-serbia volley 2012.jpg"/>
          <p:cNvPicPr>
            <a:picLocks noChangeAspect="1" noChangeArrowheads="1"/>
          </p:cNvPicPr>
          <p:nvPr/>
        </p:nvPicPr>
        <p:blipFill>
          <a:blip r:embed="rId5" cstate="print"/>
          <a:srcRect l="6664" r="6725"/>
          <a:stretch>
            <a:fillRect/>
          </a:stretch>
        </p:blipFill>
        <p:spPr bwMode="auto">
          <a:xfrm>
            <a:off x="4484688" y="4522788"/>
            <a:ext cx="19669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tângulo 13"/>
          <p:cNvSpPr>
            <a:spLocks noChangeArrowheads="1"/>
          </p:cNvSpPr>
          <p:nvPr/>
        </p:nvSpPr>
        <p:spPr bwMode="auto">
          <a:xfrm rot="-5400000">
            <a:off x="5703888" y="5132388"/>
            <a:ext cx="1728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/>
            <a:r>
              <a:rPr lang="en-US" sz="800"/>
              <a:t>Bisu / Creative Commons Attribution 3.0 Unported</a:t>
            </a:r>
            <a:endParaRPr lang="pt-BR" sz="8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158" name="Retângulo 14"/>
          <p:cNvSpPr>
            <a:spLocks noChangeArrowheads="1"/>
          </p:cNvSpPr>
          <p:nvPr/>
        </p:nvSpPr>
        <p:spPr bwMode="auto">
          <a:xfrm rot="-5400000">
            <a:off x="7924800" y="5133975"/>
            <a:ext cx="1817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800"/>
              <a:t>Finizio/</a:t>
            </a:r>
            <a:r>
              <a:rPr lang="en-US" sz="800"/>
              <a:t>Creative Commons Attribution-Share Alike 2.0 Italy</a:t>
            </a:r>
            <a:endParaRPr lang="pt-BR" sz="800"/>
          </a:p>
        </p:txBody>
      </p:sp>
      <p:pic>
        <p:nvPicPr>
          <p:cNvPr id="6159" name="Picture 11" descr="File:Three point shoot.JPG"/>
          <p:cNvPicPr>
            <a:picLocks noChangeAspect="1" noChangeArrowheads="1"/>
          </p:cNvPicPr>
          <p:nvPr/>
        </p:nvPicPr>
        <p:blipFill>
          <a:blip r:embed="rId6" cstate="print"/>
          <a:srcRect t="15359"/>
          <a:stretch>
            <a:fillRect/>
          </a:stretch>
        </p:blipFill>
        <p:spPr bwMode="auto">
          <a:xfrm>
            <a:off x="6818313" y="4533900"/>
            <a:ext cx="187325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5" grpId="0" animBg="1"/>
      <p:bldP spid="6150" grpId="0" animBg="1"/>
      <p:bldP spid="6151" grpId="0"/>
      <p:bldP spid="6153" grpId="0"/>
      <p:bldP spid="6155" grpId="0"/>
      <p:bldP spid="6157" grpId="0"/>
      <p:bldP spid="6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683568" y="1556792"/>
          <a:ext cx="734481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3" name="CaixaDeTexto 4"/>
          <p:cNvSpPr txBox="1">
            <a:spLocks noChangeArrowheads="1"/>
          </p:cNvSpPr>
          <p:nvPr/>
        </p:nvSpPr>
        <p:spPr bwMode="auto">
          <a:xfrm>
            <a:off x="2484438" y="836613"/>
            <a:ext cx="4032250" cy="584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/>
              <a:t>TIPOS DE VARIÁVEL</a:t>
            </a:r>
          </a:p>
        </p:txBody>
      </p:sp>
      <p:sp>
        <p:nvSpPr>
          <p:cNvPr id="7174" name="CaixaDeTexto 5"/>
          <p:cNvSpPr txBox="1">
            <a:spLocks noChangeArrowheads="1"/>
          </p:cNvSpPr>
          <p:nvPr/>
        </p:nvSpPr>
        <p:spPr bwMode="auto">
          <a:xfrm>
            <a:off x="7380288" y="6176963"/>
            <a:ext cx="20875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200"/>
              <a:t>DANTE, L. R. 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173" grpId="0" animBg="1"/>
      <p:bldP spid="7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8196" name="CaixaDeTexto 3"/>
          <p:cNvSpPr txBox="1">
            <a:spLocks noChangeArrowheads="1"/>
          </p:cNvSpPr>
          <p:nvPr/>
        </p:nvSpPr>
        <p:spPr bwMode="auto">
          <a:xfrm>
            <a:off x="323850" y="836613"/>
            <a:ext cx="6048375" cy="1785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/>
              <a:t>EXEMPLO: </a:t>
            </a:r>
            <a:r>
              <a:rPr lang="pt-BR" sz="2200"/>
              <a:t>Uma agência de turismo realizou um pesquisa para sondar as preferências de seus clientes. Vamos analisar algumas das questões formuladas e em cada uma indicar qual é a variável, seu tipo e pelo menos dois de seus valores.  </a:t>
            </a:r>
          </a:p>
        </p:txBody>
      </p:sp>
      <p:pic>
        <p:nvPicPr>
          <p:cNvPr id="8197" name="Picture 5" descr="http://publicdomainvectors.org/photos/bus-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850900"/>
            <a:ext cx="234791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CaixaDeTexto 6"/>
          <p:cNvSpPr txBox="1">
            <a:spLocks noChangeArrowheads="1"/>
          </p:cNvSpPr>
          <p:nvPr/>
        </p:nvSpPr>
        <p:spPr bwMode="auto">
          <a:xfrm>
            <a:off x="323850" y="2725738"/>
            <a:ext cx="59769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/>
              <a:t>A) Em que mês você prefere viajar?</a:t>
            </a:r>
          </a:p>
        </p:txBody>
      </p:sp>
      <p:sp>
        <p:nvSpPr>
          <p:cNvPr id="8199" name="CaixaDeTexto 7"/>
          <p:cNvSpPr txBox="1">
            <a:spLocks noChangeArrowheads="1"/>
          </p:cNvSpPr>
          <p:nvPr/>
        </p:nvSpPr>
        <p:spPr bwMode="auto">
          <a:xfrm>
            <a:off x="336550" y="3070225"/>
            <a:ext cx="67691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>
                <a:solidFill>
                  <a:srgbClr val="FF0000"/>
                </a:solidFill>
              </a:rPr>
              <a:t>Mês  - variável qualitativa ordinal; janeiro, julho.</a:t>
            </a:r>
          </a:p>
        </p:txBody>
      </p:sp>
      <p:sp>
        <p:nvSpPr>
          <p:cNvPr id="8200" name="CaixaDeTexto 8"/>
          <p:cNvSpPr txBox="1">
            <a:spLocks noChangeArrowheads="1"/>
          </p:cNvSpPr>
          <p:nvPr/>
        </p:nvSpPr>
        <p:spPr bwMode="auto">
          <a:xfrm>
            <a:off x="323850" y="3603625"/>
            <a:ext cx="597693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/>
              <a:t>B) Quantos dias você pretende viajar?</a:t>
            </a:r>
          </a:p>
        </p:txBody>
      </p:sp>
      <p:sp>
        <p:nvSpPr>
          <p:cNvPr id="8201" name="CaixaDeTexto 9"/>
          <p:cNvSpPr txBox="1">
            <a:spLocks noChangeArrowheads="1"/>
          </p:cNvSpPr>
          <p:nvPr/>
        </p:nvSpPr>
        <p:spPr bwMode="auto">
          <a:xfrm>
            <a:off x="338138" y="3933825"/>
            <a:ext cx="7532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>
                <a:solidFill>
                  <a:srgbClr val="FF0000"/>
                </a:solidFill>
              </a:rPr>
              <a:t>Número de dias – variável quantitativa discreta; 3, 15 dias</a:t>
            </a:r>
          </a:p>
        </p:txBody>
      </p:sp>
      <p:sp>
        <p:nvSpPr>
          <p:cNvPr id="8202" name="CaixaDeTexto 10"/>
          <p:cNvSpPr txBox="1">
            <a:spLocks noChangeArrowheads="1"/>
          </p:cNvSpPr>
          <p:nvPr/>
        </p:nvSpPr>
        <p:spPr bwMode="auto">
          <a:xfrm>
            <a:off x="301625" y="4478338"/>
            <a:ext cx="59769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/>
              <a:t>C) Que estado do Brasil você gostaria de conhecer?</a:t>
            </a:r>
          </a:p>
        </p:txBody>
      </p:sp>
      <p:sp>
        <p:nvSpPr>
          <p:cNvPr id="8203" name="CaixaDeTexto 11"/>
          <p:cNvSpPr txBox="1">
            <a:spLocks noChangeArrowheads="1"/>
          </p:cNvSpPr>
          <p:nvPr/>
        </p:nvSpPr>
        <p:spPr bwMode="auto">
          <a:xfrm>
            <a:off x="317500" y="4799013"/>
            <a:ext cx="87915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>
                <a:solidFill>
                  <a:srgbClr val="FF0000"/>
                </a:solidFill>
              </a:rPr>
              <a:t>Estado do Brasil – variável qualitativa nominal; Pernambuco, Rio de Janeiro</a:t>
            </a:r>
          </a:p>
        </p:txBody>
      </p:sp>
      <p:sp>
        <p:nvSpPr>
          <p:cNvPr id="8204" name="CaixaDeTexto 12"/>
          <p:cNvSpPr txBox="1">
            <a:spLocks noChangeArrowheads="1"/>
          </p:cNvSpPr>
          <p:nvPr/>
        </p:nvSpPr>
        <p:spPr bwMode="auto">
          <a:xfrm>
            <a:off x="338138" y="5303838"/>
            <a:ext cx="84820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/>
              <a:t>D) Qual a quantia máxima que você pretende gastar?</a:t>
            </a:r>
          </a:p>
        </p:txBody>
      </p:sp>
      <p:sp>
        <p:nvSpPr>
          <p:cNvPr id="8205" name="CaixaDeTexto 13"/>
          <p:cNvSpPr txBox="1">
            <a:spLocks noChangeArrowheads="1"/>
          </p:cNvSpPr>
          <p:nvPr/>
        </p:nvSpPr>
        <p:spPr bwMode="auto">
          <a:xfrm>
            <a:off x="344488" y="5591175"/>
            <a:ext cx="79359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>
                <a:solidFill>
                  <a:srgbClr val="FF0000"/>
                </a:solidFill>
              </a:rPr>
              <a:t>Preço – variável quantitativa contínua; R$ 1 500,00, R$ 2 800,00 </a:t>
            </a:r>
          </a:p>
        </p:txBody>
      </p:sp>
      <p:sp>
        <p:nvSpPr>
          <p:cNvPr id="8206" name="Retângulo 15"/>
          <p:cNvSpPr>
            <a:spLocks noChangeArrowheads="1"/>
          </p:cNvSpPr>
          <p:nvPr/>
        </p:nvSpPr>
        <p:spPr bwMode="auto">
          <a:xfrm rot="-5400000">
            <a:off x="8086726" y="1643062"/>
            <a:ext cx="15557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900">
                <a:solidFill>
                  <a:srgbClr val="000000"/>
                </a:solidFill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8" grpId="0"/>
      <p:bldP spid="8199" grpId="0"/>
      <p:bldP spid="8200" grpId="0"/>
      <p:bldP spid="8201" grpId="0"/>
      <p:bldP spid="8202" grpId="0"/>
      <p:bldP spid="8203" grpId="0"/>
      <p:bldP spid="8204" grpId="0"/>
      <p:bldP spid="8205" grpId="0"/>
      <p:bldP spid="8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39750" y="836613"/>
            <a:ext cx="3816350" cy="1944687"/>
          </a:xfrm>
          <a:prstGeom prst="wedgeRoundRectCallout">
            <a:avLst>
              <a:gd name="adj1" fmla="val 38662"/>
              <a:gd name="adj2" fmla="val 838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pt-BR" sz="2400" b="1" dirty="0">
              <a:solidFill>
                <a:srgbClr val="00B050"/>
              </a:solidFill>
              <a:latin typeface="Algerian" pitchFamily="82" charset="0"/>
            </a:endParaRPr>
          </a:p>
          <a:p>
            <a:pPr>
              <a:defRPr/>
            </a:pPr>
            <a:r>
              <a:rPr lang="pt-BR" sz="2200" dirty="0">
                <a:solidFill>
                  <a:schemeClr val="tx1"/>
                </a:solidFill>
                <a:latin typeface="+mj-lt"/>
              </a:rPr>
              <a:t>Dados organizados em grupos ou categorias/classes são usualmente designados “</a:t>
            </a:r>
            <a:r>
              <a:rPr lang="pt-BR" sz="2200" b="1" dirty="0">
                <a:solidFill>
                  <a:schemeClr val="tx1"/>
                </a:solidFill>
                <a:latin typeface="+mj-lt"/>
              </a:rPr>
              <a:t>distribuição de frequência</a:t>
            </a:r>
            <a:r>
              <a:rPr lang="pt-BR" sz="2200" dirty="0">
                <a:solidFill>
                  <a:schemeClr val="tx1"/>
                </a:solidFill>
                <a:latin typeface="+mj-lt"/>
              </a:rPr>
              <a:t>”. </a:t>
            </a:r>
            <a:endParaRPr lang="pt-BR" sz="2200" b="1" dirty="0">
              <a:solidFill>
                <a:srgbClr val="00B050"/>
              </a:solidFill>
              <a:latin typeface="+mj-lt"/>
            </a:endParaRPr>
          </a:p>
          <a:p>
            <a:pPr algn="just">
              <a:defRPr/>
            </a:pPr>
            <a:endParaRPr lang="pt-BR" dirty="0"/>
          </a:p>
        </p:txBody>
      </p:sp>
      <p:grpSp>
        <p:nvGrpSpPr>
          <p:cNvPr id="2" name="Grupo 92"/>
          <p:cNvGrpSpPr>
            <a:grpSpLocks/>
          </p:cNvGrpSpPr>
          <p:nvPr/>
        </p:nvGrpSpPr>
        <p:grpSpPr bwMode="auto">
          <a:xfrm>
            <a:off x="3924300" y="2708275"/>
            <a:ext cx="3024188" cy="3400425"/>
            <a:chOff x="1990725" y="2333625"/>
            <a:chExt cx="1346200" cy="1743447"/>
          </a:xfrm>
        </p:grpSpPr>
        <p:grpSp>
          <p:nvGrpSpPr>
            <p:cNvPr id="9222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9228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9229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9230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9233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10" y="4589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9254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5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6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7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8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9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9234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9248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49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0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1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2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53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9235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9236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79"/>
                      </a:gs>
                      <a:gs pos="50000">
                        <a:srgbClr val="FFFF00"/>
                      </a:gs>
                      <a:gs pos="100000">
                        <a:srgbClr val="FFFF7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9237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9240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9241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9242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9243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9244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9245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9246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47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9238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9239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9231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32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9223" name="Grupo 91"/>
            <p:cNvGrpSpPr>
              <a:grpSpLocks/>
            </p:cNvGrpSpPr>
            <p:nvPr/>
          </p:nvGrpSpPr>
          <p:grpSpPr bwMode="auto">
            <a:xfrm>
              <a:off x="2469700" y="3674829"/>
              <a:ext cx="648072" cy="402243"/>
              <a:chOff x="1042784" y="3712239"/>
              <a:chExt cx="935739" cy="508924"/>
            </a:xfrm>
          </p:grpSpPr>
          <p:cxnSp>
            <p:nvCxnSpPr>
              <p:cNvPr id="9224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25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1562996" y="4220069"/>
                <a:ext cx="415527" cy="109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26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27" name="AutoShape 19"/>
              <p:cNvCxnSpPr>
                <a:cxnSpLocks noChangeShapeType="1"/>
              </p:cNvCxnSpPr>
              <p:nvPr/>
            </p:nvCxnSpPr>
            <p:spPr bwMode="auto">
              <a:xfrm>
                <a:off x="1057657" y="4221163"/>
                <a:ext cx="40530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683568" y="2060848"/>
          <a:ext cx="7704856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755576" y="3645024"/>
          <a:ext cx="763284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upo 5"/>
          <p:cNvGrpSpPr>
            <a:grpSpLocks/>
          </p:cNvGrpSpPr>
          <p:nvPr/>
        </p:nvGrpSpPr>
        <p:grpSpPr bwMode="auto">
          <a:xfrm>
            <a:off x="2482850" y="5335588"/>
            <a:ext cx="5113338" cy="830262"/>
            <a:chOff x="1619672" y="2490888"/>
            <a:chExt cx="3528392" cy="831277"/>
          </a:xfrm>
        </p:grpSpPr>
        <p:sp>
          <p:nvSpPr>
            <p:cNvPr id="7" name="CaixaDeTexto 6"/>
            <p:cNvSpPr txBox="1"/>
            <p:nvPr/>
          </p:nvSpPr>
          <p:spPr>
            <a:xfrm>
              <a:off x="1619672" y="2490888"/>
              <a:ext cx="3528392" cy="8312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44450" cap="rnd">
              <a:solidFill>
                <a:schemeClr val="accent6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2400" b="1" dirty="0"/>
                <a:t>FR =                               FA</a:t>
              </a:r>
            </a:p>
            <a:p>
              <a:pPr algn="ctr">
                <a:defRPr/>
              </a:pPr>
              <a:r>
                <a:rPr lang="pt-BR" sz="2400" b="1" dirty="0"/>
                <a:t>          Número total de observações</a:t>
              </a: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2195870" y="2924805"/>
              <a:ext cx="28075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7" name="CaixaDeTexto 8"/>
          <p:cNvSpPr txBox="1">
            <a:spLocks noChangeArrowheads="1"/>
          </p:cNvSpPr>
          <p:nvPr/>
        </p:nvSpPr>
        <p:spPr bwMode="auto">
          <a:xfrm>
            <a:off x="2124075" y="981075"/>
            <a:ext cx="4824413" cy="584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/>
              <a:t>TIPOS DE FREQUÊNCIA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102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179388" y="44450"/>
            <a:ext cx="525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pt-BR" i="1">
                <a:solidFill>
                  <a:schemeClr val="bg1"/>
                </a:solidFill>
              </a:rPr>
              <a:t>Matemática, Ensino Fundamental, 9° ano, </a:t>
            </a:r>
            <a:r>
              <a:rPr lang="pt-BR">
                <a:solidFill>
                  <a:schemeClr val="bg1"/>
                </a:solidFill>
              </a:rPr>
              <a:t>Distribuição das frequências de uma variável.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395288" y="1052513"/>
            <a:ext cx="2736850" cy="1655762"/>
          </a:xfrm>
          <a:prstGeom prst="wedgeRoundRectCallout">
            <a:avLst>
              <a:gd name="adj1" fmla="val 3966"/>
              <a:gd name="adj2" fmla="val 726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b="1" dirty="0">
              <a:solidFill>
                <a:srgbClr val="00B050"/>
              </a:solidFill>
              <a:latin typeface="Algerian" pitchFamily="82" charset="0"/>
            </a:endParaRPr>
          </a:p>
          <a:p>
            <a:pPr algn="ctr">
              <a:defRPr/>
            </a:pPr>
            <a:r>
              <a:rPr lang="pt-BR" sz="2400" b="1" dirty="0">
                <a:solidFill>
                  <a:srgbClr val="00B050"/>
                </a:solidFill>
                <a:latin typeface="+mj-lt"/>
              </a:rPr>
              <a:t>Agora veja como elabora uma tabela</a:t>
            </a:r>
          </a:p>
          <a:p>
            <a:pPr algn="ctr">
              <a:defRPr/>
            </a:pPr>
            <a:endParaRPr lang="pt-BR" dirty="0"/>
          </a:p>
        </p:txBody>
      </p:sp>
      <p:grpSp>
        <p:nvGrpSpPr>
          <p:cNvPr id="2" name="Grupo 92"/>
          <p:cNvGrpSpPr>
            <a:grpSpLocks/>
          </p:cNvGrpSpPr>
          <p:nvPr/>
        </p:nvGrpSpPr>
        <p:grpSpPr bwMode="auto">
          <a:xfrm>
            <a:off x="323850" y="3213100"/>
            <a:ext cx="2232025" cy="2520950"/>
            <a:chOff x="1990725" y="2333625"/>
            <a:chExt cx="1346200" cy="1743447"/>
          </a:xfrm>
        </p:grpSpPr>
        <p:grpSp>
          <p:nvGrpSpPr>
            <p:cNvPr id="11309" name="Group 51"/>
            <p:cNvGrpSpPr>
              <a:grpSpLocks/>
            </p:cNvGrpSpPr>
            <p:nvPr/>
          </p:nvGrpSpPr>
          <p:grpSpPr bwMode="auto">
            <a:xfrm>
              <a:off x="1990725" y="2333625"/>
              <a:ext cx="1346200" cy="1333500"/>
              <a:chOff x="3135" y="3675"/>
              <a:chExt cx="2120" cy="2100"/>
            </a:xfrm>
          </p:grpSpPr>
          <p:sp>
            <p:nvSpPr>
              <p:cNvPr id="11315" name="Rectangle 52"/>
              <p:cNvSpPr>
                <a:spLocks noChangeArrowheads="1"/>
              </p:cNvSpPr>
              <p:nvPr/>
            </p:nvSpPr>
            <p:spPr bwMode="auto">
              <a:xfrm>
                <a:off x="3718" y="4811"/>
                <a:ext cx="360" cy="25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11316" name="Group 53"/>
              <p:cNvGrpSpPr>
                <a:grpSpLocks/>
              </p:cNvGrpSpPr>
              <p:nvPr/>
            </p:nvGrpSpPr>
            <p:grpSpPr bwMode="auto">
              <a:xfrm>
                <a:off x="3135" y="3675"/>
                <a:ext cx="2120" cy="2100"/>
                <a:chOff x="3210" y="3675"/>
                <a:chExt cx="2120" cy="2100"/>
              </a:xfrm>
            </p:grpSpPr>
            <p:grpSp>
              <p:nvGrpSpPr>
                <p:cNvPr id="11317" name="Group 54"/>
                <p:cNvGrpSpPr>
                  <a:grpSpLocks/>
                </p:cNvGrpSpPr>
                <p:nvPr/>
              </p:nvGrpSpPr>
              <p:grpSpPr bwMode="auto">
                <a:xfrm>
                  <a:off x="3210" y="3675"/>
                  <a:ext cx="2120" cy="2100"/>
                  <a:chOff x="3210" y="3675"/>
                  <a:chExt cx="2120" cy="2100"/>
                </a:xfrm>
              </p:grpSpPr>
              <p:grpSp>
                <p:nvGrpSpPr>
                  <p:cNvPr id="11320" name="Group 55"/>
                  <p:cNvGrpSpPr>
                    <a:grpSpLocks/>
                  </p:cNvGrpSpPr>
                  <p:nvPr/>
                </p:nvGrpSpPr>
                <p:grpSpPr bwMode="auto">
                  <a:xfrm rot="-10553882">
                    <a:off x="3210" y="4589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11341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42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43" name="AutoShape 5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44" name="AutoShape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45" name="AutoShape 6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46" name="AutoShape 6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11321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730" y="5066"/>
                    <a:ext cx="600" cy="361"/>
                    <a:chOff x="5610" y="5002"/>
                    <a:chExt cx="600" cy="361"/>
                  </a:xfrm>
                </p:grpSpPr>
                <p:cxnSp>
                  <p:nvCxnSpPr>
                    <p:cNvPr id="11335" name="AutoShape 6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10" y="5002"/>
                      <a:ext cx="420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36" name="AutoShape 6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015" y="5175"/>
                      <a:ext cx="15" cy="188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37" name="AutoShape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15" y="5168"/>
                      <a:ext cx="195" cy="4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38" name="AutoShape 6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30" y="5175"/>
                      <a:ext cx="105" cy="127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39" name="AutoShape 6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69"/>
                      <a:ext cx="180" cy="105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40" name="AutoShape 6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030" y="5002"/>
                      <a:ext cx="105" cy="166"/>
                    </a:xfrm>
                    <a:prstGeom prst="straightConnector1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sp>
                <p:nvSpPr>
                  <p:cNvPr id="11322" name="Rectangle 69"/>
                  <p:cNvSpPr>
                    <a:spLocks noChangeArrowheads="1"/>
                  </p:cNvSpPr>
                  <p:nvPr/>
                </p:nvSpPr>
                <p:spPr bwMode="auto">
                  <a:xfrm rot="1063658">
                    <a:off x="4484" y="4913"/>
                    <a:ext cx="360" cy="25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  <p:sp>
                <p:nvSpPr>
                  <p:cNvPr id="11323" name="AutoShape 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10" y="4785"/>
                    <a:ext cx="915" cy="99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9 w 21600"/>
                      <a:gd name="T13" fmla="*/ 4495 h 21600"/>
                      <a:gd name="T14" fmla="*/ 17091 w 21600"/>
                      <a:gd name="T15" fmla="*/ 17105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79"/>
                      </a:gs>
                      <a:gs pos="50000">
                        <a:srgbClr val="FFFF00"/>
                      </a:gs>
                      <a:gs pos="100000">
                        <a:srgbClr val="FFFF79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1132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210" y="3675"/>
                    <a:ext cx="1620" cy="1155"/>
                    <a:chOff x="3210" y="3675"/>
                    <a:chExt cx="1620" cy="1155"/>
                  </a:xfrm>
                </p:grpSpPr>
                <p:sp>
                  <p:nvSpPr>
                    <p:cNvPr id="11327" name="Oval 72"/>
                    <p:cNvSpPr>
                      <a:spLocks noChangeArrowheads="1"/>
                    </p:cNvSpPr>
                    <p:nvPr/>
                  </p:nvSpPr>
                  <p:spPr bwMode="auto">
                    <a:xfrm rot="-661772">
                      <a:off x="3210" y="3895"/>
                      <a:ext cx="900" cy="24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1328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3690"/>
                      <a:ext cx="1140" cy="114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CC99"/>
                        </a:gs>
                        <a:gs pos="50000">
                          <a:srgbClr val="FFE9D3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1329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054" y="3236"/>
                      <a:ext cx="337" cy="1215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1330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3902" y="4125"/>
                      <a:ext cx="582" cy="450"/>
                    </a:xfrm>
                    <a:custGeom>
                      <a:avLst/>
                      <a:gdLst>
                        <a:gd name="T0" fmla="*/ 0 w 33421"/>
                        <a:gd name="T1" fmla="*/ 0 h 21600"/>
                        <a:gd name="T2" fmla="*/ 0 w 33421"/>
                        <a:gd name="T3" fmla="*/ 0 h 21600"/>
                        <a:gd name="T4" fmla="*/ 0 w 3342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421"/>
                        <a:gd name="T10" fmla="*/ 0 h 21600"/>
                        <a:gd name="T11" fmla="*/ 33421 w 3342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421" h="21600" fill="none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</a:path>
                        <a:path w="33421" h="21600" stroke="0" extrusionOk="0">
                          <a:moveTo>
                            <a:pt x="33420" y="11544"/>
                          </a:moveTo>
                          <a:cubicBezTo>
                            <a:pt x="29462" y="17804"/>
                            <a:pt x="22571" y="21599"/>
                            <a:pt x="15165" y="21600"/>
                          </a:cubicBezTo>
                          <a:cubicBezTo>
                            <a:pt x="9489" y="21600"/>
                            <a:pt x="4041" y="19366"/>
                            <a:pt x="0" y="15381"/>
                          </a:cubicBezTo>
                          <a:lnTo>
                            <a:pt x="15165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1331" name="Oval 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60" y="4125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11332" name="Oval 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078" y="4128"/>
                      <a:ext cx="17" cy="1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cxnSp>
                  <p:nvCxnSpPr>
                    <p:cNvPr id="11333" name="AutoShape 7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3653" y="4019"/>
                      <a:ext cx="210" cy="195"/>
                    </a:xfrm>
                    <a:prstGeom prst="curvedConnector3">
                      <a:avLst>
                        <a:gd name="adj1" fmla="val 50000"/>
                      </a:avLst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1334" name="AutoShape 7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" y="4004"/>
                      <a:ext cx="15" cy="218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11325" name="AutoShape 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00" y="4012"/>
                    <a:ext cx="105" cy="113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1326" name="AutoShape 81"/>
                  <p:cNvSpPr>
                    <a:spLocks noChangeAspect="1" noChangeArrowheads="1"/>
                  </p:cNvSpPr>
                  <p:nvPr/>
                </p:nvSpPr>
                <p:spPr bwMode="auto">
                  <a:xfrm rot="15869107" flipH="1">
                    <a:off x="4258" y="5022"/>
                    <a:ext cx="255" cy="215"/>
                  </a:xfrm>
                  <a:prstGeom prst="flowChartDelay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pt-BR"/>
                  </a:p>
                </p:txBody>
              </p:sp>
            </p:grpSp>
            <p:sp>
              <p:nvSpPr>
                <p:cNvPr id="11318" name="Arc 82"/>
                <p:cNvSpPr>
                  <a:spLocks/>
                </p:cNvSpPr>
                <p:nvPr/>
              </p:nvSpPr>
              <p:spPr bwMode="auto">
                <a:xfrm>
                  <a:off x="4537" y="4012"/>
                  <a:ext cx="143" cy="172"/>
                </a:xfrm>
                <a:custGeom>
                  <a:avLst/>
                  <a:gdLst>
                    <a:gd name="T0" fmla="*/ 0 w 21600"/>
                    <a:gd name="T1" fmla="*/ 0 h 25966"/>
                    <a:gd name="T2" fmla="*/ 0 w 21600"/>
                    <a:gd name="T3" fmla="*/ 0 h 25966"/>
                    <a:gd name="T4" fmla="*/ 0 w 2160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966"/>
                    <a:gd name="T11" fmla="*/ 21600 w 2160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966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</a:path>
                    <a:path w="21600" h="25966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66"/>
                        <a:pt x="21450" y="24529"/>
                        <a:pt x="21154" y="2596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319" name="Arc 83"/>
                <p:cNvSpPr>
                  <a:spLocks/>
                </p:cNvSpPr>
                <p:nvPr/>
              </p:nvSpPr>
              <p:spPr bwMode="auto">
                <a:xfrm>
                  <a:off x="4689" y="4012"/>
                  <a:ext cx="141" cy="293"/>
                </a:xfrm>
                <a:custGeom>
                  <a:avLst/>
                  <a:gdLst>
                    <a:gd name="T0" fmla="*/ 0 w 21305"/>
                    <a:gd name="T1" fmla="*/ 0 h 21600"/>
                    <a:gd name="T2" fmla="*/ 0 w 21305"/>
                    <a:gd name="T3" fmla="*/ 0 h 21600"/>
                    <a:gd name="T4" fmla="*/ 0 w 2130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305"/>
                    <a:gd name="T10" fmla="*/ 0 h 21600"/>
                    <a:gd name="T11" fmla="*/ 21305 w 2130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305" h="21600" fill="none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</a:path>
                    <a:path w="21305" h="21600" stroke="0" extrusionOk="0">
                      <a:moveTo>
                        <a:pt x="-1" y="0"/>
                      </a:moveTo>
                      <a:cubicBezTo>
                        <a:pt x="10556" y="0"/>
                        <a:pt x="19566" y="7629"/>
                        <a:pt x="21304" y="1804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11310" name="Grupo 91"/>
            <p:cNvGrpSpPr>
              <a:grpSpLocks/>
            </p:cNvGrpSpPr>
            <p:nvPr/>
          </p:nvGrpSpPr>
          <p:grpSpPr bwMode="auto">
            <a:xfrm>
              <a:off x="2469700" y="3674829"/>
              <a:ext cx="648072" cy="402243"/>
              <a:chOff x="1042784" y="3712239"/>
              <a:chExt cx="935739" cy="508924"/>
            </a:xfrm>
          </p:grpSpPr>
          <p:cxnSp>
            <p:nvCxnSpPr>
              <p:cNvPr id="11311" name="AutoShape 15"/>
              <p:cNvCxnSpPr>
                <a:cxnSpLocks noChangeShapeType="1"/>
              </p:cNvCxnSpPr>
              <p:nvPr/>
            </p:nvCxnSpPr>
            <p:spPr bwMode="auto">
              <a:xfrm>
                <a:off x="1562996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1312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1562996" y="4220069"/>
                <a:ext cx="415527" cy="109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1313" name="AutoShape 18"/>
              <p:cNvCxnSpPr>
                <a:cxnSpLocks noChangeShapeType="1"/>
              </p:cNvCxnSpPr>
              <p:nvPr/>
            </p:nvCxnSpPr>
            <p:spPr bwMode="auto">
              <a:xfrm>
                <a:off x="1042784" y="3712239"/>
                <a:ext cx="0" cy="5089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1314" name="AutoShape 19"/>
              <p:cNvCxnSpPr>
                <a:cxnSpLocks noChangeShapeType="1"/>
              </p:cNvCxnSpPr>
              <p:nvPr/>
            </p:nvCxnSpPr>
            <p:spPr bwMode="auto">
              <a:xfrm>
                <a:off x="1057657" y="4221163"/>
                <a:ext cx="405302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aphicFrame>
        <p:nvGraphicFramePr>
          <p:cNvPr id="45" name="Tabela 44"/>
          <p:cNvGraphicFramePr>
            <a:graphicFrameLocks noGrp="1"/>
          </p:cNvGraphicFramePr>
          <p:nvPr/>
        </p:nvGraphicFramePr>
        <p:xfrm>
          <a:off x="3276600" y="2565400"/>
          <a:ext cx="40324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ATRASOS DOS ALUNOS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Número</a:t>
                      </a:r>
                      <a:r>
                        <a:rPr lang="pt-BR" b="1" baseline="0" dirty="0" smtClean="0"/>
                        <a:t> de alunos atrasados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Segunda</a:t>
                      </a:r>
                      <a:r>
                        <a:rPr lang="pt-BR" baseline="0" dirty="0" smtClean="0"/>
                        <a:t> – feira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Terça</a:t>
                      </a:r>
                      <a:r>
                        <a:rPr lang="pt-BR" baseline="0" dirty="0" smtClean="0"/>
                        <a:t> - feira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Quarta - feira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Quinta - feira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Sexta</a:t>
                      </a:r>
                      <a:r>
                        <a:rPr lang="pt-BR" baseline="0" dirty="0" smtClean="0"/>
                        <a:t> - feira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CaixaDeTexto 45"/>
          <p:cNvSpPr txBox="1"/>
          <p:nvPr/>
        </p:nvSpPr>
        <p:spPr>
          <a:xfrm>
            <a:off x="2339975" y="6186488"/>
            <a:ext cx="4176713" cy="338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/>
              <a:t>As tabelas tem que ter um total para controle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316538" y="2022475"/>
            <a:ext cx="2952750" cy="369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As colunas bem identificadas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3203575" y="1484313"/>
            <a:ext cx="3384550" cy="369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As tabelas devem ter um título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7056438" y="4076700"/>
            <a:ext cx="2087562" cy="1077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600" dirty="0"/>
              <a:t>A frequência é o número de vezes que o acontecimento se verifica</a:t>
            </a:r>
          </a:p>
        </p:txBody>
      </p:sp>
      <p:cxnSp>
        <p:nvCxnSpPr>
          <p:cNvPr id="51" name="Conector de seta reta 50"/>
          <p:cNvCxnSpPr/>
          <p:nvPr/>
        </p:nvCxnSpPr>
        <p:spPr>
          <a:xfrm>
            <a:off x="4716463" y="1873250"/>
            <a:ext cx="0" cy="720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4932363" y="2420938"/>
            <a:ext cx="1008062" cy="863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940425" y="2420938"/>
            <a:ext cx="431800" cy="72072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H="1" flipV="1">
            <a:off x="6659563" y="4005263"/>
            <a:ext cx="433387" cy="57626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>
            <a:off x="6588125" y="4589463"/>
            <a:ext cx="504825" cy="279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6516688" y="4589463"/>
            <a:ext cx="584200" cy="711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V="1">
            <a:off x="5795963" y="5732463"/>
            <a:ext cx="0" cy="433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2792</Words>
  <Application>Microsoft Office PowerPoint</Application>
  <PresentationFormat>Apresentação na tela (4:3)</PresentationFormat>
  <Paragraphs>542</Paragraphs>
  <Slides>34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Calibri</vt:lpstr>
      <vt:lpstr>Arial</vt:lpstr>
      <vt:lpstr>Algerian</vt:lpstr>
      <vt:lpstr>Times New Roman</vt:lpstr>
      <vt:lpstr>Wingdings</vt:lpstr>
      <vt:lpstr>Tahoma</vt:lpstr>
      <vt:lpstr>Tema do Office</vt:lpstr>
      <vt:lpstr>Planilha do Microsoft Office Excel 97-2003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189</cp:revision>
  <dcterms:created xsi:type="dcterms:W3CDTF">2015-04-17T18:03:36Z</dcterms:created>
  <dcterms:modified xsi:type="dcterms:W3CDTF">2015-10-09T14:22:14Z</dcterms:modified>
</cp:coreProperties>
</file>