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43"/>
  </p:notesMasterIdLst>
  <p:sldIdLst>
    <p:sldId id="311" r:id="rId4"/>
    <p:sldId id="260" r:id="rId5"/>
    <p:sldId id="261" r:id="rId6"/>
    <p:sldId id="262" r:id="rId7"/>
    <p:sldId id="263" r:id="rId8"/>
    <p:sldId id="282" r:id="rId9"/>
    <p:sldId id="285" r:id="rId10"/>
    <p:sldId id="265" r:id="rId11"/>
    <p:sldId id="284" r:id="rId12"/>
    <p:sldId id="266" r:id="rId13"/>
    <p:sldId id="287" r:id="rId14"/>
    <p:sldId id="288" r:id="rId15"/>
    <p:sldId id="289" r:id="rId16"/>
    <p:sldId id="291" r:id="rId17"/>
    <p:sldId id="309" r:id="rId18"/>
    <p:sldId id="293" r:id="rId19"/>
    <p:sldId id="292" r:id="rId20"/>
    <p:sldId id="268" r:id="rId21"/>
    <p:sldId id="294" r:id="rId22"/>
    <p:sldId id="295" r:id="rId23"/>
    <p:sldId id="269" r:id="rId24"/>
    <p:sldId id="297" r:id="rId25"/>
    <p:sldId id="298" r:id="rId26"/>
    <p:sldId id="270" r:id="rId27"/>
    <p:sldId id="299" r:id="rId28"/>
    <p:sldId id="300" r:id="rId29"/>
    <p:sldId id="301" r:id="rId30"/>
    <p:sldId id="302" r:id="rId31"/>
    <p:sldId id="304" r:id="rId32"/>
    <p:sldId id="271" r:id="rId33"/>
    <p:sldId id="303" r:id="rId34"/>
    <p:sldId id="272" r:id="rId35"/>
    <p:sldId id="273" r:id="rId36"/>
    <p:sldId id="274" r:id="rId37"/>
    <p:sldId id="275" r:id="rId38"/>
    <p:sldId id="276" r:id="rId39"/>
    <p:sldId id="305" r:id="rId40"/>
    <p:sldId id="308" r:id="rId41"/>
    <p:sldId id="310" r:id="rId4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070" autoAdjust="0"/>
    <p:restoredTop sz="86429" autoAdjust="0"/>
  </p:normalViewPr>
  <p:slideViewPr>
    <p:cSldViewPr>
      <p:cViewPr varScale="1">
        <p:scale>
          <a:sx n="89" d="100"/>
          <a:sy n="89" d="100"/>
        </p:scale>
        <p:origin x="-11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População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Alunos</c:v>
                </c:pt>
                <c:pt idx="1">
                  <c:v>Professores</c:v>
                </c:pt>
                <c:pt idx="2">
                  <c:v>colaboradores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0.70000000000000062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893384741762727"/>
          <c:y val="0.2851382074802468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581554069749849"/>
          <c:y val="0.47719151820667455"/>
          <c:w val="0.16503763891554138"/>
          <c:h val="0.34345885654131864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Amostra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Alunos</c:v>
                </c:pt>
                <c:pt idx="1">
                  <c:v>Professores</c:v>
                </c:pt>
                <c:pt idx="2">
                  <c:v>colaboradores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0.70000000000000062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34687875589581041"/>
          <c:y val="0.37699350343394938"/>
          <c:w val="0.4229959297451798"/>
          <c:h val="0.53782686450044404"/>
        </c:manualLayout>
      </c:layout>
      <c:overlay val="0"/>
      <c:txPr>
        <a:bodyPr/>
        <a:lstStyle/>
        <a:p>
          <a:pPr>
            <a:defRPr sz="1600"/>
          </a:pPr>
          <a:endParaRPr lang="pt-B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Escola A</c:v>
                </c:pt>
              </c:strCache>
            </c:strRef>
          </c:tx>
          <c:invertIfNegative val="0"/>
          <c:cat>
            <c:strRef>
              <c:f>Plan1!$A$2:$A$4</c:f>
              <c:strCache>
                <c:ptCount val="3"/>
                <c:pt idx="0">
                  <c:v>Sempre</c:v>
                </c:pt>
                <c:pt idx="1">
                  <c:v>Nunca</c:v>
                </c:pt>
                <c:pt idx="2">
                  <c:v>As vezes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25</c:v>
                </c:pt>
                <c:pt idx="1">
                  <c:v>4</c:v>
                </c:pt>
                <c:pt idx="2">
                  <c:v>29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Escola B</c:v>
                </c:pt>
              </c:strCache>
            </c:strRef>
          </c:tx>
          <c:invertIfNegative val="0"/>
          <c:cat>
            <c:strRef>
              <c:f>Plan1!$A$2:$A$4</c:f>
              <c:strCache>
                <c:ptCount val="3"/>
                <c:pt idx="0">
                  <c:v>Sempre</c:v>
                </c:pt>
                <c:pt idx="1">
                  <c:v>Nunca</c:v>
                </c:pt>
                <c:pt idx="2">
                  <c:v>As vezes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27</c:v>
                </c:pt>
                <c:pt idx="1">
                  <c:v>2</c:v>
                </c:pt>
                <c:pt idx="2">
                  <c:v>47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66888832"/>
        <c:axId val="66890368"/>
        <c:axId val="57522368"/>
      </c:bar3DChart>
      <c:catAx>
        <c:axId val="66888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66890368"/>
        <c:crosses val="autoZero"/>
        <c:auto val="1"/>
        <c:lblAlgn val="ctr"/>
        <c:lblOffset val="100"/>
        <c:noMultiLvlLbl val="0"/>
      </c:catAx>
      <c:valAx>
        <c:axId val="6689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66888832"/>
        <c:crosses val="autoZero"/>
        <c:crossBetween val="between"/>
      </c:valAx>
      <c:serAx>
        <c:axId val="57522368"/>
        <c:scaling>
          <c:orientation val="minMax"/>
        </c:scaling>
        <c:delete val="1"/>
        <c:axPos val="b"/>
        <c:majorTickMark val="none"/>
        <c:minorTickMark val="none"/>
        <c:tickLblPos val="none"/>
        <c:crossAx val="66890368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Distribuição de Baixo Peso por idade entre crianças menores de 5 anos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6138484612820875E-3"/>
          <c:y val="0.432732298423674"/>
          <c:w val="0.95149844461726452"/>
          <c:h val="0.431796148551672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Crianças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6455220253305194E-2"/>
                  <c:y val="-3.1052179887478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9683090767692476E-2"/>
                  <c:y val="-1.94076124296741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7478474613931792E-2"/>
                  <c:y val="-1.1644567457804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3069242306410361E-2"/>
                  <c:y val="-2.7170657401543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3.0864626152649705E-2"/>
                  <c:y val="-7.76304497186966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32276969225641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Plan1!$A$2:$A$7</c:f>
              <c:numCache>
                <c:formatCode>General</c:formatCode>
                <c:ptCount val="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</c:numCache>
            </c:numRef>
          </c:cat>
          <c:val>
            <c:numRef>
              <c:f>Plan1!$B$2:$B$8</c:f>
              <c:numCache>
                <c:formatCode>0.00%</c:formatCode>
                <c:ptCount val="7"/>
                <c:pt idx="0">
                  <c:v>0.125</c:v>
                </c:pt>
                <c:pt idx="1">
                  <c:v>9.2000000000000026E-2</c:v>
                </c:pt>
                <c:pt idx="2">
                  <c:v>6.9000000000000034E-2</c:v>
                </c:pt>
                <c:pt idx="3">
                  <c:v>6.3E-2</c:v>
                </c:pt>
                <c:pt idx="4">
                  <c:v>6.2000000000000034E-2</c:v>
                </c:pt>
                <c:pt idx="5">
                  <c:v>4.8000000000000001E-2</c:v>
                </c:pt>
                <c:pt idx="6" formatCode="General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78006528"/>
        <c:axId val="78008320"/>
        <c:axId val="0"/>
      </c:bar3DChart>
      <c:catAx>
        <c:axId val="7800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8008320"/>
        <c:crosses val="autoZero"/>
        <c:auto val="1"/>
        <c:lblAlgn val="ctr"/>
        <c:lblOffset val="100"/>
        <c:noMultiLvlLbl val="0"/>
      </c:catAx>
      <c:valAx>
        <c:axId val="7800832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780065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Frequência Relativa do IMC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5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Plan1!$A$2:$A$4</c:f>
              <c:strCache>
                <c:ptCount val="3"/>
                <c:pt idx="0">
                  <c:v>Normal</c:v>
                </c:pt>
                <c:pt idx="1">
                  <c:v>EP</c:v>
                </c:pt>
                <c:pt idx="2">
                  <c:v>OB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0.75000000000000078</c:v>
                </c:pt>
                <c:pt idx="1">
                  <c:v>0.17</c:v>
                </c:pt>
                <c:pt idx="2">
                  <c:v>8.0000000000000043E-2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Distribuição de Baixo Peso por idade entre crianças menores de 5 anos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6138484612820901E-3"/>
          <c:y val="0.432732298423674"/>
          <c:w val="0.95149844461726452"/>
          <c:h val="0.431796148551672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Crianças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6455220253305205E-2"/>
                  <c:y val="-3.1052179887478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9683090767692476E-2"/>
                  <c:y val="-1.94076124296741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7478474613931792E-2"/>
                  <c:y val="-1.1644567457804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3.3069242306410375E-2"/>
                  <c:y val="-2.7170657401543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3.0864626152649705E-2"/>
                  <c:y val="-7.76304497186966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32276969225641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Plan1!$A$2:$A$7</c:f>
              <c:numCache>
                <c:formatCode>General</c:formatCode>
                <c:ptCount val="6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</c:numCache>
            </c:numRef>
          </c:cat>
          <c:val>
            <c:numRef>
              <c:f>Plan1!$B$2:$B$8</c:f>
              <c:numCache>
                <c:formatCode>0.00%</c:formatCode>
                <c:ptCount val="7"/>
                <c:pt idx="0">
                  <c:v>0.125</c:v>
                </c:pt>
                <c:pt idx="1">
                  <c:v>9.2000000000000026E-2</c:v>
                </c:pt>
                <c:pt idx="2">
                  <c:v>6.9000000000000034E-2</c:v>
                </c:pt>
                <c:pt idx="3">
                  <c:v>6.3E-2</c:v>
                </c:pt>
                <c:pt idx="4">
                  <c:v>6.2000000000000034E-2</c:v>
                </c:pt>
                <c:pt idx="5">
                  <c:v>4.8000000000000001E-2</c:v>
                </c:pt>
                <c:pt idx="6" formatCode="General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77952896"/>
        <c:axId val="77954432"/>
        <c:axId val="0"/>
      </c:bar3DChart>
      <c:catAx>
        <c:axId val="7795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7954432"/>
        <c:crosses val="autoZero"/>
        <c:auto val="1"/>
        <c:lblAlgn val="ctr"/>
        <c:lblOffset val="100"/>
        <c:noMultiLvlLbl val="0"/>
      </c:catAx>
      <c:valAx>
        <c:axId val="7795443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779528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880844755516736E-2"/>
          <c:y val="4.7667424590081796E-2"/>
          <c:w val="0.9190574268494216"/>
          <c:h val="0.84317326500459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Colunas3</c:v>
                </c:pt>
              </c:strCache>
            </c:strRef>
          </c:tx>
          <c:invertIfNegative val="0"/>
          <c:cat>
            <c:strRef>
              <c:f>Plan1!$A$2:$A$6</c:f>
              <c:strCache>
                <c:ptCount val="5"/>
                <c:pt idx="0">
                  <c:v>Fisk</c:v>
                </c:pt>
                <c:pt idx="1">
                  <c:v>Cultura Inglesa</c:v>
                </c:pt>
                <c:pt idx="2">
                  <c:v>Yázigi</c:v>
                </c:pt>
                <c:pt idx="3">
                  <c:v>Skill</c:v>
                </c:pt>
                <c:pt idx="4">
                  <c:v>Wizard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10.5</c:v>
                </c:pt>
                <c:pt idx="1">
                  <c:v>40</c:v>
                </c:pt>
                <c:pt idx="2">
                  <c:v>24.5</c:v>
                </c:pt>
                <c:pt idx="3">
                  <c:v>6</c:v>
                </c:pt>
                <c:pt idx="4">
                  <c:v>19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Colunas2</c:v>
                </c:pt>
              </c:strCache>
            </c:strRef>
          </c:tx>
          <c:invertIfNegative val="0"/>
          <c:cat>
            <c:strRef>
              <c:f>Plan1!$A$2:$A$6</c:f>
              <c:strCache>
                <c:ptCount val="5"/>
                <c:pt idx="0">
                  <c:v>Fisk</c:v>
                </c:pt>
                <c:pt idx="1">
                  <c:v>Cultura Inglesa</c:v>
                </c:pt>
                <c:pt idx="2">
                  <c:v>Yázigi</c:v>
                </c:pt>
                <c:pt idx="3">
                  <c:v>Skill</c:v>
                </c:pt>
                <c:pt idx="4">
                  <c:v>Wizard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Plan1!$A$2:$A$6</c:f>
              <c:strCache>
                <c:ptCount val="5"/>
                <c:pt idx="0">
                  <c:v>Fisk</c:v>
                </c:pt>
                <c:pt idx="1">
                  <c:v>Cultura Inglesa</c:v>
                </c:pt>
                <c:pt idx="2">
                  <c:v>Yázigi</c:v>
                </c:pt>
                <c:pt idx="3">
                  <c:v>Skill</c:v>
                </c:pt>
                <c:pt idx="4">
                  <c:v>Wizard</c:v>
                </c:pt>
              </c:strCache>
            </c:strRef>
          </c:cat>
          <c:val>
            <c:numRef>
              <c:f>Plan1!$D$2:$D$6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288128"/>
        <c:axId val="96289920"/>
      </c:barChart>
      <c:catAx>
        <c:axId val="96288128"/>
        <c:scaling>
          <c:orientation val="minMax"/>
        </c:scaling>
        <c:delete val="0"/>
        <c:axPos val="b"/>
        <c:majorTickMark val="out"/>
        <c:minorTickMark val="none"/>
        <c:tickLblPos val="nextTo"/>
        <c:crossAx val="96289920"/>
        <c:crosses val="autoZero"/>
        <c:auto val="1"/>
        <c:lblAlgn val="ctr"/>
        <c:lblOffset val="100"/>
        <c:noMultiLvlLbl val="0"/>
      </c:catAx>
      <c:valAx>
        <c:axId val="9628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288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0.43749</cdr:x>
      <cdr:y>0.33411</cdr:y>
    </cdr:from>
    <cdr:to>
      <cdr:x>0.54249</cdr:x>
      <cdr:y>0.41366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3600400" y="1512168"/>
          <a:ext cx="864096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400" dirty="0"/>
        </a:p>
      </cdr:txBody>
    </cdr:sp>
  </cdr:relSizeAnchor>
  <cdr:relSizeAnchor xmlns:cdr="http://schemas.openxmlformats.org/drawingml/2006/chartDrawing">
    <cdr:from>
      <cdr:x>0.43749</cdr:x>
      <cdr:y>0.35002</cdr:y>
    </cdr:from>
    <cdr:to>
      <cdr:x>0.54249</cdr:x>
      <cdr:y>0.42957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600400" y="1584176"/>
          <a:ext cx="864096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400" dirty="0" smtClean="0">
              <a:latin typeface="Arial" pitchFamily="34" charset="0"/>
              <a:cs typeface="Arial" pitchFamily="34" charset="0"/>
            </a:rPr>
            <a:t>24,5%</a:t>
          </a:r>
          <a:endParaRPr lang="pt-BR" sz="1400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0.63874</cdr:x>
      <cdr:y>0.70004</cdr:y>
    </cdr:from>
    <cdr:to>
      <cdr:x>0.74374</cdr:x>
      <cdr:y>0.77959</cdr:y>
    </cdr:to>
    <cdr:sp macro="" textlink="">
      <cdr:nvSpPr>
        <cdr:cNvPr id="4" name="CaixaDeTexto 3"/>
        <cdr:cNvSpPr txBox="1"/>
      </cdr:nvSpPr>
      <cdr:spPr>
        <a:xfrm xmlns:a="http://schemas.openxmlformats.org/drawingml/2006/main">
          <a:off x="5256584" y="3168352"/>
          <a:ext cx="864096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400" dirty="0" smtClean="0">
              <a:latin typeface="Arial" pitchFamily="34" charset="0"/>
              <a:cs typeface="Arial" pitchFamily="34" charset="0"/>
            </a:rPr>
            <a:t>6%</a:t>
          </a:r>
          <a:endParaRPr lang="pt-BR" sz="1400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0.81374</cdr:x>
      <cdr:y>0.46139</cdr:y>
    </cdr:from>
    <cdr:to>
      <cdr:x>0.94499</cdr:x>
      <cdr:y>0.52503</cdr:y>
    </cdr:to>
    <cdr:sp macro="" textlink="">
      <cdr:nvSpPr>
        <cdr:cNvPr id="5" name="CaixaDeTexto 4"/>
        <cdr:cNvSpPr txBox="1"/>
      </cdr:nvSpPr>
      <cdr:spPr>
        <a:xfrm xmlns:a="http://schemas.openxmlformats.org/drawingml/2006/main">
          <a:off x="6696744" y="2088232"/>
          <a:ext cx="1080120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400" dirty="0" smtClean="0">
              <a:latin typeface="Arial" pitchFamily="34" charset="0"/>
              <a:cs typeface="Arial" pitchFamily="34" charset="0"/>
            </a:rPr>
            <a:t>19%</a:t>
          </a:r>
          <a:endParaRPr lang="pt-BR" sz="14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26B52B-8AB4-42A7-B28D-37A39DE609BE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38504E-28E5-49E8-81E6-96E65D1009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804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24B05-F864-4261-AC93-9385D0B49B90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9E107-E166-4ACD-BBB4-B89AE1C310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E8BEA-697A-4E58-A0AB-0F14AA1550E8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25855-01C1-4D50-9EAB-D089E6B4DA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25FF8-A5A1-4478-8594-EA166108AFF8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D0B2-256F-4D76-BBBC-2135095063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F4C9-8D52-4F9A-838A-B4382E301D54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EDED1-CE2D-41EB-B219-33D18A017F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8985-BE32-43F6-8215-7529E0B64597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F21B1-125A-4B9C-B5E8-C866EE3E9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E5D5-5415-40B9-87E1-41A894A9E141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1F1C-D81E-4DAE-A82D-B0BF33D156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EB678-4285-42C2-9C1C-4C8687CCB65D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1E550-EA9A-452F-AA92-F4E0F65193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34992-E037-4845-B6BA-FF0706C0A2B4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20D74-ECD5-46C8-A864-BF012073BF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A4A5-5031-4ACF-ACC1-4A55B1142151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B878E-80E1-429C-8274-AC5292DE38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FCE29-98DA-4807-99DC-E2F4B0D6E6B2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535A-03A6-4791-BA48-D813793874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3DE26-BBA5-4054-84F4-B3E4C3796195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2699D-607E-4249-9838-BE78696506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375C6-2C88-4688-952D-E80A7CC96FFE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26B5A-07B4-470B-9937-5B69C6A57A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37ED9-1BEA-4424-BA86-A591930B0C6D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CC6C-5FD6-4138-AC80-1E2618C2E0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3CD2-A414-4165-92B3-A7FDDF5F986A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C1F20-B9C3-44D1-98B8-67904632BE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9844-3F99-4BD7-B013-8A9B5A2054B1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C3BA-48F2-4842-B5FC-5769FEBFF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83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68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71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37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56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73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3DC65-1B10-4EF5-BC20-77028F3B9D91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954A2-4243-46E4-BAC5-CA14CB52AD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93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55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3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394EB-57FE-40B0-92B3-CAB7AFD8D595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E08F2-9DB3-4A20-B3C6-8734F0751C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41B5-C170-4B2B-BFB9-A418FA74EE20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A629A-D729-415A-BE14-EFF231325D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8D9-0E2B-4209-A771-496EF3C1C55E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4D28-786D-42FB-BB59-05DFE53D97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214F5-E83E-4491-BEDE-C7653386DE31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2D71-F299-4A2E-8673-F598F3AE82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F6E0-ACBC-4AE3-8BCC-0423CF164D9D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B0CD-4051-47CF-AF2D-71A64E5921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287B-D72B-4708-ACD1-09CD52C0F52A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B91E-1A6C-4B00-A331-DBEFF48E22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2E0E97-470C-4FBD-BBFA-EE33857CA0D7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4716F-28DC-4201-B860-FC99A01180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9B42A4-19ED-46A3-8B8A-3035775DA529}" type="datetimeFigureOut">
              <a:rPr lang="pt-BR"/>
              <a:pPr>
                <a:defRPr/>
              </a:pPr>
              <a:t>09/11/2012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3D2A78-9753-421F-A345-1248E49191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09/11/2012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31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://blog.planalto.gov.br/em-cinco-anos-desnutricao-infantil-cai-62-no-brasi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m.mat.br/aplicativos/index.php?option=com_content&amp;view=article&amp;id=553:pesquisas&amp;catid=88:especializacao" TargetMode="External"/><Relationship Id="rId2" Type="http://schemas.openxmlformats.org/officeDocument/2006/relationships/hyperlink" Target="http://www.campeoesdofutebol.com.br/maiores_torcidas_plu_201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oticias.terra.com.br/eleicoes/2012/noticias/0,,OI5841528-EI19136,00-Pesquisa+Humberto+Costa+lidera+com+em+Recife.html" TargetMode="External"/><Relationship Id="rId4" Type="http://schemas.openxmlformats.org/officeDocument/2006/relationships/hyperlink" Target="http://www.iltc.br/noticias/300/Veja-o-resumo-do-Censo-2010-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 9º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Frequência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, </a:t>
            </a: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frequência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relativa,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amostra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de uma população</a:t>
            </a:r>
          </a:p>
        </p:txBody>
      </p:sp>
    </p:spTree>
    <p:extLst>
      <p:ext uri="{BB962C8B-B14F-4D97-AF65-F5344CB8AC3E}">
        <p14:creationId xmlns:p14="http://schemas.microsoft.com/office/powerpoint/2010/main" val="159482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ile:TEAC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3086"/>
            <a:ext cx="36484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3528" y="587727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Cyrus </a:t>
            </a:r>
            <a:r>
              <a:rPr lang="en-US" sz="1000" dirty="0" err="1"/>
              <a:t>jake</a:t>
            </a:r>
            <a:r>
              <a:rPr lang="en-US" sz="1000" dirty="0"/>
              <a:t> / 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29600" cy="562074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Variáveis 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3635896" y="2420888"/>
            <a:ext cx="3240360" cy="2304256"/>
          </a:xfrm>
          <a:prstGeom prst="wedgeEllipseCallout">
            <a:avLst>
              <a:gd name="adj1" fmla="val -72923"/>
              <a:gd name="adj2" fmla="val 6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067944" y="2564904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Quanto </a:t>
            </a:r>
            <a:r>
              <a:rPr lang="pt-BR" dirty="0" smtClean="0"/>
              <a:t>às </a:t>
            </a:r>
            <a:r>
              <a:rPr lang="pt-BR" dirty="0" smtClean="0"/>
              <a:t>características pesquisadas, elas podem ser diversificadas, por isso chamam-se </a:t>
            </a:r>
            <a:r>
              <a:rPr lang="pt-BR" b="1" i="1" dirty="0" smtClean="0"/>
              <a:t>variáveis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ile:TEAC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3086"/>
            <a:ext cx="36484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23528" y="587727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Cyrus </a:t>
            </a:r>
            <a:r>
              <a:rPr lang="en-US" sz="1000" dirty="0" err="1"/>
              <a:t>jake</a:t>
            </a:r>
            <a:r>
              <a:rPr lang="en-US" sz="1000" dirty="0"/>
              <a:t> / 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562074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Variáveis </a:t>
            </a:r>
          </a:p>
        </p:txBody>
      </p:sp>
      <p:sp>
        <p:nvSpPr>
          <p:cNvPr id="11" name="Texto explicativo em elipse 10"/>
          <p:cNvSpPr/>
          <p:nvPr/>
        </p:nvSpPr>
        <p:spPr>
          <a:xfrm>
            <a:off x="4860032" y="1988840"/>
            <a:ext cx="2448272" cy="1512168"/>
          </a:xfrm>
          <a:prstGeom prst="wedgeEllipseCallout">
            <a:avLst>
              <a:gd name="adj1" fmla="val -127021"/>
              <a:gd name="adj2" fmla="val 5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292080" y="234888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variáveis podem ser: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ile:TEAC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3086"/>
            <a:ext cx="36484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23528" y="587727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Cyrus </a:t>
            </a:r>
            <a:r>
              <a:rPr lang="en-US" sz="1000" dirty="0" err="1"/>
              <a:t>jake</a:t>
            </a:r>
            <a:r>
              <a:rPr lang="en-US" sz="1000" dirty="0"/>
              <a:t> / 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562074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Variáveis 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635896" y="1772816"/>
            <a:ext cx="1944216" cy="23042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012160" y="3717032"/>
            <a:ext cx="1944216" cy="23042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79912" y="2060848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/>
              <a:t>Quantitativa</a:t>
            </a:r>
            <a:endParaRPr lang="pt-BR" b="1" i="1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Quando os valores são números.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228184" y="4005064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/>
              <a:t>Qualitativa</a:t>
            </a:r>
            <a:endParaRPr lang="pt-BR" b="1" i="1" dirty="0" smtClean="0"/>
          </a:p>
          <a:p>
            <a:pPr algn="ctr"/>
            <a:endParaRPr lang="pt-BR" b="1" i="1" dirty="0"/>
          </a:p>
          <a:p>
            <a:pPr algn="ctr"/>
            <a:r>
              <a:rPr lang="pt-BR" dirty="0" smtClean="0"/>
              <a:t>Quando os valores são atributos ou qualidades.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562074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Frequência 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379909"/>
            <a:ext cx="8229600" cy="4569371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 -  Na organização dos dados, é necessário examinar quantas vezes ocorre cada valor da variável.</a:t>
            </a:r>
          </a:p>
          <a:p>
            <a:pPr>
              <a:buNone/>
            </a:pPr>
            <a:r>
              <a:rPr lang="pt-BR" sz="2400" dirty="0" smtClean="0"/>
              <a:t> -  A quantidade de valores de uma mesma variável é chamada de </a:t>
            </a:r>
            <a:r>
              <a:rPr lang="pt-BR" sz="2400" b="1" i="1" dirty="0" smtClean="0"/>
              <a:t>frequência</a:t>
            </a:r>
            <a:r>
              <a:rPr lang="pt-BR" sz="2400" dirty="0" smtClean="0"/>
              <a:t>.</a:t>
            </a:r>
          </a:p>
          <a:p>
            <a:pPr>
              <a:buNone/>
            </a:pPr>
            <a:r>
              <a:rPr lang="pt-BR" sz="2400" dirty="0" smtClean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2" descr="Arquivo: Mapa quilomb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32569"/>
            <a:ext cx="5495516" cy="334875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2123728" y="634125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Imagem: Fundação Palmares/</a:t>
            </a:r>
            <a:r>
              <a:rPr lang="pt-BR" sz="1000" dirty="0" err="1"/>
              <a:t>Abr</a:t>
            </a:r>
            <a:r>
              <a:rPr lang="pt-BR" sz="1000" dirty="0"/>
              <a:t> /  Mapa de Quilombos no Brasil /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- Atribuição 3.0 Brasil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b="1" dirty="0" smtClean="0"/>
              <a:t>Na distribuição de </a:t>
            </a:r>
            <a:r>
              <a:rPr lang="pt-BR" sz="2400" b="1" dirty="0" smtClean="0"/>
              <a:t>frequência, calculamos:</a:t>
            </a:r>
            <a:endParaRPr lang="pt-BR" sz="2400" b="1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 algn="ctr"/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b="1" dirty="0" smtClean="0"/>
              <a:t>Na distribuição de </a:t>
            </a:r>
            <a:r>
              <a:rPr lang="pt-BR" sz="2400" b="1" dirty="0" smtClean="0"/>
              <a:t>frequência, calculamos</a:t>
            </a:r>
            <a:r>
              <a:rPr lang="pt-BR" sz="2400" b="1" dirty="0" smtClean="0"/>
              <a:t>: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algn="ctr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Absoluta</a:t>
            </a:r>
          </a:p>
          <a:p>
            <a:pPr algn="ctr"/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b="1" dirty="0" smtClean="0"/>
              <a:t>Na distribuição de frequência </a:t>
            </a:r>
            <a:r>
              <a:rPr lang="pt-BR" sz="2400" b="1" dirty="0" smtClean="0"/>
              <a:t>calculamos:</a:t>
            </a:r>
            <a:endParaRPr lang="pt-BR" sz="2400" b="1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 algn="ctr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Absoluta</a:t>
            </a:r>
          </a:p>
          <a:p>
            <a:pPr algn="ctr"/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Multiplicar 8"/>
          <p:cNvSpPr/>
          <p:nvPr/>
        </p:nvSpPr>
        <p:spPr>
          <a:xfrm>
            <a:off x="4067944" y="3356992"/>
            <a:ext cx="1080120" cy="72008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b="1" dirty="0" smtClean="0"/>
              <a:t>Na distribuição de frequência </a:t>
            </a:r>
            <a:r>
              <a:rPr lang="pt-BR" sz="2400" b="1" dirty="0" smtClean="0"/>
              <a:t>calculamos:</a:t>
            </a:r>
            <a:endParaRPr lang="pt-BR" sz="2400" b="1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pPr algn="ctr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Absoluta</a:t>
            </a:r>
          </a:p>
          <a:p>
            <a:pPr algn="ctr"/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Relativa</a:t>
            </a:r>
          </a:p>
          <a:p>
            <a:pPr algn="ctr">
              <a:buNone/>
            </a:pPr>
            <a:endParaRPr lang="pt-BR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9" name="Multiplicar 8"/>
          <p:cNvSpPr/>
          <p:nvPr/>
        </p:nvSpPr>
        <p:spPr>
          <a:xfrm>
            <a:off x="4067944" y="3356992"/>
            <a:ext cx="1080120" cy="72008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pt-BR" b="1" i="1" dirty="0" smtClean="0">
                <a:solidFill>
                  <a:srgbClr val="FF0000"/>
                </a:solidFill>
              </a:rPr>
              <a:t>Frequência  Absoluta </a:t>
            </a:r>
            <a:r>
              <a:rPr lang="pt-BR" b="1" i="1" dirty="0" smtClean="0"/>
              <a:t>(f</a:t>
            </a:r>
            <a:r>
              <a:rPr lang="pt-BR" b="1" i="1" dirty="0" smtClean="0"/>
              <a:t>)</a:t>
            </a:r>
            <a:r>
              <a:rPr lang="pt-BR" b="1" i="1" dirty="0" smtClean="0">
                <a:solidFill>
                  <a:srgbClr val="FF0000"/>
                </a:solidFill>
              </a:rPr>
              <a:t>: </a:t>
            </a:r>
            <a:endParaRPr lang="pt-BR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b="1" i="1" dirty="0" smtClean="0"/>
              <a:t>     A frequência absoluta de um valor é o número de vezes que ele ocorre.</a:t>
            </a:r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pt-BR" sz="2800" b="1" i="1" dirty="0" smtClean="0">
                <a:solidFill>
                  <a:srgbClr val="FF0000"/>
                </a:solidFill>
              </a:rPr>
              <a:t>Frequência  Absoluta </a:t>
            </a:r>
            <a:r>
              <a:rPr lang="pt-BR" sz="2800" b="1" i="1" dirty="0" smtClean="0"/>
              <a:t>(f</a:t>
            </a:r>
            <a:r>
              <a:rPr lang="pt-BR" sz="2800" b="1" i="1" dirty="0" smtClean="0"/>
              <a:t>)</a:t>
            </a:r>
            <a:r>
              <a:rPr lang="pt-BR" sz="2800" b="1" i="1" dirty="0" smtClean="0">
                <a:solidFill>
                  <a:srgbClr val="FF0000"/>
                </a:solidFill>
              </a:rPr>
              <a:t>: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b="1" i="1" dirty="0" smtClean="0"/>
              <a:t>     A frequência absoluta de um valor é o número de vezes </a:t>
            </a:r>
            <a:r>
              <a:rPr lang="pt-BR" sz="2800" b="1" i="1" dirty="0" smtClean="0"/>
              <a:t>em que </a:t>
            </a:r>
            <a:r>
              <a:rPr lang="pt-BR" sz="2800" b="1" i="1" dirty="0" smtClean="0"/>
              <a:t>ele ocorre.</a:t>
            </a:r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64479"/>
              </p:ext>
            </p:extLst>
          </p:nvPr>
        </p:nvGraphicFramePr>
        <p:xfrm>
          <a:off x="2267744" y="3105760"/>
          <a:ext cx="4608512" cy="21234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70727"/>
                <a:gridCol w="2076844"/>
                <a:gridCol w="126094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Tipos de fábricas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Contagem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Frequência</a:t>
                      </a:r>
                      <a:r>
                        <a:rPr lang="pt-BR" baseline="0" dirty="0" smtClean="0"/>
                        <a:t> absoluta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Conservas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Calçado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Têxtil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Cerâmica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4258587" y="3801457"/>
            <a:ext cx="626826" cy="269498"/>
            <a:chOff x="6249430" y="3404617"/>
            <a:chExt cx="626826" cy="269498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6876256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6"/>
            <p:cNvGrpSpPr/>
            <p:nvPr/>
          </p:nvGrpSpPr>
          <p:grpSpPr>
            <a:xfrm>
              <a:off x="6249430" y="3404617"/>
              <a:ext cx="326093" cy="269498"/>
              <a:chOff x="6249430" y="3404617"/>
              <a:chExt cx="326093" cy="269498"/>
            </a:xfrm>
          </p:grpSpPr>
          <p:grpSp>
            <p:nvGrpSpPr>
              <p:cNvPr id="12" name="Grupo 9"/>
              <p:cNvGrpSpPr/>
              <p:nvPr/>
            </p:nvGrpSpPr>
            <p:grpSpPr>
              <a:xfrm>
                <a:off x="6304465" y="3404617"/>
                <a:ext cx="216024" cy="269498"/>
                <a:chOff x="6300192" y="3404617"/>
                <a:chExt cx="216024" cy="269498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6300192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6372200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/>
                <p:nvPr/>
              </p:nvCxnSpPr>
              <p:spPr>
                <a:xfrm>
                  <a:off x="6444208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/>
                <p:nvPr/>
              </p:nvCxnSpPr>
              <p:spPr>
                <a:xfrm>
                  <a:off x="6516216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Conector reto 12"/>
              <p:cNvCxnSpPr/>
              <p:nvPr/>
            </p:nvCxnSpPr>
            <p:spPr>
              <a:xfrm rot="16200000">
                <a:off x="6412477" y="3376320"/>
                <a:ext cx="0" cy="3260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17"/>
          <p:cNvGrpSpPr/>
          <p:nvPr/>
        </p:nvGrpSpPr>
        <p:grpSpPr>
          <a:xfrm>
            <a:off x="4185541" y="4185880"/>
            <a:ext cx="772919" cy="269498"/>
            <a:chOff x="6249430" y="3789040"/>
            <a:chExt cx="772919" cy="269498"/>
          </a:xfrm>
        </p:grpSpPr>
        <p:grpSp>
          <p:nvGrpSpPr>
            <p:cNvPr id="19" name="Grupo 20"/>
            <p:cNvGrpSpPr/>
            <p:nvPr/>
          </p:nvGrpSpPr>
          <p:grpSpPr>
            <a:xfrm>
              <a:off x="6249430" y="3789040"/>
              <a:ext cx="326093" cy="269498"/>
              <a:chOff x="6249430" y="3404617"/>
              <a:chExt cx="326093" cy="269498"/>
            </a:xfrm>
          </p:grpSpPr>
          <p:grpSp>
            <p:nvGrpSpPr>
              <p:cNvPr id="24" name="Grupo 21"/>
              <p:cNvGrpSpPr/>
              <p:nvPr/>
            </p:nvGrpSpPr>
            <p:grpSpPr>
              <a:xfrm>
                <a:off x="6304465" y="3404617"/>
                <a:ext cx="216024" cy="269498"/>
                <a:chOff x="6300192" y="3404617"/>
                <a:chExt cx="216024" cy="269498"/>
              </a:xfrm>
            </p:grpSpPr>
            <p:cxnSp>
              <p:nvCxnSpPr>
                <p:cNvPr id="26" name="Conector reto 25"/>
                <p:cNvCxnSpPr/>
                <p:nvPr/>
              </p:nvCxnSpPr>
              <p:spPr>
                <a:xfrm>
                  <a:off x="6300192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to 26"/>
                <p:cNvCxnSpPr/>
                <p:nvPr/>
              </p:nvCxnSpPr>
              <p:spPr>
                <a:xfrm>
                  <a:off x="6372200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>
                  <a:off x="6444208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>
                  <a:off x="6516216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to 24"/>
              <p:cNvCxnSpPr/>
              <p:nvPr/>
            </p:nvCxnSpPr>
            <p:spPr>
              <a:xfrm rot="16200000">
                <a:off x="6412477" y="3376320"/>
                <a:ext cx="0" cy="3260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28"/>
            <p:cNvGrpSpPr/>
            <p:nvPr/>
          </p:nvGrpSpPr>
          <p:grpSpPr>
            <a:xfrm>
              <a:off x="6878333" y="3789040"/>
              <a:ext cx="144016" cy="269498"/>
              <a:chOff x="6300192" y="3404617"/>
              <a:chExt cx="144016" cy="269498"/>
            </a:xfrm>
          </p:grpSpPr>
          <p:cxnSp>
            <p:nvCxnSpPr>
              <p:cNvPr id="21" name="Conector reto 20"/>
              <p:cNvCxnSpPr/>
              <p:nvPr/>
            </p:nvCxnSpPr>
            <p:spPr>
              <a:xfrm>
                <a:off x="6300192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6372200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6444208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upo 29"/>
          <p:cNvGrpSpPr/>
          <p:nvPr/>
        </p:nvGrpSpPr>
        <p:grpSpPr>
          <a:xfrm>
            <a:off x="4499992" y="4533220"/>
            <a:ext cx="144016" cy="269498"/>
            <a:chOff x="6300192" y="3404617"/>
            <a:chExt cx="144016" cy="269498"/>
          </a:xfrm>
        </p:grpSpPr>
        <p:cxnSp>
          <p:nvCxnSpPr>
            <p:cNvPr id="31" name="Conector reto 30"/>
            <p:cNvCxnSpPr/>
            <p:nvPr/>
          </p:nvCxnSpPr>
          <p:spPr>
            <a:xfrm>
              <a:off x="6300192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6372200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6444208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to 33"/>
          <p:cNvCxnSpPr/>
          <p:nvPr/>
        </p:nvCxnSpPr>
        <p:spPr>
          <a:xfrm>
            <a:off x="4572000" y="4936440"/>
            <a:ext cx="0" cy="269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0000"/>
                </a:solidFill>
              </a:rPr>
              <a:t>O que é uma pesquisa estatística?</a:t>
            </a:r>
          </a:p>
          <a:p>
            <a:pPr>
              <a:buFont typeface="Arial" charset="0"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   </a:t>
            </a:r>
            <a:r>
              <a:rPr lang="pt-BR" sz="2400" dirty="0" smtClean="0"/>
              <a:t>Uma </a:t>
            </a:r>
            <a:r>
              <a:rPr lang="pt-BR" sz="2400" b="1" i="1" dirty="0" smtClean="0"/>
              <a:t>pesquisa estatística</a:t>
            </a:r>
            <a:r>
              <a:rPr lang="pt-BR" sz="2400" dirty="0" smtClean="0"/>
              <a:t> consiste em um trabalho de identificação, reunião, tratamento, análise e apresentação de informações (dados) para satisfazer certa necessidade. Com o advento dos computadores de alta velocidade, grandes volumes de dados podem ser obtidos nas mais diferentes áreas – o genoma humano é um exemplo – e, assim, pesquisas estatísticas são realizadas com os mais diversos objetivos, em áreas tão diversas quanto ciências médicas e biológicas, </a:t>
            </a:r>
            <a:r>
              <a:rPr lang="pt-BR" sz="2400" dirty="0" smtClean="0"/>
              <a:t>engenharia, </a:t>
            </a:r>
            <a:r>
              <a:rPr lang="pt-BR" sz="2400" dirty="0" smtClean="0"/>
              <a:t>ciências sociais e econômicas, turismo, esporte, etc..</a:t>
            </a:r>
          </a:p>
          <a:p>
            <a:pPr>
              <a:buFont typeface="Arial" charset="0"/>
              <a:buNone/>
            </a:pPr>
            <a:endParaRPr lang="pt-BR" sz="1000" dirty="0" smtClean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 Absoluta </a:t>
            </a:r>
            <a:r>
              <a:rPr lang="pt-BR" sz="2400" b="1" i="1" dirty="0" smtClean="0"/>
              <a:t>(f</a:t>
            </a:r>
            <a:r>
              <a:rPr lang="pt-BR" sz="2400" b="1" i="1" dirty="0" smtClean="0"/>
              <a:t>)</a:t>
            </a:r>
            <a:r>
              <a:rPr lang="pt-BR" sz="2400" b="1" i="1" dirty="0" smtClean="0">
                <a:solidFill>
                  <a:srgbClr val="FF0000"/>
                </a:solidFill>
              </a:rPr>
              <a:t>: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i="1" dirty="0" smtClean="0"/>
              <a:t>     </a:t>
            </a:r>
            <a:r>
              <a:rPr lang="pt-BR" sz="2400" b="1" i="1" dirty="0" smtClean="0"/>
              <a:t>A frequência absoluta de um valor é o número de vezes </a:t>
            </a:r>
            <a:r>
              <a:rPr lang="pt-BR" sz="2400" b="1" i="1" dirty="0" smtClean="0"/>
              <a:t>em que </a:t>
            </a:r>
            <a:r>
              <a:rPr lang="pt-BR" sz="2400" b="1" i="1" dirty="0" smtClean="0"/>
              <a:t>ele ocorre.</a:t>
            </a:r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22744"/>
              </p:ext>
            </p:extLst>
          </p:nvPr>
        </p:nvGraphicFramePr>
        <p:xfrm>
          <a:off x="323528" y="2532856"/>
          <a:ext cx="3456384" cy="3200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13335"/>
                <a:gridCol w="1174897"/>
                <a:gridCol w="1368152"/>
              </a:tblGrid>
              <a:tr h="1015278">
                <a:tc>
                  <a:txBody>
                    <a:bodyPr/>
                    <a:lstStyle/>
                    <a:p>
                      <a:r>
                        <a:rPr lang="pt-BR" dirty="0" smtClean="0"/>
                        <a:t>Tipos de fábricas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Contagem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Frequência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>absoluta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6688">
                <a:tc>
                  <a:txBody>
                    <a:bodyPr/>
                    <a:lstStyle/>
                    <a:p>
                      <a:r>
                        <a:rPr lang="pt-BR" dirty="0" smtClean="0"/>
                        <a:t>Conservas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262">
                <a:tc>
                  <a:txBody>
                    <a:bodyPr/>
                    <a:lstStyle/>
                    <a:p>
                      <a:r>
                        <a:rPr lang="pt-BR" dirty="0" smtClean="0"/>
                        <a:t>Calçado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262">
                <a:tc>
                  <a:txBody>
                    <a:bodyPr/>
                    <a:lstStyle/>
                    <a:p>
                      <a:r>
                        <a:rPr lang="pt-BR" dirty="0" smtClean="0"/>
                        <a:t>Têxtil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6688">
                <a:tc>
                  <a:txBody>
                    <a:bodyPr/>
                    <a:lstStyle/>
                    <a:p>
                      <a:r>
                        <a:rPr lang="pt-BR" dirty="0" smtClean="0"/>
                        <a:t>Cerâmica</a:t>
                      </a:r>
                      <a:endParaRPr lang="pt-B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476694" y="3824198"/>
            <a:ext cx="626826" cy="269498"/>
            <a:chOff x="6249430" y="3404617"/>
            <a:chExt cx="626826" cy="269498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6876256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0"/>
            <p:cNvGrpSpPr/>
            <p:nvPr/>
          </p:nvGrpSpPr>
          <p:grpSpPr>
            <a:xfrm>
              <a:off x="6249430" y="3404617"/>
              <a:ext cx="326093" cy="269498"/>
              <a:chOff x="6249430" y="3404617"/>
              <a:chExt cx="326093" cy="269498"/>
            </a:xfrm>
          </p:grpSpPr>
          <p:grpSp>
            <p:nvGrpSpPr>
              <p:cNvPr id="13" name="Grupo 11"/>
              <p:cNvGrpSpPr/>
              <p:nvPr/>
            </p:nvGrpSpPr>
            <p:grpSpPr>
              <a:xfrm>
                <a:off x="6304465" y="3404617"/>
                <a:ext cx="216024" cy="269498"/>
                <a:chOff x="6300192" y="3404617"/>
                <a:chExt cx="216024" cy="269498"/>
              </a:xfrm>
            </p:grpSpPr>
            <p:cxnSp>
              <p:nvCxnSpPr>
                <p:cNvPr id="15" name="Conector reto 14"/>
                <p:cNvCxnSpPr/>
                <p:nvPr/>
              </p:nvCxnSpPr>
              <p:spPr>
                <a:xfrm>
                  <a:off x="6300192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/>
                <p:nvPr/>
              </p:nvCxnSpPr>
              <p:spPr>
                <a:xfrm>
                  <a:off x="6372200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/>
                <p:nvPr/>
              </p:nvCxnSpPr>
              <p:spPr>
                <a:xfrm>
                  <a:off x="6444208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/>
                <p:nvPr/>
              </p:nvCxnSpPr>
              <p:spPr>
                <a:xfrm>
                  <a:off x="6516216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Conector reto 13"/>
              <p:cNvCxnSpPr/>
              <p:nvPr/>
            </p:nvCxnSpPr>
            <p:spPr>
              <a:xfrm rot="16200000">
                <a:off x="6412477" y="3376320"/>
                <a:ext cx="0" cy="3260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o 18"/>
          <p:cNvGrpSpPr/>
          <p:nvPr/>
        </p:nvGrpSpPr>
        <p:grpSpPr>
          <a:xfrm>
            <a:off x="1403648" y="4381728"/>
            <a:ext cx="772919" cy="269498"/>
            <a:chOff x="6249430" y="3789040"/>
            <a:chExt cx="772919" cy="269498"/>
          </a:xfrm>
        </p:grpSpPr>
        <p:grpSp>
          <p:nvGrpSpPr>
            <p:cNvPr id="20" name="Grupo 19"/>
            <p:cNvGrpSpPr/>
            <p:nvPr/>
          </p:nvGrpSpPr>
          <p:grpSpPr>
            <a:xfrm>
              <a:off x="6249430" y="3789040"/>
              <a:ext cx="326093" cy="269498"/>
              <a:chOff x="6249430" y="3404617"/>
              <a:chExt cx="326093" cy="269498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6304465" y="3404617"/>
                <a:ext cx="216024" cy="269498"/>
                <a:chOff x="6300192" y="3404617"/>
                <a:chExt cx="216024" cy="269498"/>
              </a:xfrm>
            </p:grpSpPr>
            <p:cxnSp>
              <p:nvCxnSpPr>
                <p:cNvPr id="27" name="Conector reto 26"/>
                <p:cNvCxnSpPr/>
                <p:nvPr/>
              </p:nvCxnSpPr>
              <p:spPr>
                <a:xfrm>
                  <a:off x="6300192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>
                  <a:off x="6372200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>
                  <a:off x="6444208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>
                  <a:off x="6516216" y="3404617"/>
                  <a:ext cx="0" cy="26949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Conector reto 25"/>
              <p:cNvCxnSpPr/>
              <p:nvPr/>
            </p:nvCxnSpPr>
            <p:spPr>
              <a:xfrm rot="16200000">
                <a:off x="6412477" y="3376320"/>
                <a:ext cx="0" cy="3260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20"/>
            <p:cNvGrpSpPr/>
            <p:nvPr/>
          </p:nvGrpSpPr>
          <p:grpSpPr>
            <a:xfrm>
              <a:off x="6878333" y="3789040"/>
              <a:ext cx="144016" cy="269498"/>
              <a:chOff x="6300192" y="3404617"/>
              <a:chExt cx="144016" cy="269498"/>
            </a:xfrm>
          </p:grpSpPr>
          <p:cxnSp>
            <p:nvCxnSpPr>
              <p:cNvPr id="22" name="Conector reto 21"/>
              <p:cNvCxnSpPr/>
              <p:nvPr/>
            </p:nvCxnSpPr>
            <p:spPr>
              <a:xfrm>
                <a:off x="6300192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6372200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6444208" y="3404617"/>
                <a:ext cx="0" cy="26949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upo 30"/>
          <p:cNvGrpSpPr/>
          <p:nvPr/>
        </p:nvGrpSpPr>
        <p:grpSpPr>
          <a:xfrm>
            <a:off x="1718099" y="4803760"/>
            <a:ext cx="144016" cy="269498"/>
            <a:chOff x="6300192" y="3404617"/>
            <a:chExt cx="144016" cy="269498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6300192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6372200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6444208" y="3404617"/>
              <a:ext cx="0" cy="2694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1790107" y="5336366"/>
            <a:ext cx="0" cy="269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01346653"/>
              </p:ext>
            </p:extLst>
          </p:nvPr>
        </p:nvGraphicFramePr>
        <p:xfrm>
          <a:off x="3914019" y="2636913"/>
          <a:ext cx="5122477" cy="3414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pt-BR" sz="2800" b="1" i="1" dirty="0" smtClean="0">
                <a:solidFill>
                  <a:srgbClr val="FF0000"/>
                </a:solidFill>
              </a:rPr>
              <a:t>Frequência  Relativa </a:t>
            </a:r>
            <a:r>
              <a:rPr lang="pt-BR" sz="2800" b="1" i="1" dirty="0" smtClean="0"/>
              <a:t>(</a:t>
            </a:r>
            <a:r>
              <a:rPr lang="pt-BR" sz="2800" b="1" i="1" dirty="0" err="1" smtClean="0"/>
              <a:t>fr</a:t>
            </a:r>
            <a:r>
              <a:rPr lang="pt-BR" sz="2800" b="1" i="1" dirty="0" smtClean="0"/>
              <a:t>)</a:t>
            </a:r>
            <a:r>
              <a:rPr lang="pt-BR" sz="2800" b="1" i="1" dirty="0" smtClean="0">
                <a:solidFill>
                  <a:srgbClr val="FF0000"/>
                </a:solidFill>
              </a:rPr>
              <a:t>:</a:t>
            </a:r>
            <a:endParaRPr lang="pt-BR" sz="2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  </a:t>
            </a:r>
            <a:r>
              <a:rPr lang="pt-BR" sz="2400" b="1" i="1" dirty="0" smtClean="0"/>
              <a:t>   </a:t>
            </a:r>
            <a:r>
              <a:rPr lang="pt-BR" b="1" i="1" dirty="0" smtClean="0"/>
              <a:t>A frequência relativa aparece na maioria das vezes em forma de porcentagem.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 Relativa </a:t>
            </a:r>
            <a:r>
              <a:rPr lang="pt-BR" sz="2400" b="1" i="1" dirty="0" smtClean="0"/>
              <a:t>(</a:t>
            </a:r>
            <a:r>
              <a:rPr lang="pt-BR" sz="2400" b="1" i="1" dirty="0" err="1" smtClean="0"/>
              <a:t>fr</a:t>
            </a:r>
            <a:r>
              <a:rPr lang="pt-BR" sz="2400" b="1" i="1" dirty="0" smtClean="0"/>
              <a:t>)</a:t>
            </a:r>
            <a:r>
              <a:rPr lang="pt-BR" sz="2400" b="1" i="1" dirty="0" smtClean="0">
                <a:solidFill>
                  <a:srgbClr val="FF0000"/>
                </a:solidFill>
              </a:rPr>
              <a:t>:</a:t>
            </a:r>
            <a:endParaRPr lang="pt-BR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b="1" i="1" dirty="0" smtClean="0"/>
              <a:t>A frequência relativa aparece na maioria das vezes em forma de porcentagem.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3568" y="6165304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hlinkClick r:id="rId2"/>
              </a:rPr>
              <a:t>http://blog.planalto.gov.br/em-cinco-anos-desnutricao-infantil-cai-62-no-brasil/</a:t>
            </a:r>
            <a:endParaRPr lang="pt-BR" sz="1400" dirty="0"/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265148839"/>
              </p:ext>
            </p:extLst>
          </p:nvPr>
        </p:nvGraphicFramePr>
        <p:xfrm>
          <a:off x="648320" y="2276872"/>
          <a:ext cx="5760640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2" descr="http://upload.wikimedia.org/wikipedia/commons/a/a7/Politic_Division_of_Braz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13334"/>
            <a:ext cx="3203848" cy="30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940152" y="6021288"/>
            <a:ext cx="320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João Felipe C.S /  Mapa do Brasil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Frequência  Relativa </a:t>
            </a:r>
            <a:r>
              <a:rPr lang="pt-BR" sz="2400" b="1" i="1" dirty="0" smtClean="0"/>
              <a:t>(</a:t>
            </a:r>
            <a:r>
              <a:rPr lang="pt-BR" sz="2400" b="1" i="1" dirty="0" err="1" smtClean="0"/>
              <a:t>fr</a:t>
            </a:r>
            <a:r>
              <a:rPr lang="pt-BR" sz="2400" b="1" i="1" dirty="0" smtClean="0"/>
              <a:t>)</a:t>
            </a:r>
            <a:r>
              <a:rPr lang="pt-BR" sz="2400" b="1" i="1" dirty="0" smtClean="0">
                <a:solidFill>
                  <a:srgbClr val="FF0000"/>
                </a:solidFill>
              </a:rPr>
              <a:t>:</a:t>
            </a:r>
            <a:endParaRPr lang="pt-BR" sz="2400" b="1" i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400" b="1" i="1" dirty="0" smtClean="0">
                <a:solidFill>
                  <a:srgbClr val="FF0000"/>
                </a:solidFill>
              </a:rPr>
              <a:t>  </a:t>
            </a:r>
            <a:r>
              <a:rPr lang="pt-BR" sz="2400" b="1" i="1" dirty="0" smtClean="0"/>
              <a:t>   A frequência relativa aparece na maioria das vezes em forma de porcentagem.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791782388"/>
              </p:ext>
            </p:extLst>
          </p:nvPr>
        </p:nvGraphicFramePr>
        <p:xfrm>
          <a:off x="4355976" y="2564904"/>
          <a:ext cx="4788024" cy="374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265148839"/>
              </p:ext>
            </p:extLst>
          </p:nvPr>
        </p:nvGraphicFramePr>
        <p:xfrm>
          <a:off x="0" y="2708920"/>
          <a:ext cx="5760640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>
              <a:buNone/>
            </a:pPr>
            <a:r>
              <a:rPr lang="pt-BR" sz="2400" b="1" i="1" dirty="0" smtClean="0"/>
              <a:t>Para calcularmos a frequência relativa ( </a:t>
            </a:r>
            <a:r>
              <a:rPr lang="pt-BR" sz="2400" b="1" i="1" dirty="0" err="1" smtClean="0"/>
              <a:t>fr</a:t>
            </a:r>
            <a:r>
              <a:rPr lang="pt-BR" sz="2400" b="1" i="1" dirty="0" smtClean="0"/>
              <a:t> ):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47664" y="2204864"/>
            <a:ext cx="6192688" cy="3528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47664" y="2204864"/>
            <a:ext cx="6264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Frequência relativa = </a:t>
            </a:r>
            <a:r>
              <a:rPr lang="pt-BR" u="sng" dirty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</a:t>
            </a:r>
            <a:r>
              <a:rPr lang="pt-BR" u="sng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     frequência absoluta         .</a:t>
            </a:r>
            <a:endParaRPr lang="pt-BR" dirty="0" smtClean="0">
              <a:solidFill>
                <a:schemeClr val="bg1"/>
              </a:solidFill>
              <a:latin typeface="Elephant" pitchFamily="18" charset="0"/>
              <a:cs typeface="Arial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                                total das frequências absolutas</a:t>
            </a:r>
          </a:p>
          <a:p>
            <a:endParaRPr lang="pt-BR" dirty="0">
              <a:solidFill>
                <a:schemeClr val="bg1"/>
              </a:solidFill>
              <a:latin typeface="Elephant" pitchFamily="18" charset="0"/>
              <a:cs typeface="Arial" pitchFamily="34" charset="0"/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f</a:t>
            </a:r>
            <a:r>
              <a:rPr lang="pt-BR" dirty="0" err="1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r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=  </a:t>
            </a:r>
            <a:r>
              <a:rPr lang="pt-BR" u="sng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f A  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=  </a:t>
            </a:r>
            <a:r>
              <a:rPr lang="pt-BR" u="sng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15 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       </a:t>
            </a:r>
            <a:r>
              <a:rPr lang="pt-BR" u="sng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3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     T f A    45          9</a:t>
            </a:r>
          </a:p>
          <a:p>
            <a:pPr algn="ctr"/>
            <a:endParaRPr lang="pt-BR" dirty="0">
              <a:solidFill>
                <a:schemeClr val="bg1"/>
              </a:solidFill>
              <a:latin typeface="Elephant" pitchFamily="18" charset="0"/>
              <a:cs typeface="Arial" pitchFamily="34" charset="0"/>
            </a:endParaRP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Em porcentagem...</a:t>
            </a:r>
          </a:p>
          <a:p>
            <a:pPr algn="ctr"/>
            <a:endParaRPr lang="pt-BR" dirty="0">
              <a:solidFill>
                <a:schemeClr val="bg1"/>
              </a:solidFill>
              <a:latin typeface="Elephant" pitchFamily="18" charset="0"/>
              <a:cs typeface="Arial" pitchFamily="34" charset="0"/>
            </a:endParaRPr>
          </a:p>
          <a:p>
            <a:pPr algn="ctr"/>
            <a:r>
              <a:rPr lang="pt-BR" dirty="0" err="1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fr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= </a:t>
            </a:r>
            <a:r>
              <a:rPr lang="pt-BR" u="sng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3</a:t>
            </a:r>
            <a:r>
              <a:rPr lang="pt-BR" dirty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x 100 = 33,333...</a:t>
            </a:r>
          </a:p>
          <a:p>
            <a:r>
              <a:rPr lang="pt-BR" dirty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Elephant" pitchFamily="18" charset="0"/>
                <a:cs typeface="Arial" pitchFamily="34" charset="0"/>
              </a:rPr>
              <a:t>                                    9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5220072" y="3573016"/>
            <a:ext cx="360040" cy="7200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562074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Exemplos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457200" algn="just">
              <a:buNone/>
            </a:pPr>
            <a:r>
              <a:rPr lang="pt-BR" sz="2400" dirty="0" smtClean="0"/>
              <a:t>Uma empresa realizou uma pesquisa entre os </a:t>
            </a:r>
            <a:r>
              <a:rPr lang="pt-BR" sz="2400" dirty="0" smtClean="0"/>
              <a:t>jovens </a:t>
            </a:r>
            <a:r>
              <a:rPr lang="pt-BR" sz="2400" dirty="0" smtClean="0"/>
              <a:t>da cidade de Recife para saber quais os Cursos de Idiomas mais conhecidos.</a:t>
            </a:r>
          </a:p>
          <a:p>
            <a:pPr marL="0" indent="457200">
              <a:buNone/>
            </a:pPr>
            <a:r>
              <a:rPr lang="pt-BR" sz="2400" dirty="0" smtClean="0"/>
              <a:t>Na tabela </a:t>
            </a:r>
            <a:r>
              <a:rPr lang="pt-BR" sz="2400" dirty="0" smtClean="0"/>
              <a:t>abaixo, </a:t>
            </a:r>
            <a:r>
              <a:rPr lang="pt-BR" sz="2400" dirty="0" smtClean="0"/>
              <a:t>estão indicados os resultados obtidos.</a:t>
            </a:r>
          </a:p>
          <a:p>
            <a:pPr>
              <a:buNone/>
            </a:pPr>
            <a:endParaRPr lang="pt-BR" sz="1400" dirty="0" smtClean="0"/>
          </a:p>
          <a:p>
            <a:pPr>
              <a:buNone/>
            </a:pPr>
            <a:endParaRPr lang="pt-BR" sz="14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23728" y="3284984"/>
          <a:ext cx="468052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43"/>
                <a:gridCol w="2411177"/>
              </a:tblGrid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CURSOS DE IDIOMAS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CURSO MENCIONADO</a:t>
                      </a:r>
                      <a:endParaRPr lang="pt-BR" dirty="0"/>
                    </a:p>
                  </a:txBody>
                  <a:tcPr/>
                </a:tc>
              </a:tr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FISK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105</a:t>
                      </a:r>
                      <a:endParaRPr lang="pt-BR" dirty="0"/>
                    </a:p>
                  </a:txBody>
                  <a:tcPr/>
                </a:tc>
              </a:tr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CULTURA INGLESA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400</a:t>
                      </a:r>
                      <a:endParaRPr lang="pt-BR" dirty="0"/>
                    </a:p>
                  </a:txBody>
                  <a:tcPr/>
                </a:tc>
              </a:tr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YÁZIGI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245</a:t>
                      </a:r>
                      <a:endParaRPr lang="pt-BR" dirty="0"/>
                    </a:p>
                  </a:txBody>
                  <a:tcPr/>
                </a:tc>
              </a:tr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SKILL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</a:t>
                      </a:r>
                      <a:r>
                        <a:rPr lang="pt-BR" baseline="0" dirty="0" smtClean="0"/>
                        <a:t> 60</a:t>
                      </a:r>
                      <a:endParaRPr lang="pt-BR" dirty="0"/>
                    </a:p>
                  </a:txBody>
                  <a:tcPr/>
                </a:tc>
              </a:tr>
              <a:tr h="634135">
                <a:tc>
                  <a:txBody>
                    <a:bodyPr/>
                    <a:lstStyle/>
                    <a:p>
                      <a:r>
                        <a:rPr lang="pt-BR" dirty="0" smtClean="0"/>
                        <a:t>WIZARD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190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362363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1000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>
                <a:cs typeface="Arial" pitchFamily="34" charset="0"/>
              </a:rPr>
              <a:t>     </a:t>
            </a:r>
          </a:p>
          <a:p>
            <a:pPr marL="0" indent="361950" algn="just">
              <a:buNone/>
            </a:pPr>
            <a:r>
              <a:rPr lang="pt-BR" sz="2400" b="1" dirty="0" smtClean="0">
                <a:cs typeface="Arial" pitchFamily="34" charset="0"/>
              </a:rPr>
              <a:t>Vamos calcular as </a:t>
            </a:r>
            <a:r>
              <a:rPr lang="pt-BR" sz="2400" b="1" dirty="0" smtClean="0">
                <a:cs typeface="Arial" pitchFamily="34" charset="0"/>
              </a:rPr>
              <a:t>frequências  </a:t>
            </a:r>
            <a:r>
              <a:rPr lang="pt-BR" sz="2400" b="1" dirty="0" smtClean="0">
                <a:cs typeface="Arial" pitchFamily="34" charset="0"/>
              </a:rPr>
              <a:t>absoluta e </a:t>
            </a:r>
            <a:r>
              <a:rPr lang="pt-BR" sz="2400" b="1" dirty="0" smtClean="0">
                <a:cs typeface="Arial" pitchFamily="34" charset="0"/>
              </a:rPr>
              <a:t>relativa, </a:t>
            </a:r>
            <a:r>
              <a:rPr lang="pt-BR" sz="2400" b="1" dirty="0" smtClean="0">
                <a:cs typeface="Arial" pitchFamily="34" charset="0"/>
              </a:rPr>
              <a:t>colocar em uma tabela </a:t>
            </a:r>
            <a:r>
              <a:rPr lang="pt-BR" sz="2400" b="1" dirty="0" smtClean="0">
                <a:cs typeface="Arial" pitchFamily="34" charset="0"/>
              </a:rPr>
              <a:t>e, depois, </a:t>
            </a:r>
            <a:r>
              <a:rPr lang="pt-BR" sz="2400" b="1" dirty="0" smtClean="0">
                <a:cs typeface="Arial" pitchFamily="34" charset="0"/>
              </a:rPr>
              <a:t>representar os resultados graficamente.</a:t>
            </a:r>
          </a:p>
          <a:p>
            <a:pPr marL="0" indent="0" algn="just">
              <a:buNone/>
            </a:pPr>
            <a:endParaRPr lang="pt-BR" sz="2400" b="1" dirty="0" smtClean="0"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FISK:   </a:t>
            </a:r>
            <a:r>
              <a:rPr lang="pt-BR" sz="2400" b="1" dirty="0" err="1" smtClean="0">
                <a:solidFill>
                  <a:srgbClr val="FF0000"/>
                </a:solidFill>
                <a:cs typeface="Arial" pitchFamily="34" charset="0"/>
              </a:rPr>
              <a:t>fr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= 105/1000 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.  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100 = 10,5%</a:t>
            </a:r>
          </a:p>
          <a:p>
            <a:pPr algn="ctr">
              <a:buNone/>
            </a:pPr>
            <a:endParaRPr lang="pt-BR" sz="15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CULTURA INGLESA:   </a:t>
            </a:r>
            <a:r>
              <a:rPr lang="pt-BR" sz="2400" b="1" dirty="0" err="1" smtClean="0">
                <a:solidFill>
                  <a:srgbClr val="FF0000"/>
                </a:solidFill>
                <a:cs typeface="Arial" pitchFamily="34" charset="0"/>
              </a:rPr>
              <a:t>fr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=  400/1000  .  100  =  40%</a:t>
            </a:r>
          </a:p>
          <a:p>
            <a:pPr algn="ctr">
              <a:buNone/>
            </a:pPr>
            <a:endParaRPr lang="pt-BR" sz="15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YÁZIGI:   </a:t>
            </a:r>
            <a:r>
              <a:rPr lang="pt-BR" sz="2400" b="1" dirty="0" err="1" smtClean="0">
                <a:solidFill>
                  <a:srgbClr val="FF0000"/>
                </a:solidFill>
                <a:cs typeface="Arial" pitchFamily="34" charset="0"/>
              </a:rPr>
              <a:t>fr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=  245/1000  .  100 =  24,5%</a:t>
            </a:r>
          </a:p>
          <a:p>
            <a:pPr algn="ctr">
              <a:buNone/>
            </a:pPr>
            <a:endParaRPr lang="pt-BR" sz="15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SKILL:     </a:t>
            </a:r>
            <a:r>
              <a:rPr lang="pt-BR" sz="2400" b="1" dirty="0" err="1" smtClean="0">
                <a:solidFill>
                  <a:srgbClr val="FF0000"/>
                </a:solidFill>
                <a:cs typeface="Arial" pitchFamily="34" charset="0"/>
              </a:rPr>
              <a:t>fr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=  60/1000  .  100  =  6%</a:t>
            </a:r>
          </a:p>
          <a:p>
            <a:pPr algn="ctr">
              <a:buNone/>
            </a:pPr>
            <a:endParaRPr lang="pt-BR" sz="15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WIZARD:   </a:t>
            </a:r>
            <a:r>
              <a:rPr lang="pt-BR" sz="2400" b="1" dirty="0" err="1" smtClean="0">
                <a:solidFill>
                  <a:srgbClr val="FF0000"/>
                </a:solidFill>
                <a:cs typeface="Arial" pitchFamily="34" charset="0"/>
              </a:rPr>
              <a:t>fr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=  190/1000  .  100 =  19% </a:t>
            </a:r>
          </a:p>
          <a:p>
            <a:pPr algn="ctr"/>
            <a:endParaRPr lang="pt-BR" sz="1400" b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/>
          <a:lstStyle/>
          <a:p>
            <a:endParaRPr lang="pt-BR" sz="2400" dirty="0" smtClean="0"/>
          </a:p>
          <a:p>
            <a:r>
              <a:rPr lang="pt-BR" sz="2400" b="1" i="1" dirty="0" smtClean="0">
                <a:solidFill>
                  <a:srgbClr val="FF0000"/>
                </a:solidFill>
              </a:rPr>
              <a:t>Tabela de distribuição de </a:t>
            </a:r>
            <a:r>
              <a:rPr lang="pt-BR" sz="2400" b="1" i="1" dirty="0" smtClean="0">
                <a:solidFill>
                  <a:srgbClr val="FF0000"/>
                </a:solidFill>
              </a:rPr>
              <a:t>frequências</a:t>
            </a:r>
            <a:endParaRPr lang="pt-BR" sz="2400" b="1" i="1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07704" y="2204864"/>
          <a:ext cx="5904656" cy="38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06"/>
                <a:gridCol w="1590760"/>
                <a:gridCol w="1789290"/>
              </a:tblGrid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CURSO DE IDIOMA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   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           </a:t>
                      </a:r>
                      <a:r>
                        <a:rPr lang="pt-BR" baseline="0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FISK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       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10,5%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CULTURA INGLESA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40%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YÁZIGI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24,5%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SKILL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 6%  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WIZARD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190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19%</a:t>
                      </a:r>
                      <a:endParaRPr lang="pt-BR" dirty="0"/>
                    </a:p>
                  </a:txBody>
                  <a:tcPr/>
                </a:tc>
              </a:tr>
              <a:tr h="54520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       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67544" y="1628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043608" y="443711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10,5%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19168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40%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124744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FF0000"/>
                </a:solidFill>
                <a:latin typeface="+mn-lt"/>
              </a:rPr>
              <a:t>Representação  </a:t>
            </a:r>
            <a:r>
              <a:rPr lang="pt-BR" sz="2400" b="1" i="1" dirty="0" smtClean="0">
                <a:solidFill>
                  <a:srgbClr val="FF0000"/>
                </a:solidFill>
                <a:latin typeface="+mn-lt"/>
              </a:rPr>
              <a:t>gráfica</a:t>
            </a:r>
            <a:endParaRPr lang="pt-BR" sz="24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le:TEACH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3086"/>
            <a:ext cx="36484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23528" y="587727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Cyrus </a:t>
            </a:r>
            <a:r>
              <a:rPr lang="en-US" sz="1000" dirty="0" err="1"/>
              <a:t>jake</a:t>
            </a:r>
            <a:r>
              <a:rPr lang="en-US" sz="1000" dirty="0"/>
              <a:t> / 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3779912" y="1268760"/>
            <a:ext cx="4464496" cy="2304256"/>
          </a:xfrm>
          <a:prstGeom prst="wedgeEllipseCallout">
            <a:avLst>
              <a:gd name="adj1" fmla="val -64463"/>
              <a:gd name="adj2" fmla="val 59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0" y="1628800"/>
            <a:ext cx="30243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/>
              <a:t>Agora é com você. Leia com atenção e exercite o que foi aprendido.</a:t>
            </a:r>
            <a:endParaRPr lang="pt-BR" sz="2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1450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 </a:t>
            </a: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  </a:t>
            </a:r>
            <a:r>
              <a:rPr lang="pt-BR" sz="2400" dirty="0">
                <a:solidFill>
                  <a:srgbClr val="FF0000"/>
                </a:solidFill>
              </a:rPr>
              <a:t>E</a:t>
            </a:r>
            <a:r>
              <a:rPr lang="pt-BR" sz="2400" dirty="0" smtClean="0">
                <a:solidFill>
                  <a:srgbClr val="FF0000"/>
                </a:solidFill>
              </a:rPr>
              <a:t>xemplos </a:t>
            </a:r>
            <a:r>
              <a:rPr lang="pt-BR" sz="2400" dirty="0" smtClean="0">
                <a:solidFill>
                  <a:srgbClr val="FF0000"/>
                </a:solidFill>
              </a:rPr>
              <a:t>comuns de pesquisas </a:t>
            </a:r>
            <a:r>
              <a:rPr lang="pt-BR" sz="2400" dirty="0" smtClean="0">
                <a:solidFill>
                  <a:srgbClr val="FF0000"/>
                </a:solidFill>
              </a:rPr>
              <a:t>estatísticas</a:t>
            </a:r>
            <a:endParaRPr lang="pt-BR" sz="24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charset="0"/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- Futebol:   </a:t>
            </a:r>
            <a:r>
              <a:rPr lang="pt-BR" sz="2400" dirty="0" smtClean="0"/>
              <a:t>Pesquisa realizada no mês de janeiro de 2012, com 10.545 pessoas de 144 cidades, abrangendo todas as regiões do </a:t>
            </a:r>
            <a:r>
              <a:rPr lang="pt-BR" sz="2400" dirty="0" smtClean="0"/>
              <a:t>País e, </a:t>
            </a:r>
            <a:r>
              <a:rPr lang="pt-BR" sz="2400" dirty="0" smtClean="0"/>
              <a:t>aos </a:t>
            </a:r>
            <a:r>
              <a:rPr lang="pt-BR" sz="2400" dirty="0" smtClean="0"/>
              <a:t>participantes, </a:t>
            </a:r>
            <a:r>
              <a:rPr lang="pt-BR" sz="2400" dirty="0" smtClean="0"/>
              <a:t>só foi possível assinalar um clube de preferência. É possível dividir as torcidas brasileiras em </a:t>
            </a:r>
            <a:r>
              <a:rPr lang="pt-BR" sz="2400" dirty="0" smtClean="0"/>
              <a:t>seis </a:t>
            </a:r>
            <a:r>
              <a:rPr lang="pt-BR" sz="2400" dirty="0" smtClean="0"/>
              <a:t>grandes grupos, o que demonstra o alto grau de concentração dos torcedores, em especial nas 10 maiores, que respondem por 62% da população brasileira.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778098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Exercícios de frequências relativas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85395"/>
          </a:xfrm>
        </p:spPr>
        <p:txBody>
          <a:bodyPr/>
          <a:lstStyle/>
          <a:p>
            <a:pPr algn="just">
              <a:buAutoNum type="arabicParenR"/>
            </a:pPr>
            <a:r>
              <a:rPr lang="pt-BR" sz="2400" dirty="0" smtClean="0">
                <a:cs typeface="Arial" pitchFamily="34" charset="0"/>
              </a:rPr>
              <a:t>Em uma pesquisa para saber o tempo, em horas, que os jovens gastam nas redes sociais durante um dia, obtiveram-se os seguintes resultados:</a:t>
            </a:r>
          </a:p>
          <a:p>
            <a:pPr>
              <a:buNone/>
            </a:pPr>
            <a:endParaRPr lang="pt-BR" sz="1000" dirty="0" smtClean="0">
              <a:cs typeface="Arial" pitchFamily="34" charset="0"/>
            </a:endParaRPr>
          </a:p>
          <a:p>
            <a:pPr algn="ctr">
              <a:buNone/>
            </a:pPr>
            <a:r>
              <a:rPr lang="pt-BR" sz="2400" b="1" dirty="0" smtClean="0">
                <a:cs typeface="Arial" pitchFamily="34" charset="0"/>
              </a:rPr>
              <a:t>     </a:t>
            </a: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2,5          4,0          2,5          3,0          4,0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1,0          0,5          2,5          4,0          1,0     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2,5          1,0          3,0          2,5          2,0 </a:t>
            </a:r>
          </a:p>
          <a:p>
            <a:pPr algn="ctr">
              <a:buNone/>
            </a:pPr>
            <a:r>
              <a:rPr lang="pt-BR" sz="2400" b="1" dirty="0" smtClean="0">
                <a:solidFill>
                  <a:srgbClr val="FF0000"/>
                </a:solidFill>
                <a:cs typeface="Arial" pitchFamily="34" charset="0"/>
              </a:rPr>
              <a:t>     4,5          2,0           2,5         4,0          1,5  </a:t>
            </a:r>
          </a:p>
          <a:p>
            <a:pPr algn="ctr">
              <a:buNone/>
            </a:pPr>
            <a:r>
              <a:rPr lang="pt-BR" sz="10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algn="just">
              <a:buAutoNum type="alphaLcParenR"/>
            </a:pPr>
            <a:r>
              <a:rPr lang="pt-BR" sz="2400" dirty="0" smtClean="0">
                <a:cs typeface="Arial" pitchFamily="34" charset="0"/>
              </a:rPr>
              <a:t>Em seu caderno, construa uma tabela de distribuição de frequência para essa situação, apresentando a                 frequência relativa em porcentagem.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>
                <a:cs typeface="Arial" pitchFamily="34" charset="0"/>
              </a:rPr>
              <a:t>   b) Qual a frequência absoluta dos jovens que gastam mais de 3,5 horas nas redes sociais durante o dia. </a:t>
            </a:r>
          </a:p>
          <a:p>
            <a:pPr marL="0" indent="0" algn="just">
              <a:buAutoNum type="alphaLcParenR"/>
            </a:pPr>
            <a:endParaRPr lang="pt-BR" sz="2400" dirty="0" smtClean="0"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cs typeface="Arial" pitchFamily="34" charset="0"/>
              </a:rPr>
              <a:t>   c) Determine a frequência relativa dos jovens  que gastam 3,5 nas redes sociais durante um dia. </a:t>
            </a:r>
          </a:p>
          <a:p>
            <a:pPr marL="0" indent="0" algn="just">
              <a:buAutoNum type="alphaLcParenR"/>
            </a:pPr>
            <a:endParaRPr lang="pt-BR" sz="2400" dirty="0" smtClean="0"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cs typeface="Arial" pitchFamily="34" charset="0"/>
              </a:rPr>
              <a:t>   d) Analisando a tabela de distribuição de frequência construída, o que representam os 40%?</a:t>
            </a:r>
          </a:p>
          <a:p>
            <a:pPr marL="0" indent="0" algn="just">
              <a:buAutoNum type="alphaLcParenR"/>
            </a:pPr>
            <a:endParaRPr lang="pt-BR" sz="2400" dirty="0" smtClean="0"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cs typeface="Arial" pitchFamily="34" charset="0"/>
              </a:rPr>
              <a:t>   e) Podemos afirmar que mais de 50% dos jovens passam mais de 2,5 horas,por dia, nas redes sociais? Justifique sua resposta. </a:t>
            </a:r>
          </a:p>
          <a:p>
            <a:pPr marL="0" indent="0" algn="just">
              <a:buNone/>
            </a:pPr>
            <a:endParaRPr lang="pt-BR" sz="2400" dirty="0" smtClean="0">
              <a:cs typeface="Arial" pitchFamily="34" charset="0"/>
            </a:endParaRPr>
          </a:p>
          <a:p>
            <a:pPr marL="0" indent="0" algn="just"/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BR" sz="2600" dirty="0" smtClean="0">
                <a:cs typeface="Arial" pitchFamily="34" charset="0"/>
              </a:rPr>
              <a:t>2) Um aluno do curso de Medicina registrou o batimento cardíaco por minuto dos colegas de classe</a:t>
            </a:r>
            <a:r>
              <a:rPr lang="pt-BR" sz="2600" dirty="0" smtClean="0">
                <a:cs typeface="Arial" pitchFamily="34" charset="0"/>
              </a:rPr>
              <a:t>. Observe </a:t>
            </a:r>
            <a:r>
              <a:rPr lang="pt-BR" sz="2600" dirty="0" smtClean="0">
                <a:cs typeface="Arial" pitchFamily="34" charset="0"/>
              </a:rPr>
              <a:t>os números que ele registrou:</a:t>
            </a:r>
          </a:p>
          <a:p>
            <a:pPr>
              <a:buNone/>
            </a:pPr>
            <a:r>
              <a:rPr lang="pt-BR" sz="1000" dirty="0" smtClean="0">
                <a:cs typeface="Arial" pitchFamily="34" charset="0"/>
              </a:rPr>
              <a:t>    </a:t>
            </a:r>
          </a:p>
          <a:p>
            <a:pPr>
              <a:buNone/>
            </a:pPr>
            <a:r>
              <a:rPr lang="pt-BR" sz="2400" b="1" i="1" dirty="0" smtClean="0">
                <a:solidFill>
                  <a:srgbClr val="FF0000"/>
                </a:solidFill>
                <a:cs typeface="Arial" pitchFamily="34" charset="0"/>
              </a:rPr>
              <a:t>    75      76       77       78       79       90        92       90       85      85</a:t>
            </a:r>
          </a:p>
          <a:p>
            <a:pPr>
              <a:buNone/>
            </a:pPr>
            <a:r>
              <a:rPr lang="pt-BR" sz="2400" b="1" i="1" dirty="0" smtClean="0">
                <a:solidFill>
                  <a:srgbClr val="FF0000"/>
                </a:solidFill>
                <a:cs typeface="Arial" pitchFamily="34" charset="0"/>
              </a:rPr>
              <a:t>    80      85       88       90       92       76        90       80       88      77</a:t>
            </a:r>
          </a:p>
          <a:p>
            <a:pPr>
              <a:buNone/>
            </a:pPr>
            <a:r>
              <a:rPr lang="pt-BR" sz="2400" b="1" i="1" dirty="0" smtClean="0">
                <a:solidFill>
                  <a:srgbClr val="FF0000"/>
                </a:solidFill>
                <a:cs typeface="Arial" pitchFamily="34" charset="0"/>
              </a:rPr>
              <a:t>    92      75       76       78       78       78        76       78       77      92</a:t>
            </a:r>
          </a:p>
          <a:p>
            <a:pPr>
              <a:buNone/>
            </a:pPr>
            <a:r>
              <a:rPr lang="pt-BR" sz="2400" b="1" i="1" dirty="0" smtClean="0">
                <a:solidFill>
                  <a:srgbClr val="FF0000"/>
                </a:solidFill>
                <a:cs typeface="Arial" pitchFamily="34" charset="0"/>
              </a:rPr>
              <a:t>    90      76       78       76       90       76        85       76       90      78</a:t>
            </a:r>
          </a:p>
          <a:p>
            <a:pPr>
              <a:buNone/>
            </a:pPr>
            <a:r>
              <a:rPr lang="pt-BR" sz="2400" b="1" i="1" dirty="0" smtClean="0">
                <a:solidFill>
                  <a:srgbClr val="FF0000"/>
                </a:solidFill>
                <a:cs typeface="Arial" pitchFamily="34" charset="0"/>
              </a:rPr>
              <a:t>    92      75       76       77       85       77        80       88       85      79</a:t>
            </a:r>
          </a:p>
          <a:p>
            <a:pPr>
              <a:buNone/>
            </a:pPr>
            <a:endParaRPr lang="pt-BR" sz="1000" dirty="0" smtClean="0">
              <a:cs typeface="Arial" pitchFamily="34" charset="0"/>
            </a:endParaRPr>
          </a:p>
          <a:p>
            <a:pPr marL="0" indent="266700" algn="just">
              <a:buNone/>
            </a:pPr>
            <a:r>
              <a:rPr lang="pt-BR" sz="2600" dirty="0" smtClean="0">
                <a:cs typeface="Arial" pitchFamily="34" charset="0"/>
              </a:rPr>
              <a:t>Com essas informações, construa, em seu caderno, uma tabela de distribuição de frequência e responda:  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    </a:t>
            </a:r>
          </a:p>
          <a:p>
            <a:pPr>
              <a:buNone/>
            </a:pPr>
            <a:r>
              <a:rPr lang="pt-BR" sz="2400" dirty="0" smtClean="0"/>
              <a:t>    a)  Quantos alunos de Medicina foram pesquisados?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b)  Qual foi o menor batimento por minuto apresentado?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c)   Quantos alunos </a:t>
            </a:r>
            <a:r>
              <a:rPr lang="pt-BR" sz="2400" dirty="0" smtClean="0"/>
              <a:t>apresentaram </a:t>
            </a:r>
            <a:r>
              <a:rPr lang="pt-BR" sz="2400" dirty="0" smtClean="0"/>
              <a:t>batimento superior a 79 por minuto?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d)   Nesse grupo de alunos, qual </a:t>
            </a:r>
            <a:r>
              <a:rPr lang="pt-BR" sz="2400" dirty="0" smtClean="0"/>
              <a:t>o valor </a:t>
            </a:r>
            <a:r>
              <a:rPr lang="pt-BR" sz="2400" dirty="0" smtClean="0"/>
              <a:t>de batimento por minuto que apresenta maior frequência?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        Resposta dos exercícios propostos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1)   a)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          b)       5</a:t>
            </a:r>
          </a:p>
          <a:p>
            <a:pPr>
              <a:buNone/>
            </a:pPr>
            <a:r>
              <a:rPr lang="pt-BR" sz="2400" dirty="0" smtClean="0"/>
              <a:t>                c )      25%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411760" y="2060848"/>
          <a:ext cx="4248471" cy="273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60"/>
                <a:gridCol w="994323"/>
                <a:gridCol w="1446288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</a:t>
                      </a:r>
                      <a:r>
                        <a:rPr lang="pt-BR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0,5</a:t>
                      </a:r>
                      <a:r>
                        <a:rPr lang="pt-BR" baseline="0" dirty="0" smtClean="0"/>
                        <a:t>  I― 1,5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30%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1,5  I― 2,5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2,5  I― 3,5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40%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3,5  I―  4,5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 25%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100%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457200" indent="-457200">
              <a:buAutoNum type="alphaLcParenR" startAt="2"/>
            </a:pPr>
            <a:endParaRPr lang="pt-BR" sz="2400" dirty="0" smtClean="0"/>
          </a:p>
          <a:p>
            <a:pPr marL="457200" indent="-457200">
              <a:buAutoNum type="alphaLcParenR" startAt="2"/>
            </a:pPr>
            <a:r>
              <a:rPr lang="pt-BR" sz="2400" dirty="0" smtClean="0"/>
              <a:t>5</a:t>
            </a:r>
          </a:p>
          <a:p>
            <a:pPr marL="457200" indent="-457200">
              <a:buAutoNum type="alphaLcParenR" startAt="2"/>
            </a:pPr>
            <a:endParaRPr lang="pt-BR" sz="2400" dirty="0" smtClean="0"/>
          </a:p>
          <a:p>
            <a:pPr marL="457200" indent="-457200">
              <a:buAutoNum type="alphaLcParenR" startAt="2"/>
            </a:pPr>
            <a:r>
              <a:rPr lang="pt-BR" sz="2400" dirty="0" smtClean="0"/>
              <a:t>25%</a:t>
            </a:r>
          </a:p>
          <a:p>
            <a:pPr marL="457200" indent="-457200">
              <a:buAutoNum type="alphaLcParenR" startAt="4"/>
            </a:pPr>
            <a:endParaRPr lang="pt-BR" sz="2400" dirty="0" smtClean="0"/>
          </a:p>
          <a:p>
            <a:pPr marL="457200" indent="-457200" algn="just">
              <a:buAutoNum type="alphaLcParenR" startAt="4"/>
            </a:pPr>
            <a:r>
              <a:rPr lang="pt-BR" sz="2400" dirty="0" smtClean="0"/>
              <a:t>É frequência relativa dos jovens que gastam entre 2,5  e 3,0 horas nas redes sociais durante um dia.</a:t>
            </a:r>
          </a:p>
          <a:p>
            <a:pPr marL="457200" indent="-457200">
              <a:buNone/>
            </a:pPr>
            <a:endParaRPr lang="pt-BR" sz="2400" dirty="0" smtClean="0"/>
          </a:p>
          <a:p>
            <a:pPr marL="457200" indent="-457200" algn="just">
              <a:buNone/>
            </a:pPr>
            <a:r>
              <a:rPr lang="pt-BR" sz="2400" dirty="0" smtClean="0"/>
              <a:t> e)  Não, pois os jovens que passam mais de 2,5 </a:t>
            </a:r>
            <a:r>
              <a:rPr lang="pt-BR" sz="2400" dirty="0" smtClean="0"/>
              <a:t>horas, </a:t>
            </a:r>
            <a:r>
              <a:rPr lang="pt-BR" sz="2400" dirty="0" smtClean="0"/>
              <a:t>por </a:t>
            </a:r>
            <a:r>
              <a:rPr lang="pt-BR" sz="2400" dirty="0" smtClean="0"/>
              <a:t>dia, </a:t>
            </a:r>
            <a:r>
              <a:rPr lang="pt-BR" sz="2400" dirty="0" smtClean="0"/>
              <a:t>nas redes sociais representam 40% do total de jovens consultados</a:t>
            </a:r>
          </a:p>
          <a:p>
            <a:pPr>
              <a:buNone/>
            </a:pPr>
            <a:endParaRPr lang="pt-BR" sz="2400" dirty="0" smtClean="0"/>
          </a:p>
          <a:p>
            <a:endParaRPr lang="pt-BR" sz="1400" dirty="0" smtClean="0"/>
          </a:p>
          <a:p>
            <a:endParaRPr lang="pt-BR" sz="14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     2)       Construção da </a:t>
            </a:r>
            <a:r>
              <a:rPr lang="pt-BR" sz="2400" dirty="0" smtClean="0"/>
              <a:t>tabela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 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    a)   50 alunos</a:t>
            </a:r>
          </a:p>
          <a:p>
            <a:pPr>
              <a:buNone/>
            </a:pPr>
            <a:r>
              <a:rPr lang="pt-BR" sz="2400" dirty="0" smtClean="0"/>
              <a:t>     b)   75</a:t>
            </a:r>
          </a:p>
          <a:p>
            <a:pPr>
              <a:buNone/>
            </a:pPr>
            <a:r>
              <a:rPr lang="pt-BR" sz="2400" dirty="0" smtClean="0"/>
              <a:t>     c)   24 alunos</a:t>
            </a:r>
          </a:p>
          <a:p>
            <a:pPr>
              <a:buNone/>
            </a:pPr>
            <a:r>
              <a:rPr lang="pt-BR" sz="2400" dirty="0" smtClean="0"/>
              <a:t>     d)   76 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411760" y="2060848"/>
          <a:ext cx="4032448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308"/>
                <a:gridCol w="913575"/>
                <a:gridCol w="930565"/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      BATIMENTOS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r>
                        <a:rPr lang="pt-BR" dirty="0" err="1" smtClean="0"/>
                        <a:t>fr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75</a:t>
                      </a:r>
                      <a:r>
                        <a:rPr lang="pt-BR" baseline="0" dirty="0" smtClean="0"/>
                        <a:t>  I―  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52%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80</a:t>
                      </a:r>
                      <a:r>
                        <a:rPr lang="pt-BR" baseline="0" dirty="0" smtClean="0"/>
                        <a:t>  I― </a:t>
                      </a:r>
                      <a:r>
                        <a:rPr lang="pt-BR" dirty="0" smtClean="0"/>
                        <a:t> 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6%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85</a:t>
                      </a:r>
                      <a:r>
                        <a:rPr lang="pt-BR" baseline="0" dirty="0" smtClean="0"/>
                        <a:t>  I―  </a:t>
                      </a:r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</a:t>
                      </a:r>
                      <a:r>
                        <a:rPr lang="pt-BR" baseline="0" dirty="0" smtClean="0"/>
                        <a:t>18%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90</a:t>
                      </a:r>
                      <a:r>
                        <a:rPr lang="pt-BR" baseline="0" dirty="0" smtClean="0"/>
                        <a:t>  I―  </a:t>
                      </a:r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24% </a:t>
                      </a:r>
                      <a:endParaRPr lang="pt-B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490066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Referências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   </a:t>
            </a:r>
            <a:r>
              <a:rPr lang="pt-BR" sz="2400" b="1" i="1" dirty="0" smtClean="0"/>
              <a:t>- Bianchini, </a:t>
            </a:r>
            <a:r>
              <a:rPr lang="pt-BR" sz="2400" b="1" i="1" dirty="0" err="1" smtClean="0"/>
              <a:t>Edwaldo</a:t>
            </a: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/>
              <a:t>      Matemática – 6. ed. – São Paulo: Moderna, 2006.</a:t>
            </a:r>
          </a:p>
          <a:p>
            <a:pPr>
              <a:buNone/>
            </a:pPr>
            <a:r>
              <a:rPr lang="pt-BR" sz="2400" b="1" i="1" dirty="0" smtClean="0"/>
              <a:t>   - Silveira, Ênio.</a:t>
            </a:r>
          </a:p>
          <a:p>
            <a:pPr>
              <a:buNone/>
            </a:pPr>
            <a:r>
              <a:rPr lang="pt-BR" sz="2400" b="1" i="1" dirty="0" smtClean="0"/>
              <a:t>      Matemática contextualizada: 9º ano: ensino fundamental</a:t>
            </a:r>
          </a:p>
          <a:p>
            <a:pPr>
              <a:buNone/>
            </a:pPr>
            <a:r>
              <a:rPr lang="pt-BR" sz="2400" b="1" i="1" dirty="0" smtClean="0"/>
              <a:t>      Recife: Ed. Construir, 2006.</a:t>
            </a:r>
          </a:p>
          <a:p>
            <a:pPr>
              <a:buNone/>
            </a:pPr>
            <a:r>
              <a:rPr lang="pt-BR" sz="2400" b="1" i="1" dirty="0" smtClean="0"/>
              <a:t>   - Ribeiro, Jackson da Silva</a:t>
            </a:r>
          </a:p>
          <a:p>
            <a:pPr>
              <a:buNone/>
            </a:pPr>
            <a:r>
              <a:rPr lang="pt-BR" sz="2400" b="1" i="1" dirty="0" smtClean="0"/>
              <a:t>      Projeto </a:t>
            </a:r>
            <a:r>
              <a:rPr lang="pt-BR" sz="2400" b="1" i="1" dirty="0" err="1" smtClean="0"/>
              <a:t>radix</a:t>
            </a:r>
            <a:r>
              <a:rPr lang="pt-BR" sz="2400" b="1" i="1" dirty="0" smtClean="0"/>
              <a:t>: matemática, 9º ano. – São Paulo: </a:t>
            </a:r>
            <a:r>
              <a:rPr lang="pt-BR" sz="2400" b="1" i="1" dirty="0" err="1" smtClean="0"/>
              <a:t>Scipione</a:t>
            </a:r>
            <a:r>
              <a:rPr lang="pt-BR" sz="2400" b="1" i="1" dirty="0" smtClean="0"/>
              <a:t>, 2009.</a:t>
            </a:r>
          </a:p>
          <a:p>
            <a:pPr>
              <a:buNone/>
            </a:pPr>
            <a:r>
              <a:rPr lang="pt-BR" sz="2400" b="1" i="1" dirty="0" smtClean="0"/>
              <a:t>   - </a:t>
            </a:r>
            <a:r>
              <a:rPr lang="pt-BR" sz="2400" b="1" i="1" dirty="0" err="1" smtClean="0"/>
              <a:t>Centurión</a:t>
            </a:r>
            <a:r>
              <a:rPr lang="pt-BR" sz="2400" b="1" i="1" dirty="0" smtClean="0"/>
              <a:t>, Marília Ramos</a:t>
            </a:r>
          </a:p>
          <a:p>
            <a:pPr>
              <a:buNone/>
            </a:pPr>
            <a:r>
              <a:rPr lang="pt-BR" sz="2400" b="1" i="1" dirty="0" smtClean="0"/>
              <a:t>      Matemática na medida certa: 9ºano.-São Paulo: Scipione 2009</a:t>
            </a:r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/>
              <a:t>      </a:t>
            </a:r>
          </a:p>
          <a:p>
            <a:pPr>
              <a:buNone/>
            </a:pPr>
            <a:r>
              <a:rPr lang="pt-BR" sz="2400" dirty="0" smtClean="0"/>
              <a:t>      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-27384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06090"/>
          </a:xfrm>
        </p:spPr>
        <p:txBody>
          <a:bodyPr/>
          <a:lstStyle/>
          <a:p>
            <a:r>
              <a:rPr lang="pt-BR" sz="2800" dirty="0" smtClean="0">
                <a:solidFill>
                  <a:srgbClr val="FF0000"/>
                </a:solidFill>
              </a:rPr>
              <a:t>Referências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>
              <a:buNone/>
            </a:pPr>
            <a:r>
              <a:rPr lang="pt-BR" sz="2400" b="1" i="1" dirty="0" smtClean="0">
                <a:hlinkClick r:id="rId2"/>
              </a:rPr>
              <a:t>http://www.campeoesdofutebol.com.br/maiores_torcidas_plu_2012.html</a:t>
            </a: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>
                <a:hlinkClick r:id="rId3"/>
              </a:rPr>
              <a:t>http://www.igm.mat.br/aplicativos/index.</a:t>
            </a:r>
            <a:r>
              <a:rPr lang="pt-BR" sz="2400" b="1" i="1" dirty="0" err="1" smtClean="0">
                <a:hlinkClick r:id="rId3"/>
              </a:rPr>
              <a:t>php</a:t>
            </a:r>
            <a:r>
              <a:rPr lang="pt-BR" sz="2400" b="1" i="1" dirty="0" smtClean="0">
                <a:hlinkClick r:id="rId3"/>
              </a:rPr>
              <a:t>?</a:t>
            </a:r>
            <a:r>
              <a:rPr lang="pt-BR" sz="2400" b="1" i="1" dirty="0" err="1" smtClean="0">
                <a:hlinkClick r:id="rId3"/>
              </a:rPr>
              <a:t>option</a:t>
            </a:r>
            <a:r>
              <a:rPr lang="pt-BR" sz="2400" b="1" i="1" dirty="0" smtClean="0">
                <a:hlinkClick r:id="rId3"/>
              </a:rPr>
              <a:t>=</a:t>
            </a:r>
            <a:r>
              <a:rPr lang="pt-BR" sz="2400" b="1" i="1" dirty="0" err="1" smtClean="0">
                <a:hlinkClick r:id="rId3"/>
              </a:rPr>
              <a:t>com_content&amp;view</a:t>
            </a:r>
            <a:r>
              <a:rPr lang="pt-BR" sz="2400" b="1" i="1" dirty="0" smtClean="0">
                <a:hlinkClick r:id="rId3"/>
              </a:rPr>
              <a:t>=</a:t>
            </a:r>
            <a:r>
              <a:rPr lang="pt-BR" sz="2400" b="1" i="1" dirty="0" err="1" smtClean="0">
                <a:hlinkClick r:id="rId3"/>
              </a:rPr>
              <a:t>article&amp;id</a:t>
            </a:r>
            <a:r>
              <a:rPr lang="pt-BR" sz="2400" b="1" i="1" dirty="0" smtClean="0">
                <a:hlinkClick r:id="rId3"/>
              </a:rPr>
              <a:t>=553:</a:t>
            </a:r>
            <a:r>
              <a:rPr lang="pt-BR" sz="2400" b="1" i="1" dirty="0" err="1" smtClean="0">
                <a:hlinkClick r:id="rId3"/>
              </a:rPr>
              <a:t>pesquisas&amp;catid</a:t>
            </a:r>
            <a:r>
              <a:rPr lang="pt-BR" sz="2400" b="1" i="1" dirty="0" smtClean="0">
                <a:hlinkClick r:id="rId3"/>
              </a:rPr>
              <a:t>=88:</a:t>
            </a:r>
            <a:r>
              <a:rPr lang="pt-BR" sz="2400" b="1" i="1" dirty="0" err="1" smtClean="0">
                <a:hlinkClick r:id="rId3"/>
              </a:rPr>
              <a:t>especializacao</a:t>
            </a: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>
                <a:hlinkClick r:id="rId4"/>
              </a:rPr>
              <a:t>http://www.iltc.br/noticias/300/Veja-o-resumo-do-Censo-2010-</a:t>
            </a:r>
            <a:endParaRPr lang="pt-BR" sz="2400" b="1" i="1" dirty="0" smtClean="0"/>
          </a:p>
          <a:p>
            <a:pPr>
              <a:buNone/>
            </a:pPr>
            <a:endParaRPr lang="pt-BR" sz="2400" b="1" i="1" dirty="0" smtClean="0"/>
          </a:p>
          <a:p>
            <a:pPr>
              <a:buNone/>
            </a:pPr>
            <a:r>
              <a:rPr lang="pt-BR" sz="2400" b="1" i="1" dirty="0" smtClean="0">
                <a:hlinkClick r:id="rId5"/>
              </a:rPr>
              <a:t>http://noticias.terra.com.br/eleicoes/2012/noticias/0,,OI5841528-EI19136,00-Pesquisa+Humberto+Costa+lidera+com+em+Recife.html</a:t>
            </a:r>
            <a:endParaRPr lang="pt-BR" sz="2400" b="1" i="1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5301"/>
              </p:ext>
            </p:extLst>
          </p:nvPr>
        </p:nvGraphicFramePr>
        <p:xfrm>
          <a:off x="323529" y="1484784"/>
          <a:ext cx="8496942" cy="3671240"/>
        </p:xfrm>
        <a:graphic>
          <a:graphicData uri="http://schemas.openxmlformats.org/drawingml/2006/table">
            <a:tbl>
              <a:tblPr/>
              <a:tblGrid>
                <a:gridCol w="553480"/>
                <a:gridCol w="3208134"/>
                <a:gridCol w="3799225"/>
                <a:gridCol w="93610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link do site onde </a:t>
                      </a: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 </a:t>
                      </a:r>
                      <a:r>
                        <a:rPr lang="pt-BR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conseguiu 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Anderson Bueno Pereira / Torcida do BAFO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http://commons.wikimedia.org/wiki/File:Torcida_do_BAFO.jpg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Huitzil / Pessoas / Creative Commons Attribution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http://commons.wikimedia.org/wiki/File:Compras_de_Panico.jpg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Miles Bader / Objetos /  Creative Commons Attribution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http://commons.wikimedia.org/wiki/File:Hdri_cutlery_china_geometry_flickr.jpg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 | 12 | 13 | 30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Cyrus jake / 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http://commons.wikimedia.org/wiki/File:TEACHER.jpg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Fundação Palmares/Abr /  Mapa de Quilombos no Brasil / Creative Commons - Atribuição 3.0 Brasil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http://pt.wikipedia.org/wiki/Ficheiro:Mapa_quilombos.jpg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João Felipe C.S /  Mapa do Brasil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http://commons.wikimedia.org/wiki/File:Politic_Division_of_Brazil.PNG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dirty="0" smtClean="0"/>
              <a:t>   </a:t>
            </a:r>
            <a:r>
              <a:rPr lang="pt-BR" sz="2400" dirty="0" smtClean="0">
                <a:solidFill>
                  <a:srgbClr val="FF0000"/>
                </a:solidFill>
              </a:rPr>
              <a:t>- Censo demográfico: </a:t>
            </a:r>
          </a:p>
          <a:p>
            <a:pPr marL="0" indent="0" algn="ctr">
              <a:buFont typeface="Arial" charset="0"/>
              <a:buNone/>
            </a:pPr>
            <a:r>
              <a:rPr lang="pt-BR" sz="2400" b="1" dirty="0" smtClean="0"/>
              <a:t>    Censo 2010: Mais da metade dos emigrantes brasileiros são mulheres</a:t>
            </a:r>
          </a:p>
          <a:p>
            <a:pPr marL="0" indent="0" algn="just">
              <a:buFont typeface="Arial" charset="0"/>
              <a:buNone/>
            </a:pPr>
            <a:r>
              <a:rPr lang="pt-BR" sz="2400" dirty="0" smtClean="0"/>
              <a:t>       Segundo os resultados do Censo Demográfico, os emigrantes brasileiros residiam em 193 países do mundo, </a:t>
            </a:r>
            <a:r>
              <a:rPr lang="pt-BR" sz="2400" dirty="0" smtClean="0"/>
              <a:t>cuja maioria era </a:t>
            </a:r>
            <a:r>
              <a:rPr lang="pt-BR" sz="2400" dirty="0" smtClean="0"/>
              <a:t>mulheres (53,8%). O principal destino dos emigrantes foi os Estados Unidos, especialmente daqueles oriundos de Minas Gerais. São Paulo era a principal origem dos emigrantes (aproximadamente 106 mil pessoas ou 21,6%). É a primeira vez que o IBGE investiga essa informação, que permite detectar a origem, o </a:t>
            </a:r>
            <a:r>
              <a:rPr lang="pt-BR" sz="2400" dirty="0" smtClean="0"/>
              <a:t>destino, </a:t>
            </a:r>
            <a:r>
              <a:rPr lang="pt-BR" sz="2400" dirty="0" smtClean="0"/>
              <a:t>o perfil etário e </a:t>
            </a: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 smtClean="0"/>
              <a:t>sexo dos emigrantes.</a:t>
            </a:r>
          </a:p>
          <a:p>
            <a:pPr>
              <a:buFont typeface="Arial" charset="0"/>
              <a:buNone/>
            </a:pPr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0000"/>
                </a:solidFill>
              </a:rPr>
              <a:t>- Pesquisa eleitoral:  </a:t>
            </a:r>
            <a:r>
              <a:rPr lang="pt-BR" sz="2400" dirty="0" smtClean="0"/>
              <a:t>As pesquisas eleitorais são exemplos de levantamento por amostragem dentre a população de 16 anos de idade ou mais. Em geral, os entrevistados são classificados segundo sexo, idade, escolaridade e faixa de renda. 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53541"/>
              </p:ext>
            </p:extLst>
          </p:nvPr>
        </p:nvGraphicFramePr>
        <p:xfrm>
          <a:off x="2484438" y="2708275"/>
          <a:ext cx="4392488" cy="308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818"/>
                <a:gridCol w="847670"/>
              </a:tblGrid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Candidatos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 %</a:t>
                      </a:r>
                      <a:endParaRPr lang="pt-BR" dirty="0"/>
                    </a:p>
                  </a:txBody>
                  <a:tcPr/>
                </a:tc>
              </a:tr>
              <a:tr h="446122">
                <a:tc>
                  <a:txBody>
                    <a:bodyPr/>
                    <a:lstStyle/>
                    <a:p>
                      <a:r>
                        <a:rPr lang="pt-BR" dirty="0" smtClean="0"/>
                        <a:t>Humberto Costa.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30%</a:t>
                      </a:r>
                      <a:endParaRPr lang="pt-BR" dirty="0"/>
                    </a:p>
                  </a:txBody>
                  <a:tcPr/>
                </a:tc>
              </a:tr>
              <a:tr h="446122">
                <a:tc>
                  <a:txBody>
                    <a:bodyPr/>
                    <a:lstStyle/>
                    <a:p>
                      <a:r>
                        <a:rPr lang="pt-BR" dirty="0" smtClean="0"/>
                        <a:t>Mendonça Filho.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12%</a:t>
                      </a:r>
                      <a:endParaRPr lang="pt-BR" dirty="0"/>
                    </a:p>
                  </a:txBody>
                  <a:tcPr/>
                </a:tc>
              </a:tr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João da Costa.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6%</a:t>
                      </a:r>
                      <a:endParaRPr lang="pt-BR" dirty="0"/>
                    </a:p>
                  </a:txBody>
                  <a:tcPr/>
                </a:tc>
              </a:tr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Daniel Coelho.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4%</a:t>
                      </a:r>
                      <a:endParaRPr lang="pt-BR" dirty="0"/>
                    </a:p>
                  </a:txBody>
                  <a:tcPr/>
                </a:tc>
              </a:tr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Raul</a:t>
                      </a:r>
                      <a:r>
                        <a:rPr lang="pt-BR" baseline="0" dirty="0" smtClean="0"/>
                        <a:t> Henry.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3%</a:t>
                      </a:r>
                      <a:endParaRPr lang="pt-BR" dirty="0"/>
                    </a:p>
                  </a:txBody>
                  <a:tcPr/>
                </a:tc>
              </a:tr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João Paulo.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2%</a:t>
                      </a:r>
                      <a:endParaRPr lang="pt-BR" dirty="0"/>
                    </a:p>
                  </a:txBody>
                  <a:tcPr/>
                </a:tc>
              </a:tr>
              <a:tr h="332362">
                <a:tc>
                  <a:txBody>
                    <a:bodyPr/>
                    <a:lstStyle/>
                    <a:p>
                      <a:r>
                        <a:rPr lang="pt-BR" dirty="0" smtClean="0"/>
                        <a:t>Armando Monteiro Neto.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1%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484438" y="5805488"/>
          <a:ext cx="4392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815"/>
                <a:gridCol w="84767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Brancos e nulos.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17%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Não responderam ou não sabem.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23%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674" y="-68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sz="2800" dirty="0" smtClean="0"/>
              <a:t>        </a:t>
            </a:r>
            <a:r>
              <a:rPr lang="pt-BR" sz="2800" b="1" dirty="0" smtClean="0">
                <a:solidFill>
                  <a:srgbClr val="FF0000"/>
                </a:solidFill>
              </a:rPr>
              <a:t>No mundo </a:t>
            </a:r>
            <a:r>
              <a:rPr lang="pt-BR" sz="2800" b="1" dirty="0" smtClean="0">
                <a:solidFill>
                  <a:srgbClr val="FF0000"/>
                </a:solidFill>
              </a:rPr>
              <a:t>atual, </a:t>
            </a:r>
            <a:r>
              <a:rPr lang="pt-BR" sz="2800" b="1" dirty="0" smtClean="0">
                <a:solidFill>
                  <a:srgbClr val="FF0000"/>
                </a:solidFill>
              </a:rPr>
              <a:t>são realizadas inúmeras </a:t>
            </a:r>
            <a:r>
              <a:rPr lang="pt-BR" sz="2800" b="1" dirty="0" smtClean="0">
                <a:solidFill>
                  <a:srgbClr val="FF0000"/>
                </a:solidFill>
              </a:rPr>
              <a:t>pesquisas, interligando </a:t>
            </a:r>
            <a:r>
              <a:rPr lang="pt-BR" sz="2800" b="1" dirty="0" smtClean="0">
                <a:solidFill>
                  <a:srgbClr val="FF0000"/>
                </a:solidFill>
              </a:rPr>
              <a:t>características de um universo estatístico (também chamado de população), que pode ser um conjunto de pessoas ou objetos, etc.</a:t>
            </a:r>
          </a:p>
          <a:p>
            <a:pPr>
              <a:buFont typeface="Arial" charset="0"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1835622" y="5877272"/>
            <a:ext cx="3887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 dirty="0" smtClean="0"/>
              <a:t>Imagem: Anderson Bueno Pereira </a:t>
            </a:r>
            <a:r>
              <a:rPr lang="en-US" sz="1000" dirty="0" smtClean="0"/>
              <a:t>/ </a:t>
            </a:r>
            <a:r>
              <a:rPr lang="en-US" sz="1000" dirty="0" err="1" smtClean="0"/>
              <a:t>Torcida</a:t>
            </a:r>
            <a:r>
              <a:rPr lang="en-US" sz="1000" dirty="0" smtClean="0"/>
              <a:t> </a:t>
            </a:r>
            <a:r>
              <a:rPr lang="en-US" sz="1000" dirty="0"/>
              <a:t>do BAFO / Public Domain</a:t>
            </a:r>
            <a:endParaRPr lang="pt-BR" sz="1000" dirty="0"/>
          </a:p>
        </p:txBody>
      </p:sp>
      <p:pic>
        <p:nvPicPr>
          <p:cNvPr id="7" name="Picture 4" descr="File:Torcida do BAF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9" r="28800" b="19264"/>
          <a:stretch/>
        </p:blipFill>
        <p:spPr bwMode="auto">
          <a:xfrm>
            <a:off x="1907704" y="2852936"/>
            <a:ext cx="54254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sz="2400" dirty="0" smtClean="0"/>
              <a:t>        </a:t>
            </a:r>
            <a:r>
              <a:rPr lang="pt-BR" sz="2400" b="1" dirty="0" smtClean="0">
                <a:solidFill>
                  <a:srgbClr val="FF0000"/>
                </a:solidFill>
              </a:rPr>
              <a:t>No mundo atual, são realizadas inúmeras pesquisas, </a:t>
            </a:r>
            <a:r>
              <a:rPr lang="pt-BR" sz="2400" b="1" dirty="0" smtClean="0">
                <a:solidFill>
                  <a:srgbClr val="FF0000"/>
                </a:solidFill>
              </a:rPr>
              <a:t> interligando </a:t>
            </a:r>
            <a:r>
              <a:rPr lang="pt-BR" sz="2400" b="1" dirty="0" smtClean="0">
                <a:solidFill>
                  <a:srgbClr val="FF0000"/>
                </a:solidFill>
              </a:rPr>
              <a:t>características de um universo estatístico (também chamado de população), que pode ser um conjunto de pessoas ou objetos, etc.</a:t>
            </a:r>
          </a:p>
          <a:p>
            <a:pPr>
              <a:buFont typeface="Arial" charset="0"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tângulo 4"/>
          <p:cNvSpPr>
            <a:spLocks noChangeArrowheads="1"/>
          </p:cNvSpPr>
          <p:nvPr/>
        </p:nvSpPr>
        <p:spPr bwMode="auto">
          <a:xfrm>
            <a:off x="845566" y="6021288"/>
            <a:ext cx="7542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000" dirty="0" smtClean="0"/>
              <a:t>Imagem: (a) </a:t>
            </a:r>
            <a:r>
              <a:rPr lang="en-US" sz="1000" dirty="0" err="1"/>
              <a:t>Huitzil</a:t>
            </a:r>
            <a:r>
              <a:rPr lang="en-US" sz="1000" dirty="0"/>
              <a:t> / </a:t>
            </a:r>
            <a:r>
              <a:rPr lang="en-US" sz="1000" dirty="0" err="1"/>
              <a:t>Pessoas</a:t>
            </a:r>
            <a:r>
              <a:rPr lang="en-US" sz="1000" dirty="0"/>
              <a:t> / Creative Commons Attribution 2.0 Generic</a:t>
            </a:r>
            <a:r>
              <a:rPr lang="pt-BR" sz="1000" dirty="0" smtClean="0"/>
              <a:t>; (b) </a:t>
            </a:r>
            <a:r>
              <a:rPr lang="en-US" sz="1000" dirty="0"/>
              <a:t>Miles Bader / </a:t>
            </a:r>
            <a:r>
              <a:rPr lang="en-US" sz="1000" dirty="0" err="1"/>
              <a:t>Objetos</a:t>
            </a:r>
            <a:r>
              <a:rPr lang="en-US" sz="1000" dirty="0"/>
              <a:t> /  Creative Commons Attribution 2.0 Generic</a:t>
            </a:r>
            <a:endParaRPr lang="pt-BR" sz="1000" dirty="0"/>
          </a:p>
        </p:txBody>
      </p:sp>
      <p:pic>
        <p:nvPicPr>
          <p:cNvPr id="9" name="Picture 4" descr="File:Compras de Panic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30252" r="36979"/>
          <a:stretch/>
        </p:blipFill>
        <p:spPr bwMode="auto">
          <a:xfrm>
            <a:off x="853533" y="2602541"/>
            <a:ext cx="2650869" cy="3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Hdri cutlery china geometry flick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9"/>
          <a:stretch/>
        </p:blipFill>
        <p:spPr bwMode="auto">
          <a:xfrm>
            <a:off x="3706313" y="2996952"/>
            <a:ext cx="4826127" cy="26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576263"/>
          </a:xfrm>
        </p:spPr>
        <p:txBody>
          <a:bodyPr/>
          <a:lstStyle/>
          <a:p>
            <a:r>
              <a:rPr lang="pt-BR" sz="2800" b="1" i="1" dirty="0" smtClean="0">
                <a:solidFill>
                  <a:srgbClr val="FF0000"/>
                </a:solidFill>
              </a:rPr>
              <a:t>Amostra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353347"/>
          </a:xfrm>
        </p:spPr>
        <p:txBody>
          <a:bodyPr/>
          <a:lstStyle/>
          <a:p>
            <a:pPr marL="0" indent="628650" algn="just">
              <a:buFont typeface="Arial" charset="0"/>
              <a:buNone/>
            </a:pPr>
            <a:r>
              <a:rPr lang="pt-BR" sz="3600" dirty="0" smtClean="0"/>
              <a:t>Como nem sempre é possível pesquisar todos os elementos da </a:t>
            </a:r>
            <a:r>
              <a:rPr lang="pt-BR" sz="3600" dirty="0" smtClean="0"/>
              <a:t>população, </a:t>
            </a:r>
            <a:r>
              <a:rPr lang="pt-BR" sz="3600" dirty="0" smtClean="0"/>
              <a:t>recorremos a um grupo que representa o universo estudado</a:t>
            </a:r>
            <a:r>
              <a:rPr lang="pt-BR" sz="3600" dirty="0" smtClean="0"/>
              <a:t>, o qual </a:t>
            </a:r>
            <a:r>
              <a:rPr lang="pt-BR" sz="3600" dirty="0" smtClean="0"/>
              <a:t>é denominado </a:t>
            </a:r>
            <a:r>
              <a:rPr lang="pt-BR" sz="3600" dirty="0" smtClean="0"/>
              <a:t> </a:t>
            </a:r>
            <a:r>
              <a:rPr lang="pt-BR" sz="3600" b="1" i="1" dirty="0" smtClean="0"/>
              <a:t>Amostra</a:t>
            </a:r>
            <a:r>
              <a:rPr lang="pt-BR" sz="3600" dirty="0" smtClean="0"/>
              <a:t>.</a:t>
            </a:r>
          </a:p>
          <a:p>
            <a:pPr>
              <a:buFont typeface="Arial" charset="0"/>
              <a:buNone/>
            </a:pPr>
            <a:endParaRPr lang="pt-BR" sz="2400" dirty="0" smtClean="0"/>
          </a:p>
          <a:p>
            <a:pPr>
              <a:buFont typeface="Arial" charset="0"/>
              <a:buNone/>
            </a:pPr>
            <a:endParaRPr lang="pt-BR" sz="2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576263"/>
          </a:xfrm>
        </p:spPr>
        <p:txBody>
          <a:bodyPr/>
          <a:lstStyle/>
          <a:p>
            <a:r>
              <a:rPr lang="pt-BR" sz="2800" b="1" i="1" dirty="0" smtClean="0">
                <a:solidFill>
                  <a:srgbClr val="FF0000"/>
                </a:solidFill>
              </a:rPr>
              <a:t>Amostra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147248" cy="4497363"/>
          </a:xfrm>
        </p:spPr>
        <p:txBody>
          <a:bodyPr/>
          <a:lstStyle/>
          <a:p>
            <a:pPr marL="0" indent="533400" algn="just">
              <a:buFont typeface="Arial" charset="0"/>
              <a:buNone/>
            </a:pPr>
            <a:r>
              <a:rPr lang="pt-BR" sz="2800" dirty="0" smtClean="0"/>
              <a:t>Como nem sempre é possível pesquisar todos os elementos da </a:t>
            </a:r>
            <a:r>
              <a:rPr lang="pt-BR" sz="2800" dirty="0" smtClean="0"/>
              <a:t>população, </a:t>
            </a:r>
            <a:r>
              <a:rPr lang="pt-BR" sz="2800" dirty="0" smtClean="0"/>
              <a:t>recorremos a um grupo que representa o universo estudado, </a:t>
            </a:r>
            <a:r>
              <a:rPr lang="pt-BR" sz="2800" dirty="0" smtClean="0"/>
              <a:t>o qual </a:t>
            </a:r>
            <a:r>
              <a:rPr lang="pt-BR" sz="2800" dirty="0" smtClean="0"/>
              <a:t>é denominado </a:t>
            </a:r>
            <a:r>
              <a:rPr lang="pt-BR" sz="2800" dirty="0" err="1" smtClean="0"/>
              <a:t>de</a:t>
            </a:r>
            <a:r>
              <a:rPr lang="pt-BR" sz="2800" b="1" i="1" dirty="0" err="1" smtClean="0"/>
              <a:t>Amostra</a:t>
            </a:r>
            <a:r>
              <a:rPr lang="pt-BR" sz="2400" dirty="0" smtClean="0"/>
              <a:t>.</a:t>
            </a:r>
          </a:p>
          <a:p>
            <a:pPr>
              <a:buFont typeface="Arial" charset="0"/>
              <a:buNone/>
            </a:pPr>
            <a:endParaRPr lang="pt-BR" sz="2400" dirty="0" smtClean="0"/>
          </a:p>
          <a:p>
            <a:pPr>
              <a:buFont typeface="Arial" charset="0"/>
              <a:buNone/>
            </a:pPr>
            <a:endParaRPr lang="pt-BR" sz="24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0"/>
            <a:ext cx="4932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Matemática – Ensino Fundamental, 9º Ano</a:t>
            </a:r>
            <a:endParaRPr lang="pt-BR" sz="1700" dirty="0" smtClean="0">
              <a:solidFill>
                <a:schemeClr val="bg1"/>
              </a:solidFill>
            </a:endParaRPr>
          </a:p>
          <a:p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pt-BR" sz="1700" b="1" dirty="0" err="1" smtClean="0">
                <a:solidFill>
                  <a:schemeClr val="bg1"/>
                </a:solidFill>
                <a:latin typeface="Calibri" pitchFamily="34" charset="0"/>
              </a:rPr>
              <a:t>frequência</a:t>
            </a:r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 relativa, </a:t>
            </a:r>
          </a:p>
          <a:p>
            <a:r>
              <a:rPr lang="pt-BR" sz="1700" b="1" dirty="0" smtClean="0">
                <a:solidFill>
                  <a:schemeClr val="bg1"/>
                </a:solidFill>
                <a:latin typeface="Calibri" pitchFamily="34" charset="0"/>
              </a:rPr>
              <a:t>amostra de uma  população</a:t>
            </a:r>
          </a:p>
          <a:p>
            <a:endParaRPr lang="pt-BR" sz="17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294935439"/>
              </p:ext>
            </p:extLst>
          </p:nvPr>
        </p:nvGraphicFramePr>
        <p:xfrm>
          <a:off x="179512" y="3573016"/>
          <a:ext cx="4320480" cy="28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78077338"/>
              </p:ext>
            </p:extLst>
          </p:nvPr>
        </p:nvGraphicFramePr>
        <p:xfrm>
          <a:off x="5364088" y="3984526"/>
          <a:ext cx="4752528" cy="228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716016" y="501317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2384</Words>
  <Application>Microsoft Office PowerPoint</Application>
  <PresentationFormat>Apresentação na tela (4:3)</PresentationFormat>
  <Paragraphs>494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2" baseType="lpstr">
      <vt:lpstr>Tema do Office</vt:lpstr>
      <vt:lpstr>Personalizar design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Amostra</vt:lpstr>
      <vt:lpstr>Amostra</vt:lpstr>
      <vt:lpstr>Variáveis </vt:lpstr>
      <vt:lpstr>Variáveis </vt:lpstr>
      <vt:lpstr>Variáveis </vt:lpstr>
      <vt:lpstr>Frequência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Apresentação do PowerPoint</vt:lpstr>
      <vt:lpstr>Apresentação do PowerPoint</vt:lpstr>
      <vt:lpstr>Apresentação do PowerPoint</vt:lpstr>
      <vt:lpstr>Apresentação do PowerPoint</vt:lpstr>
      <vt:lpstr>Exercícios de frequências relativas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Geruza</cp:lastModifiedBy>
  <cp:revision>117</cp:revision>
  <dcterms:created xsi:type="dcterms:W3CDTF">2011-07-13T12:53:46Z</dcterms:created>
  <dcterms:modified xsi:type="dcterms:W3CDTF">2012-11-09T16:14:32Z</dcterms:modified>
</cp:coreProperties>
</file>